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02" r:id="rId4"/>
    <p:sldMasterId id="2147484403" r:id="rId5"/>
    <p:sldMasterId id="2147484455" r:id="rId6"/>
    <p:sldMasterId id="2147484464" r:id="rId7"/>
    <p:sldMasterId id="2147484494" r:id="rId8"/>
    <p:sldMasterId id="2147484496" r:id="rId9"/>
    <p:sldMasterId id="2147484497" r:id="rId10"/>
    <p:sldMasterId id="2147484548" r:id="rId11"/>
    <p:sldMasterId id="2147484570" r:id="rId12"/>
  </p:sldMasterIdLst>
  <p:notesMasterIdLst>
    <p:notesMasterId r:id="rId54"/>
  </p:notesMasterIdLst>
  <p:handoutMasterIdLst>
    <p:handoutMasterId r:id="rId55"/>
  </p:handoutMasterIdLst>
  <p:sldIdLst>
    <p:sldId id="1612" r:id="rId13"/>
    <p:sldId id="1633" r:id="rId14"/>
    <p:sldId id="1613" r:id="rId15"/>
    <p:sldId id="1638" r:id="rId16"/>
    <p:sldId id="1630" r:id="rId17"/>
    <p:sldId id="1587" r:id="rId18"/>
    <p:sldId id="1560" r:id="rId19"/>
    <p:sldId id="1581" r:id="rId20"/>
    <p:sldId id="1562" r:id="rId21"/>
    <p:sldId id="1651" r:id="rId22"/>
    <p:sldId id="1658" r:id="rId23"/>
    <p:sldId id="1655" r:id="rId24"/>
    <p:sldId id="1653" r:id="rId25"/>
    <p:sldId id="1588" r:id="rId26"/>
    <p:sldId id="1564" r:id="rId27"/>
    <p:sldId id="1650" r:id="rId28"/>
    <p:sldId id="1565" r:id="rId29"/>
    <p:sldId id="1659" r:id="rId30"/>
    <p:sldId id="1654" r:id="rId31"/>
    <p:sldId id="1644" r:id="rId32"/>
    <p:sldId id="1589" r:id="rId33"/>
    <p:sldId id="1586" r:id="rId34"/>
    <p:sldId id="1629" r:id="rId35"/>
    <p:sldId id="1570" r:id="rId36"/>
    <p:sldId id="1567" r:id="rId37"/>
    <p:sldId id="1660" r:id="rId38"/>
    <p:sldId id="1657" r:id="rId39"/>
    <p:sldId id="1661" r:id="rId40"/>
    <p:sldId id="1662" r:id="rId41"/>
    <p:sldId id="1663" r:id="rId42"/>
    <p:sldId id="1664" r:id="rId43"/>
    <p:sldId id="1665" r:id="rId44"/>
    <p:sldId id="1590" r:id="rId45"/>
    <p:sldId id="1580" r:id="rId46"/>
    <p:sldId id="1609" r:id="rId47"/>
    <p:sldId id="1575" r:id="rId48"/>
    <p:sldId id="1591" r:id="rId49"/>
    <p:sldId id="1631" r:id="rId50"/>
    <p:sldId id="1592" r:id="rId51"/>
    <p:sldId id="1608" r:id="rId52"/>
    <p:sldId id="1656"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tana Workshop Keynote" id="{E7456818-BB4C-4D5A-9C5D-9329D71B2990}">
          <p14:sldIdLst>
            <p14:sldId id="1612"/>
            <p14:sldId id="1633"/>
            <p14:sldId id="1613"/>
            <p14:sldId id="1638"/>
            <p14:sldId id="1630"/>
            <p14:sldId id="1587"/>
            <p14:sldId id="1560"/>
            <p14:sldId id="1581"/>
            <p14:sldId id="1562"/>
            <p14:sldId id="1651"/>
            <p14:sldId id="1658"/>
            <p14:sldId id="1655"/>
            <p14:sldId id="1653"/>
            <p14:sldId id="1588"/>
            <p14:sldId id="1564"/>
            <p14:sldId id="1650"/>
            <p14:sldId id="1565"/>
            <p14:sldId id="1659"/>
            <p14:sldId id="1654"/>
            <p14:sldId id="1644"/>
            <p14:sldId id="1589"/>
            <p14:sldId id="1586"/>
            <p14:sldId id="1629"/>
            <p14:sldId id="1570"/>
            <p14:sldId id="1567"/>
            <p14:sldId id="1660"/>
            <p14:sldId id="1657"/>
            <p14:sldId id="1661"/>
            <p14:sldId id="1662"/>
            <p14:sldId id="1663"/>
            <p14:sldId id="1664"/>
            <p14:sldId id="1665"/>
            <p14:sldId id="1590"/>
            <p14:sldId id="1580"/>
            <p14:sldId id="1609"/>
            <p14:sldId id="1575"/>
            <p14:sldId id="1591"/>
            <p14:sldId id="1631"/>
            <p14:sldId id="1592"/>
            <p14:sldId id="1608"/>
            <p14:sldId id="165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8D7"/>
    <a:srgbClr val="00BCF2"/>
    <a:srgbClr val="0072C6"/>
    <a:srgbClr val="002050"/>
    <a:srgbClr val="00317B"/>
    <a:srgbClr val="7FBA00"/>
    <a:srgbClr val="002060"/>
    <a:srgbClr val="F49830"/>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2DB7-0DE1-4DDA-B69B-8D8517F847B8}" v="768" dt="2017-09-21T05:24:24.835"/>
    <p1510:client id="{47A9191C-5C3D-4C29-AEC2-A9EEAB30F2C4}" v="7" dt="2017-09-21T13:59:45.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7" autoAdjust="0"/>
    <p:restoredTop sz="82381" autoAdjust="0"/>
  </p:normalViewPr>
  <p:slideViewPr>
    <p:cSldViewPr>
      <p:cViewPr>
        <p:scale>
          <a:sx n="84" d="100"/>
          <a:sy n="84" d="100"/>
        </p:scale>
        <p:origin x="-39" y="192"/>
      </p:cViewPr>
      <p:guideLst>
        <p:guide orient="horz" pos="2203"/>
        <p:guide pos="3917"/>
      </p:guideLst>
    </p:cSldViewPr>
  </p:slideViewPr>
  <p:outlineViewPr>
    <p:cViewPr>
      <p:scale>
        <a:sx n="33" d="100"/>
        <a:sy n="33" d="100"/>
      </p:scale>
      <p:origin x="0" y="-680"/>
    </p:cViewPr>
  </p:outlineViewPr>
  <p:notesTextViewPr>
    <p:cViewPr>
      <p:scale>
        <a:sx n="100" d="100"/>
        <a:sy n="100" d="100"/>
      </p:scale>
      <p:origin x="0" y="0"/>
    </p:cViewPr>
  </p:notesTextViewPr>
  <p:sorterViewPr>
    <p:cViewPr>
      <p:scale>
        <a:sx n="60" d="100"/>
        <a:sy n="60" d="100"/>
      </p:scale>
      <p:origin x="0" y="-5632"/>
    </p:cViewPr>
  </p:sorterViewPr>
  <p:notesViewPr>
    <p:cSldViewPr showGuides="1">
      <p:cViewPr varScale="1">
        <p:scale>
          <a:sx n="56" d="100"/>
          <a:sy n="56" d="100"/>
        </p:scale>
        <p:origin x="2588" y="7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89449-B2F6-43EE-95C1-BAF01BB5FB4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20A38144-2C7B-4B5D-9747-544F14340EE4}">
      <dgm:prSet phldrT="[Text]"/>
      <dgm:spPr/>
      <dgm:t>
        <a:bodyPr/>
        <a:lstStyle/>
        <a:p>
          <a:r>
            <a:rPr lang="en-US" b="1" dirty="0"/>
            <a:t>SQL Database (DBaaS)</a:t>
          </a:r>
        </a:p>
      </dgm:t>
    </dgm:pt>
    <dgm:pt modelId="{E56F1179-420A-4D41-829D-973D6DCFAD1B}" type="parTrans" cxnId="{12FFB955-705D-4B50-8D08-4FBEABA1F6E6}">
      <dgm:prSet/>
      <dgm:spPr/>
      <dgm:t>
        <a:bodyPr/>
        <a:lstStyle/>
        <a:p>
          <a:endParaRPr lang="en-US" b="1"/>
        </a:p>
      </dgm:t>
    </dgm:pt>
    <dgm:pt modelId="{2B873FDD-0121-423E-A052-1852CC4C03C9}" type="sibTrans" cxnId="{12FFB955-705D-4B50-8D08-4FBEABA1F6E6}">
      <dgm:prSet/>
      <dgm:spPr/>
      <dgm:t>
        <a:bodyPr/>
        <a:lstStyle/>
        <a:p>
          <a:endParaRPr lang="en-US" b="1"/>
        </a:p>
      </dgm:t>
    </dgm:pt>
    <dgm:pt modelId="{508BFC3E-F6FB-4862-9A4E-2BA790EAC4FC}">
      <dgm:prSet phldrT="[Text]"/>
      <dgm:spPr/>
      <dgm:t>
        <a:bodyPr/>
        <a:lstStyle/>
        <a:p>
          <a:r>
            <a:rPr lang="en-US" b="1" dirty="0"/>
            <a:t>Singleton</a:t>
          </a:r>
        </a:p>
      </dgm:t>
    </dgm:pt>
    <dgm:pt modelId="{D05B5AAF-D81A-4703-A4FE-BFDF1E56307F}" type="parTrans" cxnId="{3ABFC266-E34E-4C56-B532-5AC33FD6740E}">
      <dgm:prSet/>
      <dgm:spPr/>
      <dgm:t>
        <a:bodyPr/>
        <a:lstStyle/>
        <a:p>
          <a:endParaRPr lang="en-US" b="1"/>
        </a:p>
      </dgm:t>
    </dgm:pt>
    <dgm:pt modelId="{387BEA91-84D0-4E83-98A3-DFBF54C9E1F1}" type="sibTrans" cxnId="{3ABFC266-E34E-4C56-B532-5AC33FD6740E}">
      <dgm:prSet/>
      <dgm:spPr/>
      <dgm:t>
        <a:bodyPr/>
        <a:lstStyle/>
        <a:p>
          <a:endParaRPr lang="en-US" b="1"/>
        </a:p>
      </dgm:t>
    </dgm:pt>
    <dgm:pt modelId="{628FF65C-AD6F-4284-A16D-41BD374E4C12}">
      <dgm:prSet phldrT="[Text]"/>
      <dgm:spPr/>
      <dgm:t>
        <a:bodyPr/>
        <a:lstStyle/>
        <a:p>
          <a:r>
            <a:rPr lang="en-US" b="1" dirty="0"/>
            <a:t>Elastic Pool</a:t>
          </a:r>
        </a:p>
      </dgm:t>
    </dgm:pt>
    <dgm:pt modelId="{B786F6B9-9B93-42BA-9289-3C5405BA97A8}" type="parTrans" cxnId="{01B5D766-3001-4DA2-B251-055B429197BD}">
      <dgm:prSet/>
      <dgm:spPr/>
      <dgm:t>
        <a:bodyPr/>
        <a:lstStyle/>
        <a:p>
          <a:endParaRPr lang="en-US" b="1"/>
        </a:p>
      </dgm:t>
    </dgm:pt>
    <dgm:pt modelId="{C656A45B-09E4-40A6-8201-856331725F12}" type="sibTrans" cxnId="{01B5D766-3001-4DA2-B251-055B429197BD}">
      <dgm:prSet/>
      <dgm:spPr/>
      <dgm:t>
        <a:bodyPr/>
        <a:lstStyle/>
        <a:p>
          <a:endParaRPr lang="en-US" b="1"/>
        </a:p>
      </dgm:t>
    </dgm:pt>
    <dgm:pt modelId="{FD96DE80-EBEA-4573-877E-DB4355B6FC12}">
      <dgm:prSet phldrT="[Text]"/>
      <dgm:spPr/>
      <dgm:t>
        <a:bodyPr/>
        <a:lstStyle/>
        <a:p>
          <a:r>
            <a:rPr lang="en-US" b="1" dirty="0"/>
            <a:t>Managed Instance</a:t>
          </a:r>
        </a:p>
      </dgm:t>
    </dgm:pt>
    <dgm:pt modelId="{D6A1D227-17BA-49A9-BA85-CEA2F12F2CFF}" type="parTrans" cxnId="{1F0358A5-A9E4-46F9-A414-D678E79D1F0F}">
      <dgm:prSet/>
      <dgm:spPr/>
      <dgm:t>
        <a:bodyPr/>
        <a:lstStyle/>
        <a:p>
          <a:endParaRPr lang="en-US" b="1"/>
        </a:p>
      </dgm:t>
    </dgm:pt>
    <dgm:pt modelId="{7DE29A3C-3592-45DE-9E0A-F4A7CEEA264F}" type="sibTrans" cxnId="{1F0358A5-A9E4-46F9-A414-D678E79D1F0F}">
      <dgm:prSet/>
      <dgm:spPr/>
      <dgm:t>
        <a:bodyPr/>
        <a:lstStyle/>
        <a:p>
          <a:endParaRPr lang="en-US" b="1"/>
        </a:p>
      </dgm:t>
    </dgm:pt>
    <dgm:pt modelId="{4A1FBB5C-C62A-43C7-8732-7E84BC27FD7B}" type="pres">
      <dgm:prSet presAssocID="{07189449-B2F6-43EE-95C1-BAF01BB5FB4F}" presName="Name0" presStyleCnt="0">
        <dgm:presLayoutVars>
          <dgm:orgChart val="1"/>
          <dgm:chPref val="1"/>
          <dgm:dir/>
          <dgm:animOne val="branch"/>
          <dgm:animLvl val="lvl"/>
          <dgm:resizeHandles/>
        </dgm:presLayoutVars>
      </dgm:prSet>
      <dgm:spPr/>
    </dgm:pt>
    <dgm:pt modelId="{9001FF60-DD1F-4A8D-8230-D71C18E61B8C}" type="pres">
      <dgm:prSet presAssocID="{20A38144-2C7B-4B5D-9747-544F14340EE4}" presName="hierRoot1" presStyleCnt="0">
        <dgm:presLayoutVars>
          <dgm:hierBranch val="init"/>
        </dgm:presLayoutVars>
      </dgm:prSet>
      <dgm:spPr/>
    </dgm:pt>
    <dgm:pt modelId="{3E449AB7-58E9-4BC5-BE1F-743E9086438D}" type="pres">
      <dgm:prSet presAssocID="{20A38144-2C7B-4B5D-9747-544F14340EE4}" presName="rootComposite1" presStyleCnt="0"/>
      <dgm:spPr/>
    </dgm:pt>
    <dgm:pt modelId="{E0101770-4256-4B48-968F-A3F4CE069B06}" type="pres">
      <dgm:prSet presAssocID="{20A38144-2C7B-4B5D-9747-544F14340EE4}" presName="rootText1" presStyleLbl="alignAcc1" presStyleIdx="0" presStyleCnt="0">
        <dgm:presLayoutVars>
          <dgm:chPref val="3"/>
        </dgm:presLayoutVars>
      </dgm:prSet>
      <dgm:spPr/>
    </dgm:pt>
    <dgm:pt modelId="{95550213-4E45-4DE6-8F02-9DB06B3CDD15}" type="pres">
      <dgm:prSet presAssocID="{20A38144-2C7B-4B5D-9747-544F14340EE4}" presName="topArc1" presStyleLbl="parChTrans1D1" presStyleIdx="0" presStyleCnt="8"/>
      <dgm:spPr/>
    </dgm:pt>
    <dgm:pt modelId="{E6DADE10-209D-4CE9-9C1C-3938991EB4E7}" type="pres">
      <dgm:prSet presAssocID="{20A38144-2C7B-4B5D-9747-544F14340EE4}" presName="bottomArc1" presStyleLbl="parChTrans1D1" presStyleIdx="1" presStyleCnt="8"/>
      <dgm:spPr/>
    </dgm:pt>
    <dgm:pt modelId="{939A5BFC-921F-47DF-A5DF-916EF66FD0F0}" type="pres">
      <dgm:prSet presAssocID="{20A38144-2C7B-4B5D-9747-544F14340EE4}" presName="topConnNode1" presStyleLbl="node1" presStyleIdx="0" presStyleCnt="0"/>
      <dgm:spPr/>
    </dgm:pt>
    <dgm:pt modelId="{10FCAD11-778A-4BE0-8693-B2BE3BD8AA23}" type="pres">
      <dgm:prSet presAssocID="{20A38144-2C7B-4B5D-9747-544F14340EE4}" presName="hierChild2" presStyleCnt="0"/>
      <dgm:spPr/>
    </dgm:pt>
    <dgm:pt modelId="{B99E2E5F-926B-430A-9047-A79A84F0D571}" type="pres">
      <dgm:prSet presAssocID="{D6A1D227-17BA-49A9-BA85-CEA2F12F2CFF}" presName="Name28" presStyleLbl="parChTrans1D2" presStyleIdx="0" presStyleCnt="3"/>
      <dgm:spPr/>
    </dgm:pt>
    <dgm:pt modelId="{AC30C7DB-1C0C-4172-BA34-DA0F4D2BF2D2}" type="pres">
      <dgm:prSet presAssocID="{FD96DE80-EBEA-4573-877E-DB4355B6FC12}" presName="hierRoot2" presStyleCnt="0">
        <dgm:presLayoutVars>
          <dgm:hierBranch val="init"/>
        </dgm:presLayoutVars>
      </dgm:prSet>
      <dgm:spPr/>
    </dgm:pt>
    <dgm:pt modelId="{6C5532B4-0E9B-4CD6-B12C-95019A5169BD}" type="pres">
      <dgm:prSet presAssocID="{FD96DE80-EBEA-4573-877E-DB4355B6FC12}" presName="rootComposite2" presStyleCnt="0"/>
      <dgm:spPr/>
    </dgm:pt>
    <dgm:pt modelId="{D99F336A-53D6-41E0-B198-C1F9642243A9}" type="pres">
      <dgm:prSet presAssocID="{FD96DE80-EBEA-4573-877E-DB4355B6FC12}" presName="rootText2" presStyleLbl="alignAcc1" presStyleIdx="0" presStyleCnt="0">
        <dgm:presLayoutVars>
          <dgm:chPref val="3"/>
        </dgm:presLayoutVars>
      </dgm:prSet>
      <dgm:spPr/>
    </dgm:pt>
    <dgm:pt modelId="{FC08D3AC-DCC7-4F0E-8677-5221363EC1B1}" type="pres">
      <dgm:prSet presAssocID="{FD96DE80-EBEA-4573-877E-DB4355B6FC12}" presName="topArc2" presStyleLbl="parChTrans1D1" presStyleIdx="2" presStyleCnt="8"/>
      <dgm:spPr/>
    </dgm:pt>
    <dgm:pt modelId="{A9511299-9861-4160-B4CB-E4C0912E6754}" type="pres">
      <dgm:prSet presAssocID="{FD96DE80-EBEA-4573-877E-DB4355B6FC12}" presName="bottomArc2" presStyleLbl="parChTrans1D1" presStyleIdx="3" presStyleCnt="8"/>
      <dgm:spPr/>
    </dgm:pt>
    <dgm:pt modelId="{42A300DE-3BAE-4776-B717-8F9E692C36CB}" type="pres">
      <dgm:prSet presAssocID="{FD96DE80-EBEA-4573-877E-DB4355B6FC12}" presName="topConnNode2" presStyleLbl="node2" presStyleIdx="0" presStyleCnt="0"/>
      <dgm:spPr/>
    </dgm:pt>
    <dgm:pt modelId="{14417539-EFC3-461B-AF30-3642730CFC2E}" type="pres">
      <dgm:prSet presAssocID="{FD96DE80-EBEA-4573-877E-DB4355B6FC12}" presName="hierChild4" presStyleCnt="0"/>
      <dgm:spPr/>
    </dgm:pt>
    <dgm:pt modelId="{006945B7-2B14-44C9-A92A-E72AFB93E8DA}" type="pres">
      <dgm:prSet presAssocID="{FD96DE80-EBEA-4573-877E-DB4355B6FC12}" presName="hierChild5" presStyleCnt="0"/>
      <dgm:spPr/>
    </dgm:pt>
    <dgm:pt modelId="{152E159A-D9D1-4490-BEE7-1D3D6188AA9F}" type="pres">
      <dgm:prSet presAssocID="{D05B5AAF-D81A-4703-A4FE-BFDF1E56307F}" presName="Name28" presStyleLbl="parChTrans1D2" presStyleIdx="1" presStyleCnt="3"/>
      <dgm:spPr/>
    </dgm:pt>
    <dgm:pt modelId="{4E7B77D2-A91F-49EA-AF8F-8F38CA1761D4}" type="pres">
      <dgm:prSet presAssocID="{508BFC3E-F6FB-4862-9A4E-2BA790EAC4FC}" presName="hierRoot2" presStyleCnt="0">
        <dgm:presLayoutVars>
          <dgm:hierBranch val="init"/>
        </dgm:presLayoutVars>
      </dgm:prSet>
      <dgm:spPr/>
    </dgm:pt>
    <dgm:pt modelId="{B012FE05-CD82-408E-BE32-FD508526394C}" type="pres">
      <dgm:prSet presAssocID="{508BFC3E-F6FB-4862-9A4E-2BA790EAC4FC}" presName="rootComposite2" presStyleCnt="0"/>
      <dgm:spPr/>
    </dgm:pt>
    <dgm:pt modelId="{ED5F1340-6B67-4475-A08C-ABBE51B12438}" type="pres">
      <dgm:prSet presAssocID="{508BFC3E-F6FB-4862-9A4E-2BA790EAC4FC}" presName="rootText2" presStyleLbl="alignAcc1" presStyleIdx="0" presStyleCnt="0">
        <dgm:presLayoutVars>
          <dgm:chPref val="3"/>
        </dgm:presLayoutVars>
      </dgm:prSet>
      <dgm:spPr/>
    </dgm:pt>
    <dgm:pt modelId="{0725BA11-4F3D-4C45-B129-B736053B31FE}" type="pres">
      <dgm:prSet presAssocID="{508BFC3E-F6FB-4862-9A4E-2BA790EAC4FC}" presName="topArc2" presStyleLbl="parChTrans1D1" presStyleIdx="4" presStyleCnt="8"/>
      <dgm:spPr/>
    </dgm:pt>
    <dgm:pt modelId="{F4FFA5F4-7193-4B63-B30B-F613E93553EC}" type="pres">
      <dgm:prSet presAssocID="{508BFC3E-F6FB-4862-9A4E-2BA790EAC4FC}" presName="bottomArc2" presStyleLbl="parChTrans1D1" presStyleIdx="5" presStyleCnt="8"/>
      <dgm:spPr/>
    </dgm:pt>
    <dgm:pt modelId="{9C3B7B15-31C5-4439-9169-522FBFDD197A}" type="pres">
      <dgm:prSet presAssocID="{508BFC3E-F6FB-4862-9A4E-2BA790EAC4FC}" presName="topConnNode2" presStyleLbl="node2" presStyleIdx="0" presStyleCnt="0"/>
      <dgm:spPr/>
    </dgm:pt>
    <dgm:pt modelId="{1554654D-61FF-4157-8D46-3471B1EFCEBF}" type="pres">
      <dgm:prSet presAssocID="{508BFC3E-F6FB-4862-9A4E-2BA790EAC4FC}" presName="hierChild4" presStyleCnt="0"/>
      <dgm:spPr/>
    </dgm:pt>
    <dgm:pt modelId="{2F5C0C20-EA9D-4EDA-B62B-694617F19B87}" type="pres">
      <dgm:prSet presAssocID="{508BFC3E-F6FB-4862-9A4E-2BA790EAC4FC}" presName="hierChild5" presStyleCnt="0"/>
      <dgm:spPr/>
    </dgm:pt>
    <dgm:pt modelId="{4689B60E-89BE-4D8D-90C2-BFF0B371E0B2}" type="pres">
      <dgm:prSet presAssocID="{B786F6B9-9B93-42BA-9289-3C5405BA97A8}" presName="Name28" presStyleLbl="parChTrans1D2" presStyleIdx="2" presStyleCnt="3"/>
      <dgm:spPr/>
    </dgm:pt>
    <dgm:pt modelId="{AB512AE2-B425-464E-A2DA-A60D3688CD9B}" type="pres">
      <dgm:prSet presAssocID="{628FF65C-AD6F-4284-A16D-41BD374E4C12}" presName="hierRoot2" presStyleCnt="0">
        <dgm:presLayoutVars>
          <dgm:hierBranch val="init"/>
        </dgm:presLayoutVars>
      </dgm:prSet>
      <dgm:spPr/>
    </dgm:pt>
    <dgm:pt modelId="{1BE7229C-2658-42C5-9C3B-C106862F67BD}" type="pres">
      <dgm:prSet presAssocID="{628FF65C-AD6F-4284-A16D-41BD374E4C12}" presName="rootComposite2" presStyleCnt="0"/>
      <dgm:spPr/>
    </dgm:pt>
    <dgm:pt modelId="{9CCED77B-2816-441E-9572-C6A6190C0954}" type="pres">
      <dgm:prSet presAssocID="{628FF65C-AD6F-4284-A16D-41BD374E4C12}" presName="rootText2" presStyleLbl="alignAcc1" presStyleIdx="0" presStyleCnt="0">
        <dgm:presLayoutVars>
          <dgm:chPref val="3"/>
        </dgm:presLayoutVars>
      </dgm:prSet>
      <dgm:spPr/>
    </dgm:pt>
    <dgm:pt modelId="{A12A9376-CA12-4878-98AC-47D8D3A5D156}" type="pres">
      <dgm:prSet presAssocID="{628FF65C-AD6F-4284-A16D-41BD374E4C12}" presName="topArc2" presStyleLbl="parChTrans1D1" presStyleIdx="6" presStyleCnt="8"/>
      <dgm:spPr/>
    </dgm:pt>
    <dgm:pt modelId="{97216211-7C74-4A19-96BA-3D02F3A6750E}" type="pres">
      <dgm:prSet presAssocID="{628FF65C-AD6F-4284-A16D-41BD374E4C12}" presName="bottomArc2" presStyleLbl="parChTrans1D1" presStyleIdx="7" presStyleCnt="8"/>
      <dgm:spPr/>
    </dgm:pt>
    <dgm:pt modelId="{7FB58AB3-C4F3-4735-87FF-002E6A638C68}" type="pres">
      <dgm:prSet presAssocID="{628FF65C-AD6F-4284-A16D-41BD374E4C12}" presName="topConnNode2" presStyleLbl="node2" presStyleIdx="0" presStyleCnt="0"/>
      <dgm:spPr/>
    </dgm:pt>
    <dgm:pt modelId="{CB9F6B56-F28F-4218-AF1E-DF314482DEC4}" type="pres">
      <dgm:prSet presAssocID="{628FF65C-AD6F-4284-A16D-41BD374E4C12}" presName="hierChild4" presStyleCnt="0"/>
      <dgm:spPr/>
    </dgm:pt>
    <dgm:pt modelId="{32D2CAB4-36F2-4F06-9303-5E5E9EB67450}" type="pres">
      <dgm:prSet presAssocID="{628FF65C-AD6F-4284-A16D-41BD374E4C12}" presName="hierChild5" presStyleCnt="0"/>
      <dgm:spPr/>
    </dgm:pt>
    <dgm:pt modelId="{FC65BFF8-8DF0-4FA1-9392-457C6C860EA5}" type="pres">
      <dgm:prSet presAssocID="{20A38144-2C7B-4B5D-9747-544F14340EE4}" presName="hierChild3" presStyleCnt="0"/>
      <dgm:spPr/>
    </dgm:pt>
  </dgm:ptLst>
  <dgm:cxnLst>
    <dgm:cxn modelId="{AC417C02-E12A-4658-AA84-3DD937138120}" type="presOf" srcId="{D6A1D227-17BA-49A9-BA85-CEA2F12F2CFF}" destId="{B99E2E5F-926B-430A-9047-A79A84F0D571}" srcOrd="0" destOrd="0" presId="urn:microsoft.com/office/officeart/2008/layout/HalfCircleOrganizationChart"/>
    <dgm:cxn modelId="{7079A011-0A0D-4C18-A7B0-DAE97E20F355}" type="presOf" srcId="{628FF65C-AD6F-4284-A16D-41BD374E4C12}" destId="{9CCED77B-2816-441E-9572-C6A6190C0954}" srcOrd="0" destOrd="0" presId="urn:microsoft.com/office/officeart/2008/layout/HalfCircleOrganizationChart"/>
    <dgm:cxn modelId="{0A43EA3C-FEE1-4AC7-9CB4-7B8B4730E7C1}" type="presOf" srcId="{508BFC3E-F6FB-4862-9A4E-2BA790EAC4FC}" destId="{ED5F1340-6B67-4475-A08C-ABBE51B12438}" srcOrd="0" destOrd="0" presId="urn:microsoft.com/office/officeart/2008/layout/HalfCircleOrganizationChart"/>
    <dgm:cxn modelId="{B96A3560-5C8E-49DF-93E7-576E57FE8BE2}" type="presOf" srcId="{07189449-B2F6-43EE-95C1-BAF01BB5FB4F}" destId="{4A1FBB5C-C62A-43C7-8732-7E84BC27FD7B}" srcOrd="0" destOrd="0" presId="urn:microsoft.com/office/officeart/2008/layout/HalfCircleOrganizationChart"/>
    <dgm:cxn modelId="{00588741-B017-490F-8959-453363AF9BB1}" type="presOf" srcId="{D05B5AAF-D81A-4703-A4FE-BFDF1E56307F}" destId="{152E159A-D9D1-4490-BEE7-1D3D6188AA9F}" srcOrd="0" destOrd="0" presId="urn:microsoft.com/office/officeart/2008/layout/HalfCircleOrganizationChart"/>
    <dgm:cxn modelId="{3ABFC266-E34E-4C56-B532-5AC33FD6740E}" srcId="{20A38144-2C7B-4B5D-9747-544F14340EE4}" destId="{508BFC3E-F6FB-4862-9A4E-2BA790EAC4FC}" srcOrd="1" destOrd="0" parTransId="{D05B5AAF-D81A-4703-A4FE-BFDF1E56307F}" sibTransId="{387BEA91-84D0-4E83-98A3-DFBF54C9E1F1}"/>
    <dgm:cxn modelId="{01B5D766-3001-4DA2-B251-055B429197BD}" srcId="{20A38144-2C7B-4B5D-9747-544F14340EE4}" destId="{628FF65C-AD6F-4284-A16D-41BD374E4C12}" srcOrd="2" destOrd="0" parTransId="{B786F6B9-9B93-42BA-9289-3C5405BA97A8}" sibTransId="{C656A45B-09E4-40A6-8201-856331725F12}"/>
    <dgm:cxn modelId="{5E494449-9745-40F8-9AEB-F512F55F0EBA}" type="presOf" srcId="{628FF65C-AD6F-4284-A16D-41BD374E4C12}" destId="{7FB58AB3-C4F3-4735-87FF-002E6A638C68}" srcOrd="1" destOrd="0" presId="urn:microsoft.com/office/officeart/2008/layout/HalfCircleOrganizationChart"/>
    <dgm:cxn modelId="{12FFB955-705D-4B50-8D08-4FBEABA1F6E6}" srcId="{07189449-B2F6-43EE-95C1-BAF01BB5FB4F}" destId="{20A38144-2C7B-4B5D-9747-544F14340EE4}" srcOrd="0" destOrd="0" parTransId="{E56F1179-420A-4D41-829D-973D6DCFAD1B}" sibTransId="{2B873FDD-0121-423E-A052-1852CC4C03C9}"/>
    <dgm:cxn modelId="{3D090085-7608-4567-8BC9-88BCCF394ABB}" type="presOf" srcId="{20A38144-2C7B-4B5D-9747-544F14340EE4}" destId="{939A5BFC-921F-47DF-A5DF-916EF66FD0F0}" srcOrd="1" destOrd="0" presId="urn:microsoft.com/office/officeart/2008/layout/HalfCircleOrganizationChart"/>
    <dgm:cxn modelId="{78E701A3-1D8D-4778-95A0-990F305AAC02}" type="presOf" srcId="{20A38144-2C7B-4B5D-9747-544F14340EE4}" destId="{E0101770-4256-4B48-968F-A3F4CE069B06}" srcOrd="0" destOrd="0" presId="urn:microsoft.com/office/officeart/2008/layout/HalfCircleOrganizationChart"/>
    <dgm:cxn modelId="{1F0358A5-A9E4-46F9-A414-D678E79D1F0F}" srcId="{20A38144-2C7B-4B5D-9747-544F14340EE4}" destId="{FD96DE80-EBEA-4573-877E-DB4355B6FC12}" srcOrd="0" destOrd="0" parTransId="{D6A1D227-17BA-49A9-BA85-CEA2F12F2CFF}" sibTransId="{7DE29A3C-3592-45DE-9E0A-F4A7CEEA264F}"/>
    <dgm:cxn modelId="{94B760AF-F3B7-4F8A-9654-48621AD1DC63}" type="presOf" srcId="{B786F6B9-9B93-42BA-9289-3C5405BA97A8}" destId="{4689B60E-89BE-4D8D-90C2-BFF0B371E0B2}" srcOrd="0" destOrd="0" presId="urn:microsoft.com/office/officeart/2008/layout/HalfCircleOrganizationChart"/>
    <dgm:cxn modelId="{B0AF0BD0-710B-409E-B678-E57A67105CD3}" type="presOf" srcId="{FD96DE80-EBEA-4573-877E-DB4355B6FC12}" destId="{42A300DE-3BAE-4776-B717-8F9E692C36CB}" srcOrd="1" destOrd="0" presId="urn:microsoft.com/office/officeart/2008/layout/HalfCircleOrganizationChart"/>
    <dgm:cxn modelId="{31ED6FE7-FFB3-4BE0-B855-59B48F4BA48B}" type="presOf" srcId="{508BFC3E-F6FB-4862-9A4E-2BA790EAC4FC}" destId="{9C3B7B15-31C5-4439-9169-522FBFDD197A}" srcOrd="1" destOrd="0" presId="urn:microsoft.com/office/officeart/2008/layout/HalfCircleOrganizationChart"/>
    <dgm:cxn modelId="{7EB4D2E7-FA5F-4F17-BF73-09EE3107359E}" type="presOf" srcId="{FD96DE80-EBEA-4573-877E-DB4355B6FC12}" destId="{D99F336A-53D6-41E0-B198-C1F9642243A9}" srcOrd="0" destOrd="0" presId="urn:microsoft.com/office/officeart/2008/layout/HalfCircleOrganizationChart"/>
    <dgm:cxn modelId="{2D587B53-868A-4634-800C-E00C660FFAA2}" type="presParOf" srcId="{4A1FBB5C-C62A-43C7-8732-7E84BC27FD7B}" destId="{9001FF60-DD1F-4A8D-8230-D71C18E61B8C}" srcOrd="0" destOrd="0" presId="urn:microsoft.com/office/officeart/2008/layout/HalfCircleOrganizationChart"/>
    <dgm:cxn modelId="{85A34A1E-619F-41DF-A535-A133F1D2D48E}" type="presParOf" srcId="{9001FF60-DD1F-4A8D-8230-D71C18E61B8C}" destId="{3E449AB7-58E9-4BC5-BE1F-743E9086438D}" srcOrd="0" destOrd="0" presId="urn:microsoft.com/office/officeart/2008/layout/HalfCircleOrganizationChart"/>
    <dgm:cxn modelId="{A35D7C56-5475-44BD-9A4B-C48E49E22A62}" type="presParOf" srcId="{3E449AB7-58E9-4BC5-BE1F-743E9086438D}" destId="{E0101770-4256-4B48-968F-A3F4CE069B06}" srcOrd="0" destOrd="0" presId="urn:microsoft.com/office/officeart/2008/layout/HalfCircleOrganizationChart"/>
    <dgm:cxn modelId="{193DB841-FD93-45E9-835E-61CCD4E5ECF9}" type="presParOf" srcId="{3E449AB7-58E9-4BC5-BE1F-743E9086438D}" destId="{95550213-4E45-4DE6-8F02-9DB06B3CDD15}" srcOrd="1" destOrd="0" presId="urn:microsoft.com/office/officeart/2008/layout/HalfCircleOrganizationChart"/>
    <dgm:cxn modelId="{F0ACFAE3-2C1E-455E-8AF0-BE7463CF288E}" type="presParOf" srcId="{3E449AB7-58E9-4BC5-BE1F-743E9086438D}" destId="{E6DADE10-209D-4CE9-9C1C-3938991EB4E7}" srcOrd="2" destOrd="0" presId="urn:microsoft.com/office/officeart/2008/layout/HalfCircleOrganizationChart"/>
    <dgm:cxn modelId="{3A5ADDD5-CAFF-4D50-BD37-EA9D844A30D0}" type="presParOf" srcId="{3E449AB7-58E9-4BC5-BE1F-743E9086438D}" destId="{939A5BFC-921F-47DF-A5DF-916EF66FD0F0}" srcOrd="3" destOrd="0" presId="urn:microsoft.com/office/officeart/2008/layout/HalfCircleOrganizationChart"/>
    <dgm:cxn modelId="{E738911C-4D29-49A3-9C28-47BFF4ED13EF}" type="presParOf" srcId="{9001FF60-DD1F-4A8D-8230-D71C18E61B8C}" destId="{10FCAD11-778A-4BE0-8693-B2BE3BD8AA23}" srcOrd="1" destOrd="0" presId="urn:microsoft.com/office/officeart/2008/layout/HalfCircleOrganizationChart"/>
    <dgm:cxn modelId="{AA9013F2-FD13-43D9-AD8C-BD2CAC335B38}" type="presParOf" srcId="{10FCAD11-778A-4BE0-8693-B2BE3BD8AA23}" destId="{B99E2E5F-926B-430A-9047-A79A84F0D571}" srcOrd="0" destOrd="0" presId="urn:microsoft.com/office/officeart/2008/layout/HalfCircleOrganizationChart"/>
    <dgm:cxn modelId="{8A968DE9-84AB-4AC0-8A94-5BE646040BA9}" type="presParOf" srcId="{10FCAD11-778A-4BE0-8693-B2BE3BD8AA23}" destId="{AC30C7DB-1C0C-4172-BA34-DA0F4D2BF2D2}" srcOrd="1" destOrd="0" presId="urn:microsoft.com/office/officeart/2008/layout/HalfCircleOrganizationChart"/>
    <dgm:cxn modelId="{E60D8BBB-72BA-4B74-9C74-8DF95BF09C70}" type="presParOf" srcId="{AC30C7DB-1C0C-4172-BA34-DA0F4D2BF2D2}" destId="{6C5532B4-0E9B-4CD6-B12C-95019A5169BD}" srcOrd="0" destOrd="0" presId="urn:microsoft.com/office/officeart/2008/layout/HalfCircleOrganizationChart"/>
    <dgm:cxn modelId="{C60E84CE-7DC0-4A33-8CBD-6817A09E4857}" type="presParOf" srcId="{6C5532B4-0E9B-4CD6-B12C-95019A5169BD}" destId="{D99F336A-53D6-41E0-B198-C1F9642243A9}" srcOrd="0" destOrd="0" presId="urn:microsoft.com/office/officeart/2008/layout/HalfCircleOrganizationChart"/>
    <dgm:cxn modelId="{5229B1CF-3BC9-4790-8D6D-D2E4D7FBA105}" type="presParOf" srcId="{6C5532B4-0E9B-4CD6-B12C-95019A5169BD}" destId="{FC08D3AC-DCC7-4F0E-8677-5221363EC1B1}" srcOrd="1" destOrd="0" presId="urn:microsoft.com/office/officeart/2008/layout/HalfCircleOrganizationChart"/>
    <dgm:cxn modelId="{9EA5094E-CEAD-4054-8775-E404B301F112}" type="presParOf" srcId="{6C5532B4-0E9B-4CD6-B12C-95019A5169BD}" destId="{A9511299-9861-4160-B4CB-E4C0912E6754}" srcOrd="2" destOrd="0" presId="urn:microsoft.com/office/officeart/2008/layout/HalfCircleOrganizationChart"/>
    <dgm:cxn modelId="{0BC1244B-C968-473E-8A78-A0C8B81064A5}" type="presParOf" srcId="{6C5532B4-0E9B-4CD6-B12C-95019A5169BD}" destId="{42A300DE-3BAE-4776-B717-8F9E692C36CB}" srcOrd="3" destOrd="0" presId="urn:microsoft.com/office/officeart/2008/layout/HalfCircleOrganizationChart"/>
    <dgm:cxn modelId="{E9D67751-B689-484A-AD18-07E2992E2193}" type="presParOf" srcId="{AC30C7DB-1C0C-4172-BA34-DA0F4D2BF2D2}" destId="{14417539-EFC3-461B-AF30-3642730CFC2E}" srcOrd="1" destOrd="0" presId="urn:microsoft.com/office/officeart/2008/layout/HalfCircleOrganizationChart"/>
    <dgm:cxn modelId="{B857D9D2-549B-457A-910F-F868F0EB6D10}" type="presParOf" srcId="{AC30C7DB-1C0C-4172-BA34-DA0F4D2BF2D2}" destId="{006945B7-2B14-44C9-A92A-E72AFB93E8DA}" srcOrd="2" destOrd="0" presId="urn:microsoft.com/office/officeart/2008/layout/HalfCircleOrganizationChart"/>
    <dgm:cxn modelId="{8ABF536E-BA25-46E7-929A-5F32B6314AC5}" type="presParOf" srcId="{10FCAD11-778A-4BE0-8693-B2BE3BD8AA23}" destId="{152E159A-D9D1-4490-BEE7-1D3D6188AA9F}" srcOrd="2" destOrd="0" presId="urn:microsoft.com/office/officeart/2008/layout/HalfCircleOrganizationChart"/>
    <dgm:cxn modelId="{8BEC8C7D-9F33-49B1-B2D5-FC77BF5F2C27}" type="presParOf" srcId="{10FCAD11-778A-4BE0-8693-B2BE3BD8AA23}" destId="{4E7B77D2-A91F-49EA-AF8F-8F38CA1761D4}" srcOrd="3" destOrd="0" presId="urn:microsoft.com/office/officeart/2008/layout/HalfCircleOrganizationChart"/>
    <dgm:cxn modelId="{0BC70BB6-7328-4E18-A82B-D59C60090FBC}" type="presParOf" srcId="{4E7B77D2-A91F-49EA-AF8F-8F38CA1761D4}" destId="{B012FE05-CD82-408E-BE32-FD508526394C}" srcOrd="0" destOrd="0" presId="urn:microsoft.com/office/officeart/2008/layout/HalfCircleOrganizationChart"/>
    <dgm:cxn modelId="{E110F7A7-F0E8-44DC-B2B4-D9B114EB852C}" type="presParOf" srcId="{B012FE05-CD82-408E-BE32-FD508526394C}" destId="{ED5F1340-6B67-4475-A08C-ABBE51B12438}" srcOrd="0" destOrd="0" presId="urn:microsoft.com/office/officeart/2008/layout/HalfCircleOrganizationChart"/>
    <dgm:cxn modelId="{7AAC8A56-D566-4A88-9F21-4103FF59A84E}" type="presParOf" srcId="{B012FE05-CD82-408E-BE32-FD508526394C}" destId="{0725BA11-4F3D-4C45-B129-B736053B31FE}" srcOrd="1" destOrd="0" presId="urn:microsoft.com/office/officeart/2008/layout/HalfCircleOrganizationChart"/>
    <dgm:cxn modelId="{997321C7-578F-48F2-9416-DFAD2B5AEFD8}" type="presParOf" srcId="{B012FE05-CD82-408E-BE32-FD508526394C}" destId="{F4FFA5F4-7193-4B63-B30B-F613E93553EC}" srcOrd="2" destOrd="0" presId="urn:microsoft.com/office/officeart/2008/layout/HalfCircleOrganizationChart"/>
    <dgm:cxn modelId="{FC60507E-EE9F-4518-8105-293F4EA7B4F3}" type="presParOf" srcId="{B012FE05-CD82-408E-BE32-FD508526394C}" destId="{9C3B7B15-31C5-4439-9169-522FBFDD197A}" srcOrd="3" destOrd="0" presId="urn:microsoft.com/office/officeart/2008/layout/HalfCircleOrganizationChart"/>
    <dgm:cxn modelId="{962B7D4C-9793-45EF-85B1-257F91AC1E5F}" type="presParOf" srcId="{4E7B77D2-A91F-49EA-AF8F-8F38CA1761D4}" destId="{1554654D-61FF-4157-8D46-3471B1EFCEBF}" srcOrd="1" destOrd="0" presId="urn:microsoft.com/office/officeart/2008/layout/HalfCircleOrganizationChart"/>
    <dgm:cxn modelId="{9C401CCC-9F05-4A3F-ADCD-007E429850F2}" type="presParOf" srcId="{4E7B77D2-A91F-49EA-AF8F-8F38CA1761D4}" destId="{2F5C0C20-EA9D-4EDA-B62B-694617F19B87}" srcOrd="2" destOrd="0" presId="urn:microsoft.com/office/officeart/2008/layout/HalfCircleOrganizationChart"/>
    <dgm:cxn modelId="{333E61CB-7A3E-4CDE-B5F3-F91878BE249B}" type="presParOf" srcId="{10FCAD11-778A-4BE0-8693-B2BE3BD8AA23}" destId="{4689B60E-89BE-4D8D-90C2-BFF0B371E0B2}" srcOrd="4" destOrd="0" presId="urn:microsoft.com/office/officeart/2008/layout/HalfCircleOrganizationChart"/>
    <dgm:cxn modelId="{917BA45D-353A-44E5-A1B8-D67CA9C6BFB1}" type="presParOf" srcId="{10FCAD11-778A-4BE0-8693-B2BE3BD8AA23}" destId="{AB512AE2-B425-464E-A2DA-A60D3688CD9B}" srcOrd="5" destOrd="0" presId="urn:microsoft.com/office/officeart/2008/layout/HalfCircleOrganizationChart"/>
    <dgm:cxn modelId="{29CA9C44-2648-45D0-8905-60908A03C1BB}" type="presParOf" srcId="{AB512AE2-B425-464E-A2DA-A60D3688CD9B}" destId="{1BE7229C-2658-42C5-9C3B-C106862F67BD}" srcOrd="0" destOrd="0" presId="urn:microsoft.com/office/officeart/2008/layout/HalfCircleOrganizationChart"/>
    <dgm:cxn modelId="{CC2A79E5-1635-4883-8D20-5D44794046C4}" type="presParOf" srcId="{1BE7229C-2658-42C5-9C3B-C106862F67BD}" destId="{9CCED77B-2816-441E-9572-C6A6190C0954}" srcOrd="0" destOrd="0" presId="urn:microsoft.com/office/officeart/2008/layout/HalfCircleOrganizationChart"/>
    <dgm:cxn modelId="{5437AC16-EF2B-4212-803B-CDEC650E5E90}" type="presParOf" srcId="{1BE7229C-2658-42C5-9C3B-C106862F67BD}" destId="{A12A9376-CA12-4878-98AC-47D8D3A5D156}" srcOrd="1" destOrd="0" presId="urn:microsoft.com/office/officeart/2008/layout/HalfCircleOrganizationChart"/>
    <dgm:cxn modelId="{7FBE34B8-7970-4DB7-9EC3-02B7F86F68B0}" type="presParOf" srcId="{1BE7229C-2658-42C5-9C3B-C106862F67BD}" destId="{97216211-7C74-4A19-96BA-3D02F3A6750E}" srcOrd="2" destOrd="0" presId="urn:microsoft.com/office/officeart/2008/layout/HalfCircleOrganizationChart"/>
    <dgm:cxn modelId="{3DC2D193-FCC7-4CB7-9A9F-7515A022B024}" type="presParOf" srcId="{1BE7229C-2658-42C5-9C3B-C106862F67BD}" destId="{7FB58AB3-C4F3-4735-87FF-002E6A638C68}" srcOrd="3" destOrd="0" presId="urn:microsoft.com/office/officeart/2008/layout/HalfCircleOrganizationChart"/>
    <dgm:cxn modelId="{EE255ED1-670B-40FD-8EFE-E0CCAD11263A}" type="presParOf" srcId="{AB512AE2-B425-464E-A2DA-A60D3688CD9B}" destId="{CB9F6B56-F28F-4218-AF1E-DF314482DEC4}" srcOrd="1" destOrd="0" presId="urn:microsoft.com/office/officeart/2008/layout/HalfCircleOrganizationChart"/>
    <dgm:cxn modelId="{08C33D1C-F4C2-4661-BA11-4424D69CD861}" type="presParOf" srcId="{AB512AE2-B425-464E-A2DA-A60D3688CD9B}" destId="{32D2CAB4-36F2-4F06-9303-5E5E9EB67450}" srcOrd="2" destOrd="0" presId="urn:microsoft.com/office/officeart/2008/layout/HalfCircleOrganizationChart"/>
    <dgm:cxn modelId="{B158C7C6-D33C-40D4-92DB-F686446BC900}" type="presParOf" srcId="{9001FF60-DD1F-4A8D-8230-D71C18E61B8C}" destId="{FC65BFF8-8DF0-4FA1-9392-457C6C860EA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B60E-89BE-4D8D-90C2-BFF0B371E0B2}">
      <dsp:nvSpPr>
        <dsp:cNvPr id="0" name=""/>
        <dsp:cNvSpPr/>
      </dsp:nvSpPr>
      <dsp:spPr>
        <a:xfrm>
          <a:off x="3347326" y="1931491"/>
          <a:ext cx="2368258" cy="411019"/>
        </a:xfrm>
        <a:custGeom>
          <a:avLst/>
          <a:gdLst/>
          <a:ahLst/>
          <a:cxnLst/>
          <a:rect l="0" t="0" r="0" b="0"/>
          <a:pathLst>
            <a:path>
              <a:moveTo>
                <a:pt x="0" y="0"/>
              </a:moveTo>
              <a:lnTo>
                <a:pt x="0" y="205509"/>
              </a:lnTo>
              <a:lnTo>
                <a:pt x="2368258" y="205509"/>
              </a:lnTo>
              <a:lnTo>
                <a:pt x="2368258" y="41101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E159A-D9D1-4490-BEE7-1D3D6188AA9F}">
      <dsp:nvSpPr>
        <dsp:cNvPr id="0" name=""/>
        <dsp:cNvSpPr/>
      </dsp:nvSpPr>
      <dsp:spPr>
        <a:xfrm>
          <a:off x="3301606" y="1931491"/>
          <a:ext cx="91440" cy="411019"/>
        </a:xfrm>
        <a:custGeom>
          <a:avLst/>
          <a:gdLst/>
          <a:ahLst/>
          <a:cxnLst/>
          <a:rect l="0" t="0" r="0" b="0"/>
          <a:pathLst>
            <a:path>
              <a:moveTo>
                <a:pt x="45720" y="0"/>
              </a:moveTo>
              <a:lnTo>
                <a:pt x="45720" y="41101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E2E5F-926B-430A-9047-A79A84F0D571}">
      <dsp:nvSpPr>
        <dsp:cNvPr id="0" name=""/>
        <dsp:cNvSpPr/>
      </dsp:nvSpPr>
      <dsp:spPr>
        <a:xfrm>
          <a:off x="979068" y="1931491"/>
          <a:ext cx="2368258" cy="411019"/>
        </a:xfrm>
        <a:custGeom>
          <a:avLst/>
          <a:gdLst/>
          <a:ahLst/>
          <a:cxnLst/>
          <a:rect l="0" t="0" r="0" b="0"/>
          <a:pathLst>
            <a:path>
              <a:moveTo>
                <a:pt x="2368258" y="0"/>
              </a:moveTo>
              <a:lnTo>
                <a:pt x="2368258" y="205509"/>
              </a:lnTo>
              <a:lnTo>
                <a:pt x="0" y="205509"/>
              </a:lnTo>
              <a:lnTo>
                <a:pt x="0" y="41101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50213-4E45-4DE6-8F02-9DB06B3CDD15}">
      <dsp:nvSpPr>
        <dsp:cNvPr id="0" name=""/>
        <dsp:cNvSpPr/>
      </dsp:nvSpPr>
      <dsp:spPr>
        <a:xfrm>
          <a:off x="2858016" y="952872"/>
          <a:ext cx="978619" cy="978619"/>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ADE10-209D-4CE9-9C1C-3938991EB4E7}">
      <dsp:nvSpPr>
        <dsp:cNvPr id="0" name=""/>
        <dsp:cNvSpPr/>
      </dsp:nvSpPr>
      <dsp:spPr>
        <a:xfrm>
          <a:off x="2858016" y="952872"/>
          <a:ext cx="978619" cy="978619"/>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01770-4256-4B48-968F-A3F4CE069B06}">
      <dsp:nvSpPr>
        <dsp:cNvPr id="0" name=""/>
        <dsp:cNvSpPr/>
      </dsp:nvSpPr>
      <dsp:spPr>
        <a:xfrm>
          <a:off x="2368707" y="1129023"/>
          <a:ext cx="1957238" cy="62631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SQL Database (DBaaS)</a:t>
          </a:r>
        </a:p>
      </dsp:txBody>
      <dsp:txXfrm>
        <a:off x="2368707" y="1129023"/>
        <a:ext cx="1957238" cy="626316"/>
      </dsp:txXfrm>
    </dsp:sp>
    <dsp:sp modelId="{FC08D3AC-DCC7-4F0E-8677-5221363EC1B1}">
      <dsp:nvSpPr>
        <dsp:cNvPr id="0" name=""/>
        <dsp:cNvSpPr/>
      </dsp:nvSpPr>
      <dsp:spPr>
        <a:xfrm>
          <a:off x="489758" y="2342511"/>
          <a:ext cx="978619" cy="978619"/>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11299-9861-4160-B4CB-E4C0912E6754}">
      <dsp:nvSpPr>
        <dsp:cNvPr id="0" name=""/>
        <dsp:cNvSpPr/>
      </dsp:nvSpPr>
      <dsp:spPr>
        <a:xfrm>
          <a:off x="489758" y="2342511"/>
          <a:ext cx="978619" cy="978619"/>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F336A-53D6-41E0-B198-C1F9642243A9}">
      <dsp:nvSpPr>
        <dsp:cNvPr id="0" name=""/>
        <dsp:cNvSpPr/>
      </dsp:nvSpPr>
      <dsp:spPr>
        <a:xfrm>
          <a:off x="449" y="2518662"/>
          <a:ext cx="1957238" cy="62631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Managed Instance</a:t>
          </a:r>
        </a:p>
      </dsp:txBody>
      <dsp:txXfrm>
        <a:off x="449" y="2518662"/>
        <a:ext cx="1957238" cy="626316"/>
      </dsp:txXfrm>
    </dsp:sp>
    <dsp:sp modelId="{0725BA11-4F3D-4C45-B129-B736053B31FE}">
      <dsp:nvSpPr>
        <dsp:cNvPr id="0" name=""/>
        <dsp:cNvSpPr/>
      </dsp:nvSpPr>
      <dsp:spPr>
        <a:xfrm>
          <a:off x="2858016" y="2342511"/>
          <a:ext cx="978619" cy="978619"/>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FA5F4-7193-4B63-B30B-F613E93553EC}">
      <dsp:nvSpPr>
        <dsp:cNvPr id="0" name=""/>
        <dsp:cNvSpPr/>
      </dsp:nvSpPr>
      <dsp:spPr>
        <a:xfrm>
          <a:off x="2858016" y="2342511"/>
          <a:ext cx="978619" cy="978619"/>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F1340-6B67-4475-A08C-ABBE51B12438}">
      <dsp:nvSpPr>
        <dsp:cNvPr id="0" name=""/>
        <dsp:cNvSpPr/>
      </dsp:nvSpPr>
      <dsp:spPr>
        <a:xfrm>
          <a:off x="2368707" y="2518662"/>
          <a:ext cx="1957238" cy="62631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Singleton</a:t>
          </a:r>
        </a:p>
      </dsp:txBody>
      <dsp:txXfrm>
        <a:off x="2368707" y="2518662"/>
        <a:ext cx="1957238" cy="626316"/>
      </dsp:txXfrm>
    </dsp:sp>
    <dsp:sp modelId="{A12A9376-CA12-4878-98AC-47D8D3A5D156}">
      <dsp:nvSpPr>
        <dsp:cNvPr id="0" name=""/>
        <dsp:cNvSpPr/>
      </dsp:nvSpPr>
      <dsp:spPr>
        <a:xfrm>
          <a:off x="5226275" y="2342511"/>
          <a:ext cx="978619" cy="978619"/>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16211-7C74-4A19-96BA-3D02F3A6750E}">
      <dsp:nvSpPr>
        <dsp:cNvPr id="0" name=""/>
        <dsp:cNvSpPr/>
      </dsp:nvSpPr>
      <dsp:spPr>
        <a:xfrm>
          <a:off x="5226275" y="2342511"/>
          <a:ext cx="978619" cy="978619"/>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ED77B-2816-441E-9572-C6A6190C0954}">
      <dsp:nvSpPr>
        <dsp:cNvPr id="0" name=""/>
        <dsp:cNvSpPr/>
      </dsp:nvSpPr>
      <dsp:spPr>
        <a:xfrm>
          <a:off x="4736965" y="2518662"/>
          <a:ext cx="1957238" cy="62631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Elastic Pool</a:t>
          </a:r>
        </a:p>
      </dsp:txBody>
      <dsp:txXfrm>
        <a:off x="4736965" y="2518662"/>
        <a:ext cx="1957238" cy="62631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9/20/2017 12:24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9/20/2017 12:23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D5F8F-46C9-46A5-9E1B-00B0A72B40BF}" type="slidenum">
              <a:rPr lang="en-US" smtClean="0"/>
              <a:t>1</a:t>
            </a:fld>
            <a:endParaRPr lang="en-US"/>
          </a:p>
        </p:txBody>
      </p:sp>
    </p:spTree>
    <p:extLst>
      <p:ext uri="{BB962C8B-B14F-4D97-AF65-F5344CB8AC3E}">
        <p14:creationId xmlns:p14="http://schemas.microsoft.com/office/powerpoint/2010/main" val="207608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solidFill>
                  <a:srgbClr val="0070C0"/>
                </a:solidFill>
              </a:rPr>
              <a:t>"SQL Migrators": ~95% of them want SQL MI inside their VNet to maintain network isolation.  To support them, we need to have both SSISDB hosted by SQL MI and SSIS compute resource inside the same VNet.</a:t>
            </a:r>
          </a:p>
          <a:p>
            <a:pPr marL="228600" marR="0" lvl="0" indent="-228600" algn="l" defTabSz="932742" rtl="0" eaLnBrk="1" fontAlgn="auto" latinLnBrk="0" hangingPunct="1">
              <a:lnSpc>
                <a:spcPct val="90000"/>
              </a:lnSpc>
              <a:spcBef>
                <a:spcPts val="0"/>
              </a:spcBef>
              <a:spcAft>
                <a:spcPts val="340"/>
              </a:spcAft>
              <a:buClrTx/>
              <a:buSzTx/>
              <a:buFontTx/>
              <a:buAutoNum type="arabicParenR"/>
              <a:tabLst/>
              <a:defRPr/>
            </a:pPr>
            <a:endParaRPr lang="en-US" dirty="0">
              <a:solidFill>
                <a:srgbClr val="0070C0"/>
              </a:solidFill>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solidFill>
                  <a:srgbClr val="0070C0"/>
                </a:solidFill>
              </a:rPr>
              <a:t>"ETL Cost Cutters": They don't necessarily want to migrate their SQL Servers to the cloud, in fact some of their sensitive data must stay on premises.  Unlike cohort 1), they don't have strict VNet requirements and accept creating a new VNet to enable on-prem data access.  Some of them even have just cloud&lt;-&gt;cloud ETL scenarios that don't require VNet at all.  To support them, we can have SSISDB hosted by SQL DB in the public network and SSIS compute resource optionally inside their VNet.</a:t>
            </a:r>
            <a:endParaRPr lang="en-US" u="sng" dirty="0">
              <a:solidFill>
                <a:srgbClr val="0070C0"/>
              </a:solidFill>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 5:30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951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45482D94-7A46-41C6-A35D-B992A50F21FB}"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4151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9/20/2017 12:47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0928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199788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6674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12043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a:t>Customers who want to take advantage of Azure “cloud economy” but have apps with complex platform/environment dependencies:</a:t>
            </a:r>
          </a:p>
          <a:p>
            <a:pPr marL="687388" lvl="1" indent="-344488" fontAlgn="base"/>
            <a:r>
              <a:rPr lang="en-US" dirty="0"/>
              <a:t>Easily move apps to PaaS, s</a:t>
            </a:r>
            <a:r>
              <a:rPr lang="en-US" i="1" dirty="0"/>
              <a:t>afely</a:t>
            </a:r>
            <a:r>
              <a:rPr lang="en-US" dirty="0"/>
              <a:t> and </a:t>
            </a:r>
            <a:r>
              <a:rPr lang="en-US" i="1" dirty="0"/>
              <a:t>without friction</a:t>
            </a:r>
            <a:r>
              <a:rPr lang="en-US" dirty="0"/>
              <a:t>​ </a:t>
            </a:r>
          </a:p>
          <a:p>
            <a:pPr marL="687388" lvl="1" indent="-344488" fontAlgn="base"/>
            <a:r>
              <a:rPr lang="en-US" dirty="0"/>
              <a:t>Leverage PaaS benefits </a:t>
            </a:r>
            <a:r>
              <a:rPr lang="en-US" i="1" dirty="0"/>
              <a:t>immediately</a:t>
            </a:r>
            <a:endParaRPr lang="en-US" dirty="0"/>
          </a:p>
          <a:p>
            <a:pPr marL="687388" lvl="1" indent="-344488" fontAlgn="base"/>
            <a:r>
              <a:rPr lang="en-US" dirty="0"/>
              <a:t>Grow in a cost-effective way​</a:t>
            </a:r>
          </a:p>
          <a:p>
            <a:pPr marL="687388" lvl="1" indent="-344488" fontAlgn="base"/>
            <a:r>
              <a:rPr lang="en-US" dirty="0"/>
              <a:t>Move applications back to on premise if needed​</a:t>
            </a:r>
          </a:p>
          <a:p>
            <a:pPr fontAlgn="base"/>
            <a:r>
              <a:rPr lang="en-US" sz="2400" b="1" dirty="0">
                <a:solidFill>
                  <a:srgbClr val="FFFF00"/>
                </a:solidFill>
              </a:rPr>
              <a:t>CL Series </a:t>
            </a:r>
            <a:r>
              <a:rPr lang="en-US" sz="2400" b="1" dirty="0"/>
              <a:t>- New SQL DB offering designed to simplify Azure migrations for complex on-</a:t>
            </a:r>
            <a:r>
              <a:rPr lang="en-US" sz="2400" b="1" dirty="0" err="1"/>
              <a:t>prem</a:t>
            </a:r>
            <a:r>
              <a:rPr lang="en-US" sz="2400" b="1" dirty="0"/>
              <a:t> applications</a:t>
            </a:r>
          </a:p>
          <a:p>
            <a:pPr marL="687388" lvl="1" indent="-344488" fontAlgn="base"/>
            <a:r>
              <a:rPr lang="en-US" dirty="0"/>
              <a:t>Managed </a:t>
            </a:r>
            <a:r>
              <a:rPr lang="en-US" i="1" dirty="0"/>
              <a:t>SQL Server instance </a:t>
            </a:r>
            <a:r>
              <a:rPr lang="en-US" dirty="0"/>
              <a:t>with full PaaS capabilities​</a:t>
            </a:r>
          </a:p>
          <a:p>
            <a:pPr marL="687388" lvl="1" indent="-344488" fontAlgn="base"/>
            <a:r>
              <a:rPr lang="en-US" dirty="0"/>
              <a:t>Support for </a:t>
            </a:r>
            <a:r>
              <a:rPr lang="en-US" i="1" dirty="0"/>
              <a:t>VPN</a:t>
            </a:r>
            <a:r>
              <a:rPr lang="en-US" dirty="0"/>
              <a:t>​</a:t>
            </a:r>
          </a:p>
          <a:p>
            <a:pPr marL="687388" lvl="1" indent="-344488" fontAlgn="base"/>
            <a:r>
              <a:rPr lang="en-US" dirty="0"/>
              <a:t>Near 100% </a:t>
            </a:r>
            <a:r>
              <a:rPr lang="en-US" i="1" dirty="0"/>
              <a:t>surface area compatibility</a:t>
            </a:r>
            <a:r>
              <a:rPr lang="en-US" b="1" dirty="0"/>
              <a:t> </a:t>
            </a:r>
            <a:r>
              <a:rPr lang="en-US" dirty="0"/>
              <a:t>with SQL Server on-premise​</a:t>
            </a:r>
          </a:p>
          <a:p>
            <a:pPr marL="687388" lvl="1" indent="-344488" fontAlgn="base"/>
            <a:r>
              <a:rPr lang="en-US" i="1" dirty="0"/>
              <a:t>Flexible scaling options </a:t>
            </a:r>
            <a:r>
              <a:rPr lang="en-US" dirty="0"/>
              <a:t>that enable cost-effective growth on PaaS​</a:t>
            </a:r>
          </a:p>
        </p:txBody>
      </p:sp>
      <p:sp>
        <p:nvSpPr>
          <p:cNvPr id="8" name="Date Placeholder 7"/>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E52F265-F367-4F41-8133-621F21EFA5ED}"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9" name="Footer Placeholder 8"/>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1" name="Header Placeholder 10"/>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Tech Ready 15</a:t>
            </a:r>
          </a:p>
        </p:txBody>
      </p:sp>
    </p:spTree>
    <p:extLst>
      <p:ext uri="{BB962C8B-B14F-4D97-AF65-F5344CB8AC3E}">
        <p14:creationId xmlns:p14="http://schemas.microsoft.com/office/powerpoint/2010/main" val="112357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As organizations look to optimize their IT infrastructure so they have more time and resources to focus on business transformation, Microsoft is committed to accelerating these initiatives. Microsoft announced that a new migration service is coming to Azure to streamline customers’ journey to the cloud. This service will streamline the tasks required to move existing competitive and SQL Server databases to Azure. Deployment options will include Azure SQL Database and SQL Server in Azure VM.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sym typeface="Wingdings" panose="05000000000000000000" pitchFamily="2" charset="2"/>
              </a:rPr>
              <a:t>Managed service platform for migrating databases</a:t>
            </a:r>
          </a:p>
          <a:p>
            <a:r>
              <a:rPr lang="en-US" sz="1200" dirty="0">
                <a:sym typeface="Wingdings" panose="05000000000000000000" pitchFamily="2" charset="2"/>
              </a:rPr>
              <a:t>Azure SQL DB and Managed Instance as targets</a:t>
            </a:r>
          </a:p>
          <a:p>
            <a:r>
              <a:rPr lang="en-US" sz="1200" dirty="0">
                <a:sym typeface="Wingdings" panose="05000000000000000000" pitchFamily="2" charset="2"/>
              </a:rPr>
              <a:t>Competitive DBs – Oracle and more</a:t>
            </a:r>
          </a:p>
          <a:p>
            <a:r>
              <a:rPr lang="en-US" sz="1200" dirty="0">
                <a:sym typeface="Wingdings" panose="05000000000000000000" pitchFamily="2" charset="2"/>
              </a:rPr>
              <a:t>Meets enterprise non-functional requirements </a:t>
            </a:r>
            <a:r>
              <a:rPr lang="en-US" sz="800" dirty="0">
                <a:sym typeface="Wingdings" panose="05000000000000000000" pitchFamily="2" charset="2"/>
              </a:rPr>
              <a:t>(NFRs) – Compliance, Security, Costs, etc.</a:t>
            </a:r>
          </a:p>
          <a:p>
            <a:endParaRPr lang="en-US" sz="800" dirty="0">
              <a:sym typeface="Wingdings" panose="05000000000000000000" pitchFamily="2" charset="2"/>
            </a:endParaRPr>
          </a:p>
          <a:p>
            <a:r>
              <a:rPr lang="en-US" sz="800" dirty="0">
                <a:sym typeface="Wingdings" panose="05000000000000000000" pitchFamily="2" charset="2"/>
              </a:rPr>
              <a:t>TALK ACOUT THE TECHNICAL DETAILS:</a:t>
            </a:r>
          </a:p>
          <a:p>
            <a:pPr marL="228600" indent="-228600">
              <a:buAutoNum type="arabicPeriod"/>
            </a:pPr>
            <a:r>
              <a:rPr lang="en-US" sz="800" dirty="0">
                <a:sym typeface="Wingdings" panose="05000000000000000000" pitchFamily="2" charset="2"/>
              </a:rPr>
              <a:t>Source -&gt;Target.</a:t>
            </a:r>
          </a:p>
          <a:p>
            <a:pPr marL="228600" indent="-228600">
              <a:buAutoNum type="arabicPeriod"/>
            </a:pPr>
            <a:r>
              <a:rPr lang="en-US" sz="800" dirty="0">
                <a:sym typeface="Wingdings" panose="05000000000000000000" pitchFamily="2" charset="2"/>
              </a:rPr>
              <a:t>Secure.</a:t>
            </a:r>
          </a:p>
          <a:p>
            <a:pPr marL="228600" indent="-228600">
              <a:buAutoNum type="arabicPeriod"/>
            </a:pPr>
            <a:r>
              <a:rPr lang="en-US" sz="800" dirty="0">
                <a:sym typeface="Wingdings" panose="05000000000000000000" pitchFamily="2" charset="2"/>
              </a:rPr>
              <a:t>Feature Parity with competitors.</a:t>
            </a:r>
          </a:p>
          <a:p>
            <a:pPr marL="228600" indent="-228600">
              <a:buAutoNum type="arabicPeriod"/>
            </a:pPr>
            <a:r>
              <a:rPr lang="en-US" sz="800" dirty="0">
                <a:sym typeface="Wingdings" panose="05000000000000000000" pitchFamily="2" charset="2"/>
              </a:rPr>
              <a:t>Zero data loss and near zero downtime migration Azure platform service.</a:t>
            </a:r>
          </a:p>
          <a:p>
            <a:pPr marL="228600" indent="-228600">
              <a:buAutoNum type="arabicPeriod"/>
            </a:pPr>
            <a:endParaRPr lang="en-US" sz="800" dirty="0">
              <a:sym typeface="Wingdings" panose="05000000000000000000" pitchFamily="2" charset="2"/>
            </a:endParaRPr>
          </a:p>
          <a:p>
            <a:endParaRPr lang="en-US" sz="1200" dirty="0">
              <a:sym typeface="Wingdings" panose="05000000000000000000" pitchFamily="2" charset="2"/>
            </a:endParaRP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9E9FC-B671-424D-AD31-3E8C5FC948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920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9/20/2017 5:01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9079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15922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Data is the key component of all of these solutions.   Data is needed to train predictive models and provide insights.</a:t>
            </a:r>
          </a:p>
        </p:txBody>
      </p:sp>
      <p:sp>
        <p:nvSpPr>
          <p:cNvPr id="4" name="Slide Number Placeholder 3"/>
          <p:cNvSpPr>
            <a:spLocks noGrp="1"/>
          </p:cNvSpPr>
          <p:nvPr>
            <p:ph type="sldNum" sz="quarter" idx="10"/>
          </p:nvPr>
        </p:nvSpPr>
        <p:spPr/>
        <p:txBody>
          <a:bodyPr/>
          <a:lstStyle/>
          <a:p>
            <a:fld id="{96CD5F8F-46C9-46A5-9E1B-00B0A72B40BF}" type="slidenum">
              <a:rPr lang="en-US" smtClean="0"/>
              <a:t>3</a:t>
            </a:fld>
            <a:endParaRPr lang="en-US"/>
          </a:p>
        </p:txBody>
      </p:sp>
    </p:spTree>
    <p:extLst>
      <p:ext uri="{BB962C8B-B14F-4D97-AF65-F5344CB8AC3E}">
        <p14:creationId xmlns:p14="http://schemas.microsoft.com/office/powerpoint/2010/main" val="409656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92792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6352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862265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 6:59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5378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Using machine learning, the company can not only automate metadata creation, a task humans are notoriously bad at, it could then take advantage of that metadata to add intelligence across the entire platform</a:t>
            </a:r>
          </a:p>
          <a:p>
            <a:endParaRPr lang="en-US" dirty="0">
              <a:effectLst/>
            </a:endParaRPr>
          </a:p>
          <a:p>
            <a:r>
              <a:rPr lang="en-US" dirty="0"/>
              <a:t>Under the new partnership, Box will use Microsoft </a:t>
            </a:r>
            <a:r>
              <a:rPr lang="en-US" dirty="0" err="1"/>
              <a:t>Aonezure</a:t>
            </a:r>
            <a:r>
              <a:rPr lang="en-US" dirty="0"/>
              <a:t> as a “strategic public cloud platform and Microsoft sales reps globally will co-sell and be compensated for selling Box offerings that use Azure,” The pact will also “enable future integrations between Azure’s artificial intelligence and machine learning capabilities with Box’s cloud content management platform, and will eventually expand Box Zones to additional countries, using Azure’s 40 data centers around the world,” </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 7:44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527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artificial neuron – a building block of a </a:t>
            </a:r>
            <a:r>
              <a:rPr lang="en-US"/>
              <a:t>neural network</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 7:44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9164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9/20/2017 12:50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4302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742244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72288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9/20/2017 12:23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1163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our Advanced Analytics offering it falls under the umbrella of the “Cortana Intelligence Suite”.  Its important to note that CIS isn’t really a product but rather a collection of technologies that are likely deployed together to offer the solution.  The important point here is data comes to us in a number of ways we gather that data and use it to derive business value.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01210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5:01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538729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02544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CD5F8F-46C9-46A5-9E1B-00B0A72B40BF}" type="slidenum">
              <a:rPr lang="en-US" smtClean="0"/>
              <a:t>39</a:t>
            </a:fld>
            <a:endParaRPr lang="en-US"/>
          </a:p>
        </p:txBody>
      </p:sp>
    </p:spTree>
    <p:extLst>
      <p:ext uri="{BB962C8B-B14F-4D97-AF65-F5344CB8AC3E}">
        <p14:creationId xmlns:p14="http://schemas.microsoft.com/office/powerpoint/2010/main" val="1237726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D5F8F-46C9-46A5-9E1B-00B0A72B40BF}" type="slidenum">
              <a:rPr lang="en-US" smtClean="0"/>
              <a:t>40</a:t>
            </a:fld>
            <a:endParaRPr lang="en-US"/>
          </a:p>
        </p:txBody>
      </p:sp>
    </p:spTree>
    <p:extLst>
      <p:ext uri="{BB962C8B-B14F-4D97-AF65-F5344CB8AC3E}">
        <p14:creationId xmlns:p14="http://schemas.microsoft.com/office/powerpoint/2010/main" val="3589566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Cortana Analytics is a fully managed big data and advanced analytics suite that </a:t>
            </a:r>
            <a:r>
              <a:rPr lang="en-US" b="1"/>
              <a:t>transforms your data into intelligent action</a:t>
            </a:r>
            <a:r>
              <a:rPr lang="en-US"/>
              <a:t>.  </a:t>
            </a:r>
          </a:p>
          <a:p>
            <a:r>
              <a:rPr lang="en-US"/>
              <a:t> </a:t>
            </a:r>
          </a:p>
          <a:p>
            <a:r>
              <a:rPr lang="en-US"/>
              <a:t>It is a comprehensive suite that brings together technologies throughout Microsoft and provides fast and flexible deployment with a simple monthly subscription to reduce the time and cost.</a:t>
            </a:r>
          </a:p>
          <a:p>
            <a:r>
              <a:rPr lang="en-US"/>
              <a:t> </a:t>
            </a:r>
          </a:p>
          <a:p>
            <a:r>
              <a:rPr lang="en-US"/>
              <a:t>With Cortana Analytics, we are taking years of research and innovation – spanning technology &amp; infrastructure for advanced analytics, including capabilities such as machine learning, big data storage and processing in the cloud, perceptual intelligence e.g. vision, face and speech recognition and integration with Cortana, Microsoft’s personal digital assistant with the goal of helping enterprise customers make better, faster decisions to accelerate their speed of business.</a:t>
            </a:r>
          </a:p>
          <a:p>
            <a:endParaRPr lang="en-US"/>
          </a:p>
          <a:p>
            <a:pPr marL="0" marR="0" indent="0" algn="l" defTabSz="946920" rtl="0" eaLnBrk="0" fontAlgn="base" latinLnBrk="0" hangingPunct="0">
              <a:lnSpc>
                <a:spcPct val="100000"/>
              </a:lnSpc>
              <a:spcBef>
                <a:spcPct val="30000"/>
              </a:spcBef>
              <a:spcAft>
                <a:spcPts val="345"/>
              </a:spcAft>
              <a:buClrTx/>
              <a:buSzTx/>
              <a:buFontTx/>
              <a:buNone/>
              <a:tabLst/>
              <a:defRPr/>
            </a:pPr>
            <a:r>
              <a:rPr lang="en-US" sz="900" b="1" i="0" kern="1200">
                <a:solidFill>
                  <a:schemeClr val="tx1"/>
                </a:solidFill>
                <a:effectLst/>
                <a:latin typeface="Segoe UI Light" pitchFamily="34" charset="0"/>
                <a:ea typeface="MS PGothic" panose="020B0600070205080204" pitchFamily="34" charset="-128"/>
                <a:cs typeface="ＭＳ Ｐゴシック" charset="0"/>
              </a:rPr>
              <a:t>Slide objective</a:t>
            </a:r>
          </a:p>
          <a:p>
            <a:pPr marL="171450" indent="-171450" defTabSz="946920">
              <a:spcAft>
                <a:spcPts val="345"/>
              </a:spcAft>
              <a:buFont typeface="Arial" panose="020B0604020202020204" pitchFamily="34" charset="0"/>
              <a:buChar char="•"/>
              <a:defRPr/>
            </a:pPr>
            <a:r>
              <a:rPr lang="en-US" b="0" i="0" baseline="0"/>
              <a:t> </a:t>
            </a:r>
          </a:p>
          <a:p>
            <a:pPr marL="171450" indent="-171450" defTabSz="946920">
              <a:spcAft>
                <a:spcPts val="345"/>
              </a:spcAft>
              <a:buFont typeface="Arial" panose="020B0604020202020204" pitchFamily="34" charset="0"/>
              <a:buChar char="•"/>
              <a:defRPr/>
            </a:pPr>
            <a:r>
              <a:rPr lang="en-US" b="0" i="0" baseline="0"/>
              <a:t> </a:t>
            </a:r>
          </a:p>
          <a:p>
            <a:pPr marL="171450" indent="-171450" defTabSz="946920">
              <a:spcAft>
                <a:spcPts val="345"/>
              </a:spcAft>
              <a:buFont typeface="Arial" panose="020B0604020202020204" pitchFamily="34" charset="0"/>
              <a:buChar char="•"/>
              <a:defRPr/>
            </a:pPr>
            <a:r>
              <a:rPr lang="en-US" b="0" i="0" baseline="0"/>
              <a:t> .</a:t>
            </a:r>
            <a:endParaRPr lang="en-US" b="0" i="0"/>
          </a:p>
          <a:p>
            <a:pPr defTabSz="946920">
              <a:spcAft>
                <a:spcPts val="345"/>
              </a:spcAft>
              <a:defRPr/>
            </a:pPr>
            <a:endParaRPr lang="en-US" i="1"/>
          </a:p>
          <a:p>
            <a:pPr defTabSz="946920">
              <a:spcAft>
                <a:spcPts val="345"/>
              </a:spcAft>
              <a:defRPr/>
            </a:pPr>
            <a:r>
              <a:rPr lang="en-US" b="1" i="0"/>
              <a:t>Talking</a:t>
            </a:r>
            <a:r>
              <a:rPr lang="en-US" b="1" i="0" baseline="0"/>
              <a:t> points</a:t>
            </a:r>
          </a:p>
          <a:p>
            <a:pPr marL="171450" indent="-171450" defTabSz="946920">
              <a:spcAft>
                <a:spcPts val="345"/>
              </a:spcAft>
              <a:buFont typeface="Arial" panose="020B0604020202020204" pitchFamily="34" charset="0"/>
              <a:buChar char="•"/>
              <a:defRPr/>
            </a:pPr>
            <a:r>
              <a:rPr lang="en-US" b="0" i="0" baseline="0"/>
              <a:t> </a:t>
            </a:r>
          </a:p>
          <a:p>
            <a:pPr marL="171450" indent="-171450" defTabSz="946920">
              <a:spcAft>
                <a:spcPts val="345"/>
              </a:spcAft>
              <a:buFont typeface="Arial" panose="020B0604020202020204" pitchFamily="34" charset="0"/>
              <a:buChar char="•"/>
              <a:defRPr/>
            </a:pPr>
            <a:r>
              <a:rPr lang="en-US" b="0" i="0" baseline="0"/>
              <a:t> </a:t>
            </a:r>
          </a:p>
          <a:p>
            <a:pPr marL="171450" indent="-171450" defTabSz="946920">
              <a:spcAft>
                <a:spcPts val="345"/>
              </a:spcAft>
              <a:buFont typeface="Arial" panose="020B0604020202020204" pitchFamily="34" charset="0"/>
              <a:buChar char="•"/>
              <a:defRPr/>
            </a:pPr>
            <a:r>
              <a:rPr lang="en-US" b="0" i="0" baseline="0"/>
              <a:t> .</a:t>
            </a:r>
            <a:endParaRPr lang="en-US" b="0" i="0"/>
          </a:p>
          <a:p>
            <a:endParaRPr lang="en-US"/>
          </a:p>
          <a:p>
            <a:r>
              <a:rPr lang="en-US" b="1"/>
              <a:t>Notes</a:t>
            </a:r>
          </a:p>
          <a:p>
            <a:pPr marL="171450" indent="-171450">
              <a:buFont typeface="Arial" panose="020B0604020202020204" pitchFamily="34" charset="0"/>
              <a:buChar char="•"/>
            </a:pPr>
            <a:r>
              <a:rPr lang="en-US" b="1" baseline="0"/>
              <a:t> </a:t>
            </a:r>
          </a:p>
          <a:p>
            <a:pPr marL="171450" indent="-171450">
              <a:buFont typeface="Arial" panose="020B0604020202020204" pitchFamily="34" charset="0"/>
              <a:buChar char="•"/>
            </a:pPr>
            <a:r>
              <a:rPr lang="en-US" b="1" baseline="0"/>
              <a:t> </a:t>
            </a:r>
          </a:p>
          <a:p>
            <a:pPr marL="171450" indent="-171450">
              <a:buFont typeface="Arial" panose="020B0604020202020204" pitchFamily="34" charset="0"/>
              <a:buChar char="•"/>
            </a:pPr>
            <a:r>
              <a:rPr lang="en-US" b="1" baseline="0"/>
              <a:t> </a:t>
            </a:r>
          </a:p>
          <a:p>
            <a:pPr marL="0" indent="0">
              <a:buFont typeface="Arial" panose="020B0604020202020204" pitchFamily="34" charset="0"/>
              <a:buNone/>
            </a:pPr>
            <a:endParaRPr lang="en-US" b="1"/>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6929" marR="0" lvl="0" indent="0" algn="l" defTabSz="940316"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9/20/2017 7:00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5904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Here is the “map” of technologies in the suite, and we’ve bucketized them by the function they serve.  Notice that these types of solutions data is born outside of the solution and consumed outside of the solution.  </a:t>
            </a:r>
          </a:p>
        </p:txBody>
      </p:sp>
      <p:sp>
        <p:nvSpPr>
          <p:cNvPr id="4" name="Slide Number Placeholder 3"/>
          <p:cNvSpPr>
            <a:spLocks noGrp="1"/>
          </p:cNvSpPr>
          <p:nvPr>
            <p:ph type="sldNum" sz="quarter" idx="10"/>
          </p:nvPr>
        </p:nvSpPr>
        <p:spPr/>
        <p:txBody>
          <a:bodyPr/>
          <a:lstStyle/>
          <a:p>
            <a:fld id="{96CD5F8F-46C9-46A5-9E1B-00B0A72B40BF}" type="slidenum">
              <a:rPr lang="en-US" smtClean="0"/>
              <a:t>5</a:t>
            </a:fld>
            <a:endParaRPr lang="en-US"/>
          </a:p>
        </p:txBody>
      </p:sp>
    </p:spTree>
    <p:extLst>
      <p:ext uri="{BB962C8B-B14F-4D97-AF65-F5344CB8AC3E}">
        <p14:creationId xmlns:p14="http://schemas.microsoft.com/office/powerpoint/2010/main" val="80318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9/20/2017 5:01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4157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9/20/2017 12:23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6541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2713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12:23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749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9/20/2017 5:01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01664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8" Type="http://schemas.openxmlformats.org/officeDocument/2006/relationships/image" Target="../media/image9.png"/><Relationship Id="rId51" Type="http://schemas.openxmlformats.org/officeDocument/2006/relationships/image" Target="../media/image5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8" Type="http://schemas.openxmlformats.org/officeDocument/2006/relationships/image" Target="../media/image9.png"/><Relationship Id="rId51"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1912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25170"/>
          </a:xfrm>
        </p:spPr>
        <p:txBody>
          <a:bodyPr>
            <a:spAutoFit/>
          </a:bodyPr>
          <a:lstStyle>
            <a:lvl1pPr>
              <a:defRPr sz="3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7088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04788471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709173268"/>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42726344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074746928"/>
      </p:ext>
    </p:extLst>
  </p:cSld>
  <p:clrMapOvr>
    <a:masterClrMapping/>
  </p:clrMapOvr>
  <p:transition spd="med">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1126856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367138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fidentiality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Confidentiality slide</a:t>
            </a:r>
          </a:p>
        </p:txBody>
      </p:sp>
      <p:grpSp>
        <p:nvGrpSpPr>
          <p:cNvPr id="17" name="Group 16"/>
          <p:cNvGrpSpPr/>
          <p:nvPr userDrawn="1"/>
        </p:nvGrpSpPr>
        <p:grpSpPr>
          <a:xfrm>
            <a:off x="1041241" y="2336980"/>
            <a:ext cx="10455312" cy="1029795"/>
            <a:chOff x="1041241" y="2198265"/>
            <a:chExt cx="10455312" cy="1029795"/>
          </a:xfrm>
        </p:grpSpPr>
        <p:sp>
          <p:nvSpPr>
            <p:cNvPr id="3" name="laptop"/>
            <p:cNvSpPr>
              <a:spLocks noChangeAspect="1" noEditPoints="1"/>
            </p:cNvSpPr>
            <p:nvPr userDrawn="1"/>
          </p:nvSpPr>
          <p:spPr bwMode="auto">
            <a:xfrm>
              <a:off x="9891754" y="2198265"/>
              <a:ext cx="1417556" cy="843914"/>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4" name="phone"/>
            <p:cNvSpPr>
              <a:spLocks noChangeAspect="1" noEditPoints="1"/>
            </p:cNvSpPr>
            <p:nvPr userDrawn="1"/>
          </p:nvSpPr>
          <p:spPr bwMode="auto">
            <a:xfrm>
              <a:off x="4177456" y="2253648"/>
              <a:ext cx="473065" cy="757539"/>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5" name="tablet_2"/>
            <p:cNvSpPr>
              <a:spLocks noChangeAspect="1" noEditPoints="1"/>
            </p:cNvSpPr>
            <p:nvPr userDrawn="1"/>
          </p:nvSpPr>
          <p:spPr bwMode="auto">
            <a:xfrm>
              <a:off x="6815622" y="2222769"/>
              <a:ext cx="1118473" cy="819293"/>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6" name="camera"/>
            <p:cNvSpPr>
              <a:spLocks noChangeAspect="1" noEditPoints="1"/>
            </p:cNvSpPr>
            <p:nvPr userDrawn="1"/>
          </p:nvSpPr>
          <p:spPr bwMode="auto">
            <a:xfrm>
              <a:off x="1041241" y="2295852"/>
              <a:ext cx="842296" cy="673131"/>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9" name="Multiplication Sign 8"/>
            <p:cNvSpPr/>
            <p:nvPr userDrawn="1"/>
          </p:nvSpPr>
          <p:spPr bwMode="auto">
            <a:xfrm>
              <a:off x="1654939"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Multiplication Sign 9"/>
            <p:cNvSpPr/>
            <p:nvPr userDrawn="1"/>
          </p:nvSpPr>
          <p:spPr bwMode="auto">
            <a:xfrm>
              <a:off x="4406053"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Multiplication Sign 10"/>
            <p:cNvSpPr/>
            <p:nvPr userDrawn="1"/>
          </p:nvSpPr>
          <p:spPr bwMode="auto">
            <a:xfrm>
              <a:off x="770332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Multiplication Sign 12"/>
            <p:cNvSpPr/>
            <p:nvPr userDrawn="1"/>
          </p:nvSpPr>
          <p:spPr bwMode="auto">
            <a:xfrm>
              <a:off x="1103935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641999" y="4490905"/>
            <a:ext cx="11152477" cy="2206758"/>
          </a:xfrm>
          <a:prstGeom prst="rect">
            <a:avLst/>
          </a:prstGeom>
          <a:noFill/>
        </p:spPr>
        <p:txBody>
          <a:bodyPr wrap="none" lIns="182880" tIns="146304" rIns="182880" bIns="146304" rtlCol="0" anchor="ctr">
            <a:spAutoFit/>
          </a:bodyPr>
          <a:lstStyle/>
          <a:p>
            <a:pPr algn="ctr">
              <a:lnSpc>
                <a:spcPct val="90000"/>
              </a:lnSpc>
              <a:spcBef>
                <a:spcPts val="1200"/>
              </a:spcBef>
              <a:spcAft>
                <a:spcPts val="600"/>
              </a:spcAft>
            </a:pPr>
            <a:r>
              <a:rPr lang="en-US" sz="2200" dirty="0">
                <a:gradFill>
                  <a:gsLst>
                    <a:gs pos="2917">
                      <a:schemeClr val="tx1"/>
                    </a:gs>
                    <a:gs pos="30000">
                      <a:schemeClr val="tx1"/>
                    </a:gs>
                  </a:gsLst>
                  <a:lin ang="5400000" scaled="0"/>
                </a:gradFill>
              </a:rPr>
              <a:t>Microsoft Ready content is </a:t>
            </a:r>
            <a:r>
              <a:rPr lang="en-US" sz="2200"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Microsoft Confidential – Internal only</a:t>
            </a:r>
          </a:p>
          <a:p>
            <a:pPr algn="ctr">
              <a:lnSpc>
                <a:spcPct val="90000"/>
              </a:lnSpc>
              <a:spcBef>
                <a:spcPts val="1200"/>
              </a:spcBef>
              <a:spcAft>
                <a:spcPts val="600"/>
              </a:spcAft>
            </a:pPr>
            <a:r>
              <a:rPr lang="en-US" sz="2200"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200" dirty="0">
                <a:gradFill>
                  <a:gsLst>
                    <a:gs pos="2917">
                      <a:schemeClr val="tx1"/>
                    </a:gs>
                    <a:gs pos="30000">
                      <a:schemeClr val="tx1"/>
                    </a:gs>
                  </a:gsLst>
                  <a:lin ang="5400000" scaled="0"/>
                </a:gradFill>
              </a:rPr>
              <a:t>post Microsoft Ready content to any blogs or external websites</a:t>
            </a:r>
          </a:p>
          <a:p>
            <a:pPr algn="ctr">
              <a:lnSpc>
                <a:spcPct val="90000"/>
              </a:lnSpc>
              <a:spcBef>
                <a:spcPts val="1200"/>
              </a:spcBef>
              <a:spcAft>
                <a:spcPts val="600"/>
              </a:spcAft>
            </a:pPr>
            <a:r>
              <a:rPr lang="en-US" sz="2200"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200" dirty="0">
                <a:gradFill>
                  <a:gsLst>
                    <a:gs pos="2917">
                      <a:schemeClr val="tx1"/>
                    </a:gs>
                    <a:gs pos="30000">
                      <a:schemeClr val="tx1"/>
                    </a:gs>
                  </a:gsLst>
                  <a:lin ang="5400000" scaled="0"/>
                </a:gradFill>
              </a:rPr>
              <a:t>take photos or video of sessions or slides throughout the Microsoft Ready event</a:t>
            </a:r>
          </a:p>
          <a:p>
            <a:pPr algn="ctr">
              <a:lnSpc>
                <a:spcPct val="90000"/>
              </a:lnSpc>
              <a:spcBef>
                <a:spcPts val="1200"/>
              </a:spcBef>
              <a:spcAft>
                <a:spcPts val="600"/>
              </a:spcAft>
            </a:pPr>
            <a:r>
              <a:rPr lang="en-US" sz="2200" dirty="0">
                <a:gradFill>
                  <a:gsLst>
                    <a:gs pos="2917">
                      <a:schemeClr val="tx1"/>
                    </a:gs>
                    <a:gs pos="30000">
                      <a:schemeClr val="tx1"/>
                    </a:gs>
                  </a:gsLst>
                  <a:lin ang="5400000" scaled="0"/>
                </a:gradFill>
              </a:rPr>
              <a:t>Content will be available to internal audiences on-demand post-event</a:t>
            </a:r>
          </a:p>
        </p:txBody>
      </p:sp>
    </p:spTree>
    <p:extLst>
      <p:ext uri="{BB962C8B-B14F-4D97-AF65-F5344CB8AC3E}">
        <p14:creationId xmlns:p14="http://schemas.microsoft.com/office/powerpoint/2010/main" val="2296189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639355"/>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29199957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62201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30953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hoto_Option">
    <p:bg>
      <p:bgPr>
        <a:solidFill>
          <a:srgbClr val="000000"/>
        </a:solidFill>
        <a:effectLst/>
      </p:bgPr>
    </p:bg>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457582" y="6182824"/>
            <a:ext cx="1556370" cy="331925"/>
            <a:chOff x="4846638" y="3441700"/>
            <a:chExt cx="5910262" cy="1260475"/>
          </a:xfrm>
        </p:grpSpPr>
        <p:sp>
          <p:nvSpPr>
            <p:cNvPr id="8"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 name="Picture 10"/>
          <p:cNvPicPr>
            <a:picLocks noChangeAspect="1"/>
          </p:cNvPicPr>
          <p:nvPr userDrawn="1"/>
        </p:nvPicPr>
        <p:blipFill rotWithShape="1">
          <a:blip r:embed="rId2"/>
          <a:srcRect l="23621" t="169" r="10605" b="-169"/>
          <a:stretch/>
        </p:blipFill>
        <p:spPr>
          <a:xfrm>
            <a:off x="5551466" y="168543"/>
            <a:ext cx="6753905" cy="6837508"/>
          </a:xfrm>
          <a:prstGeom prst="rect">
            <a:avLst/>
          </a:prstGeom>
        </p:spPr>
      </p:pic>
      <p:sp>
        <p:nvSpPr>
          <p:cNvPr id="9" name="Title 1"/>
          <p:cNvSpPr>
            <a:spLocks noGrp="1"/>
          </p:cNvSpPr>
          <p:nvPr>
            <p:ph type="title" hasCustomPrompt="1"/>
          </p:nvPr>
        </p:nvSpPr>
        <p:spPr bwMode="auto">
          <a:xfrm>
            <a:off x="274706" y="2125664"/>
            <a:ext cx="6400736" cy="1828800"/>
          </a:xfrm>
          <a:noFill/>
        </p:spPr>
        <p:txBody>
          <a:bodyPr lIns="146304" tIns="91440" rIns="146304" bIns="91440" anchor="t" anchorCtr="0"/>
          <a:lstStyle>
            <a:lvl1pPr>
              <a:defRPr sz="5397" spc="-100" baseline="0">
                <a:gradFill>
                  <a:gsLst>
                    <a:gs pos="64646">
                      <a:srgbClr val="FFFFFF"/>
                    </a:gs>
                    <a:gs pos="4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51" y="3954444"/>
            <a:ext cx="6402388" cy="1315328"/>
          </a:xfrm>
          <a:noFill/>
        </p:spPr>
        <p:txBody>
          <a:bodyPr tIns="109728" bIns="109728">
            <a:noAutofit/>
          </a:bodyPr>
          <a:lstStyle>
            <a:lvl1pPr marL="0" indent="0">
              <a:spcBef>
                <a:spcPts val="0"/>
              </a:spcBef>
              <a:buNone/>
              <a:defRPr sz="3197">
                <a:gradFill>
                  <a:gsLst>
                    <a:gs pos="64646">
                      <a:srgbClr val="FFFFFF"/>
                    </a:gs>
                    <a:gs pos="45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8308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1" y="1212850"/>
            <a:ext cx="11887200" cy="2028537"/>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72" indent="0">
              <a:buNone/>
              <a:defRPr/>
            </a:lvl3pPr>
            <a:lvl4pPr marL="456943" indent="0">
              <a:buNone/>
              <a:defRPr/>
            </a:lvl4pPr>
            <a:lvl5pPr marL="68541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01423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1" y="1212850"/>
            <a:ext cx="11887200" cy="2028537"/>
          </a:xfrm>
        </p:spPr>
        <p:txBody>
          <a:bodyPr/>
          <a:lstStyle>
            <a:lvl1pPr marL="0" indent="0">
              <a:buNone/>
              <a:defRPr>
                <a:gradFill>
                  <a:gsLst>
                    <a:gs pos="1250">
                      <a:schemeClr val="tx1"/>
                    </a:gs>
                    <a:gs pos="99000">
                      <a:schemeClr val="tx1"/>
                    </a:gs>
                  </a:gsLst>
                  <a:lin ang="5400000" scaled="0"/>
                </a:gradFill>
              </a:defRPr>
            </a:lvl1pPr>
            <a:lvl2pPr marL="0" indent="0">
              <a:buFontTx/>
              <a:buNone/>
              <a:defRPr sz="2000">
                <a:gradFill>
                  <a:gsLst>
                    <a:gs pos="11607">
                      <a:schemeClr val="accent1"/>
                    </a:gs>
                    <a:gs pos="27679">
                      <a:schemeClr val="accent1"/>
                    </a:gs>
                  </a:gsLst>
                  <a:lin ang="5400000" scaled="1"/>
                </a:gradFill>
              </a:defRPr>
            </a:lvl2pPr>
            <a:lvl3pPr marL="228472" indent="0">
              <a:buNone/>
              <a:defRPr/>
            </a:lvl3pPr>
            <a:lvl4pPr marL="456943" indent="0">
              <a:buNone/>
              <a:defRPr/>
            </a:lvl4pPr>
            <a:lvl5pPr marL="68541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50094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Only white backgroun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879389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1" y="1212851"/>
            <a:ext cx="11887200" cy="2040635"/>
          </a:xfrm>
        </p:spPr>
        <p:txBody>
          <a:bodyPr>
            <a:spAutoFit/>
          </a:bodyPr>
          <a:lstStyle>
            <a:lvl1pPr>
              <a:defRPr sz="359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488777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3" y="1212849"/>
            <a:ext cx="5486399" cy="1914370"/>
          </a:xfrm>
        </p:spPr>
        <p:txBody>
          <a:bodyPr wrap="square">
            <a:spAutoFit/>
          </a:bodyPr>
          <a:lstStyle>
            <a:lvl1pPr marL="0" indent="0">
              <a:spcBef>
                <a:spcPts val="1224"/>
              </a:spcBef>
              <a:buClr>
                <a:schemeClr val="tx1"/>
              </a:buClr>
              <a:buFont typeface="Wingdings" pitchFamily="2" charset="2"/>
              <a:buNone/>
              <a:defRPr sz="3197"/>
            </a:lvl1pPr>
            <a:lvl2pPr marL="0" indent="0">
              <a:buNone/>
              <a:defRPr sz="2000"/>
            </a:lvl2pPr>
            <a:lvl3pPr marL="231645" indent="0">
              <a:buNone/>
              <a:tabLst/>
              <a:defRPr sz="2000"/>
            </a:lvl3pPr>
            <a:lvl4pPr marL="460116" indent="0">
              <a:buNone/>
              <a:defRPr/>
            </a:lvl4pPr>
            <a:lvl5pPr marL="68541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7"/>
            </a:lvl1pPr>
            <a:lvl2pPr marL="0" indent="0">
              <a:buNone/>
              <a:defRPr sz="2000"/>
            </a:lvl2pPr>
            <a:lvl3pPr marL="231645" indent="0">
              <a:buNone/>
              <a:tabLst/>
              <a:defRPr sz="2000"/>
            </a:lvl3pPr>
            <a:lvl4pPr marL="460116" indent="0">
              <a:buNone/>
              <a:defRPr/>
            </a:lvl4pPr>
            <a:lvl5pPr marL="685414"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72868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3" y="1212849"/>
            <a:ext cx="5486399" cy="2425279"/>
          </a:xfrm>
        </p:spPr>
        <p:txBody>
          <a:bodyPr wrap="square">
            <a:spAutoFit/>
          </a:bodyPr>
          <a:lstStyle>
            <a:lvl1pPr marL="287175" indent="-287175">
              <a:spcBef>
                <a:spcPts val="1224"/>
              </a:spcBef>
              <a:buClr>
                <a:schemeClr val="tx1"/>
              </a:buClr>
              <a:buFont typeface="Arial" pitchFamily="34" charset="0"/>
              <a:buChar char="•"/>
              <a:defRPr sz="3197"/>
            </a:lvl1pPr>
            <a:lvl2pPr marL="530866" indent="-233062">
              <a:defRPr sz="2400"/>
            </a:lvl2pPr>
            <a:lvl3pPr marL="699189" indent="-168324">
              <a:tabLst/>
              <a:defRPr sz="2000"/>
            </a:lvl3pPr>
            <a:lvl4pPr marL="880460" indent="-181272">
              <a:defRPr/>
            </a:lvl4pPr>
            <a:lvl5pPr marL="1048784" indent="-16832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175" indent="-287175">
              <a:spcBef>
                <a:spcPts val="1224"/>
              </a:spcBef>
              <a:buClr>
                <a:schemeClr val="tx1"/>
              </a:buClr>
              <a:buFont typeface="Arial" pitchFamily="34" charset="0"/>
              <a:buChar char="•"/>
              <a:defRPr sz="3197"/>
            </a:lvl1pPr>
            <a:lvl2pPr marL="530866" indent="-233062">
              <a:defRPr sz="2400"/>
            </a:lvl2pPr>
            <a:lvl3pPr marL="699189" indent="-168324">
              <a:tabLst/>
              <a:defRPr sz="2000"/>
            </a:lvl3pPr>
            <a:lvl4pPr marL="880460" indent="-181272">
              <a:defRPr/>
            </a:lvl4pPr>
            <a:lvl5pPr marL="1048784" indent="-16832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42002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77202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7"/>
            <a:ext cx="10056812" cy="1181862"/>
          </a:xfrm>
          <a:noFill/>
        </p:spPr>
        <p:txBody>
          <a:bodyPr tIns="91440" bIns="91440" anchor="t" anchorCtr="0">
            <a:spAutoFit/>
          </a:bodyPr>
          <a:lstStyle>
            <a:lvl1pPr>
              <a:defRPr sz="7194"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1" y="3954463"/>
            <a:ext cx="10058401" cy="794064"/>
          </a:xfrm>
          <a:noFill/>
        </p:spPr>
        <p:txBody>
          <a:bodyPr lIns="182880" tIns="146304" rIns="182880" bIns="146304">
            <a:spAutoFit/>
          </a:bodyPr>
          <a:lstStyle>
            <a:lvl1pPr marL="0" indent="0">
              <a:spcBef>
                <a:spcPts val="0"/>
              </a:spcBef>
              <a:buNone/>
              <a:defRPr sz="359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162352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7"/>
            <a:ext cx="10056812" cy="1181862"/>
          </a:xfrm>
          <a:noFill/>
        </p:spPr>
        <p:txBody>
          <a:bodyPr tIns="91440" bIns="91440" anchor="t" anchorCtr="0">
            <a:spAutoFit/>
          </a:bodyPr>
          <a:lstStyle>
            <a:lvl1pPr>
              <a:defRPr lang="en-US" sz="7194"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4046630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148015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6"/>
            <a:ext cx="11887200" cy="1181862"/>
          </a:xfrm>
          <a:noFill/>
        </p:spPr>
        <p:txBody>
          <a:bodyPr tIns="91440" bIns="91440" anchor="t" anchorCtr="0">
            <a:spAutoFit/>
          </a:bodyPr>
          <a:lstStyle>
            <a:lvl1pPr>
              <a:defRPr sz="7194"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3417767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6"/>
            <a:ext cx="11887200" cy="1181862"/>
          </a:xfrm>
          <a:noFill/>
        </p:spPr>
        <p:txBody>
          <a:bodyPr tIns="91440" bIns="91440" anchor="t" anchorCtr="0">
            <a:spAutoFit/>
          </a:bodyPr>
          <a:lstStyle>
            <a:lvl1pPr>
              <a:defRPr sz="7194"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56779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6"/>
            <a:ext cx="11887200" cy="1181862"/>
          </a:xfrm>
          <a:noFill/>
        </p:spPr>
        <p:txBody>
          <a:bodyPr tIns="91440" bIns="91440" anchor="t" anchorCtr="0">
            <a:spAutoFit/>
          </a:bodyPr>
          <a:lstStyle>
            <a:lvl1pPr>
              <a:defRPr sz="7194"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8166283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6"/>
            <a:ext cx="11887200" cy="1181862"/>
          </a:xfrm>
          <a:noFill/>
        </p:spPr>
        <p:txBody>
          <a:bodyPr tIns="91440" bIns="91440" anchor="t" anchorCtr="0">
            <a:spAutoFit/>
          </a:bodyPr>
          <a:lstStyle>
            <a:lvl1pPr>
              <a:defRPr sz="7194"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839186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050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2324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901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09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7" tIns="46617" rIns="46617" bIns="46617" numCol="1" spcCol="0" rtlCol="0" fromWordArt="0" anchor="ctr" anchorCtr="0" forceAA="0" compatLnSpc="1">
            <a:prstTxWarp prst="textNoShape">
              <a:avLst/>
            </a:prstTxWarp>
            <a:noAutofit/>
          </a:bodyPr>
          <a:lstStyle/>
          <a:p>
            <a:pPr algn="ctr" defTabSz="931946"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9"/>
            <a:ext cx="11887199" cy="1999043"/>
          </a:xfrm>
        </p:spPr>
        <p:txBody>
          <a:bodyPr/>
          <a:lstStyle>
            <a:lvl1pPr marL="0" indent="0">
              <a:buNone/>
              <a:defRPr sz="329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0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0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520211"/>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1" y="1212852"/>
            <a:ext cx="11887200" cy="2443746"/>
          </a:xfrm>
          <a:prstGeom prst="rect">
            <a:avLst/>
          </a:prstGeom>
        </p:spPr>
        <p:txBody>
          <a:bodyPr/>
          <a:lstStyle>
            <a:lvl1pPr marL="290348" indent="-290348">
              <a:buClr>
                <a:schemeClr val="tx1"/>
              </a:buClr>
              <a:buSzPct val="90000"/>
              <a:buFont typeface="Arial" pitchFamily="34" charset="0"/>
              <a:buChar char="•"/>
              <a:defRPr sz="359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79" indent="-280830">
              <a:buClr>
                <a:schemeClr val="tx1"/>
              </a:buClr>
              <a:buSzPct val="90000"/>
              <a:buFont typeface="Arial" pitchFamily="34" charset="0"/>
              <a:buChar char="•"/>
              <a:defRPr sz="319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27" indent="-29034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998" indent="-22847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468" indent="-22847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5"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0316308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591491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chemeClr val="tx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41" y="6292889"/>
            <a:ext cx="11856403" cy="403263"/>
          </a:xfrm>
          <a:prstGeom prst="rect">
            <a:avLst/>
          </a:prstGeom>
          <a:noFill/>
          <a:ln w="12700">
            <a:noFill/>
            <a:miter lim="800000"/>
            <a:headEnd type="none" w="sm" len="sm"/>
            <a:tailEnd type="none" w="sm" len="sm"/>
          </a:ln>
          <a:effectLst/>
        </p:spPr>
        <p:txBody>
          <a:bodyPr vert="horz" wrap="square" lIns="182799" tIns="146239" rIns="182799" bIns="146239" numCol="1" anchor="t" anchorCtr="0" compatLnSpc="1">
            <a:prstTxWarp prst="textNoShape">
              <a:avLst/>
            </a:prstTxWarp>
            <a:spAutoFit/>
          </a:bodyPr>
          <a:lstStyle/>
          <a:p>
            <a:pPr marL="0" marR="0" lvl="0" indent="0" algn="l" defTabSz="931835" rtl="0" eaLnBrk="0" fontAlgn="auto" latinLnBrk="0" hangingPunct="0">
              <a:lnSpc>
                <a:spcPct val="100000"/>
              </a:lnSpc>
              <a:spcBef>
                <a:spcPts val="0"/>
              </a:spcBef>
              <a:spcAft>
                <a:spcPts val="0"/>
              </a:spcAft>
              <a:buClrTx/>
              <a:buSzTx/>
              <a:buFontTx/>
              <a:buNone/>
              <a:tabLst/>
              <a:defRPr/>
            </a:pPr>
            <a:r>
              <a:rPr kumimoji="0" lang="en-US" sz="70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2016 Microsoft Corporation. All rights reserved.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5"/>
            <a:ext cx="3288506" cy="704445"/>
          </a:xfrm>
          <a:prstGeom prst="rect">
            <a:avLst/>
          </a:prstGeom>
        </p:spPr>
      </p:pic>
    </p:spTree>
    <p:extLst>
      <p:ext uri="{BB962C8B-B14F-4D97-AF65-F5344CB8AC3E}">
        <p14:creationId xmlns:p14="http://schemas.microsoft.com/office/powerpoint/2010/main" val="51553704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16891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4857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40708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55721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4590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63713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1037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41069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p:cNvSpPr>
            <a:spLocks noGrp="1" noChangeAspect="1"/>
          </p:cNvSpPr>
          <p:nvPr>
            <p:ph type="pic" idx="1"/>
          </p:nvPr>
        </p:nvSpPr>
        <p:spPr>
          <a:xfrm>
            <a:off x="5287122" y="1007083"/>
            <a:ext cx="6295965" cy="4970646"/>
          </a:xfrm>
        </p:spPr>
        <p:txBody>
          <a:bodyPr anchor="t"/>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a:t>Click icon to add picture</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592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74640" y="983957"/>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141717656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4421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5679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4"/>
            <a:ext cx="7315199" cy="1181862"/>
          </a:xfrm>
          <a:noFill/>
        </p:spPr>
        <p:txBody>
          <a:bodyPr wrap="square"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0" y="4868863"/>
            <a:ext cx="7315198" cy="738664"/>
          </a:xfrm>
          <a:noFill/>
        </p:spPr>
        <p:txBody>
          <a:bodyPr wrap="square"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Tree>
    <p:extLst>
      <p:ext uri="{BB962C8B-B14F-4D97-AF65-F5344CB8AC3E}">
        <p14:creationId xmlns:p14="http://schemas.microsoft.com/office/powerpoint/2010/main" val="572736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bg1"/>
        </a:solidFill>
        <a:effectLst/>
      </p:bgPr>
    </p:bg>
    <p:spTree>
      <p:nvGrpSpPr>
        <p:cNvPr id="1" name=""/>
        <p:cNvGrpSpPr/>
        <p:nvPr/>
      </p:nvGrpSpPr>
      <p:grpSpPr>
        <a:xfrm>
          <a:off x="0" y="0"/>
          <a:ext cx="0" cy="0"/>
          <a:chOff x="0" y="0"/>
          <a:chExt cx="0" cy="0"/>
        </a:xfrm>
      </p:grpSpPr>
      <p:sp>
        <p:nvSpPr>
          <p:cNvPr id="179" name="Rectangle 178"/>
          <p:cNvSpPr/>
          <p:nvPr userDrawn="1"/>
        </p:nvSpPr>
        <p:spPr bwMode="auto">
          <a:xfrm>
            <a:off x="0" y="6461711"/>
            <a:ext cx="12436475" cy="532814"/>
          </a:xfrm>
          <a:prstGeom prst="rect">
            <a:avLst/>
          </a:prstGeom>
          <a:solidFill>
            <a:srgbClr val="409AE1"/>
          </a:solidFill>
          <a:ln w="28575">
            <a:noFill/>
          </a:ln>
        </p:spPr>
        <p:txBody>
          <a:bodyPr vert="horz" wrap="square" lIns="91401" tIns="45700" rIns="91401" bIns="45700" numCol="1" anchor="t" anchorCtr="0" compatLnSpc="1">
            <a:prstTxWarp prst="textNoShape">
              <a:avLst/>
            </a:prstTxWarp>
          </a:bodyPr>
          <a:lstStyle/>
          <a:p>
            <a:pPr marL="0" marR="0" lvl="0" indent="0" defTabSz="932205" eaLnBrk="1" fontAlgn="auto" latinLnBrk="0" hangingPunct="1">
              <a:lnSpc>
                <a:spcPct val="100000"/>
              </a:lnSpc>
              <a:spcBef>
                <a:spcPts val="0"/>
              </a:spcBef>
              <a:spcAft>
                <a:spcPts val="0"/>
              </a:spcAft>
              <a:buClrTx/>
              <a:buSzTx/>
              <a:buFontTx/>
              <a:buNone/>
              <a:tabLst/>
              <a:defRPr/>
            </a:pPr>
            <a:endParaRPr kumimoji="0" lang="en-US" sz="1048" b="0" i="0" u="none" strike="noStrike" kern="0" cap="none" spc="0" normalizeH="0" baseline="0" noProof="0">
              <a:ln>
                <a:noFill/>
              </a:ln>
              <a:solidFill>
                <a:srgbClr val="333333"/>
              </a:solidFill>
              <a:effectLst/>
              <a:uLnTx/>
              <a:uFillTx/>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80" name="Freeform 539"/>
          <p:cNvSpPr>
            <a:spLocks noChangeAspect="1"/>
          </p:cNvSpPr>
          <p:nvPr userDrawn="1"/>
        </p:nvSpPr>
        <p:spPr bwMode="auto">
          <a:xfrm>
            <a:off x="9303797" y="6094106"/>
            <a:ext cx="1968055" cy="108201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1401" tIns="45700" rIns="91401" bIns="45700" numCol="1" anchor="t" anchorCtr="0" compatLnSpc="1">
            <a:prstTxWarp prst="textNoShape">
              <a:avLst/>
            </a:prstTxWarp>
          </a:bodyPr>
          <a:lstStyle/>
          <a:p>
            <a:pPr marL="0" marR="0" lvl="0" indent="0" defTabSz="932205" eaLnBrk="1" fontAlgn="auto" latinLnBrk="0" hangingPunct="1">
              <a:lnSpc>
                <a:spcPct val="100000"/>
              </a:lnSpc>
              <a:spcBef>
                <a:spcPts val="0"/>
              </a:spcBef>
              <a:spcAft>
                <a:spcPts val="0"/>
              </a:spcAft>
              <a:buClrTx/>
              <a:buSzTx/>
              <a:buFontTx/>
              <a:buNone/>
              <a:tabLst/>
              <a:defRPr/>
            </a:pPr>
            <a:endParaRPr kumimoji="0" lang="en-US" sz="1048" b="0" i="0" u="none" strike="noStrike" kern="0" cap="none" spc="0" normalizeH="0" baseline="0" noProof="0">
              <a:ln>
                <a:noFill/>
              </a:ln>
              <a:solidFill>
                <a:srgbClr val="333333"/>
              </a:solidFill>
              <a:effectLst/>
              <a:uLnTx/>
              <a:uFillTx/>
            </a:endParaRPr>
          </a:p>
        </p:txBody>
      </p:sp>
      <p:grpSp>
        <p:nvGrpSpPr>
          <p:cNvPr id="181" name="Group 180"/>
          <p:cNvGrpSpPr/>
          <p:nvPr userDrawn="1"/>
        </p:nvGrpSpPr>
        <p:grpSpPr>
          <a:xfrm>
            <a:off x="9338575" y="6351178"/>
            <a:ext cx="1824626" cy="773723"/>
            <a:chOff x="4494770" y="2621197"/>
            <a:chExt cx="3127126" cy="1326043"/>
          </a:xfrm>
        </p:grpSpPr>
        <p:sp>
          <p:nvSpPr>
            <p:cNvPr id="182"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3"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4"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5"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6"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7"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8"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189" name="Group 188"/>
            <p:cNvGrpSpPr/>
            <p:nvPr/>
          </p:nvGrpSpPr>
          <p:grpSpPr>
            <a:xfrm>
              <a:off x="5413104" y="2621197"/>
              <a:ext cx="1326042" cy="1326043"/>
              <a:chOff x="5413104" y="2598477"/>
              <a:chExt cx="1326042" cy="1326043"/>
            </a:xfrm>
          </p:grpSpPr>
          <p:sp>
            <p:nvSpPr>
              <p:cNvPr id="190"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1"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2"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3"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4"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5"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6"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7" name="Oval 196"/>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198" name="Group 197"/>
          <p:cNvGrpSpPr/>
          <p:nvPr userDrawn="1"/>
        </p:nvGrpSpPr>
        <p:grpSpPr>
          <a:xfrm rot="16200000">
            <a:off x="2686558" y="3919737"/>
            <a:ext cx="182438" cy="5555553"/>
            <a:chOff x="9312007" y="34787"/>
            <a:chExt cx="1212906" cy="3143923"/>
          </a:xfrm>
        </p:grpSpPr>
        <p:sp>
          <p:nvSpPr>
            <p:cNvPr id="199" name="Bent Arrow 198"/>
            <p:cNvSpPr/>
            <p:nvPr/>
          </p:nvSpPr>
          <p:spPr bwMode="auto">
            <a:xfrm flipH="1">
              <a:off x="9832459" y="1745357"/>
              <a:ext cx="692454" cy="1433353"/>
            </a:xfrm>
            <a:prstGeom prst="bentArrow">
              <a:avLst>
                <a:gd name="adj1" fmla="val 25000"/>
                <a:gd name="adj2" fmla="val 0"/>
                <a:gd name="adj3" fmla="val 25000"/>
                <a:gd name="adj4" fmla="val 75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0" name="Bent Arrow 199"/>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01" name="Bent Arrow 200"/>
          <p:cNvSpPr/>
          <p:nvPr userDrawn="1"/>
        </p:nvSpPr>
        <p:spPr bwMode="auto">
          <a:xfrm>
            <a:off x="5686283" y="6822755"/>
            <a:ext cx="3820134" cy="163512"/>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2" name="Bent Arrow 201"/>
          <p:cNvSpPr/>
          <p:nvPr userDrawn="1"/>
        </p:nvSpPr>
        <p:spPr bwMode="auto">
          <a:xfrm rot="10800000" flipH="1">
            <a:off x="2049681" y="5845559"/>
            <a:ext cx="7843864" cy="757825"/>
          </a:xfrm>
          <a:prstGeom prst="bentArrow">
            <a:avLst>
              <a:gd name="adj1" fmla="val 25000"/>
              <a:gd name="adj2" fmla="val 0"/>
              <a:gd name="adj3" fmla="val 25000"/>
              <a:gd name="adj4" fmla="val 20518"/>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3" name="Bent Arrow 202"/>
          <p:cNvSpPr/>
          <p:nvPr userDrawn="1"/>
        </p:nvSpPr>
        <p:spPr bwMode="auto">
          <a:xfrm rot="10800000">
            <a:off x="11224379" y="6437660"/>
            <a:ext cx="709317" cy="266055"/>
          </a:xfrm>
          <a:prstGeom prst="bentArrow">
            <a:avLst>
              <a:gd name="adj1" fmla="val 25000"/>
              <a:gd name="adj2" fmla="val 0"/>
              <a:gd name="adj3" fmla="val 25000"/>
              <a:gd name="adj4" fmla="val 100000"/>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5" name="Bent Arrow 204"/>
          <p:cNvSpPr/>
          <p:nvPr userDrawn="1"/>
        </p:nvSpPr>
        <p:spPr bwMode="auto">
          <a:xfrm rot="16200000">
            <a:off x="11536785" y="6745186"/>
            <a:ext cx="325590" cy="266055"/>
          </a:xfrm>
          <a:prstGeom prst="bentArrow">
            <a:avLst>
              <a:gd name="adj1" fmla="val 25000"/>
              <a:gd name="adj2" fmla="val 0"/>
              <a:gd name="adj3" fmla="val 25000"/>
              <a:gd name="adj4" fmla="val 15819"/>
            </a:avLst>
          </a:prstGeom>
          <a:solidFill>
            <a:srgbClr val="0078D7"/>
          </a:solidFill>
          <a:ln w="38100" cap="flat" cmpd="sng" algn="ctr">
            <a:solidFill>
              <a:srgbClr val="1A86DB"/>
            </a:solid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6" name="Freeform 15"/>
          <p:cNvSpPr>
            <a:spLocks noEditPoints="1"/>
          </p:cNvSpPr>
          <p:nvPr userDrawn="1"/>
        </p:nvSpPr>
        <p:spPr bwMode="auto">
          <a:xfrm>
            <a:off x="4389233" y="6735386"/>
            <a:ext cx="121561" cy="12156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7" name="Freeform 18"/>
          <p:cNvSpPr>
            <a:spLocks/>
          </p:cNvSpPr>
          <p:nvPr userDrawn="1"/>
        </p:nvSpPr>
        <p:spPr bwMode="auto">
          <a:xfrm>
            <a:off x="4431636" y="6597569"/>
            <a:ext cx="37458" cy="124388"/>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8" name="Rectangle 207"/>
          <p:cNvSpPr/>
          <p:nvPr userDrawn="1"/>
        </p:nvSpPr>
        <p:spPr bwMode="auto">
          <a:xfrm>
            <a:off x="-216887" y="6994527"/>
            <a:ext cx="12870248" cy="783771"/>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9" name="Rectangle 208"/>
          <p:cNvSpPr/>
          <p:nvPr userDrawn="1"/>
        </p:nvSpPr>
        <p:spPr bwMode="auto">
          <a:xfrm>
            <a:off x="-391886" y="6209245"/>
            <a:ext cx="391886" cy="783771"/>
          </a:xfrm>
          <a:prstGeom prst="rect">
            <a:avLst/>
          </a:prstGeom>
          <a:solidFill>
            <a:srgbClr val="E6E6E6"/>
          </a:solidFill>
          <a:ln w="9525" cap="flat" cmpd="sng" algn="ctr">
            <a:noFill/>
            <a:prstDash val="solid"/>
            <a:headEnd type="none" w="med" len="med"/>
            <a:tailEnd type="none" w="med" len="med"/>
          </a:ln>
          <a:effectLst/>
        </p:spPr>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4" name="Rectangle 203"/>
          <p:cNvSpPr/>
          <p:nvPr userDrawn="1"/>
        </p:nvSpPr>
        <p:spPr bwMode="auto">
          <a:xfrm>
            <a:off x="0" y="5511706"/>
            <a:ext cx="12436475" cy="95735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0" name="Rectangle 209"/>
          <p:cNvSpPr/>
          <p:nvPr userDrawn="1"/>
        </p:nvSpPr>
        <p:spPr bwMode="auto">
          <a:xfrm>
            <a:off x="0" y="6469063"/>
            <a:ext cx="12436475" cy="525462"/>
          </a:xfrm>
          <a:prstGeom prst="rect">
            <a:avLst/>
          </a:prstGeom>
          <a:solidFill>
            <a:srgbClr val="0078D7">
              <a:alpha val="35000"/>
            </a:srgbClr>
          </a:solidFill>
          <a:ln w="9525" cap="flat" cmpd="sng" algn="ctr">
            <a:noFill/>
            <a:prstDash val="solid"/>
            <a:headEnd type="none" w="med" len="med"/>
            <a:tailEnd type="none" w="med" len="med"/>
          </a:ln>
          <a:effectLst/>
        </p:spPr>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211" name="Picture 210"/>
          <p:cNvPicPr>
            <a:picLocks noChangeAspect="1"/>
          </p:cNvPicPr>
          <p:nvPr userDrawn="1"/>
        </p:nvPicPr>
        <p:blipFill>
          <a:blip r:embed="rId2">
            <a:biLevel thresh="25000"/>
          </a:blip>
          <a:stretch>
            <a:fillRect/>
          </a:stretch>
        </p:blipFill>
        <p:spPr>
          <a:xfrm>
            <a:off x="171512" y="6626059"/>
            <a:ext cx="936609" cy="206372"/>
          </a:xfrm>
          <a:prstGeom prst="rect">
            <a:avLst/>
          </a:prstGeom>
        </p:spPr>
      </p:pic>
    </p:spTree>
    <p:extLst>
      <p:ext uri="{BB962C8B-B14F-4D97-AF65-F5344CB8AC3E}">
        <p14:creationId xmlns:p14="http://schemas.microsoft.com/office/powerpoint/2010/main" val="231347809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solidFill>
                  <a:schemeClr val="accent1"/>
                </a:soli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498ABB6C-41EC-4064-8B11-5E6DEC162C7C}"/>
              </a:ext>
            </a:extLst>
          </p:cNvPr>
          <p:cNvSpPr>
            <a:spLocks noGrp="1"/>
          </p:cNvSpPr>
          <p:nvPr>
            <p:ph type="sldNum" sz="quarter" idx="4"/>
          </p:nvPr>
        </p:nvSpPr>
        <p:spPr>
          <a:xfrm>
            <a:off x="0" y="6648400"/>
            <a:ext cx="1668162" cy="371475"/>
          </a:xfrm>
          <a:prstGeom prst="rect">
            <a:avLst/>
          </a:prstGeom>
        </p:spPr>
        <p:txBody>
          <a:bodyPr vert="horz" lIns="91440" tIns="45720" rIns="91440" bIns="45720" rtlCol="0" anchor="ctr"/>
          <a:lstStyle>
            <a:lvl1pPr algn="l">
              <a:defRPr sz="1800">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15754637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74640" y="1657504"/>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26857046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10058401" cy="794064"/>
          </a:xfrm>
          <a:noFill/>
        </p:spPr>
        <p:txBody>
          <a:bodyPr lIns="182880" tIns="146304" rIns="182880" bIns="146304">
            <a:sp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90074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lang="en-US" sz="7198"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501214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17292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15977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00451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248335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68082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85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7041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5835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1986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94495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92889"/>
            <a:ext cx="11856403"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318090729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689293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2799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bwMode="gray">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274639" y="1209973"/>
            <a:ext cx="10056812" cy="2744490"/>
          </a:xfrm>
          <a:noFill/>
        </p:spPr>
        <p:txBody>
          <a:bodyPr tIns="91440" bIns="91440" anchor="t" anchorCtr="0">
            <a:no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bwMode="white">
          <a:xfrm>
            <a:off x="274638" y="3954463"/>
            <a:ext cx="10058401" cy="1828800"/>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30150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Slide Photo_Option">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478" t="-1" b="1518"/>
          <a:stretch/>
        </p:blipFill>
        <p:spPr>
          <a:xfrm>
            <a:off x="-7344" y="1"/>
            <a:ext cx="12443819" cy="526516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5393" y="6149340"/>
            <a:ext cx="1706819" cy="376026"/>
          </a:xfrm>
          <a:prstGeom prst="rect">
            <a:avLst/>
          </a:prstGeom>
        </p:spPr>
      </p:pic>
      <p:sp>
        <p:nvSpPr>
          <p:cNvPr id="8" name="Title 1"/>
          <p:cNvSpPr>
            <a:spLocks noGrp="1"/>
          </p:cNvSpPr>
          <p:nvPr>
            <p:ph type="title" hasCustomPrompt="1"/>
          </p:nvPr>
        </p:nvSpPr>
        <p:spPr bwMode="auto">
          <a:xfrm>
            <a:off x="274703" y="2125664"/>
            <a:ext cx="6400736" cy="1828800"/>
          </a:xfrm>
          <a:noFill/>
        </p:spPr>
        <p:txBody>
          <a:bodyPr lIns="146304" tIns="91440" rIns="146304" bIns="91440" anchor="t" anchorCtr="0"/>
          <a:lstStyle>
            <a:lvl1pPr>
              <a:defRPr sz="5399" spc="-100" baseline="0">
                <a:gradFill>
                  <a:gsLst>
                    <a:gs pos="64646">
                      <a:srgbClr val="FFFFFF"/>
                    </a:gs>
                    <a:gs pos="45000">
                      <a:srgbClr val="FFFFFF"/>
                    </a:gs>
                  </a:gsLst>
                  <a:lin ang="5400000" scaled="0"/>
                </a:gradFill>
              </a:defRPr>
            </a:lvl1pPr>
          </a:lstStyle>
          <a:p>
            <a:r>
              <a:rPr lang="en-US" dirty="0"/>
              <a:t>Presentation title</a:t>
            </a:r>
          </a:p>
        </p:txBody>
      </p:sp>
      <p:sp>
        <p:nvSpPr>
          <p:cNvPr id="10" name="Text Placeholder 2"/>
          <p:cNvSpPr>
            <a:spLocks noGrp="1"/>
          </p:cNvSpPr>
          <p:nvPr>
            <p:ph type="body" sz="quarter" idx="14" hasCustomPrompt="1"/>
          </p:nvPr>
        </p:nvSpPr>
        <p:spPr bwMode="auto">
          <a:xfrm>
            <a:off x="273050" y="3954444"/>
            <a:ext cx="6402388" cy="1732583"/>
          </a:xfrm>
        </p:spPr>
        <p:txBody>
          <a:bodyPr tIns="109728" bIns="109728">
            <a:noAutofit/>
          </a:bodyPr>
          <a:lstStyle>
            <a:lvl1pPr marL="0" indent="0">
              <a:spcBef>
                <a:spcPts val="0"/>
              </a:spcBef>
              <a:buNone/>
              <a:defRPr sz="3199">
                <a:gradFill>
                  <a:gsLst>
                    <a:gs pos="64646">
                      <a:srgbClr val="FFFFFF"/>
                    </a:gs>
                    <a:gs pos="4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97845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36407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12101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bwMode="gray">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274639" y="1209973"/>
            <a:ext cx="10056812" cy="2744490"/>
          </a:xfrm>
          <a:noFill/>
        </p:spPr>
        <p:txBody>
          <a:bodyPr tIns="91440" bIns="91440" anchor="t" anchorCtr="0">
            <a:no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bwMode="white">
          <a:xfrm>
            <a:off x="274638" y="3954463"/>
            <a:ext cx="10058401" cy="1828800"/>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52842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749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0929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232" y="3145040"/>
            <a:ext cx="3291840" cy="705836"/>
          </a:xfrm>
          <a:prstGeom prst="rect">
            <a:avLst/>
          </a:prstGeom>
        </p:spPr>
      </p:pic>
    </p:spTree>
    <p:extLst>
      <p:ext uri="{BB962C8B-B14F-4D97-AF65-F5344CB8AC3E}">
        <p14:creationId xmlns:p14="http://schemas.microsoft.com/office/powerpoint/2010/main" val="228455491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37835" y="0"/>
            <a:ext cx="12912145" cy="6978399"/>
            <a:chOff x="-237835" y="0"/>
            <a:chExt cx="12912145" cy="6978399"/>
          </a:xfrm>
        </p:grpSpPr>
        <p:sp>
          <p:nvSpPr>
            <p:cNvPr id="261" name="Rectangle 260"/>
            <p:cNvSpPr/>
            <p:nvPr/>
          </p:nvSpPr>
          <p:spPr bwMode="auto">
            <a:xfrm>
              <a:off x="0" y="0"/>
              <a:ext cx="12436475" cy="5949950"/>
            </a:xfrm>
            <a:prstGeom prst="rect">
              <a:avLst/>
            </a:prstGeom>
            <a:solidFill>
              <a:srgbClr val="002846"/>
            </a:solidFill>
            <a:ln w="10795" cap="flat" cmpd="sng" algn="ctr">
              <a:noFill/>
              <a:prstDash val="solid"/>
              <a:headEnd type="none" w="med" len="med"/>
              <a:tailEnd type="none" w="med" len="med"/>
            </a:ln>
            <a:effectLst/>
          </p:spPr>
          <p:txBody>
            <a:bodyPr lIns="0" tIns="46637" rIns="0" bIns="46637" anchor="ctr"/>
            <a:lstStyle/>
            <a:p>
              <a:pPr algn="ctr" defTabSz="932398" fontAlgn="base">
                <a:spcBef>
                  <a:spcPct val="0"/>
                </a:spcBef>
                <a:spcAft>
                  <a:spcPct val="0"/>
                </a:spcAft>
                <a:defRPr/>
              </a:pPr>
              <a:endParaRPr lang="en-US" sz="2000" kern="0" dirty="0">
                <a:gradFill>
                  <a:gsLst>
                    <a:gs pos="16814">
                      <a:srgbClr val="FFFFFF"/>
                    </a:gs>
                    <a:gs pos="46000">
                      <a:srgbClr val="FFFFFF"/>
                    </a:gs>
                  </a:gsLst>
                  <a:lin ang="5400000" scaled="0"/>
                </a:gradFill>
              </a:endParaRPr>
            </a:p>
          </p:txBody>
        </p:sp>
        <p:sp>
          <p:nvSpPr>
            <p:cNvPr id="262" name="Freeform 261"/>
            <p:cNvSpPr/>
            <p:nvPr/>
          </p:nvSpPr>
          <p:spPr bwMode="auto">
            <a:xfrm>
              <a:off x="11399838" y="2357438"/>
              <a:ext cx="68262" cy="38100"/>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w="9525" cap="flat" cmpd="sng" algn="ctr">
              <a:noFill/>
              <a:prstDash val="solid"/>
              <a:headEnd type="none" w="med" len="med"/>
              <a:tailEnd type="none" w="med" len="med"/>
            </a:ln>
            <a:effectLst/>
          </p:spPr>
          <p:txBody>
            <a:bodyPr anchor="ctr"/>
            <a:lstStyle/>
            <a:p>
              <a:pPr algn="ctr" defTabSz="932425">
                <a:defRPr/>
              </a:pPr>
              <a:endParaRPr lang="en-US" sz="1836" kern="0">
                <a:solidFill>
                  <a:srgbClr val="FFFFFF"/>
                </a:solidFill>
              </a:endParaRPr>
            </a:p>
          </p:txBody>
        </p:sp>
        <p:sp>
          <p:nvSpPr>
            <p:cNvPr id="458" name="Rectangle 457"/>
            <p:cNvSpPr/>
            <p:nvPr/>
          </p:nvSpPr>
          <p:spPr bwMode="auto">
            <a:xfrm>
              <a:off x="112714" y="4411652"/>
              <a:ext cx="12203111" cy="1391390"/>
            </a:xfrm>
            <a:prstGeom prst="rect">
              <a:avLst/>
            </a:prstGeom>
            <a:solidFill>
              <a:srgbClr val="0072C6">
                <a:lumMod val="75000"/>
              </a:srgbClr>
            </a:solidFill>
            <a:ln w="6350" cap="flat" cmpd="sng" algn="ctr">
              <a:noFill/>
              <a:prstDash val="solid"/>
              <a:miter lim="800000"/>
              <a:headEnd type="none" w="med" len="med"/>
              <a:tailEnd type="none" w="med" len="med"/>
            </a:ln>
            <a:effectLst/>
          </p:spPr>
          <p:txBody>
            <a:bodyPr lIns="179285" tIns="91440" rIns="179285" bIns="143428"/>
            <a:lstStyle/>
            <a:p>
              <a:pPr algn="ctr" defTabSz="913927" fontAlgn="base">
                <a:lnSpc>
                  <a:spcPct val="90000"/>
                </a:lnSpc>
                <a:defRPr/>
              </a:pPr>
              <a:r>
                <a:rPr lang="en-US" sz="1600"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Infrastructure Services</a:t>
              </a:r>
            </a:p>
          </p:txBody>
        </p:sp>
        <p:grpSp>
          <p:nvGrpSpPr>
            <p:cNvPr id="459" name="Group 458"/>
            <p:cNvGrpSpPr/>
            <p:nvPr/>
          </p:nvGrpSpPr>
          <p:grpSpPr>
            <a:xfrm>
              <a:off x="2945483" y="4783867"/>
              <a:ext cx="2834641" cy="790575"/>
              <a:chOff x="3078280" y="4930775"/>
              <a:chExt cx="2834641" cy="790575"/>
            </a:xfrm>
          </p:grpSpPr>
          <p:sp>
            <p:nvSpPr>
              <p:cNvPr id="507" name="Rectangle 506"/>
              <p:cNvSpPr/>
              <p:nvPr/>
            </p:nvSpPr>
            <p:spPr bwMode="auto">
              <a:xfrm>
                <a:off x="3078280" y="4930775"/>
                <a:ext cx="283464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Storage</a:t>
                </a:r>
              </a:p>
            </p:txBody>
          </p:sp>
          <p:grpSp>
            <p:nvGrpSpPr>
              <p:cNvPr id="508" name="Group 507"/>
              <p:cNvGrpSpPr/>
              <p:nvPr/>
            </p:nvGrpSpPr>
            <p:grpSpPr>
              <a:xfrm>
                <a:off x="3141325" y="5190883"/>
                <a:ext cx="920051" cy="363782"/>
                <a:chOff x="3141325" y="5190883"/>
                <a:chExt cx="920051" cy="363782"/>
              </a:xfrm>
            </p:grpSpPr>
            <p:sp>
              <p:nvSpPr>
                <p:cNvPr id="515" name="Rectangle 514"/>
                <p:cNvSpPr/>
                <p:nvPr/>
              </p:nvSpPr>
              <p:spPr bwMode="auto">
                <a:xfrm>
                  <a:off x="3399149" y="5190883"/>
                  <a:ext cx="662227"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BLOB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Storage</a:t>
                  </a:r>
                </a:p>
              </p:txBody>
            </p:sp>
            <p:pic>
              <p:nvPicPr>
                <p:cNvPr id="516" name="Picture 231"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314132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9" name="Group 508"/>
              <p:cNvGrpSpPr/>
              <p:nvPr/>
            </p:nvGrpSpPr>
            <p:grpSpPr>
              <a:xfrm>
                <a:off x="4130780" y="5194673"/>
                <a:ext cx="817562" cy="363782"/>
                <a:chOff x="4079535" y="5194673"/>
                <a:chExt cx="817562" cy="363782"/>
              </a:xfrm>
            </p:grpSpPr>
            <p:sp>
              <p:nvSpPr>
                <p:cNvPr id="513" name="Rectangle 512"/>
                <p:cNvSpPr/>
                <p:nvPr/>
              </p:nvSpPr>
              <p:spPr bwMode="auto">
                <a:xfrm>
                  <a:off x="4351381" y="5194673"/>
                  <a:ext cx="545716"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Azure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Files</a:t>
                  </a:r>
                </a:p>
              </p:txBody>
            </p:sp>
            <p:pic>
              <p:nvPicPr>
                <p:cNvPr id="514" name="Picture 232"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407953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0" name="Group 509"/>
              <p:cNvGrpSpPr/>
              <p:nvPr/>
            </p:nvGrpSpPr>
            <p:grpSpPr>
              <a:xfrm>
                <a:off x="5017746" y="5193643"/>
                <a:ext cx="895175" cy="363782"/>
                <a:chOff x="5017746" y="5193643"/>
                <a:chExt cx="895175" cy="363782"/>
              </a:xfrm>
            </p:grpSpPr>
            <p:sp>
              <p:nvSpPr>
                <p:cNvPr id="511" name="Rectangle 510"/>
                <p:cNvSpPr/>
                <p:nvPr/>
              </p:nvSpPr>
              <p:spPr bwMode="auto">
                <a:xfrm>
                  <a:off x="5292049" y="5193643"/>
                  <a:ext cx="620872"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Premium Storage</a:t>
                  </a:r>
                </a:p>
              </p:txBody>
            </p:sp>
            <p:pic>
              <p:nvPicPr>
                <p:cNvPr id="512" name="Picture 233"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017746"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60" name="Group 459"/>
            <p:cNvGrpSpPr/>
            <p:nvPr/>
          </p:nvGrpSpPr>
          <p:grpSpPr>
            <a:xfrm>
              <a:off x="249566" y="4783867"/>
              <a:ext cx="2573556" cy="788988"/>
              <a:chOff x="249566" y="4930775"/>
              <a:chExt cx="2573556" cy="788988"/>
            </a:xfrm>
          </p:grpSpPr>
          <p:sp>
            <p:nvSpPr>
              <p:cNvPr id="484" name="Rectangle 483"/>
              <p:cNvSpPr/>
              <p:nvPr/>
            </p:nvSpPr>
            <p:spPr bwMode="auto">
              <a:xfrm>
                <a:off x="249566" y="4930775"/>
                <a:ext cx="2573556" cy="788988"/>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486" name="Group 485"/>
              <p:cNvGrpSpPr/>
              <p:nvPr/>
            </p:nvGrpSpPr>
            <p:grpSpPr>
              <a:xfrm>
                <a:off x="485673" y="5263570"/>
                <a:ext cx="952409" cy="261937"/>
                <a:chOff x="607413" y="5263570"/>
                <a:chExt cx="952409" cy="261937"/>
              </a:xfrm>
            </p:grpSpPr>
            <p:sp>
              <p:nvSpPr>
                <p:cNvPr id="503" name="Rectangle 502"/>
                <p:cNvSpPr/>
                <p:nvPr/>
              </p:nvSpPr>
              <p:spPr bwMode="auto">
                <a:xfrm>
                  <a:off x="892212" y="5263570"/>
                  <a:ext cx="667610" cy="21810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Virtual</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Machine</a:t>
                  </a:r>
                </a:p>
              </p:txBody>
            </p:sp>
            <p:pic>
              <p:nvPicPr>
                <p:cNvPr id="504" name="Picture 395"/>
                <p:cNvPicPr>
                  <a:picLocks noChangeAspect="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607413" y="5263570"/>
                  <a:ext cx="261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486"/>
              <p:cNvGrpSpPr/>
              <p:nvPr/>
            </p:nvGrpSpPr>
            <p:grpSpPr>
              <a:xfrm>
                <a:off x="1737729" y="5259936"/>
                <a:ext cx="934978" cy="239587"/>
                <a:chOff x="1737729" y="5267270"/>
                <a:chExt cx="934978" cy="239587"/>
              </a:xfrm>
            </p:grpSpPr>
            <p:sp>
              <p:nvSpPr>
                <p:cNvPr id="488" name="Rectangle 487"/>
                <p:cNvSpPr/>
                <p:nvPr/>
              </p:nvSpPr>
              <p:spPr bwMode="auto">
                <a:xfrm>
                  <a:off x="1970460" y="5267270"/>
                  <a:ext cx="702247" cy="239587"/>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Containers</a:t>
                  </a:r>
                </a:p>
              </p:txBody>
            </p:sp>
            <p:grpSp>
              <p:nvGrpSpPr>
                <p:cNvPr id="489" name="Group 411"/>
                <p:cNvGrpSpPr>
                  <a:grpSpLocks/>
                </p:cNvGrpSpPr>
                <p:nvPr/>
              </p:nvGrpSpPr>
              <p:grpSpPr bwMode="auto">
                <a:xfrm>
                  <a:off x="1737729" y="5302132"/>
                  <a:ext cx="220664" cy="169862"/>
                  <a:chOff x="1116824" y="5288934"/>
                  <a:chExt cx="294653" cy="226942"/>
                </a:xfrm>
              </p:grpSpPr>
              <p:grpSp>
                <p:nvGrpSpPr>
                  <p:cNvPr id="490" name="Group 489"/>
                  <p:cNvGrpSpPr/>
                  <p:nvPr/>
                </p:nvGrpSpPr>
                <p:grpSpPr>
                  <a:xfrm>
                    <a:off x="1143956" y="5308454"/>
                    <a:ext cx="97033" cy="104041"/>
                    <a:chOff x="429567" y="3925067"/>
                    <a:chExt cx="291844" cy="312924"/>
                  </a:xfrm>
                  <a:solidFill>
                    <a:srgbClr val="FFFFFF"/>
                  </a:solidFill>
                </p:grpSpPr>
                <p:sp>
                  <p:nvSpPr>
                    <p:cNvPr id="500" name="Diamond 499"/>
                    <p:cNvSpPr/>
                    <p:nvPr/>
                  </p:nvSpPr>
                  <p:spPr bwMode="auto">
                    <a:xfrm rot="19690132">
                      <a:off x="429567" y="3991206"/>
                      <a:ext cx="148049" cy="245584"/>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501" name="Diamond 500"/>
                    <p:cNvSpPr/>
                    <p:nvPr/>
                  </p:nvSpPr>
                  <p:spPr bwMode="auto">
                    <a:xfrm rot="1935408">
                      <a:off x="567471" y="3991342"/>
                      <a:ext cx="153940" cy="246649"/>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502" name="Diamond 501"/>
                    <p:cNvSpPr/>
                    <p:nvPr/>
                  </p:nvSpPr>
                  <p:spPr bwMode="auto">
                    <a:xfrm rot="5400000">
                      <a:off x="498047" y="3879246"/>
                      <a:ext cx="153941" cy="245584"/>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sp>
                <p:nvSpPr>
                  <p:cNvPr id="491" name="Rounded Rectangle 490"/>
                  <p:cNvSpPr/>
                  <p:nvPr/>
                </p:nvSpPr>
                <p:spPr bwMode="auto">
                  <a:xfrm>
                    <a:off x="1116824" y="5288934"/>
                    <a:ext cx="294653" cy="226942"/>
                  </a:xfrm>
                  <a:prstGeom prst="roundRect">
                    <a:avLst>
                      <a:gd name="adj" fmla="val 9184"/>
                    </a:avLst>
                  </a:prstGeom>
                  <a:noFill/>
                  <a:ln w="19050" cap="flat" cmpd="sng" algn="ctr">
                    <a:solidFill>
                      <a:srgbClr val="FFFFFF"/>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nvGrpSpPr>
                  <p:cNvPr id="492" name="Group 491"/>
                  <p:cNvGrpSpPr/>
                  <p:nvPr/>
                </p:nvGrpSpPr>
                <p:grpSpPr>
                  <a:xfrm>
                    <a:off x="1288799" y="5308986"/>
                    <a:ext cx="97033" cy="104040"/>
                    <a:chOff x="429561" y="3925070"/>
                    <a:chExt cx="291847" cy="312921"/>
                  </a:xfrm>
                  <a:solidFill>
                    <a:srgbClr val="FFFFFF"/>
                  </a:solidFill>
                </p:grpSpPr>
                <p:sp>
                  <p:nvSpPr>
                    <p:cNvPr id="497" name="Diamond 496"/>
                    <p:cNvSpPr/>
                    <p:nvPr/>
                  </p:nvSpPr>
                  <p:spPr bwMode="auto">
                    <a:xfrm rot="19690132">
                      <a:off x="429561" y="3991205"/>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8" name="Diamond 497"/>
                    <p:cNvSpPr/>
                    <p:nvPr/>
                  </p:nvSpPr>
                  <p:spPr bwMode="auto">
                    <a:xfrm rot="1935408">
                      <a:off x="567466" y="3991341"/>
                      <a:ext cx="153942" cy="246650"/>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9" name="Diamond 498"/>
                    <p:cNvSpPr/>
                    <p:nvPr/>
                  </p:nvSpPr>
                  <p:spPr bwMode="auto">
                    <a:xfrm rot="5400000">
                      <a:off x="498041" y="3879250"/>
                      <a:ext cx="153941" cy="245582"/>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493" name="Group 492"/>
                  <p:cNvGrpSpPr/>
                  <p:nvPr/>
                </p:nvGrpSpPr>
                <p:grpSpPr>
                  <a:xfrm>
                    <a:off x="1220330" y="5390443"/>
                    <a:ext cx="97032" cy="104039"/>
                    <a:chOff x="429564" y="3925074"/>
                    <a:chExt cx="291843" cy="312917"/>
                  </a:xfrm>
                  <a:solidFill>
                    <a:srgbClr val="FFFFFF"/>
                  </a:solidFill>
                </p:grpSpPr>
                <p:sp>
                  <p:nvSpPr>
                    <p:cNvPr id="494" name="Diamond 493"/>
                    <p:cNvSpPr/>
                    <p:nvPr/>
                  </p:nvSpPr>
                  <p:spPr bwMode="auto">
                    <a:xfrm rot="19690132">
                      <a:off x="429564" y="3991204"/>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5" name="Diamond 494"/>
                    <p:cNvSpPr/>
                    <p:nvPr/>
                  </p:nvSpPr>
                  <p:spPr bwMode="auto">
                    <a:xfrm rot="1935408">
                      <a:off x="567465" y="3991345"/>
                      <a:ext cx="153942" cy="246646"/>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6" name="Diamond 495"/>
                    <p:cNvSpPr/>
                    <p:nvPr/>
                  </p:nvSpPr>
                  <p:spPr bwMode="auto">
                    <a:xfrm rot="5400000">
                      <a:off x="502612" y="3879253"/>
                      <a:ext cx="153940" cy="245581"/>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grpSp>
        <p:grpSp>
          <p:nvGrpSpPr>
            <p:cNvPr id="461" name="Group 460"/>
            <p:cNvGrpSpPr/>
            <p:nvPr/>
          </p:nvGrpSpPr>
          <p:grpSpPr>
            <a:xfrm>
              <a:off x="5900614" y="4783867"/>
              <a:ext cx="6292850" cy="790575"/>
              <a:chOff x="6022975" y="4930775"/>
              <a:chExt cx="6292850" cy="790575"/>
            </a:xfrm>
          </p:grpSpPr>
          <p:sp>
            <p:nvSpPr>
              <p:cNvPr id="462" name="Rectangle 461"/>
              <p:cNvSpPr/>
              <p:nvPr/>
            </p:nvSpPr>
            <p:spPr bwMode="auto">
              <a:xfrm>
                <a:off x="6022975" y="4930775"/>
                <a:ext cx="629285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Networking</a:t>
                </a:r>
              </a:p>
            </p:txBody>
          </p:sp>
          <p:grpSp>
            <p:nvGrpSpPr>
              <p:cNvPr id="463" name="Group 462"/>
              <p:cNvGrpSpPr/>
              <p:nvPr/>
            </p:nvGrpSpPr>
            <p:grpSpPr>
              <a:xfrm>
                <a:off x="6120092" y="5210907"/>
                <a:ext cx="947766" cy="346518"/>
                <a:chOff x="6120092" y="5210907"/>
                <a:chExt cx="947766" cy="346518"/>
              </a:xfrm>
            </p:grpSpPr>
            <p:sp>
              <p:nvSpPr>
                <p:cNvPr id="482" name="Rectangle 481"/>
                <p:cNvSpPr/>
                <p:nvPr/>
              </p:nvSpPr>
              <p:spPr bwMode="auto">
                <a:xfrm>
                  <a:off x="6388100" y="5210907"/>
                  <a:ext cx="679758"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Virtual Network</a:t>
                  </a:r>
                </a:p>
              </p:txBody>
            </p:sp>
            <p:pic>
              <p:nvPicPr>
                <p:cNvPr id="483" name="Picture 226"/>
                <p:cNvPicPr>
                  <a:picLocks noChangeAspect="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120092" y="5242269"/>
                  <a:ext cx="2682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4" name="Group 463"/>
              <p:cNvGrpSpPr/>
              <p:nvPr/>
            </p:nvGrpSpPr>
            <p:grpSpPr>
              <a:xfrm>
                <a:off x="8599909" y="5210661"/>
                <a:ext cx="854686" cy="346764"/>
                <a:chOff x="8608651" y="5210661"/>
                <a:chExt cx="854686" cy="346764"/>
              </a:xfrm>
            </p:grpSpPr>
            <p:sp>
              <p:nvSpPr>
                <p:cNvPr id="480" name="Rectangle 479"/>
                <p:cNvSpPr/>
                <p:nvPr/>
              </p:nvSpPr>
              <p:spPr bwMode="auto">
                <a:xfrm>
                  <a:off x="8913208" y="5210661"/>
                  <a:ext cx="550129"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Express</a:t>
                  </a:r>
                </a:p>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Route</a:t>
                  </a:r>
                </a:p>
              </p:txBody>
            </p:sp>
            <p:pic>
              <p:nvPicPr>
                <p:cNvPr id="481" name="Picture 227"/>
                <p:cNvPicPr>
                  <a:picLocks noChangeAspect="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8608651" y="5234771"/>
                  <a:ext cx="285077"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5" name="Group 464"/>
              <p:cNvGrpSpPr/>
              <p:nvPr/>
            </p:nvGrpSpPr>
            <p:grpSpPr>
              <a:xfrm>
                <a:off x="9499896" y="5210661"/>
                <a:ext cx="856833" cy="346764"/>
                <a:chOff x="9542661" y="5210661"/>
                <a:chExt cx="856833" cy="346764"/>
              </a:xfrm>
            </p:grpSpPr>
            <p:sp>
              <p:nvSpPr>
                <p:cNvPr id="478" name="Rectangle 477"/>
                <p:cNvSpPr/>
                <p:nvPr/>
              </p:nvSpPr>
              <p:spPr bwMode="auto">
                <a:xfrm>
                  <a:off x="9773921" y="5210661"/>
                  <a:ext cx="625573"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Traffic Manager</a:t>
                  </a:r>
                </a:p>
              </p:txBody>
            </p:sp>
            <p:pic>
              <p:nvPicPr>
                <p:cNvPr id="479" name="Picture 88"/>
                <p:cNvPicPr>
                  <a:picLocks noChangeAspect="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9542661" y="5271638"/>
                  <a:ext cx="21113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6" name="Group 465"/>
              <p:cNvGrpSpPr/>
              <p:nvPr/>
            </p:nvGrpSpPr>
            <p:grpSpPr>
              <a:xfrm>
                <a:off x="11270141" y="5210661"/>
                <a:ext cx="985359" cy="346764"/>
                <a:chOff x="11270141" y="5210661"/>
                <a:chExt cx="985359" cy="346764"/>
              </a:xfrm>
            </p:grpSpPr>
            <p:sp>
              <p:nvSpPr>
                <p:cNvPr id="476" name="Rectangle 475"/>
                <p:cNvSpPr/>
                <p:nvPr/>
              </p:nvSpPr>
              <p:spPr bwMode="auto">
                <a:xfrm>
                  <a:off x="11524599" y="5210661"/>
                  <a:ext cx="730901"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Application Gateway</a:t>
                  </a:r>
                </a:p>
              </p:txBody>
            </p:sp>
            <p:sp>
              <p:nvSpPr>
                <p:cNvPr id="477" name="Freeform 476"/>
                <p:cNvSpPr/>
                <p:nvPr/>
              </p:nvSpPr>
              <p:spPr bwMode="auto">
                <a:xfrm rot="2700000">
                  <a:off x="11270140" y="5281957"/>
                  <a:ext cx="188913" cy="188912"/>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467" name="Group 466"/>
              <p:cNvGrpSpPr/>
              <p:nvPr/>
            </p:nvGrpSpPr>
            <p:grpSpPr>
              <a:xfrm>
                <a:off x="7897520" y="5210661"/>
                <a:ext cx="657088" cy="346764"/>
                <a:chOff x="7872239" y="5210661"/>
                <a:chExt cx="657088" cy="346764"/>
              </a:xfrm>
            </p:grpSpPr>
            <p:sp>
              <p:nvSpPr>
                <p:cNvPr id="474" name="Rectangle 473"/>
                <p:cNvSpPr/>
                <p:nvPr/>
              </p:nvSpPr>
              <p:spPr bwMode="auto">
                <a:xfrm>
                  <a:off x="8127646" y="5210661"/>
                  <a:ext cx="401681" cy="346764"/>
                </a:xfrm>
                <a:prstGeom prst="rect">
                  <a:avLst/>
                </a:prstGeom>
                <a:noFill/>
                <a:ln w="6350" cap="flat" cmpd="sng" algn="ctr">
                  <a:noFill/>
                  <a:prstDash val="solid"/>
                  <a:miter lim="800000"/>
                  <a:headEnd type="none" w="med" len="med"/>
                  <a:tailEnd type="none" w="med" len="med"/>
                </a:ln>
                <a:effectLst/>
              </p:spPr>
              <p:txBody>
                <a:bodyPr lIns="45720" tIns="45720" rIns="45720" bIns="45720" anchor="ctr" anchorCtr="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DNS</a:t>
                  </a:r>
                </a:p>
              </p:txBody>
            </p:sp>
            <p:pic>
              <p:nvPicPr>
                <p:cNvPr id="475" name="Picture 3"/>
                <p:cNvPicPr>
                  <a:picLocks noChangeAspect="1"/>
                </p:cNvPicPr>
                <p:nvPr/>
              </p:nvPicPr>
              <p:blipFill>
                <a:blip r:embed="rId7" cstate="email">
                  <a:biLevel thresh="25000"/>
                  <a:extLst>
                    <a:ext uri="{28A0092B-C50C-407E-A947-70E740481C1C}">
                      <a14:useLocalDpi xmlns:a14="http://schemas.microsoft.com/office/drawing/2010/main"/>
                    </a:ext>
                  </a:extLst>
                </a:blip>
                <a:srcRect/>
                <a:stretch>
                  <a:fillRect/>
                </a:stretch>
              </p:blipFill>
              <p:spPr bwMode="auto">
                <a:xfrm>
                  <a:off x="7872239" y="5259380"/>
                  <a:ext cx="234066" cy="23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8" name="Group 467"/>
              <p:cNvGrpSpPr/>
              <p:nvPr/>
            </p:nvGrpSpPr>
            <p:grpSpPr>
              <a:xfrm>
                <a:off x="10402030" y="5210661"/>
                <a:ext cx="822809" cy="346764"/>
                <a:chOff x="10440820" y="5210661"/>
                <a:chExt cx="822809" cy="346764"/>
              </a:xfrm>
            </p:grpSpPr>
            <p:sp>
              <p:nvSpPr>
                <p:cNvPr id="472" name="Rectangle 471"/>
                <p:cNvSpPr/>
                <p:nvPr/>
              </p:nvSpPr>
              <p:spPr bwMode="auto">
                <a:xfrm>
                  <a:off x="10673647" y="5210661"/>
                  <a:ext cx="589982"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VPN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Gateway</a:t>
                  </a:r>
                </a:p>
              </p:txBody>
            </p:sp>
            <p:pic>
              <p:nvPicPr>
                <p:cNvPr id="473" name="Picture 9"/>
                <p:cNvPicPr>
                  <a:picLocks noChangeAspect="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10440820" y="525576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9" name="Group 468"/>
              <p:cNvGrpSpPr/>
              <p:nvPr/>
            </p:nvGrpSpPr>
            <p:grpSpPr>
              <a:xfrm>
                <a:off x="7004047" y="5210907"/>
                <a:ext cx="848172" cy="346518"/>
                <a:chOff x="7002727" y="5210907"/>
                <a:chExt cx="848172" cy="346518"/>
              </a:xfrm>
            </p:grpSpPr>
            <p:sp>
              <p:nvSpPr>
                <p:cNvPr id="470" name="Rectangle 469"/>
                <p:cNvSpPr/>
                <p:nvPr/>
              </p:nvSpPr>
              <p:spPr bwMode="auto">
                <a:xfrm>
                  <a:off x="7265455" y="5210907"/>
                  <a:ext cx="585444"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Load Balancer</a:t>
                  </a:r>
                </a:p>
              </p:txBody>
            </p:sp>
            <p:pic>
              <p:nvPicPr>
                <p:cNvPr id="471" name="Picture 11"/>
                <p:cNvPicPr>
                  <a:picLocks noChangeAspect="1"/>
                </p:cNvPicPr>
                <p:nvPr/>
              </p:nvPicPr>
              <p:blipFill>
                <a:blip r:embed="rId9" cstate="email">
                  <a:biLevel thresh="25000"/>
                  <a:extLst>
                    <a:ext uri="{28A0092B-C50C-407E-A947-70E740481C1C}">
                      <a14:useLocalDpi xmlns:a14="http://schemas.microsoft.com/office/drawing/2010/main"/>
                    </a:ext>
                  </a:extLst>
                </a:blip>
                <a:srcRect/>
                <a:stretch>
                  <a:fillRect/>
                </a:stretch>
              </p:blipFill>
              <p:spPr bwMode="auto">
                <a:xfrm>
                  <a:off x="7002727" y="5257351"/>
                  <a:ext cx="239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2" name="Rectangle 341"/>
            <p:cNvSpPr/>
            <p:nvPr/>
          </p:nvSpPr>
          <p:spPr bwMode="auto">
            <a:xfrm>
              <a:off x="112714" y="104775"/>
              <a:ext cx="12203111" cy="4349182"/>
            </a:xfrm>
            <a:prstGeom prst="rect">
              <a:avLst/>
            </a:prstGeom>
            <a:solidFill>
              <a:srgbClr val="005695"/>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600"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Platform Services</a:t>
              </a:r>
            </a:p>
          </p:txBody>
        </p:sp>
        <p:grpSp>
          <p:nvGrpSpPr>
            <p:cNvPr id="14" name="Group 13"/>
            <p:cNvGrpSpPr/>
            <p:nvPr/>
          </p:nvGrpSpPr>
          <p:grpSpPr>
            <a:xfrm>
              <a:off x="249566" y="543029"/>
              <a:ext cx="11942434" cy="3795291"/>
              <a:chOff x="249566" y="543029"/>
              <a:chExt cx="11942434" cy="3795291"/>
            </a:xfrm>
          </p:grpSpPr>
          <p:grpSp>
            <p:nvGrpSpPr>
              <p:cNvPr id="343" name="Group 342"/>
              <p:cNvGrpSpPr/>
              <p:nvPr/>
            </p:nvGrpSpPr>
            <p:grpSpPr>
              <a:xfrm>
                <a:off x="2087227" y="543029"/>
                <a:ext cx="8372241" cy="3790160"/>
                <a:chOff x="2082009" y="543029"/>
                <a:chExt cx="8372241" cy="3790160"/>
              </a:xfrm>
            </p:grpSpPr>
            <p:grpSp>
              <p:nvGrpSpPr>
                <p:cNvPr id="344" name="Group 343"/>
                <p:cNvGrpSpPr/>
                <p:nvPr/>
              </p:nvGrpSpPr>
              <p:grpSpPr>
                <a:xfrm>
                  <a:off x="4343326" y="543029"/>
                  <a:ext cx="3736693" cy="1371600"/>
                  <a:chOff x="4336920" y="650979"/>
                  <a:chExt cx="3736693" cy="1371600"/>
                </a:xfrm>
              </p:grpSpPr>
              <p:sp>
                <p:nvSpPr>
                  <p:cNvPr id="439" name="Rectangle 438"/>
                  <p:cNvSpPr/>
                  <p:nvPr/>
                </p:nvSpPr>
                <p:spPr bwMode="auto">
                  <a:xfrm>
                    <a:off x="4336920" y="650979"/>
                    <a:ext cx="3736693"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Web and mobile</a:t>
                    </a:r>
                  </a:p>
                </p:txBody>
              </p:sp>
              <p:grpSp>
                <p:nvGrpSpPr>
                  <p:cNvPr id="440" name="Group 439"/>
                  <p:cNvGrpSpPr/>
                  <p:nvPr/>
                </p:nvGrpSpPr>
                <p:grpSpPr>
                  <a:xfrm>
                    <a:off x="4516491" y="1046498"/>
                    <a:ext cx="1003842" cy="300037"/>
                    <a:chOff x="4516491" y="987018"/>
                    <a:chExt cx="1003842" cy="300037"/>
                  </a:xfrm>
                </p:grpSpPr>
                <p:sp>
                  <p:nvSpPr>
                    <p:cNvPr id="456" name="TextBox 455"/>
                    <p:cNvSpPr txBox="1"/>
                    <p:nvPr/>
                  </p:nvSpPr>
                  <p:spPr bwMode="auto">
                    <a:xfrm>
                      <a:off x="4861521" y="987018"/>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Web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7" name="Picture 151"/>
                    <p:cNvPicPr>
                      <a:picLocks noChangeAspect="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4516491" y="993596"/>
                      <a:ext cx="286768" cy="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 name="Group 440"/>
                  <p:cNvGrpSpPr/>
                  <p:nvPr/>
                </p:nvGrpSpPr>
                <p:grpSpPr>
                  <a:xfrm>
                    <a:off x="4516491" y="1617114"/>
                    <a:ext cx="1003842" cy="291190"/>
                    <a:chOff x="4516491" y="1514601"/>
                    <a:chExt cx="1003842" cy="291190"/>
                  </a:xfrm>
                </p:grpSpPr>
                <p:sp>
                  <p:nvSpPr>
                    <p:cNvPr id="454" name="TextBox 453"/>
                    <p:cNvSpPr txBox="1"/>
                    <p:nvPr/>
                  </p:nvSpPr>
                  <p:spPr bwMode="auto">
                    <a:xfrm>
                      <a:off x="4861521" y="1530021"/>
                      <a:ext cx="658812" cy="26035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Mobile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5" name="Picture 153"/>
                    <p:cNvPicPr>
                      <a:picLocks noChangeAspect="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4516491" y="1514601"/>
                      <a:ext cx="291075" cy="2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2" name="Group 441"/>
                  <p:cNvGrpSpPr/>
                  <p:nvPr/>
                </p:nvGrpSpPr>
                <p:grpSpPr>
                  <a:xfrm>
                    <a:off x="6846369" y="1044910"/>
                    <a:ext cx="1017770" cy="301625"/>
                    <a:chOff x="6784198" y="987352"/>
                    <a:chExt cx="1017770" cy="301625"/>
                  </a:xfrm>
                </p:grpSpPr>
                <p:sp>
                  <p:nvSpPr>
                    <p:cNvPr id="452" name="TextBox 451"/>
                    <p:cNvSpPr txBox="1"/>
                    <p:nvPr/>
                  </p:nvSpPr>
                  <p:spPr bwMode="auto">
                    <a:xfrm>
                      <a:off x="7143156" y="98735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API</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Management</a:t>
                      </a:r>
                    </a:p>
                  </p:txBody>
                </p:sp>
                <p:pic>
                  <p:nvPicPr>
                    <p:cNvPr id="453" name="Picture 155"/>
                    <p:cNvPicPr>
                      <a:picLocks noChangeAspect="1"/>
                    </p:cNvPicPr>
                    <p:nvPr/>
                  </p:nvPicPr>
                  <p:blipFill>
                    <a:blip r:embed="rId12" cstate="email">
                      <a:biLevel thresh="25000"/>
                      <a:extLst>
                        <a:ext uri="{28A0092B-C50C-407E-A947-70E740481C1C}">
                          <a14:useLocalDpi xmlns:a14="http://schemas.microsoft.com/office/drawing/2010/main"/>
                        </a:ext>
                      </a:extLst>
                    </a:blip>
                    <a:srcRect/>
                    <a:stretch>
                      <a:fillRect/>
                    </a:stretch>
                  </p:blipFill>
                  <p:spPr bwMode="auto">
                    <a:xfrm>
                      <a:off x="6784198" y="987819"/>
                      <a:ext cx="291528" cy="2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3" name="Group 442"/>
                  <p:cNvGrpSpPr/>
                  <p:nvPr/>
                </p:nvGrpSpPr>
                <p:grpSpPr>
                  <a:xfrm>
                    <a:off x="5673359" y="1051631"/>
                    <a:ext cx="1019983" cy="294904"/>
                    <a:chOff x="5648693" y="1000311"/>
                    <a:chExt cx="1019983" cy="294904"/>
                  </a:xfrm>
                </p:grpSpPr>
                <p:sp>
                  <p:nvSpPr>
                    <p:cNvPr id="450" name="TextBox 449"/>
                    <p:cNvSpPr txBox="1"/>
                    <p:nvPr/>
                  </p:nvSpPr>
                  <p:spPr bwMode="auto">
                    <a:xfrm>
                      <a:off x="6008276" y="1024727"/>
                      <a:ext cx="660400" cy="25717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API</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1" name="Picture 157"/>
                    <p:cNvPicPr>
                      <a:picLocks noChangeAspect="1"/>
                    </p:cNvPicPr>
                    <p:nvPr/>
                  </p:nvPicPr>
                  <p:blipFill>
                    <a:blip r:embed="rId13" cstate="email">
                      <a:biLevel thresh="25000"/>
                      <a:extLst>
                        <a:ext uri="{28A0092B-C50C-407E-A947-70E740481C1C}">
                          <a14:useLocalDpi xmlns:a14="http://schemas.microsoft.com/office/drawing/2010/main"/>
                        </a:ext>
                      </a:extLst>
                    </a:blip>
                    <a:srcRect/>
                    <a:stretch>
                      <a:fillRect/>
                    </a:stretch>
                  </p:blipFill>
                  <p:spPr bwMode="auto">
                    <a:xfrm>
                      <a:off x="5648693" y="1000311"/>
                      <a:ext cx="294787" cy="2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4" name="Group 443"/>
                  <p:cNvGrpSpPr/>
                  <p:nvPr/>
                </p:nvGrpSpPr>
                <p:grpSpPr>
                  <a:xfrm>
                    <a:off x="5673359" y="1617114"/>
                    <a:ext cx="1022642" cy="301625"/>
                    <a:chOff x="5646034" y="1516851"/>
                    <a:chExt cx="1022642" cy="301625"/>
                  </a:xfrm>
                </p:grpSpPr>
                <p:sp>
                  <p:nvSpPr>
                    <p:cNvPr id="448" name="TextBox 447"/>
                    <p:cNvSpPr txBox="1"/>
                    <p:nvPr/>
                  </p:nvSpPr>
                  <p:spPr bwMode="auto">
                    <a:xfrm>
                      <a:off x="6008276" y="151685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Logic</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49" name="Picture 159"/>
                    <p:cNvPicPr>
                      <a:picLocks noChangeAspect="1"/>
                    </p:cNvPicPr>
                    <p:nvPr/>
                  </p:nvPicPr>
                  <p:blipFill>
                    <a:blip r:embed="rId14" cstate="email">
                      <a:biLevel thresh="25000"/>
                      <a:extLst>
                        <a:ext uri="{28A0092B-C50C-407E-A947-70E740481C1C}">
                          <a14:useLocalDpi xmlns:a14="http://schemas.microsoft.com/office/drawing/2010/main"/>
                        </a:ext>
                      </a:extLst>
                    </a:blip>
                    <a:srcRect/>
                    <a:stretch>
                      <a:fillRect/>
                    </a:stretch>
                  </p:blipFill>
                  <p:spPr bwMode="auto">
                    <a:xfrm>
                      <a:off x="5646034" y="1517893"/>
                      <a:ext cx="292406" cy="29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5" name="Group 444"/>
                  <p:cNvGrpSpPr/>
                  <p:nvPr/>
                </p:nvGrpSpPr>
                <p:grpSpPr>
                  <a:xfrm>
                    <a:off x="6846368" y="1617114"/>
                    <a:ext cx="1017771" cy="301625"/>
                    <a:chOff x="6784198" y="1512087"/>
                    <a:chExt cx="1017771" cy="301625"/>
                  </a:xfrm>
                </p:grpSpPr>
                <p:sp>
                  <p:nvSpPr>
                    <p:cNvPr id="446" name="TextBox 445"/>
                    <p:cNvSpPr txBox="1"/>
                    <p:nvPr/>
                  </p:nvSpPr>
                  <p:spPr bwMode="auto">
                    <a:xfrm>
                      <a:off x="7143156" y="1512087"/>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Notification</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Hubs</a:t>
                      </a:r>
                    </a:p>
                  </p:txBody>
                </p:sp>
                <p:pic>
                  <p:nvPicPr>
                    <p:cNvPr id="447" name="Picture 161"/>
                    <p:cNvPicPr>
                      <a:picLocks noChangeAspect="1"/>
                    </p:cNvPicPr>
                    <p:nvPr/>
                  </p:nvPicPr>
                  <p:blipFill>
                    <a:blip r:embed="rId15" cstate="email">
                      <a:biLevel thresh="25000"/>
                      <a:extLst>
                        <a:ext uri="{28A0092B-C50C-407E-A947-70E740481C1C}">
                          <a14:useLocalDpi xmlns:a14="http://schemas.microsoft.com/office/drawing/2010/main"/>
                        </a:ext>
                      </a:extLst>
                    </a:blip>
                    <a:srcRect/>
                    <a:stretch>
                      <a:fillRect/>
                    </a:stretch>
                  </p:blipFill>
                  <p:spPr bwMode="auto">
                    <a:xfrm>
                      <a:off x="6784198" y="1519474"/>
                      <a:ext cx="289246" cy="2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45" name="Group 344"/>
                <p:cNvGrpSpPr/>
                <p:nvPr/>
              </p:nvGrpSpPr>
              <p:grpSpPr>
                <a:xfrm>
                  <a:off x="2082009" y="3493402"/>
                  <a:ext cx="2491556" cy="839787"/>
                  <a:chOff x="2082009" y="3607702"/>
                  <a:chExt cx="2491556" cy="839787"/>
                </a:xfrm>
              </p:grpSpPr>
              <p:sp>
                <p:nvSpPr>
                  <p:cNvPr id="431" name="Rectangle 430"/>
                  <p:cNvSpPr/>
                  <p:nvPr/>
                </p:nvSpPr>
                <p:spPr bwMode="auto">
                  <a:xfrm>
                    <a:off x="2082009" y="3607702"/>
                    <a:ext cx="2491556" cy="83978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Media and CDN</a:t>
                    </a:r>
                  </a:p>
                </p:txBody>
              </p:sp>
              <p:grpSp>
                <p:nvGrpSpPr>
                  <p:cNvPr id="432" name="Group 431"/>
                  <p:cNvGrpSpPr/>
                  <p:nvPr/>
                </p:nvGrpSpPr>
                <p:grpSpPr>
                  <a:xfrm>
                    <a:off x="2198592" y="4014101"/>
                    <a:ext cx="2079086" cy="300855"/>
                    <a:chOff x="2198592" y="4014101"/>
                    <a:chExt cx="2079086" cy="300855"/>
                  </a:xfrm>
                </p:grpSpPr>
                <p:grpSp>
                  <p:nvGrpSpPr>
                    <p:cNvPr id="433" name="Group 342"/>
                    <p:cNvGrpSpPr>
                      <a:grpSpLocks/>
                    </p:cNvGrpSpPr>
                    <p:nvPr/>
                  </p:nvGrpSpPr>
                  <p:grpSpPr bwMode="auto">
                    <a:xfrm>
                      <a:off x="3256056" y="4014101"/>
                      <a:ext cx="1021622" cy="300855"/>
                      <a:chOff x="3495416" y="3743131"/>
                      <a:chExt cx="1021282" cy="301105"/>
                    </a:xfrm>
                  </p:grpSpPr>
                  <p:sp>
                    <p:nvSpPr>
                      <p:cNvPr id="437" name="TextBox 162"/>
                      <p:cNvSpPr txBox="1">
                        <a:spLocks noChangeArrowheads="1"/>
                      </p:cNvSpPr>
                      <p:nvPr/>
                    </p:nvSpPr>
                    <p:spPr bwMode="auto">
                      <a:xfrm>
                        <a:off x="3857542" y="3743131"/>
                        <a:ext cx="659156" cy="301105"/>
                      </a:xfrm>
                      <a:prstGeom prst="rect">
                        <a:avLst/>
                      </a:prstGeom>
                      <a:noFill/>
                      <a:ln>
                        <a:noFill/>
                      </a:ln>
                      <a:extLst/>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altLang="en-US" sz="900" kern="0" dirty="0">
                            <a:gradFill>
                              <a:gsLst>
                                <a:gs pos="76250">
                                  <a:srgbClr val="FFFFFF"/>
                                </a:gs>
                                <a:gs pos="31000">
                                  <a:srgbClr val="FFFFFF"/>
                                </a:gs>
                              </a:gsLst>
                              <a:lin ang="5400000" scaled="0"/>
                            </a:gradFill>
                          </a:rPr>
                          <a:t>Content Delivery</a:t>
                        </a:r>
                        <a:br>
                          <a:rPr lang="en-US" altLang="en-US" sz="900" kern="0" dirty="0">
                            <a:gradFill>
                              <a:gsLst>
                                <a:gs pos="76250">
                                  <a:srgbClr val="FFFFFF"/>
                                </a:gs>
                                <a:gs pos="31000">
                                  <a:srgbClr val="FFFFFF"/>
                                </a:gs>
                              </a:gsLst>
                              <a:lin ang="5400000" scaled="0"/>
                            </a:gradFill>
                          </a:rPr>
                        </a:br>
                        <a:r>
                          <a:rPr lang="en-US" altLang="en-US" sz="900" kern="0" dirty="0">
                            <a:gradFill>
                              <a:gsLst>
                                <a:gs pos="76250">
                                  <a:srgbClr val="FFFFFF"/>
                                </a:gs>
                                <a:gs pos="31000">
                                  <a:srgbClr val="FFFFFF"/>
                                </a:gs>
                              </a:gsLst>
                              <a:lin ang="5400000" scaled="0"/>
                            </a:gradFill>
                          </a:rPr>
                          <a:t>Network (CDN)</a:t>
                        </a:r>
                      </a:p>
                    </p:txBody>
                  </p:sp>
                  <p:pic>
                    <p:nvPicPr>
                      <p:cNvPr id="438" name="Picture 163" descr="Content Delivery Network (CDN).png"/>
                      <p:cNvPicPr>
                        <a:picLocks noChangeAspect="1"/>
                      </p:cNvPicPr>
                      <p:nvPr/>
                    </p:nvPicPr>
                    <p:blipFill>
                      <a:blip r:embed="rId16" cstate="email">
                        <a:biLevel thresh="25000"/>
                        <a:extLst>
                          <a:ext uri="{28A0092B-C50C-407E-A947-70E740481C1C}">
                            <a14:useLocalDpi xmlns:a14="http://schemas.microsoft.com/office/drawing/2010/main"/>
                          </a:ext>
                        </a:extLst>
                      </a:blip>
                      <a:srcRect/>
                      <a:stretch>
                        <a:fillRect/>
                      </a:stretch>
                    </p:blipFill>
                    <p:spPr bwMode="auto">
                      <a:xfrm>
                        <a:off x="3495416" y="3745605"/>
                        <a:ext cx="296167" cy="2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4" name="Group 341"/>
                    <p:cNvGrpSpPr>
                      <a:grpSpLocks/>
                    </p:cNvGrpSpPr>
                    <p:nvPr/>
                  </p:nvGrpSpPr>
                  <p:grpSpPr bwMode="auto">
                    <a:xfrm>
                      <a:off x="2198592" y="4014101"/>
                      <a:ext cx="1014521" cy="300036"/>
                      <a:chOff x="2682792" y="3748793"/>
                      <a:chExt cx="1014184" cy="300286"/>
                    </a:xfrm>
                  </p:grpSpPr>
                  <p:sp>
                    <p:nvSpPr>
                      <p:cNvPr id="435" name="TextBox 434"/>
                      <p:cNvSpPr txBox="1"/>
                      <p:nvPr/>
                    </p:nvSpPr>
                    <p:spPr>
                      <a:xfrm>
                        <a:off x="3038382" y="3748793"/>
                        <a:ext cx="658594" cy="300286"/>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Media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436" name="Picture 165" descr="Media Services.png"/>
                      <p:cNvPicPr>
                        <a:picLocks noChangeAspect="1"/>
                      </p:cNvPicPr>
                      <p:nvPr/>
                    </p:nvPicPr>
                    <p:blipFill>
                      <a:blip r:embed="rId17" cstate="email">
                        <a:biLevel thresh="25000"/>
                        <a:extLst>
                          <a:ext uri="{28A0092B-C50C-407E-A947-70E740481C1C}">
                            <a14:useLocalDpi xmlns:a14="http://schemas.microsoft.com/office/drawing/2010/main"/>
                          </a:ext>
                        </a:extLst>
                      </a:blip>
                      <a:srcRect/>
                      <a:stretch>
                        <a:fillRect/>
                      </a:stretch>
                    </p:blipFill>
                    <p:spPr bwMode="auto">
                      <a:xfrm>
                        <a:off x="2682792" y="3757863"/>
                        <a:ext cx="282134" cy="2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6" name="Group 345"/>
                <p:cNvGrpSpPr/>
                <p:nvPr/>
              </p:nvGrpSpPr>
              <p:grpSpPr>
                <a:xfrm>
                  <a:off x="4695531" y="2024565"/>
                  <a:ext cx="2872932" cy="2304638"/>
                  <a:chOff x="4691833" y="2138865"/>
                  <a:chExt cx="2872932" cy="2304638"/>
                </a:xfrm>
              </p:grpSpPr>
              <p:sp>
                <p:nvSpPr>
                  <p:cNvPr id="411" name="Rectangle 410"/>
                  <p:cNvSpPr/>
                  <p:nvPr/>
                </p:nvSpPr>
                <p:spPr bwMode="auto">
                  <a:xfrm>
                    <a:off x="4691833" y="2138865"/>
                    <a:ext cx="2872932" cy="2304638"/>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Analytics and </a:t>
                    </a:r>
                    <a:r>
                      <a:rPr lang="en-US" sz="1200" kern="0" dirty="0" err="1">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IoT</a:t>
                    </a:r>
                    <a:endPar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412" name="Group 411"/>
                  <p:cNvGrpSpPr/>
                  <p:nvPr/>
                </p:nvGrpSpPr>
                <p:grpSpPr>
                  <a:xfrm>
                    <a:off x="4948498" y="2556851"/>
                    <a:ext cx="2361121" cy="1587740"/>
                    <a:chOff x="4805017" y="2556851"/>
                    <a:chExt cx="2361121" cy="1587740"/>
                  </a:xfrm>
                </p:grpSpPr>
                <p:grpSp>
                  <p:nvGrpSpPr>
                    <p:cNvPr id="413" name="Group 412"/>
                    <p:cNvGrpSpPr/>
                    <p:nvPr/>
                  </p:nvGrpSpPr>
                  <p:grpSpPr>
                    <a:xfrm>
                      <a:off x="4811883" y="2556851"/>
                      <a:ext cx="1046240" cy="337079"/>
                      <a:chOff x="4811883" y="2556851"/>
                      <a:chExt cx="1046240" cy="337079"/>
                    </a:xfrm>
                  </p:grpSpPr>
                  <p:sp>
                    <p:nvSpPr>
                      <p:cNvPr id="429" name="TextBox 428"/>
                      <p:cNvSpPr txBox="1"/>
                      <p:nvPr/>
                    </p:nvSpPr>
                    <p:spPr bwMode="auto">
                      <a:xfrm>
                        <a:off x="5199310" y="2574578"/>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HDInsight</a:t>
                        </a:r>
                        <a:endParaRPr lang="en-US" kern="0" dirty="0">
                          <a:gradFill>
                            <a:gsLst>
                              <a:gs pos="76250">
                                <a:srgbClr val="FFFFFF"/>
                              </a:gs>
                              <a:gs pos="31000">
                                <a:srgbClr val="FFFFFF"/>
                              </a:gs>
                            </a:gsLst>
                            <a:lin ang="5400000" scaled="0"/>
                          </a:gradFill>
                        </a:endParaRPr>
                      </a:p>
                    </p:txBody>
                  </p:sp>
                  <p:pic>
                    <p:nvPicPr>
                      <p:cNvPr id="430" name="Picture 181"/>
                      <p:cNvPicPr>
                        <a:picLocks noChangeAspect="1"/>
                      </p:cNvPicPr>
                      <p:nvPr/>
                    </p:nvPicPr>
                    <p:blipFill>
                      <a:blip r:embed="rId18" cstate="email">
                        <a:biLevel thresh="25000"/>
                        <a:extLst>
                          <a:ext uri="{28A0092B-C50C-407E-A947-70E740481C1C}">
                            <a14:useLocalDpi xmlns:a14="http://schemas.microsoft.com/office/drawing/2010/main"/>
                          </a:ext>
                        </a:extLst>
                      </a:blip>
                      <a:srcRect/>
                      <a:stretch>
                        <a:fillRect/>
                      </a:stretch>
                    </p:blipFill>
                    <p:spPr bwMode="auto">
                      <a:xfrm>
                        <a:off x="4811883" y="2556851"/>
                        <a:ext cx="337162" cy="3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4" name="Group 413"/>
                    <p:cNvGrpSpPr/>
                    <p:nvPr/>
                  </p:nvGrpSpPr>
                  <p:grpSpPr>
                    <a:xfrm>
                      <a:off x="6162402" y="2574420"/>
                      <a:ext cx="1003736" cy="301625"/>
                      <a:chOff x="6162402" y="2574420"/>
                      <a:chExt cx="1003736" cy="301625"/>
                    </a:xfrm>
                  </p:grpSpPr>
                  <p:sp>
                    <p:nvSpPr>
                      <p:cNvPr id="427" name="TextBox 426"/>
                      <p:cNvSpPr txBox="1"/>
                      <p:nvPr/>
                    </p:nvSpPr>
                    <p:spPr bwMode="auto">
                      <a:xfrm>
                        <a:off x="6507325" y="25744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Machine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Learning</a:t>
                        </a:r>
                      </a:p>
                    </p:txBody>
                  </p:sp>
                  <p:pic>
                    <p:nvPicPr>
                      <p:cNvPr id="428" name="Picture 183"/>
                      <p:cNvPicPr>
                        <a:picLocks noChangeAspect="1"/>
                      </p:cNvPicPr>
                      <p:nvPr/>
                    </p:nvPicPr>
                    <p:blipFill>
                      <a:blip r:embed="rId19" cstate="email">
                        <a:biLevel thresh="25000"/>
                        <a:extLst>
                          <a:ext uri="{28A0092B-C50C-407E-A947-70E740481C1C}">
                            <a14:useLocalDpi xmlns:a14="http://schemas.microsoft.com/office/drawing/2010/main"/>
                          </a:ext>
                        </a:extLst>
                      </a:blip>
                      <a:srcRect/>
                      <a:stretch>
                        <a:fillRect/>
                      </a:stretch>
                    </p:blipFill>
                    <p:spPr bwMode="auto">
                      <a:xfrm>
                        <a:off x="6162402" y="2593257"/>
                        <a:ext cx="263720" cy="26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5" name="Group 414"/>
                    <p:cNvGrpSpPr/>
                    <p:nvPr/>
                  </p:nvGrpSpPr>
                  <p:grpSpPr>
                    <a:xfrm>
                      <a:off x="4805017" y="3834139"/>
                      <a:ext cx="1053105" cy="310452"/>
                      <a:chOff x="4805017" y="3834139"/>
                      <a:chExt cx="1053105" cy="310452"/>
                    </a:xfrm>
                  </p:grpSpPr>
                  <p:sp>
                    <p:nvSpPr>
                      <p:cNvPr id="425" name="TextBox 424"/>
                      <p:cNvSpPr txBox="1"/>
                      <p:nvPr/>
                    </p:nvSpPr>
                    <p:spPr bwMode="auto">
                      <a:xfrm>
                        <a:off x="5199310" y="3838553"/>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Stream</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Analytics</a:t>
                        </a:r>
                      </a:p>
                    </p:txBody>
                  </p:sp>
                  <p:pic>
                    <p:nvPicPr>
                      <p:cNvPr id="426" name="Picture 185"/>
                      <p:cNvPicPr>
                        <a:picLocks noChangeAspect="1"/>
                      </p:cNvPicPr>
                      <p:nvPr/>
                    </p:nvPicPr>
                    <p:blipFill>
                      <a:blip r:embed="rId20" cstate="email">
                        <a:biLevel thresh="25000"/>
                        <a:extLst>
                          <a:ext uri="{28A0092B-C50C-407E-A947-70E740481C1C}">
                            <a14:useLocalDpi xmlns:a14="http://schemas.microsoft.com/office/drawing/2010/main"/>
                          </a:ext>
                        </a:extLst>
                      </a:blip>
                      <a:srcRect/>
                      <a:stretch>
                        <a:fillRect/>
                      </a:stretch>
                    </p:blipFill>
                    <p:spPr bwMode="auto">
                      <a:xfrm>
                        <a:off x="4805017" y="3834139"/>
                        <a:ext cx="310529" cy="31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6" name="Group 415"/>
                    <p:cNvGrpSpPr/>
                    <p:nvPr/>
                  </p:nvGrpSpPr>
                  <p:grpSpPr>
                    <a:xfrm>
                      <a:off x="4809230" y="3192842"/>
                      <a:ext cx="1048893" cy="305501"/>
                      <a:chOff x="4809230" y="3192842"/>
                      <a:chExt cx="1048893" cy="305501"/>
                    </a:xfrm>
                  </p:grpSpPr>
                  <p:sp>
                    <p:nvSpPr>
                      <p:cNvPr id="423" name="TextBox 422"/>
                      <p:cNvSpPr txBox="1"/>
                      <p:nvPr/>
                    </p:nvSpPr>
                    <p:spPr bwMode="auto">
                      <a:xfrm>
                        <a:off x="5199310" y="3198305"/>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Data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Factory</a:t>
                        </a:r>
                      </a:p>
                    </p:txBody>
                  </p:sp>
                  <p:pic>
                    <p:nvPicPr>
                      <p:cNvPr id="424" name="Picture 187"/>
                      <p:cNvPicPr>
                        <a:picLocks noChangeAspect="1"/>
                      </p:cNvPicPr>
                      <p:nvPr/>
                    </p:nvPicPr>
                    <p:blipFill>
                      <a:blip r:embed="rId21" cstate="email">
                        <a:biLevel thresh="25000"/>
                        <a:extLst>
                          <a:ext uri="{28A0092B-C50C-407E-A947-70E740481C1C}">
                            <a14:useLocalDpi xmlns:a14="http://schemas.microsoft.com/office/drawing/2010/main"/>
                          </a:ext>
                        </a:extLst>
                      </a:blip>
                      <a:srcRect/>
                      <a:stretch>
                        <a:fillRect/>
                      </a:stretch>
                    </p:blipFill>
                    <p:spPr bwMode="auto">
                      <a:xfrm>
                        <a:off x="4809230" y="3192842"/>
                        <a:ext cx="302103" cy="30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7" name="Group 416"/>
                    <p:cNvGrpSpPr/>
                    <p:nvPr/>
                  </p:nvGrpSpPr>
                  <p:grpSpPr>
                    <a:xfrm>
                      <a:off x="6159534" y="3198305"/>
                      <a:ext cx="1006604" cy="300037"/>
                      <a:chOff x="6159534" y="3198305"/>
                      <a:chExt cx="1006604" cy="300037"/>
                    </a:xfrm>
                  </p:grpSpPr>
                  <p:sp>
                    <p:nvSpPr>
                      <p:cNvPr id="421" name="TextBox 420"/>
                      <p:cNvSpPr txBox="1"/>
                      <p:nvPr/>
                    </p:nvSpPr>
                    <p:spPr bwMode="auto">
                      <a:xfrm>
                        <a:off x="6507325" y="3198305"/>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Event</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Hubs</a:t>
                        </a:r>
                      </a:p>
                    </p:txBody>
                  </p:sp>
                  <p:pic>
                    <p:nvPicPr>
                      <p:cNvPr id="422" name="Picture 189"/>
                      <p:cNvPicPr>
                        <a:picLocks noChangeAspect="1"/>
                      </p:cNvPicPr>
                      <p:nvPr/>
                    </p:nvPicPr>
                    <p:blipFill>
                      <a:blip r:embed="rId22" cstate="email">
                        <a:biLevel thresh="25000"/>
                        <a:extLst>
                          <a:ext uri="{28A0092B-C50C-407E-A947-70E740481C1C}">
                            <a14:useLocalDpi xmlns:a14="http://schemas.microsoft.com/office/drawing/2010/main"/>
                          </a:ext>
                        </a:extLst>
                      </a:blip>
                      <a:srcRect/>
                      <a:stretch>
                        <a:fillRect/>
                      </a:stretch>
                    </p:blipFill>
                    <p:spPr bwMode="auto">
                      <a:xfrm>
                        <a:off x="6159534" y="3200784"/>
                        <a:ext cx="283827" cy="2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8" name="Group 417"/>
                    <p:cNvGrpSpPr/>
                    <p:nvPr/>
                  </p:nvGrpSpPr>
                  <p:grpSpPr>
                    <a:xfrm>
                      <a:off x="6165936" y="3834755"/>
                      <a:ext cx="1000202" cy="296566"/>
                      <a:chOff x="6165936" y="3834755"/>
                      <a:chExt cx="1000202" cy="296566"/>
                    </a:xfrm>
                  </p:grpSpPr>
                  <p:sp>
                    <p:nvSpPr>
                      <p:cNvPr id="419" name="TextBox 418"/>
                      <p:cNvSpPr txBox="1"/>
                      <p:nvPr/>
                    </p:nvSpPr>
                    <p:spPr bwMode="auto">
                      <a:xfrm>
                        <a:off x="6507325" y="3853657"/>
                        <a:ext cx="658813" cy="25876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Mobile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Engagement</a:t>
                        </a:r>
                      </a:p>
                    </p:txBody>
                  </p:sp>
                  <p:pic>
                    <p:nvPicPr>
                      <p:cNvPr id="420" name="Picture 191"/>
                      <p:cNvPicPr>
                        <a:picLocks noChangeAspect="1"/>
                      </p:cNvPicPr>
                      <p:nvPr/>
                    </p:nvPicPr>
                    <p:blipFill>
                      <a:blip r:embed="rId23" cstate="email">
                        <a:biLevel thresh="25000"/>
                        <a:extLst>
                          <a:ext uri="{28A0092B-C50C-407E-A947-70E740481C1C}">
                            <a14:useLocalDpi xmlns:a14="http://schemas.microsoft.com/office/drawing/2010/main"/>
                          </a:ext>
                        </a:extLst>
                      </a:blip>
                      <a:srcRect/>
                      <a:stretch>
                        <a:fillRect/>
                      </a:stretch>
                    </p:blipFill>
                    <p:spPr bwMode="auto">
                      <a:xfrm>
                        <a:off x="6165936" y="3834755"/>
                        <a:ext cx="296639" cy="2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7" name="Group 346"/>
                <p:cNvGrpSpPr/>
                <p:nvPr/>
              </p:nvGrpSpPr>
              <p:grpSpPr>
                <a:xfrm>
                  <a:off x="2082009" y="2024566"/>
                  <a:ext cx="2498759" cy="1352550"/>
                  <a:chOff x="2082009" y="2138866"/>
                  <a:chExt cx="2498759" cy="1352550"/>
                </a:xfrm>
              </p:grpSpPr>
              <p:sp>
                <p:nvSpPr>
                  <p:cNvPr id="397" name="Rectangle 396"/>
                  <p:cNvSpPr/>
                  <p:nvPr/>
                </p:nvSpPr>
                <p:spPr bwMode="auto">
                  <a:xfrm>
                    <a:off x="2082009" y="2138866"/>
                    <a:ext cx="2498759" cy="135255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Integration</a:t>
                    </a:r>
                  </a:p>
                </p:txBody>
              </p:sp>
              <p:grpSp>
                <p:nvGrpSpPr>
                  <p:cNvPr id="398" name="Group 397"/>
                  <p:cNvGrpSpPr/>
                  <p:nvPr/>
                </p:nvGrpSpPr>
                <p:grpSpPr>
                  <a:xfrm>
                    <a:off x="2198592" y="2559624"/>
                    <a:ext cx="2237004" cy="836418"/>
                    <a:chOff x="2198592" y="2559624"/>
                    <a:chExt cx="2237004" cy="836418"/>
                  </a:xfrm>
                </p:grpSpPr>
                <p:grpSp>
                  <p:nvGrpSpPr>
                    <p:cNvPr id="399" name="Group 398"/>
                    <p:cNvGrpSpPr/>
                    <p:nvPr/>
                  </p:nvGrpSpPr>
                  <p:grpSpPr>
                    <a:xfrm>
                      <a:off x="3513173" y="2559624"/>
                      <a:ext cx="922423" cy="301625"/>
                      <a:chOff x="3425188" y="2480831"/>
                      <a:chExt cx="922423" cy="301625"/>
                    </a:xfrm>
                  </p:grpSpPr>
                  <p:sp>
                    <p:nvSpPr>
                      <p:cNvPr id="409" name="TextBox 408"/>
                      <p:cNvSpPr txBox="1"/>
                      <p:nvPr/>
                    </p:nvSpPr>
                    <p:spPr bwMode="auto">
                      <a:xfrm>
                        <a:off x="3803029" y="2480831"/>
                        <a:ext cx="54458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Biztalk</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410" name="Picture 214" descr="BizTalk Services.png"/>
                      <p:cNvPicPr>
                        <a:picLocks noChangeAspect="1"/>
                      </p:cNvPicPr>
                      <p:nvPr/>
                    </p:nvPicPr>
                    <p:blipFill>
                      <a:blip r:embed="rId24" cstate="email">
                        <a:biLevel thresh="25000"/>
                        <a:extLst>
                          <a:ext uri="{28A0092B-C50C-407E-A947-70E740481C1C}">
                            <a14:useLocalDpi xmlns:a14="http://schemas.microsoft.com/office/drawing/2010/main"/>
                          </a:ext>
                        </a:extLst>
                      </a:blip>
                      <a:srcRect/>
                      <a:stretch>
                        <a:fillRect/>
                      </a:stretch>
                    </p:blipFill>
                    <p:spPr bwMode="auto">
                      <a:xfrm>
                        <a:off x="3425188" y="2484570"/>
                        <a:ext cx="293830" cy="2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 name="Group 399"/>
                    <p:cNvGrpSpPr/>
                    <p:nvPr/>
                  </p:nvGrpSpPr>
                  <p:grpSpPr>
                    <a:xfrm>
                      <a:off x="2198592" y="3094417"/>
                      <a:ext cx="1020311" cy="301625"/>
                      <a:chOff x="2319949" y="3019151"/>
                      <a:chExt cx="1020311" cy="301625"/>
                    </a:xfrm>
                  </p:grpSpPr>
                  <p:sp>
                    <p:nvSpPr>
                      <p:cNvPr id="407" name="TextBox 406"/>
                      <p:cNvSpPr txBox="1"/>
                      <p:nvPr/>
                    </p:nvSpPr>
                    <p:spPr bwMode="auto">
                      <a:xfrm>
                        <a:off x="2681448" y="30191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Hybrid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Connections</a:t>
                        </a:r>
                      </a:p>
                    </p:txBody>
                  </p:sp>
                  <p:pic>
                    <p:nvPicPr>
                      <p:cNvPr id="408" name="Picture 216" descr="Hybrid Connections (BizTalk).png"/>
                      <p:cNvPicPr>
                        <a:picLocks noChangeAspect="1"/>
                      </p:cNvPicPr>
                      <p:nvPr/>
                    </p:nvPicPr>
                    <p:blipFill>
                      <a:blip r:embed="rId25" cstate="email">
                        <a:biLevel thresh="25000"/>
                        <a:extLst>
                          <a:ext uri="{28A0092B-C50C-407E-A947-70E740481C1C}">
                            <a14:useLocalDpi xmlns:a14="http://schemas.microsoft.com/office/drawing/2010/main"/>
                          </a:ext>
                        </a:extLst>
                      </a:blip>
                      <a:srcRect/>
                      <a:stretch>
                        <a:fillRect/>
                      </a:stretch>
                    </p:blipFill>
                    <p:spPr bwMode="auto">
                      <a:xfrm>
                        <a:off x="2319949" y="3023735"/>
                        <a:ext cx="292141" cy="2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1" name="Group 400"/>
                    <p:cNvGrpSpPr/>
                    <p:nvPr/>
                  </p:nvGrpSpPr>
                  <p:grpSpPr>
                    <a:xfrm>
                      <a:off x="3521521" y="3094417"/>
                      <a:ext cx="869624" cy="301625"/>
                      <a:chOff x="3433536" y="3015624"/>
                      <a:chExt cx="869624" cy="301625"/>
                    </a:xfrm>
                  </p:grpSpPr>
                  <p:sp>
                    <p:nvSpPr>
                      <p:cNvPr id="405" name="TextBox 404"/>
                      <p:cNvSpPr txBox="1"/>
                      <p:nvPr/>
                    </p:nvSpPr>
                    <p:spPr bwMode="auto">
                      <a:xfrm>
                        <a:off x="3788740" y="3015624"/>
                        <a:ext cx="51442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Service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Bus</a:t>
                        </a:r>
                      </a:p>
                    </p:txBody>
                  </p:sp>
                  <p:pic>
                    <p:nvPicPr>
                      <p:cNvPr id="406" name="Picture 218" descr="Service Bus.png"/>
                      <p:cNvPicPr>
                        <a:picLocks noChangeAspect="1"/>
                      </p:cNvPicPr>
                      <p:nvPr/>
                    </p:nvPicPr>
                    <p:blipFill>
                      <a:blip r:embed="rId26" cstate="email">
                        <a:biLevel thresh="25000"/>
                        <a:extLst>
                          <a:ext uri="{28A0092B-C50C-407E-A947-70E740481C1C}">
                            <a14:useLocalDpi xmlns:a14="http://schemas.microsoft.com/office/drawing/2010/main"/>
                          </a:ext>
                        </a:extLst>
                      </a:blip>
                      <a:srcRect/>
                      <a:stretch>
                        <a:fillRect/>
                      </a:stretch>
                    </p:blipFill>
                    <p:spPr bwMode="auto">
                      <a:xfrm>
                        <a:off x="3433536" y="3020078"/>
                        <a:ext cx="292402" cy="2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2" name="Group 401"/>
                    <p:cNvGrpSpPr/>
                    <p:nvPr/>
                  </p:nvGrpSpPr>
                  <p:grpSpPr>
                    <a:xfrm>
                      <a:off x="2198592" y="2560418"/>
                      <a:ext cx="1020559" cy="300037"/>
                      <a:chOff x="2319701" y="2482223"/>
                      <a:chExt cx="1020559" cy="300037"/>
                    </a:xfrm>
                  </p:grpSpPr>
                  <p:sp>
                    <p:nvSpPr>
                      <p:cNvPr id="403" name="TextBox 402"/>
                      <p:cNvSpPr txBox="1"/>
                      <p:nvPr/>
                    </p:nvSpPr>
                    <p:spPr bwMode="auto">
                      <a:xfrm>
                        <a:off x="2681448" y="2482223"/>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Storage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queues</a:t>
                        </a:r>
                      </a:p>
                    </p:txBody>
                  </p:sp>
                  <p:pic>
                    <p:nvPicPr>
                      <p:cNvPr id="404" name="Picture 220" descr="Storage queue.png"/>
                      <p:cNvPicPr>
                        <a:picLocks noChangeAspect="1"/>
                      </p:cNvPicPr>
                      <p:nvPr/>
                    </p:nvPicPr>
                    <p:blipFill>
                      <a:blip r:embed="rId27" cstate="email">
                        <a:biLevel thresh="25000"/>
                        <a:extLst>
                          <a:ext uri="{28A0092B-C50C-407E-A947-70E740481C1C}">
                            <a14:useLocalDpi xmlns:a14="http://schemas.microsoft.com/office/drawing/2010/main"/>
                          </a:ext>
                        </a:extLst>
                      </a:blip>
                      <a:srcRect/>
                      <a:stretch>
                        <a:fillRect/>
                      </a:stretch>
                    </p:blipFill>
                    <p:spPr bwMode="auto">
                      <a:xfrm>
                        <a:off x="2319701" y="2485765"/>
                        <a:ext cx="292636" cy="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8" name="Group 347"/>
                <p:cNvGrpSpPr/>
                <p:nvPr/>
              </p:nvGrpSpPr>
              <p:grpSpPr>
                <a:xfrm>
                  <a:off x="7683226" y="2024565"/>
                  <a:ext cx="2771024" cy="2304637"/>
                  <a:chOff x="7683226" y="2138865"/>
                  <a:chExt cx="2771024" cy="2304637"/>
                </a:xfrm>
              </p:grpSpPr>
              <p:sp>
                <p:nvSpPr>
                  <p:cNvPr id="377" name="Rectangle 376"/>
                  <p:cNvSpPr/>
                  <p:nvPr/>
                </p:nvSpPr>
                <p:spPr bwMode="auto">
                  <a:xfrm>
                    <a:off x="7683226" y="2138865"/>
                    <a:ext cx="2771024" cy="230463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a:t>
                    </a:r>
                  </a:p>
                </p:txBody>
              </p:sp>
              <p:grpSp>
                <p:nvGrpSpPr>
                  <p:cNvPr id="378" name="Group 377"/>
                  <p:cNvGrpSpPr/>
                  <p:nvPr/>
                </p:nvGrpSpPr>
                <p:grpSpPr>
                  <a:xfrm>
                    <a:off x="7845950" y="2595968"/>
                    <a:ext cx="2445576" cy="1553509"/>
                    <a:chOff x="7799957" y="2595968"/>
                    <a:chExt cx="2445576" cy="1553509"/>
                  </a:xfrm>
                </p:grpSpPr>
                <p:grpSp>
                  <p:nvGrpSpPr>
                    <p:cNvPr id="379" name="Group 387"/>
                    <p:cNvGrpSpPr>
                      <a:grpSpLocks/>
                    </p:cNvGrpSpPr>
                    <p:nvPr/>
                  </p:nvGrpSpPr>
                  <p:grpSpPr bwMode="auto">
                    <a:xfrm>
                      <a:off x="7799957" y="2595969"/>
                      <a:ext cx="1016185" cy="301066"/>
                      <a:chOff x="8369631" y="3448242"/>
                      <a:chExt cx="1016411" cy="301033"/>
                    </a:xfrm>
                  </p:grpSpPr>
                  <p:sp>
                    <p:nvSpPr>
                      <p:cNvPr id="395" name="TextBox 394"/>
                      <p:cNvSpPr txBox="1"/>
                      <p:nvPr/>
                    </p:nvSpPr>
                    <p:spPr>
                      <a:xfrm>
                        <a:off x="8727084" y="3448242"/>
                        <a:ext cx="658958"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SQL</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Database</a:t>
                        </a:r>
                      </a:p>
                    </p:txBody>
                  </p:sp>
                  <p:pic>
                    <p:nvPicPr>
                      <p:cNvPr id="396" name="Picture 171"/>
                      <p:cNvPicPr>
                        <a:picLocks noChangeAspect="1"/>
                      </p:cNvPicPr>
                      <p:nvPr/>
                    </p:nvPicPr>
                    <p:blipFill>
                      <a:blip r:embed="rId28" cstate="email">
                        <a:biLevel thresh="25000"/>
                        <a:extLst>
                          <a:ext uri="{28A0092B-C50C-407E-A947-70E740481C1C}">
                            <a14:useLocalDpi xmlns:a14="http://schemas.microsoft.com/office/drawing/2010/main"/>
                          </a:ext>
                        </a:extLst>
                      </a:blip>
                      <a:srcRect/>
                      <a:stretch>
                        <a:fillRect/>
                      </a:stretch>
                    </p:blipFill>
                    <p:spPr bwMode="auto">
                      <a:xfrm>
                        <a:off x="8369631" y="3452466"/>
                        <a:ext cx="296809" cy="2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0" name="Group 389"/>
                    <p:cNvGrpSpPr>
                      <a:grpSpLocks/>
                    </p:cNvGrpSpPr>
                    <p:nvPr/>
                  </p:nvGrpSpPr>
                  <p:grpSpPr bwMode="auto">
                    <a:xfrm>
                      <a:off x="7803051" y="3832282"/>
                      <a:ext cx="1013093" cy="300038"/>
                      <a:chOff x="8372726" y="4684418"/>
                      <a:chExt cx="1013318" cy="300005"/>
                    </a:xfrm>
                  </p:grpSpPr>
                  <p:sp>
                    <p:nvSpPr>
                      <p:cNvPr id="393" name="TextBox 392"/>
                      <p:cNvSpPr txBox="1"/>
                      <p:nvPr/>
                    </p:nvSpPr>
                    <p:spPr>
                      <a:xfrm>
                        <a:off x="8727084" y="4684418"/>
                        <a:ext cx="658960"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DocumentDB</a:t>
                        </a:r>
                        <a:endParaRPr lang="en-US" kern="0" dirty="0">
                          <a:gradFill>
                            <a:gsLst>
                              <a:gs pos="76250">
                                <a:srgbClr val="FFFFFF"/>
                              </a:gs>
                              <a:gs pos="31000">
                                <a:srgbClr val="FFFFFF"/>
                              </a:gs>
                            </a:gsLst>
                            <a:lin ang="5400000" scaled="0"/>
                          </a:gradFill>
                        </a:endParaRPr>
                      </a:p>
                    </p:txBody>
                  </p:sp>
                  <p:pic>
                    <p:nvPicPr>
                      <p:cNvPr id="394" name="Picture 173"/>
                      <p:cNvPicPr>
                        <a:picLocks noChangeAspect="1"/>
                      </p:cNvPicPr>
                      <p:nvPr/>
                    </p:nvPicPr>
                    <p:blipFill>
                      <a:blip r:embed="rId29" cstate="email">
                        <a:biLevel thresh="25000"/>
                        <a:extLst>
                          <a:ext uri="{28A0092B-C50C-407E-A947-70E740481C1C}">
                            <a14:useLocalDpi xmlns:a14="http://schemas.microsoft.com/office/drawing/2010/main"/>
                          </a:ext>
                        </a:extLst>
                      </a:blip>
                      <a:srcRect/>
                      <a:stretch>
                        <a:fillRect/>
                      </a:stretch>
                    </p:blipFill>
                    <p:spPr bwMode="auto">
                      <a:xfrm>
                        <a:off x="8372726" y="4693804"/>
                        <a:ext cx="290620" cy="29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1" name="Group 390"/>
                    <p:cNvGrpSpPr>
                      <a:grpSpLocks/>
                    </p:cNvGrpSpPr>
                    <p:nvPr/>
                  </p:nvGrpSpPr>
                  <p:grpSpPr bwMode="auto">
                    <a:xfrm>
                      <a:off x="7803720" y="3204660"/>
                      <a:ext cx="1012423" cy="309349"/>
                      <a:chOff x="8373395" y="4056866"/>
                      <a:chExt cx="1012648" cy="309315"/>
                    </a:xfrm>
                  </p:grpSpPr>
                  <p:sp>
                    <p:nvSpPr>
                      <p:cNvPr id="391" name="TextBox 390"/>
                      <p:cNvSpPr txBox="1"/>
                      <p:nvPr/>
                    </p:nvSpPr>
                    <p:spPr>
                      <a:xfrm>
                        <a:off x="8727084" y="4056866"/>
                        <a:ext cx="658959"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Redis</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Cache</a:t>
                        </a:r>
                      </a:p>
                    </p:txBody>
                  </p:sp>
                  <p:pic>
                    <p:nvPicPr>
                      <p:cNvPr id="392" name="Picture 175"/>
                      <p:cNvPicPr>
                        <a:picLocks noChangeAspect="1"/>
                      </p:cNvPicPr>
                      <p:nvPr/>
                    </p:nvPicPr>
                    <p:blipFill>
                      <a:blip r:embed="rId30" cstate="email">
                        <a:biLevel thresh="25000"/>
                        <a:extLst>
                          <a:ext uri="{28A0092B-C50C-407E-A947-70E740481C1C}">
                            <a14:useLocalDpi xmlns:a14="http://schemas.microsoft.com/office/drawing/2010/main"/>
                          </a:ext>
                        </a:extLst>
                      </a:blip>
                      <a:srcRect/>
                      <a:stretch>
                        <a:fillRect/>
                      </a:stretch>
                    </p:blipFill>
                    <p:spPr bwMode="auto">
                      <a:xfrm>
                        <a:off x="8373395" y="4076899"/>
                        <a:ext cx="289282" cy="2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2" name="Group 391"/>
                    <p:cNvGrpSpPr>
                      <a:grpSpLocks/>
                    </p:cNvGrpSpPr>
                    <p:nvPr/>
                  </p:nvGrpSpPr>
                  <p:grpSpPr bwMode="auto">
                    <a:xfrm>
                      <a:off x="9163663" y="3193851"/>
                      <a:ext cx="1081869" cy="331906"/>
                      <a:chOff x="9733640" y="4046058"/>
                      <a:chExt cx="1082109" cy="331869"/>
                    </a:xfrm>
                  </p:grpSpPr>
                  <p:sp>
                    <p:nvSpPr>
                      <p:cNvPr id="389" name="TextBox 388"/>
                      <p:cNvSpPr txBox="1"/>
                      <p:nvPr/>
                    </p:nvSpPr>
                    <p:spPr>
                      <a:xfrm>
                        <a:off x="10156790" y="4061991"/>
                        <a:ext cx="658959" cy="30000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Search</a:t>
                        </a:r>
                      </a:p>
                    </p:txBody>
                  </p:sp>
                  <p:pic>
                    <p:nvPicPr>
                      <p:cNvPr id="390" name="Picture 177"/>
                      <p:cNvPicPr>
                        <a:picLocks noChangeAspect="1"/>
                      </p:cNvPicPr>
                      <p:nvPr/>
                    </p:nvPicPr>
                    <p:blipFill>
                      <a:blip r:embed="rId31" cstate="email">
                        <a:biLevel thresh="25000"/>
                        <a:extLst>
                          <a:ext uri="{28A0092B-C50C-407E-A947-70E740481C1C}">
                            <a14:useLocalDpi xmlns:a14="http://schemas.microsoft.com/office/drawing/2010/main"/>
                          </a:ext>
                        </a:extLst>
                      </a:blip>
                      <a:srcRect/>
                      <a:stretch>
                        <a:fillRect/>
                      </a:stretch>
                    </p:blipFill>
                    <p:spPr bwMode="auto">
                      <a:xfrm>
                        <a:off x="9733640" y="4046058"/>
                        <a:ext cx="331871" cy="3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3" name="Group 392"/>
                    <p:cNvGrpSpPr>
                      <a:grpSpLocks/>
                    </p:cNvGrpSpPr>
                    <p:nvPr/>
                  </p:nvGrpSpPr>
                  <p:grpSpPr bwMode="auto">
                    <a:xfrm>
                      <a:off x="9193207" y="3828827"/>
                      <a:ext cx="1052326" cy="320650"/>
                      <a:chOff x="9763191" y="4680964"/>
                      <a:chExt cx="1052560" cy="320615"/>
                    </a:xfrm>
                  </p:grpSpPr>
                  <p:sp>
                    <p:nvSpPr>
                      <p:cNvPr id="387" name="TextBox 386"/>
                      <p:cNvSpPr txBox="1"/>
                      <p:nvPr/>
                    </p:nvSpPr>
                    <p:spPr>
                      <a:xfrm>
                        <a:off x="10156791" y="4693638"/>
                        <a:ext cx="658960"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Tables</a:t>
                        </a:r>
                      </a:p>
                    </p:txBody>
                  </p:sp>
                  <p:pic>
                    <p:nvPicPr>
                      <p:cNvPr id="388" name="Picture 179" descr="Storage table.png"/>
                      <p:cNvPicPr>
                        <a:picLocks noChangeAspect="1"/>
                      </p:cNvPicPr>
                      <p:nvPr/>
                    </p:nvPicPr>
                    <p:blipFill>
                      <a:blip r:embed="rId32" cstate="email">
                        <a:biLevel thresh="25000"/>
                        <a:extLst>
                          <a:ext uri="{28A0092B-C50C-407E-A947-70E740481C1C}">
                            <a14:useLocalDpi xmlns:a14="http://schemas.microsoft.com/office/drawing/2010/main"/>
                          </a:ext>
                        </a:extLst>
                      </a:blip>
                      <a:srcRect/>
                      <a:stretch>
                        <a:fillRect/>
                      </a:stretch>
                    </p:blipFill>
                    <p:spPr bwMode="auto">
                      <a:xfrm>
                        <a:off x="9763191" y="4680964"/>
                        <a:ext cx="320616" cy="3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4" name="Group 388"/>
                    <p:cNvGrpSpPr>
                      <a:grpSpLocks/>
                    </p:cNvGrpSpPr>
                    <p:nvPr/>
                  </p:nvGrpSpPr>
                  <p:grpSpPr bwMode="auto">
                    <a:xfrm>
                      <a:off x="9193207" y="2595968"/>
                      <a:ext cx="790386" cy="325437"/>
                      <a:chOff x="9763191" y="3448241"/>
                      <a:chExt cx="790562" cy="325401"/>
                    </a:xfrm>
                  </p:grpSpPr>
                  <p:pic>
                    <p:nvPicPr>
                      <p:cNvPr id="385" name="Picture 16"/>
                      <p:cNvPicPr>
                        <a:picLocks noChangeAspect="1"/>
                      </p:cNvPicPr>
                      <p:nvPr/>
                    </p:nvPicPr>
                    <p:blipFill>
                      <a:blip r:embed="rId33" cstate="email">
                        <a:extLst>
                          <a:ext uri="{28A0092B-C50C-407E-A947-70E740481C1C}">
                            <a14:useLocalDpi xmlns:a14="http://schemas.microsoft.com/office/drawing/2010/main"/>
                          </a:ext>
                        </a:extLst>
                      </a:blip>
                      <a:srcRect/>
                      <a:stretch>
                        <a:fillRect/>
                      </a:stretch>
                    </p:blipFill>
                    <p:spPr bwMode="auto">
                      <a:xfrm>
                        <a:off x="9763191" y="3452465"/>
                        <a:ext cx="320616" cy="29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 name="TextBox 385"/>
                      <p:cNvSpPr txBox="1"/>
                      <p:nvPr/>
                    </p:nvSpPr>
                    <p:spPr>
                      <a:xfrm>
                        <a:off x="10156790" y="3448241"/>
                        <a:ext cx="396963" cy="325401"/>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SQL Data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Warehouse</a:t>
                        </a:r>
                      </a:p>
                    </p:txBody>
                  </p:sp>
                </p:grpSp>
              </p:grpSp>
            </p:grpSp>
            <p:grpSp>
              <p:nvGrpSpPr>
                <p:cNvPr id="349" name="Group 348"/>
                <p:cNvGrpSpPr/>
                <p:nvPr/>
              </p:nvGrpSpPr>
              <p:grpSpPr>
                <a:xfrm>
                  <a:off x="2082009" y="543029"/>
                  <a:ext cx="2144942" cy="1371600"/>
                  <a:chOff x="2082009" y="650979"/>
                  <a:chExt cx="2144942" cy="1371600"/>
                </a:xfrm>
              </p:grpSpPr>
              <p:sp>
                <p:nvSpPr>
                  <p:cNvPr id="364" name="Rectangle 363"/>
                  <p:cNvSpPr/>
                  <p:nvPr/>
                </p:nvSpPr>
                <p:spPr bwMode="auto">
                  <a:xfrm>
                    <a:off x="2082009" y="650979"/>
                    <a:ext cx="2144942"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365" name="Group 364"/>
                  <p:cNvGrpSpPr/>
                  <p:nvPr/>
                </p:nvGrpSpPr>
                <p:grpSpPr>
                  <a:xfrm>
                    <a:off x="2209151" y="1044910"/>
                    <a:ext cx="889842" cy="301625"/>
                    <a:chOff x="2315921" y="978921"/>
                    <a:chExt cx="889842" cy="301625"/>
                  </a:xfrm>
                </p:grpSpPr>
                <p:sp>
                  <p:nvSpPr>
                    <p:cNvPr id="375" name="TextBox 374"/>
                    <p:cNvSpPr txBox="1"/>
                    <p:nvPr/>
                  </p:nvSpPr>
                  <p:spPr bwMode="auto">
                    <a:xfrm>
                      <a:off x="2678517" y="978921"/>
                      <a:ext cx="527246"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Cloud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376" name="Picture 145"/>
                    <p:cNvPicPr>
                      <a:picLocks noChangeAspect="1"/>
                    </p:cNvPicPr>
                    <p:nvPr/>
                  </p:nvPicPr>
                  <p:blipFill>
                    <a:blip r:embed="rId34" cstate="email">
                      <a:biLevel thresh="25000"/>
                      <a:extLst>
                        <a:ext uri="{28A0092B-C50C-407E-A947-70E740481C1C}">
                          <a14:useLocalDpi xmlns:a14="http://schemas.microsoft.com/office/drawing/2010/main"/>
                        </a:ext>
                      </a:extLst>
                    </a:blip>
                    <a:srcRect/>
                    <a:stretch>
                      <a:fillRect/>
                    </a:stretch>
                  </p:blipFill>
                  <p:spPr bwMode="auto">
                    <a:xfrm>
                      <a:off x="2315921" y="984779"/>
                      <a:ext cx="289808" cy="28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6" name="Group 365"/>
                  <p:cNvGrpSpPr/>
                  <p:nvPr/>
                </p:nvGrpSpPr>
                <p:grpSpPr>
                  <a:xfrm>
                    <a:off x="2209151" y="1617332"/>
                    <a:ext cx="751241" cy="303647"/>
                    <a:chOff x="2355344" y="1558000"/>
                    <a:chExt cx="751241" cy="303647"/>
                  </a:xfrm>
                </p:grpSpPr>
                <p:sp>
                  <p:nvSpPr>
                    <p:cNvPr id="373" name="TextBox 372"/>
                    <p:cNvSpPr txBox="1"/>
                    <p:nvPr/>
                  </p:nvSpPr>
                  <p:spPr bwMode="auto">
                    <a:xfrm>
                      <a:off x="2722967" y="1559012"/>
                      <a:ext cx="383618" cy="3016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Batch</a:t>
                      </a:r>
                    </a:p>
                  </p:txBody>
                </p:sp>
                <p:pic>
                  <p:nvPicPr>
                    <p:cNvPr id="374" name="Picture 147"/>
                    <p:cNvPicPr>
                      <a:picLocks noChangeAspect="1"/>
                    </p:cNvPicPr>
                    <p:nvPr/>
                  </p:nvPicPr>
                  <p:blipFill>
                    <a:blip r:embed="rId35" cstate="email">
                      <a:biLevel thresh="25000"/>
                      <a:extLst>
                        <a:ext uri="{28A0092B-C50C-407E-A947-70E740481C1C}">
                          <a14:useLocalDpi xmlns:a14="http://schemas.microsoft.com/office/drawing/2010/main"/>
                        </a:ext>
                      </a:extLst>
                    </a:blip>
                    <a:srcRect/>
                    <a:stretch>
                      <a:fillRect/>
                    </a:stretch>
                  </p:blipFill>
                  <p:spPr bwMode="auto">
                    <a:xfrm>
                      <a:off x="2355344" y="1558000"/>
                      <a:ext cx="303542"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7" name="Group 366"/>
                  <p:cNvGrpSpPr/>
                  <p:nvPr/>
                </p:nvGrpSpPr>
                <p:grpSpPr>
                  <a:xfrm>
                    <a:off x="3226725" y="1617332"/>
                    <a:ext cx="865731" cy="301625"/>
                    <a:chOff x="3193533" y="1551343"/>
                    <a:chExt cx="865731" cy="301625"/>
                  </a:xfrm>
                </p:grpSpPr>
                <p:sp>
                  <p:nvSpPr>
                    <p:cNvPr id="371" name="TextBox 370"/>
                    <p:cNvSpPr txBox="1"/>
                    <p:nvPr/>
                  </p:nvSpPr>
                  <p:spPr bwMode="auto">
                    <a:xfrm>
                      <a:off x="3554337" y="1551343"/>
                      <a:ext cx="504927"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Remote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a:t>
                      </a:r>
                    </a:p>
                  </p:txBody>
                </p:sp>
                <p:pic>
                  <p:nvPicPr>
                    <p:cNvPr id="372" name="Picture 149"/>
                    <p:cNvPicPr>
                      <a:picLocks noChangeAspect="1"/>
                    </p:cNvPicPr>
                    <p:nvPr/>
                  </p:nvPicPr>
                  <p:blipFill>
                    <a:blip r:embed="rId36" cstate="email">
                      <a:biLevel thresh="25000"/>
                      <a:extLst>
                        <a:ext uri="{28A0092B-C50C-407E-A947-70E740481C1C}">
                          <a14:useLocalDpi xmlns:a14="http://schemas.microsoft.com/office/drawing/2010/main"/>
                        </a:ext>
                      </a:extLst>
                    </a:blip>
                    <a:srcRect/>
                    <a:stretch>
                      <a:fillRect/>
                    </a:stretch>
                  </p:blipFill>
                  <p:spPr bwMode="auto">
                    <a:xfrm>
                      <a:off x="3193533" y="1556274"/>
                      <a:ext cx="291661"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 name="Group 367"/>
                  <p:cNvGrpSpPr/>
                  <p:nvPr/>
                </p:nvGrpSpPr>
                <p:grpSpPr>
                  <a:xfrm>
                    <a:off x="3226725" y="1046498"/>
                    <a:ext cx="873084" cy="300037"/>
                    <a:chOff x="3380111" y="980440"/>
                    <a:chExt cx="873084" cy="300037"/>
                  </a:xfrm>
                </p:grpSpPr>
                <p:sp>
                  <p:nvSpPr>
                    <p:cNvPr id="369" name="TextBox 368"/>
                    <p:cNvSpPr txBox="1"/>
                    <p:nvPr/>
                  </p:nvSpPr>
                  <p:spPr bwMode="auto">
                    <a:xfrm>
                      <a:off x="3723011" y="980440"/>
                      <a:ext cx="530184"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Service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fabric</a:t>
                      </a:r>
                    </a:p>
                  </p:txBody>
                </p:sp>
                <p:sp>
                  <p:nvSpPr>
                    <p:cNvPr id="370" name="Freeform 369"/>
                    <p:cNvSpPr/>
                    <p:nvPr/>
                  </p:nvSpPr>
                  <p:spPr bwMode="auto">
                    <a:xfrm>
                      <a:off x="3380111" y="993933"/>
                      <a:ext cx="282575" cy="273050"/>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rgbClr val="FFFFFF"/>
                    </a:solidFill>
                    <a:ln w="9525" cap="flat" cmpd="sng" algn="ctr">
                      <a:solidFill>
                        <a:srgbClr val="FFFFFF"/>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nvGrpSpPr>
                <p:cNvPr id="350" name="Group 349"/>
                <p:cNvGrpSpPr/>
                <p:nvPr/>
              </p:nvGrpSpPr>
              <p:grpSpPr>
                <a:xfrm>
                  <a:off x="8203323" y="543029"/>
                  <a:ext cx="2250927" cy="1371600"/>
                  <a:chOff x="8203323" y="650979"/>
                  <a:chExt cx="2250927" cy="1371600"/>
                </a:xfrm>
              </p:grpSpPr>
              <p:sp>
                <p:nvSpPr>
                  <p:cNvPr id="351" name="Rectangle 350"/>
                  <p:cNvSpPr/>
                  <p:nvPr/>
                </p:nvSpPr>
                <p:spPr bwMode="auto">
                  <a:xfrm>
                    <a:off x="8203323" y="650979"/>
                    <a:ext cx="2250927"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Developer services</a:t>
                    </a:r>
                  </a:p>
                </p:txBody>
              </p:sp>
              <p:grpSp>
                <p:nvGrpSpPr>
                  <p:cNvPr id="352" name="Group 351"/>
                  <p:cNvGrpSpPr/>
                  <p:nvPr/>
                </p:nvGrpSpPr>
                <p:grpSpPr>
                  <a:xfrm>
                    <a:off x="8316462" y="1050815"/>
                    <a:ext cx="1048050" cy="290595"/>
                    <a:chOff x="8316462" y="1050815"/>
                    <a:chExt cx="1048050" cy="290595"/>
                  </a:xfrm>
                </p:grpSpPr>
                <p:sp>
                  <p:nvSpPr>
                    <p:cNvPr id="362" name="TextBox 361"/>
                    <p:cNvSpPr txBox="1"/>
                    <p:nvPr/>
                  </p:nvSpPr>
                  <p:spPr bwMode="auto">
                    <a:xfrm>
                      <a:off x="8694587" y="1065786"/>
                      <a:ext cx="669925" cy="2508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Visual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Studio</a:t>
                      </a:r>
                    </a:p>
                  </p:txBody>
                </p:sp>
                <p:pic>
                  <p:nvPicPr>
                    <p:cNvPr id="363" name="Picture 167" descr="Visual Studio Online.png"/>
                    <p:cNvPicPr>
                      <a:picLocks noChangeAspect="1"/>
                    </p:cNvPicPr>
                    <p:nvPr/>
                  </p:nvPicPr>
                  <p:blipFill>
                    <a:blip r:embed="rId37" cstate="email">
                      <a:biLevel thresh="25000"/>
                      <a:extLst>
                        <a:ext uri="{28A0092B-C50C-407E-A947-70E740481C1C}">
                          <a14:useLocalDpi xmlns:a14="http://schemas.microsoft.com/office/drawing/2010/main"/>
                        </a:ext>
                      </a:extLst>
                    </a:blip>
                    <a:srcRect/>
                    <a:stretch>
                      <a:fillRect/>
                    </a:stretch>
                  </p:blipFill>
                  <p:spPr bwMode="auto">
                    <a:xfrm>
                      <a:off x="8316462" y="1050815"/>
                      <a:ext cx="290580" cy="29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3" name="Group 352"/>
                  <p:cNvGrpSpPr/>
                  <p:nvPr/>
                </p:nvGrpSpPr>
                <p:grpSpPr>
                  <a:xfrm>
                    <a:off x="9413978" y="1606382"/>
                    <a:ext cx="957567" cy="312845"/>
                    <a:chOff x="9413978" y="1606382"/>
                    <a:chExt cx="957567" cy="312845"/>
                  </a:xfrm>
                </p:grpSpPr>
                <p:sp>
                  <p:nvSpPr>
                    <p:cNvPr id="360" name="TextBox 359"/>
                    <p:cNvSpPr txBox="1"/>
                    <p:nvPr/>
                  </p:nvSpPr>
                  <p:spPr bwMode="auto">
                    <a:xfrm>
                      <a:off x="9712733" y="161760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Application</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Insights</a:t>
                      </a:r>
                    </a:p>
                  </p:txBody>
                </p:sp>
                <p:pic>
                  <p:nvPicPr>
                    <p:cNvPr id="361" name="Picture 169" descr="Application Insights.png"/>
                    <p:cNvPicPr>
                      <a:picLocks noChangeAspect="1"/>
                    </p:cNvPicPr>
                    <p:nvPr/>
                  </p:nvPicPr>
                  <p:blipFill>
                    <a:blip r:embed="rId38" cstate="email">
                      <a:biLevel thresh="25000"/>
                      <a:extLst>
                        <a:ext uri="{28A0092B-C50C-407E-A947-70E740481C1C}">
                          <a14:useLocalDpi xmlns:a14="http://schemas.microsoft.com/office/drawing/2010/main"/>
                        </a:ext>
                      </a:extLst>
                    </a:blip>
                    <a:srcRect/>
                    <a:stretch>
                      <a:fillRect/>
                    </a:stretch>
                  </p:blipFill>
                  <p:spPr bwMode="auto">
                    <a:xfrm>
                      <a:off x="9413978" y="1606382"/>
                      <a:ext cx="292365" cy="29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4" name="Group 353"/>
                  <p:cNvGrpSpPr/>
                  <p:nvPr/>
                </p:nvGrpSpPr>
                <p:grpSpPr>
                  <a:xfrm>
                    <a:off x="9408787" y="1025699"/>
                    <a:ext cx="875200" cy="302765"/>
                    <a:chOff x="9408787" y="1025699"/>
                    <a:chExt cx="875200" cy="302765"/>
                  </a:xfrm>
                </p:grpSpPr>
                <p:pic>
                  <p:nvPicPr>
                    <p:cNvPr id="358" name="Picture 272"/>
                    <p:cNvPicPr>
                      <a:picLocks noChangeAspect="1"/>
                    </p:cNvPicPr>
                    <p:nvPr/>
                  </p:nvPicPr>
                  <p:blipFill>
                    <a:blip r:embed="rId39" cstate="email">
                      <a:biLevel thresh="25000"/>
                      <a:extLst>
                        <a:ext uri="{28A0092B-C50C-407E-A947-70E740481C1C}">
                          <a14:useLocalDpi xmlns:a14="http://schemas.microsoft.com/office/drawing/2010/main"/>
                        </a:ext>
                      </a:extLst>
                    </a:blip>
                    <a:srcRect/>
                    <a:stretch>
                      <a:fillRect/>
                    </a:stretch>
                  </p:blipFill>
                  <p:spPr bwMode="auto">
                    <a:xfrm>
                      <a:off x="9408787" y="1025699"/>
                      <a:ext cx="302749" cy="30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p:nvPr/>
                  </p:nvSpPr>
                  <p:spPr bwMode="auto">
                    <a:xfrm>
                      <a:off x="9742651" y="1059753"/>
                      <a:ext cx="541336" cy="2492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Azure SDK</a:t>
                      </a:r>
                    </a:p>
                  </p:txBody>
                </p:sp>
              </p:grpSp>
              <p:grpSp>
                <p:nvGrpSpPr>
                  <p:cNvPr id="355" name="Group 354"/>
                  <p:cNvGrpSpPr/>
                  <p:nvPr/>
                </p:nvGrpSpPr>
                <p:grpSpPr>
                  <a:xfrm>
                    <a:off x="8316496" y="1621631"/>
                    <a:ext cx="1048016" cy="280129"/>
                    <a:chOff x="8316496" y="1621631"/>
                    <a:chExt cx="1048016" cy="280129"/>
                  </a:xfrm>
                </p:grpSpPr>
                <p:sp>
                  <p:nvSpPr>
                    <p:cNvPr id="356" name="TextBox 355"/>
                    <p:cNvSpPr txBox="1"/>
                    <p:nvPr/>
                  </p:nvSpPr>
                  <p:spPr bwMode="auto">
                    <a:xfrm>
                      <a:off x="8704112" y="1650936"/>
                      <a:ext cx="660400" cy="2508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Team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Project</a:t>
                      </a:r>
                    </a:p>
                  </p:txBody>
                </p:sp>
                <p:sp>
                  <p:nvSpPr>
                    <p:cNvPr id="357" name="Freeform 356"/>
                    <p:cNvSpPr/>
                    <p:nvPr/>
                  </p:nvSpPr>
                  <p:spPr bwMode="auto">
                    <a:xfrm>
                      <a:off x="8316496" y="1621631"/>
                      <a:ext cx="290512" cy="249237"/>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grpSp>
            <p:nvGrpSpPr>
              <p:cNvPr id="4" name="Group 3"/>
              <p:cNvGrpSpPr/>
              <p:nvPr userDrawn="1"/>
            </p:nvGrpSpPr>
            <p:grpSpPr>
              <a:xfrm>
                <a:off x="249566" y="543029"/>
                <a:ext cx="1720893" cy="3795291"/>
                <a:chOff x="249566" y="543029"/>
                <a:chExt cx="1720893" cy="3795291"/>
              </a:xfrm>
            </p:grpSpPr>
            <p:sp>
              <p:nvSpPr>
                <p:cNvPr id="319" name="Rectangle 318"/>
                <p:cNvSpPr/>
                <p:nvPr/>
              </p:nvSpPr>
              <p:spPr bwMode="auto">
                <a:xfrm>
                  <a:off x="249566" y="543029"/>
                  <a:ext cx="1720893" cy="3795291"/>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Security and Management</a:t>
                  </a:r>
                </a:p>
              </p:txBody>
            </p:sp>
            <p:grpSp>
              <p:nvGrpSpPr>
                <p:cNvPr id="3" name="Group 2"/>
                <p:cNvGrpSpPr/>
                <p:nvPr/>
              </p:nvGrpSpPr>
              <p:grpSpPr>
                <a:xfrm>
                  <a:off x="365563" y="1115018"/>
                  <a:ext cx="1458716" cy="3120525"/>
                  <a:chOff x="419554" y="1199688"/>
                  <a:chExt cx="1458716" cy="3120525"/>
                </a:xfrm>
              </p:grpSpPr>
              <p:grpSp>
                <p:nvGrpSpPr>
                  <p:cNvPr id="321" name="Group 320"/>
                  <p:cNvGrpSpPr/>
                  <p:nvPr/>
                </p:nvGrpSpPr>
                <p:grpSpPr>
                  <a:xfrm>
                    <a:off x="442574" y="1656149"/>
                    <a:ext cx="1027708" cy="303213"/>
                    <a:chOff x="368069" y="1313314"/>
                    <a:chExt cx="1027708" cy="303213"/>
                  </a:xfrm>
                </p:grpSpPr>
                <p:sp>
                  <p:nvSpPr>
                    <p:cNvPr id="340" name="TextBox 339"/>
                    <p:cNvSpPr txBox="1"/>
                    <p:nvPr/>
                  </p:nvSpPr>
                  <p:spPr bwMode="auto">
                    <a:xfrm>
                      <a:off x="736963" y="1314902"/>
                      <a:ext cx="658814"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Active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Directory</a:t>
                      </a:r>
                    </a:p>
                  </p:txBody>
                </p:sp>
                <p:pic>
                  <p:nvPicPr>
                    <p:cNvPr id="341" name="Picture 193" descr="Azure Active Directory.png"/>
                    <p:cNvPicPr>
                      <a:picLocks noChangeAspect="1"/>
                    </p:cNvPicPr>
                    <p:nvPr/>
                  </p:nvPicPr>
                  <p:blipFill>
                    <a:blip r:embed="rId40" cstate="email">
                      <a:biLevel thresh="25000"/>
                      <a:extLst>
                        <a:ext uri="{28A0092B-C50C-407E-A947-70E740481C1C}">
                          <a14:useLocalDpi xmlns:a14="http://schemas.microsoft.com/office/drawing/2010/main"/>
                        </a:ext>
                      </a:extLst>
                    </a:blip>
                    <a:srcRect/>
                    <a:stretch>
                      <a:fillRect/>
                    </a:stretch>
                  </p:blipFill>
                  <p:spPr bwMode="auto">
                    <a:xfrm>
                      <a:off x="368069" y="1313314"/>
                      <a:ext cx="298175" cy="2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 name="Group 321"/>
                  <p:cNvGrpSpPr/>
                  <p:nvPr/>
                </p:nvGrpSpPr>
                <p:grpSpPr>
                  <a:xfrm>
                    <a:off x="466215" y="2129907"/>
                    <a:ext cx="1004066" cy="301625"/>
                    <a:chOff x="391710" y="1847920"/>
                    <a:chExt cx="1004066" cy="301625"/>
                  </a:xfrm>
                </p:grpSpPr>
                <p:sp>
                  <p:nvSpPr>
                    <p:cNvPr id="338" name="TextBox 337"/>
                    <p:cNvSpPr txBox="1"/>
                    <p:nvPr/>
                  </p:nvSpPr>
                  <p:spPr bwMode="auto">
                    <a:xfrm>
                      <a:off x="736963" y="18479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Multi-factor</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Authentication</a:t>
                      </a:r>
                    </a:p>
                  </p:txBody>
                </p:sp>
                <p:pic>
                  <p:nvPicPr>
                    <p:cNvPr id="339" name="Picture 195" descr="Multi-Factor Authentication.png"/>
                    <p:cNvPicPr>
                      <a:picLocks noChangeAspect="1"/>
                    </p:cNvPicPr>
                    <p:nvPr/>
                  </p:nvPicPr>
                  <p:blipFill>
                    <a:blip r:embed="rId41" cstate="email">
                      <a:biLevel thresh="25000"/>
                      <a:extLst>
                        <a:ext uri="{28A0092B-C50C-407E-A947-70E740481C1C}">
                          <a14:useLocalDpi xmlns:a14="http://schemas.microsoft.com/office/drawing/2010/main"/>
                        </a:ext>
                      </a:extLst>
                    </a:blip>
                    <a:srcRect/>
                    <a:stretch>
                      <a:fillRect/>
                    </a:stretch>
                  </p:blipFill>
                  <p:spPr bwMode="auto">
                    <a:xfrm>
                      <a:off x="391710" y="1854270"/>
                      <a:ext cx="288064" cy="2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322"/>
                  <p:cNvGrpSpPr/>
                  <p:nvPr/>
                </p:nvGrpSpPr>
                <p:grpSpPr>
                  <a:xfrm>
                    <a:off x="442574" y="2602077"/>
                    <a:ext cx="1027706" cy="301625"/>
                    <a:chOff x="368069" y="2341251"/>
                    <a:chExt cx="1027706" cy="301625"/>
                  </a:xfrm>
                </p:grpSpPr>
                <p:sp>
                  <p:nvSpPr>
                    <p:cNvPr id="336" name="TextBox 335"/>
                    <p:cNvSpPr txBox="1"/>
                    <p:nvPr/>
                  </p:nvSpPr>
                  <p:spPr bwMode="auto">
                    <a:xfrm>
                      <a:off x="736963" y="23412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Automation</a:t>
                      </a:r>
                    </a:p>
                  </p:txBody>
                </p:sp>
                <p:pic>
                  <p:nvPicPr>
                    <p:cNvPr id="337" name="Picture 198" descr="Azure automation.png"/>
                    <p:cNvPicPr>
                      <a:picLocks noChangeAspect="1"/>
                    </p:cNvPicPr>
                    <p:nvPr/>
                  </p:nvPicPr>
                  <p:blipFill>
                    <a:blip r:embed="rId42" cstate="email">
                      <a:biLevel thresh="25000"/>
                      <a:extLst>
                        <a:ext uri="{28A0092B-C50C-407E-A947-70E740481C1C}">
                          <a14:useLocalDpi xmlns:a14="http://schemas.microsoft.com/office/drawing/2010/main"/>
                        </a:ext>
                      </a:extLst>
                    </a:blip>
                    <a:srcRect/>
                    <a:stretch>
                      <a:fillRect/>
                    </a:stretch>
                  </p:blipFill>
                  <p:spPr bwMode="auto">
                    <a:xfrm>
                      <a:off x="368069" y="2347601"/>
                      <a:ext cx="289482" cy="2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4" name="Group 323"/>
                  <p:cNvGrpSpPr/>
                  <p:nvPr/>
                </p:nvGrpSpPr>
                <p:grpSpPr>
                  <a:xfrm>
                    <a:off x="442574" y="1199688"/>
                    <a:ext cx="1027707" cy="285916"/>
                    <a:chOff x="368069" y="762503"/>
                    <a:chExt cx="1027707" cy="285916"/>
                  </a:xfrm>
                </p:grpSpPr>
                <p:sp>
                  <p:nvSpPr>
                    <p:cNvPr id="334" name="TextBox 333"/>
                    <p:cNvSpPr txBox="1"/>
                    <p:nvPr/>
                  </p:nvSpPr>
                  <p:spPr bwMode="auto">
                    <a:xfrm>
                      <a:off x="736963" y="789031"/>
                      <a:ext cx="658813" cy="232860"/>
                    </a:xfrm>
                    <a:prstGeom prst="rect">
                      <a:avLst/>
                    </a:prstGeom>
                    <a:noFill/>
                    <a:ln>
                      <a:noFill/>
                    </a:ln>
                  </p:spPr>
                  <p:txBody>
                    <a:bodyPr wrap="none" lIns="0" tIns="27971" rIns="0" bIns="0" anchor="ctr" anchorCtr="0"/>
                    <a:lstStyle/>
                    <a:p>
                      <a:pPr defTabSz="932317" eaLnBrk="0" fontAlgn="base" hangingPunct="0">
                        <a:lnSpc>
                          <a:spcPct val="90000"/>
                        </a:lnSpc>
                        <a:spcBef>
                          <a:spcPts val="600"/>
                        </a:spcBef>
                        <a:spcAft>
                          <a:spcPct val="0"/>
                        </a:spcAft>
                        <a:defRPr/>
                      </a:pPr>
                      <a:r>
                        <a:rPr lang="en-US" sz="1000" kern="0" dirty="0">
                          <a:gradFill>
                            <a:gsLst>
                              <a:gs pos="76250">
                                <a:srgbClr val="FFFFFF"/>
                              </a:gs>
                              <a:gs pos="31000">
                                <a:srgbClr val="FFFFFF"/>
                              </a:gs>
                            </a:gsLst>
                            <a:lin ang="5400000" scaled="0"/>
                          </a:gradFill>
                          <a:ea typeface="Arial Unicode MS" panose="020B0604020202020204" pitchFamily="34" charset="-128"/>
                          <a:cs typeface="Segoe UI Light" panose="020B0502040204020203" pitchFamily="34" charset="0"/>
                        </a:rPr>
                        <a:t>Portal</a:t>
                      </a:r>
                    </a:p>
                  </p:txBody>
                </p:sp>
                <p:pic>
                  <p:nvPicPr>
                    <p:cNvPr id="335" name="Picture 200" descr="Azure subscription.png"/>
                    <p:cNvPicPr>
                      <a:picLocks noChangeAspect="1"/>
                    </p:cNvPicPr>
                    <p:nvPr/>
                  </p:nvPicPr>
                  <p:blipFill>
                    <a:blip r:embed="rId43" cstate="email">
                      <a:biLevel thresh="25000"/>
                      <a:extLst>
                        <a:ext uri="{28A0092B-C50C-407E-A947-70E740481C1C}">
                          <a14:useLocalDpi xmlns:a14="http://schemas.microsoft.com/office/drawing/2010/main"/>
                        </a:ext>
                      </a:extLst>
                    </a:blip>
                    <a:srcRect/>
                    <a:stretch>
                      <a:fillRect/>
                    </a:stretch>
                  </p:blipFill>
                  <p:spPr bwMode="auto">
                    <a:xfrm>
                      <a:off x="368069" y="762503"/>
                      <a:ext cx="286234" cy="28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5" name="Group 324"/>
                  <p:cNvGrpSpPr/>
                  <p:nvPr/>
                </p:nvGrpSpPr>
                <p:grpSpPr>
                  <a:xfrm>
                    <a:off x="442574" y="3074247"/>
                    <a:ext cx="1027707" cy="301625"/>
                    <a:chOff x="368069" y="2835216"/>
                    <a:chExt cx="1027707" cy="301625"/>
                  </a:xfrm>
                </p:grpSpPr>
                <p:sp>
                  <p:nvSpPr>
                    <p:cNvPr id="332" name="TextBox 331"/>
                    <p:cNvSpPr txBox="1"/>
                    <p:nvPr/>
                  </p:nvSpPr>
                  <p:spPr bwMode="auto">
                    <a:xfrm>
                      <a:off x="736963" y="2835216"/>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Key vault</a:t>
                      </a:r>
                    </a:p>
                  </p:txBody>
                </p:sp>
                <p:pic>
                  <p:nvPicPr>
                    <p:cNvPr id="333" name="Picture 204" descr="AzureKeyVault_icon_white.png"/>
                    <p:cNvPicPr>
                      <a:picLocks noChangeAspect="1"/>
                    </p:cNvPicPr>
                    <p:nvPr/>
                  </p:nvPicPr>
                  <p:blipFill>
                    <a:blip r:embed="rId44" cstate="email">
                      <a:extLst>
                        <a:ext uri="{28A0092B-C50C-407E-A947-70E740481C1C}">
                          <a14:useLocalDpi xmlns:a14="http://schemas.microsoft.com/office/drawing/2010/main"/>
                        </a:ext>
                      </a:extLst>
                    </a:blip>
                    <a:srcRect/>
                    <a:stretch>
                      <a:fillRect/>
                    </a:stretch>
                  </p:blipFill>
                  <p:spPr bwMode="auto">
                    <a:xfrm>
                      <a:off x="368069" y="2835216"/>
                      <a:ext cx="266988" cy="29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6" name="Group 325"/>
                  <p:cNvGrpSpPr/>
                  <p:nvPr/>
                </p:nvGrpSpPr>
                <p:grpSpPr>
                  <a:xfrm>
                    <a:off x="419554" y="3546417"/>
                    <a:ext cx="1458716" cy="301625"/>
                    <a:chOff x="345049" y="3328988"/>
                    <a:chExt cx="1458716" cy="301625"/>
                  </a:xfrm>
                </p:grpSpPr>
                <p:sp>
                  <p:nvSpPr>
                    <p:cNvPr id="330" name="TextBox 329"/>
                    <p:cNvSpPr txBox="1"/>
                    <p:nvPr/>
                  </p:nvSpPr>
                  <p:spPr bwMode="auto">
                    <a:xfrm>
                      <a:off x="736963" y="3328988"/>
                      <a:ext cx="106680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Store/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Marketplace</a:t>
                      </a:r>
                    </a:p>
                  </p:txBody>
                </p:sp>
                <p:pic>
                  <p:nvPicPr>
                    <p:cNvPr id="331" name="Picture 230" descr="Azure Marketplace.png"/>
                    <p:cNvPicPr>
                      <a:picLocks noChangeAspect="1"/>
                    </p:cNvPicPr>
                    <p:nvPr/>
                  </p:nvPicPr>
                  <p:blipFill>
                    <a:blip r:embed="rId45" cstate="email">
                      <a:biLevel thresh="25000"/>
                      <a:extLst>
                        <a:ext uri="{28A0092B-C50C-407E-A947-70E740481C1C}">
                          <a14:useLocalDpi xmlns:a14="http://schemas.microsoft.com/office/drawing/2010/main"/>
                        </a:ext>
                      </a:extLst>
                    </a:blip>
                    <a:srcRect/>
                    <a:stretch>
                      <a:fillRect/>
                    </a:stretch>
                  </p:blipFill>
                  <p:spPr bwMode="auto">
                    <a:xfrm>
                      <a:off x="345049" y="3338513"/>
                      <a:ext cx="291101" cy="2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 name="Group 326"/>
                  <p:cNvGrpSpPr/>
                  <p:nvPr/>
                </p:nvGrpSpPr>
                <p:grpSpPr>
                  <a:xfrm>
                    <a:off x="442574" y="4018588"/>
                    <a:ext cx="1029294" cy="301625"/>
                    <a:chOff x="368069" y="3867931"/>
                    <a:chExt cx="1029294" cy="301625"/>
                  </a:xfrm>
                </p:grpSpPr>
                <p:pic>
                  <p:nvPicPr>
                    <p:cNvPr id="328" name="Picture 412"/>
                    <p:cNvPicPr>
                      <a:picLocks noChangeAspect="1"/>
                    </p:cNvPicPr>
                    <p:nvPr/>
                  </p:nvPicPr>
                  <p:blipFill>
                    <a:blip r:embed="rId46" cstate="email">
                      <a:biLevel thresh="25000"/>
                      <a:extLst>
                        <a:ext uri="{28A0092B-C50C-407E-A947-70E740481C1C}">
                          <a14:useLocalDpi xmlns:a14="http://schemas.microsoft.com/office/drawing/2010/main"/>
                        </a:ext>
                      </a:extLst>
                    </a:blip>
                    <a:srcRect/>
                    <a:stretch>
                      <a:fillRect/>
                    </a:stretch>
                  </p:blipFill>
                  <p:spPr bwMode="auto">
                    <a:xfrm>
                      <a:off x="368069" y="3891744"/>
                      <a:ext cx="252343" cy="25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Box 328"/>
                    <p:cNvSpPr txBox="1"/>
                    <p:nvPr/>
                  </p:nvSpPr>
                  <p:spPr bwMode="auto">
                    <a:xfrm>
                      <a:off x="736963" y="386793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VM Image Gallery</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and VM Depot</a:t>
                      </a:r>
                    </a:p>
                  </p:txBody>
                </p:sp>
              </p:grpSp>
            </p:grpSp>
          </p:grpSp>
          <p:grpSp>
            <p:nvGrpSpPr>
              <p:cNvPr id="13" name="Group 12"/>
              <p:cNvGrpSpPr/>
              <p:nvPr userDrawn="1"/>
            </p:nvGrpSpPr>
            <p:grpSpPr>
              <a:xfrm>
                <a:off x="10572607" y="543029"/>
                <a:ext cx="1619393" cy="3786173"/>
                <a:chOff x="10572607" y="543029"/>
                <a:chExt cx="1619393" cy="3786173"/>
              </a:xfrm>
            </p:grpSpPr>
            <p:sp>
              <p:nvSpPr>
                <p:cNvPr id="288" name="Rectangle 287"/>
                <p:cNvSpPr/>
                <p:nvPr/>
              </p:nvSpPr>
              <p:spPr bwMode="auto">
                <a:xfrm>
                  <a:off x="10572607" y="543029"/>
                  <a:ext cx="1619393" cy="3786173"/>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Hybrid</a:t>
                  </a:r>
                </a:p>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Operations</a:t>
                  </a:r>
                </a:p>
              </p:txBody>
            </p:sp>
            <p:grpSp>
              <p:nvGrpSpPr>
                <p:cNvPr id="12" name="Group 11"/>
                <p:cNvGrpSpPr/>
                <p:nvPr userDrawn="1"/>
              </p:nvGrpSpPr>
              <p:grpSpPr>
                <a:xfrm>
                  <a:off x="10757536" y="1170330"/>
                  <a:ext cx="1249535" cy="2996155"/>
                  <a:chOff x="10729741" y="1170330"/>
                  <a:chExt cx="1249535" cy="2996155"/>
                </a:xfrm>
              </p:grpSpPr>
              <p:grpSp>
                <p:nvGrpSpPr>
                  <p:cNvPr id="7" name="Group 6"/>
                  <p:cNvGrpSpPr/>
                  <p:nvPr userDrawn="1"/>
                </p:nvGrpSpPr>
                <p:grpSpPr>
                  <a:xfrm>
                    <a:off x="10729741" y="2078817"/>
                    <a:ext cx="1064688" cy="300038"/>
                    <a:chOff x="10729741" y="1826583"/>
                    <a:chExt cx="1064688" cy="300038"/>
                  </a:xfrm>
                </p:grpSpPr>
                <p:sp>
                  <p:nvSpPr>
                    <p:cNvPr id="317" name="TextBox 316"/>
                    <p:cNvSpPr txBox="1"/>
                    <p:nvPr/>
                  </p:nvSpPr>
                  <p:spPr bwMode="auto">
                    <a:xfrm>
                      <a:off x="11135616" y="1826583"/>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Backup</a:t>
                      </a:r>
                    </a:p>
                  </p:txBody>
                </p:sp>
                <p:pic>
                  <p:nvPicPr>
                    <p:cNvPr id="318" name="Picture 206" descr="Backup Service.png"/>
                    <p:cNvPicPr>
                      <a:picLocks noChangeAspect="1"/>
                    </p:cNvPicPr>
                    <p:nvPr/>
                  </p:nvPicPr>
                  <p:blipFill>
                    <a:blip r:embed="rId47" cstate="email">
                      <a:biLevel thresh="25000"/>
                      <a:extLst>
                        <a:ext uri="{28A0092B-C50C-407E-A947-70E740481C1C}">
                          <a14:useLocalDpi xmlns:a14="http://schemas.microsoft.com/office/drawing/2010/main"/>
                        </a:ext>
                      </a:extLst>
                    </a:blip>
                    <a:srcRect/>
                    <a:stretch>
                      <a:fillRect/>
                    </a:stretch>
                  </p:blipFill>
                  <p:spPr bwMode="auto">
                    <a:xfrm>
                      <a:off x="10729741" y="1828595"/>
                      <a:ext cx="296404" cy="2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userDrawn="1"/>
                </p:nvGrpSpPr>
                <p:grpSpPr>
                  <a:xfrm>
                    <a:off x="10735019" y="3417554"/>
                    <a:ext cx="1059409" cy="301625"/>
                    <a:chOff x="10735019" y="3369011"/>
                    <a:chExt cx="1059409" cy="301625"/>
                  </a:xfrm>
                </p:grpSpPr>
                <p:sp>
                  <p:nvSpPr>
                    <p:cNvPr id="315" name="TextBox 314"/>
                    <p:cNvSpPr txBox="1"/>
                    <p:nvPr/>
                  </p:nvSpPr>
                  <p:spPr bwMode="auto">
                    <a:xfrm>
                      <a:off x="11135616" y="336901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Site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Recovery</a:t>
                      </a:r>
                    </a:p>
                  </p:txBody>
                </p:sp>
                <p:pic>
                  <p:nvPicPr>
                    <p:cNvPr id="316" name="Picture 210" descr="Site Recovery.png"/>
                    <p:cNvPicPr>
                      <a:picLocks noChangeAspect="1"/>
                    </p:cNvPicPr>
                    <p:nvPr/>
                  </p:nvPicPr>
                  <p:blipFill>
                    <a:blip r:embed="rId48" cstate="email">
                      <a:biLevel thresh="25000"/>
                      <a:extLst>
                        <a:ext uri="{28A0092B-C50C-407E-A947-70E740481C1C}">
                          <a14:useLocalDpi xmlns:a14="http://schemas.microsoft.com/office/drawing/2010/main"/>
                        </a:ext>
                      </a:extLst>
                    </a:blip>
                    <a:srcRect/>
                    <a:stretch>
                      <a:fillRect/>
                    </a:stretch>
                  </p:blipFill>
                  <p:spPr bwMode="auto">
                    <a:xfrm>
                      <a:off x="10735019" y="3369011"/>
                      <a:ext cx="285848" cy="2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userDrawn="1"/>
                </p:nvGrpSpPr>
                <p:grpSpPr>
                  <a:xfrm>
                    <a:off x="10734570" y="2971838"/>
                    <a:ext cx="1059859" cy="300037"/>
                    <a:chOff x="10734570" y="2856179"/>
                    <a:chExt cx="1059859" cy="300037"/>
                  </a:xfrm>
                </p:grpSpPr>
                <p:sp>
                  <p:nvSpPr>
                    <p:cNvPr id="313" name="TextBox 312"/>
                    <p:cNvSpPr txBox="1"/>
                    <p:nvPr/>
                  </p:nvSpPr>
                  <p:spPr bwMode="auto">
                    <a:xfrm>
                      <a:off x="11135616" y="2856179"/>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Import/Export</a:t>
                      </a:r>
                    </a:p>
                  </p:txBody>
                </p:sp>
                <p:pic>
                  <p:nvPicPr>
                    <p:cNvPr id="314" name="Picture 212" descr="Storage (Azure).png"/>
                    <p:cNvPicPr>
                      <a:picLocks noChangeAspect="1"/>
                    </p:cNvPicPr>
                    <p:nvPr/>
                  </p:nvPicPr>
                  <p:blipFill>
                    <a:blip r:embed="rId49" cstate="email">
                      <a:biLevel thresh="25000"/>
                      <a:extLst>
                        <a:ext uri="{28A0092B-C50C-407E-A947-70E740481C1C}">
                          <a14:useLocalDpi xmlns:a14="http://schemas.microsoft.com/office/drawing/2010/main"/>
                        </a:ext>
                      </a:extLst>
                    </a:blip>
                    <a:srcRect/>
                    <a:stretch>
                      <a:fillRect/>
                    </a:stretch>
                  </p:blipFill>
                  <p:spPr bwMode="auto">
                    <a:xfrm>
                      <a:off x="10734570" y="2856179"/>
                      <a:ext cx="286746" cy="28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userDrawn="1"/>
                </p:nvGrpSpPr>
                <p:grpSpPr>
                  <a:xfrm>
                    <a:off x="10755293" y="1616047"/>
                    <a:ext cx="1223983" cy="317091"/>
                    <a:chOff x="10755293" y="1282976"/>
                    <a:chExt cx="1223983" cy="317091"/>
                  </a:xfrm>
                </p:grpSpPr>
                <p:sp>
                  <p:nvSpPr>
                    <p:cNvPr id="311" name="TextBox 310"/>
                    <p:cNvSpPr txBox="1"/>
                    <p:nvPr/>
                  </p:nvSpPr>
                  <p:spPr bwMode="auto">
                    <a:xfrm>
                      <a:off x="11135616" y="1291503"/>
                      <a:ext cx="843660" cy="30023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AD Privileged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Identity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Management</a:t>
                      </a:r>
                    </a:p>
                  </p:txBody>
                </p:sp>
                <p:pic>
                  <p:nvPicPr>
                    <p:cNvPr id="312" name="Picture 271"/>
                    <p:cNvPicPr>
                      <a:picLocks noChangeAspect="1"/>
                    </p:cNvPicPr>
                    <p:nvPr/>
                  </p:nvPicPr>
                  <p:blipFill>
                    <a:blip r:embed="rId50" cstate="email">
                      <a:extLst>
                        <a:ext uri="{28A0092B-C50C-407E-A947-70E740481C1C}">
                          <a14:useLocalDpi xmlns:a14="http://schemas.microsoft.com/office/drawing/2010/main"/>
                        </a:ext>
                      </a:extLst>
                    </a:blip>
                    <a:srcRect/>
                    <a:stretch>
                      <a:fillRect/>
                    </a:stretch>
                  </p:blipFill>
                  <p:spPr bwMode="auto">
                    <a:xfrm>
                      <a:off x="10755293" y="1282976"/>
                      <a:ext cx="245301"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userDrawn="1"/>
                </p:nvGrpSpPr>
                <p:grpSpPr>
                  <a:xfrm>
                    <a:off x="10737716" y="2524534"/>
                    <a:ext cx="1058300" cy="301625"/>
                    <a:chOff x="10737716" y="2349114"/>
                    <a:chExt cx="1058300" cy="301625"/>
                  </a:xfrm>
                </p:grpSpPr>
                <p:sp>
                  <p:nvSpPr>
                    <p:cNvPr id="309" name="TextBox 308"/>
                    <p:cNvSpPr txBox="1"/>
                    <p:nvPr/>
                  </p:nvSpPr>
                  <p:spPr bwMode="auto">
                    <a:xfrm>
                      <a:off x="11135616" y="2349114"/>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Operational</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Insights</a:t>
                      </a:r>
                    </a:p>
                  </p:txBody>
                </p:sp>
                <p:pic>
                  <p:nvPicPr>
                    <p:cNvPr id="310" name="Picture 329" descr="Operational Insights.png"/>
                    <p:cNvPicPr>
                      <a:picLocks noChangeAspect="1"/>
                    </p:cNvPicPr>
                    <p:nvPr/>
                  </p:nvPicPr>
                  <p:blipFill>
                    <a:blip r:embed="rId51" cstate="email">
                      <a:biLevel thresh="25000"/>
                      <a:extLst>
                        <a:ext uri="{28A0092B-C50C-407E-A947-70E740481C1C}">
                          <a14:useLocalDpi xmlns:a14="http://schemas.microsoft.com/office/drawing/2010/main"/>
                        </a:ext>
                      </a:extLst>
                    </a:blip>
                    <a:srcRect/>
                    <a:stretch>
                      <a:fillRect/>
                    </a:stretch>
                  </p:blipFill>
                  <p:spPr bwMode="auto">
                    <a:xfrm>
                      <a:off x="10737716" y="2349114"/>
                      <a:ext cx="280454" cy="2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userDrawn="1"/>
                </p:nvGrpSpPr>
                <p:grpSpPr>
                  <a:xfrm>
                    <a:off x="10731079" y="1170330"/>
                    <a:ext cx="1063349" cy="300038"/>
                    <a:chOff x="10731079" y="777857"/>
                    <a:chExt cx="1063349" cy="300038"/>
                  </a:xfrm>
                </p:grpSpPr>
                <p:sp>
                  <p:nvSpPr>
                    <p:cNvPr id="299" name="TextBox 298"/>
                    <p:cNvSpPr txBox="1"/>
                    <p:nvPr/>
                  </p:nvSpPr>
                  <p:spPr bwMode="auto">
                    <a:xfrm>
                      <a:off x="11135616" y="777857"/>
                      <a:ext cx="658812"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Azure AD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Connect Health</a:t>
                      </a:r>
                    </a:p>
                  </p:txBody>
                </p:sp>
                <p:grpSp>
                  <p:nvGrpSpPr>
                    <p:cNvPr id="300" name="Group 228"/>
                    <p:cNvGrpSpPr>
                      <a:grpSpLocks/>
                    </p:cNvGrpSpPr>
                    <p:nvPr/>
                  </p:nvGrpSpPr>
                  <p:grpSpPr bwMode="auto">
                    <a:xfrm>
                      <a:off x="10731079" y="777857"/>
                      <a:ext cx="293729" cy="278603"/>
                      <a:chOff x="10757647" y="1125048"/>
                      <a:chExt cx="293741" cy="279390"/>
                    </a:xfrm>
                  </p:grpSpPr>
                  <p:pic>
                    <p:nvPicPr>
                      <p:cNvPr id="301" name="Picture 221" descr="Azure Active Directory.png"/>
                      <p:cNvPicPr>
                        <a:picLocks noChangeAspect="1"/>
                      </p:cNvPicPr>
                      <p:nvPr/>
                    </p:nvPicPr>
                    <p:blipFill>
                      <a:blip r:embed="rId40" cstate="email">
                        <a:biLevel thresh="25000"/>
                        <a:extLst>
                          <a:ext uri="{28A0092B-C50C-407E-A947-70E740481C1C}">
                            <a14:useLocalDpi xmlns:a14="http://schemas.microsoft.com/office/drawing/2010/main"/>
                          </a:ext>
                        </a:extLst>
                      </a:blip>
                      <a:srcRect/>
                      <a:stretch>
                        <a:fillRect/>
                      </a:stretch>
                    </p:blipFill>
                    <p:spPr bwMode="auto">
                      <a:xfrm>
                        <a:off x="10757647" y="1125048"/>
                        <a:ext cx="262077" cy="2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Heart 301"/>
                      <p:cNvSpPr/>
                      <p:nvPr/>
                    </p:nvSpPr>
                    <p:spPr bwMode="auto">
                      <a:xfrm>
                        <a:off x="10905290" y="1274695"/>
                        <a:ext cx="146056" cy="128950"/>
                      </a:xfrm>
                      <a:prstGeom prst="heart">
                        <a:avLst/>
                      </a:prstGeom>
                      <a:solidFill>
                        <a:srgbClr val="FFFFFF"/>
                      </a:solidFill>
                      <a:ln w="12700" cap="flat" cmpd="sng" algn="ctr">
                        <a:solidFill>
                          <a:srgbClr val="005695"/>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nvGrpSpPr>
                      <p:cNvPr id="303" name="Group 21"/>
                      <p:cNvGrpSpPr>
                        <a:grpSpLocks/>
                      </p:cNvGrpSpPr>
                      <p:nvPr/>
                    </p:nvGrpSpPr>
                    <p:grpSpPr bwMode="auto">
                      <a:xfrm>
                        <a:off x="10911015" y="1312918"/>
                        <a:ext cx="107890" cy="50915"/>
                        <a:chOff x="11033154" y="1382736"/>
                        <a:chExt cx="155481" cy="72283"/>
                      </a:xfrm>
                    </p:grpSpPr>
                    <p:cxnSp>
                      <p:nvCxnSpPr>
                        <p:cNvPr id="304" name="Straight Connector 303"/>
                        <p:cNvCxnSpPr/>
                        <p:nvPr/>
                      </p:nvCxnSpPr>
                      <p:spPr>
                        <a:xfrm flipV="1">
                          <a:off x="11034055" y="1414354"/>
                          <a:ext cx="50333" cy="0"/>
                        </a:xfrm>
                        <a:prstGeom prst="line">
                          <a:avLst/>
                        </a:prstGeom>
                        <a:noFill/>
                        <a:ln w="9525" cap="flat" cmpd="sng" algn="ctr">
                          <a:solidFill>
                            <a:srgbClr val="005695"/>
                          </a:solidFill>
                          <a:prstDash val="solid"/>
                          <a:headEnd type="none"/>
                          <a:tailEnd type="none"/>
                        </a:ln>
                        <a:effectLst/>
                      </p:spPr>
                    </p:cxnSp>
                    <p:cxnSp>
                      <p:nvCxnSpPr>
                        <p:cNvPr id="305" name="Straight Connector 304"/>
                        <p:cNvCxnSpPr/>
                        <p:nvPr/>
                      </p:nvCxnSpPr>
                      <p:spPr>
                        <a:xfrm flipV="1">
                          <a:off x="11139295" y="1418875"/>
                          <a:ext cx="50333" cy="0"/>
                        </a:xfrm>
                        <a:prstGeom prst="line">
                          <a:avLst/>
                        </a:prstGeom>
                        <a:noFill/>
                        <a:ln w="9525" cap="flat" cmpd="sng" algn="ctr">
                          <a:solidFill>
                            <a:srgbClr val="005695"/>
                          </a:solidFill>
                          <a:prstDash val="solid"/>
                          <a:headEnd type="none"/>
                          <a:tailEnd type="none"/>
                        </a:ln>
                        <a:effectLst/>
                      </p:spPr>
                    </p:cxnSp>
                    <p:cxnSp>
                      <p:nvCxnSpPr>
                        <p:cNvPr id="306" name="Straight Connector 305"/>
                        <p:cNvCxnSpPr/>
                        <p:nvPr/>
                      </p:nvCxnSpPr>
                      <p:spPr>
                        <a:xfrm>
                          <a:off x="11114130" y="1382713"/>
                          <a:ext cx="0" cy="70062"/>
                        </a:xfrm>
                        <a:prstGeom prst="line">
                          <a:avLst/>
                        </a:prstGeom>
                        <a:noFill/>
                        <a:ln w="9525" cap="flat" cmpd="sng" algn="ctr">
                          <a:solidFill>
                            <a:srgbClr val="005695"/>
                          </a:solidFill>
                          <a:prstDash val="solid"/>
                          <a:headEnd type="none"/>
                          <a:tailEnd type="none"/>
                        </a:ln>
                        <a:effectLst/>
                      </p:spPr>
                    </p:cxnSp>
                    <p:cxnSp>
                      <p:nvCxnSpPr>
                        <p:cNvPr id="307" name="Straight Connector 306"/>
                        <p:cNvCxnSpPr/>
                        <p:nvPr/>
                      </p:nvCxnSpPr>
                      <p:spPr>
                        <a:xfrm flipV="1">
                          <a:off x="11082100" y="1387233"/>
                          <a:ext cx="25166" cy="27121"/>
                        </a:xfrm>
                        <a:prstGeom prst="line">
                          <a:avLst/>
                        </a:prstGeom>
                        <a:noFill/>
                        <a:ln w="9525" cap="flat" cmpd="sng" algn="ctr">
                          <a:solidFill>
                            <a:srgbClr val="005695"/>
                          </a:solidFill>
                          <a:prstDash val="solid"/>
                          <a:headEnd type="none"/>
                          <a:tailEnd type="none"/>
                        </a:ln>
                        <a:effectLst/>
                      </p:spPr>
                    </p:cxnSp>
                    <p:cxnSp>
                      <p:nvCxnSpPr>
                        <p:cNvPr id="308" name="Straight Connector 307"/>
                        <p:cNvCxnSpPr/>
                        <p:nvPr/>
                      </p:nvCxnSpPr>
                      <p:spPr>
                        <a:xfrm flipV="1">
                          <a:off x="11107266" y="1418875"/>
                          <a:ext cx="34318" cy="36161"/>
                        </a:xfrm>
                        <a:prstGeom prst="line">
                          <a:avLst/>
                        </a:prstGeom>
                        <a:noFill/>
                        <a:ln w="9525" cap="flat" cmpd="sng" algn="ctr">
                          <a:solidFill>
                            <a:srgbClr val="005695"/>
                          </a:solidFill>
                          <a:prstDash val="solid"/>
                          <a:headEnd type="none"/>
                          <a:tailEnd type="none"/>
                        </a:ln>
                        <a:effectLst/>
                      </p:spPr>
                    </p:cxnSp>
                  </p:grpSp>
                </p:grpSp>
              </p:grpSp>
              <p:grpSp>
                <p:nvGrpSpPr>
                  <p:cNvPr id="11" name="Group 10"/>
                  <p:cNvGrpSpPr/>
                  <p:nvPr userDrawn="1"/>
                </p:nvGrpSpPr>
                <p:grpSpPr>
                  <a:xfrm>
                    <a:off x="10734275" y="3864860"/>
                    <a:ext cx="1060154" cy="301625"/>
                    <a:chOff x="10734275" y="3881794"/>
                    <a:chExt cx="1060154" cy="301625"/>
                  </a:xfrm>
                </p:grpSpPr>
                <p:sp>
                  <p:nvSpPr>
                    <p:cNvPr id="297" name="TextBox 296"/>
                    <p:cNvSpPr txBox="1"/>
                    <p:nvPr/>
                  </p:nvSpPr>
                  <p:spPr>
                    <a:xfrm>
                      <a:off x="11135616" y="3881794"/>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StorSimple</a:t>
                      </a:r>
                      <a:endParaRPr lang="en-US" kern="0" dirty="0">
                        <a:gradFill>
                          <a:gsLst>
                            <a:gs pos="76250">
                              <a:srgbClr val="FFFFFF"/>
                            </a:gs>
                            <a:gs pos="31000">
                              <a:srgbClr val="FFFFFF"/>
                            </a:gs>
                          </a:gsLst>
                          <a:lin ang="5400000" scaled="0"/>
                        </a:gradFill>
                      </a:endParaRPr>
                    </a:p>
                  </p:txBody>
                </p:sp>
                <p:pic>
                  <p:nvPicPr>
                    <p:cNvPr id="298" name="Picture 208" descr="StorSimple.png"/>
                    <p:cNvPicPr>
                      <a:picLocks noChangeAspect="1"/>
                    </p:cNvPicPr>
                    <p:nvPr/>
                  </p:nvPicPr>
                  <p:blipFill>
                    <a:blip r:embed="rId52" cstate="email">
                      <a:biLevel thresh="25000"/>
                      <a:extLst>
                        <a:ext uri="{28A0092B-C50C-407E-A947-70E740481C1C}">
                          <a14:useLocalDpi xmlns:a14="http://schemas.microsoft.com/office/drawing/2010/main"/>
                        </a:ext>
                      </a:extLst>
                    </a:blip>
                    <a:srcRect/>
                    <a:stretch>
                      <a:fillRect/>
                    </a:stretch>
                  </p:blipFill>
                  <p:spPr bwMode="auto">
                    <a:xfrm>
                      <a:off x="10734275" y="388179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265" name="Rectangle 264"/>
            <p:cNvSpPr/>
            <p:nvPr/>
          </p:nvSpPr>
          <p:spPr bwMode="auto">
            <a:xfrm>
              <a:off x="-102722" y="5682116"/>
              <a:ext cx="12641920" cy="1282663"/>
            </a:xfrm>
            <a:prstGeom prst="rect">
              <a:avLst/>
            </a:prstGeom>
            <a:solidFill>
              <a:srgbClr val="002846"/>
            </a:solidFill>
            <a:ln w="6350" cap="flat" cmpd="sng" algn="ctr">
              <a:noFill/>
              <a:prstDash val="solid"/>
              <a:miter lim="800000"/>
              <a:headEnd type="none" w="med" len="med"/>
              <a:tailEnd type="none" w="med" len="med"/>
            </a:ln>
            <a:effectLst/>
          </p:spPr>
          <p:txBody>
            <a:bodyPr lIns="179285" tIns="91440"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Datacenter Infrastructure (24 regions, 19 online)</a:t>
              </a:r>
            </a:p>
          </p:txBody>
        </p:sp>
        <p:grpSp>
          <p:nvGrpSpPr>
            <p:cNvPr id="266" name="Group 265"/>
            <p:cNvGrpSpPr/>
            <p:nvPr/>
          </p:nvGrpSpPr>
          <p:grpSpPr>
            <a:xfrm>
              <a:off x="-237835" y="6137034"/>
              <a:ext cx="12912145" cy="841365"/>
              <a:chOff x="-19051" y="6476517"/>
              <a:chExt cx="12493626" cy="693589"/>
            </a:xfrm>
          </p:grpSpPr>
          <p:pic>
            <p:nvPicPr>
              <p:cNvPr id="267" name="Picture 2"/>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54625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44"/>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32891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45"/>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11156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46"/>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88969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47"/>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72345"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48"/>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55000"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49"/>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23765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50"/>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020309"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51"/>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80296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58561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53"/>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368272"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54"/>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015092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56"/>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093358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57"/>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1716236"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8"/>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905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9"/>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6360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196599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954203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399"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6"/>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8" name="Rectangle 7"/>
          <p:cNvSpPr/>
          <p:nvPr userDrawn="1"/>
        </p:nvSpPr>
        <p:spPr bwMode="auto">
          <a:xfrm>
            <a:off x="457200" y="479426"/>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80968"/>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399"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3738027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2743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1895006"/>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030325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274639" y="1212851"/>
            <a:ext cx="11887200" cy="1927761"/>
          </a:xfrm>
        </p:spPr>
        <p:txBody>
          <a:bodyPr/>
          <a:lstStyle>
            <a:lvl1pPr marL="0" indent="0">
              <a:buNone/>
              <a:defRPr sz="3672">
                <a:solidFill>
                  <a:schemeClr val="bg1"/>
                </a:solidFill>
              </a:defRPr>
            </a:lvl1pPr>
            <a:lvl2pPr marL="0" indent="0">
              <a:buFontTx/>
              <a:buNone/>
              <a:defRPr sz="1836">
                <a:solidFill>
                  <a:schemeClr val="bg1"/>
                </a:solidFill>
              </a:defRPr>
            </a:lvl2pPr>
            <a:lvl3pPr marL="228557" indent="0">
              <a:buNone/>
              <a:defRPr sz="1836">
                <a:solidFill>
                  <a:schemeClr val="bg1"/>
                </a:solidFill>
              </a:defRPr>
            </a:lvl3pPr>
            <a:lvl4pPr marL="457112" indent="0">
              <a:buNone/>
              <a:defRPr sz="1632">
                <a:solidFill>
                  <a:schemeClr val="bg1"/>
                </a:solidFill>
              </a:defRPr>
            </a:lvl4pPr>
            <a:lvl5pPr marL="685669" indent="0">
              <a:buNone/>
              <a:defRPr sz="1632">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6258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69492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891608"/>
          </a:xfrm>
        </p:spPr>
        <p:txBody>
          <a:bodyPr>
            <a:spAutoFit/>
          </a:bodyPr>
          <a:lstStyle>
            <a:lvl1pPr>
              <a:defRPr sz="3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434415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97158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035238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70401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74640" y="983957"/>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201534190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74640" y="1657504"/>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75168924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10058401" cy="794064"/>
          </a:xfrm>
          <a:noFill/>
        </p:spPr>
        <p:txBody>
          <a:bodyPr lIns="182880" tIns="146304" rIns="182880" bIns="146304">
            <a:sp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65055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4538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lang="en-US" sz="7198"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631142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1626133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6157541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747515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2561999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4539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3446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9620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850058"/>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25070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92889"/>
            <a:ext cx="11856403"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2330054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232" y="3145040"/>
            <a:ext cx="3291840" cy="705836"/>
          </a:xfrm>
          <a:prstGeom prst="rect">
            <a:avLst/>
          </a:prstGeom>
        </p:spPr>
      </p:pic>
    </p:spTree>
    <p:extLst>
      <p:ext uri="{BB962C8B-B14F-4D97-AF65-F5344CB8AC3E}">
        <p14:creationId xmlns:p14="http://schemas.microsoft.com/office/powerpoint/2010/main" val="284766704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1276727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6" name="Rectangle 35"/>
          <p:cNvSpPr/>
          <p:nvPr userDrawn="1"/>
        </p:nvSpPr>
        <p:spPr bwMode="auto">
          <a:xfrm>
            <a:off x="0" y="6451105"/>
            <a:ext cx="12436475" cy="543421"/>
          </a:xfrm>
          <a:prstGeom prst="rect">
            <a:avLst/>
          </a:prstGeom>
          <a:solidFill>
            <a:srgbClr val="409AE1"/>
          </a:solidFill>
          <a:ln w="28575">
            <a:noFill/>
          </a:ln>
        </p:spPr>
        <p:txBody>
          <a:bodyPr vert="horz" wrap="square" lIns="93247" tIns="46623" rIns="93247" bIns="46623" numCol="1" anchor="t" anchorCtr="0" compatLnSpc="1">
            <a:prstTxWarp prst="textNoShape">
              <a:avLst/>
            </a:prstTxWarp>
          </a:bodyPr>
          <a:lstStyle/>
          <a:p>
            <a:pPr marR="0" lvl="0" indent="0" defTabSz="951121" fontAlgn="auto">
              <a:lnSpc>
                <a:spcPct val="100000"/>
              </a:lnSpc>
              <a:spcBef>
                <a:spcPts val="0"/>
              </a:spcBef>
              <a:spcAft>
                <a:spcPts val="0"/>
              </a:spcAft>
              <a:buClrTx/>
              <a:buSzTx/>
              <a:buFontTx/>
              <a:buNone/>
              <a:tabLst/>
            </a:pPr>
            <a:endParaRPr kumimoji="0" lang="en-US" sz="1071" b="0" i="0" u="none" strike="noStrike" kern="0" cap="none" spc="0" normalizeH="0" baseline="0">
              <a:ln>
                <a:noFill/>
              </a:ln>
              <a:solidFill>
                <a:srgbClr val="333333"/>
              </a:solidFill>
              <a:effectLst/>
              <a:uLnTx/>
              <a:uFillTx/>
            </a:endParaRPr>
          </a:p>
        </p:txBody>
      </p:sp>
      <p:sp>
        <p:nvSpPr>
          <p:cNvPr id="6" name="Freeform 539"/>
          <p:cNvSpPr>
            <a:spLocks noChangeAspect="1"/>
          </p:cNvSpPr>
          <p:nvPr userDrawn="1"/>
        </p:nvSpPr>
        <p:spPr bwMode="auto">
          <a:xfrm>
            <a:off x="9490356" y="6077722"/>
            <a:ext cx="2007519" cy="110355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3247" tIns="46623" rIns="93247" bIns="46623" numCol="1" anchor="t" anchorCtr="0" compatLnSpc="1">
            <a:prstTxWarp prst="textNoShape">
              <a:avLst/>
            </a:prstTxWarp>
          </a:bodyPr>
          <a:lstStyle/>
          <a:p>
            <a:pPr marL="0" marR="0" lvl="0" indent="0" defTabSz="951121"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solidFill>
                <a:srgbClr val="333333"/>
              </a:solidFill>
              <a:effectLst/>
              <a:uLnTx/>
              <a:uFillTx/>
            </a:endParaRPr>
          </a:p>
        </p:txBody>
      </p:sp>
      <p:grpSp>
        <p:nvGrpSpPr>
          <p:cNvPr id="9" name="Group 8"/>
          <p:cNvGrpSpPr/>
          <p:nvPr userDrawn="1"/>
        </p:nvGrpSpPr>
        <p:grpSpPr>
          <a:xfrm>
            <a:off x="9525833" y="6339910"/>
            <a:ext cx="1861214" cy="789126"/>
            <a:chOff x="4494770" y="2621197"/>
            <a:chExt cx="3127126" cy="1326043"/>
          </a:xfrm>
        </p:grpSpPr>
        <p:sp>
          <p:nvSpPr>
            <p:cNvPr id="10"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1"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2"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3"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4"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5"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6"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nvGrpSpPr>
            <p:cNvPr id="17" name="Group 16"/>
            <p:cNvGrpSpPr/>
            <p:nvPr/>
          </p:nvGrpSpPr>
          <p:grpSpPr>
            <a:xfrm>
              <a:off x="5413104" y="2621197"/>
              <a:ext cx="1326042" cy="1326043"/>
              <a:chOff x="5413104" y="2598477"/>
              <a:chExt cx="1326042" cy="1326043"/>
            </a:xfrm>
          </p:grpSpPr>
          <p:sp>
            <p:nvSpPr>
              <p:cNvPr id="18"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9"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0"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3"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4"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5" name="Oval 24"/>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6" name="Group 25"/>
          <p:cNvGrpSpPr/>
          <p:nvPr userDrawn="1"/>
        </p:nvGrpSpPr>
        <p:grpSpPr>
          <a:xfrm rot="16200000">
            <a:off x="2740442" y="3859666"/>
            <a:ext cx="186070" cy="5666952"/>
            <a:chOff x="9312007" y="34787"/>
            <a:chExt cx="1212906" cy="3143923"/>
          </a:xfrm>
        </p:grpSpPr>
        <p:sp>
          <p:nvSpPr>
            <p:cNvPr id="27" name="Bent Arrow 26"/>
            <p:cNvSpPr/>
            <p:nvPr/>
          </p:nvSpPr>
          <p:spPr bwMode="auto">
            <a:xfrm flipH="1">
              <a:off x="9832459" y="1745357"/>
              <a:ext cx="692454" cy="1433353"/>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Bent Arrow 27"/>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9" name="Bent Arrow 28"/>
          <p:cNvSpPr/>
          <p:nvPr userDrawn="1"/>
        </p:nvSpPr>
        <p:spPr bwMode="auto">
          <a:xfrm>
            <a:off x="5800305" y="6820877"/>
            <a:ext cx="3896736" cy="166767"/>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Bent Arrow 39"/>
          <p:cNvSpPr/>
          <p:nvPr userDrawn="1"/>
        </p:nvSpPr>
        <p:spPr bwMode="auto">
          <a:xfrm rot="10800000" flipH="1">
            <a:off x="2090781" y="5824226"/>
            <a:ext cx="8001150" cy="772911"/>
          </a:xfrm>
          <a:prstGeom prst="bentArrow">
            <a:avLst>
              <a:gd name="adj1" fmla="val 25000"/>
              <a:gd name="adj2" fmla="val 0"/>
              <a:gd name="adj3" fmla="val 25000"/>
              <a:gd name="adj4" fmla="val 20518"/>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p:cNvSpPr/>
          <p:nvPr userDrawn="1"/>
        </p:nvSpPr>
        <p:spPr bwMode="auto">
          <a:xfrm rot="10800000">
            <a:off x="11449450" y="6428114"/>
            <a:ext cx="723540" cy="271351"/>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0" y="5482956"/>
            <a:ext cx="12436475" cy="9764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45" name="Bent Arrow 44"/>
          <p:cNvSpPr/>
          <p:nvPr userDrawn="1"/>
        </p:nvSpPr>
        <p:spPr bwMode="auto">
          <a:xfrm rot="16200000">
            <a:off x="11768145" y="6741743"/>
            <a:ext cx="332072" cy="271390"/>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5"/>
          <p:cNvSpPr>
            <a:spLocks noEditPoints="1"/>
          </p:cNvSpPr>
          <p:nvPr userDrawn="1"/>
        </p:nvSpPr>
        <p:spPr bwMode="auto">
          <a:xfrm>
            <a:off x="4477245" y="6731767"/>
            <a:ext cx="123999" cy="12398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47" name="Freeform 18"/>
          <p:cNvSpPr>
            <a:spLocks/>
          </p:cNvSpPr>
          <p:nvPr userDrawn="1"/>
        </p:nvSpPr>
        <p:spPr bwMode="auto">
          <a:xfrm>
            <a:off x="4520500" y="6591208"/>
            <a:ext cx="38209" cy="126864"/>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49" name="Rectangle 48"/>
          <p:cNvSpPr/>
          <p:nvPr userDrawn="1"/>
        </p:nvSpPr>
        <p:spPr bwMode="auto">
          <a:xfrm>
            <a:off x="-221962" y="6994525"/>
            <a:ext cx="12784400" cy="799374"/>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52" name="Rectangle 51"/>
          <p:cNvSpPr/>
          <p:nvPr userDrawn="1"/>
        </p:nvSpPr>
        <p:spPr bwMode="auto">
          <a:xfrm>
            <a:off x="-399744" y="6195152"/>
            <a:ext cx="399744" cy="799374"/>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53" name="Rectangle 52"/>
          <p:cNvSpPr/>
          <p:nvPr userDrawn="1"/>
        </p:nvSpPr>
        <p:spPr bwMode="auto">
          <a:xfrm>
            <a:off x="0" y="6471310"/>
            <a:ext cx="12436475" cy="523216"/>
          </a:xfrm>
          <a:prstGeom prst="rect">
            <a:avLst/>
          </a:pr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pic>
        <p:nvPicPr>
          <p:cNvPr id="41" name="Picture 40"/>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74950" y="6620265"/>
            <a:ext cx="955390" cy="210480"/>
          </a:xfrm>
          <a:prstGeom prst="rect">
            <a:avLst/>
          </a:prstGeom>
        </p:spPr>
      </p:pic>
    </p:spTree>
    <p:extLst>
      <p:ext uri="{BB962C8B-B14F-4D97-AF65-F5344CB8AC3E}">
        <p14:creationId xmlns:p14="http://schemas.microsoft.com/office/powerpoint/2010/main" val="208078853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725175" cy="914365"/>
          </a:xfrm>
        </p:spPr>
        <p:txBody>
          <a:bodyPr/>
          <a:lstStyle>
            <a:lvl1pPr>
              <a:defRPr sz="4800">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74637" y="1697062"/>
            <a:ext cx="11724857"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755894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862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75287" y="1029750"/>
            <a:ext cx="11869709" cy="527358"/>
          </a:xfrm>
        </p:spPr>
        <p:txBody>
          <a:bodyPr/>
          <a:lstStyle>
            <a:lvl1pPr marL="0" indent="0">
              <a:buNone/>
              <a:defRPr sz="2448">
                <a:solidFill>
                  <a:schemeClr val="tx2"/>
                </a:solidFill>
                <a:latin typeface="+mn-lt"/>
              </a:defRPr>
            </a:lvl1pPr>
            <a:lvl2pPr marL="228556" indent="0">
              <a:buNone/>
              <a:defRPr/>
            </a:lvl2pPr>
            <a:lvl3pPr marL="457112" indent="0">
              <a:buNone/>
              <a:defRPr/>
            </a:lvl3pPr>
            <a:lvl4pPr marL="685668" indent="0">
              <a:buNone/>
              <a:defRPr/>
            </a:lvl4pPr>
            <a:lvl5pPr marL="914224" indent="0">
              <a:buNone/>
              <a:defRPr/>
            </a:lvl5pPr>
          </a:lstStyle>
          <a:p>
            <a:pPr lvl="0"/>
            <a:r>
              <a:rPr lang="en-US" dirty="0"/>
              <a:t>Edit Master text styles</a:t>
            </a:r>
          </a:p>
        </p:txBody>
      </p:sp>
    </p:spTree>
    <p:extLst>
      <p:ext uri="{BB962C8B-B14F-4D97-AF65-F5344CB8AC3E}">
        <p14:creationId xmlns:p14="http://schemas.microsoft.com/office/powerpoint/2010/main" val="2277400354"/>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and St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p:cNvSpPr/>
          <p:nvPr userDrawn="1"/>
        </p:nvSpPr>
        <p:spPr>
          <a:xfrm>
            <a:off x="0" y="2024342"/>
            <a:ext cx="12436475" cy="4970183"/>
          </a:xfrm>
          <a:prstGeom prst="rect">
            <a:avLst/>
          </a:prstGeom>
          <a:solidFill>
            <a:srgbClr val="59B4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94475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660376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399"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6"/>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8" name="Rectangle 7"/>
          <p:cNvSpPr/>
          <p:nvPr userDrawn="1"/>
        </p:nvSpPr>
        <p:spPr bwMode="auto">
          <a:xfrm>
            <a:off x="457200" y="479426"/>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80968"/>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399"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2103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1895006"/>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00214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274639" y="1212851"/>
            <a:ext cx="11887200" cy="1927761"/>
          </a:xfrm>
        </p:spPr>
        <p:txBody>
          <a:bodyPr/>
          <a:lstStyle>
            <a:lvl1pPr marL="0" indent="0">
              <a:buNone/>
              <a:defRPr sz="3672">
                <a:solidFill>
                  <a:schemeClr val="bg1"/>
                </a:solidFill>
              </a:defRPr>
            </a:lvl1pPr>
            <a:lvl2pPr marL="0" indent="0">
              <a:buFontTx/>
              <a:buNone/>
              <a:defRPr sz="1836">
                <a:solidFill>
                  <a:schemeClr val="bg1"/>
                </a:solidFill>
              </a:defRPr>
            </a:lvl2pPr>
            <a:lvl3pPr marL="228557" indent="0">
              <a:buNone/>
              <a:defRPr sz="1836">
                <a:solidFill>
                  <a:schemeClr val="bg1"/>
                </a:solidFill>
              </a:defRPr>
            </a:lvl3pPr>
            <a:lvl4pPr marL="457112" indent="0">
              <a:buNone/>
              <a:defRPr sz="1632">
                <a:solidFill>
                  <a:schemeClr val="bg1"/>
                </a:solidFill>
              </a:defRPr>
            </a:lvl4pPr>
            <a:lvl5pPr marL="685669" indent="0">
              <a:buNone/>
              <a:defRPr sz="1632">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5385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37835" y="0"/>
            <a:ext cx="12912145" cy="6978399"/>
            <a:chOff x="-237835" y="0"/>
            <a:chExt cx="12912145" cy="6978399"/>
          </a:xfrm>
        </p:grpSpPr>
        <p:sp>
          <p:nvSpPr>
            <p:cNvPr id="261" name="Rectangle 260"/>
            <p:cNvSpPr/>
            <p:nvPr/>
          </p:nvSpPr>
          <p:spPr bwMode="auto">
            <a:xfrm>
              <a:off x="0" y="0"/>
              <a:ext cx="12436475" cy="5949950"/>
            </a:xfrm>
            <a:prstGeom prst="rect">
              <a:avLst/>
            </a:prstGeom>
            <a:solidFill>
              <a:srgbClr val="002846"/>
            </a:solidFill>
            <a:ln w="10795" cap="flat" cmpd="sng" algn="ctr">
              <a:noFill/>
              <a:prstDash val="solid"/>
              <a:headEnd type="none" w="med" len="med"/>
              <a:tailEnd type="none" w="med" len="med"/>
            </a:ln>
            <a:effectLst/>
          </p:spPr>
          <p:txBody>
            <a:bodyPr lIns="0" tIns="46637" rIns="0" bIns="46637" anchor="ctr"/>
            <a:lstStyle/>
            <a:p>
              <a:pPr algn="ctr" defTabSz="932398" fontAlgn="base">
                <a:spcBef>
                  <a:spcPct val="0"/>
                </a:spcBef>
                <a:spcAft>
                  <a:spcPct val="0"/>
                </a:spcAft>
                <a:defRPr/>
              </a:pPr>
              <a:endParaRPr lang="en-US" sz="2000" kern="0" dirty="0">
                <a:gradFill>
                  <a:gsLst>
                    <a:gs pos="16814">
                      <a:srgbClr val="FFFFFF"/>
                    </a:gs>
                    <a:gs pos="46000">
                      <a:srgbClr val="FFFFFF"/>
                    </a:gs>
                  </a:gsLst>
                  <a:lin ang="5400000" scaled="0"/>
                </a:gradFill>
              </a:endParaRPr>
            </a:p>
          </p:txBody>
        </p:sp>
        <p:sp>
          <p:nvSpPr>
            <p:cNvPr id="262" name="Freeform 261"/>
            <p:cNvSpPr/>
            <p:nvPr/>
          </p:nvSpPr>
          <p:spPr bwMode="auto">
            <a:xfrm>
              <a:off x="11399838" y="2357438"/>
              <a:ext cx="68262" cy="38100"/>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w="9525" cap="flat" cmpd="sng" algn="ctr">
              <a:noFill/>
              <a:prstDash val="solid"/>
              <a:headEnd type="none" w="med" len="med"/>
              <a:tailEnd type="none" w="med" len="med"/>
            </a:ln>
            <a:effectLst/>
          </p:spPr>
          <p:txBody>
            <a:bodyPr anchor="ctr"/>
            <a:lstStyle/>
            <a:p>
              <a:pPr algn="ctr" defTabSz="932425">
                <a:defRPr/>
              </a:pPr>
              <a:endParaRPr lang="en-US" sz="1836" kern="0">
                <a:solidFill>
                  <a:srgbClr val="FFFFFF"/>
                </a:solidFill>
              </a:endParaRPr>
            </a:p>
          </p:txBody>
        </p:sp>
        <p:sp>
          <p:nvSpPr>
            <p:cNvPr id="458" name="Rectangle 457"/>
            <p:cNvSpPr/>
            <p:nvPr/>
          </p:nvSpPr>
          <p:spPr bwMode="auto">
            <a:xfrm>
              <a:off x="112714" y="4411652"/>
              <a:ext cx="12203111" cy="1391390"/>
            </a:xfrm>
            <a:prstGeom prst="rect">
              <a:avLst/>
            </a:prstGeom>
            <a:solidFill>
              <a:srgbClr val="0072C6">
                <a:lumMod val="75000"/>
              </a:srgbClr>
            </a:solidFill>
            <a:ln w="6350" cap="flat" cmpd="sng" algn="ctr">
              <a:noFill/>
              <a:prstDash val="solid"/>
              <a:miter lim="800000"/>
              <a:headEnd type="none" w="med" len="med"/>
              <a:tailEnd type="none" w="med" len="med"/>
            </a:ln>
            <a:effectLst/>
          </p:spPr>
          <p:txBody>
            <a:bodyPr lIns="179285" tIns="91440" rIns="179285" bIns="143428"/>
            <a:lstStyle/>
            <a:p>
              <a:pPr algn="ctr" defTabSz="913927" fontAlgn="base">
                <a:lnSpc>
                  <a:spcPct val="90000"/>
                </a:lnSpc>
                <a:defRPr/>
              </a:pPr>
              <a:r>
                <a:rPr lang="en-US" sz="1600"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Infrastructure Services</a:t>
              </a:r>
            </a:p>
          </p:txBody>
        </p:sp>
        <p:grpSp>
          <p:nvGrpSpPr>
            <p:cNvPr id="459" name="Group 458"/>
            <p:cNvGrpSpPr/>
            <p:nvPr/>
          </p:nvGrpSpPr>
          <p:grpSpPr>
            <a:xfrm>
              <a:off x="2945483" y="4783867"/>
              <a:ext cx="2834641" cy="790575"/>
              <a:chOff x="3078280" y="4930775"/>
              <a:chExt cx="2834641" cy="790575"/>
            </a:xfrm>
          </p:grpSpPr>
          <p:sp>
            <p:nvSpPr>
              <p:cNvPr id="507" name="Rectangle 506"/>
              <p:cNvSpPr/>
              <p:nvPr/>
            </p:nvSpPr>
            <p:spPr bwMode="auto">
              <a:xfrm>
                <a:off x="3078280" y="4930775"/>
                <a:ext cx="283464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Storage</a:t>
                </a:r>
              </a:p>
            </p:txBody>
          </p:sp>
          <p:grpSp>
            <p:nvGrpSpPr>
              <p:cNvPr id="508" name="Group 507"/>
              <p:cNvGrpSpPr/>
              <p:nvPr/>
            </p:nvGrpSpPr>
            <p:grpSpPr>
              <a:xfrm>
                <a:off x="3141325" y="5190883"/>
                <a:ext cx="920051" cy="363782"/>
                <a:chOff x="3141325" y="5190883"/>
                <a:chExt cx="920051" cy="363782"/>
              </a:xfrm>
            </p:grpSpPr>
            <p:sp>
              <p:nvSpPr>
                <p:cNvPr id="515" name="Rectangle 514"/>
                <p:cNvSpPr/>
                <p:nvPr/>
              </p:nvSpPr>
              <p:spPr bwMode="auto">
                <a:xfrm>
                  <a:off x="3399149" y="5190883"/>
                  <a:ext cx="662227"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BLOB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Storage</a:t>
                  </a:r>
                </a:p>
              </p:txBody>
            </p:sp>
            <p:pic>
              <p:nvPicPr>
                <p:cNvPr id="516" name="Picture 231"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314132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9" name="Group 508"/>
              <p:cNvGrpSpPr/>
              <p:nvPr/>
            </p:nvGrpSpPr>
            <p:grpSpPr>
              <a:xfrm>
                <a:off x="4130780" y="5194673"/>
                <a:ext cx="817562" cy="363782"/>
                <a:chOff x="4079535" y="5194673"/>
                <a:chExt cx="817562" cy="363782"/>
              </a:xfrm>
            </p:grpSpPr>
            <p:sp>
              <p:nvSpPr>
                <p:cNvPr id="513" name="Rectangle 512"/>
                <p:cNvSpPr/>
                <p:nvPr/>
              </p:nvSpPr>
              <p:spPr bwMode="auto">
                <a:xfrm>
                  <a:off x="4351381" y="5194673"/>
                  <a:ext cx="545716"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Azure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Files</a:t>
                  </a:r>
                </a:p>
              </p:txBody>
            </p:sp>
            <p:pic>
              <p:nvPicPr>
                <p:cNvPr id="514" name="Picture 232"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407953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0" name="Group 509"/>
              <p:cNvGrpSpPr/>
              <p:nvPr/>
            </p:nvGrpSpPr>
            <p:grpSpPr>
              <a:xfrm>
                <a:off x="5017746" y="5193643"/>
                <a:ext cx="895175" cy="363782"/>
                <a:chOff x="5017746" y="5193643"/>
                <a:chExt cx="895175" cy="363782"/>
              </a:xfrm>
            </p:grpSpPr>
            <p:sp>
              <p:nvSpPr>
                <p:cNvPr id="511" name="Rectangle 510"/>
                <p:cNvSpPr/>
                <p:nvPr/>
              </p:nvSpPr>
              <p:spPr bwMode="auto">
                <a:xfrm>
                  <a:off x="5292049" y="5193643"/>
                  <a:ext cx="620872"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Premium Storage</a:t>
                  </a:r>
                </a:p>
              </p:txBody>
            </p:sp>
            <p:pic>
              <p:nvPicPr>
                <p:cNvPr id="512" name="Picture 233" descr="Storage blob.png"/>
                <p:cNvPicPr>
                  <a:picLocks noChangeAspect="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017746"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60" name="Group 459"/>
            <p:cNvGrpSpPr/>
            <p:nvPr/>
          </p:nvGrpSpPr>
          <p:grpSpPr>
            <a:xfrm>
              <a:off x="249566" y="4783867"/>
              <a:ext cx="2573556" cy="788988"/>
              <a:chOff x="249566" y="4930775"/>
              <a:chExt cx="2573556" cy="788988"/>
            </a:xfrm>
          </p:grpSpPr>
          <p:sp>
            <p:nvSpPr>
              <p:cNvPr id="484" name="Rectangle 483"/>
              <p:cNvSpPr/>
              <p:nvPr/>
            </p:nvSpPr>
            <p:spPr bwMode="auto">
              <a:xfrm>
                <a:off x="249566" y="4930775"/>
                <a:ext cx="2573556" cy="788988"/>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486" name="Group 485"/>
              <p:cNvGrpSpPr/>
              <p:nvPr/>
            </p:nvGrpSpPr>
            <p:grpSpPr>
              <a:xfrm>
                <a:off x="485673" y="5263570"/>
                <a:ext cx="952409" cy="261937"/>
                <a:chOff x="607413" y="5263570"/>
                <a:chExt cx="952409" cy="261937"/>
              </a:xfrm>
            </p:grpSpPr>
            <p:sp>
              <p:nvSpPr>
                <p:cNvPr id="503" name="Rectangle 502"/>
                <p:cNvSpPr/>
                <p:nvPr/>
              </p:nvSpPr>
              <p:spPr bwMode="auto">
                <a:xfrm>
                  <a:off x="892212" y="5263570"/>
                  <a:ext cx="667610" cy="21810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Virtual</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Machine</a:t>
                  </a:r>
                </a:p>
              </p:txBody>
            </p:sp>
            <p:pic>
              <p:nvPicPr>
                <p:cNvPr id="504" name="Picture 395"/>
                <p:cNvPicPr>
                  <a:picLocks noChangeAspect="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607413" y="5263570"/>
                  <a:ext cx="261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486"/>
              <p:cNvGrpSpPr/>
              <p:nvPr/>
            </p:nvGrpSpPr>
            <p:grpSpPr>
              <a:xfrm>
                <a:off x="1737729" y="5259936"/>
                <a:ext cx="934978" cy="239587"/>
                <a:chOff x="1737729" y="5267270"/>
                <a:chExt cx="934978" cy="239587"/>
              </a:xfrm>
            </p:grpSpPr>
            <p:sp>
              <p:nvSpPr>
                <p:cNvPr id="488" name="Rectangle 487"/>
                <p:cNvSpPr/>
                <p:nvPr/>
              </p:nvSpPr>
              <p:spPr bwMode="auto">
                <a:xfrm>
                  <a:off x="1970460" y="5267270"/>
                  <a:ext cx="702247" cy="239587"/>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Containers</a:t>
                  </a:r>
                </a:p>
              </p:txBody>
            </p:sp>
            <p:grpSp>
              <p:nvGrpSpPr>
                <p:cNvPr id="489" name="Group 411"/>
                <p:cNvGrpSpPr>
                  <a:grpSpLocks/>
                </p:cNvGrpSpPr>
                <p:nvPr/>
              </p:nvGrpSpPr>
              <p:grpSpPr bwMode="auto">
                <a:xfrm>
                  <a:off x="1737729" y="5302132"/>
                  <a:ext cx="220664" cy="169862"/>
                  <a:chOff x="1116824" y="5288934"/>
                  <a:chExt cx="294653" cy="226942"/>
                </a:xfrm>
              </p:grpSpPr>
              <p:grpSp>
                <p:nvGrpSpPr>
                  <p:cNvPr id="490" name="Group 489"/>
                  <p:cNvGrpSpPr/>
                  <p:nvPr/>
                </p:nvGrpSpPr>
                <p:grpSpPr>
                  <a:xfrm>
                    <a:off x="1143956" y="5308454"/>
                    <a:ext cx="97033" cy="104041"/>
                    <a:chOff x="429567" y="3925067"/>
                    <a:chExt cx="291844" cy="312924"/>
                  </a:xfrm>
                  <a:solidFill>
                    <a:srgbClr val="FFFFFF"/>
                  </a:solidFill>
                </p:grpSpPr>
                <p:sp>
                  <p:nvSpPr>
                    <p:cNvPr id="500" name="Diamond 499"/>
                    <p:cNvSpPr/>
                    <p:nvPr/>
                  </p:nvSpPr>
                  <p:spPr bwMode="auto">
                    <a:xfrm rot="19690132">
                      <a:off x="429567" y="3991206"/>
                      <a:ext cx="148049" cy="245584"/>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501" name="Diamond 500"/>
                    <p:cNvSpPr/>
                    <p:nvPr/>
                  </p:nvSpPr>
                  <p:spPr bwMode="auto">
                    <a:xfrm rot="1935408">
                      <a:off x="567471" y="3991342"/>
                      <a:ext cx="153940" cy="246649"/>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502" name="Diamond 501"/>
                    <p:cNvSpPr/>
                    <p:nvPr/>
                  </p:nvSpPr>
                  <p:spPr bwMode="auto">
                    <a:xfrm rot="5400000">
                      <a:off x="498047" y="3879246"/>
                      <a:ext cx="153941" cy="245584"/>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sp>
                <p:nvSpPr>
                  <p:cNvPr id="491" name="Rounded Rectangle 490"/>
                  <p:cNvSpPr/>
                  <p:nvPr/>
                </p:nvSpPr>
                <p:spPr bwMode="auto">
                  <a:xfrm>
                    <a:off x="1116824" y="5288934"/>
                    <a:ext cx="294653" cy="226942"/>
                  </a:xfrm>
                  <a:prstGeom prst="roundRect">
                    <a:avLst>
                      <a:gd name="adj" fmla="val 9184"/>
                    </a:avLst>
                  </a:prstGeom>
                  <a:noFill/>
                  <a:ln w="19050" cap="flat" cmpd="sng" algn="ctr">
                    <a:solidFill>
                      <a:srgbClr val="FFFFFF"/>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nvGrpSpPr>
                  <p:cNvPr id="492" name="Group 491"/>
                  <p:cNvGrpSpPr/>
                  <p:nvPr/>
                </p:nvGrpSpPr>
                <p:grpSpPr>
                  <a:xfrm>
                    <a:off x="1288799" y="5308986"/>
                    <a:ext cx="97033" cy="104040"/>
                    <a:chOff x="429561" y="3925070"/>
                    <a:chExt cx="291847" cy="312921"/>
                  </a:xfrm>
                  <a:solidFill>
                    <a:srgbClr val="FFFFFF"/>
                  </a:solidFill>
                </p:grpSpPr>
                <p:sp>
                  <p:nvSpPr>
                    <p:cNvPr id="497" name="Diamond 496"/>
                    <p:cNvSpPr/>
                    <p:nvPr/>
                  </p:nvSpPr>
                  <p:spPr bwMode="auto">
                    <a:xfrm rot="19690132">
                      <a:off x="429561" y="3991205"/>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8" name="Diamond 497"/>
                    <p:cNvSpPr/>
                    <p:nvPr/>
                  </p:nvSpPr>
                  <p:spPr bwMode="auto">
                    <a:xfrm rot="1935408">
                      <a:off x="567466" y="3991341"/>
                      <a:ext cx="153942" cy="246650"/>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9" name="Diamond 498"/>
                    <p:cNvSpPr/>
                    <p:nvPr/>
                  </p:nvSpPr>
                  <p:spPr bwMode="auto">
                    <a:xfrm rot="5400000">
                      <a:off x="498041" y="3879250"/>
                      <a:ext cx="153941" cy="245582"/>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493" name="Group 492"/>
                  <p:cNvGrpSpPr/>
                  <p:nvPr/>
                </p:nvGrpSpPr>
                <p:grpSpPr>
                  <a:xfrm>
                    <a:off x="1220330" y="5390443"/>
                    <a:ext cx="97032" cy="104039"/>
                    <a:chOff x="429564" y="3925074"/>
                    <a:chExt cx="291843" cy="312917"/>
                  </a:xfrm>
                  <a:solidFill>
                    <a:srgbClr val="FFFFFF"/>
                  </a:solidFill>
                </p:grpSpPr>
                <p:sp>
                  <p:nvSpPr>
                    <p:cNvPr id="494" name="Diamond 493"/>
                    <p:cNvSpPr/>
                    <p:nvPr/>
                  </p:nvSpPr>
                  <p:spPr bwMode="auto">
                    <a:xfrm rot="19690132">
                      <a:off x="429564" y="3991204"/>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5" name="Diamond 494"/>
                    <p:cNvSpPr/>
                    <p:nvPr/>
                  </p:nvSpPr>
                  <p:spPr bwMode="auto">
                    <a:xfrm rot="1935408">
                      <a:off x="567465" y="3991345"/>
                      <a:ext cx="153942" cy="246646"/>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sp>
                  <p:nvSpPr>
                    <p:cNvPr id="496" name="Diamond 495"/>
                    <p:cNvSpPr/>
                    <p:nvPr/>
                  </p:nvSpPr>
                  <p:spPr bwMode="auto">
                    <a:xfrm rot="5400000">
                      <a:off x="502612" y="3879253"/>
                      <a:ext cx="153940" cy="245581"/>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grpSp>
        <p:grpSp>
          <p:nvGrpSpPr>
            <p:cNvPr id="461" name="Group 460"/>
            <p:cNvGrpSpPr/>
            <p:nvPr/>
          </p:nvGrpSpPr>
          <p:grpSpPr>
            <a:xfrm>
              <a:off x="5900614" y="4783867"/>
              <a:ext cx="6292850" cy="790575"/>
              <a:chOff x="6022975" y="4930775"/>
              <a:chExt cx="6292850" cy="790575"/>
            </a:xfrm>
          </p:grpSpPr>
          <p:sp>
            <p:nvSpPr>
              <p:cNvPr id="462" name="Rectangle 461"/>
              <p:cNvSpPr/>
              <p:nvPr/>
            </p:nvSpPr>
            <p:spPr bwMode="auto">
              <a:xfrm>
                <a:off x="6022975" y="4930775"/>
                <a:ext cx="629285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Networking</a:t>
                </a:r>
              </a:p>
            </p:txBody>
          </p:sp>
          <p:grpSp>
            <p:nvGrpSpPr>
              <p:cNvPr id="463" name="Group 462"/>
              <p:cNvGrpSpPr/>
              <p:nvPr/>
            </p:nvGrpSpPr>
            <p:grpSpPr>
              <a:xfrm>
                <a:off x="6120092" y="5210907"/>
                <a:ext cx="947766" cy="346518"/>
                <a:chOff x="6120092" y="5210907"/>
                <a:chExt cx="947766" cy="346518"/>
              </a:xfrm>
            </p:grpSpPr>
            <p:sp>
              <p:nvSpPr>
                <p:cNvPr id="482" name="Rectangle 481"/>
                <p:cNvSpPr/>
                <p:nvPr/>
              </p:nvSpPr>
              <p:spPr bwMode="auto">
                <a:xfrm>
                  <a:off x="6388100" y="5210907"/>
                  <a:ext cx="679758"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Virtual Network</a:t>
                  </a:r>
                </a:p>
              </p:txBody>
            </p:sp>
            <p:pic>
              <p:nvPicPr>
                <p:cNvPr id="483" name="Picture 226"/>
                <p:cNvPicPr>
                  <a:picLocks noChangeAspect="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120092" y="5242269"/>
                  <a:ext cx="2682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4" name="Group 463"/>
              <p:cNvGrpSpPr/>
              <p:nvPr/>
            </p:nvGrpSpPr>
            <p:grpSpPr>
              <a:xfrm>
                <a:off x="8599909" y="5210661"/>
                <a:ext cx="854686" cy="346764"/>
                <a:chOff x="8608651" y="5210661"/>
                <a:chExt cx="854686" cy="346764"/>
              </a:xfrm>
            </p:grpSpPr>
            <p:sp>
              <p:nvSpPr>
                <p:cNvPr id="480" name="Rectangle 479"/>
                <p:cNvSpPr/>
                <p:nvPr/>
              </p:nvSpPr>
              <p:spPr bwMode="auto">
                <a:xfrm>
                  <a:off x="8913208" y="5210661"/>
                  <a:ext cx="550129"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Express</a:t>
                  </a:r>
                </a:p>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Route</a:t>
                  </a:r>
                </a:p>
              </p:txBody>
            </p:sp>
            <p:pic>
              <p:nvPicPr>
                <p:cNvPr id="481" name="Picture 227"/>
                <p:cNvPicPr>
                  <a:picLocks noChangeAspect="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8608651" y="5234771"/>
                  <a:ext cx="285077"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5" name="Group 464"/>
              <p:cNvGrpSpPr/>
              <p:nvPr/>
            </p:nvGrpSpPr>
            <p:grpSpPr>
              <a:xfrm>
                <a:off x="9499896" y="5210661"/>
                <a:ext cx="856833" cy="346764"/>
                <a:chOff x="9542661" y="5210661"/>
                <a:chExt cx="856833" cy="346764"/>
              </a:xfrm>
            </p:grpSpPr>
            <p:sp>
              <p:nvSpPr>
                <p:cNvPr id="478" name="Rectangle 477"/>
                <p:cNvSpPr/>
                <p:nvPr/>
              </p:nvSpPr>
              <p:spPr bwMode="auto">
                <a:xfrm>
                  <a:off x="9773921" y="5210661"/>
                  <a:ext cx="625573"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Traffic Manager</a:t>
                  </a:r>
                </a:p>
              </p:txBody>
            </p:sp>
            <p:pic>
              <p:nvPicPr>
                <p:cNvPr id="479" name="Picture 88"/>
                <p:cNvPicPr>
                  <a:picLocks noChangeAspect="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9542661" y="5271638"/>
                  <a:ext cx="21113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6" name="Group 465"/>
              <p:cNvGrpSpPr/>
              <p:nvPr/>
            </p:nvGrpSpPr>
            <p:grpSpPr>
              <a:xfrm>
                <a:off x="11270141" y="5210661"/>
                <a:ext cx="985359" cy="346764"/>
                <a:chOff x="11270141" y="5210661"/>
                <a:chExt cx="985359" cy="346764"/>
              </a:xfrm>
            </p:grpSpPr>
            <p:sp>
              <p:nvSpPr>
                <p:cNvPr id="476" name="Rectangle 475"/>
                <p:cNvSpPr/>
                <p:nvPr/>
              </p:nvSpPr>
              <p:spPr bwMode="auto">
                <a:xfrm>
                  <a:off x="11524599" y="5210661"/>
                  <a:ext cx="730901"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Application Gateway</a:t>
                  </a:r>
                </a:p>
              </p:txBody>
            </p:sp>
            <p:sp>
              <p:nvSpPr>
                <p:cNvPr id="477" name="Freeform 476"/>
                <p:cNvSpPr/>
                <p:nvPr/>
              </p:nvSpPr>
              <p:spPr bwMode="auto">
                <a:xfrm rot="2700000">
                  <a:off x="11270140" y="5281957"/>
                  <a:ext cx="188913" cy="188912"/>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467" name="Group 466"/>
              <p:cNvGrpSpPr/>
              <p:nvPr/>
            </p:nvGrpSpPr>
            <p:grpSpPr>
              <a:xfrm>
                <a:off x="7897520" y="5210661"/>
                <a:ext cx="657088" cy="346764"/>
                <a:chOff x="7872239" y="5210661"/>
                <a:chExt cx="657088" cy="346764"/>
              </a:xfrm>
            </p:grpSpPr>
            <p:sp>
              <p:nvSpPr>
                <p:cNvPr id="474" name="Rectangle 473"/>
                <p:cNvSpPr/>
                <p:nvPr/>
              </p:nvSpPr>
              <p:spPr bwMode="auto">
                <a:xfrm>
                  <a:off x="8127646" y="5210661"/>
                  <a:ext cx="401681" cy="346764"/>
                </a:xfrm>
                <a:prstGeom prst="rect">
                  <a:avLst/>
                </a:prstGeom>
                <a:noFill/>
                <a:ln w="6350" cap="flat" cmpd="sng" algn="ctr">
                  <a:noFill/>
                  <a:prstDash val="solid"/>
                  <a:miter lim="800000"/>
                  <a:headEnd type="none" w="med" len="med"/>
                  <a:tailEnd type="none" w="med" len="med"/>
                </a:ln>
                <a:effectLst/>
              </p:spPr>
              <p:txBody>
                <a:bodyPr lIns="45720" tIns="45720" rIns="45720" bIns="45720" anchor="ctr" anchorCtr="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DNS</a:t>
                  </a:r>
                </a:p>
              </p:txBody>
            </p:sp>
            <p:pic>
              <p:nvPicPr>
                <p:cNvPr id="475" name="Picture 3"/>
                <p:cNvPicPr>
                  <a:picLocks noChangeAspect="1"/>
                </p:cNvPicPr>
                <p:nvPr/>
              </p:nvPicPr>
              <p:blipFill>
                <a:blip r:embed="rId7" cstate="email">
                  <a:biLevel thresh="25000"/>
                  <a:extLst>
                    <a:ext uri="{28A0092B-C50C-407E-A947-70E740481C1C}">
                      <a14:useLocalDpi xmlns:a14="http://schemas.microsoft.com/office/drawing/2010/main"/>
                    </a:ext>
                  </a:extLst>
                </a:blip>
                <a:srcRect/>
                <a:stretch>
                  <a:fillRect/>
                </a:stretch>
              </p:blipFill>
              <p:spPr bwMode="auto">
                <a:xfrm>
                  <a:off x="7872239" y="5259380"/>
                  <a:ext cx="234066" cy="23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8" name="Group 467"/>
              <p:cNvGrpSpPr/>
              <p:nvPr/>
            </p:nvGrpSpPr>
            <p:grpSpPr>
              <a:xfrm>
                <a:off x="10402030" y="5210661"/>
                <a:ext cx="822809" cy="346764"/>
                <a:chOff x="10440820" y="5210661"/>
                <a:chExt cx="822809" cy="346764"/>
              </a:xfrm>
            </p:grpSpPr>
            <p:sp>
              <p:nvSpPr>
                <p:cNvPr id="472" name="Rectangle 471"/>
                <p:cNvSpPr/>
                <p:nvPr/>
              </p:nvSpPr>
              <p:spPr bwMode="auto">
                <a:xfrm>
                  <a:off x="10673647" y="5210661"/>
                  <a:ext cx="589982"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VPN </a:t>
                  </a:r>
                  <a:br>
                    <a:rPr lang="en-US" sz="1000" kern="0" dirty="0">
                      <a:gradFill>
                        <a:gsLst>
                          <a:gs pos="0">
                            <a:srgbClr val="FFFFFF"/>
                          </a:gs>
                          <a:gs pos="100000">
                            <a:srgbClr val="FFFFFF"/>
                          </a:gs>
                        </a:gsLst>
                        <a:lin ang="5400000" scaled="0"/>
                      </a:gradFill>
                      <a:ea typeface="Segoe UI" pitchFamily="34" charset="0"/>
                      <a:cs typeface="Segoe UI" pitchFamily="34" charset="0"/>
                    </a:rPr>
                  </a:br>
                  <a:r>
                    <a:rPr lang="en-US" sz="1000" kern="0" dirty="0">
                      <a:gradFill>
                        <a:gsLst>
                          <a:gs pos="0">
                            <a:srgbClr val="FFFFFF"/>
                          </a:gs>
                          <a:gs pos="100000">
                            <a:srgbClr val="FFFFFF"/>
                          </a:gs>
                        </a:gsLst>
                        <a:lin ang="5400000" scaled="0"/>
                      </a:gradFill>
                      <a:ea typeface="Segoe UI" pitchFamily="34" charset="0"/>
                      <a:cs typeface="Segoe UI" pitchFamily="34" charset="0"/>
                    </a:rPr>
                    <a:t>Gateway</a:t>
                  </a:r>
                </a:p>
              </p:txBody>
            </p:sp>
            <p:pic>
              <p:nvPicPr>
                <p:cNvPr id="473" name="Picture 9"/>
                <p:cNvPicPr>
                  <a:picLocks noChangeAspect="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10440820" y="525576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9" name="Group 468"/>
              <p:cNvGrpSpPr/>
              <p:nvPr/>
            </p:nvGrpSpPr>
            <p:grpSpPr>
              <a:xfrm>
                <a:off x="7004047" y="5210907"/>
                <a:ext cx="848172" cy="346518"/>
                <a:chOff x="7002727" y="5210907"/>
                <a:chExt cx="848172" cy="346518"/>
              </a:xfrm>
            </p:grpSpPr>
            <p:sp>
              <p:nvSpPr>
                <p:cNvPr id="470" name="Rectangle 469"/>
                <p:cNvSpPr/>
                <p:nvPr/>
              </p:nvSpPr>
              <p:spPr bwMode="auto">
                <a:xfrm>
                  <a:off x="7265455" y="5210907"/>
                  <a:ext cx="585444"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927" fontAlgn="base">
                    <a:lnSpc>
                      <a:spcPct val="90000"/>
                    </a:lnSpc>
                    <a:defRPr/>
                  </a:pPr>
                  <a:r>
                    <a:rPr lang="en-US" sz="1000" kern="0" dirty="0">
                      <a:gradFill>
                        <a:gsLst>
                          <a:gs pos="0">
                            <a:srgbClr val="FFFFFF"/>
                          </a:gs>
                          <a:gs pos="100000">
                            <a:srgbClr val="FFFFFF"/>
                          </a:gs>
                        </a:gsLst>
                        <a:lin ang="5400000" scaled="0"/>
                      </a:gradFill>
                      <a:ea typeface="Segoe UI" pitchFamily="34" charset="0"/>
                      <a:cs typeface="Segoe UI" pitchFamily="34" charset="0"/>
                    </a:rPr>
                    <a:t>Load Balancer</a:t>
                  </a:r>
                </a:p>
              </p:txBody>
            </p:sp>
            <p:pic>
              <p:nvPicPr>
                <p:cNvPr id="471" name="Picture 11"/>
                <p:cNvPicPr>
                  <a:picLocks noChangeAspect="1"/>
                </p:cNvPicPr>
                <p:nvPr/>
              </p:nvPicPr>
              <p:blipFill>
                <a:blip r:embed="rId9" cstate="email">
                  <a:biLevel thresh="25000"/>
                  <a:extLst>
                    <a:ext uri="{28A0092B-C50C-407E-A947-70E740481C1C}">
                      <a14:useLocalDpi xmlns:a14="http://schemas.microsoft.com/office/drawing/2010/main"/>
                    </a:ext>
                  </a:extLst>
                </a:blip>
                <a:srcRect/>
                <a:stretch>
                  <a:fillRect/>
                </a:stretch>
              </p:blipFill>
              <p:spPr bwMode="auto">
                <a:xfrm>
                  <a:off x="7002727" y="5257351"/>
                  <a:ext cx="239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2" name="Rectangle 341"/>
            <p:cNvSpPr/>
            <p:nvPr/>
          </p:nvSpPr>
          <p:spPr bwMode="auto">
            <a:xfrm>
              <a:off x="112714" y="104775"/>
              <a:ext cx="12203111" cy="4349182"/>
            </a:xfrm>
            <a:prstGeom prst="rect">
              <a:avLst/>
            </a:prstGeom>
            <a:solidFill>
              <a:srgbClr val="005695"/>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600"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Platform Services</a:t>
              </a:r>
            </a:p>
          </p:txBody>
        </p:sp>
        <p:grpSp>
          <p:nvGrpSpPr>
            <p:cNvPr id="14" name="Group 13"/>
            <p:cNvGrpSpPr/>
            <p:nvPr/>
          </p:nvGrpSpPr>
          <p:grpSpPr>
            <a:xfrm>
              <a:off x="249566" y="543029"/>
              <a:ext cx="11942434" cy="3795291"/>
              <a:chOff x="249566" y="543029"/>
              <a:chExt cx="11942434" cy="3795291"/>
            </a:xfrm>
          </p:grpSpPr>
          <p:grpSp>
            <p:nvGrpSpPr>
              <p:cNvPr id="343" name="Group 342"/>
              <p:cNvGrpSpPr/>
              <p:nvPr/>
            </p:nvGrpSpPr>
            <p:grpSpPr>
              <a:xfrm>
                <a:off x="2087227" y="543029"/>
                <a:ext cx="8372241" cy="3790160"/>
                <a:chOff x="2082009" y="543029"/>
                <a:chExt cx="8372241" cy="3790160"/>
              </a:xfrm>
            </p:grpSpPr>
            <p:grpSp>
              <p:nvGrpSpPr>
                <p:cNvPr id="344" name="Group 343"/>
                <p:cNvGrpSpPr/>
                <p:nvPr/>
              </p:nvGrpSpPr>
              <p:grpSpPr>
                <a:xfrm>
                  <a:off x="4343326" y="543029"/>
                  <a:ext cx="3736693" cy="1371600"/>
                  <a:chOff x="4336920" y="650979"/>
                  <a:chExt cx="3736693" cy="1371600"/>
                </a:xfrm>
              </p:grpSpPr>
              <p:sp>
                <p:nvSpPr>
                  <p:cNvPr id="439" name="Rectangle 438"/>
                  <p:cNvSpPr/>
                  <p:nvPr/>
                </p:nvSpPr>
                <p:spPr bwMode="auto">
                  <a:xfrm>
                    <a:off x="4336920" y="650979"/>
                    <a:ext cx="3736693"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Web and mobile</a:t>
                    </a:r>
                  </a:p>
                </p:txBody>
              </p:sp>
              <p:grpSp>
                <p:nvGrpSpPr>
                  <p:cNvPr id="440" name="Group 439"/>
                  <p:cNvGrpSpPr/>
                  <p:nvPr/>
                </p:nvGrpSpPr>
                <p:grpSpPr>
                  <a:xfrm>
                    <a:off x="4516491" y="1046498"/>
                    <a:ext cx="1003842" cy="300037"/>
                    <a:chOff x="4516491" y="987018"/>
                    <a:chExt cx="1003842" cy="300037"/>
                  </a:xfrm>
                </p:grpSpPr>
                <p:sp>
                  <p:nvSpPr>
                    <p:cNvPr id="456" name="TextBox 455"/>
                    <p:cNvSpPr txBox="1"/>
                    <p:nvPr/>
                  </p:nvSpPr>
                  <p:spPr bwMode="auto">
                    <a:xfrm>
                      <a:off x="4861521" y="987018"/>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Web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7" name="Picture 151"/>
                    <p:cNvPicPr>
                      <a:picLocks noChangeAspect="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4516491" y="993596"/>
                      <a:ext cx="286768" cy="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 name="Group 440"/>
                  <p:cNvGrpSpPr/>
                  <p:nvPr/>
                </p:nvGrpSpPr>
                <p:grpSpPr>
                  <a:xfrm>
                    <a:off x="4516491" y="1617114"/>
                    <a:ext cx="1003842" cy="291190"/>
                    <a:chOff x="4516491" y="1514601"/>
                    <a:chExt cx="1003842" cy="291190"/>
                  </a:xfrm>
                </p:grpSpPr>
                <p:sp>
                  <p:nvSpPr>
                    <p:cNvPr id="454" name="TextBox 453"/>
                    <p:cNvSpPr txBox="1"/>
                    <p:nvPr/>
                  </p:nvSpPr>
                  <p:spPr bwMode="auto">
                    <a:xfrm>
                      <a:off x="4861521" y="1530021"/>
                      <a:ext cx="658812" cy="26035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Mobile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5" name="Picture 153"/>
                    <p:cNvPicPr>
                      <a:picLocks noChangeAspect="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4516491" y="1514601"/>
                      <a:ext cx="291075" cy="2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2" name="Group 441"/>
                  <p:cNvGrpSpPr/>
                  <p:nvPr/>
                </p:nvGrpSpPr>
                <p:grpSpPr>
                  <a:xfrm>
                    <a:off x="6846369" y="1044910"/>
                    <a:ext cx="1017770" cy="301625"/>
                    <a:chOff x="6784198" y="987352"/>
                    <a:chExt cx="1017770" cy="301625"/>
                  </a:xfrm>
                </p:grpSpPr>
                <p:sp>
                  <p:nvSpPr>
                    <p:cNvPr id="452" name="TextBox 451"/>
                    <p:cNvSpPr txBox="1"/>
                    <p:nvPr/>
                  </p:nvSpPr>
                  <p:spPr bwMode="auto">
                    <a:xfrm>
                      <a:off x="7143156" y="98735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API</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Management</a:t>
                      </a:r>
                    </a:p>
                  </p:txBody>
                </p:sp>
                <p:pic>
                  <p:nvPicPr>
                    <p:cNvPr id="453" name="Picture 155"/>
                    <p:cNvPicPr>
                      <a:picLocks noChangeAspect="1"/>
                    </p:cNvPicPr>
                    <p:nvPr/>
                  </p:nvPicPr>
                  <p:blipFill>
                    <a:blip r:embed="rId12" cstate="email">
                      <a:biLevel thresh="25000"/>
                      <a:extLst>
                        <a:ext uri="{28A0092B-C50C-407E-A947-70E740481C1C}">
                          <a14:useLocalDpi xmlns:a14="http://schemas.microsoft.com/office/drawing/2010/main"/>
                        </a:ext>
                      </a:extLst>
                    </a:blip>
                    <a:srcRect/>
                    <a:stretch>
                      <a:fillRect/>
                    </a:stretch>
                  </p:blipFill>
                  <p:spPr bwMode="auto">
                    <a:xfrm>
                      <a:off x="6784198" y="987819"/>
                      <a:ext cx="291528" cy="2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3" name="Group 442"/>
                  <p:cNvGrpSpPr/>
                  <p:nvPr/>
                </p:nvGrpSpPr>
                <p:grpSpPr>
                  <a:xfrm>
                    <a:off x="5673359" y="1051631"/>
                    <a:ext cx="1019983" cy="294904"/>
                    <a:chOff x="5648693" y="1000311"/>
                    <a:chExt cx="1019983" cy="294904"/>
                  </a:xfrm>
                </p:grpSpPr>
                <p:sp>
                  <p:nvSpPr>
                    <p:cNvPr id="450" name="TextBox 449"/>
                    <p:cNvSpPr txBox="1"/>
                    <p:nvPr/>
                  </p:nvSpPr>
                  <p:spPr bwMode="auto">
                    <a:xfrm>
                      <a:off x="6008276" y="1024727"/>
                      <a:ext cx="660400" cy="25717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API</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51" name="Picture 157"/>
                    <p:cNvPicPr>
                      <a:picLocks noChangeAspect="1"/>
                    </p:cNvPicPr>
                    <p:nvPr/>
                  </p:nvPicPr>
                  <p:blipFill>
                    <a:blip r:embed="rId13" cstate="email">
                      <a:biLevel thresh="25000"/>
                      <a:extLst>
                        <a:ext uri="{28A0092B-C50C-407E-A947-70E740481C1C}">
                          <a14:useLocalDpi xmlns:a14="http://schemas.microsoft.com/office/drawing/2010/main"/>
                        </a:ext>
                      </a:extLst>
                    </a:blip>
                    <a:srcRect/>
                    <a:stretch>
                      <a:fillRect/>
                    </a:stretch>
                  </p:blipFill>
                  <p:spPr bwMode="auto">
                    <a:xfrm>
                      <a:off x="5648693" y="1000311"/>
                      <a:ext cx="294787" cy="2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4" name="Group 443"/>
                  <p:cNvGrpSpPr/>
                  <p:nvPr/>
                </p:nvGrpSpPr>
                <p:grpSpPr>
                  <a:xfrm>
                    <a:off x="5673359" y="1617114"/>
                    <a:ext cx="1022642" cy="301625"/>
                    <a:chOff x="5646034" y="1516851"/>
                    <a:chExt cx="1022642" cy="301625"/>
                  </a:xfrm>
                </p:grpSpPr>
                <p:sp>
                  <p:nvSpPr>
                    <p:cNvPr id="448" name="TextBox 447"/>
                    <p:cNvSpPr txBox="1"/>
                    <p:nvPr/>
                  </p:nvSpPr>
                  <p:spPr bwMode="auto">
                    <a:xfrm>
                      <a:off x="6008276" y="151685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Logic</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Apps</a:t>
                      </a:r>
                    </a:p>
                  </p:txBody>
                </p:sp>
                <p:pic>
                  <p:nvPicPr>
                    <p:cNvPr id="449" name="Picture 159"/>
                    <p:cNvPicPr>
                      <a:picLocks noChangeAspect="1"/>
                    </p:cNvPicPr>
                    <p:nvPr/>
                  </p:nvPicPr>
                  <p:blipFill>
                    <a:blip r:embed="rId14" cstate="email">
                      <a:biLevel thresh="25000"/>
                      <a:extLst>
                        <a:ext uri="{28A0092B-C50C-407E-A947-70E740481C1C}">
                          <a14:useLocalDpi xmlns:a14="http://schemas.microsoft.com/office/drawing/2010/main"/>
                        </a:ext>
                      </a:extLst>
                    </a:blip>
                    <a:srcRect/>
                    <a:stretch>
                      <a:fillRect/>
                    </a:stretch>
                  </p:blipFill>
                  <p:spPr bwMode="auto">
                    <a:xfrm>
                      <a:off x="5646034" y="1517893"/>
                      <a:ext cx="292406" cy="29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5" name="Group 444"/>
                  <p:cNvGrpSpPr/>
                  <p:nvPr/>
                </p:nvGrpSpPr>
                <p:grpSpPr>
                  <a:xfrm>
                    <a:off x="6846368" y="1617114"/>
                    <a:ext cx="1017771" cy="301625"/>
                    <a:chOff x="6784198" y="1512087"/>
                    <a:chExt cx="1017771" cy="301625"/>
                  </a:xfrm>
                </p:grpSpPr>
                <p:sp>
                  <p:nvSpPr>
                    <p:cNvPr id="446" name="TextBox 445"/>
                    <p:cNvSpPr txBox="1"/>
                    <p:nvPr/>
                  </p:nvSpPr>
                  <p:spPr bwMode="auto">
                    <a:xfrm>
                      <a:off x="7143156" y="1512087"/>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Notification</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Hubs</a:t>
                      </a:r>
                    </a:p>
                  </p:txBody>
                </p:sp>
                <p:pic>
                  <p:nvPicPr>
                    <p:cNvPr id="447" name="Picture 161"/>
                    <p:cNvPicPr>
                      <a:picLocks noChangeAspect="1"/>
                    </p:cNvPicPr>
                    <p:nvPr/>
                  </p:nvPicPr>
                  <p:blipFill>
                    <a:blip r:embed="rId15" cstate="email">
                      <a:biLevel thresh="25000"/>
                      <a:extLst>
                        <a:ext uri="{28A0092B-C50C-407E-A947-70E740481C1C}">
                          <a14:useLocalDpi xmlns:a14="http://schemas.microsoft.com/office/drawing/2010/main"/>
                        </a:ext>
                      </a:extLst>
                    </a:blip>
                    <a:srcRect/>
                    <a:stretch>
                      <a:fillRect/>
                    </a:stretch>
                  </p:blipFill>
                  <p:spPr bwMode="auto">
                    <a:xfrm>
                      <a:off x="6784198" y="1519474"/>
                      <a:ext cx="289246" cy="2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45" name="Group 344"/>
                <p:cNvGrpSpPr/>
                <p:nvPr/>
              </p:nvGrpSpPr>
              <p:grpSpPr>
                <a:xfrm>
                  <a:off x="2082009" y="3493402"/>
                  <a:ext cx="2491556" cy="839787"/>
                  <a:chOff x="2082009" y="3607702"/>
                  <a:chExt cx="2491556" cy="839787"/>
                </a:xfrm>
              </p:grpSpPr>
              <p:sp>
                <p:nvSpPr>
                  <p:cNvPr id="431" name="Rectangle 430"/>
                  <p:cNvSpPr/>
                  <p:nvPr/>
                </p:nvSpPr>
                <p:spPr bwMode="auto">
                  <a:xfrm>
                    <a:off x="2082009" y="3607702"/>
                    <a:ext cx="2491556" cy="83978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Media and CDN</a:t>
                    </a:r>
                  </a:p>
                </p:txBody>
              </p:sp>
              <p:grpSp>
                <p:nvGrpSpPr>
                  <p:cNvPr id="432" name="Group 431"/>
                  <p:cNvGrpSpPr/>
                  <p:nvPr/>
                </p:nvGrpSpPr>
                <p:grpSpPr>
                  <a:xfrm>
                    <a:off x="2198592" y="4014101"/>
                    <a:ext cx="2079086" cy="300855"/>
                    <a:chOff x="2198592" y="4014101"/>
                    <a:chExt cx="2079086" cy="300855"/>
                  </a:xfrm>
                </p:grpSpPr>
                <p:grpSp>
                  <p:nvGrpSpPr>
                    <p:cNvPr id="433" name="Group 342"/>
                    <p:cNvGrpSpPr>
                      <a:grpSpLocks/>
                    </p:cNvGrpSpPr>
                    <p:nvPr/>
                  </p:nvGrpSpPr>
                  <p:grpSpPr bwMode="auto">
                    <a:xfrm>
                      <a:off x="3256056" y="4014101"/>
                      <a:ext cx="1021622" cy="300855"/>
                      <a:chOff x="3495416" y="3743131"/>
                      <a:chExt cx="1021282" cy="301105"/>
                    </a:xfrm>
                  </p:grpSpPr>
                  <p:sp>
                    <p:nvSpPr>
                      <p:cNvPr id="437" name="TextBox 162"/>
                      <p:cNvSpPr txBox="1">
                        <a:spLocks noChangeArrowheads="1"/>
                      </p:cNvSpPr>
                      <p:nvPr/>
                    </p:nvSpPr>
                    <p:spPr bwMode="auto">
                      <a:xfrm>
                        <a:off x="3857542" y="3743131"/>
                        <a:ext cx="659156" cy="301105"/>
                      </a:xfrm>
                      <a:prstGeom prst="rect">
                        <a:avLst/>
                      </a:prstGeom>
                      <a:noFill/>
                      <a:ln>
                        <a:noFill/>
                      </a:ln>
                      <a:extLst/>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altLang="en-US" sz="900" kern="0" dirty="0">
                            <a:gradFill>
                              <a:gsLst>
                                <a:gs pos="76250">
                                  <a:srgbClr val="FFFFFF"/>
                                </a:gs>
                                <a:gs pos="31000">
                                  <a:srgbClr val="FFFFFF"/>
                                </a:gs>
                              </a:gsLst>
                              <a:lin ang="5400000" scaled="0"/>
                            </a:gradFill>
                          </a:rPr>
                          <a:t>Content Delivery</a:t>
                        </a:r>
                        <a:br>
                          <a:rPr lang="en-US" altLang="en-US" sz="900" kern="0" dirty="0">
                            <a:gradFill>
                              <a:gsLst>
                                <a:gs pos="76250">
                                  <a:srgbClr val="FFFFFF"/>
                                </a:gs>
                                <a:gs pos="31000">
                                  <a:srgbClr val="FFFFFF"/>
                                </a:gs>
                              </a:gsLst>
                              <a:lin ang="5400000" scaled="0"/>
                            </a:gradFill>
                          </a:rPr>
                        </a:br>
                        <a:r>
                          <a:rPr lang="en-US" altLang="en-US" sz="900" kern="0" dirty="0">
                            <a:gradFill>
                              <a:gsLst>
                                <a:gs pos="76250">
                                  <a:srgbClr val="FFFFFF"/>
                                </a:gs>
                                <a:gs pos="31000">
                                  <a:srgbClr val="FFFFFF"/>
                                </a:gs>
                              </a:gsLst>
                              <a:lin ang="5400000" scaled="0"/>
                            </a:gradFill>
                          </a:rPr>
                          <a:t>Network (CDN)</a:t>
                        </a:r>
                      </a:p>
                    </p:txBody>
                  </p:sp>
                  <p:pic>
                    <p:nvPicPr>
                      <p:cNvPr id="438" name="Picture 163" descr="Content Delivery Network (CDN).png"/>
                      <p:cNvPicPr>
                        <a:picLocks noChangeAspect="1"/>
                      </p:cNvPicPr>
                      <p:nvPr/>
                    </p:nvPicPr>
                    <p:blipFill>
                      <a:blip r:embed="rId16" cstate="email">
                        <a:biLevel thresh="25000"/>
                        <a:extLst>
                          <a:ext uri="{28A0092B-C50C-407E-A947-70E740481C1C}">
                            <a14:useLocalDpi xmlns:a14="http://schemas.microsoft.com/office/drawing/2010/main"/>
                          </a:ext>
                        </a:extLst>
                      </a:blip>
                      <a:srcRect/>
                      <a:stretch>
                        <a:fillRect/>
                      </a:stretch>
                    </p:blipFill>
                    <p:spPr bwMode="auto">
                      <a:xfrm>
                        <a:off x="3495416" y="3745605"/>
                        <a:ext cx="296167" cy="2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4" name="Group 341"/>
                    <p:cNvGrpSpPr>
                      <a:grpSpLocks/>
                    </p:cNvGrpSpPr>
                    <p:nvPr/>
                  </p:nvGrpSpPr>
                  <p:grpSpPr bwMode="auto">
                    <a:xfrm>
                      <a:off x="2198592" y="4014101"/>
                      <a:ext cx="1014521" cy="300036"/>
                      <a:chOff x="2682792" y="3748793"/>
                      <a:chExt cx="1014184" cy="300286"/>
                    </a:xfrm>
                  </p:grpSpPr>
                  <p:sp>
                    <p:nvSpPr>
                      <p:cNvPr id="435" name="TextBox 434"/>
                      <p:cNvSpPr txBox="1"/>
                      <p:nvPr/>
                    </p:nvSpPr>
                    <p:spPr>
                      <a:xfrm>
                        <a:off x="3038382" y="3748793"/>
                        <a:ext cx="658594" cy="300286"/>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Media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436" name="Picture 165" descr="Media Services.png"/>
                      <p:cNvPicPr>
                        <a:picLocks noChangeAspect="1"/>
                      </p:cNvPicPr>
                      <p:nvPr/>
                    </p:nvPicPr>
                    <p:blipFill>
                      <a:blip r:embed="rId17" cstate="email">
                        <a:biLevel thresh="25000"/>
                        <a:extLst>
                          <a:ext uri="{28A0092B-C50C-407E-A947-70E740481C1C}">
                            <a14:useLocalDpi xmlns:a14="http://schemas.microsoft.com/office/drawing/2010/main"/>
                          </a:ext>
                        </a:extLst>
                      </a:blip>
                      <a:srcRect/>
                      <a:stretch>
                        <a:fillRect/>
                      </a:stretch>
                    </p:blipFill>
                    <p:spPr bwMode="auto">
                      <a:xfrm>
                        <a:off x="2682792" y="3757863"/>
                        <a:ext cx="282134" cy="2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6" name="Group 345"/>
                <p:cNvGrpSpPr/>
                <p:nvPr/>
              </p:nvGrpSpPr>
              <p:grpSpPr>
                <a:xfrm>
                  <a:off x="4695531" y="2024565"/>
                  <a:ext cx="2872932" cy="2304638"/>
                  <a:chOff x="4691833" y="2138865"/>
                  <a:chExt cx="2872932" cy="2304638"/>
                </a:xfrm>
              </p:grpSpPr>
              <p:sp>
                <p:nvSpPr>
                  <p:cNvPr id="411" name="Rectangle 410"/>
                  <p:cNvSpPr/>
                  <p:nvPr/>
                </p:nvSpPr>
                <p:spPr bwMode="auto">
                  <a:xfrm>
                    <a:off x="4691833" y="2138865"/>
                    <a:ext cx="2872932" cy="2304638"/>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Analytics and </a:t>
                    </a:r>
                    <a:r>
                      <a:rPr lang="en-US" sz="1200" kern="0" dirty="0" err="1">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IoT</a:t>
                    </a:r>
                    <a:endPar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412" name="Group 411"/>
                  <p:cNvGrpSpPr/>
                  <p:nvPr/>
                </p:nvGrpSpPr>
                <p:grpSpPr>
                  <a:xfrm>
                    <a:off x="4948498" y="2556851"/>
                    <a:ext cx="2361121" cy="1587740"/>
                    <a:chOff x="4805017" y="2556851"/>
                    <a:chExt cx="2361121" cy="1587740"/>
                  </a:xfrm>
                </p:grpSpPr>
                <p:grpSp>
                  <p:nvGrpSpPr>
                    <p:cNvPr id="413" name="Group 412"/>
                    <p:cNvGrpSpPr/>
                    <p:nvPr/>
                  </p:nvGrpSpPr>
                  <p:grpSpPr>
                    <a:xfrm>
                      <a:off x="4811883" y="2556851"/>
                      <a:ext cx="1046240" cy="337079"/>
                      <a:chOff x="4811883" y="2556851"/>
                      <a:chExt cx="1046240" cy="337079"/>
                    </a:xfrm>
                  </p:grpSpPr>
                  <p:sp>
                    <p:nvSpPr>
                      <p:cNvPr id="429" name="TextBox 428"/>
                      <p:cNvSpPr txBox="1"/>
                      <p:nvPr/>
                    </p:nvSpPr>
                    <p:spPr bwMode="auto">
                      <a:xfrm>
                        <a:off x="5199310" y="2574578"/>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HDInsight</a:t>
                        </a:r>
                        <a:endParaRPr lang="en-US" kern="0" dirty="0">
                          <a:gradFill>
                            <a:gsLst>
                              <a:gs pos="76250">
                                <a:srgbClr val="FFFFFF"/>
                              </a:gs>
                              <a:gs pos="31000">
                                <a:srgbClr val="FFFFFF"/>
                              </a:gs>
                            </a:gsLst>
                            <a:lin ang="5400000" scaled="0"/>
                          </a:gradFill>
                        </a:endParaRPr>
                      </a:p>
                    </p:txBody>
                  </p:sp>
                  <p:pic>
                    <p:nvPicPr>
                      <p:cNvPr id="430" name="Picture 181"/>
                      <p:cNvPicPr>
                        <a:picLocks noChangeAspect="1"/>
                      </p:cNvPicPr>
                      <p:nvPr/>
                    </p:nvPicPr>
                    <p:blipFill>
                      <a:blip r:embed="rId18" cstate="email">
                        <a:biLevel thresh="25000"/>
                        <a:extLst>
                          <a:ext uri="{28A0092B-C50C-407E-A947-70E740481C1C}">
                            <a14:useLocalDpi xmlns:a14="http://schemas.microsoft.com/office/drawing/2010/main"/>
                          </a:ext>
                        </a:extLst>
                      </a:blip>
                      <a:srcRect/>
                      <a:stretch>
                        <a:fillRect/>
                      </a:stretch>
                    </p:blipFill>
                    <p:spPr bwMode="auto">
                      <a:xfrm>
                        <a:off x="4811883" y="2556851"/>
                        <a:ext cx="337162" cy="3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4" name="Group 413"/>
                    <p:cNvGrpSpPr/>
                    <p:nvPr/>
                  </p:nvGrpSpPr>
                  <p:grpSpPr>
                    <a:xfrm>
                      <a:off x="6162402" y="2574420"/>
                      <a:ext cx="1003736" cy="301625"/>
                      <a:chOff x="6162402" y="2574420"/>
                      <a:chExt cx="1003736" cy="301625"/>
                    </a:xfrm>
                  </p:grpSpPr>
                  <p:sp>
                    <p:nvSpPr>
                      <p:cNvPr id="427" name="TextBox 426"/>
                      <p:cNvSpPr txBox="1"/>
                      <p:nvPr/>
                    </p:nvSpPr>
                    <p:spPr bwMode="auto">
                      <a:xfrm>
                        <a:off x="6507325" y="25744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Machine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Learning</a:t>
                        </a:r>
                      </a:p>
                    </p:txBody>
                  </p:sp>
                  <p:pic>
                    <p:nvPicPr>
                      <p:cNvPr id="428" name="Picture 183"/>
                      <p:cNvPicPr>
                        <a:picLocks noChangeAspect="1"/>
                      </p:cNvPicPr>
                      <p:nvPr/>
                    </p:nvPicPr>
                    <p:blipFill>
                      <a:blip r:embed="rId19" cstate="email">
                        <a:biLevel thresh="25000"/>
                        <a:extLst>
                          <a:ext uri="{28A0092B-C50C-407E-A947-70E740481C1C}">
                            <a14:useLocalDpi xmlns:a14="http://schemas.microsoft.com/office/drawing/2010/main"/>
                          </a:ext>
                        </a:extLst>
                      </a:blip>
                      <a:srcRect/>
                      <a:stretch>
                        <a:fillRect/>
                      </a:stretch>
                    </p:blipFill>
                    <p:spPr bwMode="auto">
                      <a:xfrm>
                        <a:off x="6162402" y="2593257"/>
                        <a:ext cx="263720" cy="26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5" name="Group 414"/>
                    <p:cNvGrpSpPr/>
                    <p:nvPr/>
                  </p:nvGrpSpPr>
                  <p:grpSpPr>
                    <a:xfrm>
                      <a:off x="4805017" y="3834139"/>
                      <a:ext cx="1053105" cy="310452"/>
                      <a:chOff x="4805017" y="3834139"/>
                      <a:chExt cx="1053105" cy="310452"/>
                    </a:xfrm>
                  </p:grpSpPr>
                  <p:sp>
                    <p:nvSpPr>
                      <p:cNvPr id="425" name="TextBox 424"/>
                      <p:cNvSpPr txBox="1"/>
                      <p:nvPr/>
                    </p:nvSpPr>
                    <p:spPr bwMode="auto">
                      <a:xfrm>
                        <a:off x="5199310" y="3838553"/>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Stream</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Analytics</a:t>
                        </a:r>
                      </a:p>
                    </p:txBody>
                  </p:sp>
                  <p:pic>
                    <p:nvPicPr>
                      <p:cNvPr id="426" name="Picture 185"/>
                      <p:cNvPicPr>
                        <a:picLocks noChangeAspect="1"/>
                      </p:cNvPicPr>
                      <p:nvPr/>
                    </p:nvPicPr>
                    <p:blipFill>
                      <a:blip r:embed="rId20" cstate="email">
                        <a:biLevel thresh="25000"/>
                        <a:extLst>
                          <a:ext uri="{28A0092B-C50C-407E-A947-70E740481C1C}">
                            <a14:useLocalDpi xmlns:a14="http://schemas.microsoft.com/office/drawing/2010/main"/>
                          </a:ext>
                        </a:extLst>
                      </a:blip>
                      <a:srcRect/>
                      <a:stretch>
                        <a:fillRect/>
                      </a:stretch>
                    </p:blipFill>
                    <p:spPr bwMode="auto">
                      <a:xfrm>
                        <a:off x="4805017" y="3834139"/>
                        <a:ext cx="310529" cy="31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6" name="Group 415"/>
                    <p:cNvGrpSpPr/>
                    <p:nvPr/>
                  </p:nvGrpSpPr>
                  <p:grpSpPr>
                    <a:xfrm>
                      <a:off x="4809230" y="3192842"/>
                      <a:ext cx="1048893" cy="305501"/>
                      <a:chOff x="4809230" y="3192842"/>
                      <a:chExt cx="1048893" cy="305501"/>
                    </a:xfrm>
                  </p:grpSpPr>
                  <p:sp>
                    <p:nvSpPr>
                      <p:cNvPr id="423" name="TextBox 422"/>
                      <p:cNvSpPr txBox="1"/>
                      <p:nvPr/>
                    </p:nvSpPr>
                    <p:spPr bwMode="auto">
                      <a:xfrm>
                        <a:off x="5199310" y="3198305"/>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Data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Factory</a:t>
                        </a:r>
                      </a:p>
                    </p:txBody>
                  </p:sp>
                  <p:pic>
                    <p:nvPicPr>
                      <p:cNvPr id="424" name="Picture 187"/>
                      <p:cNvPicPr>
                        <a:picLocks noChangeAspect="1"/>
                      </p:cNvPicPr>
                      <p:nvPr/>
                    </p:nvPicPr>
                    <p:blipFill>
                      <a:blip r:embed="rId21" cstate="email">
                        <a:biLevel thresh="25000"/>
                        <a:extLst>
                          <a:ext uri="{28A0092B-C50C-407E-A947-70E740481C1C}">
                            <a14:useLocalDpi xmlns:a14="http://schemas.microsoft.com/office/drawing/2010/main"/>
                          </a:ext>
                        </a:extLst>
                      </a:blip>
                      <a:srcRect/>
                      <a:stretch>
                        <a:fillRect/>
                      </a:stretch>
                    </p:blipFill>
                    <p:spPr bwMode="auto">
                      <a:xfrm>
                        <a:off x="4809230" y="3192842"/>
                        <a:ext cx="302103" cy="30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7" name="Group 416"/>
                    <p:cNvGrpSpPr/>
                    <p:nvPr/>
                  </p:nvGrpSpPr>
                  <p:grpSpPr>
                    <a:xfrm>
                      <a:off x="6159534" y="3198305"/>
                      <a:ext cx="1006604" cy="300037"/>
                      <a:chOff x="6159534" y="3198305"/>
                      <a:chExt cx="1006604" cy="300037"/>
                    </a:xfrm>
                  </p:grpSpPr>
                  <p:sp>
                    <p:nvSpPr>
                      <p:cNvPr id="421" name="TextBox 420"/>
                      <p:cNvSpPr txBox="1"/>
                      <p:nvPr/>
                    </p:nvSpPr>
                    <p:spPr bwMode="auto">
                      <a:xfrm>
                        <a:off x="6507325" y="3198305"/>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Event</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Hubs</a:t>
                        </a:r>
                      </a:p>
                    </p:txBody>
                  </p:sp>
                  <p:pic>
                    <p:nvPicPr>
                      <p:cNvPr id="422" name="Picture 189"/>
                      <p:cNvPicPr>
                        <a:picLocks noChangeAspect="1"/>
                      </p:cNvPicPr>
                      <p:nvPr/>
                    </p:nvPicPr>
                    <p:blipFill>
                      <a:blip r:embed="rId22" cstate="email">
                        <a:biLevel thresh="25000"/>
                        <a:extLst>
                          <a:ext uri="{28A0092B-C50C-407E-A947-70E740481C1C}">
                            <a14:useLocalDpi xmlns:a14="http://schemas.microsoft.com/office/drawing/2010/main"/>
                          </a:ext>
                        </a:extLst>
                      </a:blip>
                      <a:srcRect/>
                      <a:stretch>
                        <a:fillRect/>
                      </a:stretch>
                    </p:blipFill>
                    <p:spPr bwMode="auto">
                      <a:xfrm>
                        <a:off x="6159534" y="3200784"/>
                        <a:ext cx="283827" cy="2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8" name="Group 417"/>
                    <p:cNvGrpSpPr/>
                    <p:nvPr/>
                  </p:nvGrpSpPr>
                  <p:grpSpPr>
                    <a:xfrm>
                      <a:off x="6165936" y="3834755"/>
                      <a:ext cx="1000202" cy="296566"/>
                      <a:chOff x="6165936" y="3834755"/>
                      <a:chExt cx="1000202" cy="296566"/>
                    </a:xfrm>
                  </p:grpSpPr>
                  <p:sp>
                    <p:nvSpPr>
                      <p:cNvPr id="419" name="TextBox 418"/>
                      <p:cNvSpPr txBox="1"/>
                      <p:nvPr/>
                    </p:nvSpPr>
                    <p:spPr bwMode="auto">
                      <a:xfrm>
                        <a:off x="6507325" y="3853657"/>
                        <a:ext cx="658813" cy="25876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Mobile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Engagement</a:t>
                        </a:r>
                      </a:p>
                    </p:txBody>
                  </p:sp>
                  <p:pic>
                    <p:nvPicPr>
                      <p:cNvPr id="420" name="Picture 191"/>
                      <p:cNvPicPr>
                        <a:picLocks noChangeAspect="1"/>
                      </p:cNvPicPr>
                      <p:nvPr/>
                    </p:nvPicPr>
                    <p:blipFill>
                      <a:blip r:embed="rId23" cstate="email">
                        <a:biLevel thresh="25000"/>
                        <a:extLst>
                          <a:ext uri="{28A0092B-C50C-407E-A947-70E740481C1C}">
                            <a14:useLocalDpi xmlns:a14="http://schemas.microsoft.com/office/drawing/2010/main"/>
                          </a:ext>
                        </a:extLst>
                      </a:blip>
                      <a:srcRect/>
                      <a:stretch>
                        <a:fillRect/>
                      </a:stretch>
                    </p:blipFill>
                    <p:spPr bwMode="auto">
                      <a:xfrm>
                        <a:off x="6165936" y="3834755"/>
                        <a:ext cx="296639" cy="2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7" name="Group 346"/>
                <p:cNvGrpSpPr/>
                <p:nvPr/>
              </p:nvGrpSpPr>
              <p:grpSpPr>
                <a:xfrm>
                  <a:off x="2082009" y="2024566"/>
                  <a:ext cx="2498759" cy="1352550"/>
                  <a:chOff x="2082009" y="2138866"/>
                  <a:chExt cx="2498759" cy="1352550"/>
                </a:xfrm>
              </p:grpSpPr>
              <p:sp>
                <p:nvSpPr>
                  <p:cNvPr id="397" name="Rectangle 396"/>
                  <p:cNvSpPr/>
                  <p:nvPr/>
                </p:nvSpPr>
                <p:spPr bwMode="auto">
                  <a:xfrm>
                    <a:off x="2082009" y="2138866"/>
                    <a:ext cx="2498759" cy="135255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Integration</a:t>
                    </a:r>
                  </a:p>
                </p:txBody>
              </p:sp>
              <p:grpSp>
                <p:nvGrpSpPr>
                  <p:cNvPr id="398" name="Group 397"/>
                  <p:cNvGrpSpPr/>
                  <p:nvPr/>
                </p:nvGrpSpPr>
                <p:grpSpPr>
                  <a:xfrm>
                    <a:off x="2198592" y="2559624"/>
                    <a:ext cx="2237004" cy="836418"/>
                    <a:chOff x="2198592" y="2559624"/>
                    <a:chExt cx="2237004" cy="836418"/>
                  </a:xfrm>
                </p:grpSpPr>
                <p:grpSp>
                  <p:nvGrpSpPr>
                    <p:cNvPr id="399" name="Group 398"/>
                    <p:cNvGrpSpPr/>
                    <p:nvPr/>
                  </p:nvGrpSpPr>
                  <p:grpSpPr>
                    <a:xfrm>
                      <a:off x="3513173" y="2559624"/>
                      <a:ext cx="922423" cy="301625"/>
                      <a:chOff x="3425188" y="2480831"/>
                      <a:chExt cx="922423" cy="301625"/>
                    </a:xfrm>
                  </p:grpSpPr>
                  <p:sp>
                    <p:nvSpPr>
                      <p:cNvPr id="409" name="TextBox 408"/>
                      <p:cNvSpPr txBox="1"/>
                      <p:nvPr/>
                    </p:nvSpPr>
                    <p:spPr bwMode="auto">
                      <a:xfrm>
                        <a:off x="3803029" y="2480831"/>
                        <a:ext cx="54458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Biztalk</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410" name="Picture 214" descr="BizTalk Services.png"/>
                      <p:cNvPicPr>
                        <a:picLocks noChangeAspect="1"/>
                      </p:cNvPicPr>
                      <p:nvPr/>
                    </p:nvPicPr>
                    <p:blipFill>
                      <a:blip r:embed="rId24" cstate="email">
                        <a:biLevel thresh="25000"/>
                        <a:extLst>
                          <a:ext uri="{28A0092B-C50C-407E-A947-70E740481C1C}">
                            <a14:useLocalDpi xmlns:a14="http://schemas.microsoft.com/office/drawing/2010/main"/>
                          </a:ext>
                        </a:extLst>
                      </a:blip>
                      <a:srcRect/>
                      <a:stretch>
                        <a:fillRect/>
                      </a:stretch>
                    </p:blipFill>
                    <p:spPr bwMode="auto">
                      <a:xfrm>
                        <a:off x="3425188" y="2484570"/>
                        <a:ext cx="293830" cy="2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 name="Group 399"/>
                    <p:cNvGrpSpPr/>
                    <p:nvPr/>
                  </p:nvGrpSpPr>
                  <p:grpSpPr>
                    <a:xfrm>
                      <a:off x="2198592" y="3094417"/>
                      <a:ext cx="1020311" cy="301625"/>
                      <a:chOff x="2319949" y="3019151"/>
                      <a:chExt cx="1020311" cy="301625"/>
                    </a:xfrm>
                  </p:grpSpPr>
                  <p:sp>
                    <p:nvSpPr>
                      <p:cNvPr id="407" name="TextBox 406"/>
                      <p:cNvSpPr txBox="1"/>
                      <p:nvPr/>
                    </p:nvSpPr>
                    <p:spPr bwMode="auto">
                      <a:xfrm>
                        <a:off x="2681448" y="30191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Hybrid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Connections</a:t>
                        </a:r>
                      </a:p>
                    </p:txBody>
                  </p:sp>
                  <p:pic>
                    <p:nvPicPr>
                      <p:cNvPr id="408" name="Picture 216" descr="Hybrid Connections (BizTalk).png"/>
                      <p:cNvPicPr>
                        <a:picLocks noChangeAspect="1"/>
                      </p:cNvPicPr>
                      <p:nvPr/>
                    </p:nvPicPr>
                    <p:blipFill>
                      <a:blip r:embed="rId25" cstate="email">
                        <a:biLevel thresh="25000"/>
                        <a:extLst>
                          <a:ext uri="{28A0092B-C50C-407E-A947-70E740481C1C}">
                            <a14:useLocalDpi xmlns:a14="http://schemas.microsoft.com/office/drawing/2010/main"/>
                          </a:ext>
                        </a:extLst>
                      </a:blip>
                      <a:srcRect/>
                      <a:stretch>
                        <a:fillRect/>
                      </a:stretch>
                    </p:blipFill>
                    <p:spPr bwMode="auto">
                      <a:xfrm>
                        <a:off x="2319949" y="3023735"/>
                        <a:ext cx="292141" cy="2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1" name="Group 400"/>
                    <p:cNvGrpSpPr/>
                    <p:nvPr/>
                  </p:nvGrpSpPr>
                  <p:grpSpPr>
                    <a:xfrm>
                      <a:off x="3521521" y="3094417"/>
                      <a:ext cx="869624" cy="301625"/>
                      <a:chOff x="3433536" y="3015624"/>
                      <a:chExt cx="869624" cy="301625"/>
                    </a:xfrm>
                  </p:grpSpPr>
                  <p:sp>
                    <p:nvSpPr>
                      <p:cNvPr id="405" name="TextBox 404"/>
                      <p:cNvSpPr txBox="1"/>
                      <p:nvPr/>
                    </p:nvSpPr>
                    <p:spPr bwMode="auto">
                      <a:xfrm>
                        <a:off x="3788740" y="3015624"/>
                        <a:ext cx="51442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Service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Bus</a:t>
                        </a:r>
                      </a:p>
                    </p:txBody>
                  </p:sp>
                  <p:pic>
                    <p:nvPicPr>
                      <p:cNvPr id="406" name="Picture 218" descr="Service Bus.png"/>
                      <p:cNvPicPr>
                        <a:picLocks noChangeAspect="1"/>
                      </p:cNvPicPr>
                      <p:nvPr/>
                    </p:nvPicPr>
                    <p:blipFill>
                      <a:blip r:embed="rId26" cstate="email">
                        <a:biLevel thresh="25000"/>
                        <a:extLst>
                          <a:ext uri="{28A0092B-C50C-407E-A947-70E740481C1C}">
                            <a14:useLocalDpi xmlns:a14="http://schemas.microsoft.com/office/drawing/2010/main"/>
                          </a:ext>
                        </a:extLst>
                      </a:blip>
                      <a:srcRect/>
                      <a:stretch>
                        <a:fillRect/>
                      </a:stretch>
                    </p:blipFill>
                    <p:spPr bwMode="auto">
                      <a:xfrm>
                        <a:off x="3433536" y="3020078"/>
                        <a:ext cx="292402" cy="2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2" name="Group 401"/>
                    <p:cNvGrpSpPr/>
                    <p:nvPr/>
                  </p:nvGrpSpPr>
                  <p:grpSpPr>
                    <a:xfrm>
                      <a:off x="2198592" y="2560418"/>
                      <a:ext cx="1020559" cy="300037"/>
                      <a:chOff x="2319701" y="2482223"/>
                      <a:chExt cx="1020559" cy="300037"/>
                    </a:xfrm>
                  </p:grpSpPr>
                  <p:sp>
                    <p:nvSpPr>
                      <p:cNvPr id="403" name="TextBox 402"/>
                      <p:cNvSpPr txBox="1"/>
                      <p:nvPr/>
                    </p:nvSpPr>
                    <p:spPr bwMode="auto">
                      <a:xfrm>
                        <a:off x="2681448" y="2482223"/>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Storage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queues</a:t>
                        </a:r>
                      </a:p>
                    </p:txBody>
                  </p:sp>
                  <p:pic>
                    <p:nvPicPr>
                      <p:cNvPr id="404" name="Picture 220" descr="Storage queue.png"/>
                      <p:cNvPicPr>
                        <a:picLocks noChangeAspect="1"/>
                      </p:cNvPicPr>
                      <p:nvPr/>
                    </p:nvPicPr>
                    <p:blipFill>
                      <a:blip r:embed="rId27" cstate="email">
                        <a:biLevel thresh="25000"/>
                        <a:extLst>
                          <a:ext uri="{28A0092B-C50C-407E-A947-70E740481C1C}">
                            <a14:useLocalDpi xmlns:a14="http://schemas.microsoft.com/office/drawing/2010/main"/>
                          </a:ext>
                        </a:extLst>
                      </a:blip>
                      <a:srcRect/>
                      <a:stretch>
                        <a:fillRect/>
                      </a:stretch>
                    </p:blipFill>
                    <p:spPr bwMode="auto">
                      <a:xfrm>
                        <a:off x="2319701" y="2485765"/>
                        <a:ext cx="292636" cy="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8" name="Group 347"/>
                <p:cNvGrpSpPr/>
                <p:nvPr/>
              </p:nvGrpSpPr>
              <p:grpSpPr>
                <a:xfrm>
                  <a:off x="7683226" y="2024565"/>
                  <a:ext cx="2771024" cy="2304637"/>
                  <a:chOff x="7683226" y="2138865"/>
                  <a:chExt cx="2771024" cy="2304637"/>
                </a:xfrm>
              </p:grpSpPr>
              <p:sp>
                <p:nvSpPr>
                  <p:cNvPr id="377" name="Rectangle 376"/>
                  <p:cNvSpPr/>
                  <p:nvPr/>
                </p:nvSpPr>
                <p:spPr bwMode="auto">
                  <a:xfrm>
                    <a:off x="7683226" y="2138865"/>
                    <a:ext cx="2771024" cy="230463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a:t>
                    </a:r>
                  </a:p>
                </p:txBody>
              </p:sp>
              <p:grpSp>
                <p:nvGrpSpPr>
                  <p:cNvPr id="378" name="Group 377"/>
                  <p:cNvGrpSpPr/>
                  <p:nvPr/>
                </p:nvGrpSpPr>
                <p:grpSpPr>
                  <a:xfrm>
                    <a:off x="7845950" y="2595968"/>
                    <a:ext cx="2445576" cy="1553509"/>
                    <a:chOff x="7799957" y="2595968"/>
                    <a:chExt cx="2445576" cy="1553509"/>
                  </a:xfrm>
                </p:grpSpPr>
                <p:grpSp>
                  <p:nvGrpSpPr>
                    <p:cNvPr id="379" name="Group 387"/>
                    <p:cNvGrpSpPr>
                      <a:grpSpLocks/>
                    </p:cNvGrpSpPr>
                    <p:nvPr/>
                  </p:nvGrpSpPr>
                  <p:grpSpPr bwMode="auto">
                    <a:xfrm>
                      <a:off x="7799957" y="2595969"/>
                      <a:ext cx="1016185" cy="301066"/>
                      <a:chOff x="8369631" y="3448242"/>
                      <a:chExt cx="1016411" cy="301033"/>
                    </a:xfrm>
                  </p:grpSpPr>
                  <p:sp>
                    <p:nvSpPr>
                      <p:cNvPr id="395" name="TextBox 394"/>
                      <p:cNvSpPr txBox="1"/>
                      <p:nvPr/>
                    </p:nvSpPr>
                    <p:spPr>
                      <a:xfrm>
                        <a:off x="8727084" y="3448242"/>
                        <a:ext cx="658958"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SQL</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Database</a:t>
                        </a:r>
                      </a:p>
                    </p:txBody>
                  </p:sp>
                  <p:pic>
                    <p:nvPicPr>
                      <p:cNvPr id="396" name="Picture 171"/>
                      <p:cNvPicPr>
                        <a:picLocks noChangeAspect="1"/>
                      </p:cNvPicPr>
                      <p:nvPr/>
                    </p:nvPicPr>
                    <p:blipFill>
                      <a:blip r:embed="rId28" cstate="email">
                        <a:biLevel thresh="25000"/>
                        <a:extLst>
                          <a:ext uri="{28A0092B-C50C-407E-A947-70E740481C1C}">
                            <a14:useLocalDpi xmlns:a14="http://schemas.microsoft.com/office/drawing/2010/main"/>
                          </a:ext>
                        </a:extLst>
                      </a:blip>
                      <a:srcRect/>
                      <a:stretch>
                        <a:fillRect/>
                      </a:stretch>
                    </p:blipFill>
                    <p:spPr bwMode="auto">
                      <a:xfrm>
                        <a:off x="8369631" y="3452466"/>
                        <a:ext cx="296809" cy="2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0" name="Group 389"/>
                    <p:cNvGrpSpPr>
                      <a:grpSpLocks/>
                    </p:cNvGrpSpPr>
                    <p:nvPr/>
                  </p:nvGrpSpPr>
                  <p:grpSpPr bwMode="auto">
                    <a:xfrm>
                      <a:off x="7803051" y="3832282"/>
                      <a:ext cx="1013093" cy="300038"/>
                      <a:chOff x="8372726" y="4684418"/>
                      <a:chExt cx="1013318" cy="300005"/>
                    </a:xfrm>
                  </p:grpSpPr>
                  <p:sp>
                    <p:nvSpPr>
                      <p:cNvPr id="393" name="TextBox 392"/>
                      <p:cNvSpPr txBox="1"/>
                      <p:nvPr/>
                    </p:nvSpPr>
                    <p:spPr>
                      <a:xfrm>
                        <a:off x="8727084" y="4684418"/>
                        <a:ext cx="658960"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DocumentDB</a:t>
                        </a:r>
                        <a:endParaRPr lang="en-US" kern="0" dirty="0">
                          <a:gradFill>
                            <a:gsLst>
                              <a:gs pos="76250">
                                <a:srgbClr val="FFFFFF"/>
                              </a:gs>
                              <a:gs pos="31000">
                                <a:srgbClr val="FFFFFF"/>
                              </a:gs>
                            </a:gsLst>
                            <a:lin ang="5400000" scaled="0"/>
                          </a:gradFill>
                        </a:endParaRPr>
                      </a:p>
                    </p:txBody>
                  </p:sp>
                  <p:pic>
                    <p:nvPicPr>
                      <p:cNvPr id="394" name="Picture 173"/>
                      <p:cNvPicPr>
                        <a:picLocks noChangeAspect="1"/>
                      </p:cNvPicPr>
                      <p:nvPr/>
                    </p:nvPicPr>
                    <p:blipFill>
                      <a:blip r:embed="rId29" cstate="email">
                        <a:biLevel thresh="25000"/>
                        <a:extLst>
                          <a:ext uri="{28A0092B-C50C-407E-A947-70E740481C1C}">
                            <a14:useLocalDpi xmlns:a14="http://schemas.microsoft.com/office/drawing/2010/main"/>
                          </a:ext>
                        </a:extLst>
                      </a:blip>
                      <a:srcRect/>
                      <a:stretch>
                        <a:fillRect/>
                      </a:stretch>
                    </p:blipFill>
                    <p:spPr bwMode="auto">
                      <a:xfrm>
                        <a:off x="8372726" y="4693804"/>
                        <a:ext cx="290620" cy="29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1" name="Group 390"/>
                    <p:cNvGrpSpPr>
                      <a:grpSpLocks/>
                    </p:cNvGrpSpPr>
                    <p:nvPr/>
                  </p:nvGrpSpPr>
                  <p:grpSpPr bwMode="auto">
                    <a:xfrm>
                      <a:off x="7803720" y="3204660"/>
                      <a:ext cx="1012423" cy="309349"/>
                      <a:chOff x="8373395" y="4056866"/>
                      <a:chExt cx="1012648" cy="309315"/>
                    </a:xfrm>
                  </p:grpSpPr>
                  <p:sp>
                    <p:nvSpPr>
                      <p:cNvPr id="391" name="TextBox 390"/>
                      <p:cNvSpPr txBox="1"/>
                      <p:nvPr/>
                    </p:nvSpPr>
                    <p:spPr>
                      <a:xfrm>
                        <a:off x="8727084" y="4056866"/>
                        <a:ext cx="658959"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Redis</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Cache</a:t>
                        </a:r>
                      </a:p>
                    </p:txBody>
                  </p:sp>
                  <p:pic>
                    <p:nvPicPr>
                      <p:cNvPr id="392" name="Picture 175"/>
                      <p:cNvPicPr>
                        <a:picLocks noChangeAspect="1"/>
                      </p:cNvPicPr>
                      <p:nvPr/>
                    </p:nvPicPr>
                    <p:blipFill>
                      <a:blip r:embed="rId30" cstate="email">
                        <a:biLevel thresh="25000"/>
                        <a:extLst>
                          <a:ext uri="{28A0092B-C50C-407E-A947-70E740481C1C}">
                            <a14:useLocalDpi xmlns:a14="http://schemas.microsoft.com/office/drawing/2010/main"/>
                          </a:ext>
                        </a:extLst>
                      </a:blip>
                      <a:srcRect/>
                      <a:stretch>
                        <a:fillRect/>
                      </a:stretch>
                    </p:blipFill>
                    <p:spPr bwMode="auto">
                      <a:xfrm>
                        <a:off x="8373395" y="4076899"/>
                        <a:ext cx="289282" cy="2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2" name="Group 391"/>
                    <p:cNvGrpSpPr>
                      <a:grpSpLocks/>
                    </p:cNvGrpSpPr>
                    <p:nvPr/>
                  </p:nvGrpSpPr>
                  <p:grpSpPr bwMode="auto">
                    <a:xfrm>
                      <a:off x="9163663" y="3193851"/>
                      <a:ext cx="1081869" cy="331906"/>
                      <a:chOff x="9733640" y="4046058"/>
                      <a:chExt cx="1082109" cy="331869"/>
                    </a:xfrm>
                  </p:grpSpPr>
                  <p:sp>
                    <p:nvSpPr>
                      <p:cNvPr id="389" name="TextBox 388"/>
                      <p:cNvSpPr txBox="1"/>
                      <p:nvPr/>
                    </p:nvSpPr>
                    <p:spPr>
                      <a:xfrm>
                        <a:off x="10156790" y="4061991"/>
                        <a:ext cx="658959" cy="30000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Search</a:t>
                        </a:r>
                      </a:p>
                    </p:txBody>
                  </p:sp>
                  <p:pic>
                    <p:nvPicPr>
                      <p:cNvPr id="390" name="Picture 177"/>
                      <p:cNvPicPr>
                        <a:picLocks noChangeAspect="1"/>
                      </p:cNvPicPr>
                      <p:nvPr/>
                    </p:nvPicPr>
                    <p:blipFill>
                      <a:blip r:embed="rId31" cstate="email">
                        <a:biLevel thresh="25000"/>
                        <a:extLst>
                          <a:ext uri="{28A0092B-C50C-407E-A947-70E740481C1C}">
                            <a14:useLocalDpi xmlns:a14="http://schemas.microsoft.com/office/drawing/2010/main"/>
                          </a:ext>
                        </a:extLst>
                      </a:blip>
                      <a:srcRect/>
                      <a:stretch>
                        <a:fillRect/>
                      </a:stretch>
                    </p:blipFill>
                    <p:spPr bwMode="auto">
                      <a:xfrm>
                        <a:off x="9733640" y="4046058"/>
                        <a:ext cx="331871" cy="3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3" name="Group 392"/>
                    <p:cNvGrpSpPr>
                      <a:grpSpLocks/>
                    </p:cNvGrpSpPr>
                    <p:nvPr/>
                  </p:nvGrpSpPr>
                  <p:grpSpPr bwMode="auto">
                    <a:xfrm>
                      <a:off x="9193207" y="3828827"/>
                      <a:ext cx="1052326" cy="320650"/>
                      <a:chOff x="9763191" y="4680964"/>
                      <a:chExt cx="1052560" cy="320615"/>
                    </a:xfrm>
                  </p:grpSpPr>
                  <p:sp>
                    <p:nvSpPr>
                      <p:cNvPr id="387" name="TextBox 386"/>
                      <p:cNvSpPr txBox="1"/>
                      <p:nvPr/>
                    </p:nvSpPr>
                    <p:spPr>
                      <a:xfrm>
                        <a:off x="10156791" y="4693638"/>
                        <a:ext cx="658960"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Tables</a:t>
                        </a:r>
                      </a:p>
                    </p:txBody>
                  </p:sp>
                  <p:pic>
                    <p:nvPicPr>
                      <p:cNvPr id="388" name="Picture 179" descr="Storage table.png"/>
                      <p:cNvPicPr>
                        <a:picLocks noChangeAspect="1"/>
                      </p:cNvPicPr>
                      <p:nvPr/>
                    </p:nvPicPr>
                    <p:blipFill>
                      <a:blip r:embed="rId32" cstate="email">
                        <a:biLevel thresh="25000"/>
                        <a:extLst>
                          <a:ext uri="{28A0092B-C50C-407E-A947-70E740481C1C}">
                            <a14:useLocalDpi xmlns:a14="http://schemas.microsoft.com/office/drawing/2010/main"/>
                          </a:ext>
                        </a:extLst>
                      </a:blip>
                      <a:srcRect/>
                      <a:stretch>
                        <a:fillRect/>
                      </a:stretch>
                    </p:blipFill>
                    <p:spPr bwMode="auto">
                      <a:xfrm>
                        <a:off x="9763191" y="4680964"/>
                        <a:ext cx="320616" cy="3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4" name="Group 388"/>
                    <p:cNvGrpSpPr>
                      <a:grpSpLocks/>
                    </p:cNvGrpSpPr>
                    <p:nvPr/>
                  </p:nvGrpSpPr>
                  <p:grpSpPr bwMode="auto">
                    <a:xfrm>
                      <a:off x="9193207" y="2595968"/>
                      <a:ext cx="790386" cy="325437"/>
                      <a:chOff x="9763191" y="3448241"/>
                      <a:chExt cx="790562" cy="325401"/>
                    </a:xfrm>
                  </p:grpSpPr>
                  <p:pic>
                    <p:nvPicPr>
                      <p:cNvPr id="385" name="Picture 16"/>
                      <p:cNvPicPr>
                        <a:picLocks noChangeAspect="1"/>
                      </p:cNvPicPr>
                      <p:nvPr/>
                    </p:nvPicPr>
                    <p:blipFill>
                      <a:blip r:embed="rId33" cstate="email">
                        <a:extLst>
                          <a:ext uri="{28A0092B-C50C-407E-A947-70E740481C1C}">
                            <a14:useLocalDpi xmlns:a14="http://schemas.microsoft.com/office/drawing/2010/main"/>
                          </a:ext>
                        </a:extLst>
                      </a:blip>
                      <a:srcRect/>
                      <a:stretch>
                        <a:fillRect/>
                      </a:stretch>
                    </p:blipFill>
                    <p:spPr bwMode="auto">
                      <a:xfrm>
                        <a:off x="9763191" y="3452465"/>
                        <a:ext cx="320616" cy="29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 name="TextBox 385"/>
                      <p:cNvSpPr txBox="1"/>
                      <p:nvPr/>
                    </p:nvSpPr>
                    <p:spPr>
                      <a:xfrm>
                        <a:off x="10156790" y="3448241"/>
                        <a:ext cx="396963" cy="325401"/>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SQL Data</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Warehouse</a:t>
                        </a:r>
                      </a:p>
                    </p:txBody>
                  </p:sp>
                </p:grpSp>
              </p:grpSp>
            </p:grpSp>
            <p:grpSp>
              <p:nvGrpSpPr>
                <p:cNvPr id="349" name="Group 348"/>
                <p:cNvGrpSpPr/>
                <p:nvPr/>
              </p:nvGrpSpPr>
              <p:grpSpPr>
                <a:xfrm>
                  <a:off x="2082009" y="543029"/>
                  <a:ext cx="2144942" cy="1371600"/>
                  <a:chOff x="2082009" y="650979"/>
                  <a:chExt cx="2144942" cy="1371600"/>
                </a:xfrm>
              </p:grpSpPr>
              <p:sp>
                <p:nvSpPr>
                  <p:cNvPr id="364" name="Rectangle 363"/>
                  <p:cNvSpPr/>
                  <p:nvPr/>
                </p:nvSpPr>
                <p:spPr bwMode="auto">
                  <a:xfrm>
                    <a:off x="2082009" y="650979"/>
                    <a:ext cx="2144942"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365" name="Group 364"/>
                  <p:cNvGrpSpPr/>
                  <p:nvPr/>
                </p:nvGrpSpPr>
                <p:grpSpPr>
                  <a:xfrm>
                    <a:off x="2209151" y="1044910"/>
                    <a:ext cx="889842" cy="301625"/>
                    <a:chOff x="2315921" y="978921"/>
                    <a:chExt cx="889842" cy="301625"/>
                  </a:xfrm>
                </p:grpSpPr>
                <p:sp>
                  <p:nvSpPr>
                    <p:cNvPr id="375" name="TextBox 374"/>
                    <p:cNvSpPr txBox="1"/>
                    <p:nvPr/>
                  </p:nvSpPr>
                  <p:spPr bwMode="auto">
                    <a:xfrm>
                      <a:off x="2678517" y="978921"/>
                      <a:ext cx="527246"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Cloud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services</a:t>
                      </a:r>
                    </a:p>
                  </p:txBody>
                </p:sp>
                <p:pic>
                  <p:nvPicPr>
                    <p:cNvPr id="376" name="Picture 145"/>
                    <p:cNvPicPr>
                      <a:picLocks noChangeAspect="1"/>
                    </p:cNvPicPr>
                    <p:nvPr/>
                  </p:nvPicPr>
                  <p:blipFill>
                    <a:blip r:embed="rId34" cstate="email">
                      <a:biLevel thresh="25000"/>
                      <a:extLst>
                        <a:ext uri="{28A0092B-C50C-407E-A947-70E740481C1C}">
                          <a14:useLocalDpi xmlns:a14="http://schemas.microsoft.com/office/drawing/2010/main"/>
                        </a:ext>
                      </a:extLst>
                    </a:blip>
                    <a:srcRect/>
                    <a:stretch>
                      <a:fillRect/>
                    </a:stretch>
                  </p:blipFill>
                  <p:spPr bwMode="auto">
                    <a:xfrm>
                      <a:off x="2315921" y="984779"/>
                      <a:ext cx="289808" cy="28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6" name="Group 365"/>
                  <p:cNvGrpSpPr/>
                  <p:nvPr/>
                </p:nvGrpSpPr>
                <p:grpSpPr>
                  <a:xfrm>
                    <a:off x="2209151" y="1617332"/>
                    <a:ext cx="751241" cy="303647"/>
                    <a:chOff x="2355344" y="1558000"/>
                    <a:chExt cx="751241" cy="303647"/>
                  </a:xfrm>
                </p:grpSpPr>
                <p:sp>
                  <p:nvSpPr>
                    <p:cNvPr id="373" name="TextBox 372"/>
                    <p:cNvSpPr txBox="1"/>
                    <p:nvPr/>
                  </p:nvSpPr>
                  <p:spPr bwMode="auto">
                    <a:xfrm>
                      <a:off x="2722967" y="1559012"/>
                      <a:ext cx="383618" cy="3016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Batch</a:t>
                      </a:r>
                    </a:p>
                  </p:txBody>
                </p:sp>
                <p:pic>
                  <p:nvPicPr>
                    <p:cNvPr id="374" name="Picture 147"/>
                    <p:cNvPicPr>
                      <a:picLocks noChangeAspect="1"/>
                    </p:cNvPicPr>
                    <p:nvPr/>
                  </p:nvPicPr>
                  <p:blipFill>
                    <a:blip r:embed="rId35" cstate="email">
                      <a:biLevel thresh="25000"/>
                      <a:extLst>
                        <a:ext uri="{28A0092B-C50C-407E-A947-70E740481C1C}">
                          <a14:useLocalDpi xmlns:a14="http://schemas.microsoft.com/office/drawing/2010/main"/>
                        </a:ext>
                      </a:extLst>
                    </a:blip>
                    <a:srcRect/>
                    <a:stretch>
                      <a:fillRect/>
                    </a:stretch>
                  </p:blipFill>
                  <p:spPr bwMode="auto">
                    <a:xfrm>
                      <a:off x="2355344" y="1558000"/>
                      <a:ext cx="303542"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7" name="Group 366"/>
                  <p:cNvGrpSpPr/>
                  <p:nvPr/>
                </p:nvGrpSpPr>
                <p:grpSpPr>
                  <a:xfrm>
                    <a:off x="3226725" y="1617332"/>
                    <a:ext cx="865731" cy="301625"/>
                    <a:chOff x="3193533" y="1551343"/>
                    <a:chExt cx="865731" cy="301625"/>
                  </a:xfrm>
                </p:grpSpPr>
                <p:sp>
                  <p:nvSpPr>
                    <p:cNvPr id="371" name="TextBox 370"/>
                    <p:cNvSpPr txBox="1"/>
                    <p:nvPr/>
                  </p:nvSpPr>
                  <p:spPr bwMode="auto">
                    <a:xfrm>
                      <a:off x="3554337" y="1551343"/>
                      <a:ext cx="504927"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Remote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app</a:t>
                      </a:r>
                    </a:p>
                  </p:txBody>
                </p:sp>
                <p:pic>
                  <p:nvPicPr>
                    <p:cNvPr id="372" name="Picture 149"/>
                    <p:cNvPicPr>
                      <a:picLocks noChangeAspect="1"/>
                    </p:cNvPicPr>
                    <p:nvPr/>
                  </p:nvPicPr>
                  <p:blipFill>
                    <a:blip r:embed="rId36" cstate="email">
                      <a:biLevel thresh="25000"/>
                      <a:extLst>
                        <a:ext uri="{28A0092B-C50C-407E-A947-70E740481C1C}">
                          <a14:useLocalDpi xmlns:a14="http://schemas.microsoft.com/office/drawing/2010/main"/>
                        </a:ext>
                      </a:extLst>
                    </a:blip>
                    <a:srcRect/>
                    <a:stretch>
                      <a:fillRect/>
                    </a:stretch>
                  </p:blipFill>
                  <p:spPr bwMode="auto">
                    <a:xfrm>
                      <a:off x="3193533" y="1556274"/>
                      <a:ext cx="291661"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 name="Group 367"/>
                  <p:cNvGrpSpPr/>
                  <p:nvPr/>
                </p:nvGrpSpPr>
                <p:grpSpPr>
                  <a:xfrm>
                    <a:off x="3226725" y="1046498"/>
                    <a:ext cx="873084" cy="300037"/>
                    <a:chOff x="3380111" y="980440"/>
                    <a:chExt cx="873084" cy="300037"/>
                  </a:xfrm>
                </p:grpSpPr>
                <p:sp>
                  <p:nvSpPr>
                    <p:cNvPr id="369" name="TextBox 368"/>
                    <p:cNvSpPr txBox="1"/>
                    <p:nvPr/>
                  </p:nvSpPr>
                  <p:spPr bwMode="auto">
                    <a:xfrm>
                      <a:off x="3723011" y="980440"/>
                      <a:ext cx="530184"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Service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fabric</a:t>
                      </a:r>
                    </a:p>
                  </p:txBody>
                </p:sp>
                <p:sp>
                  <p:nvSpPr>
                    <p:cNvPr id="370" name="Freeform 369"/>
                    <p:cNvSpPr/>
                    <p:nvPr/>
                  </p:nvSpPr>
                  <p:spPr bwMode="auto">
                    <a:xfrm>
                      <a:off x="3380111" y="993933"/>
                      <a:ext cx="282575" cy="273050"/>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rgbClr val="FFFFFF"/>
                    </a:solidFill>
                    <a:ln w="9525" cap="flat" cmpd="sng" algn="ctr">
                      <a:solidFill>
                        <a:srgbClr val="FFFFFF"/>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nvGrpSpPr>
                <p:cNvPr id="350" name="Group 349"/>
                <p:cNvGrpSpPr/>
                <p:nvPr/>
              </p:nvGrpSpPr>
              <p:grpSpPr>
                <a:xfrm>
                  <a:off x="8203323" y="543029"/>
                  <a:ext cx="2250927" cy="1371600"/>
                  <a:chOff x="8203323" y="650979"/>
                  <a:chExt cx="2250927" cy="1371600"/>
                </a:xfrm>
              </p:grpSpPr>
              <p:sp>
                <p:nvSpPr>
                  <p:cNvPr id="351" name="Rectangle 350"/>
                  <p:cNvSpPr/>
                  <p:nvPr/>
                </p:nvSpPr>
                <p:spPr bwMode="auto">
                  <a:xfrm>
                    <a:off x="8203323" y="650979"/>
                    <a:ext cx="2250927"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927" fontAlgn="base">
                      <a:lnSpc>
                        <a:spcPct val="90000"/>
                      </a:lnSpc>
                      <a:defRPr/>
                    </a:pPr>
                    <a:r>
                      <a:rPr lang="en-US" sz="12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Developer services</a:t>
                    </a:r>
                  </a:p>
                </p:txBody>
              </p:sp>
              <p:grpSp>
                <p:nvGrpSpPr>
                  <p:cNvPr id="352" name="Group 351"/>
                  <p:cNvGrpSpPr/>
                  <p:nvPr/>
                </p:nvGrpSpPr>
                <p:grpSpPr>
                  <a:xfrm>
                    <a:off x="8316462" y="1050815"/>
                    <a:ext cx="1048050" cy="290595"/>
                    <a:chOff x="8316462" y="1050815"/>
                    <a:chExt cx="1048050" cy="290595"/>
                  </a:xfrm>
                </p:grpSpPr>
                <p:sp>
                  <p:nvSpPr>
                    <p:cNvPr id="362" name="TextBox 361"/>
                    <p:cNvSpPr txBox="1"/>
                    <p:nvPr/>
                  </p:nvSpPr>
                  <p:spPr bwMode="auto">
                    <a:xfrm>
                      <a:off x="8694587" y="1065786"/>
                      <a:ext cx="669925" cy="2508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Visual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Studio</a:t>
                      </a:r>
                    </a:p>
                  </p:txBody>
                </p:sp>
                <p:pic>
                  <p:nvPicPr>
                    <p:cNvPr id="363" name="Picture 167" descr="Visual Studio Online.png"/>
                    <p:cNvPicPr>
                      <a:picLocks noChangeAspect="1"/>
                    </p:cNvPicPr>
                    <p:nvPr/>
                  </p:nvPicPr>
                  <p:blipFill>
                    <a:blip r:embed="rId37" cstate="email">
                      <a:biLevel thresh="25000"/>
                      <a:extLst>
                        <a:ext uri="{28A0092B-C50C-407E-A947-70E740481C1C}">
                          <a14:useLocalDpi xmlns:a14="http://schemas.microsoft.com/office/drawing/2010/main"/>
                        </a:ext>
                      </a:extLst>
                    </a:blip>
                    <a:srcRect/>
                    <a:stretch>
                      <a:fillRect/>
                    </a:stretch>
                  </p:blipFill>
                  <p:spPr bwMode="auto">
                    <a:xfrm>
                      <a:off x="8316462" y="1050815"/>
                      <a:ext cx="290580" cy="29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3" name="Group 352"/>
                  <p:cNvGrpSpPr/>
                  <p:nvPr/>
                </p:nvGrpSpPr>
                <p:grpSpPr>
                  <a:xfrm>
                    <a:off x="9413978" y="1606382"/>
                    <a:ext cx="957567" cy="312845"/>
                    <a:chOff x="9413978" y="1606382"/>
                    <a:chExt cx="957567" cy="312845"/>
                  </a:xfrm>
                </p:grpSpPr>
                <p:sp>
                  <p:nvSpPr>
                    <p:cNvPr id="360" name="TextBox 359"/>
                    <p:cNvSpPr txBox="1"/>
                    <p:nvPr/>
                  </p:nvSpPr>
                  <p:spPr bwMode="auto">
                    <a:xfrm>
                      <a:off x="9712733" y="161760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Application</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Insights</a:t>
                      </a:r>
                    </a:p>
                  </p:txBody>
                </p:sp>
                <p:pic>
                  <p:nvPicPr>
                    <p:cNvPr id="361" name="Picture 169" descr="Application Insights.png"/>
                    <p:cNvPicPr>
                      <a:picLocks noChangeAspect="1"/>
                    </p:cNvPicPr>
                    <p:nvPr/>
                  </p:nvPicPr>
                  <p:blipFill>
                    <a:blip r:embed="rId38" cstate="email">
                      <a:biLevel thresh="25000"/>
                      <a:extLst>
                        <a:ext uri="{28A0092B-C50C-407E-A947-70E740481C1C}">
                          <a14:useLocalDpi xmlns:a14="http://schemas.microsoft.com/office/drawing/2010/main"/>
                        </a:ext>
                      </a:extLst>
                    </a:blip>
                    <a:srcRect/>
                    <a:stretch>
                      <a:fillRect/>
                    </a:stretch>
                  </p:blipFill>
                  <p:spPr bwMode="auto">
                    <a:xfrm>
                      <a:off x="9413978" y="1606382"/>
                      <a:ext cx="292365" cy="29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4" name="Group 353"/>
                  <p:cNvGrpSpPr/>
                  <p:nvPr/>
                </p:nvGrpSpPr>
                <p:grpSpPr>
                  <a:xfrm>
                    <a:off x="9408787" y="1025699"/>
                    <a:ext cx="875200" cy="302765"/>
                    <a:chOff x="9408787" y="1025699"/>
                    <a:chExt cx="875200" cy="302765"/>
                  </a:xfrm>
                </p:grpSpPr>
                <p:pic>
                  <p:nvPicPr>
                    <p:cNvPr id="358" name="Picture 272"/>
                    <p:cNvPicPr>
                      <a:picLocks noChangeAspect="1"/>
                    </p:cNvPicPr>
                    <p:nvPr/>
                  </p:nvPicPr>
                  <p:blipFill>
                    <a:blip r:embed="rId39" cstate="email">
                      <a:biLevel thresh="25000"/>
                      <a:extLst>
                        <a:ext uri="{28A0092B-C50C-407E-A947-70E740481C1C}">
                          <a14:useLocalDpi xmlns:a14="http://schemas.microsoft.com/office/drawing/2010/main"/>
                        </a:ext>
                      </a:extLst>
                    </a:blip>
                    <a:srcRect/>
                    <a:stretch>
                      <a:fillRect/>
                    </a:stretch>
                  </p:blipFill>
                  <p:spPr bwMode="auto">
                    <a:xfrm>
                      <a:off x="9408787" y="1025699"/>
                      <a:ext cx="302749" cy="30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p:nvPr/>
                  </p:nvSpPr>
                  <p:spPr bwMode="auto">
                    <a:xfrm>
                      <a:off x="9742651" y="1059753"/>
                      <a:ext cx="541336" cy="2492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Azure SDK</a:t>
                      </a:r>
                    </a:p>
                  </p:txBody>
                </p:sp>
              </p:grpSp>
              <p:grpSp>
                <p:nvGrpSpPr>
                  <p:cNvPr id="355" name="Group 354"/>
                  <p:cNvGrpSpPr/>
                  <p:nvPr/>
                </p:nvGrpSpPr>
                <p:grpSpPr>
                  <a:xfrm>
                    <a:off x="8316496" y="1621631"/>
                    <a:ext cx="1048016" cy="280129"/>
                    <a:chOff x="8316496" y="1621631"/>
                    <a:chExt cx="1048016" cy="280129"/>
                  </a:xfrm>
                </p:grpSpPr>
                <p:sp>
                  <p:nvSpPr>
                    <p:cNvPr id="356" name="TextBox 355"/>
                    <p:cNvSpPr txBox="1"/>
                    <p:nvPr/>
                  </p:nvSpPr>
                  <p:spPr bwMode="auto">
                    <a:xfrm>
                      <a:off x="8704112" y="1650936"/>
                      <a:ext cx="660400" cy="2508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Team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Project</a:t>
                      </a:r>
                    </a:p>
                  </p:txBody>
                </p:sp>
                <p:sp>
                  <p:nvSpPr>
                    <p:cNvPr id="357" name="Freeform 356"/>
                    <p:cNvSpPr/>
                    <p:nvPr/>
                  </p:nvSpPr>
                  <p:spPr bwMode="auto">
                    <a:xfrm>
                      <a:off x="8316496" y="1621631"/>
                      <a:ext cx="290512" cy="249237"/>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grpSp>
          <p:grpSp>
            <p:nvGrpSpPr>
              <p:cNvPr id="4" name="Group 3"/>
              <p:cNvGrpSpPr/>
              <p:nvPr userDrawn="1"/>
            </p:nvGrpSpPr>
            <p:grpSpPr>
              <a:xfrm>
                <a:off x="249566" y="543029"/>
                <a:ext cx="1720893" cy="3795291"/>
                <a:chOff x="249566" y="543029"/>
                <a:chExt cx="1720893" cy="3795291"/>
              </a:xfrm>
            </p:grpSpPr>
            <p:sp>
              <p:nvSpPr>
                <p:cNvPr id="319" name="Rectangle 318"/>
                <p:cNvSpPr/>
                <p:nvPr/>
              </p:nvSpPr>
              <p:spPr bwMode="auto">
                <a:xfrm>
                  <a:off x="249566" y="543029"/>
                  <a:ext cx="1720893" cy="3795291"/>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Security and Management</a:t>
                  </a:r>
                </a:p>
              </p:txBody>
            </p:sp>
            <p:grpSp>
              <p:nvGrpSpPr>
                <p:cNvPr id="3" name="Group 2"/>
                <p:cNvGrpSpPr/>
                <p:nvPr/>
              </p:nvGrpSpPr>
              <p:grpSpPr>
                <a:xfrm>
                  <a:off x="365563" y="1115018"/>
                  <a:ext cx="1458716" cy="3120525"/>
                  <a:chOff x="419554" y="1199688"/>
                  <a:chExt cx="1458716" cy="3120525"/>
                </a:xfrm>
              </p:grpSpPr>
              <p:grpSp>
                <p:nvGrpSpPr>
                  <p:cNvPr id="321" name="Group 320"/>
                  <p:cNvGrpSpPr/>
                  <p:nvPr/>
                </p:nvGrpSpPr>
                <p:grpSpPr>
                  <a:xfrm>
                    <a:off x="442574" y="1656149"/>
                    <a:ext cx="1027708" cy="303213"/>
                    <a:chOff x="368069" y="1313314"/>
                    <a:chExt cx="1027708" cy="303213"/>
                  </a:xfrm>
                </p:grpSpPr>
                <p:sp>
                  <p:nvSpPr>
                    <p:cNvPr id="340" name="TextBox 339"/>
                    <p:cNvSpPr txBox="1"/>
                    <p:nvPr/>
                  </p:nvSpPr>
                  <p:spPr bwMode="auto">
                    <a:xfrm>
                      <a:off x="736963" y="1314902"/>
                      <a:ext cx="658814"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Active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Directory</a:t>
                      </a:r>
                    </a:p>
                  </p:txBody>
                </p:sp>
                <p:pic>
                  <p:nvPicPr>
                    <p:cNvPr id="341" name="Picture 193" descr="Azure Active Directory.png"/>
                    <p:cNvPicPr>
                      <a:picLocks noChangeAspect="1"/>
                    </p:cNvPicPr>
                    <p:nvPr/>
                  </p:nvPicPr>
                  <p:blipFill>
                    <a:blip r:embed="rId40" cstate="email">
                      <a:biLevel thresh="25000"/>
                      <a:extLst>
                        <a:ext uri="{28A0092B-C50C-407E-A947-70E740481C1C}">
                          <a14:useLocalDpi xmlns:a14="http://schemas.microsoft.com/office/drawing/2010/main"/>
                        </a:ext>
                      </a:extLst>
                    </a:blip>
                    <a:srcRect/>
                    <a:stretch>
                      <a:fillRect/>
                    </a:stretch>
                  </p:blipFill>
                  <p:spPr bwMode="auto">
                    <a:xfrm>
                      <a:off x="368069" y="1313314"/>
                      <a:ext cx="298175" cy="2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 name="Group 321"/>
                  <p:cNvGrpSpPr/>
                  <p:nvPr/>
                </p:nvGrpSpPr>
                <p:grpSpPr>
                  <a:xfrm>
                    <a:off x="466215" y="2129907"/>
                    <a:ext cx="1004066" cy="301625"/>
                    <a:chOff x="391710" y="1847920"/>
                    <a:chExt cx="1004066" cy="301625"/>
                  </a:xfrm>
                </p:grpSpPr>
                <p:sp>
                  <p:nvSpPr>
                    <p:cNvPr id="338" name="TextBox 337"/>
                    <p:cNvSpPr txBox="1"/>
                    <p:nvPr/>
                  </p:nvSpPr>
                  <p:spPr bwMode="auto">
                    <a:xfrm>
                      <a:off x="736963" y="18479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Multi-factor</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Authentication</a:t>
                      </a:r>
                    </a:p>
                  </p:txBody>
                </p:sp>
                <p:pic>
                  <p:nvPicPr>
                    <p:cNvPr id="339" name="Picture 195" descr="Multi-Factor Authentication.png"/>
                    <p:cNvPicPr>
                      <a:picLocks noChangeAspect="1"/>
                    </p:cNvPicPr>
                    <p:nvPr/>
                  </p:nvPicPr>
                  <p:blipFill>
                    <a:blip r:embed="rId41" cstate="email">
                      <a:biLevel thresh="25000"/>
                      <a:extLst>
                        <a:ext uri="{28A0092B-C50C-407E-A947-70E740481C1C}">
                          <a14:useLocalDpi xmlns:a14="http://schemas.microsoft.com/office/drawing/2010/main"/>
                        </a:ext>
                      </a:extLst>
                    </a:blip>
                    <a:srcRect/>
                    <a:stretch>
                      <a:fillRect/>
                    </a:stretch>
                  </p:blipFill>
                  <p:spPr bwMode="auto">
                    <a:xfrm>
                      <a:off x="391710" y="1854270"/>
                      <a:ext cx="288064" cy="2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322"/>
                  <p:cNvGrpSpPr/>
                  <p:nvPr/>
                </p:nvGrpSpPr>
                <p:grpSpPr>
                  <a:xfrm>
                    <a:off x="442574" y="2602077"/>
                    <a:ext cx="1027706" cy="301625"/>
                    <a:chOff x="368069" y="2341251"/>
                    <a:chExt cx="1027706" cy="301625"/>
                  </a:xfrm>
                </p:grpSpPr>
                <p:sp>
                  <p:nvSpPr>
                    <p:cNvPr id="336" name="TextBox 335"/>
                    <p:cNvSpPr txBox="1"/>
                    <p:nvPr/>
                  </p:nvSpPr>
                  <p:spPr bwMode="auto">
                    <a:xfrm>
                      <a:off x="736963" y="23412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Automation</a:t>
                      </a:r>
                    </a:p>
                  </p:txBody>
                </p:sp>
                <p:pic>
                  <p:nvPicPr>
                    <p:cNvPr id="337" name="Picture 198" descr="Azure automation.png"/>
                    <p:cNvPicPr>
                      <a:picLocks noChangeAspect="1"/>
                    </p:cNvPicPr>
                    <p:nvPr/>
                  </p:nvPicPr>
                  <p:blipFill>
                    <a:blip r:embed="rId42" cstate="email">
                      <a:biLevel thresh="25000"/>
                      <a:extLst>
                        <a:ext uri="{28A0092B-C50C-407E-A947-70E740481C1C}">
                          <a14:useLocalDpi xmlns:a14="http://schemas.microsoft.com/office/drawing/2010/main"/>
                        </a:ext>
                      </a:extLst>
                    </a:blip>
                    <a:srcRect/>
                    <a:stretch>
                      <a:fillRect/>
                    </a:stretch>
                  </p:blipFill>
                  <p:spPr bwMode="auto">
                    <a:xfrm>
                      <a:off x="368069" y="2347601"/>
                      <a:ext cx="289482" cy="2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4" name="Group 323"/>
                  <p:cNvGrpSpPr/>
                  <p:nvPr/>
                </p:nvGrpSpPr>
                <p:grpSpPr>
                  <a:xfrm>
                    <a:off x="442574" y="1199688"/>
                    <a:ext cx="1027707" cy="285916"/>
                    <a:chOff x="368069" y="762503"/>
                    <a:chExt cx="1027707" cy="285916"/>
                  </a:xfrm>
                </p:grpSpPr>
                <p:sp>
                  <p:nvSpPr>
                    <p:cNvPr id="334" name="TextBox 333"/>
                    <p:cNvSpPr txBox="1"/>
                    <p:nvPr/>
                  </p:nvSpPr>
                  <p:spPr bwMode="auto">
                    <a:xfrm>
                      <a:off x="736963" y="789031"/>
                      <a:ext cx="658813" cy="232860"/>
                    </a:xfrm>
                    <a:prstGeom prst="rect">
                      <a:avLst/>
                    </a:prstGeom>
                    <a:noFill/>
                    <a:ln>
                      <a:noFill/>
                    </a:ln>
                  </p:spPr>
                  <p:txBody>
                    <a:bodyPr wrap="none" lIns="0" tIns="27971" rIns="0" bIns="0" anchor="ctr" anchorCtr="0"/>
                    <a:lstStyle/>
                    <a:p>
                      <a:pPr defTabSz="932317" eaLnBrk="0" fontAlgn="base" hangingPunct="0">
                        <a:lnSpc>
                          <a:spcPct val="90000"/>
                        </a:lnSpc>
                        <a:spcBef>
                          <a:spcPts val="600"/>
                        </a:spcBef>
                        <a:spcAft>
                          <a:spcPct val="0"/>
                        </a:spcAft>
                        <a:defRPr/>
                      </a:pPr>
                      <a:r>
                        <a:rPr lang="en-US" sz="1000" kern="0" dirty="0">
                          <a:gradFill>
                            <a:gsLst>
                              <a:gs pos="76250">
                                <a:srgbClr val="FFFFFF"/>
                              </a:gs>
                              <a:gs pos="31000">
                                <a:srgbClr val="FFFFFF"/>
                              </a:gs>
                            </a:gsLst>
                            <a:lin ang="5400000" scaled="0"/>
                          </a:gradFill>
                          <a:ea typeface="Arial Unicode MS" panose="020B0604020202020204" pitchFamily="34" charset="-128"/>
                          <a:cs typeface="Segoe UI Light" panose="020B0502040204020203" pitchFamily="34" charset="0"/>
                        </a:rPr>
                        <a:t>Portal</a:t>
                      </a:r>
                    </a:p>
                  </p:txBody>
                </p:sp>
                <p:pic>
                  <p:nvPicPr>
                    <p:cNvPr id="335" name="Picture 200" descr="Azure subscription.png"/>
                    <p:cNvPicPr>
                      <a:picLocks noChangeAspect="1"/>
                    </p:cNvPicPr>
                    <p:nvPr/>
                  </p:nvPicPr>
                  <p:blipFill>
                    <a:blip r:embed="rId43" cstate="email">
                      <a:biLevel thresh="25000"/>
                      <a:extLst>
                        <a:ext uri="{28A0092B-C50C-407E-A947-70E740481C1C}">
                          <a14:useLocalDpi xmlns:a14="http://schemas.microsoft.com/office/drawing/2010/main"/>
                        </a:ext>
                      </a:extLst>
                    </a:blip>
                    <a:srcRect/>
                    <a:stretch>
                      <a:fillRect/>
                    </a:stretch>
                  </p:blipFill>
                  <p:spPr bwMode="auto">
                    <a:xfrm>
                      <a:off x="368069" y="762503"/>
                      <a:ext cx="286234" cy="28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5" name="Group 324"/>
                  <p:cNvGrpSpPr/>
                  <p:nvPr/>
                </p:nvGrpSpPr>
                <p:grpSpPr>
                  <a:xfrm>
                    <a:off x="442574" y="3074247"/>
                    <a:ext cx="1027707" cy="301625"/>
                    <a:chOff x="368069" y="2835216"/>
                    <a:chExt cx="1027707" cy="301625"/>
                  </a:xfrm>
                </p:grpSpPr>
                <p:sp>
                  <p:nvSpPr>
                    <p:cNvPr id="332" name="TextBox 331"/>
                    <p:cNvSpPr txBox="1"/>
                    <p:nvPr/>
                  </p:nvSpPr>
                  <p:spPr bwMode="auto">
                    <a:xfrm>
                      <a:off x="736963" y="2835216"/>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Key vault</a:t>
                      </a:r>
                    </a:p>
                  </p:txBody>
                </p:sp>
                <p:pic>
                  <p:nvPicPr>
                    <p:cNvPr id="333" name="Picture 204" descr="AzureKeyVault_icon_white.png"/>
                    <p:cNvPicPr>
                      <a:picLocks noChangeAspect="1"/>
                    </p:cNvPicPr>
                    <p:nvPr/>
                  </p:nvPicPr>
                  <p:blipFill>
                    <a:blip r:embed="rId44" cstate="email">
                      <a:extLst>
                        <a:ext uri="{28A0092B-C50C-407E-A947-70E740481C1C}">
                          <a14:useLocalDpi xmlns:a14="http://schemas.microsoft.com/office/drawing/2010/main"/>
                        </a:ext>
                      </a:extLst>
                    </a:blip>
                    <a:srcRect/>
                    <a:stretch>
                      <a:fillRect/>
                    </a:stretch>
                  </p:blipFill>
                  <p:spPr bwMode="auto">
                    <a:xfrm>
                      <a:off x="368069" y="2835216"/>
                      <a:ext cx="266988" cy="29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6" name="Group 325"/>
                  <p:cNvGrpSpPr/>
                  <p:nvPr/>
                </p:nvGrpSpPr>
                <p:grpSpPr>
                  <a:xfrm>
                    <a:off x="419554" y="3546417"/>
                    <a:ext cx="1458716" cy="301625"/>
                    <a:chOff x="345049" y="3328988"/>
                    <a:chExt cx="1458716" cy="301625"/>
                  </a:xfrm>
                </p:grpSpPr>
                <p:sp>
                  <p:nvSpPr>
                    <p:cNvPr id="330" name="TextBox 329"/>
                    <p:cNvSpPr txBox="1"/>
                    <p:nvPr/>
                  </p:nvSpPr>
                  <p:spPr bwMode="auto">
                    <a:xfrm>
                      <a:off x="736963" y="3328988"/>
                      <a:ext cx="106680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Store/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Marketplace</a:t>
                      </a:r>
                    </a:p>
                  </p:txBody>
                </p:sp>
                <p:pic>
                  <p:nvPicPr>
                    <p:cNvPr id="331" name="Picture 230" descr="Azure Marketplace.png"/>
                    <p:cNvPicPr>
                      <a:picLocks noChangeAspect="1"/>
                    </p:cNvPicPr>
                    <p:nvPr/>
                  </p:nvPicPr>
                  <p:blipFill>
                    <a:blip r:embed="rId45" cstate="email">
                      <a:biLevel thresh="25000"/>
                      <a:extLst>
                        <a:ext uri="{28A0092B-C50C-407E-A947-70E740481C1C}">
                          <a14:useLocalDpi xmlns:a14="http://schemas.microsoft.com/office/drawing/2010/main"/>
                        </a:ext>
                      </a:extLst>
                    </a:blip>
                    <a:srcRect/>
                    <a:stretch>
                      <a:fillRect/>
                    </a:stretch>
                  </p:blipFill>
                  <p:spPr bwMode="auto">
                    <a:xfrm>
                      <a:off x="345049" y="3338513"/>
                      <a:ext cx="291101" cy="2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 name="Group 326"/>
                  <p:cNvGrpSpPr/>
                  <p:nvPr/>
                </p:nvGrpSpPr>
                <p:grpSpPr>
                  <a:xfrm>
                    <a:off x="442574" y="4018588"/>
                    <a:ext cx="1029294" cy="301625"/>
                    <a:chOff x="368069" y="3867931"/>
                    <a:chExt cx="1029294" cy="301625"/>
                  </a:xfrm>
                </p:grpSpPr>
                <p:pic>
                  <p:nvPicPr>
                    <p:cNvPr id="328" name="Picture 412"/>
                    <p:cNvPicPr>
                      <a:picLocks noChangeAspect="1"/>
                    </p:cNvPicPr>
                    <p:nvPr/>
                  </p:nvPicPr>
                  <p:blipFill>
                    <a:blip r:embed="rId46" cstate="email">
                      <a:biLevel thresh="25000"/>
                      <a:extLst>
                        <a:ext uri="{28A0092B-C50C-407E-A947-70E740481C1C}">
                          <a14:useLocalDpi xmlns:a14="http://schemas.microsoft.com/office/drawing/2010/main"/>
                        </a:ext>
                      </a:extLst>
                    </a:blip>
                    <a:srcRect/>
                    <a:stretch>
                      <a:fillRect/>
                    </a:stretch>
                  </p:blipFill>
                  <p:spPr bwMode="auto">
                    <a:xfrm>
                      <a:off x="368069" y="3891744"/>
                      <a:ext cx="252343" cy="25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Box 328"/>
                    <p:cNvSpPr txBox="1"/>
                    <p:nvPr/>
                  </p:nvSpPr>
                  <p:spPr bwMode="auto">
                    <a:xfrm>
                      <a:off x="736963" y="386793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VM Image Gallery</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and VM Depot</a:t>
                      </a:r>
                    </a:p>
                  </p:txBody>
                </p:sp>
              </p:grpSp>
            </p:grpSp>
          </p:grpSp>
          <p:grpSp>
            <p:nvGrpSpPr>
              <p:cNvPr id="13" name="Group 12"/>
              <p:cNvGrpSpPr/>
              <p:nvPr userDrawn="1"/>
            </p:nvGrpSpPr>
            <p:grpSpPr>
              <a:xfrm>
                <a:off x="10572607" y="543029"/>
                <a:ext cx="1619393" cy="3786173"/>
                <a:chOff x="10572607" y="543029"/>
                <a:chExt cx="1619393" cy="3786173"/>
              </a:xfrm>
            </p:grpSpPr>
            <p:sp>
              <p:nvSpPr>
                <p:cNvPr id="288" name="Rectangle 287"/>
                <p:cNvSpPr/>
                <p:nvPr/>
              </p:nvSpPr>
              <p:spPr bwMode="auto">
                <a:xfrm>
                  <a:off x="10572607" y="543029"/>
                  <a:ext cx="1619393" cy="3786173"/>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Hybrid</a:t>
                  </a:r>
                </a:p>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Operations</a:t>
                  </a:r>
                </a:p>
              </p:txBody>
            </p:sp>
            <p:grpSp>
              <p:nvGrpSpPr>
                <p:cNvPr id="12" name="Group 11"/>
                <p:cNvGrpSpPr/>
                <p:nvPr userDrawn="1"/>
              </p:nvGrpSpPr>
              <p:grpSpPr>
                <a:xfrm>
                  <a:off x="10757536" y="1170330"/>
                  <a:ext cx="1249535" cy="2996155"/>
                  <a:chOff x="10729741" y="1170330"/>
                  <a:chExt cx="1249535" cy="2996155"/>
                </a:xfrm>
              </p:grpSpPr>
              <p:grpSp>
                <p:nvGrpSpPr>
                  <p:cNvPr id="7" name="Group 6"/>
                  <p:cNvGrpSpPr/>
                  <p:nvPr userDrawn="1"/>
                </p:nvGrpSpPr>
                <p:grpSpPr>
                  <a:xfrm>
                    <a:off x="10729741" y="2078817"/>
                    <a:ext cx="1064688" cy="300038"/>
                    <a:chOff x="10729741" y="1826583"/>
                    <a:chExt cx="1064688" cy="300038"/>
                  </a:xfrm>
                </p:grpSpPr>
                <p:sp>
                  <p:nvSpPr>
                    <p:cNvPr id="317" name="TextBox 316"/>
                    <p:cNvSpPr txBox="1"/>
                    <p:nvPr/>
                  </p:nvSpPr>
                  <p:spPr bwMode="auto">
                    <a:xfrm>
                      <a:off x="11135616" y="1826583"/>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Backup</a:t>
                      </a:r>
                    </a:p>
                  </p:txBody>
                </p:sp>
                <p:pic>
                  <p:nvPicPr>
                    <p:cNvPr id="318" name="Picture 206" descr="Backup Service.png"/>
                    <p:cNvPicPr>
                      <a:picLocks noChangeAspect="1"/>
                    </p:cNvPicPr>
                    <p:nvPr/>
                  </p:nvPicPr>
                  <p:blipFill>
                    <a:blip r:embed="rId47" cstate="email">
                      <a:biLevel thresh="25000"/>
                      <a:extLst>
                        <a:ext uri="{28A0092B-C50C-407E-A947-70E740481C1C}">
                          <a14:useLocalDpi xmlns:a14="http://schemas.microsoft.com/office/drawing/2010/main"/>
                        </a:ext>
                      </a:extLst>
                    </a:blip>
                    <a:srcRect/>
                    <a:stretch>
                      <a:fillRect/>
                    </a:stretch>
                  </p:blipFill>
                  <p:spPr bwMode="auto">
                    <a:xfrm>
                      <a:off x="10729741" y="1828595"/>
                      <a:ext cx="296404" cy="2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userDrawn="1"/>
                </p:nvGrpSpPr>
                <p:grpSpPr>
                  <a:xfrm>
                    <a:off x="10735019" y="3417554"/>
                    <a:ext cx="1059409" cy="301625"/>
                    <a:chOff x="10735019" y="3369011"/>
                    <a:chExt cx="1059409" cy="301625"/>
                  </a:xfrm>
                </p:grpSpPr>
                <p:sp>
                  <p:nvSpPr>
                    <p:cNvPr id="315" name="TextBox 314"/>
                    <p:cNvSpPr txBox="1"/>
                    <p:nvPr/>
                  </p:nvSpPr>
                  <p:spPr bwMode="auto">
                    <a:xfrm>
                      <a:off x="11135616" y="336901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Site</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Recovery</a:t>
                      </a:r>
                    </a:p>
                  </p:txBody>
                </p:sp>
                <p:pic>
                  <p:nvPicPr>
                    <p:cNvPr id="316" name="Picture 210" descr="Site Recovery.png"/>
                    <p:cNvPicPr>
                      <a:picLocks noChangeAspect="1"/>
                    </p:cNvPicPr>
                    <p:nvPr/>
                  </p:nvPicPr>
                  <p:blipFill>
                    <a:blip r:embed="rId48" cstate="email">
                      <a:biLevel thresh="25000"/>
                      <a:extLst>
                        <a:ext uri="{28A0092B-C50C-407E-A947-70E740481C1C}">
                          <a14:useLocalDpi xmlns:a14="http://schemas.microsoft.com/office/drawing/2010/main"/>
                        </a:ext>
                      </a:extLst>
                    </a:blip>
                    <a:srcRect/>
                    <a:stretch>
                      <a:fillRect/>
                    </a:stretch>
                  </p:blipFill>
                  <p:spPr bwMode="auto">
                    <a:xfrm>
                      <a:off x="10735019" y="3369011"/>
                      <a:ext cx="285848" cy="2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userDrawn="1"/>
                </p:nvGrpSpPr>
                <p:grpSpPr>
                  <a:xfrm>
                    <a:off x="10734570" y="2971838"/>
                    <a:ext cx="1059859" cy="300037"/>
                    <a:chOff x="10734570" y="2856179"/>
                    <a:chExt cx="1059859" cy="300037"/>
                  </a:xfrm>
                </p:grpSpPr>
                <p:sp>
                  <p:nvSpPr>
                    <p:cNvPr id="313" name="TextBox 312"/>
                    <p:cNvSpPr txBox="1"/>
                    <p:nvPr/>
                  </p:nvSpPr>
                  <p:spPr bwMode="auto">
                    <a:xfrm>
                      <a:off x="11135616" y="2856179"/>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Import/Export</a:t>
                      </a:r>
                    </a:p>
                  </p:txBody>
                </p:sp>
                <p:pic>
                  <p:nvPicPr>
                    <p:cNvPr id="314" name="Picture 212" descr="Storage (Azure).png"/>
                    <p:cNvPicPr>
                      <a:picLocks noChangeAspect="1"/>
                    </p:cNvPicPr>
                    <p:nvPr/>
                  </p:nvPicPr>
                  <p:blipFill>
                    <a:blip r:embed="rId49" cstate="email">
                      <a:biLevel thresh="25000"/>
                      <a:extLst>
                        <a:ext uri="{28A0092B-C50C-407E-A947-70E740481C1C}">
                          <a14:useLocalDpi xmlns:a14="http://schemas.microsoft.com/office/drawing/2010/main"/>
                        </a:ext>
                      </a:extLst>
                    </a:blip>
                    <a:srcRect/>
                    <a:stretch>
                      <a:fillRect/>
                    </a:stretch>
                  </p:blipFill>
                  <p:spPr bwMode="auto">
                    <a:xfrm>
                      <a:off x="10734570" y="2856179"/>
                      <a:ext cx="286746" cy="28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userDrawn="1"/>
                </p:nvGrpSpPr>
                <p:grpSpPr>
                  <a:xfrm>
                    <a:off x="10755293" y="1616047"/>
                    <a:ext cx="1223983" cy="317091"/>
                    <a:chOff x="10755293" y="1282976"/>
                    <a:chExt cx="1223983" cy="317091"/>
                  </a:xfrm>
                </p:grpSpPr>
                <p:sp>
                  <p:nvSpPr>
                    <p:cNvPr id="311" name="TextBox 310"/>
                    <p:cNvSpPr txBox="1"/>
                    <p:nvPr/>
                  </p:nvSpPr>
                  <p:spPr bwMode="auto">
                    <a:xfrm>
                      <a:off x="11135616" y="1291503"/>
                      <a:ext cx="843660" cy="30023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AD Privileged</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Identity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Management</a:t>
                      </a:r>
                    </a:p>
                  </p:txBody>
                </p:sp>
                <p:pic>
                  <p:nvPicPr>
                    <p:cNvPr id="312" name="Picture 271"/>
                    <p:cNvPicPr>
                      <a:picLocks noChangeAspect="1"/>
                    </p:cNvPicPr>
                    <p:nvPr/>
                  </p:nvPicPr>
                  <p:blipFill>
                    <a:blip r:embed="rId50" cstate="email">
                      <a:extLst>
                        <a:ext uri="{28A0092B-C50C-407E-A947-70E740481C1C}">
                          <a14:useLocalDpi xmlns:a14="http://schemas.microsoft.com/office/drawing/2010/main"/>
                        </a:ext>
                      </a:extLst>
                    </a:blip>
                    <a:srcRect/>
                    <a:stretch>
                      <a:fillRect/>
                    </a:stretch>
                  </p:blipFill>
                  <p:spPr bwMode="auto">
                    <a:xfrm>
                      <a:off x="10755293" y="1282976"/>
                      <a:ext cx="245301"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userDrawn="1"/>
                </p:nvGrpSpPr>
                <p:grpSpPr>
                  <a:xfrm>
                    <a:off x="10737716" y="2524534"/>
                    <a:ext cx="1058300" cy="301625"/>
                    <a:chOff x="10737716" y="2349114"/>
                    <a:chExt cx="1058300" cy="301625"/>
                  </a:xfrm>
                </p:grpSpPr>
                <p:sp>
                  <p:nvSpPr>
                    <p:cNvPr id="309" name="TextBox 308"/>
                    <p:cNvSpPr txBox="1"/>
                    <p:nvPr/>
                  </p:nvSpPr>
                  <p:spPr bwMode="auto">
                    <a:xfrm>
                      <a:off x="11135616" y="2349114"/>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Operational</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Insights</a:t>
                      </a:r>
                    </a:p>
                  </p:txBody>
                </p:sp>
                <p:pic>
                  <p:nvPicPr>
                    <p:cNvPr id="310" name="Picture 329" descr="Operational Insights.png"/>
                    <p:cNvPicPr>
                      <a:picLocks noChangeAspect="1"/>
                    </p:cNvPicPr>
                    <p:nvPr/>
                  </p:nvPicPr>
                  <p:blipFill>
                    <a:blip r:embed="rId51" cstate="email">
                      <a:biLevel thresh="25000"/>
                      <a:extLst>
                        <a:ext uri="{28A0092B-C50C-407E-A947-70E740481C1C}">
                          <a14:useLocalDpi xmlns:a14="http://schemas.microsoft.com/office/drawing/2010/main"/>
                        </a:ext>
                      </a:extLst>
                    </a:blip>
                    <a:srcRect/>
                    <a:stretch>
                      <a:fillRect/>
                    </a:stretch>
                  </p:blipFill>
                  <p:spPr bwMode="auto">
                    <a:xfrm>
                      <a:off x="10737716" y="2349114"/>
                      <a:ext cx="280454" cy="2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userDrawn="1"/>
                </p:nvGrpSpPr>
                <p:grpSpPr>
                  <a:xfrm>
                    <a:off x="10731079" y="1170330"/>
                    <a:ext cx="1063349" cy="300038"/>
                    <a:chOff x="10731079" y="777857"/>
                    <a:chExt cx="1063349" cy="300038"/>
                  </a:xfrm>
                </p:grpSpPr>
                <p:sp>
                  <p:nvSpPr>
                    <p:cNvPr id="299" name="TextBox 298"/>
                    <p:cNvSpPr txBox="1"/>
                    <p:nvPr/>
                  </p:nvSpPr>
                  <p:spPr bwMode="auto">
                    <a:xfrm>
                      <a:off x="11135616" y="777857"/>
                      <a:ext cx="658812"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a:gradFill>
                            <a:gsLst>
                              <a:gs pos="76250">
                                <a:srgbClr val="FFFFFF"/>
                              </a:gs>
                              <a:gs pos="31000">
                                <a:srgbClr val="FFFFFF"/>
                              </a:gs>
                            </a:gsLst>
                            <a:lin ang="5400000" scaled="0"/>
                          </a:gradFill>
                        </a:rPr>
                        <a:t>Azure AD </a:t>
                      </a:r>
                      <a:br>
                        <a:rPr lang="en-US" kern="0" dirty="0">
                          <a:gradFill>
                            <a:gsLst>
                              <a:gs pos="76250">
                                <a:srgbClr val="FFFFFF"/>
                              </a:gs>
                              <a:gs pos="31000">
                                <a:srgbClr val="FFFFFF"/>
                              </a:gs>
                            </a:gsLst>
                            <a:lin ang="5400000" scaled="0"/>
                          </a:gradFill>
                        </a:rPr>
                      </a:br>
                      <a:r>
                        <a:rPr lang="en-US" kern="0" dirty="0">
                          <a:gradFill>
                            <a:gsLst>
                              <a:gs pos="76250">
                                <a:srgbClr val="FFFFFF"/>
                              </a:gs>
                              <a:gs pos="31000">
                                <a:srgbClr val="FFFFFF"/>
                              </a:gs>
                            </a:gsLst>
                            <a:lin ang="5400000" scaled="0"/>
                          </a:gradFill>
                        </a:rPr>
                        <a:t>Connect Health</a:t>
                      </a:r>
                    </a:p>
                  </p:txBody>
                </p:sp>
                <p:grpSp>
                  <p:nvGrpSpPr>
                    <p:cNvPr id="300" name="Group 228"/>
                    <p:cNvGrpSpPr>
                      <a:grpSpLocks/>
                    </p:cNvGrpSpPr>
                    <p:nvPr/>
                  </p:nvGrpSpPr>
                  <p:grpSpPr bwMode="auto">
                    <a:xfrm>
                      <a:off x="10731079" y="777857"/>
                      <a:ext cx="293729" cy="278603"/>
                      <a:chOff x="10757647" y="1125048"/>
                      <a:chExt cx="293741" cy="279390"/>
                    </a:xfrm>
                  </p:grpSpPr>
                  <p:pic>
                    <p:nvPicPr>
                      <p:cNvPr id="301" name="Picture 221" descr="Azure Active Directory.png"/>
                      <p:cNvPicPr>
                        <a:picLocks noChangeAspect="1"/>
                      </p:cNvPicPr>
                      <p:nvPr/>
                    </p:nvPicPr>
                    <p:blipFill>
                      <a:blip r:embed="rId40" cstate="email">
                        <a:biLevel thresh="25000"/>
                        <a:extLst>
                          <a:ext uri="{28A0092B-C50C-407E-A947-70E740481C1C}">
                            <a14:useLocalDpi xmlns:a14="http://schemas.microsoft.com/office/drawing/2010/main"/>
                          </a:ext>
                        </a:extLst>
                      </a:blip>
                      <a:srcRect/>
                      <a:stretch>
                        <a:fillRect/>
                      </a:stretch>
                    </p:blipFill>
                    <p:spPr bwMode="auto">
                      <a:xfrm>
                        <a:off x="10757647" y="1125048"/>
                        <a:ext cx="262077" cy="2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Heart 301"/>
                      <p:cNvSpPr/>
                      <p:nvPr/>
                    </p:nvSpPr>
                    <p:spPr bwMode="auto">
                      <a:xfrm>
                        <a:off x="10905290" y="1274695"/>
                        <a:ext cx="146056" cy="128950"/>
                      </a:xfrm>
                      <a:prstGeom prst="heart">
                        <a:avLst/>
                      </a:prstGeom>
                      <a:solidFill>
                        <a:srgbClr val="FFFFFF"/>
                      </a:solidFill>
                      <a:ln w="12700" cap="flat" cmpd="sng" algn="ctr">
                        <a:solidFill>
                          <a:srgbClr val="005695"/>
                        </a:solidFill>
                        <a:prstDash val="solid"/>
                        <a:headEnd type="none" w="med" len="med"/>
                        <a:tailEnd type="none" w="med" len="med"/>
                      </a:ln>
                      <a:effectLst/>
                    </p:spPr>
                    <p:txBody>
                      <a:bodyPr lIns="182880" tIns="146304" rIns="182880" bIns="146304"/>
                      <a:lstStyle/>
                      <a:p>
                        <a:pPr algn="ctr" defTabSz="932472"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nvGrpSpPr>
                      <p:cNvPr id="303" name="Group 21"/>
                      <p:cNvGrpSpPr>
                        <a:grpSpLocks/>
                      </p:cNvGrpSpPr>
                      <p:nvPr/>
                    </p:nvGrpSpPr>
                    <p:grpSpPr bwMode="auto">
                      <a:xfrm>
                        <a:off x="10911015" y="1312918"/>
                        <a:ext cx="107890" cy="50915"/>
                        <a:chOff x="11033154" y="1382736"/>
                        <a:chExt cx="155481" cy="72283"/>
                      </a:xfrm>
                    </p:grpSpPr>
                    <p:cxnSp>
                      <p:nvCxnSpPr>
                        <p:cNvPr id="304" name="Straight Connector 303"/>
                        <p:cNvCxnSpPr/>
                        <p:nvPr/>
                      </p:nvCxnSpPr>
                      <p:spPr>
                        <a:xfrm flipV="1">
                          <a:off x="11034055" y="1414354"/>
                          <a:ext cx="50333" cy="0"/>
                        </a:xfrm>
                        <a:prstGeom prst="line">
                          <a:avLst/>
                        </a:prstGeom>
                        <a:noFill/>
                        <a:ln w="9525" cap="flat" cmpd="sng" algn="ctr">
                          <a:solidFill>
                            <a:srgbClr val="005695"/>
                          </a:solidFill>
                          <a:prstDash val="solid"/>
                          <a:headEnd type="none"/>
                          <a:tailEnd type="none"/>
                        </a:ln>
                        <a:effectLst/>
                      </p:spPr>
                    </p:cxnSp>
                    <p:cxnSp>
                      <p:nvCxnSpPr>
                        <p:cNvPr id="305" name="Straight Connector 304"/>
                        <p:cNvCxnSpPr/>
                        <p:nvPr/>
                      </p:nvCxnSpPr>
                      <p:spPr>
                        <a:xfrm flipV="1">
                          <a:off x="11139295" y="1418875"/>
                          <a:ext cx="50333" cy="0"/>
                        </a:xfrm>
                        <a:prstGeom prst="line">
                          <a:avLst/>
                        </a:prstGeom>
                        <a:noFill/>
                        <a:ln w="9525" cap="flat" cmpd="sng" algn="ctr">
                          <a:solidFill>
                            <a:srgbClr val="005695"/>
                          </a:solidFill>
                          <a:prstDash val="solid"/>
                          <a:headEnd type="none"/>
                          <a:tailEnd type="none"/>
                        </a:ln>
                        <a:effectLst/>
                      </p:spPr>
                    </p:cxnSp>
                    <p:cxnSp>
                      <p:nvCxnSpPr>
                        <p:cNvPr id="306" name="Straight Connector 305"/>
                        <p:cNvCxnSpPr/>
                        <p:nvPr/>
                      </p:nvCxnSpPr>
                      <p:spPr>
                        <a:xfrm>
                          <a:off x="11114130" y="1382713"/>
                          <a:ext cx="0" cy="70062"/>
                        </a:xfrm>
                        <a:prstGeom prst="line">
                          <a:avLst/>
                        </a:prstGeom>
                        <a:noFill/>
                        <a:ln w="9525" cap="flat" cmpd="sng" algn="ctr">
                          <a:solidFill>
                            <a:srgbClr val="005695"/>
                          </a:solidFill>
                          <a:prstDash val="solid"/>
                          <a:headEnd type="none"/>
                          <a:tailEnd type="none"/>
                        </a:ln>
                        <a:effectLst/>
                      </p:spPr>
                    </p:cxnSp>
                    <p:cxnSp>
                      <p:nvCxnSpPr>
                        <p:cNvPr id="307" name="Straight Connector 306"/>
                        <p:cNvCxnSpPr/>
                        <p:nvPr/>
                      </p:nvCxnSpPr>
                      <p:spPr>
                        <a:xfrm flipV="1">
                          <a:off x="11082100" y="1387233"/>
                          <a:ext cx="25166" cy="27121"/>
                        </a:xfrm>
                        <a:prstGeom prst="line">
                          <a:avLst/>
                        </a:prstGeom>
                        <a:noFill/>
                        <a:ln w="9525" cap="flat" cmpd="sng" algn="ctr">
                          <a:solidFill>
                            <a:srgbClr val="005695"/>
                          </a:solidFill>
                          <a:prstDash val="solid"/>
                          <a:headEnd type="none"/>
                          <a:tailEnd type="none"/>
                        </a:ln>
                        <a:effectLst/>
                      </p:spPr>
                    </p:cxnSp>
                    <p:cxnSp>
                      <p:nvCxnSpPr>
                        <p:cNvPr id="308" name="Straight Connector 307"/>
                        <p:cNvCxnSpPr/>
                        <p:nvPr/>
                      </p:nvCxnSpPr>
                      <p:spPr>
                        <a:xfrm flipV="1">
                          <a:off x="11107266" y="1418875"/>
                          <a:ext cx="34318" cy="36161"/>
                        </a:xfrm>
                        <a:prstGeom prst="line">
                          <a:avLst/>
                        </a:prstGeom>
                        <a:noFill/>
                        <a:ln w="9525" cap="flat" cmpd="sng" algn="ctr">
                          <a:solidFill>
                            <a:srgbClr val="005695"/>
                          </a:solidFill>
                          <a:prstDash val="solid"/>
                          <a:headEnd type="none"/>
                          <a:tailEnd type="none"/>
                        </a:ln>
                        <a:effectLst/>
                      </p:spPr>
                    </p:cxnSp>
                  </p:grpSp>
                </p:grpSp>
              </p:grpSp>
              <p:grpSp>
                <p:nvGrpSpPr>
                  <p:cNvPr id="11" name="Group 10"/>
                  <p:cNvGrpSpPr/>
                  <p:nvPr userDrawn="1"/>
                </p:nvGrpSpPr>
                <p:grpSpPr>
                  <a:xfrm>
                    <a:off x="10734275" y="3864860"/>
                    <a:ext cx="1060154" cy="301625"/>
                    <a:chOff x="10734275" y="3881794"/>
                    <a:chExt cx="1060154" cy="301625"/>
                  </a:xfrm>
                </p:grpSpPr>
                <p:sp>
                  <p:nvSpPr>
                    <p:cNvPr id="297" name="TextBox 296"/>
                    <p:cNvSpPr txBox="1"/>
                    <p:nvPr/>
                  </p:nvSpPr>
                  <p:spPr>
                    <a:xfrm>
                      <a:off x="11135616" y="3881794"/>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eaLnBrk="0" fontAlgn="base" hangingPunct="0">
                        <a:spcAft>
                          <a:spcPct val="0"/>
                        </a:spcAft>
                        <a:defRPr/>
                      </a:pPr>
                      <a:r>
                        <a:rPr lang="en-US" kern="0" dirty="0" err="1">
                          <a:gradFill>
                            <a:gsLst>
                              <a:gs pos="76250">
                                <a:srgbClr val="FFFFFF"/>
                              </a:gs>
                              <a:gs pos="31000">
                                <a:srgbClr val="FFFFFF"/>
                              </a:gs>
                            </a:gsLst>
                            <a:lin ang="5400000" scaled="0"/>
                          </a:gradFill>
                        </a:rPr>
                        <a:t>StorSimple</a:t>
                      </a:r>
                      <a:endParaRPr lang="en-US" kern="0" dirty="0">
                        <a:gradFill>
                          <a:gsLst>
                            <a:gs pos="76250">
                              <a:srgbClr val="FFFFFF"/>
                            </a:gs>
                            <a:gs pos="31000">
                              <a:srgbClr val="FFFFFF"/>
                            </a:gs>
                          </a:gsLst>
                          <a:lin ang="5400000" scaled="0"/>
                        </a:gradFill>
                      </a:endParaRPr>
                    </a:p>
                  </p:txBody>
                </p:sp>
                <p:pic>
                  <p:nvPicPr>
                    <p:cNvPr id="298" name="Picture 208" descr="StorSimple.png"/>
                    <p:cNvPicPr>
                      <a:picLocks noChangeAspect="1"/>
                    </p:cNvPicPr>
                    <p:nvPr/>
                  </p:nvPicPr>
                  <p:blipFill>
                    <a:blip r:embed="rId52" cstate="email">
                      <a:biLevel thresh="25000"/>
                      <a:extLst>
                        <a:ext uri="{28A0092B-C50C-407E-A947-70E740481C1C}">
                          <a14:useLocalDpi xmlns:a14="http://schemas.microsoft.com/office/drawing/2010/main"/>
                        </a:ext>
                      </a:extLst>
                    </a:blip>
                    <a:srcRect/>
                    <a:stretch>
                      <a:fillRect/>
                    </a:stretch>
                  </p:blipFill>
                  <p:spPr bwMode="auto">
                    <a:xfrm>
                      <a:off x="10734275" y="388179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265" name="Rectangle 264"/>
            <p:cNvSpPr/>
            <p:nvPr/>
          </p:nvSpPr>
          <p:spPr bwMode="auto">
            <a:xfrm>
              <a:off x="-102722" y="5682116"/>
              <a:ext cx="12641920" cy="1282663"/>
            </a:xfrm>
            <a:prstGeom prst="rect">
              <a:avLst/>
            </a:prstGeom>
            <a:solidFill>
              <a:srgbClr val="002846"/>
            </a:solidFill>
            <a:ln w="6350" cap="flat" cmpd="sng" algn="ctr">
              <a:noFill/>
              <a:prstDash val="solid"/>
              <a:miter lim="800000"/>
              <a:headEnd type="none" w="med" len="med"/>
              <a:tailEnd type="none" w="med" len="med"/>
            </a:ln>
            <a:effectLst/>
          </p:spPr>
          <p:txBody>
            <a:bodyPr lIns="179285" tIns="91440" rIns="179285" bIns="143428"/>
            <a:lstStyle/>
            <a:p>
              <a:pPr algn="ctr" defTabSz="913927" fontAlgn="base">
                <a:lnSpc>
                  <a:spcPct val="90000"/>
                </a:lnSpc>
                <a:defRPr/>
              </a:pPr>
              <a:r>
                <a:rPr lang="en-US" sz="1400"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Datacenter Infrastructure (24 regions, 19 online)</a:t>
              </a:r>
            </a:p>
          </p:txBody>
        </p:sp>
        <p:grpSp>
          <p:nvGrpSpPr>
            <p:cNvPr id="266" name="Group 265"/>
            <p:cNvGrpSpPr/>
            <p:nvPr/>
          </p:nvGrpSpPr>
          <p:grpSpPr>
            <a:xfrm>
              <a:off x="-237835" y="6137034"/>
              <a:ext cx="12912145" cy="841365"/>
              <a:chOff x="-19051" y="6476517"/>
              <a:chExt cx="12493626" cy="693589"/>
            </a:xfrm>
          </p:grpSpPr>
          <p:pic>
            <p:nvPicPr>
              <p:cNvPr id="267" name="Picture 2"/>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54625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44"/>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32891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45"/>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11156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46"/>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88969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47"/>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72345"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48"/>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55000"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49"/>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23765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50"/>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020309"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51"/>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80296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58561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53"/>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368272"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54"/>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015092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56"/>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093358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57"/>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1716236"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8"/>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905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9"/>
              <p:cNvPicPr>
                <a:picLocks noChangeAspect="1"/>
              </p:cNvPicPr>
              <p:nvPr/>
            </p:nvPicPr>
            <p:blipFill>
              <a:blip r:embed="rId53"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6360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0298379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564112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891608"/>
          </a:xfrm>
        </p:spPr>
        <p:txBody>
          <a:bodyPr>
            <a:spAutoFit/>
          </a:bodyPr>
          <a:lstStyle>
            <a:lvl1pPr>
              <a:defRPr sz="3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725704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828318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370640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7886305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74640" y="983957"/>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91948590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74640" y="1657504"/>
            <a:ext cx="11889564" cy="696866"/>
          </a:xfrm>
        </p:spPr>
        <p:txBody>
          <a:bodyPr/>
          <a:lstStyle>
            <a:lvl1pPr marL="0" indent="0" algn="l" defTabSz="932563" rtl="0" eaLnBrk="1" latinLnBrk="0" hangingPunct="1">
              <a:lnSpc>
                <a:spcPct val="90000"/>
              </a:lnSpc>
              <a:spcBef>
                <a:spcPct val="0"/>
              </a:spcBef>
              <a:buNone/>
              <a:defRPr kumimoji="0" lang="en-US" sz="3672" b="0" i="1" u="none" strike="noStrike" kern="1200" cap="none" spc="-102"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38415965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10058401" cy="794064"/>
          </a:xfrm>
          <a:noFill/>
        </p:spPr>
        <p:txBody>
          <a:bodyPr lIns="182880" tIns="146304" rIns="182880" bIns="146304">
            <a:sp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85192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10056812" cy="1181862"/>
          </a:xfrm>
          <a:noFill/>
        </p:spPr>
        <p:txBody>
          <a:bodyPr tIns="91440" bIns="91440" anchor="t" anchorCtr="0">
            <a:spAutoFit/>
          </a:bodyPr>
          <a:lstStyle>
            <a:lvl1pPr>
              <a:defRPr lang="en-US" sz="7198"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53242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817322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399"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6"/>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7201" y="6149341"/>
            <a:ext cx="1707455" cy="365760"/>
          </a:xfrm>
          <a:prstGeom prst="rect">
            <a:avLst/>
          </a:prstGeom>
        </p:spPr>
      </p:pic>
      <p:sp>
        <p:nvSpPr>
          <p:cNvPr id="8" name="Rectangle 7"/>
          <p:cNvSpPr/>
          <p:nvPr userDrawn="1"/>
        </p:nvSpPr>
        <p:spPr bwMode="auto">
          <a:xfrm>
            <a:off x="457200" y="479426"/>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80968"/>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399"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1039892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867009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6532950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3305712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2627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2872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97344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41633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850058"/>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546725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92889"/>
            <a:ext cx="11856403"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23069307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743330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543818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6" name="Rectangle 35"/>
          <p:cNvSpPr/>
          <p:nvPr userDrawn="1"/>
        </p:nvSpPr>
        <p:spPr bwMode="auto">
          <a:xfrm>
            <a:off x="0" y="6451105"/>
            <a:ext cx="12436475" cy="543421"/>
          </a:xfrm>
          <a:prstGeom prst="rect">
            <a:avLst/>
          </a:prstGeom>
          <a:solidFill>
            <a:srgbClr val="409AE1"/>
          </a:solidFill>
          <a:ln w="28575">
            <a:noFill/>
          </a:ln>
        </p:spPr>
        <p:txBody>
          <a:bodyPr vert="horz" wrap="square" lIns="93247" tIns="46623" rIns="93247" bIns="46623" numCol="1" anchor="t" anchorCtr="0" compatLnSpc="1">
            <a:prstTxWarp prst="textNoShape">
              <a:avLst/>
            </a:prstTxWarp>
          </a:bodyPr>
          <a:lstStyle/>
          <a:p>
            <a:pPr marR="0" lvl="0" indent="0" defTabSz="951121" fontAlgn="auto">
              <a:lnSpc>
                <a:spcPct val="100000"/>
              </a:lnSpc>
              <a:spcBef>
                <a:spcPts val="0"/>
              </a:spcBef>
              <a:spcAft>
                <a:spcPts val="0"/>
              </a:spcAft>
              <a:buClrTx/>
              <a:buSzTx/>
              <a:buFontTx/>
              <a:buNone/>
              <a:tabLst/>
            </a:pPr>
            <a:endParaRPr kumimoji="0" lang="en-US" sz="1071" b="0" i="0" u="none" strike="noStrike" kern="0" cap="none" spc="0" normalizeH="0" baseline="0">
              <a:ln>
                <a:noFill/>
              </a:ln>
              <a:solidFill>
                <a:srgbClr val="333333"/>
              </a:solidFill>
              <a:effectLst/>
              <a:uLnTx/>
              <a:uFillTx/>
            </a:endParaRPr>
          </a:p>
        </p:txBody>
      </p:sp>
      <p:sp>
        <p:nvSpPr>
          <p:cNvPr id="6" name="Freeform 539"/>
          <p:cNvSpPr>
            <a:spLocks noChangeAspect="1"/>
          </p:cNvSpPr>
          <p:nvPr userDrawn="1"/>
        </p:nvSpPr>
        <p:spPr bwMode="auto">
          <a:xfrm>
            <a:off x="9490356" y="6077722"/>
            <a:ext cx="2007519" cy="110355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3247" tIns="46623" rIns="93247" bIns="46623" numCol="1" anchor="t" anchorCtr="0" compatLnSpc="1">
            <a:prstTxWarp prst="textNoShape">
              <a:avLst/>
            </a:prstTxWarp>
          </a:bodyPr>
          <a:lstStyle/>
          <a:p>
            <a:pPr marL="0" marR="0" lvl="0" indent="0" defTabSz="951121"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solidFill>
                <a:srgbClr val="333333"/>
              </a:solidFill>
              <a:effectLst/>
              <a:uLnTx/>
              <a:uFillTx/>
            </a:endParaRPr>
          </a:p>
        </p:txBody>
      </p:sp>
      <p:grpSp>
        <p:nvGrpSpPr>
          <p:cNvPr id="9" name="Group 8"/>
          <p:cNvGrpSpPr/>
          <p:nvPr userDrawn="1"/>
        </p:nvGrpSpPr>
        <p:grpSpPr>
          <a:xfrm>
            <a:off x="9525833" y="6339910"/>
            <a:ext cx="1861214" cy="789126"/>
            <a:chOff x="4494770" y="2621197"/>
            <a:chExt cx="3127126" cy="1326043"/>
          </a:xfrm>
        </p:grpSpPr>
        <p:sp>
          <p:nvSpPr>
            <p:cNvPr id="10"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1"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2"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3"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4"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5"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6"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nvGrpSpPr>
            <p:cNvPr id="17" name="Group 16"/>
            <p:cNvGrpSpPr/>
            <p:nvPr/>
          </p:nvGrpSpPr>
          <p:grpSpPr>
            <a:xfrm>
              <a:off x="5413104" y="2621197"/>
              <a:ext cx="1326042" cy="1326043"/>
              <a:chOff x="5413104" y="2598477"/>
              <a:chExt cx="1326042" cy="1326043"/>
            </a:xfrm>
          </p:grpSpPr>
          <p:sp>
            <p:nvSpPr>
              <p:cNvPr id="18"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9"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0"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3"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4"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5" name="Oval 24"/>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6" name="Group 25"/>
          <p:cNvGrpSpPr/>
          <p:nvPr userDrawn="1"/>
        </p:nvGrpSpPr>
        <p:grpSpPr>
          <a:xfrm rot="16200000">
            <a:off x="2740442" y="3859666"/>
            <a:ext cx="186070" cy="5666952"/>
            <a:chOff x="9312007" y="34787"/>
            <a:chExt cx="1212906" cy="3143923"/>
          </a:xfrm>
        </p:grpSpPr>
        <p:sp>
          <p:nvSpPr>
            <p:cNvPr id="27" name="Bent Arrow 26"/>
            <p:cNvSpPr/>
            <p:nvPr/>
          </p:nvSpPr>
          <p:spPr bwMode="auto">
            <a:xfrm flipH="1">
              <a:off x="9832459" y="1745357"/>
              <a:ext cx="692454" cy="1433353"/>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Bent Arrow 27"/>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9" name="Bent Arrow 28"/>
          <p:cNvSpPr/>
          <p:nvPr userDrawn="1"/>
        </p:nvSpPr>
        <p:spPr bwMode="auto">
          <a:xfrm>
            <a:off x="5800305" y="6820877"/>
            <a:ext cx="3896736" cy="166767"/>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Bent Arrow 39"/>
          <p:cNvSpPr/>
          <p:nvPr userDrawn="1"/>
        </p:nvSpPr>
        <p:spPr bwMode="auto">
          <a:xfrm rot="10800000" flipH="1">
            <a:off x="2090781" y="5824226"/>
            <a:ext cx="8001150" cy="772911"/>
          </a:xfrm>
          <a:prstGeom prst="bentArrow">
            <a:avLst>
              <a:gd name="adj1" fmla="val 25000"/>
              <a:gd name="adj2" fmla="val 0"/>
              <a:gd name="adj3" fmla="val 25000"/>
              <a:gd name="adj4" fmla="val 20518"/>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p:cNvSpPr/>
          <p:nvPr userDrawn="1"/>
        </p:nvSpPr>
        <p:spPr bwMode="auto">
          <a:xfrm rot="10800000">
            <a:off x="11449450" y="6428114"/>
            <a:ext cx="723540" cy="271351"/>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0" y="5482956"/>
            <a:ext cx="12436475" cy="9764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45" name="Bent Arrow 44"/>
          <p:cNvSpPr/>
          <p:nvPr userDrawn="1"/>
        </p:nvSpPr>
        <p:spPr bwMode="auto">
          <a:xfrm rot="16200000">
            <a:off x="11768145" y="6741743"/>
            <a:ext cx="332072" cy="271390"/>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5"/>
          <p:cNvSpPr>
            <a:spLocks noEditPoints="1"/>
          </p:cNvSpPr>
          <p:nvPr userDrawn="1"/>
        </p:nvSpPr>
        <p:spPr bwMode="auto">
          <a:xfrm>
            <a:off x="4477245" y="6731767"/>
            <a:ext cx="123999" cy="12398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47" name="Freeform 18"/>
          <p:cNvSpPr>
            <a:spLocks/>
          </p:cNvSpPr>
          <p:nvPr userDrawn="1"/>
        </p:nvSpPr>
        <p:spPr bwMode="auto">
          <a:xfrm>
            <a:off x="4520500" y="6591208"/>
            <a:ext cx="38209" cy="126864"/>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49" name="Rectangle 48"/>
          <p:cNvSpPr/>
          <p:nvPr userDrawn="1"/>
        </p:nvSpPr>
        <p:spPr bwMode="auto">
          <a:xfrm>
            <a:off x="-221962" y="6994525"/>
            <a:ext cx="12784400" cy="799374"/>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52" name="Rectangle 51"/>
          <p:cNvSpPr/>
          <p:nvPr userDrawn="1"/>
        </p:nvSpPr>
        <p:spPr bwMode="auto">
          <a:xfrm>
            <a:off x="-399744" y="6195152"/>
            <a:ext cx="399744" cy="799374"/>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53" name="Rectangle 52"/>
          <p:cNvSpPr/>
          <p:nvPr userDrawn="1"/>
        </p:nvSpPr>
        <p:spPr bwMode="auto">
          <a:xfrm>
            <a:off x="0" y="6471310"/>
            <a:ext cx="12436475" cy="523216"/>
          </a:xfrm>
          <a:prstGeom prst="rect">
            <a:avLst/>
          </a:pr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pic>
        <p:nvPicPr>
          <p:cNvPr id="41" name="Picture 40"/>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74950" y="6620265"/>
            <a:ext cx="955390" cy="210480"/>
          </a:xfrm>
          <a:prstGeom prst="rect">
            <a:avLst/>
          </a:prstGeom>
        </p:spPr>
      </p:pic>
    </p:spTree>
    <p:extLst>
      <p:ext uri="{BB962C8B-B14F-4D97-AF65-F5344CB8AC3E}">
        <p14:creationId xmlns:p14="http://schemas.microsoft.com/office/powerpoint/2010/main" val="242578240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grpSp>
        <p:nvGrpSpPr>
          <p:cNvPr id="12" name="Group 11"/>
          <p:cNvGrpSpPr/>
          <p:nvPr userDrawn="1"/>
        </p:nvGrpSpPr>
        <p:grpSpPr>
          <a:xfrm>
            <a:off x="6994505" y="6118886"/>
            <a:ext cx="5216493" cy="627864"/>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56C9DEE-6F0F-4952-B2B1-A47AFA7F3DE1}"/>
              </a:ext>
            </a:extLst>
          </p:cNvPr>
          <p:cNvSpPr txBox="1"/>
          <p:nvPr userDrawn="1"/>
        </p:nvSpPr>
        <p:spPr>
          <a:xfrm>
            <a:off x="225812" y="1871024"/>
            <a:ext cx="5957272" cy="1043363"/>
          </a:xfrm>
          <a:prstGeom prst="rect">
            <a:avLst/>
          </a:prstGeom>
          <a:noFill/>
        </p:spPr>
        <p:txBody>
          <a:bodyPr wrap="none" lIns="182880" tIns="146304" rIns="182880" bIns="146304" rtlCol="0">
            <a:spAutoFit/>
          </a:bodyPr>
          <a:lstStyle/>
          <a:p>
            <a:pPr>
              <a:lnSpc>
                <a:spcPct val="90000"/>
              </a:lnSpc>
              <a:spcAft>
                <a:spcPts val="600"/>
              </a:spcAft>
            </a:pPr>
            <a:r>
              <a:rPr lang="en-US" sz="5400" dirty="0">
                <a:gradFill>
                  <a:gsLst>
                    <a:gs pos="2917">
                      <a:schemeClr val="tx1"/>
                    </a:gs>
                    <a:gs pos="30000">
                      <a:schemeClr val="tx1"/>
                    </a:gs>
                  </a:gsLst>
                  <a:lin ang="5400000" scaled="0"/>
                </a:gradFill>
                <a:latin typeface="+mj-lt"/>
              </a:rPr>
              <a:t>Microsoft Ready to</a:t>
            </a:r>
          </a:p>
        </p:txBody>
      </p:sp>
      <p:sp>
        <p:nvSpPr>
          <p:cNvPr id="5" name="Text Placeholder 4">
            <a:extLst>
              <a:ext uri="{FF2B5EF4-FFF2-40B4-BE49-F238E27FC236}">
                <a16:creationId xmlns:a16="http://schemas.microsoft.com/office/drawing/2014/main" id="{65CD16D0-030B-4E01-8C7E-8FA7B612BB85}"/>
              </a:ext>
            </a:extLst>
          </p:cNvPr>
          <p:cNvSpPr>
            <a:spLocks noGrp="1"/>
          </p:cNvSpPr>
          <p:nvPr>
            <p:ph type="body" sz="quarter" idx="10" hasCustomPrompt="1"/>
          </p:nvPr>
        </p:nvSpPr>
        <p:spPr>
          <a:xfrm>
            <a:off x="5741374" y="1871024"/>
            <a:ext cx="6400800" cy="1042416"/>
          </a:xfrm>
        </p:spPr>
        <p:txBody>
          <a:bodyPr lIns="182880" tIns="146304" rIns="182880" bIns="146304"/>
          <a:lstStyle>
            <a:lvl1pPr marL="0" indent="0">
              <a:buNone/>
              <a:defRPr sz="5400"/>
            </a:lvl1pPr>
          </a:lstStyle>
          <a:p>
            <a:pPr lvl="0"/>
            <a:r>
              <a:rPr lang="en-US" dirty="0"/>
              <a:t>&lt;theme word here&gt;</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206148" y="2651450"/>
            <a:ext cx="5774938" cy="1043363"/>
          </a:xfrm>
          <a:prstGeom prst="rect">
            <a:avLst/>
          </a:prstGeom>
          <a:noFill/>
        </p:spPr>
        <p:txBody>
          <a:bodyPr wrap="square" lIns="182880" tIns="146304" rIns="182880" bIns="146304" rtlCol="0">
            <a:spAutoFit/>
          </a:bodyPr>
          <a:lstStyle/>
          <a:p>
            <a:pPr algn="r">
              <a:lnSpc>
                <a:spcPct val="90000"/>
              </a:lnSpc>
              <a:spcAft>
                <a:spcPts val="600"/>
              </a:spcAft>
            </a:pPr>
            <a:r>
              <a:rPr lang="en-US" sz="5400" dirty="0">
                <a:gradFill>
                  <a:gsLst>
                    <a:gs pos="2917">
                      <a:schemeClr val="tx1"/>
                    </a:gs>
                    <a:gs pos="30000">
                      <a:schemeClr val="tx1"/>
                    </a:gs>
                  </a:gsLst>
                  <a:lin ang="5400000" scaled="0"/>
                </a:gradFill>
                <a:latin typeface="+mj-lt"/>
              </a:rPr>
              <a:t>to</a:t>
            </a:r>
          </a:p>
        </p:txBody>
      </p:sp>
      <p:sp>
        <p:nvSpPr>
          <p:cNvPr id="13" name="Text Placeholder 4">
            <a:extLst>
              <a:ext uri="{FF2B5EF4-FFF2-40B4-BE49-F238E27FC236}">
                <a16:creationId xmlns:a16="http://schemas.microsoft.com/office/drawing/2014/main" id="{8EA71668-2A88-4115-853E-BEC05FB59E72}"/>
              </a:ext>
            </a:extLst>
          </p:cNvPr>
          <p:cNvSpPr>
            <a:spLocks noGrp="1"/>
          </p:cNvSpPr>
          <p:nvPr>
            <p:ph type="body" sz="quarter" idx="11" hasCustomPrompt="1"/>
          </p:nvPr>
        </p:nvSpPr>
        <p:spPr>
          <a:xfrm>
            <a:off x="5741374" y="2651450"/>
            <a:ext cx="6400800" cy="1043363"/>
          </a:xfrm>
        </p:spPr>
        <p:txBody>
          <a:bodyPr lIns="182880" tIns="146304" rIns="182880" bIns="146304"/>
          <a:lstStyle>
            <a:lvl1pPr marL="0" indent="0">
              <a:buNone/>
              <a:defRPr sz="5400"/>
            </a:lvl1pPr>
          </a:lstStyle>
          <a:p>
            <a:pPr lvl="0"/>
            <a:r>
              <a:rPr lang="en-US" dirty="0"/>
              <a:t>&lt;theme word here&gt;</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206148" y="3445274"/>
            <a:ext cx="5774938" cy="1043363"/>
          </a:xfrm>
          <a:prstGeom prst="rect">
            <a:avLst/>
          </a:prstGeom>
          <a:noFill/>
        </p:spPr>
        <p:txBody>
          <a:bodyPr wrap="square" lIns="182880" tIns="146304" rIns="182880" bIns="146304" rtlCol="0">
            <a:spAutoFit/>
          </a:bodyPr>
          <a:lstStyle/>
          <a:p>
            <a:pPr algn="r">
              <a:lnSpc>
                <a:spcPct val="90000"/>
              </a:lnSpc>
              <a:spcAft>
                <a:spcPts val="600"/>
              </a:spcAft>
            </a:pPr>
            <a:r>
              <a:rPr lang="en-US" sz="5400" dirty="0">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a16="http://schemas.microsoft.com/office/drawing/2014/main" id="{46AE5335-01B3-4932-AE7C-C7409C947F67}"/>
              </a:ext>
            </a:extLst>
          </p:cNvPr>
          <p:cNvSpPr>
            <a:spLocks noGrp="1"/>
          </p:cNvSpPr>
          <p:nvPr>
            <p:ph type="body" sz="quarter" idx="12" hasCustomPrompt="1"/>
          </p:nvPr>
        </p:nvSpPr>
        <p:spPr>
          <a:xfrm>
            <a:off x="5741374" y="3445274"/>
            <a:ext cx="6400800" cy="1043363"/>
          </a:xfrm>
        </p:spPr>
        <p:txBody>
          <a:bodyPr lIns="182880" tIns="146304" rIns="182880" bIns="146304"/>
          <a:lstStyle>
            <a:lvl1pPr marL="0" indent="0">
              <a:buNone/>
              <a:defRPr sz="5400"/>
            </a:lvl1pPr>
          </a:lstStyle>
          <a:p>
            <a:pPr lvl="0"/>
            <a:r>
              <a:rPr lang="en-US" dirty="0"/>
              <a:t>&lt;theme word here&gt;</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5026089" y="4225700"/>
            <a:ext cx="6466835" cy="1043363"/>
          </a:xfrm>
          <a:prstGeom prst="rect">
            <a:avLst/>
          </a:prstGeom>
          <a:noFill/>
        </p:spPr>
        <p:txBody>
          <a:bodyPr wrap="none" lIns="182880" tIns="146304" rIns="182880" bIns="146304" rtlCol="0">
            <a:spAutoFit/>
          </a:bodyPr>
          <a:lstStyle/>
          <a:p>
            <a:pPr>
              <a:lnSpc>
                <a:spcPct val="90000"/>
              </a:lnSpc>
              <a:spcAft>
                <a:spcPts val="600"/>
              </a:spcAft>
            </a:pPr>
            <a:r>
              <a:rPr lang="en-US" sz="5400"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420129136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grpSp>
        <p:nvGrpSpPr>
          <p:cNvPr id="12" name="Group 11"/>
          <p:cNvGrpSpPr/>
          <p:nvPr userDrawn="1"/>
        </p:nvGrpSpPr>
        <p:grpSpPr>
          <a:xfrm>
            <a:off x="6994505" y="6118886"/>
            <a:ext cx="5216493" cy="627864"/>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56C9DEE-6F0F-4952-B2B1-A47AFA7F3DE1}"/>
              </a:ext>
            </a:extLst>
          </p:cNvPr>
          <p:cNvSpPr txBox="1"/>
          <p:nvPr userDrawn="1"/>
        </p:nvSpPr>
        <p:spPr>
          <a:xfrm>
            <a:off x="225812" y="1871024"/>
            <a:ext cx="8027454" cy="1043363"/>
          </a:xfrm>
          <a:prstGeom prst="rect">
            <a:avLst/>
          </a:prstGeom>
          <a:noFill/>
        </p:spPr>
        <p:txBody>
          <a:bodyPr wrap="none" lIns="182880" tIns="146304" rIns="182880" bIns="146304" rtlCol="0">
            <a:spAutoFit/>
          </a:bodyPr>
          <a:lstStyle/>
          <a:p>
            <a:pPr>
              <a:lnSpc>
                <a:spcPct val="90000"/>
              </a:lnSpc>
              <a:spcAft>
                <a:spcPts val="600"/>
              </a:spcAft>
            </a:pPr>
            <a:r>
              <a:rPr lang="en-US" sz="5400" dirty="0">
                <a:gradFill>
                  <a:gsLst>
                    <a:gs pos="2917">
                      <a:schemeClr val="tx1"/>
                    </a:gs>
                    <a:gs pos="30000">
                      <a:schemeClr val="tx1"/>
                    </a:gs>
                  </a:gsLst>
                  <a:lin ang="5400000" scaled="0"/>
                </a:gradFill>
                <a:latin typeface="+mj-lt"/>
              </a:rPr>
              <a:t>Microsoft Ready to believe</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5026089" y="2651450"/>
            <a:ext cx="5774938" cy="1043363"/>
          </a:xfrm>
          <a:prstGeom prst="rect">
            <a:avLst/>
          </a:prstGeom>
          <a:noFill/>
        </p:spPr>
        <p:txBody>
          <a:bodyPr wrap="square" lIns="182880" tIns="146304" rIns="182880" bIns="146304" rtlCol="0">
            <a:spAutoFit/>
          </a:bodyPr>
          <a:lstStyle/>
          <a:p>
            <a:pPr algn="l">
              <a:lnSpc>
                <a:spcPct val="90000"/>
              </a:lnSpc>
              <a:spcAft>
                <a:spcPts val="600"/>
              </a:spcAft>
            </a:pPr>
            <a:r>
              <a:rPr lang="en-US" sz="5400" dirty="0">
                <a:gradFill>
                  <a:gsLst>
                    <a:gs pos="2917">
                      <a:schemeClr val="tx1"/>
                    </a:gs>
                    <a:gs pos="30000">
                      <a:schemeClr val="tx1"/>
                    </a:gs>
                  </a:gsLst>
                  <a:lin ang="5400000" scaled="0"/>
                </a:gradFill>
                <a:latin typeface="+mj-lt"/>
              </a:rPr>
              <a:t>to explore </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5026089" y="3445274"/>
            <a:ext cx="5774938" cy="1043363"/>
          </a:xfrm>
          <a:prstGeom prst="rect">
            <a:avLst/>
          </a:prstGeom>
          <a:noFill/>
        </p:spPr>
        <p:txBody>
          <a:bodyPr wrap="square" lIns="182880" tIns="146304" rIns="182880" bIns="146304" rtlCol="0">
            <a:spAutoFit/>
          </a:bodyPr>
          <a:lstStyle/>
          <a:p>
            <a:pPr algn="l">
              <a:lnSpc>
                <a:spcPct val="90000"/>
              </a:lnSpc>
              <a:spcAft>
                <a:spcPts val="600"/>
              </a:spcAft>
            </a:pPr>
            <a:r>
              <a:rPr lang="en-US" sz="5400" dirty="0">
                <a:gradFill>
                  <a:gsLst>
                    <a:gs pos="2917">
                      <a:schemeClr val="tx1"/>
                    </a:gs>
                    <a:gs pos="30000">
                      <a:schemeClr val="tx1"/>
                    </a:gs>
                  </a:gsLst>
                  <a:lin ang="5400000" scaled="0"/>
                </a:gradFill>
                <a:latin typeface="+mj-lt"/>
              </a:rPr>
              <a:t>to win</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5026089" y="4225700"/>
            <a:ext cx="6466835" cy="1043363"/>
          </a:xfrm>
          <a:prstGeom prst="rect">
            <a:avLst/>
          </a:prstGeom>
          <a:noFill/>
        </p:spPr>
        <p:txBody>
          <a:bodyPr wrap="none" lIns="182880" tIns="146304" rIns="182880" bIns="146304" rtlCol="0">
            <a:spAutoFit/>
          </a:bodyPr>
          <a:lstStyle/>
          <a:p>
            <a:pPr>
              <a:lnSpc>
                <a:spcPct val="90000"/>
              </a:lnSpc>
              <a:spcAft>
                <a:spcPts val="600"/>
              </a:spcAft>
            </a:pPr>
            <a:r>
              <a:rPr lang="en-US" sz="5400"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419044618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
        <p:nvSpPr>
          <p:cNvPr id="7" name="Text Placeholder 16"/>
          <p:cNvSpPr>
            <a:spLocks noGrp="1"/>
          </p:cNvSpPr>
          <p:nvPr>
            <p:ph type="body" sz="quarter" idx="13" hasCustomPrompt="1"/>
          </p:nvPr>
        </p:nvSpPr>
        <p:spPr>
          <a:xfrm>
            <a:off x="8506905" y="294304"/>
            <a:ext cx="3657600"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8" name="Text Placeholder 16"/>
          <p:cNvSpPr>
            <a:spLocks noGrp="1"/>
          </p:cNvSpPr>
          <p:nvPr>
            <p:ph type="body" sz="quarter" idx="14" hasCustomPrompt="1"/>
          </p:nvPr>
        </p:nvSpPr>
        <p:spPr>
          <a:xfrm>
            <a:off x="274703" y="6122305"/>
            <a:ext cx="3657600" cy="572464"/>
          </a:xfrm>
        </p:spPr>
        <p:txBody>
          <a:bodyPr lIns="182880" tIns="146304" rIns="182880" bIns="146304" anchor="b"/>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240295496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50"/>
                                        <p:tgtEl>
                                          <p:spTgt spid="7"/>
                                        </p:tgtEl>
                                      </p:cBhvr>
                                    </p:animEffect>
                                  </p:childTnLst>
                                </p:cTn>
                              </p:par>
                              <p:par>
                                <p:cTn id="8" presetID="63" presetClass="path" presetSubtype="0" decel="100000" fill="hold" grpId="1" nodeType="withEffect">
                                  <p:stCondLst>
                                    <p:cond delay="700"/>
                                  </p:stCondLst>
                                  <p:childTnLst>
                                    <p:animMotion origin="layout" path="M -0.01455 2.13345E-6 L 1.62369E-6 2.13345E-6 " pathEditMode="relative" rAng="0" ptsTypes="AA">
                                      <p:cBhvr>
                                        <p:cTn id="9" dur="950" fill="hold"/>
                                        <p:tgtEl>
                                          <p:spTgt spid="7"/>
                                        </p:tgtEl>
                                        <p:attrNameLst>
                                          <p:attrName>ppt_x</p:attrName>
                                          <p:attrName>ppt_y</p:attrName>
                                        </p:attrNameLst>
                                      </p:cBhvr>
                                      <p:rCtr x="728" y="0"/>
                                    </p:animMotion>
                                  </p:childTnLst>
                                </p:cTn>
                              </p:par>
                              <p:par>
                                <p:cTn id="10" presetID="6" presetClass="emph" presetSubtype="0" accel="100000" autoRev="1" fill="hold" grpId="2" nodeType="withEffect">
                                  <p:stCondLst>
                                    <p:cond delay="0"/>
                                  </p:stCondLst>
                                  <p:childTnLst>
                                    <p:animScale>
                                      <p:cBhvr>
                                        <p:cTn id="11" dur="500" fill="hold"/>
                                        <p:tgtEl>
                                          <p:spTgt spid="7"/>
                                        </p:tgtEl>
                                      </p:cBhvr>
                                      <p:by x="95000" y="95000"/>
                                    </p:animScale>
                                  </p:childTnLst>
                                </p:cTn>
                              </p:par>
                              <p:par>
                                <p:cTn id="12" presetID="10" presetClass="entr" presetSubtype="0" fill="hold" grpId="0" nodeType="withEffect">
                                  <p:stCondLst>
                                    <p:cond delay="7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950"/>
                                        <p:tgtEl>
                                          <p:spTgt spid="8"/>
                                        </p:tgtEl>
                                      </p:cBhvr>
                                    </p:animEffect>
                                  </p:childTnLst>
                                </p:cTn>
                              </p:par>
                              <p:par>
                                <p:cTn id="15" presetID="63" presetClass="path" presetSubtype="0" decel="100000" fill="hold" grpId="1" nodeType="withEffect">
                                  <p:stCondLst>
                                    <p:cond delay="700"/>
                                  </p:stCondLst>
                                  <p:childTnLst>
                                    <p:animMotion origin="layout" path="M -0.01455 -2.09714E-6 L -4.54174E-6 -2.09714E-6 " pathEditMode="relative" rAng="0" ptsTypes="AA">
                                      <p:cBhvr>
                                        <p:cTn id="16" dur="950" fill="hold"/>
                                        <p:tgtEl>
                                          <p:spTgt spid="8"/>
                                        </p:tgtEl>
                                        <p:attrNameLst>
                                          <p:attrName>ppt_x</p:attrName>
                                          <p:attrName>ppt_y</p:attrName>
                                        </p:attrNameLst>
                                      </p:cBhvr>
                                      <p:rCtr x="728" y="0"/>
                                    </p:animMotion>
                                  </p:childTnLst>
                                </p:cTn>
                              </p:par>
                              <p:par>
                                <p:cTn id="17" presetID="6" presetClass="emph" presetSubtype="0" accel="100000" autoRev="1" fill="hold" grpId="2" nodeType="withEffect">
                                  <p:stCondLst>
                                    <p:cond delay="0"/>
                                  </p:stCondLst>
                                  <p:childTnLst>
                                    <p:animScale>
                                      <p:cBhvr>
                                        <p:cTn id="18" dur="500" fill="hold"/>
                                        <p:tgtEl>
                                          <p:spTgt spid="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700"/>
                  </p:stCondLst>
                  <p:childTnLst>
                    <p:set>
                      <p:cBhvr>
                        <p:cTn dur="1" fill="hold">
                          <p:stCondLst>
                            <p:cond delay="0"/>
                          </p:stCondLst>
                        </p:cTn>
                        <p:tgtEl>
                          <p:spTgt spid="7"/>
                        </p:tgtEl>
                        <p:attrNameLst>
                          <p:attrName>style.visibility</p:attrName>
                        </p:attrNameLst>
                      </p:cBhvr>
                      <p:to>
                        <p:strVal val="visible"/>
                      </p:to>
                    </p:set>
                    <p:animEffect transition="in" filter="fade">
                      <p:cBhvr>
                        <p:cTn dur="950"/>
                        <p:tgtEl>
                          <p:spTgt spid="7"/>
                        </p:tgtEl>
                      </p:cBhvr>
                    </p:animEffect>
                  </p:childTnLst>
                </p:cTn>
              </p:par>
            </p:tnLst>
          </p:tmpl>
        </p:tmplLst>
      </p:bldP>
      <p:bldP spid="7" grpId="1"/>
      <p:bldP spid="7" grpId="2"/>
      <p:bldP spid="8" grpId="0">
        <p:tmplLst>
          <p:tmpl>
            <p:tnLst>
              <p:par>
                <p:cTn presetID="10" presetClass="entr" presetSubtype="0" fill="hold" nodeType="withEffect">
                  <p:stCondLst>
                    <p:cond delay="700"/>
                  </p:stCondLst>
                  <p:childTnLst>
                    <p:set>
                      <p:cBhvr>
                        <p:cTn dur="1" fill="hold">
                          <p:stCondLst>
                            <p:cond delay="0"/>
                          </p:stCondLst>
                        </p:cTn>
                        <p:tgtEl>
                          <p:spTgt spid="8"/>
                        </p:tgtEl>
                        <p:attrNameLst>
                          <p:attrName>style.visibility</p:attrName>
                        </p:attrNameLst>
                      </p:cBhvr>
                      <p:to>
                        <p:strVal val="visible"/>
                      </p:to>
                    </p:set>
                    <p:animEffect transition="in" filter="fade">
                      <p:cBhvr>
                        <p:cTn dur="950"/>
                        <p:tgtEl>
                          <p:spTgt spid="8"/>
                        </p:tgtEl>
                      </p:cBhvr>
                    </p:animEffect>
                  </p:childTnLst>
                </p:cTn>
              </p:par>
            </p:tnLst>
          </p:tmpl>
        </p:tmplLst>
      </p:bldP>
      <p:bldP spid="8" grpId="1"/>
      <p:bldP spid="8" grpId="2"/>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587080272"/>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811331704"/>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904633252"/>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2581294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09613281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72848098"/>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image" Target="../media/image1.png"/><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image" Target="../media/image60.emf"/><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image" Target="../media/image63.png"/><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9.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36724771"/>
      </p:ext>
    </p:extLst>
  </p:cSld>
  <p:clrMap bg1="dk1" tx1="lt1" bg2="dk2" tx2="lt2" accent1="accent1" accent2="accent2" accent3="accent3" accent4="accent4" accent5="accent5" accent6="accent6" hlink="hlink" folHlink="folHlink"/>
  <p:sldLayoutIdLst>
    <p:sldLayoutId id="2147484307" r:id="rId1"/>
    <p:sldLayoutId id="2147484310" r:id="rId2"/>
    <p:sldLayoutId id="2147484311" r:id="rId3"/>
    <p:sldLayoutId id="2147484319" r:id="rId4"/>
    <p:sldLayoutId id="2147484321" r:id="rId5"/>
    <p:sldLayoutId id="2147484323" r:id="rId6"/>
    <p:sldLayoutId id="2147484402" r:id="rId7"/>
  </p:sldLayoutIdLst>
  <p:transition>
    <p:fade/>
  </p:transition>
  <p:txStyles>
    <p:titleStyle>
      <a:lvl1pPr algn="l" defTabSz="932742"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156786694"/>
      </p:ext>
    </p:extLst>
  </p:cSld>
  <p:clrMap bg1="dk1" tx1="lt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20" r:id="rId15"/>
    <p:sldLayoutId id="2147484421" r:id="rId16"/>
    <p:sldLayoutId id="2147484422" r:id="rId17"/>
    <p:sldLayoutId id="2147484423" r:id="rId18"/>
    <p:sldLayoutId id="2147484424" r:id="rId19"/>
    <p:sldLayoutId id="2147484425" r:id="rId20"/>
    <p:sldLayoutId id="2147484426" r:id="rId21"/>
    <p:sldLayoutId id="2147484428" r:id="rId22"/>
    <p:sldLayoutId id="2147484524" r:id="rId23"/>
  </p:sldLayoutIdLst>
  <p:transition>
    <p:fade/>
  </p:transition>
  <p:txStyles>
    <p:titleStyle>
      <a:lvl1pPr algn="l" defTabSz="932563"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336508984"/>
      </p:ext>
    </p:extLst>
  </p:cSld>
  <p:clrMap bg1="dk1" tx1="lt1" bg2="dk2" tx2="lt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Lst>
  <p:transition>
    <p:fade/>
  </p:transition>
  <p:txStyles>
    <p:titleStyle>
      <a:lvl1pPr algn="l" defTabSz="932742"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2"/>
            <a:ext cx="11887198" cy="190539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712225639"/>
      </p:ext>
    </p:extLst>
  </p:cSld>
  <p:clrMap bg1="dk1" tx1="lt1" bg2="dk2"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4" r:id="rId17"/>
    <p:sldLayoutId id="2147484485" r:id="rId18"/>
    <p:sldLayoutId id="2147484486" r:id="rId19"/>
    <p:sldLayoutId id="2147484487" r:id="rId20"/>
    <p:sldLayoutId id="2147484488" r:id="rId21"/>
    <p:sldLayoutId id="2147484489" r:id="rId22"/>
    <p:sldLayoutId id="2147484491" r:id="rId23"/>
    <p:sldLayoutId id="2147484525" r:id="rId24"/>
    <p:sldLayoutId id="2147484526" r:id="rId25"/>
    <p:sldLayoutId id="2147484528" r:id="rId26"/>
    <p:sldLayoutId id="2147484527" r:id="rId27"/>
  </p:sldLayoutIdLst>
  <p:transition>
    <p:fade/>
  </p:transition>
  <p:txStyles>
    <p:titleStyle>
      <a:lvl1pPr algn="l" defTabSz="932563"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672"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453355431"/>
      </p:ext>
    </p:extLst>
  </p:cSld>
  <p:clrMap bg1="lt1" tx1="dk1" bg2="lt2" tx2="dk2" accent1="accent1" accent2="accent2" accent3="accent3" accent4="accent4" accent5="accent5" accent6="accent6" hlink="hlink" folHlink="folHlink"/>
  <p:sldLayoutIdLst>
    <p:sldLayoutId id="2147484495" r:id="rId1"/>
  </p:sldLayoutIdLst>
  <p:transition>
    <p:fade/>
  </p:transition>
  <p:txStyles>
    <p:titleStyle>
      <a:lvl1pPr algn="l" defTabSz="932742"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2"/>
            <a:ext cx="11887198" cy="190539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919956767"/>
      </p:ext>
    </p:extLst>
  </p:cSld>
  <p:clrMap bg1="dk1" tx1="lt1" bg2="dk2" tx2="lt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5" r:id="rId17"/>
    <p:sldLayoutId id="2147484516" r:id="rId18"/>
    <p:sldLayoutId id="2147484517" r:id="rId19"/>
    <p:sldLayoutId id="2147484518" r:id="rId20"/>
    <p:sldLayoutId id="2147484519" r:id="rId21"/>
    <p:sldLayoutId id="2147484520" r:id="rId22"/>
    <p:sldLayoutId id="2147484521" r:id="rId23"/>
    <p:sldLayoutId id="2147484523" r:id="rId24"/>
  </p:sldLayoutIdLst>
  <p:transition>
    <p:fade/>
  </p:transition>
  <p:txStyles>
    <p:titleStyle>
      <a:lvl1pPr algn="l" defTabSz="932563" rtl="0" eaLnBrk="1" latinLnBrk="0" hangingPunct="1">
        <a:lnSpc>
          <a:spcPct val="90000"/>
        </a:lnSpc>
        <a:spcBef>
          <a:spcPct val="0"/>
        </a:spcBef>
        <a:buNone/>
        <a:defRPr lang="en-US" sz="36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672"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1"/>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494404293"/>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 id="2147484540" r:id="rId12"/>
    <p:sldLayoutId id="2147484541" r:id="rId13"/>
    <p:sldLayoutId id="2147484542" r:id="rId14"/>
    <p:sldLayoutId id="2147484543" r:id="rId15"/>
    <p:sldLayoutId id="2147484544" r:id="rId16"/>
    <p:sldLayoutId id="2147484545" r:id="rId17"/>
    <p:sldLayoutId id="2147484546" r:id="rId18"/>
    <p:sldLayoutId id="2147484547"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8"/>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4" y="1211289"/>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3"/>
          <a:stretch>
            <a:fillRect/>
          </a:stretch>
        </p:blipFill>
        <p:spPr>
          <a:xfrm rot="5400000">
            <a:off x="9446331" y="3170301"/>
            <a:ext cx="6995160" cy="894134"/>
          </a:xfrm>
          <a:prstGeom prst="rect">
            <a:avLst/>
          </a:prstGeom>
        </p:spPr>
      </p:pic>
    </p:spTree>
    <p:extLst>
      <p:ext uri="{BB962C8B-B14F-4D97-AF65-F5344CB8AC3E}">
        <p14:creationId xmlns:p14="http://schemas.microsoft.com/office/powerpoint/2010/main" val="315506312"/>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4" r:id="rId16"/>
    <p:sldLayoutId id="2147484565" r:id="rId17"/>
    <p:sldLayoutId id="2147484566" r:id="rId18"/>
    <p:sldLayoutId id="2147484567" r:id="rId19"/>
    <p:sldLayoutId id="2147484568" r:id="rId20"/>
    <p:sldLayoutId id="2147484569" r:id="rId21"/>
  </p:sldLayoutIdLst>
  <p:transition>
    <p:fade/>
  </p:transition>
  <p:txStyles>
    <p:titleStyle>
      <a:lvl1pPr algn="l" defTabSz="932216"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6" marR="0" indent="-342706" algn="l" defTabSz="932216"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870" marR="0" indent="-241161" algn="l" defTabSz="93221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47" marR="0" indent="-228472" algn="l" defTabSz="93221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119" marR="0" indent="-228472" algn="l" defTabSz="93221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591" marR="0" indent="-228472" algn="l" defTabSz="93221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594" indent="-233054" algn="l" defTabSz="9322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703" indent="-233054" algn="l" defTabSz="9322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811" indent="-233054" algn="l" defTabSz="9322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919" indent="-233054" algn="l" defTabSz="9322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16" rtl="0" eaLnBrk="1" latinLnBrk="0" hangingPunct="1">
        <a:defRPr sz="1800" kern="1200">
          <a:solidFill>
            <a:schemeClr val="tx1"/>
          </a:solidFill>
          <a:latin typeface="+mn-lt"/>
          <a:ea typeface="+mn-ea"/>
          <a:cs typeface="+mn-cs"/>
        </a:defRPr>
      </a:lvl1pPr>
      <a:lvl2pPr marL="466107" algn="l" defTabSz="932216" rtl="0" eaLnBrk="1" latinLnBrk="0" hangingPunct="1">
        <a:defRPr sz="1800" kern="1200">
          <a:solidFill>
            <a:schemeClr val="tx1"/>
          </a:solidFill>
          <a:latin typeface="+mn-lt"/>
          <a:ea typeface="+mn-ea"/>
          <a:cs typeface="+mn-cs"/>
        </a:defRPr>
      </a:lvl2pPr>
      <a:lvl3pPr marL="932216" algn="l" defTabSz="932216" rtl="0" eaLnBrk="1" latinLnBrk="0" hangingPunct="1">
        <a:defRPr sz="1800" kern="1200">
          <a:solidFill>
            <a:schemeClr val="tx1"/>
          </a:solidFill>
          <a:latin typeface="+mn-lt"/>
          <a:ea typeface="+mn-ea"/>
          <a:cs typeface="+mn-cs"/>
        </a:defRPr>
      </a:lvl3pPr>
      <a:lvl4pPr marL="1398324" algn="l" defTabSz="932216" rtl="0" eaLnBrk="1" latinLnBrk="0" hangingPunct="1">
        <a:defRPr sz="1800" kern="1200">
          <a:solidFill>
            <a:schemeClr val="tx1"/>
          </a:solidFill>
          <a:latin typeface="+mn-lt"/>
          <a:ea typeface="+mn-ea"/>
          <a:cs typeface="+mn-cs"/>
        </a:defRPr>
      </a:lvl4pPr>
      <a:lvl5pPr marL="1864432" algn="l" defTabSz="932216" rtl="0" eaLnBrk="1" latinLnBrk="0" hangingPunct="1">
        <a:defRPr sz="1800" kern="1200">
          <a:solidFill>
            <a:schemeClr val="tx1"/>
          </a:solidFill>
          <a:latin typeface="+mn-lt"/>
          <a:ea typeface="+mn-ea"/>
          <a:cs typeface="+mn-cs"/>
        </a:defRPr>
      </a:lvl5pPr>
      <a:lvl6pPr marL="2330540" algn="l" defTabSz="932216" rtl="0" eaLnBrk="1" latinLnBrk="0" hangingPunct="1">
        <a:defRPr sz="1800" kern="1200">
          <a:solidFill>
            <a:schemeClr val="tx1"/>
          </a:solidFill>
          <a:latin typeface="+mn-lt"/>
          <a:ea typeface="+mn-ea"/>
          <a:cs typeface="+mn-cs"/>
        </a:defRPr>
      </a:lvl6pPr>
      <a:lvl7pPr marL="2796648" algn="l" defTabSz="932216" rtl="0" eaLnBrk="1" latinLnBrk="0" hangingPunct="1">
        <a:defRPr sz="1800" kern="1200">
          <a:solidFill>
            <a:schemeClr val="tx1"/>
          </a:solidFill>
          <a:latin typeface="+mn-lt"/>
          <a:ea typeface="+mn-ea"/>
          <a:cs typeface="+mn-cs"/>
        </a:defRPr>
      </a:lvl7pPr>
      <a:lvl8pPr marL="3262755" algn="l" defTabSz="932216" rtl="0" eaLnBrk="1" latinLnBrk="0" hangingPunct="1">
        <a:defRPr sz="1800" kern="1200">
          <a:solidFill>
            <a:schemeClr val="tx1"/>
          </a:solidFill>
          <a:latin typeface="+mn-lt"/>
          <a:ea typeface="+mn-ea"/>
          <a:cs typeface="+mn-cs"/>
        </a:defRPr>
      </a:lvl8pPr>
      <a:lvl9pPr marL="3728866" algn="l" defTabSz="9322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846CE7D5-CF57-46EF-B807-FDD0502418D4}" type="datetimeFigureOut">
              <a:rPr lang="en-US" smtClean="0"/>
              <a:t>9/20/2017</a:t>
            </a:fld>
            <a:endParaRPr lang="en-US"/>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9195944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 id="2147484582" r:id="rId12"/>
    <p:sldLayoutId id="2147484583" r:id="rId13"/>
    <p:sldLayoutId id="2147484584" r:id="rId14"/>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xml"/><Relationship Id="rId7"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7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82.png"/><Relationship Id="rId5" Type="http://schemas.openxmlformats.org/officeDocument/2006/relationships/image" Target="../media/image81.jpg"/><Relationship Id="rId4" Type="http://schemas.openxmlformats.org/officeDocument/2006/relationships/image" Target="../media/image80.jpg"/></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86.sv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85.png"/><Relationship Id="rId5" Type="http://schemas.openxmlformats.org/officeDocument/2006/relationships/image" Target="../media/image70.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89.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8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87.png"/><Relationship Id="rId5" Type="http://schemas.openxmlformats.org/officeDocument/2006/relationships/tags" Target="../tags/tag11.xml"/><Relationship Id="rId15" Type="http://schemas.openxmlformats.org/officeDocument/2006/relationships/image" Target="../media/image74.emf"/><Relationship Id="rId10" Type="http://schemas.openxmlformats.org/officeDocument/2006/relationships/notesSlide" Target="../notesSlides/notesSlide13.xml"/><Relationship Id="rId4" Type="http://schemas.openxmlformats.org/officeDocument/2006/relationships/tags" Target="../tags/tag10.xml"/><Relationship Id="rId9" Type="http://schemas.openxmlformats.org/officeDocument/2006/relationships/slideLayout" Target="../slideLayouts/slideLayout61.xml"/><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74.emf"/></Relationships>
</file>

<file path=ppt/slides/_rels/slide1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9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93.emf"/></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emf"/><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74.emf"/><Relationship Id="rId5" Type="http://schemas.openxmlformats.org/officeDocument/2006/relationships/image" Target="../media/image70.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61.xml"/><Relationship Id="rId5" Type="http://schemas.openxmlformats.org/officeDocument/2006/relationships/image" Target="../media/image2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86.svg"/><Relationship Id="rId2" Type="http://schemas.openxmlformats.org/officeDocument/2006/relationships/notesSlide" Target="../notesSlides/notesSlide26.xml"/><Relationship Id="rId1" Type="http://schemas.openxmlformats.org/officeDocument/2006/relationships/slideLayout" Target="../slideLayouts/slideLayout61.xml"/><Relationship Id="rId6" Type="http://schemas.openxmlformats.org/officeDocument/2006/relationships/image" Target="../media/image85.png"/><Relationship Id="rId5" Type="http://schemas.openxmlformats.org/officeDocument/2006/relationships/image" Target="../media/image70.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6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emf"/><Relationship Id="rId2" Type="http://schemas.openxmlformats.org/officeDocument/2006/relationships/notesSlide" Target="../notesSlides/notesSlide30.xml"/><Relationship Id="rId1" Type="http://schemas.openxmlformats.org/officeDocument/2006/relationships/slideLayout" Target="../slideLayouts/slideLayout61.xml"/><Relationship Id="rId6" Type="http://schemas.openxmlformats.org/officeDocument/2006/relationships/image" Target="../media/image75.emf"/><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111.svg"/><Relationship Id="rId2" Type="http://schemas.openxmlformats.org/officeDocument/2006/relationships/notesSlide" Target="../notesSlides/notesSlide32.xml"/><Relationship Id="rId1" Type="http://schemas.openxmlformats.org/officeDocument/2006/relationships/slideLayout" Target="../slideLayouts/slideLayout61.xml"/><Relationship Id="rId6" Type="http://schemas.openxmlformats.org/officeDocument/2006/relationships/image" Target="../media/image85.png"/><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70.png"/><Relationship Id="rId4" Type="http://schemas.openxmlformats.org/officeDocument/2006/relationships/image" Target="../media/image69.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113.xml"/><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emf"/><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74.emf"/><Relationship Id="rId5" Type="http://schemas.openxmlformats.org/officeDocument/2006/relationships/image" Target="../media/image73.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image" Target="../media/image75.emf"/><Relationship Id="rId5" Type="http://schemas.openxmlformats.org/officeDocument/2006/relationships/image" Target="../media/image70.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75.emf"/><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image" Target="../media/image75.emf"/><Relationship Id="rId5" Type="http://schemas.openxmlformats.org/officeDocument/2006/relationships/image" Target="../media/image70.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8274" y="3433162"/>
            <a:ext cx="7205792" cy="3561363"/>
          </a:xfrm>
          <a:prstGeom prst="rect">
            <a:avLst/>
          </a:prstGeom>
          <a:solidFill>
            <a:schemeClr val="accent1">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342092" y="3566387"/>
            <a:ext cx="6881974" cy="2948361"/>
          </a:xfrm>
        </p:spPr>
        <p:txBody>
          <a:bodyPr/>
          <a:lstStyle/>
          <a:p>
            <a:r>
              <a:rPr lang="en-US" dirty="0"/>
              <a:t>Data and AI Overview</a:t>
            </a:r>
            <a:br>
              <a:rPr lang="en-US" dirty="0"/>
            </a:br>
            <a:br>
              <a:rPr lang="en-US" dirty="0"/>
            </a:br>
            <a:r>
              <a:rPr lang="en-US" sz="3600" dirty="0"/>
              <a:t>Chris Mitchell</a:t>
            </a:r>
            <a:br>
              <a:rPr lang="en-US" sz="3600" dirty="0"/>
            </a:br>
            <a:r>
              <a:rPr lang="en-US" sz="3600" dirty="0"/>
              <a:t>Rishi Arora</a:t>
            </a:r>
          </a:p>
        </p:txBody>
      </p:sp>
    </p:spTree>
    <p:extLst>
      <p:ext uri="{BB962C8B-B14F-4D97-AF65-F5344CB8AC3E}">
        <p14:creationId xmlns:p14="http://schemas.microsoft.com/office/powerpoint/2010/main" val="20966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95275"/>
            <a:ext cx="11889564" cy="917575"/>
          </a:xfrm>
        </p:spPr>
        <p:txBody>
          <a:bodyPr/>
          <a:lstStyle/>
          <a:p>
            <a:pPr defTabSz="914400">
              <a:spcBef>
                <a:spcPts val="0"/>
              </a:spcBef>
              <a:spcAft>
                <a:spcPts val="600"/>
              </a:spcAft>
              <a:defRPr/>
            </a:pPr>
            <a:r>
              <a:rPr lang="en-US" kern="0" spc="0" dirty="0">
                <a:ln>
                  <a:noFill/>
                </a:ln>
                <a:solidFill>
                  <a:schemeClr val="bg1"/>
                </a:solidFill>
              </a:rPr>
              <a:t>Specialized Device Scenarios with IOT Suite</a:t>
            </a:r>
          </a:p>
        </p:txBody>
      </p:sp>
      <p:sp>
        <p:nvSpPr>
          <p:cNvPr id="12" name="TextBox 11"/>
          <p:cNvSpPr txBox="1"/>
          <p:nvPr/>
        </p:nvSpPr>
        <p:spPr>
          <a:xfrm>
            <a:off x="2194921" y="5306824"/>
            <a:ext cx="5284321"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Support </a:t>
            </a:r>
            <a:r>
              <a:rPr kumimoji="0" lang="en-US" sz="1200" b="0" i="0" u="none" strike="noStrike" kern="0" cap="none" spc="0" normalizeH="0" baseline="0" noProof="0" dirty="0" err="1">
                <a:ln>
                  <a:noFill/>
                </a:ln>
                <a:solidFill>
                  <a:schemeClr val="bg1"/>
                </a:solidFill>
                <a:effectLst/>
                <a:uLnTx/>
                <a:uFillTx/>
              </a:rPr>
              <a:t>fo</a:t>
            </a:r>
            <a:r>
              <a:rPr lang="en-US" sz="1200" kern="0" dirty="0">
                <a:solidFill>
                  <a:schemeClr val="bg1"/>
                </a:solidFill>
              </a:rPr>
              <a:t>r multiple protocols (AMQP, MQTT)</a:t>
            </a:r>
            <a:endParaRPr kumimoji="0" lang="en-US" sz="1200" b="0" i="0" u="none" strike="noStrike" kern="0" cap="none" spc="0" normalizeH="0" baseline="0" noProof="0" dirty="0">
              <a:ln>
                <a:noFill/>
              </a:ln>
              <a:solidFill>
                <a:schemeClr val="bg1"/>
              </a:solidFill>
              <a:effectLst/>
              <a:uLnTx/>
              <a:uFillTx/>
            </a:endParaRP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Bi-directional communication</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Device specific </a:t>
            </a:r>
            <a:r>
              <a:rPr kumimoji="0" lang="en-US" sz="1200" b="0" i="0" u="none" strike="noStrike" kern="0" cap="none" spc="0" normalizeH="0" baseline="0" noProof="0" dirty="0" err="1">
                <a:ln>
                  <a:noFill/>
                </a:ln>
                <a:solidFill>
                  <a:schemeClr val="bg1"/>
                </a:solidFill>
                <a:effectLst/>
                <a:uLnTx/>
                <a:uFillTx/>
              </a:rPr>
              <a:t>secuirty</a:t>
            </a:r>
            <a:endParaRPr kumimoji="0" lang="en-US" sz="1200" b="0" i="0" u="none" strike="noStrike" kern="0" cap="none" spc="0" normalizeH="0" baseline="0" noProof="0" dirty="0">
              <a:ln>
                <a:noFill/>
              </a:ln>
              <a:solidFill>
                <a:schemeClr val="bg1"/>
              </a:solidFill>
              <a:effectLst/>
              <a:uLnTx/>
              <a:uFillTx/>
            </a:endParaRP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lang="en-US" sz="1200" kern="0" dirty="0">
                <a:solidFill>
                  <a:schemeClr val="bg1"/>
                </a:solidFill>
              </a:rPr>
              <a:t>Multi-platform gateway SDK.</a:t>
            </a:r>
            <a:endParaRPr kumimoji="0" lang="en-US" sz="1200" b="0" i="0" u="none" strike="noStrike" kern="0" cap="none" spc="0" normalizeH="0" baseline="0" noProof="0" dirty="0">
              <a:ln>
                <a:noFill/>
              </a:ln>
              <a:solidFill>
                <a:schemeClr val="bg1"/>
              </a:solidFill>
              <a:effectLst/>
              <a:uLnTx/>
              <a:uFillTx/>
            </a:endParaRPr>
          </a:p>
        </p:txBody>
      </p:sp>
      <p:sp>
        <p:nvSpPr>
          <p:cNvPr id="431" name="TextBox 430"/>
          <p:cNvSpPr txBox="1"/>
          <p:nvPr/>
        </p:nvSpPr>
        <p:spPr>
          <a:xfrm>
            <a:off x="2541494" y="4873687"/>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pPr marR="0" indent="0" defTabSz="932472" fontAlgn="base">
              <a:lnSpc>
                <a:spcPct val="100000"/>
              </a:lnSpc>
              <a:spcAft>
                <a:spcPct val="0"/>
              </a:spcAft>
              <a:buClrTx/>
              <a:buSzTx/>
              <a:buFontTx/>
              <a:buNone/>
              <a:tabLst/>
              <a:defRPr/>
            </a:pPr>
            <a:r>
              <a:rPr lang="en-US" sz="1800" dirty="0">
                <a:solidFill>
                  <a:schemeClr val="bg2"/>
                </a:solidFill>
                <a:latin typeface="+mn-lt"/>
              </a:rPr>
              <a:t>Data</a:t>
            </a:r>
          </a:p>
        </p:txBody>
      </p:sp>
      <p:sp>
        <p:nvSpPr>
          <p:cNvPr id="153" name="Rectangle 152"/>
          <p:cNvSpPr/>
          <p:nvPr/>
        </p:nvSpPr>
        <p:spPr bwMode="auto">
          <a:xfrm>
            <a:off x="-7179" y="1679562"/>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Information Management</a:t>
            </a:r>
          </a:p>
        </p:txBody>
      </p:sp>
      <p:sp>
        <p:nvSpPr>
          <p:cNvPr id="155" name="Rectangle 154"/>
          <p:cNvSpPr/>
          <p:nvPr/>
        </p:nvSpPr>
        <p:spPr>
          <a:xfrm>
            <a:off x="556400" y="3421708"/>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Catalog</a:t>
            </a:r>
          </a:p>
        </p:txBody>
      </p:sp>
      <p:grpSp>
        <p:nvGrpSpPr>
          <p:cNvPr id="156" name="Group 155"/>
          <p:cNvGrpSpPr/>
          <p:nvPr/>
        </p:nvGrpSpPr>
        <p:grpSpPr>
          <a:xfrm>
            <a:off x="235224" y="3378419"/>
            <a:ext cx="280471" cy="298350"/>
            <a:chOff x="3232150" y="382588"/>
            <a:chExt cx="5727700" cy="6092825"/>
          </a:xfrm>
          <a:solidFill>
            <a:schemeClr val="accent2">
              <a:lumMod val="75000"/>
            </a:schemeClr>
          </a:solidFill>
        </p:grpSpPr>
        <p:sp>
          <p:nvSpPr>
            <p:cNvPr id="157"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8"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9"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60" name="Rectangle 159"/>
          <p:cNvSpPr/>
          <p:nvPr/>
        </p:nvSpPr>
        <p:spPr>
          <a:xfrm>
            <a:off x="556400" y="2569537"/>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Factory </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161" name="Freeform 160"/>
          <p:cNvSpPr/>
          <p:nvPr/>
        </p:nvSpPr>
        <p:spPr bwMode="auto">
          <a:xfrm>
            <a:off x="231137" y="2507053"/>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grpSp>
        <p:nvGrpSpPr>
          <p:cNvPr id="66" name="Group 65">
            <a:extLst>
              <a:ext uri="{FF2B5EF4-FFF2-40B4-BE49-F238E27FC236}">
                <a16:creationId xmlns:a16="http://schemas.microsoft.com/office/drawing/2014/main" id="{62D93F2C-B615-4BFF-992D-2A560AF1E646}"/>
              </a:ext>
            </a:extLst>
          </p:cNvPr>
          <p:cNvGrpSpPr/>
          <p:nvPr/>
        </p:nvGrpSpPr>
        <p:grpSpPr>
          <a:xfrm>
            <a:off x="251864" y="4880675"/>
            <a:ext cx="1547890" cy="273600"/>
            <a:chOff x="2903559" y="4182396"/>
            <a:chExt cx="1547890" cy="273600"/>
          </a:xfrm>
        </p:grpSpPr>
        <p:pic>
          <p:nvPicPr>
            <p:cNvPr id="67" name="Picture 66">
              <a:extLst>
                <a:ext uri="{FF2B5EF4-FFF2-40B4-BE49-F238E27FC236}">
                  <a16:creationId xmlns:a16="http://schemas.microsoft.com/office/drawing/2014/main" id="{B229A440-9904-42F6-91C6-577283EC7074}"/>
                </a:ext>
              </a:extLst>
            </p:cNvPr>
            <p:cNvPicPr>
              <a:picLocks noChangeAspect="1"/>
            </p:cNvPicPr>
            <p:nvPr/>
          </p:nvPicPr>
          <p:blipFill>
            <a:blip r:embed="rId9">
              <a:biLevel thresh="25000"/>
            </a:blip>
            <a:stretch>
              <a:fillRect/>
            </a:stretch>
          </p:blipFill>
          <p:spPr>
            <a:xfrm>
              <a:off x="2903559" y="4182396"/>
              <a:ext cx="273600" cy="273600"/>
            </a:xfrm>
            <a:prstGeom prst="rect">
              <a:avLst/>
            </a:prstGeom>
          </p:spPr>
        </p:pic>
        <p:sp>
          <p:nvSpPr>
            <p:cNvPr id="68" name="Rectangle 67">
              <a:extLst>
                <a:ext uri="{FF2B5EF4-FFF2-40B4-BE49-F238E27FC236}">
                  <a16:creationId xmlns:a16="http://schemas.microsoft.com/office/drawing/2014/main" id="{86FEDFFF-E0A2-4595-A4CD-78E43A0C8C1B}"/>
                </a:ext>
              </a:extLst>
            </p:cNvPr>
            <p:cNvSpPr/>
            <p:nvPr/>
          </p:nvSpPr>
          <p:spPr>
            <a:xfrm>
              <a:off x="3236754" y="4182396"/>
              <a:ext cx="1214695" cy="265009"/>
            </a:xfrm>
            <a:prstGeom prst="rect">
              <a:avLst/>
            </a:prstGeom>
          </p:spPr>
          <p:txBody>
            <a:bodyPr wrap="square">
              <a:spAutoFit/>
            </a:bodyPr>
            <a:lstStyle/>
            <a:p>
              <a:r>
                <a:rPr lang="en-US" sz="1122" dirty="0">
                  <a:cs typeface="Segoe UI Semilight" panose="020B0402040204020203" pitchFamily="34" charset="0"/>
                </a:rPr>
                <a:t>IOT Hubs</a:t>
              </a:r>
              <a:endParaRPr lang="en-US" sz="1122" dirty="0"/>
            </a:p>
          </p:txBody>
        </p:sp>
      </p:grpSp>
      <p:sp>
        <p:nvSpPr>
          <p:cNvPr id="69" name="Rectangle 68">
            <a:extLst>
              <a:ext uri="{FF2B5EF4-FFF2-40B4-BE49-F238E27FC236}">
                <a16:creationId xmlns:a16="http://schemas.microsoft.com/office/drawing/2014/main" id="{53941D14-4C54-4E6C-98E2-52530F466EAF}"/>
              </a:ext>
            </a:extLst>
          </p:cNvPr>
          <p:cNvSpPr/>
          <p:nvPr/>
        </p:nvSpPr>
        <p:spPr>
          <a:xfrm>
            <a:off x="556400" y="4230619"/>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Event Hubs</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70" name="Freeform 30">
            <a:extLst>
              <a:ext uri="{FF2B5EF4-FFF2-40B4-BE49-F238E27FC236}">
                <a16:creationId xmlns:a16="http://schemas.microsoft.com/office/drawing/2014/main" id="{2F11060A-2F2B-4AC6-AF5B-73B01700FD0D}"/>
              </a:ext>
            </a:extLst>
          </p:cNvPr>
          <p:cNvSpPr/>
          <p:nvPr/>
        </p:nvSpPr>
        <p:spPr bwMode="auto">
          <a:xfrm>
            <a:off x="251864" y="4235643"/>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75" name="Field gateway">
            <a:extLst>
              <a:ext uri="{FF2B5EF4-FFF2-40B4-BE49-F238E27FC236}">
                <a16:creationId xmlns:a16="http://schemas.microsoft.com/office/drawing/2014/main" id="{A581D03C-FDFC-4533-977D-E5E7F8C8A5E5}"/>
              </a:ext>
            </a:extLst>
          </p:cNvPr>
          <p:cNvSpPr/>
          <p:nvPr/>
        </p:nvSpPr>
        <p:spPr>
          <a:xfrm>
            <a:off x="3360263" y="2646690"/>
            <a:ext cx="961766" cy="1531700"/>
          </a:xfrm>
          <a:prstGeom prst="rect">
            <a:avLst/>
          </a:prstGeom>
          <a:solidFill>
            <a:schemeClr val="bg2"/>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b"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Field gateway</a:t>
            </a:r>
          </a:p>
        </p:txBody>
      </p:sp>
      <p:sp>
        <p:nvSpPr>
          <p:cNvPr id="76" name="Cloud protocol">
            <a:extLst>
              <a:ext uri="{FF2B5EF4-FFF2-40B4-BE49-F238E27FC236}">
                <a16:creationId xmlns:a16="http://schemas.microsoft.com/office/drawing/2014/main" id="{00137962-3E54-4230-B848-238BE1EA2E76}"/>
              </a:ext>
            </a:extLst>
          </p:cNvPr>
          <p:cNvSpPr/>
          <p:nvPr/>
        </p:nvSpPr>
        <p:spPr>
          <a:xfrm>
            <a:off x="4734143" y="1762178"/>
            <a:ext cx="976608" cy="1531700"/>
          </a:xfrm>
          <a:prstGeom prst="rect">
            <a:avLst/>
          </a:prstGeom>
          <a:solidFill>
            <a:schemeClr val="bg2"/>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b"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Cloud protocol</a:t>
            </a:r>
          </a:p>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gateway</a:t>
            </a:r>
          </a:p>
        </p:txBody>
      </p:sp>
      <p:grpSp>
        <p:nvGrpSpPr>
          <p:cNvPr id="77" name="Group 76">
            <a:extLst>
              <a:ext uri="{FF2B5EF4-FFF2-40B4-BE49-F238E27FC236}">
                <a16:creationId xmlns:a16="http://schemas.microsoft.com/office/drawing/2014/main" id="{1D4338A6-7A5A-44BD-AE7A-BCE65C78EB63}"/>
              </a:ext>
            </a:extLst>
          </p:cNvPr>
          <p:cNvGrpSpPr/>
          <p:nvPr/>
        </p:nvGrpSpPr>
        <p:grpSpPr>
          <a:xfrm>
            <a:off x="2330933" y="1320216"/>
            <a:ext cx="313475" cy="314090"/>
            <a:chOff x="609600" y="502508"/>
            <a:chExt cx="395416" cy="395416"/>
          </a:xfrm>
        </p:grpSpPr>
        <p:sp>
          <p:nvSpPr>
            <p:cNvPr id="78" name="Rectangle 77">
              <a:extLst>
                <a:ext uri="{FF2B5EF4-FFF2-40B4-BE49-F238E27FC236}">
                  <a16:creationId xmlns:a16="http://schemas.microsoft.com/office/drawing/2014/main" id="{C7F6DFBF-7B8A-4E41-AFFB-15F9AD4B57F2}"/>
                </a:ext>
              </a:extLst>
            </p:cNvPr>
            <p:cNvSpPr/>
            <p:nvPr/>
          </p:nvSpPr>
          <p:spPr>
            <a:xfrm>
              <a:off x="609600" y="502508"/>
              <a:ext cx="395416" cy="395416"/>
            </a:xfrm>
            <a:prstGeom prst="rect">
              <a:avLst/>
            </a:prstGeom>
            <a:gradFill flip="none" rotWithShape="1">
              <a:gsLst>
                <a:gs pos="50000">
                  <a:srgbClr val="5EB6DA"/>
                </a:gs>
                <a:gs pos="50000">
                  <a:srgbClr val="3999C6"/>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91374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79" name="Freeform 84">
              <a:extLst>
                <a:ext uri="{FF2B5EF4-FFF2-40B4-BE49-F238E27FC236}">
                  <a16:creationId xmlns:a16="http://schemas.microsoft.com/office/drawing/2014/main" id="{EF09E4D3-61C0-4426-A10D-78F89340453D}"/>
                </a:ext>
              </a:extLst>
            </p:cNvPr>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1414" tIns="45707" rIns="91414" bIns="45707" numCol="1" anchor="t" anchorCtr="0" compatLnSpc="1">
              <a:prstTxWarp prst="textNoShape">
                <a:avLst/>
              </a:prstTxWarp>
            </a:bodyPr>
            <a:lstStyle/>
            <a:p>
              <a:pPr marL="0" marR="0" lvl="0" indent="0" algn="l" defTabSz="685214" rtl="0" eaLnBrk="1" fontAlgn="auto" latinLnBrk="0" hangingPunct="1">
                <a:lnSpc>
                  <a:spcPct val="100000"/>
                </a:lnSpc>
                <a:spcBef>
                  <a:spcPts val="0"/>
                </a:spcBef>
                <a:spcAft>
                  <a:spcPts val="0"/>
                </a:spcAft>
                <a:buClrTx/>
                <a:buSzTx/>
                <a:buFontTx/>
                <a:buNone/>
                <a:tabLst/>
                <a:defRPr/>
              </a:pPr>
              <a:endParaRPr kumimoji="0" lang="en-US" sz="1399"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80" name="Straight Arrow Connector 79">
            <a:extLst>
              <a:ext uri="{FF2B5EF4-FFF2-40B4-BE49-F238E27FC236}">
                <a16:creationId xmlns:a16="http://schemas.microsoft.com/office/drawing/2014/main" id="{D48A5F42-AAB3-42E2-805B-75B3EB9C7A8E}"/>
              </a:ext>
            </a:extLst>
          </p:cNvPr>
          <p:cNvCxnSpPr/>
          <p:nvPr/>
        </p:nvCxnSpPr>
        <p:spPr>
          <a:xfrm flipV="1">
            <a:off x="2665036" y="1456714"/>
            <a:ext cx="3570381" cy="11051"/>
          </a:xfrm>
          <a:prstGeom prst="straightConnector1">
            <a:avLst/>
          </a:prstGeom>
          <a:ln w="28575">
            <a:solidFill>
              <a:srgbClr val="777777"/>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DAE8D5CC-5B43-46FC-A257-7EE4429692DE}"/>
              </a:ext>
            </a:extLst>
          </p:cNvPr>
          <p:cNvCxnSpPr/>
          <p:nvPr/>
        </p:nvCxnSpPr>
        <p:spPr>
          <a:xfrm flipV="1">
            <a:off x="2665036" y="2238488"/>
            <a:ext cx="2069107" cy="13941"/>
          </a:xfrm>
          <a:prstGeom prst="straightConnector1">
            <a:avLst/>
          </a:prstGeom>
          <a:ln w="28575">
            <a:solidFill>
              <a:srgbClr val="7777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A593A92-7703-4BFB-93EE-BCA4EC290D45}"/>
              </a:ext>
            </a:extLst>
          </p:cNvPr>
          <p:cNvCxnSpPr/>
          <p:nvPr/>
        </p:nvCxnSpPr>
        <p:spPr>
          <a:xfrm>
            <a:off x="5712473" y="2513165"/>
            <a:ext cx="535796" cy="1"/>
          </a:xfrm>
          <a:prstGeom prst="straightConnector1">
            <a:avLst/>
          </a:prstGeom>
          <a:ln w="28575">
            <a:solidFill>
              <a:srgbClr val="7777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0C35325-9FF7-455F-9492-B8F26C5B89E3}"/>
              </a:ext>
            </a:extLst>
          </p:cNvPr>
          <p:cNvCxnSpPr/>
          <p:nvPr/>
        </p:nvCxnSpPr>
        <p:spPr>
          <a:xfrm>
            <a:off x="2665036" y="2999043"/>
            <a:ext cx="701880" cy="10220"/>
          </a:xfrm>
          <a:prstGeom prst="straightConnector1">
            <a:avLst/>
          </a:prstGeom>
          <a:ln w="28575">
            <a:solidFill>
              <a:srgbClr val="7777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0A397F1-373A-4FF2-B0AF-C8F883C434E8}"/>
              </a:ext>
            </a:extLst>
          </p:cNvPr>
          <p:cNvCxnSpPr/>
          <p:nvPr/>
        </p:nvCxnSpPr>
        <p:spPr>
          <a:xfrm flipV="1">
            <a:off x="4320342" y="2941995"/>
            <a:ext cx="423837" cy="5138"/>
          </a:xfrm>
          <a:prstGeom prst="straightConnector1">
            <a:avLst/>
          </a:prstGeom>
          <a:ln w="28575">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85" name="Straight Arrow Connector 84">
            <a:extLst>
              <a:ext uri="{FF2B5EF4-FFF2-40B4-BE49-F238E27FC236}">
                <a16:creationId xmlns:a16="http://schemas.microsoft.com/office/drawing/2014/main" id="{04F4E158-C7B7-4FA4-9FBC-5ED819DE1E82}"/>
              </a:ext>
            </a:extLst>
          </p:cNvPr>
          <p:cNvCxnSpPr/>
          <p:nvPr/>
        </p:nvCxnSpPr>
        <p:spPr>
          <a:xfrm flipV="1">
            <a:off x="2670641" y="3779986"/>
            <a:ext cx="695751" cy="1"/>
          </a:xfrm>
          <a:prstGeom prst="straightConnector1">
            <a:avLst/>
          </a:prstGeom>
          <a:ln w="28575">
            <a:solidFill>
              <a:srgbClr val="7777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DB316DD-CD54-4A06-B518-BE3215F3D2BB}"/>
              </a:ext>
            </a:extLst>
          </p:cNvPr>
          <p:cNvCxnSpPr/>
          <p:nvPr/>
        </p:nvCxnSpPr>
        <p:spPr>
          <a:xfrm flipV="1">
            <a:off x="4329346" y="3779984"/>
            <a:ext cx="1906070" cy="11921"/>
          </a:xfrm>
          <a:prstGeom prst="straightConnector1">
            <a:avLst/>
          </a:prstGeom>
          <a:ln w="28575">
            <a:solidFill>
              <a:srgbClr val="77777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EB41C708-A13B-4F7F-B311-6A792C549A65}"/>
              </a:ext>
            </a:extLst>
          </p:cNvPr>
          <p:cNvSpPr txBox="1"/>
          <p:nvPr/>
        </p:nvSpPr>
        <p:spPr>
          <a:xfrm rot="16200000">
            <a:off x="1501837" y="1671332"/>
            <a:ext cx="1156735" cy="345163"/>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599" b="0" i="0" u="none" strike="noStrike" kern="1200" cap="none" spc="0" normalizeH="0" baseline="0" noProof="0" dirty="0">
                <a:ln>
                  <a:noFill/>
                </a:ln>
                <a:solidFill>
                  <a:schemeClr val="bg1"/>
                </a:solidFill>
                <a:effectLst/>
                <a:uLnTx/>
                <a:uFillTx/>
                <a:latin typeface="Segoe UI"/>
                <a:ea typeface="+mn-ea"/>
                <a:cs typeface="+mn-cs"/>
              </a:rPr>
              <a:t>IP-capable</a:t>
            </a:r>
          </a:p>
        </p:txBody>
      </p:sp>
      <p:sp>
        <p:nvSpPr>
          <p:cNvPr id="88" name="TextBox 87">
            <a:extLst>
              <a:ext uri="{FF2B5EF4-FFF2-40B4-BE49-F238E27FC236}">
                <a16:creationId xmlns:a16="http://schemas.microsoft.com/office/drawing/2014/main" id="{E8D3CA8C-F5B6-428C-BCA5-92C191973FDE}"/>
              </a:ext>
            </a:extLst>
          </p:cNvPr>
          <p:cNvSpPr txBox="1"/>
          <p:nvPr/>
        </p:nvSpPr>
        <p:spPr>
          <a:xfrm rot="16200000">
            <a:off x="1398364" y="3239958"/>
            <a:ext cx="1342789" cy="345163"/>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599" b="0" i="0" u="none" strike="noStrike" kern="1200" cap="none" spc="0" normalizeH="0" baseline="0" noProof="0" dirty="0">
                <a:ln>
                  <a:noFill/>
                </a:ln>
                <a:solidFill>
                  <a:schemeClr val="bg1"/>
                </a:solidFill>
                <a:effectLst/>
                <a:uLnTx/>
                <a:uFillTx/>
                <a:latin typeface="Segoe UI"/>
                <a:ea typeface="+mn-ea"/>
                <a:cs typeface="+mn-cs"/>
              </a:rPr>
              <a:t>PAN-devices</a:t>
            </a:r>
          </a:p>
        </p:txBody>
      </p:sp>
      <p:sp>
        <p:nvSpPr>
          <p:cNvPr id="89" name="Rectangle 88">
            <a:extLst>
              <a:ext uri="{FF2B5EF4-FFF2-40B4-BE49-F238E27FC236}">
                <a16:creationId xmlns:a16="http://schemas.microsoft.com/office/drawing/2014/main" id="{2562543C-CED1-4661-BD70-0F43849BBDE6}"/>
              </a:ext>
            </a:extLst>
          </p:cNvPr>
          <p:cNvSpPr/>
          <p:nvPr/>
        </p:nvSpPr>
        <p:spPr>
          <a:xfrm>
            <a:off x="9053851" y="1212022"/>
            <a:ext cx="3116257" cy="1172901"/>
          </a:xfrm>
          <a:prstGeom prst="rect">
            <a:avLst/>
          </a:prstGeom>
          <a:solidFill>
            <a:schemeClr val="bg2">
              <a:alpha val="79000"/>
            </a:schemeClr>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b"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Event processing and insight</a:t>
            </a:r>
          </a:p>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(e.g. hot and cold paths)</a:t>
            </a:r>
          </a:p>
        </p:txBody>
      </p:sp>
      <p:sp>
        <p:nvSpPr>
          <p:cNvPr id="90" name="Left-Right Arrow 50">
            <a:extLst>
              <a:ext uri="{FF2B5EF4-FFF2-40B4-BE49-F238E27FC236}">
                <a16:creationId xmlns:a16="http://schemas.microsoft.com/office/drawing/2014/main" id="{84B1F5A1-3052-4E64-B98B-3394037735A1}"/>
              </a:ext>
            </a:extLst>
          </p:cNvPr>
          <p:cNvSpPr/>
          <p:nvPr/>
        </p:nvSpPr>
        <p:spPr>
          <a:xfrm>
            <a:off x="8270181" y="2823150"/>
            <a:ext cx="593016" cy="451879"/>
          </a:xfrm>
          <a:prstGeom prst="leftRightArrow">
            <a:avLst>
              <a:gd name="adj1" fmla="val 37549"/>
              <a:gd name="adj2" fmla="val 31899"/>
            </a:avLst>
          </a:pr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algn="ctr" defTabSz="932406" eaLnBrk="1" fontAlgn="auto" hangingPunct="1">
              <a:spcBef>
                <a:spcPts val="0"/>
              </a:spcBef>
              <a:spcAft>
                <a:spcPts val="0"/>
              </a:spcAft>
            </a:pPr>
            <a:endParaRPr lang="en-US" sz="80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1" name="Rectangle 90">
            <a:extLst>
              <a:ext uri="{FF2B5EF4-FFF2-40B4-BE49-F238E27FC236}">
                <a16:creationId xmlns:a16="http://schemas.microsoft.com/office/drawing/2014/main" id="{C9DA2F52-35B3-48B0-AC44-7A3E7D6CC1E5}"/>
              </a:ext>
            </a:extLst>
          </p:cNvPr>
          <p:cNvSpPr/>
          <p:nvPr/>
        </p:nvSpPr>
        <p:spPr>
          <a:xfrm>
            <a:off x="9039412" y="2581350"/>
            <a:ext cx="3116256" cy="967237"/>
          </a:xfrm>
          <a:prstGeom prst="rect">
            <a:avLst/>
          </a:prstGeom>
          <a:solidFill>
            <a:schemeClr val="bg2">
              <a:alpha val="79000"/>
            </a:schemeClr>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b"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Device business logic,</a:t>
            </a:r>
          </a:p>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Connectivity monitoring</a:t>
            </a:r>
          </a:p>
        </p:txBody>
      </p:sp>
      <p:sp>
        <p:nvSpPr>
          <p:cNvPr id="92" name="Rectangle 91">
            <a:extLst>
              <a:ext uri="{FF2B5EF4-FFF2-40B4-BE49-F238E27FC236}">
                <a16:creationId xmlns:a16="http://schemas.microsoft.com/office/drawing/2014/main" id="{E7FAD923-3A4E-4580-8B1A-A468618B287F}"/>
              </a:ext>
            </a:extLst>
          </p:cNvPr>
          <p:cNvSpPr/>
          <p:nvPr/>
        </p:nvSpPr>
        <p:spPr>
          <a:xfrm>
            <a:off x="9053851" y="3890634"/>
            <a:ext cx="3116256" cy="967237"/>
          </a:xfrm>
          <a:prstGeom prst="rect">
            <a:avLst/>
          </a:prstGeom>
          <a:solidFill>
            <a:schemeClr val="bg2">
              <a:alpha val="79000"/>
            </a:schemeClr>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b"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Application</a:t>
            </a:r>
          </a:p>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device provisioning and management</a:t>
            </a:r>
          </a:p>
        </p:txBody>
      </p:sp>
      <p:cxnSp>
        <p:nvCxnSpPr>
          <p:cNvPr id="93" name="Straight Connector 92">
            <a:extLst>
              <a:ext uri="{FF2B5EF4-FFF2-40B4-BE49-F238E27FC236}">
                <a16:creationId xmlns:a16="http://schemas.microsoft.com/office/drawing/2014/main" id="{5A047814-8D83-4E30-A7DF-5707D9EC6446}"/>
              </a:ext>
            </a:extLst>
          </p:cNvPr>
          <p:cNvCxnSpPr/>
          <p:nvPr/>
        </p:nvCxnSpPr>
        <p:spPr>
          <a:xfrm>
            <a:off x="4489647" y="1101499"/>
            <a:ext cx="0" cy="4114172"/>
          </a:xfrm>
          <a:prstGeom prst="line">
            <a:avLst/>
          </a:prstGeom>
          <a:ln w="28575">
            <a:solidFill>
              <a:srgbClr val="777777"/>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D4DF20BC-39D5-416A-B2B2-6DADE8BBAE83}"/>
              </a:ext>
            </a:extLst>
          </p:cNvPr>
          <p:cNvSpPr txBox="1"/>
          <p:nvPr/>
        </p:nvSpPr>
        <p:spPr>
          <a:xfrm>
            <a:off x="4489648" y="4862174"/>
            <a:ext cx="879373" cy="521303"/>
          </a:xfrm>
          <a:prstGeom prst="rect">
            <a:avLst/>
          </a:prstGeom>
          <a:noFill/>
        </p:spPr>
        <p:txBody>
          <a:bodyPr wrap="none" lIns="182854" tIns="146283" rIns="182854" bIns="146283"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599" b="0" i="0" u="none" strike="noStrike" kern="1200" cap="none" spc="0" normalizeH="0" baseline="0" noProof="0">
                <a:ln>
                  <a:noFill/>
                </a:ln>
                <a:solidFill>
                  <a:schemeClr val="bg1"/>
                </a:solidFill>
                <a:effectLst/>
                <a:uLnTx/>
                <a:uFillTx/>
                <a:latin typeface="Segoe UI"/>
                <a:ea typeface="+mn-ea"/>
                <a:cs typeface="+mn-cs"/>
              </a:rPr>
              <a:t>cloud</a:t>
            </a:r>
          </a:p>
        </p:txBody>
      </p:sp>
      <p:sp>
        <p:nvSpPr>
          <p:cNvPr id="95" name="TextBox 94">
            <a:extLst>
              <a:ext uri="{FF2B5EF4-FFF2-40B4-BE49-F238E27FC236}">
                <a16:creationId xmlns:a16="http://schemas.microsoft.com/office/drawing/2014/main" id="{8D93F850-3FA1-4385-8EC3-56B91636E4C4}"/>
              </a:ext>
            </a:extLst>
          </p:cNvPr>
          <p:cNvSpPr txBox="1"/>
          <p:nvPr/>
        </p:nvSpPr>
        <p:spPr>
          <a:xfrm>
            <a:off x="3637864" y="4849966"/>
            <a:ext cx="768198" cy="521303"/>
          </a:xfrm>
          <a:prstGeom prst="rect">
            <a:avLst/>
          </a:prstGeom>
          <a:noFill/>
        </p:spPr>
        <p:txBody>
          <a:bodyPr wrap="none" lIns="182854" tIns="146283" rIns="182854" bIns="146283"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599" b="0" i="0" u="none" strike="noStrike" kern="1200" cap="none" spc="0" normalizeH="0" baseline="0" noProof="0" dirty="0">
                <a:ln>
                  <a:noFill/>
                </a:ln>
                <a:solidFill>
                  <a:schemeClr val="bg1"/>
                </a:solidFill>
                <a:effectLst/>
                <a:uLnTx/>
                <a:uFillTx/>
                <a:latin typeface="Segoe UI"/>
                <a:ea typeface="+mn-ea"/>
                <a:cs typeface="+mn-cs"/>
              </a:rPr>
              <a:t>field</a:t>
            </a:r>
          </a:p>
        </p:txBody>
      </p:sp>
      <p:grpSp>
        <p:nvGrpSpPr>
          <p:cNvPr id="96" name="Group 95">
            <a:extLst>
              <a:ext uri="{FF2B5EF4-FFF2-40B4-BE49-F238E27FC236}">
                <a16:creationId xmlns:a16="http://schemas.microsoft.com/office/drawing/2014/main" id="{6EC40397-066C-42A6-9CA4-3979DDBA2875}"/>
              </a:ext>
            </a:extLst>
          </p:cNvPr>
          <p:cNvGrpSpPr/>
          <p:nvPr/>
        </p:nvGrpSpPr>
        <p:grpSpPr>
          <a:xfrm>
            <a:off x="2330933" y="2081712"/>
            <a:ext cx="313475" cy="314090"/>
            <a:chOff x="609600" y="502508"/>
            <a:chExt cx="395416" cy="395416"/>
          </a:xfrm>
        </p:grpSpPr>
        <p:sp>
          <p:nvSpPr>
            <p:cNvPr id="97" name="Rectangle 96">
              <a:extLst>
                <a:ext uri="{FF2B5EF4-FFF2-40B4-BE49-F238E27FC236}">
                  <a16:creationId xmlns:a16="http://schemas.microsoft.com/office/drawing/2014/main" id="{90CA9790-310A-4708-A444-09A89393060E}"/>
                </a:ext>
              </a:extLst>
            </p:cNvPr>
            <p:cNvSpPr/>
            <p:nvPr/>
          </p:nvSpPr>
          <p:spPr>
            <a:xfrm>
              <a:off x="609600" y="502508"/>
              <a:ext cx="395416" cy="395416"/>
            </a:xfrm>
            <a:prstGeom prst="rect">
              <a:avLst/>
            </a:prstGeom>
            <a:gradFill flip="none" rotWithShape="1">
              <a:gsLst>
                <a:gs pos="50000">
                  <a:srgbClr val="5EB6DA"/>
                </a:gs>
                <a:gs pos="50000">
                  <a:srgbClr val="3999C6"/>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91374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98" name="Freeform 84">
              <a:extLst>
                <a:ext uri="{FF2B5EF4-FFF2-40B4-BE49-F238E27FC236}">
                  <a16:creationId xmlns:a16="http://schemas.microsoft.com/office/drawing/2014/main" id="{3663210E-8A4A-4CA6-AD17-4009996A2998}"/>
                </a:ext>
              </a:extLst>
            </p:cNvPr>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1414" tIns="45707" rIns="91414" bIns="45707" numCol="1" anchor="t" anchorCtr="0" compatLnSpc="1">
              <a:prstTxWarp prst="textNoShape">
                <a:avLst/>
              </a:prstTxWarp>
            </a:bodyPr>
            <a:lstStyle/>
            <a:p>
              <a:pPr marL="0" marR="0" lvl="0" indent="0" algn="l" defTabSz="685214" rtl="0" eaLnBrk="1" fontAlgn="auto" latinLnBrk="0" hangingPunct="1">
                <a:lnSpc>
                  <a:spcPct val="100000"/>
                </a:lnSpc>
                <a:spcBef>
                  <a:spcPts val="0"/>
                </a:spcBef>
                <a:spcAft>
                  <a:spcPts val="0"/>
                </a:spcAft>
                <a:buClrTx/>
                <a:buSzTx/>
                <a:buFontTx/>
                <a:buNone/>
                <a:tabLst/>
                <a:defRPr/>
              </a:pPr>
              <a:endParaRPr kumimoji="0" lang="en-US" sz="1399"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99" name="Group 98">
            <a:extLst>
              <a:ext uri="{FF2B5EF4-FFF2-40B4-BE49-F238E27FC236}">
                <a16:creationId xmlns:a16="http://schemas.microsoft.com/office/drawing/2014/main" id="{D49B721A-626A-4CFD-A78E-257CA8C6C306}"/>
              </a:ext>
            </a:extLst>
          </p:cNvPr>
          <p:cNvGrpSpPr/>
          <p:nvPr/>
        </p:nvGrpSpPr>
        <p:grpSpPr>
          <a:xfrm>
            <a:off x="2324408" y="2841876"/>
            <a:ext cx="313475" cy="314090"/>
            <a:chOff x="609600" y="502508"/>
            <a:chExt cx="395416" cy="395416"/>
          </a:xfrm>
        </p:grpSpPr>
        <p:sp>
          <p:nvSpPr>
            <p:cNvPr id="100" name="Rectangle 99">
              <a:extLst>
                <a:ext uri="{FF2B5EF4-FFF2-40B4-BE49-F238E27FC236}">
                  <a16:creationId xmlns:a16="http://schemas.microsoft.com/office/drawing/2014/main" id="{CE70349B-EF96-4097-A963-2316FC18D81B}"/>
                </a:ext>
              </a:extLst>
            </p:cNvPr>
            <p:cNvSpPr/>
            <p:nvPr/>
          </p:nvSpPr>
          <p:spPr>
            <a:xfrm>
              <a:off x="609600" y="502508"/>
              <a:ext cx="395416" cy="395416"/>
            </a:xfrm>
            <a:prstGeom prst="rect">
              <a:avLst/>
            </a:prstGeom>
            <a:gradFill flip="none" rotWithShape="1">
              <a:gsLst>
                <a:gs pos="50000">
                  <a:srgbClr val="5EB6DA"/>
                </a:gs>
                <a:gs pos="50000">
                  <a:srgbClr val="3999C6"/>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91374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101" name="Freeform 84">
              <a:extLst>
                <a:ext uri="{FF2B5EF4-FFF2-40B4-BE49-F238E27FC236}">
                  <a16:creationId xmlns:a16="http://schemas.microsoft.com/office/drawing/2014/main" id="{32BA44C9-67C1-46EE-8C74-3969FB233F1F}"/>
                </a:ext>
              </a:extLst>
            </p:cNvPr>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1414" tIns="45707" rIns="91414" bIns="45707" numCol="1" anchor="t" anchorCtr="0" compatLnSpc="1">
              <a:prstTxWarp prst="textNoShape">
                <a:avLst/>
              </a:prstTxWarp>
            </a:bodyPr>
            <a:lstStyle/>
            <a:p>
              <a:pPr marL="0" marR="0" lvl="0" indent="0" algn="l" defTabSz="685214" rtl="0" eaLnBrk="1" fontAlgn="auto" latinLnBrk="0" hangingPunct="1">
                <a:lnSpc>
                  <a:spcPct val="100000"/>
                </a:lnSpc>
                <a:spcBef>
                  <a:spcPts val="0"/>
                </a:spcBef>
                <a:spcAft>
                  <a:spcPts val="0"/>
                </a:spcAft>
                <a:buClrTx/>
                <a:buSzTx/>
                <a:buFontTx/>
                <a:buNone/>
                <a:tabLst/>
                <a:defRPr/>
              </a:pPr>
              <a:endParaRPr kumimoji="0" lang="en-US" sz="1399"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02" name="Group 101">
            <a:extLst>
              <a:ext uri="{FF2B5EF4-FFF2-40B4-BE49-F238E27FC236}">
                <a16:creationId xmlns:a16="http://schemas.microsoft.com/office/drawing/2014/main" id="{F3FB8119-146F-4243-B0EA-89AC6D0FA99C}"/>
              </a:ext>
            </a:extLst>
          </p:cNvPr>
          <p:cNvGrpSpPr/>
          <p:nvPr/>
        </p:nvGrpSpPr>
        <p:grpSpPr>
          <a:xfrm>
            <a:off x="2321825" y="3634861"/>
            <a:ext cx="313475" cy="314090"/>
            <a:chOff x="609600" y="502508"/>
            <a:chExt cx="395416" cy="395416"/>
          </a:xfrm>
        </p:grpSpPr>
        <p:sp>
          <p:nvSpPr>
            <p:cNvPr id="103" name="Rectangle 102">
              <a:extLst>
                <a:ext uri="{FF2B5EF4-FFF2-40B4-BE49-F238E27FC236}">
                  <a16:creationId xmlns:a16="http://schemas.microsoft.com/office/drawing/2014/main" id="{48DCB6DD-104B-4E57-BBC1-E4BA98833E7D}"/>
                </a:ext>
              </a:extLst>
            </p:cNvPr>
            <p:cNvSpPr/>
            <p:nvPr/>
          </p:nvSpPr>
          <p:spPr>
            <a:xfrm>
              <a:off x="609600" y="502508"/>
              <a:ext cx="395416" cy="395416"/>
            </a:xfrm>
            <a:prstGeom prst="rect">
              <a:avLst/>
            </a:prstGeom>
            <a:gradFill flip="none" rotWithShape="1">
              <a:gsLst>
                <a:gs pos="50000">
                  <a:srgbClr val="5EB6DA"/>
                </a:gs>
                <a:gs pos="50000">
                  <a:srgbClr val="3999C6"/>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91374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104" name="Freeform 84">
              <a:extLst>
                <a:ext uri="{FF2B5EF4-FFF2-40B4-BE49-F238E27FC236}">
                  <a16:creationId xmlns:a16="http://schemas.microsoft.com/office/drawing/2014/main" id="{6849CCA6-F6F0-4DE1-B90D-18907A2D753E}"/>
                </a:ext>
              </a:extLst>
            </p:cNvPr>
            <p:cNvSpPr>
              <a:spLocks noEditPoints="1"/>
            </p:cNvSpPr>
            <p:nvPr/>
          </p:nvSpPr>
          <p:spPr bwMode="auto">
            <a:xfrm>
              <a:off x="700275" y="579940"/>
              <a:ext cx="214066" cy="24055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BFBFB"/>
            </a:solidFill>
            <a:ln>
              <a:noFill/>
            </a:ln>
          </p:spPr>
          <p:txBody>
            <a:bodyPr vert="horz" wrap="square" lIns="91414" tIns="45707" rIns="91414" bIns="45707" numCol="1" anchor="t" anchorCtr="0" compatLnSpc="1">
              <a:prstTxWarp prst="textNoShape">
                <a:avLst/>
              </a:prstTxWarp>
            </a:bodyPr>
            <a:lstStyle/>
            <a:p>
              <a:pPr marL="0" marR="0" lvl="0" indent="0" algn="l" defTabSz="685214" rtl="0" eaLnBrk="1" fontAlgn="auto" latinLnBrk="0" hangingPunct="1">
                <a:lnSpc>
                  <a:spcPct val="100000"/>
                </a:lnSpc>
                <a:spcBef>
                  <a:spcPts val="0"/>
                </a:spcBef>
                <a:spcAft>
                  <a:spcPts val="0"/>
                </a:spcAft>
                <a:buClrTx/>
                <a:buSzTx/>
                <a:buFontTx/>
                <a:buNone/>
                <a:tabLst/>
                <a:defRPr/>
              </a:pPr>
              <a:endParaRPr kumimoji="0" lang="en-US" sz="1399" b="0" i="0" u="none" strike="noStrike" kern="1200" cap="none" spc="0" normalizeH="0" baseline="0" noProof="0">
                <a:ln>
                  <a:noFill/>
                </a:ln>
                <a:solidFill>
                  <a:prstClr val="white"/>
                </a:solidFill>
                <a:effectLst/>
                <a:uLnTx/>
                <a:uFillTx/>
                <a:latin typeface="Segoe UI"/>
                <a:ea typeface="+mn-ea"/>
                <a:cs typeface="+mn-cs"/>
              </a:endParaRPr>
            </a:p>
          </p:txBody>
        </p:sp>
      </p:grpSp>
      <p:sp>
        <p:nvSpPr>
          <p:cNvPr id="105" name="Left-Right Arrow 38">
            <a:extLst>
              <a:ext uri="{FF2B5EF4-FFF2-40B4-BE49-F238E27FC236}">
                <a16:creationId xmlns:a16="http://schemas.microsoft.com/office/drawing/2014/main" id="{B604D9E1-ED98-4074-AF49-AE1D8045499D}"/>
              </a:ext>
            </a:extLst>
          </p:cNvPr>
          <p:cNvSpPr/>
          <p:nvPr/>
        </p:nvSpPr>
        <p:spPr>
          <a:xfrm>
            <a:off x="8285288" y="4070736"/>
            <a:ext cx="593016" cy="451879"/>
          </a:xfrm>
          <a:prstGeom prst="leftRightArrow">
            <a:avLst>
              <a:gd name="adj1" fmla="val 37549"/>
              <a:gd name="adj2" fmla="val 31899"/>
            </a:avLst>
          </a:pr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algn="ctr" defTabSz="932406" eaLnBrk="1" fontAlgn="auto" hangingPunct="1">
              <a:spcBef>
                <a:spcPts val="0"/>
              </a:spcBef>
              <a:spcAft>
                <a:spcPts val="0"/>
              </a:spcAft>
            </a:pPr>
            <a:endParaRPr lang="en-US" sz="80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6" name="Left-Right Arrow 39">
            <a:extLst>
              <a:ext uri="{FF2B5EF4-FFF2-40B4-BE49-F238E27FC236}">
                <a16:creationId xmlns:a16="http://schemas.microsoft.com/office/drawing/2014/main" id="{F31578A8-0524-49BC-80B0-F35F8CCCC4D8}"/>
              </a:ext>
            </a:extLst>
          </p:cNvPr>
          <p:cNvSpPr/>
          <p:nvPr/>
        </p:nvSpPr>
        <p:spPr>
          <a:xfrm>
            <a:off x="8285287" y="1572034"/>
            <a:ext cx="593016" cy="451879"/>
          </a:xfrm>
          <a:prstGeom prst="leftRightArrow">
            <a:avLst>
              <a:gd name="adj1" fmla="val 37549"/>
              <a:gd name="adj2" fmla="val 31899"/>
            </a:avLst>
          </a:pr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algn="ctr" defTabSz="932406" eaLnBrk="1" fontAlgn="auto" hangingPunct="1">
              <a:spcBef>
                <a:spcPts val="0"/>
              </a:spcBef>
              <a:spcAft>
                <a:spcPts val="0"/>
              </a:spcAft>
            </a:pPr>
            <a:endParaRPr lang="en-US" sz="80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7" name="Frame 5">
            <a:extLst>
              <a:ext uri="{FF2B5EF4-FFF2-40B4-BE49-F238E27FC236}">
                <a16:creationId xmlns:a16="http://schemas.microsoft.com/office/drawing/2014/main" id="{65438BD8-80AC-4247-8CFE-798791DA6C94}"/>
              </a:ext>
            </a:extLst>
          </p:cNvPr>
          <p:cNvSpPr>
            <a:spLocks noChangeAspect="1"/>
          </p:cNvSpPr>
          <p:nvPr/>
        </p:nvSpPr>
        <p:spPr bwMode="auto">
          <a:xfrm>
            <a:off x="3566493" y="2789770"/>
            <a:ext cx="497333" cy="497199"/>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5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8" name="Group 107">
            <a:extLst>
              <a:ext uri="{FF2B5EF4-FFF2-40B4-BE49-F238E27FC236}">
                <a16:creationId xmlns:a16="http://schemas.microsoft.com/office/drawing/2014/main" id="{39815A1B-B0DC-4878-B2FF-4774B14DFDEA}"/>
              </a:ext>
            </a:extLst>
          </p:cNvPr>
          <p:cNvGrpSpPr/>
          <p:nvPr/>
        </p:nvGrpSpPr>
        <p:grpSpPr>
          <a:xfrm>
            <a:off x="11436338" y="4015134"/>
            <a:ext cx="425518" cy="422851"/>
            <a:chOff x="13858399" y="2733933"/>
            <a:chExt cx="425518" cy="422851"/>
          </a:xfrm>
        </p:grpSpPr>
        <p:grpSp>
          <p:nvGrpSpPr>
            <p:cNvPr id="109" name="Group 108">
              <a:extLst>
                <a:ext uri="{FF2B5EF4-FFF2-40B4-BE49-F238E27FC236}">
                  <a16:creationId xmlns:a16="http://schemas.microsoft.com/office/drawing/2014/main" id="{2E116320-9F30-48CA-BC35-B425F1E8F9AE}"/>
                </a:ext>
              </a:extLst>
            </p:cNvPr>
            <p:cNvGrpSpPr/>
            <p:nvPr/>
          </p:nvGrpSpPr>
          <p:grpSpPr>
            <a:xfrm>
              <a:off x="13858399" y="2733933"/>
              <a:ext cx="425518" cy="422851"/>
              <a:chOff x="7536568" y="3223995"/>
              <a:chExt cx="617962" cy="614088"/>
            </a:xfrm>
          </p:grpSpPr>
          <p:sp>
            <p:nvSpPr>
              <p:cNvPr id="111" name="Freeform 141">
                <a:extLst>
                  <a:ext uri="{FF2B5EF4-FFF2-40B4-BE49-F238E27FC236}">
                    <a16:creationId xmlns:a16="http://schemas.microsoft.com/office/drawing/2014/main" id="{BF16244D-E2F0-424B-891D-80EF8BB9B445}"/>
                  </a:ext>
                </a:extLst>
              </p:cNvPr>
              <p:cNvSpPr/>
              <p:nvPr/>
            </p:nvSpPr>
            <p:spPr bwMode="auto">
              <a:xfrm>
                <a:off x="7536568" y="3293206"/>
                <a:ext cx="617962" cy="544877"/>
              </a:xfrm>
              <a:custGeom>
                <a:avLst/>
                <a:gdLst>
                  <a:gd name="connsiteX0" fmla="*/ 41421 w 617962"/>
                  <a:gd name="connsiteY0" fmla="*/ 141731 h 544877"/>
                  <a:gd name="connsiteX1" fmla="*/ 41421 w 617962"/>
                  <a:gd name="connsiteY1" fmla="*/ 481391 h 544877"/>
                  <a:gd name="connsiteX2" fmla="*/ 576542 w 617962"/>
                  <a:gd name="connsiteY2" fmla="*/ 481391 h 544877"/>
                  <a:gd name="connsiteX3" fmla="*/ 576542 w 617962"/>
                  <a:gd name="connsiteY3" fmla="*/ 141731 h 544877"/>
                  <a:gd name="connsiteX4" fmla="*/ 0 w 617962"/>
                  <a:gd name="connsiteY4" fmla="*/ 0 h 544877"/>
                  <a:gd name="connsiteX5" fmla="*/ 617962 w 617962"/>
                  <a:gd name="connsiteY5" fmla="*/ 0 h 544877"/>
                  <a:gd name="connsiteX6" fmla="*/ 617962 w 617962"/>
                  <a:gd name="connsiteY6" fmla="*/ 544877 h 544877"/>
                  <a:gd name="connsiteX7" fmla="*/ 0 w 617962"/>
                  <a:gd name="connsiteY7" fmla="*/ 544877 h 54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962" h="544877">
                    <a:moveTo>
                      <a:pt x="41421" y="141731"/>
                    </a:moveTo>
                    <a:lnTo>
                      <a:pt x="41421" y="481391"/>
                    </a:lnTo>
                    <a:lnTo>
                      <a:pt x="576542" y="481391"/>
                    </a:lnTo>
                    <a:lnTo>
                      <a:pt x="576542" y="141731"/>
                    </a:lnTo>
                    <a:close/>
                    <a:moveTo>
                      <a:pt x="0" y="0"/>
                    </a:moveTo>
                    <a:lnTo>
                      <a:pt x="617962" y="0"/>
                    </a:lnTo>
                    <a:lnTo>
                      <a:pt x="617962" y="544877"/>
                    </a:lnTo>
                    <a:lnTo>
                      <a:pt x="0" y="544877"/>
                    </a:lnTo>
                    <a:close/>
                  </a:path>
                </a:pathLst>
              </a:cu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Freeform 142">
                <a:extLst>
                  <a:ext uri="{FF2B5EF4-FFF2-40B4-BE49-F238E27FC236}">
                    <a16:creationId xmlns:a16="http://schemas.microsoft.com/office/drawing/2014/main" id="{939D0889-726B-4F3D-948B-26742C193FBA}"/>
                  </a:ext>
                </a:extLst>
              </p:cNvPr>
              <p:cNvSpPr/>
              <p:nvPr/>
            </p:nvSpPr>
            <p:spPr bwMode="auto">
              <a:xfrm>
                <a:off x="7903231" y="3223995"/>
                <a:ext cx="205183" cy="294392"/>
              </a:xfrm>
              <a:custGeom>
                <a:avLst/>
                <a:gdLst>
                  <a:gd name="connsiteX0" fmla="*/ 98131 w 205183"/>
                  <a:gd name="connsiteY0" fmla="*/ 0 h 294392"/>
                  <a:gd name="connsiteX1" fmla="*/ 0 w 205183"/>
                  <a:gd name="connsiteY1" fmla="*/ 165038 h 294392"/>
                  <a:gd name="connsiteX2" fmla="*/ 93671 w 205183"/>
                  <a:gd name="connsiteY2" fmla="*/ 165038 h 294392"/>
                  <a:gd name="connsiteX3" fmla="*/ 17842 w 205183"/>
                  <a:gd name="connsiteY3" fmla="*/ 294392 h 294392"/>
                  <a:gd name="connsiteX4" fmla="*/ 205183 w 205183"/>
                  <a:gd name="connsiteY4" fmla="*/ 120433 h 294392"/>
                  <a:gd name="connsiteX5" fmla="*/ 124894 w 205183"/>
                  <a:gd name="connsiteY5" fmla="*/ 115972 h 294392"/>
                  <a:gd name="connsiteX6" fmla="*/ 196262 w 205183"/>
                  <a:gd name="connsiteY6" fmla="*/ 13381 h 294392"/>
                  <a:gd name="connsiteX7" fmla="*/ 98131 w 205183"/>
                  <a:gd name="connsiteY7" fmla="*/ 0 h 29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83" h="294392">
                    <a:moveTo>
                      <a:pt x="98131" y="0"/>
                    </a:moveTo>
                    <a:lnTo>
                      <a:pt x="0" y="165038"/>
                    </a:lnTo>
                    <a:lnTo>
                      <a:pt x="93671" y="165038"/>
                    </a:lnTo>
                    <a:lnTo>
                      <a:pt x="17842" y="294392"/>
                    </a:lnTo>
                    <a:lnTo>
                      <a:pt x="205183" y="120433"/>
                    </a:lnTo>
                    <a:lnTo>
                      <a:pt x="124894" y="115972"/>
                    </a:lnTo>
                    <a:lnTo>
                      <a:pt x="196262" y="13381"/>
                    </a:lnTo>
                    <a:lnTo>
                      <a:pt x="98131" y="0"/>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10" name="Freeform 143">
              <a:extLst>
                <a:ext uri="{FF2B5EF4-FFF2-40B4-BE49-F238E27FC236}">
                  <a16:creationId xmlns:a16="http://schemas.microsoft.com/office/drawing/2014/main" id="{6B8B26C2-5BF7-465D-92FE-828E6E05AABB}"/>
                </a:ext>
              </a:extLst>
            </p:cNvPr>
            <p:cNvSpPr/>
            <p:nvPr/>
          </p:nvSpPr>
          <p:spPr bwMode="auto">
            <a:xfrm>
              <a:off x="14119326" y="2749359"/>
              <a:ext cx="122921" cy="171712"/>
            </a:xfrm>
            <a:custGeom>
              <a:avLst/>
              <a:gdLst>
                <a:gd name="connsiteX0" fmla="*/ 98131 w 205183"/>
                <a:gd name="connsiteY0" fmla="*/ 0 h 294392"/>
                <a:gd name="connsiteX1" fmla="*/ 0 w 205183"/>
                <a:gd name="connsiteY1" fmla="*/ 165038 h 294392"/>
                <a:gd name="connsiteX2" fmla="*/ 93671 w 205183"/>
                <a:gd name="connsiteY2" fmla="*/ 165038 h 294392"/>
                <a:gd name="connsiteX3" fmla="*/ 17842 w 205183"/>
                <a:gd name="connsiteY3" fmla="*/ 294392 h 294392"/>
                <a:gd name="connsiteX4" fmla="*/ 205183 w 205183"/>
                <a:gd name="connsiteY4" fmla="*/ 120433 h 294392"/>
                <a:gd name="connsiteX5" fmla="*/ 124894 w 205183"/>
                <a:gd name="connsiteY5" fmla="*/ 115972 h 294392"/>
                <a:gd name="connsiteX6" fmla="*/ 196262 w 205183"/>
                <a:gd name="connsiteY6" fmla="*/ 13381 h 294392"/>
                <a:gd name="connsiteX7" fmla="*/ 98131 w 205183"/>
                <a:gd name="connsiteY7" fmla="*/ 0 h 294392"/>
                <a:gd name="connsiteX0" fmla="*/ 98131 w 223336"/>
                <a:gd name="connsiteY0" fmla="*/ 0 h 294392"/>
                <a:gd name="connsiteX1" fmla="*/ 0 w 223336"/>
                <a:gd name="connsiteY1" fmla="*/ 165038 h 294392"/>
                <a:gd name="connsiteX2" fmla="*/ 93671 w 223336"/>
                <a:gd name="connsiteY2" fmla="*/ 165038 h 294392"/>
                <a:gd name="connsiteX3" fmla="*/ 17842 w 223336"/>
                <a:gd name="connsiteY3" fmla="*/ 294392 h 294392"/>
                <a:gd name="connsiteX4" fmla="*/ 223336 w 223336"/>
                <a:gd name="connsiteY4" fmla="*/ 123197 h 294392"/>
                <a:gd name="connsiteX5" fmla="*/ 124894 w 223336"/>
                <a:gd name="connsiteY5" fmla="*/ 115972 h 294392"/>
                <a:gd name="connsiteX6" fmla="*/ 196262 w 223336"/>
                <a:gd name="connsiteY6" fmla="*/ 13381 h 294392"/>
                <a:gd name="connsiteX7" fmla="*/ 98131 w 223336"/>
                <a:gd name="connsiteY7" fmla="*/ 0 h 294392"/>
                <a:gd name="connsiteX0" fmla="*/ 98131 w 223336"/>
                <a:gd name="connsiteY0" fmla="*/ 0 h 298077"/>
                <a:gd name="connsiteX1" fmla="*/ 0 w 223336"/>
                <a:gd name="connsiteY1" fmla="*/ 165038 h 298077"/>
                <a:gd name="connsiteX2" fmla="*/ 93671 w 223336"/>
                <a:gd name="connsiteY2" fmla="*/ 165038 h 298077"/>
                <a:gd name="connsiteX3" fmla="*/ 26440 w 223336"/>
                <a:gd name="connsiteY3" fmla="*/ 298077 h 298077"/>
                <a:gd name="connsiteX4" fmla="*/ 223336 w 223336"/>
                <a:gd name="connsiteY4" fmla="*/ 123197 h 298077"/>
                <a:gd name="connsiteX5" fmla="*/ 124894 w 223336"/>
                <a:gd name="connsiteY5" fmla="*/ 115972 h 298077"/>
                <a:gd name="connsiteX6" fmla="*/ 196262 w 223336"/>
                <a:gd name="connsiteY6" fmla="*/ 13381 h 298077"/>
                <a:gd name="connsiteX7" fmla="*/ 98131 w 223336"/>
                <a:gd name="connsiteY7" fmla="*/ 0 h 298077"/>
                <a:gd name="connsiteX0" fmla="*/ 98131 w 223336"/>
                <a:gd name="connsiteY0" fmla="*/ 0 h 298077"/>
                <a:gd name="connsiteX1" fmla="*/ 0 w 223336"/>
                <a:gd name="connsiteY1" fmla="*/ 165038 h 298077"/>
                <a:gd name="connsiteX2" fmla="*/ 109912 w 223336"/>
                <a:gd name="connsiteY2" fmla="*/ 163196 h 298077"/>
                <a:gd name="connsiteX3" fmla="*/ 26440 w 223336"/>
                <a:gd name="connsiteY3" fmla="*/ 298077 h 298077"/>
                <a:gd name="connsiteX4" fmla="*/ 223336 w 223336"/>
                <a:gd name="connsiteY4" fmla="*/ 123197 h 298077"/>
                <a:gd name="connsiteX5" fmla="*/ 124894 w 223336"/>
                <a:gd name="connsiteY5" fmla="*/ 115972 h 298077"/>
                <a:gd name="connsiteX6" fmla="*/ 196262 w 223336"/>
                <a:gd name="connsiteY6" fmla="*/ 13381 h 298077"/>
                <a:gd name="connsiteX7" fmla="*/ 98131 w 223336"/>
                <a:gd name="connsiteY7" fmla="*/ 0 h 298077"/>
                <a:gd name="connsiteX0" fmla="*/ 98131 w 223336"/>
                <a:gd name="connsiteY0" fmla="*/ 0 h 298077"/>
                <a:gd name="connsiteX1" fmla="*/ 0 w 223336"/>
                <a:gd name="connsiteY1" fmla="*/ 165038 h 298077"/>
                <a:gd name="connsiteX2" fmla="*/ 119466 w 223336"/>
                <a:gd name="connsiteY2" fmla="*/ 165039 h 298077"/>
                <a:gd name="connsiteX3" fmla="*/ 26440 w 223336"/>
                <a:gd name="connsiteY3" fmla="*/ 298077 h 298077"/>
                <a:gd name="connsiteX4" fmla="*/ 223336 w 223336"/>
                <a:gd name="connsiteY4" fmla="*/ 123197 h 298077"/>
                <a:gd name="connsiteX5" fmla="*/ 124894 w 223336"/>
                <a:gd name="connsiteY5" fmla="*/ 115972 h 298077"/>
                <a:gd name="connsiteX6" fmla="*/ 196262 w 223336"/>
                <a:gd name="connsiteY6" fmla="*/ 13381 h 298077"/>
                <a:gd name="connsiteX7" fmla="*/ 98131 w 223336"/>
                <a:gd name="connsiteY7" fmla="*/ 0 h 298077"/>
                <a:gd name="connsiteX0" fmla="*/ 98131 w 223336"/>
                <a:gd name="connsiteY0" fmla="*/ 0 h 300841"/>
                <a:gd name="connsiteX1" fmla="*/ 0 w 223336"/>
                <a:gd name="connsiteY1" fmla="*/ 165038 h 300841"/>
                <a:gd name="connsiteX2" fmla="*/ 119466 w 223336"/>
                <a:gd name="connsiteY2" fmla="*/ 165039 h 300841"/>
                <a:gd name="connsiteX3" fmla="*/ 28351 w 223336"/>
                <a:gd name="connsiteY3" fmla="*/ 300841 h 300841"/>
                <a:gd name="connsiteX4" fmla="*/ 223336 w 223336"/>
                <a:gd name="connsiteY4" fmla="*/ 123197 h 300841"/>
                <a:gd name="connsiteX5" fmla="*/ 124894 w 223336"/>
                <a:gd name="connsiteY5" fmla="*/ 115972 h 300841"/>
                <a:gd name="connsiteX6" fmla="*/ 196262 w 223336"/>
                <a:gd name="connsiteY6" fmla="*/ 13381 h 300841"/>
                <a:gd name="connsiteX7" fmla="*/ 98131 w 223336"/>
                <a:gd name="connsiteY7" fmla="*/ 0 h 300841"/>
                <a:gd name="connsiteX0" fmla="*/ 98131 w 223336"/>
                <a:gd name="connsiteY0" fmla="*/ 0 h 300841"/>
                <a:gd name="connsiteX1" fmla="*/ 0 w 223336"/>
                <a:gd name="connsiteY1" fmla="*/ 165038 h 300841"/>
                <a:gd name="connsiteX2" fmla="*/ 119466 w 223336"/>
                <a:gd name="connsiteY2" fmla="*/ 165039 h 300841"/>
                <a:gd name="connsiteX3" fmla="*/ 28351 w 223336"/>
                <a:gd name="connsiteY3" fmla="*/ 300841 h 300841"/>
                <a:gd name="connsiteX4" fmla="*/ 223336 w 223336"/>
                <a:gd name="connsiteY4" fmla="*/ 123197 h 300841"/>
                <a:gd name="connsiteX5" fmla="*/ 123938 w 223336"/>
                <a:gd name="connsiteY5" fmla="*/ 119657 h 300841"/>
                <a:gd name="connsiteX6" fmla="*/ 196262 w 223336"/>
                <a:gd name="connsiteY6" fmla="*/ 13381 h 300841"/>
                <a:gd name="connsiteX7" fmla="*/ 98131 w 223336"/>
                <a:gd name="connsiteY7" fmla="*/ 0 h 300841"/>
                <a:gd name="connsiteX0" fmla="*/ 98131 w 223336"/>
                <a:gd name="connsiteY0" fmla="*/ 0 h 300841"/>
                <a:gd name="connsiteX1" fmla="*/ 0 w 223336"/>
                <a:gd name="connsiteY1" fmla="*/ 165038 h 300841"/>
                <a:gd name="connsiteX2" fmla="*/ 119466 w 223336"/>
                <a:gd name="connsiteY2" fmla="*/ 165039 h 300841"/>
                <a:gd name="connsiteX3" fmla="*/ 28351 w 223336"/>
                <a:gd name="connsiteY3" fmla="*/ 300841 h 300841"/>
                <a:gd name="connsiteX4" fmla="*/ 223336 w 223336"/>
                <a:gd name="connsiteY4" fmla="*/ 123197 h 300841"/>
                <a:gd name="connsiteX5" fmla="*/ 123938 w 223336"/>
                <a:gd name="connsiteY5" fmla="*/ 119657 h 300841"/>
                <a:gd name="connsiteX6" fmla="*/ 196262 w 223336"/>
                <a:gd name="connsiteY6" fmla="*/ 13381 h 300841"/>
                <a:gd name="connsiteX7" fmla="*/ 98131 w 223336"/>
                <a:gd name="connsiteY7" fmla="*/ 0 h 300841"/>
                <a:gd name="connsiteX0" fmla="*/ 98131 w 223336"/>
                <a:gd name="connsiteY0" fmla="*/ 0 h 300841"/>
                <a:gd name="connsiteX1" fmla="*/ 0 w 223336"/>
                <a:gd name="connsiteY1" fmla="*/ 165038 h 300841"/>
                <a:gd name="connsiteX2" fmla="*/ 119466 w 223336"/>
                <a:gd name="connsiteY2" fmla="*/ 165039 h 300841"/>
                <a:gd name="connsiteX3" fmla="*/ 28351 w 223336"/>
                <a:gd name="connsiteY3" fmla="*/ 300841 h 300841"/>
                <a:gd name="connsiteX4" fmla="*/ 223336 w 223336"/>
                <a:gd name="connsiteY4" fmla="*/ 123197 h 300841"/>
                <a:gd name="connsiteX5" fmla="*/ 124893 w 223336"/>
                <a:gd name="connsiteY5" fmla="*/ 117815 h 300841"/>
                <a:gd name="connsiteX6" fmla="*/ 196262 w 223336"/>
                <a:gd name="connsiteY6" fmla="*/ 13381 h 300841"/>
                <a:gd name="connsiteX7" fmla="*/ 98131 w 223336"/>
                <a:gd name="connsiteY7" fmla="*/ 0 h 30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36" h="300841">
                  <a:moveTo>
                    <a:pt x="98131" y="0"/>
                  </a:moveTo>
                  <a:lnTo>
                    <a:pt x="0" y="165038"/>
                  </a:lnTo>
                  <a:lnTo>
                    <a:pt x="119466" y="165039"/>
                  </a:lnTo>
                  <a:lnTo>
                    <a:pt x="28351" y="300841"/>
                  </a:lnTo>
                  <a:lnTo>
                    <a:pt x="223336" y="123197"/>
                  </a:lnTo>
                  <a:lnTo>
                    <a:pt x="124893" y="117815"/>
                  </a:lnTo>
                  <a:lnTo>
                    <a:pt x="196262" y="13381"/>
                  </a:lnTo>
                  <a:lnTo>
                    <a:pt x="98131" y="0"/>
                  </a:lnTo>
                  <a:close/>
                </a:path>
              </a:pathLst>
            </a:cu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3" name="Group 112">
            <a:extLst>
              <a:ext uri="{FF2B5EF4-FFF2-40B4-BE49-F238E27FC236}">
                <a16:creationId xmlns:a16="http://schemas.microsoft.com/office/drawing/2014/main" id="{FA9A1A33-9D79-4896-8BF9-95B7C8BBF340}"/>
              </a:ext>
            </a:extLst>
          </p:cNvPr>
          <p:cNvGrpSpPr/>
          <p:nvPr/>
        </p:nvGrpSpPr>
        <p:grpSpPr>
          <a:xfrm>
            <a:off x="11276878" y="2694092"/>
            <a:ext cx="665860" cy="580576"/>
            <a:chOff x="10444863" y="4012100"/>
            <a:chExt cx="665860" cy="580576"/>
          </a:xfrm>
        </p:grpSpPr>
        <p:sp>
          <p:nvSpPr>
            <p:cNvPr id="114" name="Freeform 158">
              <a:extLst>
                <a:ext uri="{FF2B5EF4-FFF2-40B4-BE49-F238E27FC236}">
                  <a16:creationId xmlns:a16="http://schemas.microsoft.com/office/drawing/2014/main" id="{2C53620B-015F-46CD-955B-0C0B7442E82A}"/>
                </a:ext>
              </a:extLst>
            </p:cNvPr>
            <p:cNvSpPr>
              <a:spLocks noEditPoints="1"/>
            </p:cNvSpPr>
            <p:nvPr/>
          </p:nvSpPr>
          <p:spPr bwMode="auto">
            <a:xfrm>
              <a:off x="10444863" y="4012100"/>
              <a:ext cx="428972" cy="431004"/>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gradFill>
              <a:gsLst>
                <a:gs pos="50000">
                  <a:srgbClr val="5EB6DA"/>
                </a:gs>
                <a:gs pos="50000">
                  <a:srgbClr val="3999C6"/>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5" name="Freeform 161">
              <a:extLst>
                <a:ext uri="{FF2B5EF4-FFF2-40B4-BE49-F238E27FC236}">
                  <a16:creationId xmlns:a16="http://schemas.microsoft.com/office/drawing/2014/main" id="{A4A4CD82-9C8A-44A0-AB87-816DBED7EBC4}"/>
                </a:ext>
              </a:extLst>
            </p:cNvPr>
            <p:cNvSpPr>
              <a:spLocks noEditPoints="1"/>
            </p:cNvSpPr>
            <p:nvPr/>
          </p:nvSpPr>
          <p:spPr bwMode="auto">
            <a:xfrm>
              <a:off x="10848628" y="4056299"/>
              <a:ext cx="262095" cy="263336"/>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Freeform 162">
              <a:extLst>
                <a:ext uri="{FF2B5EF4-FFF2-40B4-BE49-F238E27FC236}">
                  <a16:creationId xmlns:a16="http://schemas.microsoft.com/office/drawing/2014/main" id="{85FAE9CC-5CFB-4A0B-9757-4B0AF80835C1}"/>
                </a:ext>
              </a:extLst>
            </p:cNvPr>
            <p:cNvSpPr>
              <a:spLocks noEditPoints="1"/>
            </p:cNvSpPr>
            <p:nvPr/>
          </p:nvSpPr>
          <p:spPr bwMode="auto">
            <a:xfrm>
              <a:off x="10744655" y="4276436"/>
              <a:ext cx="314749" cy="31624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gradFill>
              <a:gsLst>
                <a:gs pos="50000">
                  <a:srgbClr val="5EB6DA"/>
                </a:gs>
                <a:gs pos="50000">
                  <a:srgbClr val="3999C6"/>
                </a:gs>
              </a:gsLst>
              <a:lin ang="8100000" scaled="1"/>
            </a:gra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7" name="Group 116">
            <a:extLst>
              <a:ext uri="{FF2B5EF4-FFF2-40B4-BE49-F238E27FC236}">
                <a16:creationId xmlns:a16="http://schemas.microsoft.com/office/drawing/2014/main" id="{5B3018F4-048A-4C65-82BE-9AA61F9C1254}"/>
              </a:ext>
            </a:extLst>
          </p:cNvPr>
          <p:cNvGrpSpPr/>
          <p:nvPr/>
        </p:nvGrpSpPr>
        <p:grpSpPr>
          <a:xfrm>
            <a:off x="4833019" y="1822980"/>
            <a:ext cx="782946" cy="489587"/>
            <a:chOff x="7966852" y="2699664"/>
            <a:chExt cx="782946" cy="489587"/>
          </a:xfrm>
        </p:grpSpPr>
        <p:sp>
          <p:nvSpPr>
            <p:cNvPr id="118" name="Freeform 181">
              <a:extLst>
                <a:ext uri="{FF2B5EF4-FFF2-40B4-BE49-F238E27FC236}">
                  <a16:creationId xmlns:a16="http://schemas.microsoft.com/office/drawing/2014/main" id="{3953AB69-D78D-4C00-AFC6-297E64460106}"/>
                </a:ext>
              </a:extLst>
            </p:cNvPr>
            <p:cNvSpPr>
              <a:spLocks noChangeAspect="1"/>
            </p:cNvSpPr>
            <p:nvPr/>
          </p:nvSpPr>
          <p:spPr bwMode="auto">
            <a:xfrm>
              <a:off x="7966852" y="2699664"/>
              <a:ext cx="782946" cy="489587"/>
            </a:xfrm>
            <a:custGeom>
              <a:avLst/>
              <a:gdLst>
                <a:gd name="T0" fmla="*/ 934 w 1037"/>
                <a:gd name="T1" fmla="*/ 269 h 681"/>
                <a:gd name="T2" fmla="*/ 861 w 1037"/>
                <a:gd name="T3" fmla="*/ 135 h 681"/>
                <a:gd name="T4" fmla="*/ 768 w 1037"/>
                <a:gd name="T5" fmla="*/ 107 h 681"/>
                <a:gd name="T6" fmla="*/ 690 w 1037"/>
                <a:gd name="T7" fmla="*/ 128 h 681"/>
                <a:gd name="T8" fmla="*/ 451 w 1037"/>
                <a:gd name="T9" fmla="*/ 0 h 681"/>
                <a:gd name="T10" fmla="*/ 328 w 1037"/>
                <a:gd name="T11" fmla="*/ 28 h 681"/>
                <a:gd name="T12" fmla="*/ 329 w 1037"/>
                <a:gd name="T13" fmla="*/ 28 h 681"/>
                <a:gd name="T14" fmla="*/ 167 w 1037"/>
                <a:gd name="T15" fmla="*/ 286 h 681"/>
                <a:gd name="T16" fmla="*/ 167 w 1037"/>
                <a:gd name="T17" fmla="*/ 300 h 681"/>
                <a:gd name="T18" fmla="*/ 0 w 1037"/>
                <a:gd name="T19" fmla="*/ 489 h 681"/>
                <a:gd name="T20" fmla="*/ 192 w 1037"/>
                <a:gd name="T21" fmla="*/ 681 h 681"/>
                <a:gd name="T22" fmla="*/ 267 w 1037"/>
                <a:gd name="T23" fmla="*/ 681 h 681"/>
                <a:gd name="T24" fmla="*/ 301 w 1037"/>
                <a:gd name="T25" fmla="*/ 681 h 681"/>
                <a:gd name="T26" fmla="*/ 313 w 1037"/>
                <a:gd name="T27" fmla="*/ 681 h 681"/>
                <a:gd name="T28" fmla="*/ 322 w 1037"/>
                <a:gd name="T29" fmla="*/ 681 h 681"/>
                <a:gd name="T30" fmla="*/ 789 w 1037"/>
                <a:gd name="T31" fmla="*/ 681 h 681"/>
                <a:gd name="T32" fmla="*/ 812 w 1037"/>
                <a:gd name="T33" fmla="*/ 681 h 681"/>
                <a:gd name="T34" fmla="*/ 837 w 1037"/>
                <a:gd name="T35" fmla="*/ 681 h 681"/>
                <a:gd name="T36" fmla="*/ 942 w 1037"/>
                <a:gd name="T37" fmla="*/ 641 h 681"/>
                <a:gd name="T38" fmla="*/ 942 w 1037"/>
                <a:gd name="T39" fmla="*/ 642 h 681"/>
                <a:gd name="T40" fmla="*/ 1037 w 1037"/>
                <a:gd name="T41" fmla="*/ 458 h 681"/>
                <a:gd name="T42" fmla="*/ 934 w 1037"/>
                <a:gd name="T43" fmla="*/ 26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7" h="681">
                  <a:moveTo>
                    <a:pt x="934" y="269"/>
                  </a:moveTo>
                  <a:cubicBezTo>
                    <a:pt x="933" y="213"/>
                    <a:pt x="904" y="164"/>
                    <a:pt x="861" y="135"/>
                  </a:cubicBezTo>
                  <a:cubicBezTo>
                    <a:pt x="834" y="117"/>
                    <a:pt x="803" y="107"/>
                    <a:pt x="768" y="107"/>
                  </a:cubicBezTo>
                  <a:cubicBezTo>
                    <a:pt x="739" y="107"/>
                    <a:pt x="713" y="115"/>
                    <a:pt x="690" y="128"/>
                  </a:cubicBezTo>
                  <a:cubicBezTo>
                    <a:pt x="638" y="52"/>
                    <a:pt x="550" y="0"/>
                    <a:pt x="451" y="0"/>
                  </a:cubicBezTo>
                  <a:cubicBezTo>
                    <a:pt x="407" y="0"/>
                    <a:pt x="365" y="10"/>
                    <a:pt x="328" y="28"/>
                  </a:cubicBezTo>
                  <a:cubicBezTo>
                    <a:pt x="329" y="28"/>
                    <a:pt x="329" y="28"/>
                    <a:pt x="329" y="28"/>
                  </a:cubicBezTo>
                  <a:cubicBezTo>
                    <a:pt x="233" y="74"/>
                    <a:pt x="167" y="172"/>
                    <a:pt x="167" y="286"/>
                  </a:cubicBezTo>
                  <a:cubicBezTo>
                    <a:pt x="167" y="290"/>
                    <a:pt x="167" y="296"/>
                    <a:pt x="167" y="300"/>
                  </a:cubicBezTo>
                  <a:cubicBezTo>
                    <a:pt x="71" y="313"/>
                    <a:pt x="0" y="392"/>
                    <a:pt x="0" y="489"/>
                  </a:cubicBezTo>
                  <a:cubicBezTo>
                    <a:pt x="0" y="594"/>
                    <a:pt x="86" y="681"/>
                    <a:pt x="192" y="681"/>
                  </a:cubicBezTo>
                  <a:cubicBezTo>
                    <a:pt x="192" y="681"/>
                    <a:pt x="192" y="681"/>
                    <a:pt x="267" y="681"/>
                  </a:cubicBezTo>
                  <a:cubicBezTo>
                    <a:pt x="278" y="681"/>
                    <a:pt x="295" y="681"/>
                    <a:pt x="301" y="681"/>
                  </a:cubicBezTo>
                  <a:cubicBezTo>
                    <a:pt x="301" y="681"/>
                    <a:pt x="301" y="681"/>
                    <a:pt x="313" y="681"/>
                  </a:cubicBezTo>
                  <a:cubicBezTo>
                    <a:pt x="315" y="681"/>
                    <a:pt x="318" y="681"/>
                    <a:pt x="322" y="681"/>
                  </a:cubicBezTo>
                  <a:cubicBezTo>
                    <a:pt x="438" y="681"/>
                    <a:pt x="685" y="681"/>
                    <a:pt x="789" y="681"/>
                  </a:cubicBezTo>
                  <a:cubicBezTo>
                    <a:pt x="797" y="681"/>
                    <a:pt x="805" y="681"/>
                    <a:pt x="812" y="681"/>
                  </a:cubicBezTo>
                  <a:cubicBezTo>
                    <a:pt x="820" y="681"/>
                    <a:pt x="830" y="681"/>
                    <a:pt x="837" y="681"/>
                  </a:cubicBezTo>
                  <a:cubicBezTo>
                    <a:pt x="876" y="681"/>
                    <a:pt x="912" y="663"/>
                    <a:pt x="942" y="641"/>
                  </a:cubicBezTo>
                  <a:cubicBezTo>
                    <a:pt x="942" y="642"/>
                    <a:pt x="942" y="642"/>
                    <a:pt x="942" y="642"/>
                  </a:cubicBezTo>
                  <a:cubicBezTo>
                    <a:pt x="1000" y="601"/>
                    <a:pt x="1037" y="534"/>
                    <a:pt x="1037" y="458"/>
                  </a:cubicBezTo>
                  <a:cubicBezTo>
                    <a:pt x="1037" y="380"/>
                    <a:pt x="995" y="309"/>
                    <a:pt x="934" y="269"/>
                  </a:cubicBezTo>
                  <a:close/>
                </a:path>
              </a:pathLst>
            </a:custGeom>
            <a:solidFill>
              <a:schemeClr val="bg1"/>
            </a:solidFill>
            <a:ln w="28575">
              <a:gradFill flip="none" rotWithShape="1">
                <a:gsLst>
                  <a:gs pos="50000">
                    <a:srgbClr val="5EB6DA"/>
                  </a:gs>
                  <a:gs pos="50000">
                    <a:srgbClr val="3999C6"/>
                  </a:gs>
                </a:gsLst>
                <a:lin ang="8100000" scaled="1"/>
                <a:tileRect/>
              </a:gradFill>
            </a:ln>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marL="0" marR="0" lvl="0" indent="0" algn="ctr" defTabSz="932742" rtl="0" eaLnBrk="1" fontAlgn="auto" latinLnBrk="0" hangingPunct="1">
                <a:lnSpc>
                  <a:spcPct val="80000"/>
                </a:lnSpc>
                <a:spcBef>
                  <a:spcPts val="0"/>
                </a:spcBef>
                <a:spcAft>
                  <a:spcPts val="0"/>
                </a:spcAft>
                <a:buClrTx/>
                <a:buSzTx/>
                <a:buFontTx/>
                <a:buNone/>
                <a:tabLst/>
                <a:defRPr/>
              </a:pPr>
              <a:endParaRPr kumimoji="0" lang="en-US" sz="4400" b="0" i="0" u="none" strike="noStrike" kern="1200" cap="none" spc="-150" normalizeH="0" baseline="0" noProof="0">
                <a:ln>
                  <a:noFill/>
                </a:ln>
                <a:solidFill>
                  <a:srgbClr val="FFFFFF"/>
                </a:solidFill>
                <a:effectLst/>
                <a:uLnTx/>
                <a:uFillTx/>
                <a:latin typeface="Segoe UI Light"/>
                <a:ea typeface="+mn-ea"/>
                <a:cs typeface="+mn-cs"/>
              </a:endParaRPr>
            </a:p>
          </p:txBody>
        </p:sp>
        <p:grpSp>
          <p:nvGrpSpPr>
            <p:cNvPr id="119" name="Group 118">
              <a:extLst>
                <a:ext uri="{FF2B5EF4-FFF2-40B4-BE49-F238E27FC236}">
                  <a16:creationId xmlns:a16="http://schemas.microsoft.com/office/drawing/2014/main" id="{9CDB6299-E2AC-464D-B870-43B4E3DDAB30}"/>
                </a:ext>
              </a:extLst>
            </p:cNvPr>
            <p:cNvGrpSpPr/>
            <p:nvPr/>
          </p:nvGrpSpPr>
          <p:grpSpPr>
            <a:xfrm>
              <a:off x="8188271" y="2851118"/>
              <a:ext cx="257445" cy="288171"/>
              <a:chOff x="3876323" y="2412935"/>
              <a:chExt cx="981584" cy="1503227"/>
            </a:xfrm>
          </p:grpSpPr>
          <p:grpSp>
            <p:nvGrpSpPr>
              <p:cNvPr id="120" name="Group 119">
                <a:extLst>
                  <a:ext uri="{FF2B5EF4-FFF2-40B4-BE49-F238E27FC236}">
                    <a16:creationId xmlns:a16="http://schemas.microsoft.com/office/drawing/2014/main" id="{7A7C7012-4C89-45B7-966F-40FF91061224}"/>
                  </a:ext>
                </a:extLst>
              </p:cNvPr>
              <p:cNvGrpSpPr/>
              <p:nvPr/>
            </p:nvGrpSpPr>
            <p:grpSpPr>
              <a:xfrm>
                <a:off x="4075342" y="2655190"/>
                <a:ext cx="640702" cy="978960"/>
                <a:chOff x="3978978" y="2691315"/>
                <a:chExt cx="745467" cy="1374671"/>
              </a:xfrm>
            </p:grpSpPr>
            <p:sp>
              <p:nvSpPr>
                <p:cNvPr id="123" name="Rectangle 122">
                  <a:extLst>
                    <a:ext uri="{FF2B5EF4-FFF2-40B4-BE49-F238E27FC236}">
                      <a16:creationId xmlns:a16="http://schemas.microsoft.com/office/drawing/2014/main" id="{ABE1BCB6-F797-43E1-8804-9643EFCB3BE7}"/>
                    </a:ext>
                  </a:extLst>
                </p:cNvPr>
                <p:cNvSpPr/>
                <p:nvPr>
                  <p:custDataLst>
                    <p:tags r:id="rId1"/>
                  </p:custDataLst>
                </p:nvPr>
              </p:nvSpPr>
              <p:spPr bwMode="auto">
                <a:xfrm>
                  <a:off x="3978978" y="2691315"/>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sp>
              <p:nvSpPr>
                <p:cNvPr id="124" name="Rectangle 123">
                  <a:extLst>
                    <a:ext uri="{FF2B5EF4-FFF2-40B4-BE49-F238E27FC236}">
                      <a16:creationId xmlns:a16="http://schemas.microsoft.com/office/drawing/2014/main" id="{3AD685EA-CB56-46BC-81E2-C6D2B30E90F4}"/>
                    </a:ext>
                  </a:extLst>
                </p:cNvPr>
                <p:cNvSpPr/>
                <p:nvPr>
                  <p:custDataLst>
                    <p:tags r:id="rId2"/>
                  </p:custDataLst>
                </p:nvPr>
              </p:nvSpPr>
              <p:spPr bwMode="auto">
                <a:xfrm>
                  <a:off x="4269686" y="2945333"/>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sp>
              <p:nvSpPr>
                <p:cNvPr id="125" name="Rectangle 124">
                  <a:extLst>
                    <a:ext uri="{FF2B5EF4-FFF2-40B4-BE49-F238E27FC236}">
                      <a16:creationId xmlns:a16="http://schemas.microsoft.com/office/drawing/2014/main" id="{2EBAA333-E400-4E50-86CD-C519B92056E7}"/>
                    </a:ext>
                  </a:extLst>
                </p:cNvPr>
                <p:cNvSpPr/>
                <p:nvPr>
                  <p:custDataLst>
                    <p:tags r:id="rId3"/>
                  </p:custDataLst>
                </p:nvPr>
              </p:nvSpPr>
              <p:spPr bwMode="auto">
                <a:xfrm>
                  <a:off x="3978978" y="3195771"/>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sp>
              <p:nvSpPr>
                <p:cNvPr id="126" name="Rectangle 125">
                  <a:extLst>
                    <a:ext uri="{FF2B5EF4-FFF2-40B4-BE49-F238E27FC236}">
                      <a16:creationId xmlns:a16="http://schemas.microsoft.com/office/drawing/2014/main" id="{47F6B7DD-5029-448B-9ED4-185663C97F9D}"/>
                    </a:ext>
                  </a:extLst>
                </p:cNvPr>
                <p:cNvSpPr/>
                <p:nvPr>
                  <p:custDataLst>
                    <p:tags r:id="rId4"/>
                  </p:custDataLst>
                </p:nvPr>
              </p:nvSpPr>
              <p:spPr bwMode="auto">
                <a:xfrm>
                  <a:off x="4269686" y="3482449"/>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sp>
              <p:nvSpPr>
                <p:cNvPr id="127" name="Rectangle 126">
                  <a:extLst>
                    <a:ext uri="{FF2B5EF4-FFF2-40B4-BE49-F238E27FC236}">
                      <a16:creationId xmlns:a16="http://schemas.microsoft.com/office/drawing/2014/main" id="{79609BC8-665A-4561-81D9-15673B36C7F4}"/>
                    </a:ext>
                  </a:extLst>
                </p:cNvPr>
                <p:cNvSpPr/>
                <p:nvPr>
                  <p:custDataLst>
                    <p:tags r:id="rId5"/>
                  </p:custDataLst>
                </p:nvPr>
              </p:nvSpPr>
              <p:spPr bwMode="auto">
                <a:xfrm>
                  <a:off x="3978978" y="3700226"/>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sp>
              <p:nvSpPr>
                <p:cNvPr id="128" name="Rectangle 127">
                  <a:extLst>
                    <a:ext uri="{FF2B5EF4-FFF2-40B4-BE49-F238E27FC236}">
                      <a16:creationId xmlns:a16="http://schemas.microsoft.com/office/drawing/2014/main" id="{65573008-6308-450F-930B-F10C7D15D057}"/>
                    </a:ext>
                  </a:extLst>
                </p:cNvPr>
                <p:cNvSpPr/>
                <p:nvPr>
                  <p:custDataLst>
                    <p:tags r:id="rId6"/>
                  </p:custDataLst>
                </p:nvPr>
              </p:nvSpPr>
              <p:spPr bwMode="auto">
                <a:xfrm>
                  <a:off x="4541565" y="3194355"/>
                  <a:ext cx="182880" cy="3657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45720" rIns="68580" bIns="45720" rtlCol="0" anchor="b" anchorCtr="0"/>
                <a:lstStyle/>
                <a:p>
                  <a:pPr marL="0" marR="0" lvl="0" indent="0" algn="l" defTabSz="932406"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gradFill flip="none" rotWithShape="1">
                      <a:gsLst>
                        <a:gs pos="0">
                          <a:srgbClr val="FFFFFF"/>
                        </a:gs>
                        <a:gs pos="100000">
                          <a:srgbClr val="FFFFFF"/>
                        </a:gs>
                      </a:gsLst>
                      <a:lin ang="5400000" scaled="0"/>
                      <a:tileRect/>
                    </a:gradFill>
                    <a:effectLst/>
                    <a:uLnTx/>
                    <a:uFillTx/>
                    <a:latin typeface="Segoe UI"/>
                    <a:ea typeface="Segoe UI" pitchFamily="34" charset="0"/>
                    <a:cs typeface="Segoe UI" pitchFamily="34" charset="0"/>
                  </a:endParaRPr>
                </a:p>
              </p:txBody>
            </p:sp>
          </p:grpSp>
          <p:sp>
            <p:nvSpPr>
              <p:cNvPr id="121" name="Freeform 184">
                <a:extLst>
                  <a:ext uri="{FF2B5EF4-FFF2-40B4-BE49-F238E27FC236}">
                    <a16:creationId xmlns:a16="http://schemas.microsoft.com/office/drawing/2014/main" id="{912B49E6-A46A-47D0-ADF5-FF8EACD1FDA3}"/>
                  </a:ext>
                </a:extLst>
              </p:cNvPr>
              <p:cNvSpPr/>
              <p:nvPr/>
            </p:nvSpPr>
            <p:spPr bwMode="auto">
              <a:xfrm rot="5400000">
                <a:off x="4201677" y="2090150"/>
                <a:ext cx="333445" cy="979015"/>
              </a:xfrm>
              <a:custGeom>
                <a:avLst/>
                <a:gdLst>
                  <a:gd name="connsiteX0" fmla="*/ 0 w 333445"/>
                  <a:gd name="connsiteY0" fmla="*/ 961200 h 979015"/>
                  <a:gd name="connsiteX1" fmla="*/ 0 w 333445"/>
                  <a:gd name="connsiteY1" fmla="*/ 18342 h 979015"/>
                  <a:gd name="connsiteX2" fmla="*/ 3 w 333445"/>
                  <a:gd name="connsiteY2" fmla="*/ 18342 h 979015"/>
                  <a:gd name="connsiteX3" fmla="*/ 3 w 333445"/>
                  <a:gd name="connsiteY3" fmla="*/ 0 h 979015"/>
                  <a:gd name="connsiteX4" fmla="*/ 333445 w 333445"/>
                  <a:gd name="connsiteY4" fmla="*/ 0 h 979015"/>
                  <a:gd name="connsiteX5" fmla="*/ 333445 w 333445"/>
                  <a:gd name="connsiteY5" fmla="*/ 133540 h 979015"/>
                  <a:gd name="connsiteX6" fmla="*/ 133541 w 333445"/>
                  <a:gd name="connsiteY6" fmla="*/ 133540 h 979015"/>
                  <a:gd name="connsiteX7" fmla="*/ 133541 w 333445"/>
                  <a:gd name="connsiteY7" fmla="*/ 845475 h 979015"/>
                  <a:gd name="connsiteX8" fmla="*/ 333444 w 333445"/>
                  <a:gd name="connsiteY8" fmla="*/ 845475 h 979015"/>
                  <a:gd name="connsiteX9" fmla="*/ 333444 w 333445"/>
                  <a:gd name="connsiteY9" fmla="*/ 979015 h 979015"/>
                  <a:gd name="connsiteX10" fmla="*/ 1 w 333445"/>
                  <a:gd name="connsiteY10" fmla="*/ 979015 h 979015"/>
                  <a:gd name="connsiteX11" fmla="*/ 1 w 333445"/>
                  <a:gd name="connsiteY11" fmla="*/ 961200 h 9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445" h="979015">
                    <a:moveTo>
                      <a:pt x="0" y="961200"/>
                    </a:moveTo>
                    <a:lnTo>
                      <a:pt x="0" y="18342"/>
                    </a:lnTo>
                    <a:lnTo>
                      <a:pt x="3" y="18342"/>
                    </a:lnTo>
                    <a:lnTo>
                      <a:pt x="3" y="0"/>
                    </a:lnTo>
                    <a:lnTo>
                      <a:pt x="333445" y="0"/>
                    </a:lnTo>
                    <a:lnTo>
                      <a:pt x="333445" y="133540"/>
                    </a:lnTo>
                    <a:lnTo>
                      <a:pt x="133541" y="133540"/>
                    </a:lnTo>
                    <a:lnTo>
                      <a:pt x="133541" y="845475"/>
                    </a:lnTo>
                    <a:lnTo>
                      <a:pt x="333444" y="845475"/>
                    </a:lnTo>
                    <a:lnTo>
                      <a:pt x="333444" y="979015"/>
                    </a:lnTo>
                    <a:lnTo>
                      <a:pt x="1" y="979015"/>
                    </a:lnTo>
                    <a:lnTo>
                      <a:pt x="1" y="961200"/>
                    </a:lnTo>
                    <a:close/>
                  </a:path>
                </a:pathLst>
              </a:custGeom>
              <a:gradFill flip="none" rotWithShape="1">
                <a:gsLst>
                  <a:gs pos="50000">
                    <a:srgbClr val="5EB6DA"/>
                  </a:gs>
                  <a:gs pos="50000">
                    <a:srgbClr val="3999C6"/>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2" name="Freeform 185">
                <a:extLst>
                  <a:ext uri="{FF2B5EF4-FFF2-40B4-BE49-F238E27FC236}">
                    <a16:creationId xmlns:a16="http://schemas.microsoft.com/office/drawing/2014/main" id="{AD051A9C-23D6-441C-9849-92523002BF8E}"/>
                  </a:ext>
                </a:extLst>
              </p:cNvPr>
              <p:cNvSpPr/>
              <p:nvPr/>
            </p:nvSpPr>
            <p:spPr bwMode="auto">
              <a:xfrm rot="16200000" flipV="1">
                <a:off x="4199108" y="3259932"/>
                <a:ext cx="333445" cy="979015"/>
              </a:xfrm>
              <a:custGeom>
                <a:avLst/>
                <a:gdLst>
                  <a:gd name="connsiteX0" fmla="*/ 0 w 333445"/>
                  <a:gd name="connsiteY0" fmla="*/ 961200 h 979015"/>
                  <a:gd name="connsiteX1" fmla="*/ 0 w 333445"/>
                  <a:gd name="connsiteY1" fmla="*/ 18342 h 979015"/>
                  <a:gd name="connsiteX2" fmla="*/ 3 w 333445"/>
                  <a:gd name="connsiteY2" fmla="*/ 18342 h 979015"/>
                  <a:gd name="connsiteX3" fmla="*/ 3 w 333445"/>
                  <a:gd name="connsiteY3" fmla="*/ 0 h 979015"/>
                  <a:gd name="connsiteX4" fmla="*/ 333445 w 333445"/>
                  <a:gd name="connsiteY4" fmla="*/ 0 h 979015"/>
                  <a:gd name="connsiteX5" fmla="*/ 333445 w 333445"/>
                  <a:gd name="connsiteY5" fmla="*/ 133540 h 979015"/>
                  <a:gd name="connsiteX6" fmla="*/ 133541 w 333445"/>
                  <a:gd name="connsiteY6" fmla="*/ 133540 h 979015"/>
                  <a:gd name="connsiteX7" fmla="*/ 133541 w 333445"/>
                  <a:gd name="connsiteY7" fmla="*/ 845475 h 979015"/>
                  <a:gd name="connsiteX8" fmla="*/ 333444 w 333445"/>
                  <a:gd name="connsiteY8" fmla="*/ 845475 h 979015"/>
                  <a:gd name="connsiteX9" fmla="*/ 333444 w 333445"/>
                  <a:gd name="connsiteY9" fmla="*/ 979015 h 979015"/>
                  <a:gd name="connsiteX10" fmla="*/ 1 w 333445"/>
                  <a:gd name="connsiteY10" fmla="*/ 979015 h 979015"/>
                  <a:gd name="connsiteX11" fmla="*/ 1 w 333445"/>
                  <a:gd name="connsiteY11" fmla="*/ 961200 h 9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445" h="979015">
                    <a:moveTo>
                      <a:pt x="0" y="961200"/>
                    </a:moveTo>
                    <a:lnTo>
                      <a:pt x="0" y="18342"/>
                    </a:lnTo>
                    <a:lnTo>
                      <a:pt x="3" y="18342"/>
                    </a:lnTo>
                    <a:lnTo>
                      <a:pt x="3" y="0"/>
                    </a:lnTo>
                    <a:lnTo>
                      <a:pt x="333445" y="0"/>
                    </a:lnTo>
                    <a:lnTo>
                      <a:pt x="333445" y="133540"/>
                    </a:lnTo>
                    <a:lnTo>
                      <a:pt x="133541" y="133540"/>
                    </a:lnTo>
                    <a:lnTo>
                      <a:pt x="133541" y="845475"/>
                    </a:lnTo>
                    <a:lnTo>
                      <a:pt x="333444" y="845475"/>
                    </a:lnTo>
                    <a:lnTo>
                      <a:pt x="333444" y="979015"/>
                    </a:lnTo>
                    <a:lnTo>
                      <a:pt x="1" y="979015"/>
                    </a:lnTo>
                    <a:lnTo>
                      <a:pt x="1" y="961200"/>
                    </a:lnTo>
                    <a:close/>
                  </a:path>
                </a:pathLst>
              </a:custGeom>
              <a:gradFill flip="none" rotWithShape="1">
                <a:gsLst>
                  <a:gs pos="50000">
                    <a:srgbClr val="5EB6DA"/>
                  </a:gs>
                  <a:gs pos="50000">
                    <a:srgbClr val="3999C6"/>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sp>
        <p:nvSpPr>
          <p:cNvPr id="129" name="IoT">
            <a:extLst>
              <a:ext uri="{FF2B5EF4-FFF2-40B4-BE49-F238E27FC236}">
                <a16:creationId xmlns:a16="http://schemas.microsoft.com/office/drawing/2014/main" id="{C702CA00-E723-4381-8D19-33E2D788941A}"/>
              </a:ext>
            </a:extLst>
          </p:cNvPr>
          <p:cNvSpPr/>
          <p:nvPr/>
        </p:nvSpPr>
        <p:spPr>
          <a:xfrm>
            <a:off x="6255949" y="1111033"/>
            <a:ext cx="1782316" cy="3726399"/>
          </a:xfrm>
          <a:prstGeom prst="rect">
            <a:avLst/>
          </a:prstGeom>
          <a:solidFill>
            <a:schemeClr val="bg2"/>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91414" numCol="1" spcCol="0" rtlCol="0" fromWordArt="0" anchor="t" anchorCtr="0" forceAA="0" compatLnSpc="1">
            <a:prstTxWarp prst="textNoShape">
              <a:avLst/>
            </a:prstTxWarp>
            <a:noAutofit/>
          </a:bodyPr>
          <a:lstStyle/>
          <a:p>
            <a:pPr marL="0" marR="0" lvl="0" indent="0" algn="l" defTabSz="913748" rtl="0" eaLnBrk="1" fontAlgn="base"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Semibold" panose="020B0702040204020203" pitchFamily="34" charset="0"/>
                <a:ea typeface="Segoe UI" pitchFamily="34" charset="0"/>
                <a:cs typeface="Segoe UI" pitchFamily="34" charset="0"/>
              </a:rPr>
              <a:t>IoT Hub</a:t>
            </a:r>
          </a:p>
        </p:txBody>
      </p:sp>
      <p:sp>
        <p:nvSpPr>
          <p:cNvPr id="130" name="Freeform 60">
            <a:extLst>
              <a:ext uri="{FF2B5EF4-FFF2-40B4-BE49-F238E27FC236}">
                <a16:creationId xmlns:a16="http://schemas.microsoft.com/office/drawing/2014/main" id="{2825FCBF-BC53-41AD-85EB-23721007E2E5}"/>
              </a:ext>
            </a:extLst>
          </p:cNvPr>
          <p:cNvSpPr>
            <a:spLocks noChangeAspect="1"/>
          </p:cNvSpPr>
          <p:nvPr/>
        </p:nvSpPr>
        <p:spPr bwMode="auto">
          <a:xfrm rot="5280000">
            <a:off x="6731951" y="2446334"/>
            <a:ext cx="830312" cy="1055797"/>
          </a:xfrm>
          <a:custGeom>
            <a:avLst/>
            <a:gdLst>
              <a:gd name="connsiteX0" fmla="*/ 1704966 w 2556145"/>
              <a:gd name="connsiteY0" fmla="*/ 3221586 h 3250307"/>
              <a:gd name="connsiteX1" fmla="*/ 1719326 w 2556145"/>
              <a:gd name="connsiteY1" fmla="*/ 2810357 h 3250307"/>
              <a:gd name="connsiteX2" fmla="*/ 2130556 w 2556145"/>
              <a:gd name="connsiteY2" fmla="*/ 2824717 h 3250307"/>
              <a:gd name="connsiteX3" fmla="*/ 2144916 w 2556145"/>
              <a:gd name="connsiteY3" fmla="*/ 2413488 h 3250307"/>
              <a:gd name="connsiteX4" fmla="*/ 2556145 w 2556145"/>
              <a:gd name="connsiteY4" fmla="*/ 2427849 h 3250307"/>
              <a:gd name="connsiteX5" fmla="*/ 2527424 w 2556145"/>
              <a:gd name="connsiteY5" fmla="*/ 3250307 h 3250307"/>
              <a:gd name="connsiteX6" fmla="*/ 297522 w 2556145"/>
              <a:gd name="connsiteY6" fmla="*/ 1966692 h 3250307"/>
              <a:gd name="connsiteX7" fmla="*/ 542806 w 2556145"/>
              <a:gd name="connsiteY7" fmla="*/ 1737961 h 3250307"/>
              <a:gd name="connsiteX8" fmla="*/ 634409 w 2556145"/>
              <a:gd name="connsiteY8" fmla="*/ 1759807 h 3250307"/>
              <a:gd name="connsiteX9" fmla="*/ 675730 w 2556145"/>
              <a:gd name="connsiteY9" fmla="*/ 1789816 h 3250307"/>
              <a:gd name="connsiteX10" fmla="*/ 932915 w 2556145"/>
              <a:gd name="connsiteY10" fmla="*/ 1504183 h 3250307"/>
              <a:gd name="connsiteX11" fmla="*/ 882766 w 2556145"/>
              <a:gd name="connsiteY11" fmla="*/ 1474652 h 3250307"/>
              <a:gd name="connsiteX12" fmla="*/ 740661 w 2556145"/>
              <a:gd name="connsiteY12" fmla="*/ 1183285 h 3250307"/>
              <a:gd name="connsiteX13" fmla="*/ 1097679 w 2556145"/>
              <a:gd name="connsiteY13" fmla="*/ 850360 h 3250307"/>
              <a:gd name="connsiteX14" fmla="*/ 1378424 w 2556145"/>
              <a:gd name="connsiteY14" fmla="*/ 1012444 h 3250307"/>
              <a:gd name="connsiteX15" fmla="*/ 1388475 w 2556145"/>
              <a:gd name="connsiteY15" fmla="*/ 1032609 h 3250307"/>
              <a:gd name="connsiteX16" fmla="*/ 1627124 w 2556145"/>
              <a:gd name="connsiteY16" fmla="*/ 877628 h 3250307"/>
              <a:gd name="connsiteX17" fmla="*/ 1612998 w 2556145"/>
              <a:gd name="connsiteY17" fmla="*/ 849286 h 3250307"/>
              <a:gd name="connsiteX18" fmla="*/ 1597594 w 2556145"/>
              <a:gd name="connsiteY18" fmla="*/ 756381 h 3250307"/>
              <a:gd name="connsiteX19" fmla="*/ 1842878 w 2556145"/>
              <a:gd name="connsiteY19" fmla="*/ 527650 h 3250307"/>
              <a:gd name="connsiteX20" fmla="*/ 2071609 w 2556145"/>
              <a:gd name="connsiteY20" fmla="*/ 772934 h 3250307"/>
              <a:gd name="connsiteX21" fmla="*/ 1826325 w 2556145"/>
              <a:gd name="connsiteY21" fmla="*/ 1001665 h 3250307"/>
              <a:gd name="connsiteX22" fmla="*/ 1661160 w 2556145"/>
              <a:gd name="connsiteY22" fmla="*/ 926395 h 3250307"/>
              <a:gd name="connsiteX23" fmla="*/ 1652778 w 2556145"/>
              <a:gd name="connsiteY23" fmla="*/ 915482 h 3250307"/>
              <a:gd name="connsiteX24" fmla="*/ 1408687 w 2556145"/>
              <a:gd name="connsiteY24" fmla="*/ 1073997 h 3250307"/>
              <a:gd name="connsiteX25" fmla="*/ 1426024 w 2556145"/>
              <a:gd name="connsiteY25" fmla="*/ 1137610 h 3250307"/>
              <a:gd name="connsiteX26" fmla="*/ 1430605 w 2556145"/>
              <a:gd name="connsiteY26" fmla="*/ 1207378 h 3250307"/>
              <a:gd name="connsiteX27" fmla="*/ 1344167 w 2556145"/>
              <a:gd name="connsiteY27" fmla="*/ 1424062 h 3250307"/>
              <a:gd name="connsiteX28" fmla="*/ 1305485 w 2556145"/>
              <a:gd name="connsiteY28" fmla="*/ 1455257 h 3250307"/>
              <a:gd name="connsiteX29" fmla="*/ 1636897 w 2556145"/>
              <a:gd name="connsiteY29" fmla="*/ 1798444 h 3250307"/>
              <a:gd name="connsiteX30" fmla="*/ 1666484 w 2556145"/>
              <a:gd name="connsiteY30" fmla="*/ 1779965 h 3250307"/>
              <a:gd name="connsiteX31" fmla="*/ 1737903 w 2556145"/>
              <a:gd name="connsiteY31" fmla="*/ 1768123 h 3250307"/>
              <a:gd name="connsiteX32" fmla="*/ 1913738 w 2556145"/>
              <a:gd name="connsiteY32" fmla="*/ 1956684 h 3250307"/>
              <a:gd name="connsiteX33" fmla="*/ 1725178 w 2556145"/>
              <a:gd name="connsiteY33" fmla="*/ 2132519 h 3250307"/>
              <a:gd name="connsiteX34" fmla="*/ 1549343 w 2556145"/>
              <a:gd name="connsiteY34" fmla="*/ 1943959 h 3250307"/>
              <a:gd name="connsiteX35" fmla="*/ 1566137 w 2556145"/>
              <a:gd name="connsiteY35" fmla="*/ 1873539 h 3250307"/>
              <a:gd name="connsiteX36" fmla="*/ 1600357 w 2556145"/>
              <a:gd name="connsiteY36" fmla="*/ 1826421 h 3250307"/>
              <a:gd name="connsiteX37" fmla="*/ 1269754 w 2556145"/>
              <a:gd name="connsiteY37" fmla="*/ 1484072 h 3250307"/>
              <a:gd name="connsiteX38" fmla="*/ 1254211 w 2556145"/>
              <a:gd name="connsiteY38" fmla="*/ 1496607 h 3250307"/>
              <a:gd name="connsiteX39" fmla="*/ 1143355 w 2556145"/>
              <a:gd name="connsiteY39" fmla="*/ 1535723 h 3250307"/>
              <a:gd name="connsiteX40" fmla="*/ 1139752 w 2556145"/>
              <a:gd name="connsiteY40" fmla="*/ 1535959 h 3250307"/>
              <a:gd name="connsiteX41" fmla="*/ 1139752 w 2556145"/>
              <a:gd name="connsiteY41" fmla="*/ 2625193 h 3250307"/>
              <a:gd name="connsiteX42" fmla="*/ 1206000 w 2556145"/>
              <a:gd name="connsiteY42" fmla="*/ 2640992 h 3250307"/>
              <a:gd name="connsiteX43" fmla="*/ 1318225 w 2556145"/>
              <a:gd name="connsiteY43" fmla="*/ 2823853 h 3250307"/>
              <a:gd name="connsiteX44" fmla="*/ 1117485 w 2556145"/>
              <a:gd name="connsiteY44" fmla="*/ 3011046 h 3250307"/>
              <a:gd name="connsiteX45" fmla="*/ 930291 w 2556145"/>
              <a:gd name="connsiteY45" fmla="*/ 2810306 h 3250307"/>
              <a:gd name="connsiteX46" fmla="*/ 1054999 w 2556145"/>
              <a:gd name="connsiteY46" fmla="*/ 2635719 h 3250307"/>
              <a:gd name="connsiteX47" fmla="*/ 1094033 w 2556145"/>
              <a:gd name="connsiteY47" fmla="*/ 2629247 h 3250307"/>
              <a:gd name="connsiteX48" fmla="*/ 1094033 w 2556145"/>
              <a:gd name="connsiteY48" fmla="*/ 1538961 h 3250307"/>
              <a:gd name="connsiteX49" fmla="*/ 1073586 w 2556145"/>
              <a:gd name="connsiteY49" fmla="*/ 1540303 h 3250307"/>
              <a:gd name="connsiteX50" fmla="*/ 1004307 w 2556145"/>
              <a:gd name="connsiteY50" fmla="*/ 1530867 h 3250307"/>
              <a:gd name="connsiteX51" fmla="*/ 978517 w 2556145"/>
              <a:gd name="connsiteY51" fmla="*/ 1521863 h 3250307"/>
              <a:gd name="connsiteX52" fmla="*/ 711745 w 2556145"/>
              <a:gd name="connsiteY52" fmla="*/ 1818144 h 3250307"/>
              <a:gd name="connsiteX53" fmla="*/ 735687 w 2556145"/>
              <a:gd name="connsiteY53" fmla="*/ 1849318 h 3250307"/>
              <a:gd name="connsiteX54" fmla="*/ 771537 w 2556145"/>
              <a:gd name="connsiteY54" fmla="*/ 1983245 h 3250307"/>
              <a:gd name="connsiteX55" fmla="*/ 526253 w 2556145"/>
              <a:gd name="connsiteY55" fmla="*/ 2211976 h 3250307"/>
              <a:gd name="connsiteX56" fmla="*/ 297522 w 2556145"/>
              <a:gd name="connsiteY56" fmla="*/ 1966692 h 3250307"/>
              <a:gd name="connsiteX57" fmla="*/ 0 w 2556145"/>
              <a:gd name="connsiteY57" fmla="*/ 822458 h 3250307"/>
              <a:gd name="connsiteX58" fmla="*/ 28720 w 2556145"/>
              <a:gd name="connsiteY58" fmla="*/ 0 h 3250307"/>
              <a:gd name="connsiteX59" fmla="*/ 851179 w 2556145"/>
              <a:gd name="connsiteY59" fmla="*/ 28721 h 3250307"/>
              <a:gd name="connsiteX60" fmla="*/ 836819 w 2556145"/>
              <a:gd name="connsiteY60" fmla="*/ 439950 h 3250307"/>
              <a:gd name="connsiteX61" fmla="*/ 425589 w 2556145"/>
              <a:gd name="connsiteY61" fmla="*/ 425590 h 3250307"/>
              <a:gd name="connsiteX62" fmla="*/ 411229 w 2556145"/>
              <a:gd name="connsiteY62" fmla="*/ 836819 h 32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56145" h="3250307">
                <a:moveTo>
                  <a:pt x="1704966" y="3221586"/>
                </a:moveTo>
                <a:lnTo>
                  <a:pt x="1719326" y="2810357"/>
                </a:lnTo>
                <a:lnTo>
                  <a:pt x="2130556" y="2824717"/>
                </a:lnTo>
                <a:lnTo>
                  <a:pt x="2144916" y="2413488"/>
                </a:lnTo>
                <a:lnTo>
                  <a:pt x="2556145" y="2427849"/>
                </a:lnTo>
                <a:lnTo>
                  <a:pt x="2527424" y="3250307"/>
                </a:lnTo>
                <a:close/>
                <a:moveTo>
                  <a:pt x="297522" y="1966692"/>
                </a:moveTo>
                <a:cubicBezTo>
                  <a:pt x="302093" y="1835797"/>
                  <a:pt x="411910" y="1733390"/>
                  <a:pt x="542806" y="1737961"/>
                </a:cubicBezTo>
                <a:cubicBezTo>
                  <a:pt x="575529" y="1739104"/>
                  <a:pt x="606473" y="1746824"/>
                  <a:pt x="634409" y="1759807"/>
                </a:cubicBezTo>
                <a:lnTo>
                  <a:pt x="675730" y="1789816"/>
                </a:lnTo>
                <a:lnTo>
                  <a:pt x="932915" y="1504183"/>
                </a:lnTo>
                <a:lnTo>
                  <a:pt x="882766" y="1474652"/>
                </a:lnTo>
                <a:cubicBezTo>
                  <a:pt x="793168" y="1409454"/>
                  <a:pt x="736503" y="1302362"/>
                  <a:pt x="740661" y="1183285"/>
                </a:cubicBezTo>
                <a:cubicBezTo>
                  <a:pt x="747314" y="992762"/>
                  <a:pt x="907157" y="843707"/>
                  <a:pt x="1097679" y="850360"/>
                </a:cubicBezTo>
                <a:cubicBezTo>
                  <a:pt x="1216756" y="854518"/>
                  <a:pt x="1319635" y="918516"/>
                  <a:pt x="1378424" y="1012444"/>
                </a:cubicBezTo>
                <a:lnTo>
                  <a:pt x="1388475" y="1032609"/>
                </a:lnTo>
                <a:lnTo>
                  <a:pt x="1627124" y="877628"/>
                </a:lnTo>
                <a:lnTo>
                  <a:pt x="1612998" y="849286"/>
                </a:lnTo>
                <a:cubicBezTo>
                  <a:pt x="1601994" y="820512"/>
                  <a:pt x="1596451" y="789105"/>
                  <a:pt x="1597594" y="756381"/>
                </a:cubicBezTo>
                <a:cubicBezTo>
                  <a:pt x="1602165" y="625486"/>
                  <a:pt x="1711983" y="523079"/>
                  <a:pt x="1842878" y="527650"/>
                </a:cubicBezTo>
                <a:cubicBezTo>
                  <a:pt x="1973773" y="532221"/>
                  <a:pt x="2076180" y="642039"/>
                  <a:pt x="2071609" y="772934"/>
                </a:cubicBezTo>
                <a:cubicBezTo>
                  <a:pt x="2067038" y="903830"/>
                  <a:pt x="1957220" y="1006236"/>
                  <a:pt x="1826325" y="1001665"/>
                </a:cubicBezTo>
                <a:cubicBezTo>
                  <a:pt x="1760877" y="999380"/>
                  <a:pt x="1702552" y="970783"/>
                  <a:pt x="1661160" y="926395"/>
                </a:cubicBezTo>
                <a:lnTo>
                  <a:pt x="1652778" y="915482"/>
                </a:lnTo>
                <a:lnTo>
                  <a:pt x="1408687" y="1073997"/>
                </a:lnTo>
                <a:lnTo>
                  <a:pt x="1426024" y="1137610"/>
                </a:lnTo>
                <a:cubicBezTo>
                  <a:pt x="1429835" y="1160227"/>
                  <a:pt x="1431436" y="1183563"/>
                  <a:pt x="1430605" y="1207378"/>
                </a:cubicBezTo>
                <a:cubicBezTo>
                  <a:pt x="1427694" y="1290732"/>
                  <a:pt x="1395462" y="1366149"/>
                  <a:pt x="1344167" y="1424062"/>
                </a:cubicBezTo>
                <a:lnTo>
                  <a:pt x="1305485" y="1455257"/>
                </a:lnTo>
                <a:lnTo>
                  <a:pt x="1636897" y="1798444"/>
                </a:lnTo>
                <a:lnTo>
                  <a:pt x="1666484" y="1779965"/>
                </a:lnTo>
                <a:cubicBezTo>
                  <a:pt x="1688603" y="1771506"/>
                  <a:pt x="1712747" y="1767245"/>
                  <a:pt x="1737903" y="1768123"/>
                </a:cubicBezTo>
                <a:cubicBezTo>
                  <a:pt x="1838528" y="1771637"/>
                  <a:pt x="1917252" y="1856059"/>
                  <a:pt x="1913738" y="1956684"/>
                </a:cubicBezTo>
                <a:cubicBezTo>
                  <a:pt x="1910225" y="2057309"/>
                  <a:pt x="1825803" y="2136033"/>
                  <a:pt x="1725178" y="2132519"/>
                </a:cubicBezTo>
                <a:cubicBezTo>
                  <a:pt x="1624553" y="2129005"/>
                  <a:pt x="1545829" y="2044584"/>
                  <a:pt x="1549343" y="1943959"/>
                </a:cubicBezTo>
                <a:cubicBezTo>
                  <a:pt x="1550221" y="1918803"/>
                  <a:pt x="1556156" y="1895015"/>
                  <a:pt x="1566137" y="1873539"/>
                </a:cubicBezTo>
                <a:lnTo>
                  <a:pt x="1600357" y="1826421"/>
                </a:lnTo>
                <a:lnTo>
                  <a:pt x="1269754" y="1484072"/>
                </a:lnTo>
                <a:lnTo>
                  <a:pt x="1254211" y="1496607"/>
                </a:lnTo>
                <a:cubicBezTo>
                  <a:pt x="1220315" y="1515616"/>
                  <a:pt x="1182935" y="1529053"/>
                  <a:pt x="1143355" y="1535723"/>
                </a:cubicBezTo>
                <a:lnTo>
                  <a:pt x="1139752" y="1535959"/>
                </a:lnTo>
                <a:lnTo>
                  <a:pt x="1139752" y="2625193"/>
                </a:lnTo>
                <a:lnTo>
                  <a:pt x="1206000" y="2640992"/>
                </a:lnTo>
                <a:cubicBezTo>
                  <a:pt x="1274589" y="2672869"/>
                  <a:pt x="1321031" y="2743509"/>
                  <a:pt x="1318225" y="2823853"/>
                </a:cubicBezTo>
                <a:cubicBezTo>
                  <a:pt x="1314484" y="2930978"/>
                  <a:pt x="1224609" y="3014787"/>
                  <a:pt x="1117485" y="3011046"/>
                </a:cubicBezTo>
                <a:cubicBezTo>
                  <a:pt x="1010360" y="3007305"/>
                  <a:pt x="926551" y="2917431"/>
                  <a:pt x="930291" y="2810306"/>
                </a:cubicBezTo>
                <a:cubicBezTo>
                  <a:pt x="933097" y="2729963"/>
                  <a:pt x="984353" y="2662734"/>
                  <a:pt x="1054999" y="2635719"/>
                </a:cubicBezTo>
                <a:lnTo>
                  <a:pt x="1094033" y="2629247"/>
                </a:lnTo>
                <a:lnTo>
                  <a:pt x="1094033" y="1538961"/>
                </a:lnTo>
                <a:lnTo>
                  <a:pt x="1073586" y="1540303"/>
                </a:lnTo>
                <a:cubicBezTo>
                  <a:pt x="1049771" y="1539472"/>
                  <a:pt x="1026603" y="1536246"/>
                  <a:pt x="1004307" y="1530867"/>
                </a:cubicBezTo>
                <a:lnTo>
                  <a:pt x="978517" y="1521863"/>
                </a:lnTo>
                <a:lnTo>
                  <a:pt x="711745" y="1818144"/>
                </a:lnTo>
                <a:lnTo>
                  <a:pt x="735687" y="1849318"/>
                </a:lnTo>
                <a:cubicBezTo>
                  <a:pt x="759921" y="1888037"/>
                  <a:pt x="773251" y="1934159"/>
                  <a:pt x="771537" y="1983245"/>
                </a:cubicBezTo>
                <a:cubicBezTo>
                  <a:pt x="766966" y="2114140"/>
                  <a:pt x="657148" y="2216547"/>
                  <a:pt x="526253" y="2211976"/>
                </a:cubicBezTo>
                <a:cubicBezTo>
                  <a:pt x="395357" y="2207405"/>
                  <a:pt x="292951" y="2097587"/>
                  <a:pt x="297522" y="1966692"/>
                </a:cubicBezTo>
                <a:close/>
                <a:moveTo>
                  <a:pt x="0" y="822458"/>
                </a:moveTo>
                <a:lnTo>
                  <a:pt x="28720" y="0"/>
                </a:lnTo>
                <a:lnTo>
                  <a:pt x="851179" y="28721"/>
                </a:lnTo>
                <a:lnTo>
                  <a:pt x="836819" y="439950"/>
                </a:lnTo>
                <a:lnTo>
                  <a:pt x="425589" y="425590"/>
                </a:lnTo>
                <a:lnTo>
                  <a:pt x="411229" y="836819"/>
                </a:lnTo>
                <a:close/>
              </a:path>
            </a:pathLst>
          </a:custGeom>
          <a:gradFill>
            <a:gsLst>
              <a:gs pos="50000">
                <a:srgbClr val="5EB6DA"/>
              </a:gs>
              <a:gs pos="50000">
                <a:srgbClr val="3999C6"/>
              </a:gs>
            </a:gsLst>
            <a:lin ang="6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b" anchorCtr="0" forceAA="0" compatLnSpc="1">
            <a:prstTxWarp prst="textNoShape">
              <a:avLst/>
            </a:prstTxWarp>
            <a:noAutofit/>
          </a:bodyPr>
          <a:lstStyle/>
          <a:p>
            <a:pPr algn="ctr" defTabSz="932406" eaLnBrk="1" fontAlgn="auto" hangingPunct="1">
              <a:spcBef>
                <a:spcPts val="0"/>
              </a:spcBef>
              <a:spcAft>
                <a:spcPts val="0"/>
              </a:spcAft>
            </a:pPr>
            <a:endParaRPr lang="en-US" sz="80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31" name="Group 130">
            <a:extLst>
              <a:ext uri="{FF2B5EF4-FFF2-40B4-BE49-F238E27FC236}">
                <a16:creationId xmlns:a16="http://schemas.microsoft.com/office/drawing/2014/main" id="{CD962C6F-8126-4C05-BD11-E56C3D959E05}"/>
              </a:ext>
            </a:extLst>
          </p:cNvPr>
          <p:cNvGrpSpPr/>
          <p:nvPr/>
        </p:nvGrpSpPr>
        <p:grpSpPr>
          <a:xfrm>
            <a:off x="10707084" y="1284005"/>
            <a:ext cx="1428873" cy="804372"/>
            <a:chOff x="7650446" y="2688141"/>
            <a:chExt cx="1802656" cy="1014790"/>
          </a:xfrm>
        </p:grpSpPr>
        <p:grpSp>
          <p:nvGrpSpPr>
            <p:cNvPr id="133" name="Group 132">
              <a:extLst>
                <a:ext uri="{FF2B5EF4-FFF2-40B4-BE49-F238E27FC236}">
                  <a16:creationId xmlns:a16="http://schemas.microsoft.com/office/drawing/2014/main" id="{608B359B-3E33-4AC0-9003-637FFC070C4E}"/>
                </a:ext>
              </a:extLst>
            </p:cNvPr>
            <p:cNvGrpSpPr/>
            <p:nvPr/>
          </p:nvGrpSpPr>
          <p:grpSpPr>
            <a:xfrm>
              <a:off x="9072476" y="2927577"/>
              <a:ext cx="380626" cy="116486"/>
              <a:chOff x="9320007" y="2938754"/>
              <a:chExt cx="380626" cy="116486"/>
            </a:xfrm>
          </p:grpSpPr>
          <p:sp>
            <p:nvSpPr>
              <p:cNvPr id="224" name="TextBox 223">
                <a:extLst>
                  <a:ext uri="{FF2B5EF4-FFF2-40B4-BE49-F238E27FC236}">
                    <a16:creationId xmlns:a16="http://schemas.microsoft.com/office/drawing/2014/main" id="{A6C818DE-A63D-4B89-BFB4-61DE042E1DBF}"/>
                  </a:ext>
                </a:extLst>
              </p:cNvPr>
              <p:cNvSpPr txBox="1"/>
              <p:nvPr/>
            </p:nvSpPr>
            <p:spPr>
              <a:xfrm>
                <a:off x="9320007"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1</a:t>
                </a:r>
              </a:p>
            </p:txBody>
          </p:sp>
          <p:sp>
            <p:nvSpPr>
              <p:cNvPr id="225" name="TextBox 224">
                <a:extLst>
                  <a:ext uri="{FF2B5EF4-FFF2-40B4-BE49-F238E27FC236}">
                    <a16:creationId xmlns:a16="http://schemas.microsoft.com/office/drawing/2014/main" id="{F11B7B00-F65E-4DED-91C7-ACA15027771B}"/>
                  </a:ext>
                </a:extLst>
              </p:cNvPr>
              <p:cNvSpPr txBox="1"/>
              <p:nvPr/>
            </p:nvSpPr>
            <p:spPr>
              <a:xfrm>
                <a:off x="9384403"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0</a:t>
                </a:r>
              </a:p>
            </p:txBody>
          </p:sp>
          <p:sp>
            <p:nvSpPr>
              <p:cNvPr id="226" name="TextBox 225">
                <a:extLst>
                  <a:ext uri="{FF2B5EF4-FFF2-40B4-BE49-F238E27FC236}">
                    <a16:creationId xmlns:a16="http://schemas.microsoft.com/office/drawing/2014/main" id="{2D7878BA-82D5-43BA-AC1F-CC49618D1AB9}"/>
                  </a:ext>
                </a:extLst>
              </p:cNvPr>
              <p:cNvSpPr txBox="1"/>
              <p:nvPr/>
            </p:nvSpPr>
            <p:spPr>
              <a:xfrm>
                <a:off x="9577587"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1</a:t>
                </a:r>
              </a:p>
            </p:txBody>
          </p:sp>
          <p:sp>
            <p:nvSpPr>
              <p:cNvPr id="227" name="TextBox 226">
                <a:extLst>
                  <a:ext uri="{FF2B5EF4-FFF2-40B4-BE49-F238E27FC236}">
                    <a16:creationId xmlns:a16="http://schemas.microsoft.com/office/drawing/2014/main" id="{1EF2ECEC-326C-4C4C-AD28-EDE0EC560233}"/>
                  </a:ext>
                </a:extLst>
              </p:cNvPr>
              <p:cNvSpPr txBox="1"/>
              <p:nvPr/>
            </p:nvSpPr>
            <p:spPr>
              <a:xfrm>
                <a:off x="9448796"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0</a:t>
                </a:r>
              </a:p>
            </p:txBody>
          </p:sp>
          <p:sp>
            <p:nvSpPr>
              <p:cNvPr id="228" name="TextBox 227">
                <a:extLst>
                  <a:ext uri="{FF2B5EF4-FFF2-40B4-BE49-F238E27FC236}">
                    <a16:creationId xmlns:a16="http://schemas.microsoft.com/office/drawing/2014/main" id="{09D80056-E8E7-42FC-9295-A587BBFE8000}"/>
                  </a:ext>
                </a:extLst>
              </p:cNvPr>
              <p:cNvSpPr txBox="1"/>
              <p:nvPr/>
            </p:nvSpPr>
            <p:spPr>
              <a:xfrm>
                <a:off x="9513192"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1</a:t>
                </a:r>
              </a:p>
            </p:txBody>
          </p:sp>
          <p:sp>
            <p:nvSpPr>
              <p:cNvPr id="229" name="TextBox 228">
                <a:extLst>
                  <a:ext uri="{FF2B5EF4-FFF2-40B4-BE49-F238E27FC236}">
                    <a16:creationId xmlns:a16="http://schemas.microsoft.com/office/drawing/2014/main" id="{13ABAEFA-D58B-4A0B-838D-23445EE7CD3D}"/>
                  </a:ext>
                </a:extLst>
              </p:cNvPr>
              <p:cNvSpPr txBox="1"/>
              <p:nvPr/>
            </p:nvSpPr>
            <p:spPr>
              <a:xfrm>
                <a:off x="9641984" y="2938754"/>
                <a:ext cx="58649" cy="116486"/>
              </a:xfrm>
              <a:prstGeom prst="rect">
                <a:avLst/>
              </a:prstGeom>
              <a:noFill/>
            </p:spPr>
            <p:txBody>
              <a:bodyPr wrap="none" lIns="0" tIns="0" rIns="0" bIns="0" rtlCol="0">
                <a:spAutoFit/>
              </a:bodyPr>
              <a:lstStyle/>
              <a:p>
                <a:r>
                  <a:rPr lang="en-US" sz="600" b="1" dirty="0">
                    <a:solidFill>
                      <a:srgbClr val="B9D80A"/>
                    </a:solidFill>
                    <a:latin typeface="OCR A Extended" panose="02010509020102010303" pitchFamily="50" charset="0"/>
                    <a:cs typeface="Courier New" panose="02070309020205020404" pitchFamily="49" charset="0"/>
                  </a:rPr>
                  <a:t>0</a:t>
                </a:r>
              </a:p>
            </p:txBody>
          </p:sp>
        </p:grpSp>
        <p:sp>
          <p:nvSpPr>
            <p:cNvPr id="134" name="Oval 133">
              <a:extLst>
                <a:ext uri="{FF2B5EF4-FFF2-40B4-BE49-F238E27FC236}">
                  <a16:creationId xmlns:a16="http://schemas.microsoft.com/office/drawing/2014/main" id="{6337AF22-6846-4EC5-BC31-EDFDA524F697}"/>
                </a:ext>
              </a:extLst>
            </p:cNvPr>
            <p:cNvSpPr/>
            <p:nvPr/>
          </p:nvSpPr>
          <p:spPr>
            <a:xfrm>
              <a:off x="8357126" y="2835911"/>
              <a:ext cx="126420" cy="336523"/>
            </a:xfrm>
            <a:prstGeom prst="ellipse">
              <a:avLst/>
            </a:prstGeom>
            <a:solidFill>
              <a:srgbClr val="3E3E3E"/>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rgbClr val="B9D80A"/>
                </a:solidFill>
                <a:latin typeface="OCR A Extended" panose="02010509020102010303" pitchFamily="50" charset="0"/>
              </a:endParaRPr>
            </a:p>
          </p:txBody>
        </p:sp>
        <p:sp>
          <p:nvSpPr>
            <p:cNvPr id="135" name="Donut 20">
              <a:extLst>
                <a:ext uri="{FF2B5EF4-FFF2-40B4-BE49-F238E27FC236}">
                  <a16:creationId xmlns:a16="http://schemas.microsoft.com/office/drawing/2014/main" id="{B6F6E3E7-A061-4656-A371-60FF7335130B}"/>
                </a:ext>
              </a:extLst>
            </p:cNvPr>
            <p:cNvSpPr/>
            <p:nvPr/>
          </p:nvSpPr>
          <p:spPr>
            <a:xfrm>
              <a:off x="8863597" y="2759551"/>
              <a:ext cx="311280" cy="479652"/>
            </a:xfrm>
            <a:custGeom>
              <a:avLst/>
              <a:gdLst>
                <a:gd name="connsiteX0" fmla="*/ 0 w 564776"/>
                <a:gd name="connsiteY0" fmla="*/ 773141 h 1546282"/>
                <a:gd name="connsiteX1" fmla="*/ 282388 w 564776"/>
                <a:gd name="connsiteY1" fmla="*/ 0 h 1546282"/>
                <a:gd name="connsiteX2" fmla="*/ 564776 w 564776"/>
                <a:gd name="connsiteY2" fmla="*/ 773141 h 1546282"/>
                <a:gd name="connsiteX3" fmla="*/ 282388 w 564776"/>
                <a:gd name="connsiteY3" fmla="*/ 1546282 h 1546282"/>
                <a:gd name="connsiteX4" fmla="*/ 0 w 564776"/>
                <a:gd name="connsiteY4" fmla="*/ 773141 h 1546282"/>
                <a:gd name="connsiteX5" fmla="*/ 141194 w 564776"/>
                <a:gd name="connsiteY5" fmla="*/ 773141 h 1546282"/>
                <a:gd name="connsiteX6" fmla="*/ 282388 w 564776"/>
                <a:gd name="connsiteY6" fmla="*/ 1405088 h 1546282"/>
                <a:gd name="connsiteX7" fmla="*/ 423582 w 564776"/>
                <a:gd name="connsiteY7" fmla="*/ 773141 h 1546282"/>
                <a:gd name="connsiteX8" fmla="*/ 282388 w 564776"/>
                <a:gd name="connsiteY8" fmla="*/ 141194 h 1546282"/>
                <a:gd name="connsiteX9" fmla="*/ 141194 w 564776"/>
                <a:gd name="connsiteY9" fmla="*/ 773141 h 1546282"/>
                <a:gd name="connsiteX0" fmla="*/ 0 w 1021976"/>
                <a:gd name="connsiteY0" fmla="*/ 773388 h 1546735"/>
                <a:gd name="connsiteX1" fmla="*/ 282388 w 1021976"/>
                <a:gd name="connsiteY1" fmla="*/ 247 h 1546735"/>
                <a:gd name="connsiteX2" fmla="*/ 1021976 w 1021976"/>
                <a:gd name="connsiteY2" fmla="*/ 713230 h 1546735"/>
                <a:gd name="connsiteX3" fmla="*/ 282388 w 1021976"/>
                <a:gd name="connsiteY3" fmla="*/ 1546529 h 1546735"/>
                <a:gd name="connsiteX4" fmla="*/ 0 w 1021976"/>
                <a:gd name="connsiteY4" fmla="*/ 773388 h 1546735"/>
                <a:gd name="connsiteX5" fmla="*/ 141194 w 1021976"/>
                <a:gd name="connsiteY5" fmla="*/ 773388 h 1546735"/>
                <a:gd name="connsiteX6" fmla="*/ 282388 w 1021976"/>
                <a:gd name="connsiteY6" fmla="*/ 1405335 h 1546735"/>
                <a:gd name="connsiteX7" fmla="*/ 423582 w 1021976"/>
                <a:gd name="connsiteY7" fmla="*/ 773388 h 1546735"/>
                <a:gd name="connsiteX8" fmla="*/ 282388 w 1021976"/>
                <a:gd name="connsiteY8" fmla="*/ 141441 h 1546735"/>
                <a:gd name="connsiteX9" fmla="*/ 141194 w 1021976"/>
                <a:gd name="connsiteY9" fmla="*/ 773388 h 1546735"/>
                <a:gd name="connsiteX0" fmla="*/ 0 w 1030213"/>
                <a:gd name="connsiteY0" fmla="*/ 812464 h 1585811"/>
                <a:gd name="connsiteX1" fmla="*/ 282388 w 1030213"/>
                <a:gd name="connsiteY1" fmla="*/ 39323 h 1585811"/>
                <a:gd name="connsiteX2" fmla="*/ 655149 w 1030213"/>
                <a:gd name="connsiteY2" fmla="*/ 179798 h 1585811"/>
                <a:gd name="connsiteX3" fmla="*/ 1021976 w 1030213"/>
                <a:gd name="connsiteY3" fmla="*/ 752306 h 1585811"/>
                <a:gd name="connsiteX4" fmla="*/ 282388 w 1030213"/>
                <a:gd name="connsiteY4" fmla="*/ 1585605 h 1585811"/>
                <a:gd name="connsiteX5" fmla="*/ 0 w 1030213"/>
                <a:gd name="connsiteY5" fmla="*/ 812464 h 1585811"/>
                <a:gd name="connsiteX6" fmla="*/ 141194 w 1030213"/>
                <a:gd name="connsiteY6" fmla="*/ 812464 h 1585811"/>
                <a:gd name="connsiteX7" fmla="*/ 282388 w 1030213"/>
                <a:gd name="connsiteY7" fmla="*/ 1444411 h 1585811"/>
                <a:gd name="connsiteX8" fmla="*/ 423582 w 1030213"/>
                <a:gd name="connsiteY8" fmla="*/ 812464 h 1585811"/>
                <a:gd name="connsiteX9" fmla="*/ 282388 w 1030213"/>
                <a:gd name="connsiteY9" fmla="*/ 180517 h 1585811"/>
                <a:gd name="connsiteX10" fmla="*/ 141194 w 1030213"/>
                <a:gd name="connsiteY10" fmla="*/ 812464 h 1585811"/>
                <a:gd name="connsiteX0" fmla="*/ 0 w 1041870"/>
                <a:gd name="connsiteY0" fmla="*/ 870483 h 1643830"/>
                <a:gd name="connsiteX1" fmla="*/ 282388 w 1041870"/>
                <a:gd name="connsiteY1" fmla="*/ 97342 h 1643830"/>
                <a:gd name="connsiteX2" fmla="*/ 783485 w 1041870"/>
                <a:gd name="connsiteY2" fmla="*/ 89427 h 1643830"/>
                <a:gd name="connsiteX3" fmla="*/ 1021976 w 1041870"/>
                <a:gd name="connsiteY3" fmla="*/ 810325 h 1643830"/>
                <a:gd name="connsiteX4" fmla="*/ 282388 w 1041870"/>
                <a:gd name="connsiteY4" fmla="*/ 1643624 h 1643830"/>
                <a:gd name="connsiteX5" fmla="*/ 0 w 1041870"/>
                <a:gd name="connsiteY5" fmla="*/ 870483 h 1643830"/>
                <a:gd name="connsiteX6" fmla="*/ 141194 w 1041870"/>
                <a:gd name="connsiteY6" fmla="*/ 870483 h 1643830"/>
                <a:gd name="connsiteX7" fmla="*/ 282388 w 1041870"/>
                <a:gd name="connsiteY7" fmla="*/ 1502430 h 1643830"/>
                <a:gd name="connsiteX8" fmla="*/ 423582 w 1041870"/>
                <a:gd name="connsiteY8" fmla="*/ 870483 h 1643830"/>
                <a:gd name="connsiteX9" fmla="*/ 282388 w 1041870"/>
                <a:gd name="connsiteY9" fmla="*/ 238536 h 1643830"/>
                <a:gd name="connsiteX10" fmla="*/ 141194 w 1041870"/>
                <a:gd name="connsiteY10" fmla="*/ 870483 h 1643830"/>
                <a:gd name="connsiteX0" fmla="*/ 0 w 1024083"/>
                <a:gd name="connsiteY0" fmla="*/ 870483 h 1658092"/>
                <a:gd name="connsiteX1" fmla="*/ 282388 w 1024083"/>
                <a:gd name="connsiteY1" fmla="*/ 97342 h 1658092"/>
                <a:gd name="connsiteX2" fmla="*/ 783485 w 1024083"/>
                <a:gd name="connsiteY2" fmla="*/ 89427 h 1658092"/>
                <a:gd name="connsiteX3" fmla="*/ 1021976 w 1024083"/>
                <a:gd name="connsiteY3" fmla="*/ 810325 h 1658092"/>
                <a:gd name="connsiteX4" fmla="*/ 659158 w 1024083"/>
                <a:gd name="connsiteY4" fmla="*/ 1332691 h 1658092"/>
                <a:gd name="connsiteX5" fmla="*/ 282388 w 1024083"/>
                <a:gd name="connsiteY5" fmla="*/ 1643624 h 1658092"/>
                <a:gd name="connsiteX6" fmla="*/ 0 w 1024083"/>
                <a:gd name="connsiteY6" fmla="*/ 870483 h 1658092"/>
                <a:gd name="connsiteX7" fmla="*/ 141194 w 1024083"/>
                <a:gd name="connsiteY7" fmla="*/ 870483 h 1658092"/>
                <a:gd name="connsiteX8" fmla="*/ 282388 w 1024083"/>
                <a:gd name="connsiteY8" fmla="*/ 1502430 h 1658092"/>
                <a:gd name="connsiteX9" fmla="*/ 423582 w 1024083"/>
                <a:gd name="connsiteY9" fmla="*/ 870483 h 1658092"/>
                <a:gd name="connsiteX10" fmla="*/ 282388 w 1024083"/>
                <a:gd name="connsiteY10" fmla="*/ 238536 h 1658092"/>
                <a:gd name="connsiteX11" fmla="*/ 141194 w 1024083"/>
                <a:gd name="connsiteY11" fmla="*/ 870483 h 1658092"/>
                <a:gd name="connsiteX0" fmla="*/ 0 w 1059520"/>
                <a:gd name="connsiteY0" fmla="*/ 870483 h 1709542"/>
                <a:gd name="connsiteX1" fmla="*/ 282388 w 1059520"/>
                <a:gd name="connsiteY1" fmla="*/ 97342 h 1709542"/>
                <a:gd name="connsiteX2" fmla="*/ 783485 w 1059520"/>
                <a:gd name="connsiteY2" fmla="*/ 89427 h 1709542"/>
                <a:gd name="connsiteX3" fmla="*/ 1021976 w 1059520"/>
                <a:gd name="connsiteY3" fmla="*/ 810325 h 1709542"/>
                <a:gd name="connsiteX4" fmla="*/ 980000 w 1059520"/>
                <a:gd name="connsiteY4" fmla="*/ 1573322 h 1709542"/>
                <a:gd name="connsiteX5" fmla="*/ 282388 w 1059520"/>
                <a:gd name="connsiteY5" fmla="*/ 1643624 h 1709542"/>
                <a:gd name="connsiteX6" fmla="*/ 0 w 1059520"/>
                <a:gd name="connsiteY6" fmla="*/ 870483 h 1709542"/>
                <a:gd name="connsiteX7" fmla="*/ 141194 w 1059520"/>
                <a:gd name="connsiteY7" fmla="*/ 870483 h 1709542"/>
                <a:gd name="connsiteX8" fmla="*/ 282388 w 1059520"/>
                <a:gd name="connsiteY8" fmla="*/ 1502430 h 1709542"/>
                <a:gd name="connsiteX9" fmla="*/ 423582 w 1059520"/>
                <a:gd name="connsiteY9" fmla="*/ 870483 h 1709542"/>
                <a:gd name="connsiteX10" fmla="*/ 282388 w 1059520"/>
                <a:gd name="connsiteY10" fmla="*/ 238536 h 1709542"/>
                <a:gd name="connsiteX11" fmla="*/ 141194 w 1059520"/>
                <a:gd name="connsiteY11" fmla="*/ 870483 h 1709542"/>
                <a:gd name="connsiteX0" fmla="*/ 0 w 1032546"/>
                <a:gd name="connsiteY0" fmla="*/ 870483 h 1709542"/>
                <a:gd name="connsiteX1" fmla="*/ 282388 w 1032546"/>
                <a:gd name="connsiteY1" fmla="*/ 97342 h 1709542"/>
                <a:gd name="connsiteX2" fmla="*/ 783485 w 1032546"/>
                <a:gd name="connsiteY2" fmla="*/ 89427 h 1709542"/>
                <a:gd name="connsiteX3" fmla="*/ 1021976 w 1032546"/>
                <a:gd name="connsiteY3" fmla="*/ 810325 h 1709542"/>
                <a:gd name="connsiteX4" fmla="*/ 980000 w 1032546"/>
                <a:gd name="connsiteY4" fmla="*/ 1573322 h 1709542"/>
                <a:gd name="connsiteX5" fmla="*/ 282388 w 1032546"/>
                <a:gd name="connsiteY5" fmla="*/ 1643624 h 1709542"/>
                <a:gd name="connsiteX6" fmla="*/ 0 w 1032546"/>
                <a:gd name="connsiteY6" fmla="*/ 870483 h 1709542"/>
                <a:gd name="connsiteX7" fmla="*/ 141194 w 1032546"/>
                <a:gd name="connsiteY7" fmla="*/ 870483 h 1709542"/>
                <a:gd name="connsiteX8" fmla="*/ 282388 w 1032546"/>
                <a:gd name="connsiteY8" fmla="*/ 1502430 h 1709542"/>
                <a:gd name="connsiteX9" fmla="*/ 423582 w 1032546"/>
                <a:gd name="connsiteY9" fmla="*/ 870483 h 1709542"/>
                <a:gd name="connsiteX10" fmla="*/ 282388 w 1032546"/>
                <a:gd name="connsiteY10" fmla="*/ 238536 h 1709542"/>
                <a:gd name="connsiteX11" fmla="*/ 141194 w 1032546"/>
                <a:gd name="connsiteY11" fmla="*/ 870483 h 1709542"/>
                <a:gd name="connsiteX0" fmla="*/ 0 w 1022929"/>
                <a:gd name="connsiteY0" fmla="*/ 870483 h 1687817"/>
                <a:gd name="connsiteX1" fmla="*/ 282388 w 1022929"/>
                <a:gd name="connsiteY1" fmla="*/ 97342 h 1687817"/>
                <a:gd name="connsiteX2" fmla="*/ 783485 w 1022929"/>
                <a:gd name="connsiteY2" fmla="*/ 89427 h 1687817"/>
                <a:gd name="connsiteX3" fmla="*/ 1021976 w 1022929"/>
                <a:gd name="connsiteY3" fmla="*/ 810325 h 1687817"/>
                <a:gd name="connsiteX4" fmla="*/ 867705 w 1022929"/>
                <a:gd name="connsiteY4" fmla="*/ 1509153 h 1687817"/>
                <a:gd name="connsiteX5" fmla="*/ 282388 w 1022929"/>
                <a:gd name="connsiteY5" fmla="*/ 1643624 h 1687817"/>
                <a:gd name="connsiteX6" fmla="*/ 0 w 1022929"/>
                <a:gd name="connsiteY6" fmla="*/ 870483 h 1687817"/>
                <a:gd name="connsiteX7" fmla="*/ 141194 w 1022929"/>
                <a:gd name="connsiteY7" fmla="*/ 870483 h 1687817"/>
                <a:gd name="connsiteX8" fmla="*/ 282388 w 1022929"/>
                <a:gd name="connsiteY8" fmla="*/ 1502430 h 1687817"/>
                <a:gd name="connsiteX9" fmla="*/ 423582 w 1022929"/>
                <a:gd name="connsiteY9" fmla="*/ 870483 h 1687817"/>
                <a:gd name="connsiteX10" fmla="*/ 282388 w 1022929"/>
                <a:gd name="connsiteY10" fmla="*/ 238536 h 1687817"/>
                <a:gd name="connsiteX11" fmla="*/ 141194 w 1022929"/>
                <a:gd name="connsiteY11" fmla="*/ 870483 h 1687817"/>
                <a:gd name="connsiteX0" fmla="*/ 0 w 1025541"/>
                <a:gd name="connsiteY0" fmla="*/ 870483 h 1694992"/>
                <a:gd name="connsiteX1" fmla="*/ 282388 w 1025541"/>
                <a:gd name="connsiteY1" fmla="*/ 97342 h 1694992"/>
                <a:gd name="connsiteX2" fmla="*/ 783485 w 1025541"/>
                <a:gd name="connsiteY2" fmla="*/ 89427 h 1694992"/>
                <a:gd name="connsiteX3" fmla="*/ 1021976 w 1025541"/>
                <a:gd name="connsiteY3" fmla="*/ 810325 h 1694992"/>
                <a:gd name="connsiteX4" fmla="*/ 923853 w 1025541"/>
                <a:gd name="connsiteY4" fmla="*/ 1533216 h 1694992"/>
                <a:gd name="connsiteX5" fmla="*/ 282388 w 1025541"/>
                <a:gd name="connsiteY5" fmla="*/ 1643624 h 1694992"/>
                <a:gd name="connsiteX6" fmla="*/ 0 w 1025541"/>
                <a:gd name="connsiteY6" fmla="*/ 870483 h 1694992"/>
                <a:gd name="connsiteX7" fmla="*/ 141194 w 1025541"/>
                <a:gd name="connsiteY7" fmla="*/ 870483 h 1694992"/>
                <a:gd name="connsiteX8" fmla="*/ 282388 w 1025541"/>
                <a:gd name="connsiteY8" fmla="*/ 1502430 h 1694992"/>
                <a:gd name="connsiteX9" fmla="*/ 423582 w 1025541"/>
                <a:gd name="connsiteY9" fmla="*/ 870483 h 1694992"/>
                <a:gd name="connsiteX10" fmla="*/ 282388 w 1025541"/>
                <a:gd name="connsiteY10" fmla="*/ 238536 h 1694992"/>
                <a:gd name="connsiteX11" fmla="*/ 141194 w 1025541"/>
                <a:gd name="connsiteY11" fmla="*/ 870483 h 1694992"/>
                <a:gd name="connsiteX0" fmla="*/ 0 w 1024521"/>
                <a:gd name="connsiteY0" fmla="*/ 870483 h 1691271"/>
                <a:gd name="connsiteX1" fmla="*/ 282388 w 1024521"/>
                <a:gd name="connsiteY1" fmla="*/ 97342 h 1691271"/>
                <a:gd name="connsiteX2" fmla="*/ 783485 w 1024521"/>
                <a:gd name="connsiteY2" fmla="*/ 89427 h 1691271"/>
                <a:gd name="connsiteX3" fmla="*/ 1021976 w 1024521"/>
                <a:gd name="connsiteY3" fmla="*/ 810325 h 1691271"/>
                <a:gd name="connsiteX4" fmla="*/ 907811 w 1024521"/>
                <a:gd name="connsiteY4" fmla="*/ 1521185 h 1691271"/>
                <a:gd name="connsiteX5" fmla="*/ 282388 w 1024521"/>
                <a:gd name="connsiteY5" fmla="*/ 1643624 h 1691271"/>
                <a:gd name="connsiteX6" fmla="*/ 0 w 1024521"/>
                <a:gd name="connsiteY6" fmla="*/ 870483 h 1691271"/>
                <a:gd name="connsiteX7" fmla="*/ 141194 w 1024521"/>
                <a:gd name="connsiteY7" fmla="*/ 870483 h 1691271"/>
                <a:gd name="connsiteX8" fmla="*/ 282388 w 1024521"/>
                <a:gd name="connsiteY8" fmla="*/ 1502430 h 1691271"/>
                <a:gd name="connsiteX9" fmla="*/ 423582 w 1024521"/>
                <a:gd name="connsiteY9" fmla="*/ 870483 h 1691271"/>
                <a:gd name="connsiteX10" fmla="*/ 282388 w 1024521"/>
                <a:gd name="connsiteY10" fmla="*/ 238536 h 1691271"/>
                <a:gd name="connsiteX11" fmla="*/ 141194 w 1024521"/>
                <a:gd name="connsiteY11" fmla="*/ 870483 h 1691271"/>
                <a:gd name="connsiteX0" fmla="*/ 0 w 1026787"/>
                <a:gd name="connsiteY0" fmla="*/ 870483 h 1691271"/>
                <a:gd name="connsiteX1" fmla="*/ 282388 w 1026787"/>
                <a:gd name="connsiteY1" fmla="*/ 97342 h 1691271"/>
                <a:gd name="connsiteX2" fmla="*/ 783485 w 1026787"/>
                <a:gd name="connsiteY2" fmla="*/ 89427 h 1691271"/>
                <a:gd name="connsiteX3" fmla="*/ 1021976 w 1026787"/>
                <a:gd name="connsiteY3" fmla="*/ 810325 h 1691271"/>
                <a:gd name="connsiteX4" fmla="*/ 907811 w 1026787"/>
                <a:gd name="connsiteY4" fmla="*/ 1521185 h 1691271"/>
                <a:gd name="connsiteX5" fmla="*/ 282388 w 1026787"/>
                <a:gd name="connsiteY5" fmla="*/ 1643624 h 1691271"/>
                <a:gd name="connsiteX6" fmla="*/ 0 w 1026787"/>
                <a:gd name="connsiteY6" fmla="*/ 870483 h 1691271"/>
                <a:gd name="connsiteX7" fmla="*/ 141194 w 1026787"/>
                <a:gd name="connsiteY7" fmla="*/ 870483 h 1691271"/>
                <a:gd name="connsiteX8" fmla="*/ 282388 w 1026787"/>
                <a:gd name="connsiteY8" fmla="*/ 1502430 h 1691271"/>
                <a:gd name="connsiteX9" fmla="*/ 423582 w 1026787"/>
                <a:gd name="connsiteY9" fmla="*/ 870483 h 1691271"/>
                <a:gd name="connsiteX10" fmla="*/ 282388 w 1026787"/>
                <a:gd name="connsiteY10" fmla="*/ 238536 h 1691271"/>
                <a:gd name="connsiteX11" fmla="*/ 141194 w 1026787"/>
                <a:gd name="connsiteY11" fmla="*/ 870483 h 1691271"/>
                <a:gd name="connsiteX0" fmla="*/ 0 w 1024000"/>
                <a:gd name="connsiteY0" fmla="*/ 870483 h 1706351"/>
                <a:gd name="connsiteX1" fmla="*/ 282388 w 1024000"/>
                <a:gd name="connsiteY1" fmla="*/ 97342 h 1706351"/>
                <a:gd name="connsiteX2" fmla="*/ 783485 w 1024000"/>
                <a:gd name="connsiteY2" fmla="*/ 89427 h 1706351"/>
                <a:gd name="connsiteX3" fmla="*/ 1021976 w 1024000"/>
                <a:gd name="connsiteY3" fmla="*/ 810325 h 1706351"/>
                <a:gd name="connsiteX4" fmla="*/ 875727 w 1024000"/>
                <a:gd name="connsiteY4" fmla="*/ 1565300 h 1706351"/>
                <a:gd name="connsiteX5" fmla="*/ 282388 w 1024000"/>
                <a:gd name="connsiteY5" fmla="*/ 1643624 h 1706351"/>
                <a:gd name="connsiteX6" fmla="*/ 0 w 1024000"/>
                <a:gd name="connsiteY6" fmla="*/ 870483 h 1706351"/>
                <a:gd name="connsiteX7" fmla="*/ 141194 w 1024000"/>
                <a:gd name="connsiteY7" fmla="*/ 870483 h 1706351"/>
                <a:gd name="connsiteX8" fmla="*/ 282388 w 1024000"/>
                <a:gd name="connsiteY8" fmla="*/ 1502430 h 1706351"/>
                <a:gd name="connsiteX9" fmla="*/ 423582 w 1024000"/>
                <a:gd name="connsiteY9" fmla="*/ 870483 h 1706351"/>
                <a:gd name="connsiteX10" fmla="*/ 282388 w 1024000"/>
                <a:gd name="connsiteY10" fmla="*/ 238536 h 1706351"/>
                <a:gd name="connsiteX11" fmla="*/ 141194 w 1024000"/>
                <a:gd name="connsiteY11" fmla="*/ 870483 h 1706351"/>
                <a:gd name="connsiteX0" fmla="*/ 0 w 1024000"/>
                <a:gd name="connsiteY0" fmla="*/ 839896 h 1675764"/>
                <a:gd name="connsiteX1" fmla="*/ 282388 w 1024000"/>
                <a:gd name="connsiteY1" fmla="*/ 66755 h 1675764"/>
                <a:gd name="connsiteX2" fmla="*/ 783485 w 1024000"/>
                <a:gd name="connsiteY2" fmla="*/ 58840 h 1675764"/>
                <a:gd name="connsiteX3" fmla="*/ 1021976 w 1024000"/>
                <a:gd name="connsiteY3" fmla="*/ 779738 h 1675764"/>
                <a:gd name="connsiteX4" fmla="*/ 875727 w 1024000"/>
                <a:gd name="connsiteY4" fmla="*/ 1534713 h 1675764"/>
                <a:gd name="connsiteX5" fmla="*/ 282388 w 1024000"/>
                <a:gd name="connsiteY5" fmla="*/ 1613037 h 1675764"/>
                <a:gd name="connsiteX6" fmla="*/ 0 w 1024000"/>
                <a:gd name="connsiteY6" fmla="*/ 839896 h 1675764"/>
                <a:gd name="connsiteX7" fmla="*/ 141194 w 1024000"/>
                <a:gd name="connsiteY7" fmla="*/ 839896 h 1675764"/>
                <a:gd name="connsiteX8" fmla="*/ 282388 w 1024000"/>
                <a:gd name="connsiteY8" fmla="*/ 1471843 h 1675764"/>
                <a:gd name="connsiteX9" fmla="*/ 423582 w 1024000"/>
                <a:gd name="connsiteY9" fmla="*/ 839896 h 1675764"/>
                <a:gd name="connsiteX10" fmla="*/ 282388 w 1024000"/>
                <a:gd name="connsiteY10" fmla="*/ 207949 h 1675764"/>
                <a:gd name="connsiteX11" fmla="*/ 141194 w 1024000"/>
                <a:gd name="connsiteY11" fmla="*/ 839896 h 1675764"/>
                <a:gd name="connsiteX0" fmla="*/ 0 w 1024000"/>
                <a:gd name="connsiteY0" fmla="*/ 839896 h 1675764"/>
                <a:gd name="connsiteX1" fmla="*/ 282388 w 1024000"/>
                <a:gd name="connsiteY1" fmla="*/ 66755 h 1675764"/>
                <a:gd name="connsiteX2" fmla="*/ 783485 w 1024000"/>
                <a:gd name="connsiteY2" fmla="*/ 58840 h 1675764"/>
                <a:gd name="connsiteX3" fmla="*/ 1021976 w 1024000"/>
                <a:gd name="connsiteY3" fmla="*/ 779738 h 1675764"/>
                <a:gd name="connsiteX4" fmla="*/ 875727 w 1024000"/>
                <a:gd name="connsiteY4" fmla="*/ 1534713 h 1675764"/>
                <a:gd name="connsiteX5" fmla="*/ 282388 w 1024000"/>
                <a:gd name="connsiteY5" fmla="*/ 1613037 h 1675764"/>
                <a:gd name="connsiteX6" fmla="*/ 0 w 1024000"/>
                <a:gd name="connsiteY6" fmla="*/ 839896 h 1675764"/>
                <a:gd name="connsiteX7" fmla="*/ 141194 w 1024000"/>
                <a:gd name="connsiteY7" fmla="*/ 839896 h 1675764"/>
                <a:gd name="connsiteX8" fmla="*/ 282388 w 1024000"/>
                <a:gd name="connsiteY8" fmla="*/ 1471843 h 1675764"/>
                <a:gd name="connsiteX9" fmla="*/ 423582 w 1024000"/>
                <a:gd name="connsiteY9" fmla="*/ 839896 h 1675764"/>
                <a:gd name="connsiteX10" fmla="*/ 282388 w 1024000"/>
                <a:gd name="connsiteY10" fmla="*/ 207949 h 1675764"/>
                <a:gd name="connsiteX11" fmla="*/ 141194 w 1024000"/>
                <a:gd name="connsiteY11" fmla="*/ 839896 h 1675764"/>
                <a:gd name="connsiteX0" fmla="*/ 0 w 1024000"/>
                <a:gd name="connsiteY0" fmla="*/ 792183 h 1628051"/>
                <a:gd name="connsiteX1" fmla="*/ 282388 w 1024000"/>
                <a:gd name="connsiteY1" fmla="*/ 19042 h 1628051"/>
                <a:gd name="connsiteX2" fmla="*/ 783485 w 1024000"/>
                <a:gd name="connsiteY2" fmla="*/ 11127 h 1628051"/>
                <a:gd name="connsiteX3" fmla="*/ 1021976 w 1024000"/>
                <a:gd name="connsiteY3" fmla="*/ 732025 h 1628051"/>
                <a:gd name="connsiteX4" fmla="*/ 875727 w 1024000"/>
                <a:gd name="connsiteY4" fmla="*/ 1487000 h 1628051"/>
                <a:gd name="connsiteX5" fmla="*/ 282388 w 1024000"/>
                <a:gd name="connsiteY5" fmla="*/ 1565324 h 1628051"/>
                <a:gd name="connsiteX6" fmla="*/ 0 w 1024000"/>
                <a:gd name="connsiteY6" fmla="*/ 792183 h 1628051"/>
                <a:gd name="connsiteX7" fmla="*/ 141194 w 1024000"/>
                <a:gd name="connsiteY7" fmla="*/ 792183 h 1628051"/>
                <a:gd name="connsiteX8" fmla="*/ 282388 w 1024000"/>
                <a:gd name="connsiteY8" fmla="*/ 1424130 h 1628051"/>
                <a:gd name="connsiteX9" fmla="*/ 423582 w 1024000"/>
                <a:gd name="connsiteY9" fmla="*/ 792183 h 1628051"/>
                <a:gd name="connsiteX10" fmla="*/ 282388 w 1024000"/>
                <a:gd name="connsiteY10" fmla="*/ 160236 h 1628051"/>
                <a:gd name="connsiteX11" fmla="*/ 141194 w 1024000"/>
                <a:gd name="connsiteY11" fmla="*/ 792183 h 1628051"/>
                <a:gd name="connsiteX0" fmla="*/ 0 w 1024000"/>
                <a:gd name="connsiteY0" fmla="*/ 779274 h 1615142"/>
                <a:gd name="connsiteX1" fmla="*/ 282388 w 1024000"/>
                <a:gd name="connsiteY1" fmla="*/ 6133 h 1615142"/>
                <a:gd name="connsiteX2" fmla="*/ 783485 w 1024000"/>
                <a:gd name="connsiteY2" fmla="*/ 18271 h 1615142"/>
                <a:gd name="connsiteX3" fmla="*/ 1021976 w 1024000"/>
                <a:gd name="connsiteY3" fmla="*/ 719116 h 1615142"/>
                <a:gd name="connsiteX4" fmla="*/ 875727 w 1024000"/>
                <a:gd name="connsiteY4" fmla="*/ 1474091 h 1615142"/>
                <a:gd name="connsiteX5" fmla="*/ 282388 w 1024000"/>
                <a:gd name="connsiteY5" fmla="*/ 1552415 h 1615142"/>
                <a:gd name="connsiteX6" fmla="*/ 0 w 1024000"/>
                <a:gd name="connsiteY6" fmla="*/ 779274 h 1615142"/>
                <a:gd name="connsiteX7" fmla="*/ 141194 w 1024000"/>
                <a:gd name="connsiteY7" fmla="*/ 779274 h 1615142"/>
                <a:gd name="connsiteX8" fmla="*/ 282388 w 1024000"/>
                <a:gd name="connsiteY8" fmla="*/ 1411221 h 1615142"/>
                <a:gd name="connsiteX9" fmla="*/ 423582 w 1024000"/>
                <a:gd name="connsiteY9" fmla="*/ 779274 h 1615142"/>
                <a:gd name="connsiteX10" fmla="*/ 282388 w 1024000"/>
                <a:gd name="connsiteY10" fmla="*/ 147327 h 1615142"/>
                <a:gd name="connsiteX11" fmla="*/ 141194 w 1024000"/>
                <a:gd name="connsiteY11" fmla="*/ 779274 h 1615142"/>
                <a:gd name="connsiteX0" fmla="*/ 0 w 1024000"/>
                <a:gd name="connsiteY0" fmla="*/ 792182 h 1628050"/>
                <a:gd name="connsiteX1" fmla="*/ 282388 w 1024000"/>
                <a:gd name="connsiteY1" fmla="*/ 19041 h 1628050"/>
                <a:gd name="connsiteX2" fmla="*/ 783485 w 1024000"/>
                <a:gd name="connsiteY2" fmla="*/ 11126 h 1628050"/>
                <a:gd name="connsiteX3" fmla="*/ 1021976 w 1024000"/>
                <a:gd name="connsiteY3" fmla="*/ 732024 h 1628050"/>
                <a:gd name="connsiteX4" fmla="*/ 875727 w 1024000"/>
                <a:gd name="connsiteY4" fmla="*/ 1486999 h 1628050"/>
                <a:gd name="connsiteX5" fmla="*/ 282388 w 1024000"/>
                <a:gd name="connsiteY5" fmla="*/ 1565323 h 1628050"/>
                <a:gd name="connsiteX6" fmla="*/ 0 w 1024000"/>
                <a:gd name="connsiteY6" fmla="*/ 792182 h 1628050"/>
                <a:gd name="connsiteX7" fmla="*/ 141194 w 1024000"/>
                <a:gd name="connsiteY7" fmla="*/ 792182 h 1628050"/>
                <a:gd name="connsiteX8" fmla="*/ 282388 w 1024000"/>
                <a:gd name="connsiteY8" fmla="*/ 1424129 h 1628050"/>
                <a:gd name="connsiteX9" fmla="*/ 423582 w 1024000"/>
                <a:gd name="connsiteY9" fmla="*/ 792182 h 1628050"/>
                <a:gd name="connsiteX10" fmla="*/ 282388 w 1024000"/>
                <a:gd name="connsiteY10" fmla="*/ 160235 h 1628050"/>
                <a:gd name="connsiteX11" fmla="*/ 141194 w 1024000"/>
                <a:gd name="connsiteY11" fmla="*/ 792182 h 1628050"/>
                <a:gd name="connsiteX0" fmla="*/ 334 w 1024334"/>
                <a:gd name="connsiteY0" fmla="*/ 801704 h 1637572"/>
                <a:gd name="connsiteX1" fmla="*/ 238606 w 1024334"/>
                <a:gd name="connsiteY1" fmla="*/ 4500 h 1637572"/>
                <a:gd name="connsiteX2" fmla="*/ 783819 w 1024334"/>
                <a:gd name="connsiteY2" fmla="*/ 20648 h 1637572"/>
                <a:gd name="connsiteX3" fmla="*/ 1022310 w 1024334"/>
                <a:gd name="connsiteY3" fmla="*/ 741546 h 1637572"/>
                <a:gd name="connsiteX4" fmla="*/ 876061 w 1024334"/>
                <a:gd name="connsiteY4" fmla="*/ 1496521 h 1637572"/>
                <a:gd name="connsiteX5" fmla="*/ 282722 w 1024334"/>
                <a:gd name="connsiteY5" fmla="*/ 1574845 h 1637572"/>
                <a:gd name="connsiteX6" fmla="*/ 334 w 1024334"/>
                <a:gd name="connsiteY6" fmla="*/ 801704 h 1637572"/>
                <a:gd name="connsiteX7" fmla="*/ 141528 w 1024334"/>
                <a:gd name="connsiteY7" fmla="*/ 801704 h 1637572"/>
                <a:gd name="connsiteX8" fmla="*/ 282722 w 1024334"/>
                <a:gd name="connsiteY8" fmla="*/ 1433651 h 1637572"/>
                <a:gd name="connsiteX9" fmla="*/ 423916 w 1024334"/>
                <a:gd name="connsiteY9" fmla="*/ 801704 h 1637572"/>
                <a:gd name="connsiteX10" fmla="*/ 282722 w 1024334"/>
                <a:gd name="connsiteY10" fmla="*/ 169757 h 1637572"/>
                <a:gd name="connsiteX11" fmla="*/ 141528 w 1024334"/>
                <a:gd name="connsiteY11" fmla="*/ 801704 h 1637572"/>
                <a:gd name="connsiteX0" fmla="*/ 334 w 1024561"/>
                <a:gd name="connsiteY0" fmla="*/ 816307 h 1652175"/>
                <a:gd name="connsiteX1" fmla="*/ 238606 w 1024561"/>
                <a:gd name="connsiteY1" fmla="*/ 19103 h 1652175"/>
                <a:gd name="connsiteX2" fmla="*/ 777783 w 1024561"/>
                <a:gd name="connsiteY2" fmla="*/ 11108 h 1652175"/>
                <a:gd name="connsiteX3" fmla="*/ 1022310 w 1024561"/>
                <a:gd name="connsiteY3" fmla="*/ 756149 h 1652175"/>
                <a:gd name="connsiteX4" fmla="*/ 876061 w 1024561"/>
                <a:gd name="connsiteY4" fmla="*/ 1511124 h 1652175"/>
                <a:gd name="connsiteX5" fmla="*/ 282722 w 1024561"/>
                <a:gd name="connsiteY5" fmla="*/ 1589448 h 1652175"/>
                <a:gd name="connsiteX6" fmla="*/ 334 w 1024561"/>
                <a:gd name="connsiteY6" fmla="*/ 816307 h 1652175"/>
                <a:gd name="connsiteX7" fmla="*/ 141528 w 1024561"/>
                <a:gd name="connsiteY7" fmla="*/ 816307 h 1652175"/>
                <a:gd name="connsiteX8" fmla="*/ 282722 w 1024561"/>
                <a:gd name="connsiteY8" fmla="*/ 1448254 h 1652175"/>
                <a:gd name="connsiteX9" fmla="*/ 423916 w 1024561"/>
                <a:gd name="connsiteY9" fmla="*/ 816307 h 1652175"/>
                <a:gd name="connsiteX10" fmla="*/ 282722 w 1024561"/>
                <a:gd name="connsiteY10" fmla="*/ 184360 h 1652175"/>
                <a:gd name="connsiteX11" fmla="*/ 141528 w 1024561"/>
                <a:gd name="connsiteY11" fmla="*/ 816307 h 1652175"/>
                <a:gd name="connsiteX0" fmla="*/ 334 w 1024224"/>
                <a:gd name="connsiteY0" fmla="*/ 809712 h 1645580"/>
                <a:gd name="connsiteX1" fmla="*/ 238606 w 1024224"/>
                <a:gd name="connsiteY1" fmla="*/ 12508 h 1645580"/>
                <a:gd name="connsiteX2" fmla="*/ 786837 w 1024224"/>
                <a:gd name="connsiteY2" fmla="*/ 13566 h 1645580"/>
                <a:gd name="connsiteX3" fmla="*/ 1022310 w 1024224"/>
                <a:gd name="connsiteY3" fmla="*/ 749554 h 1645580"/>
                <a:gd name="connsiteX4" fmla="*/ 876061 w 1024224"/>
                <a:gd name="connsiteY4" fmla="*/ 1504529 h 1645580"/>
                <a:gd name="connsiteX5" fmla="*/ 282722 w 1024224"/>
                <a:gd name="connsiteY5" fmla="*/ 1582853 h 1645580"/>
                <a:gd name="connsiteX6" fmla="*/ 334 w 1024224"/>
                <a:gd name="connsiteY6" fmla="*/ 809712 h 1645580"/>
                <a:gd name="connsiteX7" fmla="*/ 141528 w 1024224"/>
                <a:gd name="connsiteY7" fmla="*/ 809712 h 1645580"/>
                <a:gd name="connsiteX8" fmla="*/ 282722 w 1024224"/>
                <a:gd name="connsiteY8" fmla="*/ 1441659 h 1645580"/>
                <a:gd name="connsiteX9" fmla="*/ 423916 w 1024224"/>
                <a:gd name="connsiteY9" fmla="*/ 809712 h 1645580"/>
                <a:gd name="connsiteX10" fmla="*/ 282722 w 1024224"/>
                <a:gd name="connsiteY10" fmla="*/ 177765 h 1645580"/>
                <a:gd name="connsiteX11" fmla="*/ 141528 w 1024224"/>
                <a:gd name="connsiteY11" fmla="*/ 809712 h 1645580"/>
                <a:gd name="connsiteX0" fmla="*/ 334 w 1024224"/>
                <a:gd name="connsiteY0" fmla="*/ 800969 h 1636837"/>
                <a:gd name="connsiteX1" fmla="*/ 238606 w 1024224"/>
                <a:gd name="connsiteY1" fmla="*/ 3765 h 1636837"/>
                <a:gd name="connsiteX2" fmla="*/ 786837 w 1024224"/>
                <a:gd name="connsiteY2" fmla="*/ 4823 h 1636837"/>
                <a:gd name="connsiteX3" fmla="*/ 1022310 w 1024224"/>
                <a:gd name="connsiteY3" fmla="*/ 740811 h 1636837"/>
                <a:gd name="connsiteX4" fmla="*/ 876061 w 1024224"/>
                <a:gd name="connsiteY4" fmla="*/ 1495786 h 1636837"/>
                <a:gd name="connsiteX5" fmla="*/ 282722 w 1024224"/>
                <a:gd name="connsiteY5" fmla="*/ 1574110 h 1636837"/>
                <a:gd name="connsiteX6" fmla="*/ 334 w 1024224"/>
                <a:gd name="connsiteY6" fmla="*/ 800969 h 1636837"/>
                <a:gd name="connsiteX7" fmla="*/ 141528 w 1024224"/>
                <a:gd name="connsiteY7" fmla="*/ 800969 h 1636837"/>
                <a:gd name="connsiteX8" fmla="*/ 282722 w 1024224"/>
                <a:gd name="connsiteY8" fmla="*/ 1432916 h 1636837"/>
                <a:gd name="connsiteX9" fmla="*/ 423916 w 1024224"/>
                <a:gd name="connsiteY9" fmla="*/ 800969 h 1636837"/>
                <a:gd name="connsiteX10" fmla="*/ 282722 w 1024224"/>
                <a:gd name="connsiteY10" fmla="*/ 169022 h 1636837"/>
                <a:gd name="connsiteX11" fmla="*/ 141528 w 1024224"/>
                <a:gd name="connsiteY11" fmla="*/ 800969 h 1636837"/>
                <a:gd name="connsiteX0" fmla="*/ 334 w 1024224"/>
                <a:gd name="connsiteY0" fmla="*/ 804626 h 1640494"/>
                <a:gd name="connsiteX1" fmla="*/ 238606 w 1024224"/>
                <a:gd name="connsiteY1" fmla="*/ 7422 h 1640494"/>
                <a:gd name="connsiteX2" fmla="*/ 786837 w 1024224"/>
                <a:gd name="connsiteY2" fmla="*/ 2444 h 1640494"/>
                <a:gd name="connsiteX3" fmla="*/ 1022310 w 1024224"/>
                <a:gd name="connsiteY3" fmla="*/ 744468 h 1640494"/>
                <a:gd name="connsiteX4" fmla="*/ 876061 w 1024224"/>
                <a:gd name="connsiteY4" fmla="*/ 1499443 h 1640494"/>
                <a:gd name="connsiteX5" fmla="*/ 282722 w 1024224"/>
                <a:gd name="connsiteY5" fmla="*/ 1577767 h 1640494"/>
                <a:gd name="connsiteX6" fmla="*/ 334 w 1024224"/>
                <a:gd name="connsiteY6" fmla="*/ 804626 h 1640494"/>
                <a:gd name="connsiteX7" fmla="*/ 141528 w 1024224"/>
                <a:gd name="connsiteY7" fmla="*/ 804626 h 1640494"/>
                <a:gd name="connsiteX8" fmla="*/ 282722 w 1024224"/>
                <a:gd name="connsiteY8" fmla="*/ 1436573 h 1640494"/>
                <a:gd name="connsiteX9" fmla="*/ 423916 w 1024224"/>
                <a:gd name="connsiteY9" fmla="*/ 804626 h 1640494"/>
                <a:gd name="connsiteX10" fmla="*/ 282722 w 1024224"/>
                <a:gd name="connsiteY10" fmla="*/ 172679 h 1640494"/>
                <a:gd name="connsiteX11" fmla="*/ 141528 w 1024224"/>
                <a:gd name="connsiteY11" fmla="*/ 804626 h 1640494"/>
                <a:gd name="connsiteX0" fmla="*/ 334 w 1024224"/>
                <a:gd name="connsiteY0" fmla="*/ 802182 h 1638050"/>
                <a:gd name="connsiteX1" fmla="*/ 238606 w 1024224"/>
                <a:gd name="connsiteY1" fmla="*/ 4978 h 1638050"/>
                <a:gd name="connsiteX2" fmla="*/ 786837 w 1024224"/>
                <a:gd name="connsiteY2" fmla="*/ 0 h 1638050"/>
                <a:gd name="connsiteX3" fmla="*/ 1022310 w 1024224"/>
                <a:gd name="connsiteY3" fmla="*/ 742024 h 1638050"/>
                <a:gd name="connsiteX4" fmla="*/ 876061 w 1024224"/>
                <a:gd name="connsiteY4" fmla="*/ 1496999 h 1638050"/>
                <a:gd name="connsiteX5" fmla="*/ 282722 w 1024224"/>
                <a:gd name="connsiteY5" fmla="*/ 1575323 h 1638050"/>
                <a:gd name="connsiteX6" fmla="*/ 334 w 1024224"/>
                <a:gd name="connsiteY6" fmla="*/ 802182 h 1638050"/>
                <a:gd name="connsiteX7" fmla="*/ 141528 w 1024224"/>
                <a:gd name="connsiteY7" fmla="*/ 802182 h 1638050"/>
                <a:gd name="connsiteX8" fmla="*/ 282722 w 1024224"/>
                <a:gd name="connsiteY8" fmla="*/ 1434129 h 1638050"/>
                <a:gd name="connsiteX9" fmla="*/ 423916 w 1024224"/>
                <a:gd name="connsiteY9" fmla="*/ 802182 h 1638050"/>
                <a:gd name="connsiteX10" fmla="*/ 282722 w 1024224"/>
                <a:gd name="connsiteY10" fmla="*/ 170235 h 1638050"/>
                <a:gd name="connsiteX11" fmla="*/ 141528 w 1024224"/>
                <a:gd name="connsiteY11" fmla="*/ 802182 h 1638050"/>
                <a:gd name="connsiteX0" fmla="*/ 334 w 1024224"/>
                <a:gd name="connsiteY0" fmla="*/ 802182 h 1638050"/>
                <a:gd name="connsiteX1" fmla="*/ 238606 w 1024224"/>
                <a:gd name="connsiteY1" fmla="*/ 4978 h 1638050"/>
                <a:gd name="connsiteX2" fmla="*/ 786837 w 1024224"/>
                <a:gd name="connsiteY2" fmla="*/ 0 h 1638050"/>
                <a:gd name="connsiteX3" fmla="*/ 1022310 w 1024224"/>
                <a:gd name="connsiteY3" fmla="*/ 742024 h 1638050"/>
                <a:gd name="connsiteX4" fmla="*/ 876061 w 1024224"/>
                <a:gd name="connsiteY4" fmla="*/ 1496999 h 1638050"/>
                <a:gd name="connsiteX5" fmla="*/ 282722 w 1024224"/>
                <a:gd name="connsiteY5" fmla="*/ 1575323 h 1638050"/>
                <a:gd name="connsiteX6" fmla="*/ 334 w 1024224"/>
                <a:gd name="connsiteY6" fmla="*/ 802182 h 1638050"/>
                <a:gd name="connsiteX7" fmla="*/ 141528 w 1024224"/>
                <a:gd name="connsiteY7" fmla="*/ 802182 h 1638050"/>
                <a:gd name="connsiteX8" fmla="*/ 282722 w 1024224"/>
                <a:gd name="connsiteY8" fmla="*/ 1434129 h 1638050"/>
                <a:gd name="connsiteX9" fmla="*/ 423916 w 1024224"/>
                <a:gd name="connsiteY9" fmla="*/ 802182 h 1638050"/>
                <a:gd name="connsiteX10" fmla="*/ 282722 w 1024224"/>
                <a:gd name="connsiteY10" fmla="*/ 170235 h 1638050"/>
                <a:gd name="connsiteX11" fmla="*/ 141528 w 1024224"/>
                <a:gd name="connsiteY11" fmla="*/ 802182 h 1638050"/>
                <a:gd name="connsiteX0" fmla="*/ 334 w 1024224"/>
                <a:gd name="connsiteY0" fmla="*/ 802182 h 1586520"/>
                <a:gd name="connsiteX1" fmla="*/ 238606 w 1024224"/>
                <a:gd name="connsiteY1" fmla="*/ 4978 h 1586520"/>
                <a:gd name="connsiteX2" fmla="*/ 786837 w 1024224"/>
                <a:gd name="connsiteY2" fmla="*/ 0 h 1586520"/>
                <a:gd name="connsiteX3" fmla="*/ 1022310 w 1024224"/>
                <a:gd name="connsiteY3" fmla="*/ 742024 h 1586520"/>
                <a:gd name="connsiteX4" fmla="*/ 876061 w 1024224"/>
                <a:gd name="connsiteY4" fmla="*/ 1496999 h 1586520"/>
                <a:gd name="connsiteX5" fmla="*/ 282722 w 1024224"/>
                <a:gd name="connsiteY5" fmla="*/ 1575323 h 1586520"/>
                <a:gd name="connsiteX6" fmla="*/ 334 w 1024224"/>
                <a:gd name="connsiteY6" fmla="*/ 802182 h 1586520"/>
                <a:gd name="connsiteX7" fmla="*/ 141528 w 1024224"/>
                <a:gd name="connsiteY7" fmla="*/ 802182 h 1586520"/>
                <a:gd name="connsiteX8" fmla="*/ 282722 w 1024224"/>
                <a:gd name="connsiteY8" fmla="*/ 1434129 h 1586520"/>
                <a:gd name="connsiteX9" fmla="*/ 423916 w 1024224"/>
                <a:gd name="connsiteY9" fmla="*/ 802182 h 1586520"/>
                <a:gd name="connsiteX10" fmla="*/ 282722 w 1024224"/>
                <a:gd name="connsiteY10" fmla="*/ 170235 h 1586520"/>
                <a:gd name="connsiteX11" fmla="*/ 141528 w 1024224"/>
                <a:gd name="connsiteY11" fmla="*/ 802182 h 1586520"/>
                <a:gd name="connsiteX0" fmla="*/ 334 w 1024224"/>
                <a:gd name="connsiteY0" fmla="*/ 802182 h 1586520"/>
                <a:gd name="connsiteX1" fmla="*/ 238606 w 1024224"/>
                <a:gd name="connsiteY1" fmla="*/ 4978 h 1586520"/>
                <a:gd name="connsiteX2" fmla="*/ 786837 w 1024224"/>
                <a:gd name="connsiteY2" fmla="*/ 0 h 1586520"/>
                <a:gd name="connsiteX3" fmla="*/ 1022310 w 1024224"/>
                <a:gd name="connsiteY3" fmla="*/ 742024 h 1586520"/>
                <a:gd name="connsiteX4" fmla="*/ 876061 w 1024224"/>
                <a:gd name="connsiteY4" fmla="*/ 1496999 h 1586520"/>
                <a:gd name="connsiteX5" fmla="*/ 282722 w 1024224"/>
                <a:gd name="connsiteY5" fmla="*/ 1575323 h 1586520"/>
                <a:gd name="connsiteX6" fmla="*/ 334 w 1024224"/>
                <a:gd name="connsiteY6" fmla="*/ 802182 h 1586520"/>
                <a:gd name="connsiteX7" fmla="*/ 141528 w 1024224"/>
                <a:gd name="connsiteY7" fmla="*/ 802182 h 1586520"/>
                <a:gd name="connsiteX8" fmla="*/ 282722 w 1024224"/>
                <a:gd name="connsiteY8" fmla="*/ 1434129 h 1586520"/>
                <a:gd name="connsiteX9" fmla="*/ 423916 w 1024224"/>
                <a:gd name="connsiteY9" fmla="*/ 802182 h 1586520"/>
                <a:gd name="connsiteX10" fmla="*/ 282722 w 1024224"/>
                <a:gd name="connsiteY10" fmla="*/ 170235 h 1586520"/>
                <a:gd name="connsiteX11" fmla="*/ 141528 w 1024224"/>
                <a:gd name="connsiteY11" fmla="*/ 802182 h 1586520"/>
                <a:gd name="connsiteX0" fmla="*/ 334 w 1024224"/>
                <a:gd name="connsiteY0" fmla="*/ 802182 h 1575323"/>
                <a:gd name="connsiteX1" fmla="*/ 238606 w 1024224"/>
                <a:gd name="connsiteY1" fmla="*/ 4978 h 1575323"/>
                <a:gd name="connsiteX2" fmla="*/ 786837 w 1024224"/>
                <a:gd name="connsiteY2" fmla="*/ 0 h 1575323"/>
                <a:gd name="connsiteX3" fmla="*/ 1022310 w 1024224"/>
                <a:gd name="connsiteY3" fmla="*/ 742024 h 1575323"/>
                <a:gd name="connsiteX4" fmla="*/ 876061 w 1024224"/>
                <a:gd name="connsiteY4" fmla="*/ 1496999 h 1575323"/>
                <a:gd name="connsiteX5" fmla="*/ 282722 w 1024224"/>
                <a:gd name="connsiteY5" fmla="*/ 1575323 h 1575323"/>
                <a:gd name="connsiteX6" fmla="*/ 334 w 1024224"/>
                <a:gd name="connsiteY6" fmla="*/ 802182 h 1575323"/>
                <a:gd name="connsiteX7" fmla="*/ 141528 w 1024224"/>
                <a:gd name="connsiteY7" fmla="*/ 802182 h 1575323"/>
                <a:gd name="connsiteX8" fmla="*/ 282722 w 1024224"/>
                <a:gd name="connsiteY8" fmla="*/ 1434129 h 1575323"/>
                <a:gd name="connsiteX9" fmla="*/ 423916 w 1024224"/>
                <a:gd name="connsiteY9" fmla="*/ 802182 h 1575323"/>
                <a:gd name="connsiteX10" fmla="*/ 282722 w 1024224"/>
                <a:gd name="connsiteY10" fmla="*/ 170235 h 1575323"/>
                <a:gd name="connsiteX11" fmla="*/ 141528 w 1024224"/>
                <a:gd name="connsiteY11" fmla="*/ 802182 h 1575323"/>
                <a:gd name="connsiteX0" fmla="*/ 334 w 1022370"/>
                <a:gd name="connsiteY0" fmla="*/ 802182 h 1591544"/>
                <a:gd name="connsiteX1" fmla="*/ 238606 w 1022370"/>
                <a:gd name="connsiteY1" fmla="*/ 4978 h 1591544"/>
                <a:gd name="connsiteX2" fmla="*/ 786837 w 1022370"/>
                <a:gd name="connsiteY2" fmla="*/ 0 h 1591544"/>
                <a:gd name="connsiteX3" fmla="*/ 1022310 w 1022370"/>
                <a:gd name="connsiteY3" fmla="*/ 742024 h 1591544"/>
                <a:gd name="connsiteX4" fmla="*/ 806651 w 1022370"/>
                <a:gd name="connsiteY4" fmla="*/ 1578480 h 1591544"/>
                <a:gd name="connsiteX5" fmla="*/ 282722 w 1022370"/>
                <a:gd name="connsiteY5" fmla="*/ 1575323 h 1591544"/>
                <a:gd name="connsiteX6" fmla="*/ 334 w 1022370"/>
                <a:gd name="connsiteY6" fmla="*/ 802182 h 1591544"/>
                <a:gd name="connsiteX7" fmla="*/ 141528 w 1022370"/>
                <a:gd name="connsiteY7" fmla="*/ 802182 h 1591544"/>
                <a:gd name="connsiteX8" fmla="*/ 282722 w 1022370"/>
                <a:gd name="connsiteY8" fmla="*/ 1434129 h 1591544"/>
                <a:gd name="connsiteX9" fmla="*/ 423916 w 1022370"/>
                <a:gd name="connsiteY9" fmla="*/ 802182 h 1591544"/>
                <a:gd name="connsiteX10" fmla="*/ 282722 w 1022370"/>
                <a:gd name="connsiteY10" fmla="*/ 170235 h 1591544"/>
                <a:gd name="connsiteX11" fmla="*/ 141528 w 1022370"/>
                <a:gd name="connsiteY11" fmla="*/ 802182 h 1591544"/>
                <a:gd name="connsiteX0" fmla="*/ 334 w 1022310"/>
                <a:gd name="connsiteY0" fmla="*/ 802182 h 1576985"/>
                <a:gd name="connsiteX1" fmla="*/ 238606 w 1022310"/>
                <a:gd name="connsiteY1" fmla="*/ 4978 h 1576985"/>
                <a:gd name="connsiteX2" fmla="*/ 786837 w 1022310"/>
                <a:gd name="connsiteY2" fmla="*/ 0 h 1576985"/>
                <a:gd name="connsiteX3" fmla="*/ 1022310 w 1022310"/>
                <a:gd name="connsiteY3" fmla="*/ 742024 h 1576985"/>
                <a:gd name="connsiteX4" fmla="*/ 788544 w 1022310"/>
                <a:gd name="connsiteY4" fmla="*/ 1557355 h 1576985"/>
                <a:gd name="connsiteX5" fmla="*/ 282722 w 1022310"/>
                <a:gd name="connsiteY5" fmla="*/ 1575323 h 1576985"/>
                <a:gd name="connsiteX6" fmla="*/ 334 w 1022310"/>
                <a:gd name="connsiteY6" fmla="*/ 802182 h 1576985"/>
                <a:gd name="connsiteX7" fmla="*/ 141528 w 1022310"/>
                <a:gd name="connsiteY7" fmla="*/ 802182 h 1576985"/>
                <a:gd name="connsiteX8" fmla="*/ 282722 w 1022310"/>
                <a:gd name="connsiteY8" fmla="*/ 1434129 h 1576985"/>
                <a:gd name="connsiteX9" fmla="*/ 423916 w 1022310"/>
                <a:gd name="connsiteY9" fmla="*/ 802182 h 1576985"/>
                <a:gd name="connsiteX10" fmla="*/ 282722 w 1022310"/>
                <a:gd name="connsiteY10" fmla="*/ 170235 h 1576985"/>
                <a:gd name="connsiteX11" fmla="*/ 141528 w 1022310"/>
                <a:gd name="connsiteY11" fmla="*/ 802182 h 1576985"/>
                <a:gd name="connsiteX0" fmla="*/ 334 w 1022310"/>
                <a:gd name="connsiteY0" fmla="*/ 802182 h 1575323"/>
                <a:gd name="connsiteX1" fmla="*/ 238606 w 1022310"/>
                <a:gd name="connsiteY1" fmla="*/ 4978 h 1575323"/>
                <a:gd name="connsiteX2" fmla="*/ 786837 w 1022310"/>
                <a:gd name="connsiteY2" fmla="*/ 0 h 1575323"/>
                <a:gd name="connsiteX3" fmla="*/ 1022310 w 1022310"/>
                <a:gd name="connsiteY3" fmla="*/ 742024 h 1575323"/>
                <a:gd name="connsiteX4" fmla="*/ 788544 w 1022310"/>
                <a:gd name="connsiteY4" fmla="*/ 1557355 h 1575323"/>
                <a:gd name="connsiteX5" fmla="*/ 282722 w 1022310"/>
                <a:gd name="connsiteY5" fmla="*/ 1575323 h 1575323"/>
                <a:gd name="connsiteX6" fmla="*/ 334 w 1022310"/>
                <a:gd name="connsiteY6" fmla="*/ 802182 h 1575323"/>
                <a:gd name="connsiteX7" fmla="*/ 141528 w 1022310"/>
                <a:gd name="connsiteY7" fmla="*/ 802182 h 1575323"/>
                <a:gd name="connsiteX8" fmla="*/ 282722 w 1022310"/>
                <a:gd name="connsiteY8" fmla="*/ 1434129 h 1575323"/>
                <a:gd name="connsiteX9" fmla="*/ 423916 w 1022310"/>
                <a:gd name="connsiteY9" fmla="*/ 802182 h 1575323"/>
                <a:gd name="connsiteX10" fmla="*/ 282722 w 1022310"/>
                <a:gd name="connsiteY10" fmla="*/ 170235 h 1575323"/>
                <a:gd name="connsiteX11" fmla="*/ 141528 w 1022310"/>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23916 w 1022336"/>
                <a:gd name="connsiteY9" fmla="*/ 802182 h 1575323"/>
                <a:gd name="connsiteX10" fmla="*/ 258579 w 1022336"/>
                <a:gd name="connsiteY10" fmla="*/ 227573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538594 w 1022336"/>
                <a:gd name="connsiteY9" fmla="*/ 775022 h 1575323"/>
                <a:gd name="connsiteX10" fmla="*/ 258579 w 1022336"/>
                <a:gd name="connsiteY10" fmla="*/ 227573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51077 w 1022336"/>
                <a:gd name="connsiteY9" fmla="*/ 765968 h 1575323"/>
                <a:gd name="connsiteX10" fmla="*/ 258579 w 1022336"/>
                <a:gd name="connsiteY10" fmla="*/ 227573 h 1575323"/>
                <a:gd name="connsiteX11" fmla="*/ 141528 w 1022336"/>
                <a:gd name="connsiteY11" fmla="*/ 802182 h 15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336" h="1575323">
                  <a:moveTo>
                    <a:pt x="334" y="802182"/>
                  </a:moveTo>
                  <a:cubicBezTo>
                    <a:pt x="-7019" y="540458"/>
                    <a:pt x="108025" y="135154"/>
                    <a:pt x="238606" y="4978"/>
                  </a:cubicBezTo>
                  <a:cubicBezTo>
                    <a:pt x="369187" y="-872"/>
                    <a:pt x="618463" y="6608"/>
                    <a:pt x="786837" y="0"/>
                  </a:cubicBezTo>
                  <a:cubicBezTo>
                    <a:pt x="940280" y="112795"/>
                    <a:pt x="1024037" y="479950"/>
                    <a:pt x="1022310" y="742024"/>
                  </a:cubicBezTo>
                  <a:cubicBezTo>
                    <a:pt x="1020583" y="1004098"/>
                    <a:pt x="927017" y="1342352"/>
                    <a:pt x="776473" y="1572444"/>
                  </a:cubicBezTo>
                  <a:cubicBezTo>
                    <a:pt x="610959" y="1575525"/>
                    <a:pt x="470925" y="1570413"/>
                    <a:pt x="282722" y="1575323"/>
                  </a:cubicBezTo>
                  <a:cubicBezTo>
                    <a:pt x="136768" y="1459520"/>
                    <a:pt x="7687" y="1063906"/>
                    <a:pt x="334" y="802182"/>
                  </a:cubicBezTo>
                  <a:close/>
                  <a:moveTo>
                    <a:pt x="141528" y="802182"/>
                  </a:moveTo>
                  <a:cubicBezTo>
                    <a:pt x="142534" y="990700"/>
                    <a:pt x="213024" y="1364719"/>
                    <a:pt x="264615" y="1358683"/>
                  </a:cubicBezTo>
                  <a:cubicBezTo>
                    <a:pt x="316207" y="1352647"/>
                    <a:pt x="451077" y="1114983"/>
                    <a:pt x="451077" y="765968"/>
                  </a:cubicBezTo>
                  <a:cubicBezTo>
                    <a:pt x="451077" y="416953"/>
                    <a:pt x="310171" y="221537"/>
                    <a:pt x="258579" y="227573"/>
                  </a:cubicBezTo>
                  <a:cubicBezTo>
                    <a:pt x="206988" y="233609"/>
                    <a:pt x="140522" y="613664"/>
                    <a:pt x="141528" y="802182"/>
                  </a:cubicBezTo>
                  <a:close/>
                </a:path>
              </a:pathLst>
            </a:custGeom>
            <a:gradFill>
              <a:gsLst>
                <a:gs pos="50000">
                  <a:srgbClr val="61ADD1"/>
                </a:gs>
                <a:gs pos="50000">
                  <a:srgbClr val="3999C6"/>
                </a:gs>
              </a:gsLst>
              <a:lin ang="5400000" scaled="1"/>
            </a:gra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sp>
          <p:nvSpPr>
            <p:cNvPr id="136" name="Oval 135">
              <a:extLst>
                <a:ext uri="{FF2B5EF4-FFF2-40B4-BE49-F238E27FC236}">
                  <a16:creationId xmlns:a16="http://schemas.microsoft.com/office/drawing/2014/main" id="{8C2F7AC6-6EC9-48FC-A68E-4922950C7827}"/>
                </a:ext>
              </a:extLst>
            </p:cNvPr>
            <p:cNvSpPr/>
            <p:nvPr/>
          </p:nvSpPr>
          <p:spPr>
            <a:xfrm>
              <a:off x="8870781" y="2759551"/>
              <a:ext cx="149814" cy="479652"/>
            </a:xfrm>
            <a:prstGeom prst="ellipse">
              <a:avLst/>
            </a:prstGeom>
            <a:solidFill>
              <a:srgbClr val="0071C6"/>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latin typeface="OCR A Extended" panose="02010509020102010303" pitchFamily="50" charset="0"/>
              </a:endParaRPr>
            </a:p>
          </p:txBody>
        </p:sp>
        <p:sp>
          <p:nvSpPr>
            <p:cNvPr id="137" name="Freeform 64">
              <a:extLst>
                <a:ext uri="{FF2B5EF4-FFF2-40B4-BE49-F238E27FC236}">
                  <a16:creationId xmlns:a16="http://schemas.microsoft.com/office/drawing/2014/main" id="{C2703100-D090-4AE5-A20E-73EC6C2E6DD4}"/>
                </a:ext>
              </a:extLst>
            </p:cNvPr>
            <p:cNvSpPr/>
            <p:nvPr/>
          </p:nvSpPr>
          <p:spPr>
            <a:xfrm>
              <a:off x="8525770" y="2822071"/>
              <a:ext cx="465649" cy="363202"/>
            </a:xfrm>
            <a:custGeom>
              <a:avLst/>
              <a:gdLst>
                <a:gd name="connsiteX0" fmla="*/ 1542107 w 1632641"/>
                <a:gd name="connsiteY0" fmla="*/ 0 h 1385180"/>
                <a:gd name="connsiteX1" fmla="*/ 0 w 1632641"/>
                <a:gd name="connsiteY1" fmla="*/ 0 h 1385180"/>
                <a:gd name="connsiteX2" fmla="*/ 0 w 1632641"/>
                <a:gd name="connsiteY2" fmla="*/ 1385180 h 1385180"/>
                <a:gd name="connsiteX3" fmla="*/ 1632641 w 1632641"/>
                <a:gd name="connsiteY3" fmla="*/ 1385180 h 1385180"/>
                <a:gd name="connsiteX4" fmla="*/ 1542107 w 1632641"/>
                <a:gd name="connsiteY4" fmla="*/ 0 h 1385180"/>
                <a:gd name="connsiteX0" fmla="*/ 1636803 w 1636803"/>
                <a:gd name="connsiteY0" fmla="*/ 0 h 1411813"/>
                <a:gd name="connsiteX1" fmla="*/ 0 w 1636803"/>
                <a:gd name="connsiteY1" fmla="*/ 26633 h 1411813"/>
                <a:gd name="connsiteX2" fmla="*/ 0 w 1636803"/>
                <a:gd name="connsiteY2" fmla="*/ 1411813 h 1411813"/>
                <a:gd name="connsiteX3" fmla="*/ 1632641 w 1636803"/>
                <a:gd name="connsiteY3" fmla="*/ 1411813 h 1411813"/>
                <a:gd name="connsiteX4" fmla="*/ 1636803 w 1636803"/>
                <a:gd name="connsiteY4" fmla="*/ 0 h 1411813"/>
                <a:gd name="connsiteX0" fmla="*/ 1636803 w 1755578"/>
                <a:gd name="connsiteY0" fmla="*/ 0 h 1411813"/>
                <a:gd name="connsiteX1" fmla="*/ 0 w 1755578"/>
                <a:gd name="connsiteY1" fmla="*/ 26633 h 1411813"/>
                <a:gd name="connsiteX2" fmla="*/ 0 w 1755578"/>
                <a:gd name="connsiteY2" fmla="*/ 1411813 h 1411813"/>
                <a:gd name="connsiteX3" fmla="*/ 1632641 w 1755578"/>
                <a:gd name="connsiteY3" fmla="*/ 1411813 h 1411813"/>
                <a:gd name="connsiteX4" fmla="*/ 1628845 w 1755578"/>
                <a:gd name="connsiteY4" fmla="*/ 700049 h 1411813"/>
                <a:gd name="connsiteX5" fmla="*/ 1636803 w 1755578"/>
                <a:gd name="connsiteY5" fmla="*/ 0 h 1411813"/>
                <a:gd name="connsiteX0" fmla="*/ 1636803 w 1856181"/>
                <a:gd name="connsiteY0" fmla="*/ 0 h 1411813"/>
                <a:gd name="connsiteX1" fmla="*/ 0 w 1856181"/>
                <a:gd name="connsiteY1" fmla="*/ 26633 h 1411813"/>
                <a:gd name="connsiteX2" fmla="*/ 0 w 1856181"/>
                <a:gd name="connsiteY2" fmla="*/ 1411813 h 1411813"/>
                <a:gd name="connsiteX3" fmla="*/ 1632641 w 1856181"/>
                <a:gd name="connsiteY3" fmla="*/ 1411813 h 1411813"/>
                <a:gd name="connsiteX4" fmla="*/ 1850787 w 1856181"/>
                <a:gd name="connsiteY4" fmla="*/ 655660 h 1411813"/>
                <a:gd name="connsiteX5" fmla="*/ 1636803 w 1856181"/>
                <a:gd name="connsiteY5" fmla="*/ 0 h 1411813"/>
                <a:gd name="connsiteX0" fmla="*/ 1636803 w 1857312"/>
                <a:gd name="connsiteY0" fmla="*/ 0 h 1411813"/>
                <a:gd name="connsiteX1" fmla="*/ 0 w 1857312"/>
                <a:gd name="connsiteY1" fmla="*/ 26633 h 1411813"/>
                <a:gd name="connsiteX2" fmla="*/ 0 w 1857312"/>
                <a:gd name="connsiteY2" fmla="*/ 1411813 h 1411813"/>
                <a:gd name="connsiteX3" fmla="*/ 1632641 w 1857312"/>
                <a:gd name="connsiteY3" fmla="*/ 1411813 h 1411813"/>
                <a:gd name="connsiteX4" fmla="*/ 1850787 w 1857312"/>
                <a:gd name="connsiteY4" fmla="*/ 655660 h 1411813"/>
                <a:gd name="connsiteX5" fmla="*/ 1636803 w 1857312"/>
                <a:gd name="connsiteY5" fmla="*/ 0 h 1411813"/>
                <a:gd name="connsiteX0" fmla="*/ 1636803 w 1857312"/>
                <a:gd name="connsiteY0" fmla="*/ 0 h 1411813"/>
                <a:gd name="connsiteX1" fmla="*/ 0 w 1857312"/>
                <a:gd name="connsiteY1" fmla="*/ 26633 h 1411813"/>
                <a:gd name="connsiteX2" fmla="*/ 0 w 1857312"/>
                <a:gd name="connsiteY2" fmla="*/ 1411813 h 1411813"/>
                <a:gd name="connsiteX3" fmla="*/ 1632641 w 1857312"/>
                <a:gd name="connsiteY3" fmla="*/ 1411813 h 1411813"/>
                <a:gd name="connsiteX4" fmla="*/ 1850787 w 1857312"/>
                <a:gd name="connsiteY4" fmla="*/ 655660 h 1411813"/>
                <a:gd name="connsiteX5" fmla="*/ 1636803 w 1857312"/>
                <a:gd name="connsiteY5" fmla="*/ 0 h 1411813"/>
                <a:gd name="connsiteX0" fmla="*/ 1636803 w 1851869"/>
                <a:gd name="connsiteY0" fmla="*/ 0 h 1411813"/>
                <a:gd name="connsiteX1" fmla="*/ 0 w 1851869"/>
                <a:gd name="connsiteY1" fmla="*/ 26633 h 1411813"/>
                <a:gd name="connsiteX2" fmla="*/ 0 w 1851869"/>
                <a:gd name="connsiteY2" fmla="*/ 1411813 h 1411813"/>
                <a:gd name="connsiteX3" fmla="*/ 1632641 w 1851869"/>
                <a:gd name="connsiteY3" fmla="*/ 1411813 h 1411813"/>
                <a:gd name="connsiteX4" fmla="*/ 1850787 w 1851869"/>
                <a:gd name="connsiteY4" fmla="*/ 655660 h 1411813"/>
                <a:gd name="connsiteX5" fmla="*/ 1636803 w 1851869"/>
                <a:gd name="connsiteY5" fmla="*/ 0 h 1411813"/>
                <a:gd name="connsiteX0" fmla="*/ 1636803 w 1772302"/>
                <a:gd name="connsiteY0" fmla="*/ 0 h 1411813"/>
                <a:gd name="connsiteX1" fmla="*/ 0 w 1772302"/>
                <a:gd name="connsiteY1" fmla="*/ 26633 h 1411813"/>
                <a:gd name="connsiteX2" fmla="*/ 0 w 1772302"/>
                <a:gd name="connsiteY2" fmla="*/ 1411813 h 1411813"/>
                <a:gd name="connsiteX3" fmla="*/ 1632641 w 1772302"/>
                <a:gd name="connsiteY3" fmla="*/ 1411813 h 1411813"/>
                <a:gd name="connsiteX4" fmla="*/ 1744298 w 1772302"/>
                <a:gd name="connsiteY4" fmla="*/ 658396 h 1411813"/>
                <a:gd name="connsiteX5" fmla="*/ 1636803 w 1772302"/>
                <a:gd name="connsiteY5" fmla="*/ 0 h 1411813"/>
                <a:gd name="connsiteX0" fmla="*/ 1636803 w 1765985"/>
                <a:gd name="connsiteY0" fmla="*/ 0 h 1411813"/>
                <a:gd name="connsiteX1" fmla="*/ 0 w 1765985"/>
                <a:gd name="connsiteY1" fmla="*/ 26633 h 1411813"/>
                <a:gd name="connsiteX2" fmla="*/ 0 w 1765985"/>
                <a:gd name="connsiteY2" fmla="*/ 1411813 h 1411813"/>
                <a:gd name="connsiteX3" fmla="*/ 1632641 w 1765985"/>
                <a:gd name="connsiteY3" fmla="*/ 1411813 h 1411813"/>
                <a:gd name="connsiteX4" fmla="*/ 1744298 w 1765985"/>
                <a:gd name="connsiteY4" fmla="*/ 658396 h 1411813"/>
                <a:gd name="connsiteX5" fmla="*/ 1636803 w 1765985"/>
                <a:gd name="connsiteY5" fmla="*/ 0 h 1411813"/>
                <a:gd name="connsiteX0" fmla="*/ 1636803 w 1745055"/>
                <a:gd name="connsiteY0" fmla="*/ 0 h 1411813"/>
                <a:gd name="connsiteX1" fmla="*/ 0 w 1745055"/>
                <a:gd name="connsiteY1" fmla="*/ 26633 h 1411813"/>
                <a:gd name="connsiteX2" fmla="*/ 0 w 1745055"/>
                <a:gd name="connsiteY2" fmla="*/ 1411813 h 1411813"/>
                <a:gd name="connsiteX3" fmla="*/ 1632641 w 1745055"/>
                <a:gd name="connsiteY3" fmla="*/ 1411813 h 1411813"/>
                <a:gd name="connsiteX4" fmla="*/ 1744298 w 1745055"/>
                <a:gd name="connsiteY4" fmla="*/ 658396 h 1411813"/>
                <a:gd name="connsiteX5" fmla="*/ 1636803 w 1745055"/>
                <a:gd name="connsiteY5" fmla="*/ 0 h 1411813"/>
                <a:gd name="connsiteX0" fmla="*/ 1636803 w 1745055"/>
                <a:gd name="connsiteY0" fmla="*/ 0 h 1411813"/>
                <a:gd name="connsiteX1" fmla="*/ 0 w 1745055"/>
                <a:gd name="connsiteY1" fmla="*/ 26633 h 1411813"/>
                <a:gd name="connsiteX2" fmla="*/ 0 w 1745055"/>
                <a:gd name="connsiteY2" fmla="*/ 1411813 h 1411813"/>
                <a:gd name="connsiteX3" fmla="*/ 1632641 w 1745055"/>
                <a:gd name="connsiteY3" fmla="*/ 1411813 h 1411813"/>
                <a:gd name="connsiteX4" fmla="*/ 1744298 w 1745055"/>
                <a:gd name="connsiteY4" fmla="*/ 658396 h 1411813"/>
                <a:gd name="connsiteX5" fmla="*/ 1636803 w 1745055"/>
                <a:gd name="connsiteY5" fmla="*/ 0 h 1411813"/>
                <a:gd name="connsiteX0" fmla="*/ 1636803 w 1744899"/>
                <a:gd name="connsiteY0" fmla="*/ 0 h 1411813"/>
                <a:gd name="connsiteX1" fmla="*/ 0 w 1744899"/>
                <a:gd name="connsiteY1" fmla="*/ 26633 h 1411813"/>
                <a:gd name="connsiteX2" fmla="*/ 0 w 1744899"/>
                <a:gd name="connsiteY2" fmla="*/ 1411813 h 1411813"/>
                <a:gd name="connsiteX3" fmla="*/ 1632641 w 1744899"/>
                <a:gd name="connsiteY3" fmla="*/ 1411813 h 1411813"/>
                <a:gd name="connsiteX4" fmla="*/ 1744298 w 1744899"/>
                <a:gd name="connsiteY4" fmla="*/ 658396 h 1411813"/>
                <a:gd name="connsiteX5" fmla="*/ 1636803 w 1744899"/>
                <a:gd name="connsiteY5" fmla="*/ 0 h 1411813"/>
                <a:gd name="connsiteX0" fmla="*/ 1636803 w 1744899"/>
                <a:gd name="connsiteY0" fmla="*/ 0 h 1411813"/>
                <a:gd name="connsiteX1" fmla="*/ 0 w 1744899"/>
                <a:gd name="connsiteY1" fmla="*/ 26633 h 1411813"/>
                <a:gd name="connsiteX2" fmla="*/ 0 w 1744899"/>
                <a:gd name="connsiteY2" fmla="*/ 1411813 h 1411813"/>
                <a:gd name="connsiteX3" fmla="*/ 1632641 w 1744899"/>
                <a:gd name="connsiteY3" fmla="*/ 1411813 h 1411813"/>
                <a:gd name="connsiteX4" fmla="*/ 1744298 w 1744899"/>
                <a:gd name="connsiteY4" fmla="*/ 658396 h 1411813"/>
                <a:gd name="connsiteX5" fmla="*/ 1636803 w 1744899"/>
                <a:gd name="connsiteY5" fmla="*/ 0 h 1411813"/>
                <a:gd name="connsiteX0" fmla="*/ 1636803 w 1744899"/>
                <a:gd name="connsiteY0" fmla="*/ 0 h 1411813"/>
                <a:gd name="connsiteX1" fmla="*/ 0 w 1744899"/>
                <a:gd name="connsiteY1" fmla="*/ 26633 h 1411813"/>
                <a:gd name="connsiteX2" fmla="*/ 0 w 1744899"/>
                <a:gd name="connsiteY2" fmla="*/ 1411813 h 1411813"/>
                <a:gd name="connsiteX3" fmla="*/ 1632641 w 1744899"/>
                <a:gd name="connsiteY3" fmla="*/ 1411813 h 1411813"/>
                <a:gd name="connsiteX4" fmla="*/ 1744298 w 1744899"/>
                <a:gd name="connsiteY4" fmla="*/ 658396 h 1411813"/>
                <a:gd name="connsiteX5" fmla="*/ 1636803 w 1744899"/>
                <a:gd name="connsiteY5" fmla="*/ 0 h 1411813"/>
                <a:gd name="connsiteX0" fmla="*/ 1636803 w 1744899"/>
                <a:gd name="connsiteY0" fmla="*/ 0 h 1411813"/>
                <a:gd name="connsiteX1" fmla="*/ 0 w 1744899"/>
                <a:gd name="connsiteY1" fmla="*/ 26633 h 1411813"/>
                <a:gd name="connsiteX2" fmla="*/ 0 w 1744899"/>
                <a:gd name="connsiteY2" fmla="*/ 1411813 h 1411813"/>
                <a:gd name="connsiteX3" fmla="*/ 1632641 w 1744899"/>
                <a:gd name="connsiteY3" fmla="*/ 1411813 h 1411813"/>
                <a:gd name="connsiteX4" fmla="*/ 1744298 w 1744899"/>
                <a:gd name="connsiteY4" fmla="*/ 658396 h 1411813"/>
                <a:gd name="connsiteX5" fmla="*/ 1636803 w 1744899"/>
                <a:gd name="connsiteY5" fmla="*/ 0 h 1411813"/>
                <a:gd name="connsiteX0" fmla="*/ 1636803 w 1744348"/>
                <a:gd name="connsiteY0" fmla="*/ 0 h 1411813"/>
                <a:gd name="connsiteX1" fmla="*/ 0 w 1744348"/>
                <a:gd name="connsiteY1" fmla="*/ 26633 h 1411813"/>
                <a:gd name="connsiteX2" fmla="*/ 0 w 1744348"/>
                <a:gd name="connsiteY2" fmla="*/ 1411813 h 1411813"/>
                <a:gd name="connsiteX3" fmla="*/ 1632641 w 1744348"/>
                <a:gd name="connsiteY3" fmla="*/ 1411813 h 1411813"/>
                <a:gd name="connsiteX4" fmla="*/ 1744298 w 1744348"/>
                <a:gd name="connsiteY4" fmla="*/ 658396 h 1411813"/>
                <a:gd name="connsiteX5" fmla="*/ 1636803 w 1744348"/>
                <a:gd name="connsiteY5" fmla="*/ 0 h 1411813"/>
                <a:gd name="connsiteX0" fmla="*/ 1636803 w 1750329"/>
                <a:gd name="connsiteY0" fmla="*/ 0 h 1411813"/>
                <a:gd name="connsiteX1" fmla="*/ 0 w 1750329"/>
                <a:gd name="connsiteY1" fmla="*/ 26633 h 1411813"/>
                <a:gd name="connsiteX2" fmla="*/ 0 w 1750329"/>
                <a:gd name="connsiteY2" fmla="*/ 1411813 h 1411813"/>
                <a:gd name="connsiteX3" fmla="*/ 1632641 w 1750329"/>
                <a:gd name="connsiteY3" fmla="*/ 1411813 h 1411813"/>
                <a:gd name="connsiteX4" fmla="*/ 1750298 w 1750329"/>
                <a:gd name="connsiteY4" fmla="*/ 661131 h 1411813"/>
                <a:gd name="connsiteX5" fmla="*/ 1636803 w 1750329"/>
                <a:gd name="connsiteY5" fmla="*/ 0 h 141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329" h="1411813">
                  <a:moveTo>
                    <a:pt x="1636803" y="0"/>
                  </a:moveTo>
                  <a:lnTo>
                    <a:pt x="0" y="26633"/>
                  </a:lnTo>
                  <a:lnTo>
                    <a:pt x="0" y="1411813"/>
                  </a:lnTo>
                  <a:lnTo>
                    <a:pt x="1632641" y="1411813"/>
                  </a:lnTo>
                  <a:cubicBezTo>
                    <a:pt x="1732361" y="1270024"/>
                    <a:pt x="1749523" y="772146"/>
                    <a:pt x="1750298" y="661131"/>
                  </a:cubicBezTo>
                  <a:cubicBezTo>
                    <a:pt x="1751073" y="550116"/>
                    <a:pt x="1738184" y="176612"/>
                    <a:pt x="1636803" y="0"/>
                  </a:cubicBezTo>
                  <a:close/>
                </a:path>
              </a:pathLst>
            </a:custGeom>
            <a:gradFill>
              <a:gsLst>
                <a:gs pos="50000">
                  <a:srgbClr val="7AC3E1"/>
                </a:gs>
                <a:gs pos="50000">
                  <a:srgbClr val="59B4D9"/>
                </a:gs>
              </a:gsLst>
              <a:lin ang="5400000" scaled="1"/>
            </a:gra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grpSp>
          <p:nvGrpSpPr>
            <p:cNvPr id="138" name="Group 137">
              <a:extLst>
                <a:ext uri="{FF2B5EF4-FFF2-40B4-BE49-F238E27FC236}">
                  <a16:creationId xmlns:a16="http://schemas.microsoft.com/office/drawing/2014/main" id="{BBD8687B-A36B-429B-A080-DFA92821EC88}"/>
                </a:ext>
              </a:extLst>
            </p:cNvPr>
            <p:cNvGrpSpPr/>
            <p:nvPr/>
          </p:nvGrpSpPr>
          <p:grpSpPr>
            <a:xfrm>
              <a:off x="8270672" y="2767517"/>
              <a:ext cx="318885" cy="479652"/>
              <a:chOff x="7112065" y="1311128"/>
              <a:chExt cx="1047313" cy="1575323"/>
            </a:xfrm>
          </p:grpSpPr>
          <p:sp>
            <p:nvSpPr>
              <p:cNvPr id="220" name="Donut 20">
                <a:extLst>
                  <a:ext uri="{FF2B5EF4-FFF2-40B4-BE49-F238E27FC236}">
                    <a16:creationId xmlns:a16="http://schemas.microsoft.com/office/drawing/2014/main" id="{21722B58-9158-4659-9ADB-331E1C3688FC}"/>
                  </a:ext>
                </a:extLst>
              </p:cNvPr>
              <p:cNvSpPr/>
              <p:nvPr/>
            </p:nvSpPr>
            <p:spPr>
              <a:xfrm>
                <a:off x="7137042" y="1311128"/>
                <a:ext cx="1022336" cy="1575323"/>
              </a:xfrm>
              <a:custGeom>
                <a:avLst/>
                <a:gdLst>
                  <a:gd name="connsiteX0" fmla="*/ 0 w 564776"/>
                  <a:gd name="connsiteY0" fmla="*/ 773141 h 1546282"/>
                  <a:gd name="connsiteX1" fmla="*/ 282388 w 564776"/>
                  <a:gd name="connsiteY1" fmla="*/ 0 h 1546282"/>
                  <a:gd name="connsiteX2" fmla="*/ 564776 w 564776"/>
                  <a:gd name="connsiteY2" fmla="*/ 773141 h 1546282"/>
                  <a:gd name="connsiteX3" fmla="*/ 282388 w 564776"/>
                  <a:gd name="connsiteY3" fmla="*/ 1546282 h 1546282"/>
                  <a:gd name="connsiteX4" fmla="*/ 0 w 564776"/>
                  <a:gd name="connsiteY4" fmla="*/ 773141 h 1546282"/>
                  <a:gd name="connsiteX5" fmla="*/ 141194 w 564776"/>
                  <a:gd name="connsiteY5" fmla="*/ 773141 h 1546282"/>
                  <a:gd name="connsiteX6" fmla="*/ 282388 w 564776"/>
                  <a:gd name="connsiteY6" fmla="*/ 1405088 h 1546282"/>
                  <a:gd name="connsiteX7" fmla="*/ 423582 w 564776"/>
                  <a:gd name="connsiteY7" fmla="*/ 773141 h 1546282"/>
                  <a:gd name="connsiteX8" fmla="*/ 282388 w 564776"/>
                  <a:gd name="connsiteY8" fmla="*/ 141194 h 1546282"/>
                  <a:gd name="connsiteX9" fmla="*/ 141194 w 564776"/>
                  <a:gd name="connsiteY9" fmla="*/ 773141 h 1546282"/>
                  <a:gd name="connsiteX0" fmla="*/ 0 w 1021976"/>
                  <a:gd name="connsiteY0" fmla="*/ 773388 h 1546735"/>
                  <a:gd name="connsiteX1" fmla="*/ 282388 w 1021976"/>
                  <a:gd name="connsiteY1" fmla="*/ 247 h 1546735"/>
                  <a:gd name="connsiteX2" fmla="*/ 1021976 w 1021976"/>
                  <a:gd name="connsiteY2" fmla="*/ 713230 h 1546735"/>
                  <a:gd name="connsiteX3" fmla="*/ 282388 w 1021976"/>
                  <a:gd name="connsiteY3" fmla="*/ 1546529 h 1546735"/>
                  <a:gd name="connsiteX4" fmla="*/ 0 w 1021976"/>
                  <a:gd name="connsiteY4" fmla="*/ 773388 h 1546735"/>
                  <a:gd name="connsiteX5" fmla="*/ 141194 w 1021976"/>
                  <a:gd name="connsiteY5" fmla="*/ 773388 h 1546735"/>
                  <a:gd name="connsiteX6" fmla="*/ 282388 w 1021976"/>
                  <a:gd name="connsiteY6" fmla="*/ 1405335 h 1546735"/>
                  <a:gd name="connsiteX7" fmla="*/ 423582 w 1021976"/>
                  <a:gd name="connsiteY7" fmla="*/ 773388 h 1546735"/>
                  <a:gd name="connsiteX8" fmla="*/ 282388 w 1021976"/>
                  <a:gd name="connsiteY8" fmla="*/ 141441 h 1546735"/>
                  <a:gd name="connsiteX9" fmla="*/ 141194 w 1021976"/>
                  <a:gd name="connsiteY9" fmla="*/ 773388 h 1546735"/>
                  <a:gd name="connsiteX0" fmla="*/ 0 w 1030213"/>
                  <a:gd name="connsiteY0" fmla="*/ 812464 h 1585811"/>
                  <a:gd name="connsiteX1" fmla="*/ 282388 w 1030213"/>
                  <a:gd name="connsiteY1" fmla="*/ 39323 h 1585811"/>
                  <a:gd name="connsiteX2" fmla="*/ 655149 w 1030213"/>
                  <a:gd name="connsiteY2" fmla="*/ 179798 h 1585811"/>
                  <a:gd name="connsiteX3" fmla="*/ 1021976 w 1030213"/>
                  <a:gd name="connsiteY3" fmla="*/ 752306 h 1585811"/>
                  <a:gd name="connsiteX4" fmla="*/ 282388 w 1030213"/>
                  <a:gd name="connsiteY4" fmla="*/ 1585605 h 1585811"/>
                  <a:gd name="connsiteX5" fmla="*/ 0 w 1030213"/>
                  <a:gd name="connsiteY5" fmla="*/ 812464 h 1585811"/>
                  <a:gd name="connsiteX6" fmla="*/ 141194 w 1030213"/>
                  <a:gd name="connsiteY6" fmla="*/ 812464 h 1585811"/>
                  <a:gd name="connsiteX7" fmla="*/ 282388 w 1030213"/>
                  <a:gd name="connsiteY7" fmla="*/ 1444411 h 1585811"/>
                  <a:gd name="connsiteX8" fmla="*/ 423582 w 1030213"/>
                  <a:gd name="connsiteY8" fmla="*/ 812464 h 1585811"/>
                  <a:gd name="connsiteX9" fmla="*/ 282388 w 1030213"/>
                  <a:gd name="connsiteY9" fmla="*/ 180517 h 1585811"/>
                  <a:gd name="connsiteX10" fmla="*/ 141194 w 1030213"/>
                  <a:gd name="connsiteY10" fmla="*/ 812464 h 1585811"/>
                  <a:gd name="connsiteX0" fmla="*/ 0 w 1041870"/>
                  <a:gd name="connsiteY0" fmla="*/ 870483 h 1643830"/>
                  <a:gd name="connsiteX1" fmla="*/ 282388 w 1041870"/>
                  <a:gd name="connsiteY1" fmla="*/ 97342 h 1643830"/>
                  <a:gd name="connsiteX2" fmla="*/ 783485 w 1041870"/>
                  <a:gd name="connsiteY2" fmla="*/ 89427 h 1643830"/>
                  <a:gd name="connsiteX3" fmla="*/ 1021976 w 1041870"/>
                  <a:gd name="connsiteY3" fmla="*/ 810325 h 1643830"/>
                  <a:gd name="connsiteX4" fmla="*/ 282388 w 1041870"/>
                  <a:gd name="connsiteY4" fmla="*/ 1643624 h 1643830"/>
                  <a:gd name="connsiteX5" fmla="*/ 0 w 1041870"/>
                  <a:gd name="connsiteY5" fmla="*/ 870483 h 1643830"/>
                  <a:gd name="connsiteX6" fmla="*/ 141194 w 1041870"/>
                  <a:gd name="connsiteY6" fmla="*/ 870483 h 1643830"/>
                  <a:gd name="connsiteX7" fmla="*/ 282388 w 1041870"/>
                  <a:gd name="connsiteY7" fmla="*/ 1502430 h 1643830"/>
                  <a:gd name="connsiteX8" fmla="*/ 423582 w 1041870"/>
                  <a:gd name="connsiteY8" fmla="*/ 870483 h 1643830"/>
                  <a:gd name="connsiteX9" fmla="*/ 282388 w 1041870"/>
                  <a:gd name="connsiteY9" fmla="*/ 238536 h 1643830"/>
                  <a:gd name="connsiteX10" fmla="*/ 141194 w 1041870"/>
                  <a:gd name="connsiteY10" fmla="*/ 870483 h 1643830"/>
                  <a:gd name="connsiteX0" fmla="*/ 0 w 1024083"/>
                  <a:gd name="connsiteY0" fmla="*/ 870483 h 1658092"/>
                  <a:gd name="connsiteX1" fmla="*/ 282388 w 1024083"/>
                  <a:gd name="connsiteY1" fmla="*/ 97342 h 1658092"/>
                  <a:gd name="connsiteX2" fmla="*/ 783485 w 1024083"/>
                  <a:gd name="connsiteY2" fmla="*/ 89427 h 1658092"/>
                  <a:gd name="connsiteX3" fmla="*/ 1021976 w 1024083"/>
                  <a:gd name="connsiteY3" fmla="*/ 810325 h 1658092"/>
                  <a:gd name="connsiteX4" fmla="*/ 659158 w 1024083"/>
                  <a:gd name="connsiteY4" fmla="*/ 1332691 h 1658092"/>
                  <a:gd name="connsiteX5" fmla="*/ 282388 w 1024083"/>
                  <a:gd name="connsiteY5" fmla="*/ 1643624 h 1658092"/>
                  <a:gd name="connsiteX6" fmla="*/ 0 w 1024083"/>
                  <a:gd name="connsiteY6" fmla="*/ 870483 h 1658092"/>
                  <a:gd name="connsiteX7" fmla="*/ 141194 w 1024083"/>
                  <a:gd name="connsiteY7" fmla="*/ 870483 h 1658092"/>
                  <a:gd name="connsiteX8" fmla="*/ 282388 w 1024083"/>
                  <a:gd name="connsiteY8" fmla="*/ 1502430 h 1658092"/>
                  <a:gd name="connsiteX9" fmla="*/ 423582 w 1024083"/>
                  <a:gd name="connsiteY9" fmla="*/ 870483 h 1658092"/>
                  <a:gd name="connsiteX10" fmla="*/ 282388 w 1024083"/>
                  <a:gd name="connsiteY10" fmla="*/ 238536 h 1658092"/>
                  <a:gd name="connsiteX11" fmla="*/ 141194 w 1024083"/>
                  <a:gd name="connsiteY11" fmla="*/ 870483 h 1658092"/>
                  <a:gd name="connsiteX0" fmla="*/ 0 w 1059520"/>
                  <a:gd name="connsiteY0" fmla="*/ 870483 h 1709542"/>
                  <a:gd name="connsiteX1" fmla="*/ 282388 w 1059520"/>
                  <a:gd name="connsiteY1" fmla="*/ 97342 h 1709542"/>
                  <a:gd name="connsiteX2" fmla="*/ 783485 w 1059520"/>
                  <a:gd name="connsiteY2" fmla="*/ 89427 h 1709542"/>
                  <a:gd name="connsiteX3" fmla="*/ 1021976 w 1059520"/>
                  <a:gd name="connsiteY3" fmla="*/ 810325 h 1709542"/>
                  <a:gd name="connsiteX4" fmla="*/ 980000 w 1059520"/>
                  <a:gd name="connsiteY4" fmla="*/ 1573322 h 1709542"/>
                  <a:gd name="connsiteX5" fmla="*/ 282388 w 1059520"/>
                  <a:gd name="connsiteY5" fmla="*/ 1643624 h 1709542"/>
                  <a:gd name="connsiteX6" fmla="*/ 0 w 1059520"/>
                  <a:gd name="connsiteY6" fmla="*/ 870483 h 1709542"/>
                  <a:gd name="connsiteX7" fmla="*/ 141194 w 1059520"/>
                  <a:gd name="connsiteY7" fmla="*/ 870483 h 1709542"/>
                  <a:gd name="connsiteX8" fmla="*/ 282388 w 1059520"/>
                  <a:gd name="connsiteY8" fmla="*/ 1502430 h 1709542"/>
                  <a:gd name="connsiteX9" fmla="*/ 423582 w 1059520"/>
                  <a:gd name="connsiteY9" fmla="*/ 870483 h 1709542"/>
                  <a:gd name="connsiteX10" fmla="*/ 282388 w 1059520"/>
                  <a:gd name="connsiteY10" fmla="*/ 238536 h 1709542"/>
                  <a:gd name="connsiteX11" fmla="*/ 141194 w 1059520"/>
                  <a:gd name="connsiteY11" fmla="*/ 870483 h 1709542"/>
                  <a:gd name="connsiteX0" fmla="*/ 0 w 1032546"/>
                  <a:gd name="connsiteY0" fmla="*/ 870483 h 1709542"/>
                  <a:gd name="connsiteX1" fmla="*/ 282388 w 1032546"/>
                  <a:gd name="connsiteY1" fmla="*/ 97342 h 1709542"/>
                  <a:gd name="connsiteX2" fmla="*/ 783485 w 1032546"/>
                  <a:gd name="connsiteY2" fmla="*/ 89427 h 1709542"/>
                  <a:gd name="connsiteX3" fmla="*/ 1021976 w 1032546"/>
                  <a:gd name="connsiteY3" fmla="*/ 810325 h 1709542"/>
                  <a:gd name="connsiteX4" fmla="*/ 980000 w 1032546"/>
                  <a:gd name="connsiteY4" fmla="*/ 1573322 h 1709542"/>
                  <a:gd name="connsiteX5" fmla="*/ 282388 w 1032546"/>
                  <a:gd name="connsiteY5" fmla="*/ 1643624 h 1709542"/>
                  <a:gd name="connsiteX6" fmla="*/ 0 w 1032546"/>
                  <a:gd name="connsiteY6" fmla="*/ 870483 h 1709542"/>
                  <a:gd name="connsiteX7" fmla="*/ 141194 w 1032546"/>
                  <a:gd name="connsiteY7" fmla="*/ 870483 h 1709542"/>
                  <a:gd name="connsiteX8" fmla="*/ 282388 w 1032546"/>
                  <a:gd name="connsiteY8" fmla="*/ 1502430 h 1709542"/>
                  <a:gd name="connsiteX9" fmla="*/ 423582 w 1032546"/>
                  <a:gd name="connsiteY9" fmla="*/ 870483 h 1709542"/>
                  <a:gd name="connsiteX10" fmla="*/ 282388 w 1032546"/>
                  <a:gd name="connsiteY10" fmla="*/ 238536 h 1709542"/>
                  <a:gd name="connsiteX11" fmla="*/ 141194 w 1032546"/>
                  <a:gd name="connsiteY11" fmla="*/ 870483 h 1709542"/>
                  <a:gd name="connsiteX0" fmla="*/ 0 w 1022929"/>
                  <a:gd name="connsiteY0" fmla="*/ 870483 h 1687817"/>
                  <a:gd name="connsiteX1" fmla="*/ 282388 w 1022929"/>
                  <a:gd name="connsiteY1" fmla="*/ 97342 h 1687817"/>
                  <a:gd name="connsiteX2" fmla="*/ 783485 w 1022929"/>
                  <a:gd name="connsiteY2" fmla="*/ 89427 h 1687817"/>
                  <a:gd name="connsiteX3" fmla="*/ 1021976 w 1022929"/>
                  <a:gd name="connsiteY3" fmla="*/ 810325 h 1687817"/>
                  <a:gd name="connsiteX4" fmla="*/ 867705 w 1022929"/>
                  <a:gd name="connsiteY4" fmla="*/ 1509153 h 1687817"/>
                  <a:gd name="connsiteX5" fmla="*/ 282388 w 1022929"/>
                  <a:gd name="connsiteY5" fmla="*/ 1643624 h 1687817"/>
                  <a:gd name="connsiteX6" fmla="*/ 0 w 1022929"/>
                  <a:gd name="connsiteY6" fmla="*/ 870483 h 1687817"/>
                  <a:gd name="connsiteX7" fmla="*/ 141194 w 1022929"/>
                  <a:gd name="connsiteY7" fmla="*/ 870483 h 1687817"/>
                  <a:gd name="connsiteX8" fmla="*/ 282388 w 1022929"/>
                  <a:gd name="connsiteY8" fmla="*/ 1502430 h 1687817"/>
                  <a:gd name="connsiteX9" fmla="*/ 423582 w 1022929"/>
                  <a:gd name="connsiteY9" fmla="*/ 870483 h 1687817"/>
                  <a:gd name="connsiteX10" fmla="*/ 282388 w 1022929"/>
                  <a:gd name="connsiteY10" fmla="*/ 238536 h 1687817"/>
                  <a:gd name="connsiteX11" fmla="*/ 141194 w 1022929"/>
                  <a:gd name="connsiteY11" fmla="*/ 870483 h 1687817"/>
                  <a:gd name="connsiteX0" fmla="*/ 0 w 1025541"/>
                  <a:gd name="connsiteY0" fmla="*/ 870483 h 1694992"/>
                  <a:gd name="connsiteX1" fmla="*/ 282388 w 1025541"/>
                  <a:gd name="connsiteY1" fmla="*/ 97342 h 1694992"/>
                  <a:gd name="connsiteX2" fmla="*/ 783485 w 1025541"/>
                  <a:gd name="connsiteY2" fmla="*/ 89427 h 1694992"/>
                  <a:gd name="connsiteX3" fmla="*/ 1021976 w 1025541"/>
                  <a:gd name="connsiteY3" fmla="*/ 810325 h 1694992"/>
                  <a:gd name="connsiteX4" fmla="*/ 923853 w 1025541"/>
                  <a:gd name="connsiteY4" fmla="*/ 1533216 h 1694992"/>
                  <a:gd name="connsiteX5" fmla="*/ 282388 w 1025541"/>
                  <a:gd name="connsiteY5" fmla="*/ 1643624 h 1694992"/>
                  <a:gd name="connsiteX6" fmla="*/ 0 w 1025541"/>
                  <a:gd name="connsiteY6" fmla="*/ 870483 h 1694992"/>
                  <a:gd name="connsiteX7" fmla="*/ 141194 w 1025541"/>
                  <a:gd name="connsiteY7" fmla="*/ 870483 h 1694992"/>
                  <a:gd name="connsiteX8" fmla="*/ 282388 w 1025541"/>
                  <a:gd name="connsiteY8" fmla="*/ 1502430 h 1694992"/>
                  <a:gd name="connsiteX9" fmla="*/ 423582 w 1025541"/>
                  <a:gd name="connsiteY9" fmla="*/ 870483 h 1694992"/>
                  <a:gd name="connsiteX10" fmla="*/ 282388 w 1025541"/>
                  <a:gd name="connsiteY10" fmla="*/ 238536 h 1694992"/>
                  <a:gd name="connsiteX11" fmla="*/ 141194 w 1025541"/>
                  <a:gd name="connsiteY11" fmla="*/ 870483 h 1694992"/>
                  <a:gd name="connsiteX0" fmla="*/ 0 w 1024521"/>
                  <a:gd name="connsiteY0" fmla="*/ 870483 h 1691271"/>
                  <a:gd name="connsiteX1" fmla="*/ 282388 w 1024521"/>
                  <a:gd name="connsiteY1" fmla="*/ 97342 h 1691271"/>
                  <a:gd name="connsiteX2" fmla="*/ 783485 w 1024521"/>
                  <a:gd name="connsiteY2" fmla="*/ 89427 h 1691271"/>
                  <a:gd name="connsiteX3" fmla="*/ 1021976 w 1024521"/>
                  <a:gd name="connsiteY3" fmla="*/ 810325 h 1691271"/>
                  <a:gd name="connsiteX4" fmla="*/ 907811 w 1024521"/>
                  <a:gd name="connsiteY4" fmla="*/ 1521185 h 1691271"/>
                  <a:gd name="connsiteX5" fmla="*/ 282388 w 1024521"/>
                  <a:gd name="connsiteY5" fmla="*/ 1643624 h 1691271"/>
                  <a:gd name="connsiteX6" fmla="*/ 0 w 1024521"/>
                  <a:gd name="connsiteY6" fmla="*/ 870483 h 1691271"/>
                  <a:gd name="connsiteX7" fmla="*/ 141194 w 1024521"/>
                  <a:gd name="connsiteY7" fmla="*/ 870483 h 1691271"/>
                  <a:gd name="connsiteX8" fmla="*/ 282388 w 1024521"/>
                  <a:gd name="connsiteY8" fmla="*/ 1502430 h 1691271"/>
                  <a:gd name="connsiteX9" fmla="*/ 423582 w 1024521"/>
                  <a:gd name="connsiteY9" fmla="*/ 870483 h 1691271"/>
                  <a:gd name="connsiteX10" fmla="*/ 282388 w 1024521"/>
                  <a:gd name="connsiteY10" fmla="*/ 238536 h 1691271"/>
                  <a:gd name="connsiteX11" fmla="*/ 141194 w 1024521"/>
                  <a:gd name="connsiteY11" fmla="*/ 870483 h 1691271"/>
                  <a:gd name="connsiteX0" fmla="*/ 0 w 1026787"/>
                  <a:gd name="connsiteY0" fmla="*/ 870483 h 1691271"/>
                  <a:gd name="connsiteX1" fmla="*/ 282388 w 1026787"/>
                  <a:gd name="connsiteY1" fmla="*/ 97342 h 1691271"/>
                  <a:gd name="connsiteX2" fmla="*/ 783485 w 1026787"/>
                  <a:gd name="connsiteY2" fmla="*/ 89427 h 1691271"/>
                  <a:gd name="connsiteX3" fmla="*/ 1021976 w 1026787"/>
                  <a:gd name="connsiteY3" fmla="*/ 810325 h 1691271"/>
                  <a:gd name="connsiteX4" fmla="*/ 907811 w 1026787"/>
                  <a:gd name="connsiteY4" fmla="*/ 1521185 h 1691271"/>
                  <a:gd name="connsiteX5" fmla="*/ 282388 w 1026787"/>
                  <a:gd name="connsiteY5" fmla="*/ 1643624 h 1691271"/>
                  <a:gd name="connsiteX6" fmla="*/ 0 w 1026787"/>
                  <a:gd name="connsiteY6" fmla="*/ 870483 h 1691271"/>
                  <a:gd name="connsiteX7" fmla="*/ 141194 w 1026787"/>
                  <a:gd name="connsiteY7" fmla="*/ 870483 h 1691271"/>
                  <a:gd name="connsiteX8" fmla="*/ 282388 w 1026787"/>
                  <a:gd name="connsiteY8" fmla="*/ 1502430 h 1691271"/>
                  <a:gd name="connsiteX9" fmla="*/ 423582 w 1026787"/>
                  <a:gd name="connsiteY9" fmla="*/ 870483 h 1691271"/>
                  <a:gd name="connsiteX10" fmla="*/ 282388 w 1026787"/>
                  <a:gd name="connsiteY10" fmla="*/ 238536 h 1691271"/>
                  <a:gd name="connsiteX11" fmla="*/ 141194 w 1026787"/>
                  <a:gd name="connsiteY11" fmla="*/ 870483 h 1691271"/>
                  <a:gd name="connsiteX0" fmla="*/ 0 w 1024000"/>
                  <a:gd name="connsiteY0" fmla="*/ 870483 h 1706351"/>
                  <a:gd name="connsiteX1" fmla="*/ 282388 w 1024000"/>
                  <a:gd name="connsiteY1" fmla="*/ 97342 h 1706351"/>
                  <a:gd name="connsiteX2" fmla="*/ 783485 w 1024000"/>
                  <a:gd name="connsiteY2" fmla="*/ 89427 h 1706351"/>
                  <a:gd name="connsiteX3" fmla="*/ 1021976 w 1024000"/>
                  <a:gd name="connsiteY3" fmla="*/ 810325 h 1706351"/>
                  <a:gd name="connsiteX4" fmla="*/ 875727 w 1024000"/>
                  <a:gd name="connsiteY4" fmla="*/ 1565300 h 1706351"/>
                  <a:gd name="connsiteX5" fmla="*/ 282388 w 1024000"/>
                  <a:gd name="connsiteY5" fmla="*/ 1643624 h 1706351"/>
                  <a:gd name="connsiteX6" fmla="*/ 0 w 1024000"/>
                  <a:gd name="connsiteY6" fmla="*/ 870483 h 1706351"/>
                  <a:gd name="connsiteX7" fmla="*/ 141194 w 1024000"/>
                  <a:gd name="connsiteY7" fmla="*/ 870483 h 1706351"/>
                  <a:gd name="connsiteX8" fmla="*/ 282388 w 1024000"/>
                  <a:gd name="connsiteY8" fmla="*/ 1502430 h 1706351"/>
                  <a:gd name="connsiteX9" fmla="*/ 423582 w 1024000"/>
                  <a:gd name="connsiteY9" fmla="*/ 870483 h 1706351"/>
                  <a:gd name="connsiteX10" fmla="*/ 282388 w 1024000"/>
                  <a:gd name="connsiteY10" fmla="*/ 238536 h 1706351"/>
                  <a:gd name="connsiteX11" fmla="*/ 141194 w 1024000"/>
                  <a:gd name="connsiteY11" fmla="*/ 870483 h 1706351"/>
                  <a:gd name="connsiteX0" fmla="*/ 0 w 1024000"/>
                  <a:gd name="connsiteY0" fmla="*/ 839896 h 1675764"/>
                  <a:gd name="connsiteX1" fmla="*/ 282388 w 1024000"/>
                  <a:gd name="connsiteY1" fmla="*/ 66755 h 1675764"/>
                  <a:gd name="connsiteX2" fmla="*/ 783485 w 1024000"/>
                  <a:gd name="connsiteY2" fmla="*/ 58840 h 1675764"/>
                  <a:gd name="connsiteX3" fmla="*/ 1021976 w 1024000"/>
                  <a:gd name="connsiteY3" fmla="*/ 779738 h 1675764"/>
                  <a:gd name="connsiteX4" fmla="*/ 875727 w 1024000"/>
                  <a:gd name="connsiteY4" fmla="*/ 1534713 h 1675764"/>
                  <a:gd name="connsiteX5" fmla="*/ 282388 w 1024000"/>
                  <a:gd name="connsiteY5" fmla="*/ 1613037 h 1675764"/>
                  <a:gd name="connsiteX6" fmla="*/ 0 w 1024000"/>
                  <a:gd name="connsiteY6" fmla="*/ 839896 h 1675764"/>
                  <a:gd name="connsiteX7" fmla="*/ 141194 w 1024000"/>
                  <a:gd name="connsiteY7" fmla="*/ 839896 h 1675764"/>
                  <a:gd name="connsiteX8" fmla="*/ 282388 w 1024000"/>
                  <a:gd name="connsiteY8" fmla="*/ 1471843 h 1675764"/>
                  <a:gd name="connsiteX9" fmla="*/ 423582 w 1024000"/>
                  <a:gd name="connsiteY9" fmla="*/ 839896 h 1675764"/>
                  <a:gd name="connsiteX10" fmla="*/ 282388 w 1024000"/>
                  <a:gd name="connsiteY10" fmla="*/ 207949 h 1675764"/>
                  <a:gd name="connsiteX11" fmla="*/ 141194 w 1024000"/>
                  <a:gd name="connsiteY11" fmla="*/ 839896 h 1675764"/>
                  <a:gd name="connsiteX0" fmla="*/ 0 w 1024000"/>
                  <a:gd name="connsiteY0" fmla="*/ 839896 h 1675764"/>
                  <a:gd name="connsiteX1" fmla="*/ 282388 w 1024000"/>
                  <a:gd name="connsiteY1" fmla="*/ 66755 h 1675764"/>
                  <a:gd name="connsiteX2" fmla="*/ 783485 w 1024000"/>
                  <a:gd name="connsiteY2" fmla="*/ 58840 h 1675764"/>
                  <a:gd name="connsiteX3" fmla="*/ 1021976 w 1024000"/>
                  <a:gd name="connsiteY3" fmla="*/ 779738 h 1675764"/>
                  <a:gd name="connsiteX4" fmla="*/ 875727 w 1024000"/>
                  <a:gd name="connsiteY4" fmla="*/ 1534713 h 1675764"/>
                  <a:gd name="connsiteX5" fmla="*/ 282388 w 1024000"/>
                  <a:gd name="connsiteY5" fmla="*/ 1613037 h 1675764"/>
                  <a:gd name="connsiteX6" fmla="*/ 0 w 1024000"/>
                  <a:gd name="connsiteY6" fmla="*/ 839896 h 1675764"/>
                  <a:gd name="connsiteX7" fmla="*/ 141194 w 1024000"/>
                  <a:gd name="connsiteY7" fmla="*/ 839896 h 1675764"/>
                  <a:gd name="connsiteX8" fmla="*/ 282388 w 1024000"/>
                  <a:gd name="connsiteY8" fmla="*/ 1471843 h 1675764"/>
                  <a:gd name="connsiteX9" fmla="*/ 423582 w 1024000"/>
                  <a:gd name="connsiteY9" fmla="*/ 839896 h 1675764"/>
                  <a:gd name="connsiteX10" fmla="*/ 282388 w 1024000"/>
                  <a:gd name="connsiteY10" fmla="*/ 207949 h 1675764"/>
                  <a:gd name="connsiteX11" fmla="*/ 141194 w 1024000"/>
                  <a:gd name="connsiteY11" fmla="*/ 839896 h 1675764"/>
                  <a:gd name="connsiteX0" fmla="*/ 0 w 1024000"/>
                  <a:gd name="connsiteY0" fmla="*/ 792183 h 1628051"/>
                  <a:gd name="connsiteX1" fmla="*/ 282388 w 1024000"/>
                  <a:gd name="connsiteY1" fmla="*/ 19042 h 1628051"/>
                  <a:gd name="connsiteX2" fmla="*/ 783485 w 1024000"/>
                  <a:gd name="connsiteY2" fmla="*/ 11127 h 1628051"/>
                  <a:gd name="connsiteX3" fmla="*/ 1021976 w 1024000"/>
                  <a:gd name="connsiteY3" fmla="*/ 732025 h 1628051"/>
                  <a:gd name="connsiteX4" fmla="*/ 875727 w 1024000"/>
                  <a:gd name="connsiteY4" fmla="*/ 1487000 h 1628051"/>
                  <a:gd name="connsiteX5" fmla="*/ 282388 w 1024000"/>
                  <a:gd name="connsiteY5" fmla="*/ 1565324 h 1628051"/>
                  <a:gd name="connsiteX6" fmla="*/ 0 w 1024000"/>
                  <a:gd name="connsiteY6" fmla="*/ 792183 h 1628051"/>
                  <a:gd name="connsiteX7" fmla="*/ 141194 w 1024000"/>
                  <a:gd name="connsiteY7" fmla="*/ 792183 h 1628051"/>
                  <a:gd name="connsiteX8" fmla="*/ 282388 w 1024000"/>
                  <a:gd name="connsiteY8" fmla="*/ 1424130 h 1628051"/>
                  <a:gd name="connsiteX9" fmla="*/ 423582 w 1024000"/>
                  <a:gd name="connsiteY9" fmla="*/ 792183 h 1628051"/>
                  <a:gd name="connsiteX10" fmla="*/ 282388 w 1024000"/>
                  <a:gd name="connsiteY10" fmla="*/ 160236 h 1628051"/>
                  <a:gd name="connsiteX11" fmla="*/ 141194 w 1024000"/>
                  <a:gd name="connsiteY11" fmla="*/ 792183 h 1628051"/>
                  <a:gd name="connsiteX0" fmla="*/ 0 w 1024000"/>
                  <a:gd name="connsiteY0" fmla="*/ 779274 h 1615142"/>
                  <a:gd name="connsiteX1" fmla="*/ 282388 w 1024000"/>
                  <a:gd name="connsiteY1" fmla="*/ 6133 h 1615142"/>
                  <a:gd name="connsiteX2" fmla="*/ 783485 w 1024000"/>
                  <a:gd name="connsiteY2" fmla="*/ 18271 h 1615142"/>
                  <a:gd name="connsiteX3" fmla="*/ 1021976 w 1024000"/>
                  <a:gd name="connsiteY3" fmla="*/ 719116 h 1615142"/>
                  <a:gd name="connsiteX4" fmla="*/ 875727 w 1024000"/>
                  <a:gd name="connsiteY4" fmla="*/ 1474091 h 1615142"/>
                  <a:gd name="connsiteX5" fmla="*/ 282388 w 1024000"/>
                  <a:gd name="connsiteY5" fmla="*/ 1552415 h 1615142"/>
                  <a:gd name="connsiteX6" fmla="*/ 0 w 1024000"/>
                  <a:gd name="connsiteY6" fmla="*/ 779274 h 1615142"/>
                  <a:gd name="connsiteX7" fmla="*/ 141194 w 1024000"/>
                  <a:gd name="connsiteY7" fmla="*/ 779274 h 1615142"/>
                  <a:gd name="connsiteX8" fmla="*/ 282388 w 1024000"/>
                  <a:gd name="connsiteY8" fmla="*/ 1411221 h 1615142"/>
                  <a:gd name="connsiteX9" fmla="*/ 423582 w 1024000"/>
                  <a:gd name="connsiteY9" fmla="*/ 779274 h 1615142"/>
                  <a:gd name="connsiteX10" fmla="*/ 282388 w 1024000"/>
                  <a:gd name="connsiteY10" fmla="*/ 147327 h 1615142"/>
                  <a:gd name="connsiteX11" fmla="*/ 141194 w 1024000"/>
                  <a:gd name="connsiteY11" fmla="*/ 779274 h 1615142"/>
                  <a:gd name="connsiteX0" fmla="*/ 0 w 1024000"/>
                  <a:gd name="connsiteY0" fmla="*/ 792182 h 1628050"/>
                  <a:gd name="connsiteX1" fmla="*/ 282388 w 1024000"/>
                  <a:gd name="connsiteY1" fmla="*/ 19041 h 1628050"/>
                  <a:gd name="connsiteX2" fmla="*/ 783485 w 1024000"/>
                  <a:gd name="connsiteY2" fmla="*/ 11126 h 1628050"/>
                  <a:gd name="connsiteX3" fmla="*/ 1021976 w 1024000"/>
                  <a:gd name="connsiteY3" fmla="*/ 732024 h 1628050"/>
                  <a:gd name="connsiteX4" fmla="*/ 875727 w 1024000"/>
                  <a:gd name="connsiteY4" fmla="*/ 1486999 h 1628050"/>
                  <a:gd name="connsiteX5" fmla="*/ 282388 w 1024000"/>
                  <a:gd name="connsiteY5" fmla="*/ 1565323 h 1628050"/>
                  <a:gd name="connsiteX6" fmla="*/ 0 w 1024000"/>
                  <a:gd name="connsiteY6" fmla="*/ 792182 h 1628050"/>
                  <a:gd name="connsiteX7" fmla="*/ 141194 w 1024000"/>
                  <a:gd name="connsiteY7" fmla="*/ 792182 h 1628050"/>
                  <a:gd name="connsiteX8" fmla="*/ 282388 w 1024000"/>
                  <a:gd name="connsiteY8" fmla="*/ 1424129 h 1628050"/>
                  <a:gd name="connsiteX9" fmla="*/ 423582 w 1024000"/>
                  <a:gd name="connsiteY9" fmla="*/ 792182 h 1628050"/>
                  <a:gd name="connsiteX10" fmla="*/ 282388 w 1024000"/>
                  <a:gd name="connsiteY10" fmla="*/ 160235 h 1628050"/>
                  <a:gd name="connsiteX11" fmla="*/ 141194 w 1024000"/>
                  <a:gd name="connsiteY11" fmla="*/ 792182 h 1628050"/>
                  <a:gd name="connsiteX0" fmla="*/ 334 w 1024334"/>
                  <a:gd name="connsiteY0" fmla="*/ 801704 h 1637572"/>
                  <a:gd name="connsiteX1" fmla="*/ 238606 w 1024334"/>
                  <a:gd name="connsiteY1" fmla="*/ 4500 h 1637572"/>
                  <a:gd name="connsiteX2" fmla="*/ 783819 w 1024334"/>
                  <a:gd name="connsiteY2" fmla="*/ 20648 h 1637572"/>
                  <a:gd name="connsiteX3" fmla="*/ 1022310 w 1024334"/>
                  <a:gd name="connsiteY3" fmla="*/ 741546 h 1637572"/>
                  <a:gd name="connsiteX4" fmla="*/ 876061 w 1024334"/>
                  <a:gd name="connsiteY4" fmla="*/ 1496521 h 1637572"/>
                  <a:gd name="connsiteX5" fmla="*/ 282722 w 1024334"/>
                  <a:gd name="connsiteY5" fmla="*/ 1574845 h 1637572"/>
                  <a:gd name="connsiteX6" fmla="*/ 334 w 1024334"/>
                  <a:gd name="connsiteY6" fmla="*/ 801704 h 1637572"/>
                  <a:gd name="connsiteX7" fmla="*/ 141528 w 1024334"/>
                  <a:gd name="connsiteY7" fmla="*/ 801704 h 1637572"/>
                  <a:gd name="connsiteX8" fmla="*/ 282722 w 1024334"/>
                  <a:gd name="connsiteY8" fmla="*/ 1433651 h 1637572"/>
                  <a:gd name="connsiteX9" fmla="*/ 423916 w 1024334"/>
                  <a:gd name="connsiteY9" fmla="*/ 801704 h 1637572"/>
                  <a:gd name="connsiteX10" fmla="*/ 282722 w 1024334"/>
                  <a:gd name="connsiteY10" fmla="*/ 169757 h 1637572"/>
                  <a:gd name="connsiteX11" fmla="*/ 141528 w 1024334"/>
                  <a:gd name="connsiteY11" fmla="*/ 801704 h 1637572"/>
                  <a:gd name="connsiteX0" fmla="*/ 334 w 1024561"/>
                  <a:gd name="connsiteY0" fmla="*/ 816307 h 1652175"/>
                  <a:gd name="connsiteX1" fmla="*/ 238606 w 1024561"/>
                  <a:gd name="connsiteY1" fmla="*/ 19103 h 1652175"/>
                  <a:gd name="connsiteX2" fmla="*/ 777783 w 1024561"/>
                  <a:gd name="connsiteY2" fmla="*/ 11108 h 1652175"/>
                  <a:gd name="connsiteX3" fmla="*/ 1022310 w 1024561"/>
                  <a:gd name="connsiteY3" fmla="*/ 756149 h 1652175"/>
                  <a:gd name="connsiteX4" fmla="*/ 876061 w 1024561"/>
                  <a:gd name="connsiteY4" fmla="*/ 1511124 h 1652175"/>
                  <a:gd name="connsiteX5" fmla="*/ 282722 w 1024561"/>
                  <a:gd name="connsiteY5" fmla="*/ 1589448 h 1652175"/>
                  <a:gd name="connsiteX6" fmla="*/ 334 w 1024561"/>
                  <a:gd name="connsiteY6" fmla="*/ 816307 h 1652175"/>
                  <a:gd name="connsiteX7" fmla="*/ 141528 w 1024561"/>
                  <a:gd name="connsiteY7" fmla="*/ 816307 h 1652175"/>
                  <a:gd name="connsiteX8" fmla="*/ 282722 w 1024561"/>
                  <a:gd name="connsiteY8" fmla="*/ 1448254 h 1652175"/>
                  <a:gd name="connsiteX9" fmla="*/ 423916 w 1024561"/>
                  <a:gd name="connsiteY9" fmla="*/ 816307 h 1652175"/>
                  <a:gd name="connsiteX10" fmla="*/ 282722 w 1024561"/>
                  <a:gd name="connsiteY10" fmla="*/ 184360 h 1652175"/>
                  <a:gd name="connsiteX11" fmla="*/ 141528 w 1024561"/>
                  <a:gd name="connsiteY11" fmla="*/ 816307 h 1652175"/>
                  <a:gd name="connsiteX0" fmla="*/ 334 w 1024224"/>
                  <a:gd name="connsiteY0" fmla="*/ 809712 h 1645580"/>
                  <a:gd name="connsiteX1" fmla="*/ 238606 w 1024224"/>
                  <a:gd name="connsiteY1" fmla="*/ 12508 h 1645580"/>
                  <a:gd name="connsiteX2" fmla="*/ 786837 w 1024224"/>
                  <a:gd name="connsiteY2" fmla="*/ 13566 h 1645580"/>
                  <a:gd name="connsiteX3" fmla="*/ 1022310 w 1024224"/>
                  <a:gd name="connsiteY3" fmla="*/ 749554 h 1645580"/>
                  <a:gd name="connsiteX4" fmla="*/ 876061 w 1024224"/>
                  <a:gd name="connsiteY4" fmla="*/ 1504529 h 1645580"/>
                  <a:gd name="connsiteX5" fmla="*/ 282722 w 1024224"/>
                  <a:gd name="connsiteY5" fmla="*/ 1582853 h 1645580"/>
                  <a:gd name="connsiteX6" fmla="*/ 334 w 1024224"/>
                  <a:gd name="connsiteY6" fmla="*/ 809712 h 1645580"/>
                  <a:gd name="connsiteX7" fmla="*/ 141528 w 1024224"/>
                  <a:gd name="connsiteY7" fmla="*/ 809712 h 1645580"/>
                  <a:gd name="connsiteX8" fmla="*/ 282722 w 1024224"/>
                  <a:gd name="connsiteY8" fmla="*/ 1441659 h 1645580"/>
                  <a:gd name="connsiteX9" fmla="*/ 423916 w 1024224"/>
                  <a:gd name="connsiteY9" fmla="*/ 809712 h 1645580"/>
                  <a:gd name="connsiteX10" fmla="*/ 282722 w 1024224"/>
                  <a:gd name="connsiteY10" fmla="*/ 177765 h 1645580"/>
                  <a:gd name="connsiteX11" fmla="*/ 141528 w 1024224"/>
                  <a:gd name="connsiteY11" fmla="*/ 809712 h 1645580"/>
                  <a:gd name="connsiteX0" fmla="*/ 334 w 1024224"/>
                  <a:gd name="connsiteY0" fmla="*/ 800969 h 1636837"/>
                  <a:gd name="connsiteX1" fmla="*/ 238606 w 1024224"/>
                  <a:gd name="connsiteY1" fmla="*/ 3765 h 1636837"/>
                  <a:gd name="connsiteX2" fmla="*/ 786837 w 1024224"/>
                  <a:gd name="connsiteY2" fmla="*/ 4823 h 1636837"/>
                  <a:gd name="connsiteX3" fmla="*/ 1022310 w 1024224"/>
                  <a:gd name="connsiteY3" fmla="*/ 740811 h 1636837"/>
                  <a:gd name="connsiteX4" fmla="*/ 876061 w 1024224"/>
                  <a:gd name="connsiteY4" fmla="*/ 1495786 h 1636837"/>
                  <a:gd name="connsiteX5" fmla="*/ 282722 w 1024224"/>
                  <a:gd name="connsiteY5" fmla="*/ 1574110 h 1636837"/>
                  <a:gd name="connsiteX6" fmla="*/ 334 w 1024224"/>
                  <a:gd name="connsiteY6" fmla="*/ 800969 h 1636837"/>
                  <a:gd name="connsiteX7" fmla="*/ 141528 w 1024224"/>
                  <a:gd name="connsiteY7" fmla="*/ 800969 h 1636837"/>
                  <a:gd name="connsiteX8" fmla="*/ 282722 w 1024224"/>
                  <a:gd name="connsiteY8" fmla="*/ 1432916 h 1636837"/>
                  <a:gd name="connsiteX9" fmla="*/ 423916 w 1024224"/>
                  <a:gd name="connsiteY9" fmla="*/ 800969 h 1636837"/>
                  <a:gd name="connsiteX10" fmla="*/ 282722 w 1024224"/>
                  <a:gd name="connsiteY10" fmla="*/ 169022 h 1636837"/>
                  <a:gd name="connsiteX11" fmla="*/ 141528 w 1024224"/>
                  <a:gd name="connsiteY11" fmla="*/ 800969 h 1636837"/>
                  <a:gd name="connsiteX0" fmla="*/ 334 w 1024224"/>
                  <a:gd name="connsiteY0" fmla="*/ 804626 h 1640494"/>
                  <a:gd name="connsiteX1" fmla="*/ 238606 w 1024224"/>
                  <a:gd name="connsiteY1" fmla="*/ 7422 h 1640494"/>
                  <a:gd name="connsiteX2" fmla="*/ 786837 w 1024224"/>
                  <a:gd name="connsiteY2" fmla="*/ 2444 h 1640494"/>
                  <a:gd name="connsiteX3" fmla="*/ 1022310 w 1024224"/>
                  <a:gd name="connsiteY3" fmla="*/ 744468 h 1640494"/>
                  <a:gd name="connsiteX4" fmla="*/ 876061 w 1024224"/>
                  <a:gd name="connsiteY4" fmla="*/ 1499443 h 1640494"/>
                  <a:gd name="connsiteX5" fmla="*/ 282722 w 1024224"/>
                  <a:gd name="connsiteY5" fmla="*/ 1577767 h 1640494"/>
                  <a:gd name="connsiteX6" fmla="*/ 334 w 1024224"/>
                  <a:gd name="connsiteY6" fmla="*/ 804626 h 1640494"/>
                  <a:gd name="connsiteX7" fmla="*/ 141528 w 1024224"/>
                  <a:gd name="connsiteY7" fmla="*/ 804626 h 1640494"/>
                  <a:gd name="connsiteX8" fmla="*/ 282722 w 1024224"/>
                  <a:gd name="connsiteY8" fmla="*/ 1436573 h 1640494"/>
                  <a:gd name="connsiteX9" fmla="*/ 423916 w 1024224"/>
                  <a:gd name="connsiteY9" fmla="*/ 804626 h 1640494"/>
                  <a:gd name="connsiteX10" fmla="*/ 282722 w 1024224"/>
                  <a:gd name="connsiteY10" fmla="*/ 172679 h 1640494"/>
                  <a:gd name="connsiteX11" fmla="*/ 141528 w 1024224"/>
                  <a:gd name="connsiteY11" fmla="*/ 804626 h 1640494"/>
                  <a:gd name="connsiteX0" fmla="*/ 334 w 1024224"/>
                  <a:gd name="connsiteY0" fmla="*/ 802182 h 1638050"/>
                  <a:gd name="connsiteX1" fmla="*/ 238606 w 1024224"/>
                  <a:gd name="connsiteY1" fmla="*/ 4978 h 1638050"/>
                  <a:gd name="connsiteX2" fmla="*/ 786837 w 1024224"/>
                  <a:gd name="connsiteY2" fmla="*/ 0 h 1638050"/>
                  <a:gd name="connsiteX3" fmla="*/ 1022310 w 1024224"/>
                  <a:gd name="connsiteY3" fmla="*/ 742024 h 1638050"/>
                  <a:gd name="connsiteX4" fmla="*/ 876061 w 1024224"/>
                  <a:gd name="connsiteY4" fmla="*/ 1496999 h 1638050"/>
                  <a:gd name="connsiteX5" fmla="*/ 282722 w 1024224"/>
                  <a:gd name="connsiteY5" fmla="*/ 1575323 h 1638050"/>
                  <a:gd name="connsiteX6" fmla="*/ 334 w 1024224"/>
                  <a:gd name="connsiteY6" fmla="*/ 802182 h 1638050"/>
                  <a:gd name="connsiteX7" fmla="*/ 141528 w 1024224"/>
                  <a:gd name="connsiteY7" fmla="*/ 802182 h 1638050"/>
                  <a:gd name="connsiteX8" fmla="*/ 282722 w 1024224"/>
                  <a:gd name="connsiteY8" fmla="*/ 1434129 h 1638050"/>
                  <a:gd name="connsiteX9" fmla="*/ 423916 w 1024224"/>
                  <a:gd name="connsiteY9" fmla="*/ 802182 h 1638050"/>
                  <a:gd name="connsiteX10" fmla="*/ 282722 w 1024224"/>
                  <a:gd name="connsiteY10" fmla="*/ 170235 h 1638050"/>
                  <a:gd name="connsiteX11" fmla="*/ 141528 w 1024224"/>
                  <a:gd name="connsiteY11" fmla="*/ 802182 h 1638050"/>
                  <a:gd name="connsiteX0" fmla="*/ 334 w 1024224"/>
                  <a:gd name="connsiteY0" fmla="*/ 802182 h 1638050"/>
                  <a:gd name="connsiteX1" fmla="*/ 238606 w 1024224"/>
                  <a:gd name="connsiteY1" fmla="*/ 4978 h 1638050"/>
                  <a:gd name="connsiteX2" fmla="*/ 786837 w 1024224"/>
                  <a:gd name="connsiteY2" fmla="*/ 0 h 1638050"/>
                  <a:gd name="connsiteX3" fmla="*/ 1022310 w 1024224"/>
                  <a:gd name="connsiteY3" fmla="*/ 742024 h 1638050"/>
                  <a:gd name="connsiteX4" fmla="*/ 876061 w 1024224"/>
                  <a:gd name="connsiteY4" fmla="*/ 1496999 h 1638050"/>
                  <a:gd name="connsiteX5" fmla="*/ 282722 w 1024224"/>
                  <a:gd name="connsiteY5" fmla="*/ 1575323 h 1638050"/>
                  <a:gd name="connsiteX6" fmla="*/ 334 w 1024224"/>
                  <a:gd name="connsiteY6" fmla="*/ 802182 h 1638050"/>
                  <a:gd name="connsiteX7" fmla="*/ 141528 w 1024224"/>
                  <a:gd name="connsiteY7" fmla="*/ 802182 h 1638050"/>
                  <a:gd name="connsiteX8" fmla="*/ 282722 w 1024224"/>
                  <a:gd name="connsiteY8" fmla="*/ 1434129 h 1638050"/>
                  <a:gd name="connsiteX9" fmla="*/ 423916 w 1024224"/>
                  <a:gd name="connsiteY9" fmla="*/ 802182 h 1638050"/>
                  <a:gd name="connsiteX10" fmla="*/ 282722 w 1024224"/>
                  <a:gd name="connsiteY10" fmla="*/ 170235 h 1638050"/>
                  <a:gd name="connsiteX11" fmla="*/ 141528 w 1024224"/>
                  <a:gd name="connsiteY11" fmla="*/ 802182 h 1638050"/>
                  <a:gd name="connsiteX0" fmla="*/ 334 w 1024224"/>
                  <a:gd name="connsiteY0" fmla="*/ 802182 h 1586520"/>
                  <a:gd name="connsiteX1" fmla="*/ 238606 w 1024224"/>
                  <a:gd name="connsiteY1" fmla="*/ 4978 h 1586520"/>
                  <a:gd name="connsiteX2" fmla="*/ 786837 w 1024224"/>
                  <a:gd name="connsiteY2" fmla="*/ 0 h 1586520"/>
                  <a:gd name="connsiteX3" fmla="*/ 1022310 w 1024224"/>
                  <a:gd name="connsiteY3" fmla="*/ 742024 h 1586520"/>
                  <a:gd name="connsiteX4" fmla="*/ 876061 w 1024224"/>
                  <a:gd name="connsiteY4" fmla="*/ 1496999 h 1586520"/>
                  <a:gd name="connsiteX5" fmla="*/ 282722 w 1024224"/>
                  <a:gd name="connsiteY5" fmla="*/ 1575323 h 1586520"/>
                  <a:gd name="connsiteX6" fmla="*/ 334 w 1024224"/>
                  <a:gd name="connsiteY6" fmla="*/ 802182 h 1586520"/>
                  <a:gd name="connsiteX7" fmla="*/ 141528 w 1024224"/>
                  <a:gd name="connsiteY7" fmla="*/ 802182 h 1586520"/>
                  <a:gd name="connsiteX8" fmla="*/ 282722 w 1024224"/>
                  <a:gd name="connsiteY8" fmla="*/ 1434129 h 1586520"/>
                  <a:gd name="connsiteX9" fmla="*/ 423916 w 1024224"/>
                  <a:gd name="connsiteY9" fmla="*/ 802182 h 1586520"/>
                  <a:gd name="connsiteX10" fmla="*/ 282722 w 1024224"/>
                  <a:gd name="connsiteY10" fmla="*/ 170235 h 1586520"/>
                  <a:gd name="connsiteX11" fmla="*/ 141528 w 1024224"/>
                  <a:gd name="connsiteY11" fmla="*/ 802182 h 1586520"/>
                  <a:gd name="connsiteX0" fmla="*/ 334 w 1024224"/>
                  <a:gd name="connsiteY0" fmla="*/ 802182 h 1586520"/>
                  <a:gd name="connsiteX1" fmla="*/ 238606 w 1024224"/>
                  <a:gd name="connsiteY1" fmla="*/ 4978 h 1586520"/>
                  <a:gd name="connsiteX2" fmla="*/ 786837 w 1024224"/>
                  <a:gd name="connsiteY2" fmla="*/ 0 h 1586520"/>
                  <a:gd name="connsiteX3" fmla="*/ 1022310 w 1024224"/>
                  <a:gd name="connsiteY3" fmla="*/ 742024 h 1586520"/>
                  <a:gd name="connsiteX4" fmla="*/ 876061 w 1024224"/>
                  <a:gd name="connsiteY4" fmla="*/ 1496999 h 1586520"/>
                  <a:gd name="connsiteX5" fmla="*/ 282722 w 1024224"/>
                  <a:gd name="connsiteY5" fmla="*/ 1575323 h 1586520"/>
                  <a:gd name="connsiteX6" fmla="*/ 334 w 1024224"/>
                  <a:gd name="connsiteY6" fmla="*/ 802182 h 1586520"/>
                  <a:gd name="connsiteX7" fmla="*/ 141528 w 1024224"/>
                  <a:gd name="connsiteY7" fmla="*/ 802182 h 1586520"/>
                  <a:gd name="connsiteX8" fmla="*/ 282722 w 1024224"/>
                  <a:gd name="connsiteY8" fmla="*/ 1434129 h 1586520"/>
                  <a:gd name="connsiteX9" fmla="*/ 423916 w 1024224"/>
                  <a:gd name="connsiteY9" fmla="*/ 802182 h 1586520"/>
                  <a:gd name="connsiteX10" fmla="*/ 282722 w 1024224"/>
                  <a:gd name="connsiteY10" fmla="*/ 170235 h 1586520"/>
                  <a:gd name="connsiteX11" fmla="*/ 141528 w 1024224"/>
                  <a:gd name="connsiteY11" fmla="*/ 802182 h 1586520"/>
                  <a:gd name="connsiteX0" fmla="*/ 334 w 1024224"/>
                  <a:gd name="connsiteY0" fmla="*/ 802182 h 1575323"/>
                  <a:gd name="connsiteX1" fmla="*/ 238606 w 1024224"/>
                  <a:gd name="connsiteY1" fmla="*/ 4978 h 1575323"/>
                  <a:gd name="connsiteX2" fmla="*/ 786837 w 1024224"/>
                  <a:gd name="connsiteY2" fmla="*/ 0 h 1575323"/>
                  <a:gd name="connsiteX3" fmla="*/ 1022310 w 1024224"/>
                  <a:gd name="connsiteY3" fmla="*/ 742024 h 1575323"/>
                  <a:gd name="connsiteX4" fmla="*/ 876061 w 1024224"/>
                  <a:gd name="connsiteY4" fmla="*/ 1496999 h 1575323"/>
                  <a:gd name="connsiteX5" fmla="*/ 282722 w 1024224"/>
                  <a:gd name="connsiteY5" fmla="*/ 1575323 h 1575323"/>
                  <a:gd name="connsiteX6" fmla="*/ 334 w 1024224"/>
                  <a:gd name="connsiteY6" fmla="*/ 802182 h 1575323"/>
                  <a:gd name="connsiteX7" fmla="*/ 141528 w 1024224"/>
                  <a:gd name="connsiteY7" fmla="*/ 802182 h 1575323"/>
                  <a:gd name="connsiteX8" fmla="*/ 282722 w 1024224"/>
                  <a:gd name="connsiteY8" fmla="*/ 1434129 h 1575323"/>
                  <a:gd name="connsiteX9" fmla="*/ 423916 w 1024224"/>
                  <a:gd name="connsiteY9" fmla="*/ 802182 h 1575323"/>
                  <a:gd name="connsiteX10" fmla="*/ 282722 w 1024224"/>
                  <a:gd name="connsiteY10" fmla="*/ 170235 h 1575323"/>
                  <a:gd name="connsiteX11" fmla="*/ 141528 w 1024224"/>
                  <a:gd name="connsiteY11" fmla="*/ 802182 h 1575323"/>
                  <a:gd name="connsiteX0" fmla="*/ 334 w 1022370"/>
                  <a:gd name="connsiteY0" fmla="*/ 802182 h 1591544"/>
                  <a:gd name="connsiteX1" fmla="*/ 238606 w 1022370"/>
                  <a:gd name="connsiteY1" fmla="*/ 4978 h 1591544"/>
                  <a:gd name="connsiteX2" fmla="*/ 786837 w 1022370"/>
                  <a:gd name="connsiteY2" fmla="*/ 0 h 1591544"/>
                  <a:gd name="connsiteX3" fmla="*/ 1022310 w 1022370"/>
                  <a:gd name="connsiteY3" fmla="*/ 742024 h 1591544"/>
                  <a:gd name="connsiteX4" fmla="*/ 806651 w 1022370"/>
                  <a:gd name="connsiteY4" fmla="*/ 1578480 h 1591544"/>
                  <a:gd name="connsiteX5" fmla="*/ 282722 w 1022370"/>
                  <a:gd name="connsiteY5" fmla="*/ 1575323 h 1591544"/>
                  <a:gd name="connsiteX6" fmla="*/ 334 w 1022370"/>
                  <a:gd name="connsiteY6" fmla="*/ 802182 h 1591544"/>
                  <a:gd name="connsiteX7" fmla="*/ 141528 w 1022370"/>
                  <a:gd name="connsiteY7" fmla="*/ 802182 h 1591544"/>
                  <a:gd name="connsiteX8" fmla="*/ 282722 w 1022370"/>
                  <a:gd name="connsiteY8" fmla="*/ 1434129 h 1591544"/>
                  <a:gd name="connsiteX9" fmla="*/ 423916 w 1022370"/>
                  <a:gd name="connsiteY9" fmla="*/ 802182 h 1591544"/>
                  <a:gd name="connsiteX10" fmla="*/ 282722 w 1022370"/>
                  <a:gd name="connsiteY10" fmla="*/ 170235 h 1591544"/>
                  <a:gd name="connsiteX11" fmla="*/ 141528 w 1022370"/>
                  <a:gd name="connsiteY11" fmla="*/ 802182 h 1591544"/>
                  <a:gd name="connsiteX0" fmla="*/ 334 w 1022310"/>
                  <a:gd name="connsiteY0" fmla="*/ 802182 h 1576985"/>
                  <a:gd name="connsiteX1" fmla="*/ 238606 w 1022310"/>
                  <a:gd name="connsiteY1" fmla="*/ 4978 h 1576985"/>
                  <a:gd name="connsiteX2" fmla="*/ 786837 w 1022310"/>
                  <a:gd name="connsiteY2" fmla="*/ 0 h 1576985"/>
                  <a:gd name="connsiteX3" fmla="*/ 1022310 w 1022310"/>
                  <a:gd name="connsiteY3" fmla="*/ 742024 h 1576985"/>
                  <a:gd name="connsiteX4" fmla="*/ 788544 w 1022310"/>
                  <a:gd name="connsiteY4" fmla="*/ 1557355 h 1576985"/>
                  <a:gd name="connsiteX5" fmla="*/ 282722 w 1022310"/>
                  <a:gd name="connsiteY5" fmla="*/ 1575323 h 1576985"/>
                  <a:gd name="connsiteX6" fmla="*/ 334 w 1022310"/>
                  <a:gd name="connsiteY6" fmla="*/ 802182 h 1576985"/>
                  <a:gd name="connsiteX7" fmla="*/ 141528 w 1022310"/>
                  <a:gd name="connsiteY7" fmla="*/ 802182 h 1576985"/>
                  <a:gd name="connsiteX8" fmla="*/ 282722 w 1022310"/>
                  <a:gd name="connsiteY8" fmla="*/ 1434129 h 1576985"/>
                  <a:gd name="connsiteX9" fmla="*/ 423916 w 1022310"/>
                  <a:gd name="connsiteY9" fmla="*/ 802182 h 1576985"/>
                  <a:gd name="connsiteX10" fmla="*/ 282722 w 1022310"/>
                  <a:gd name="connsiteY10" fmla="*/ 170235 h 1576985"/>
                  <a:gd name="connsiteX11" fmla="*/ 141528 w 1022310"/>
                  <a:gd name="connsiteY11" fmla="*/ 802182 h 1576985"/>
                  <a:gd name="connsiteX0" fmla="*/ 334 w 1022310"/>
                  <a:gd name="connsiteY0" fmla="*/ 802182 h 1575323"/>
                  <a:gd name="connsiteX1" fmla="*/ 238606 w 1022310"/>
                  <a:gd name="connsiteY1" fmla="*/ 4978 h 1575323"/>
                  <a:gd name="connsiteX2" fmla="*/ 786837 w 1022310"/>
                  <a:gd name="connsiteY2" fmla="*/ 0 h 1575323"/>
                  <a:gd name="connsiteX3" fmla="*/ 1022310 w 1022310"/>
                  <a:gd name="connsiteY3" fmla="*/ 742024 h 1575323"/>
                  <a:gd name="connsiteX4" fmla="*/ 788544 w 1022310"/>
                  <a:gd name="connsiteY4" fmla="*/ 1557355 h 1575323"/>
                  <a:gd name="connsiteX5" fmla="*/ 282722 w 1022310"/>
                  <a:gd name="connsiteY5" fmla="*/ 1575323 h 1575323"/>
                  <a:gd name="connsiteX6" fmla="*/ 334 w 1022310"/>
                  <a:gd name="connsiteY6" fmla="*/ 802182 h 1575323"/>
                  <a:gd name="connsiteX7" fmla="*/ 141528 w 1022310"/>
                  <a:gd name="connsiteY7" fmla="*/ 802182 h 1575323"/>
                  <a:gd name="connsiteX8" fmla="*/ 282722 w 1022310"/>
                  <a:gd name="connsiteY8" fmla="*/ 1434129 h 1575323"/>
                  <a:gd name="connsiteX9" fmla="*/ 423916 w 1022310"/>
                  <a:gd name="connsiteY9" fmla="*/ 802182 h 1575323"/>
                  <a:gd name="connsiteX10" fmla="*/ 282722 w 1022310"/>
                  <a:gd name="connsiteY10" fmla="*/ 170235 h 1575323"/>
                  <a:gd name="connsiteX11" fmla="*/ 141528 w 1022310"/>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82722 w 1022336"/>
                  <a:gd name="connsiteY8" fmla="*/ 1434129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23916 w 1022336"/>
                  <a:gd name="connsiteY9" fmla="*/ 802182 h 1575323"/>
                  <a:gd name="connsiteX10" fmla="*/ 282722 w 1022336"/>
                  <a:gd name="connsiteY10" fmla="*/ 170235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23916 w 1022336"/>
                  <a:gd name="connsiteY9" fmla="*/ 802182 h 1575323"/>
                  <a:gd name="connsiteX10" fmla="*/ 258579 w 1022336"/>
                  <a:gd name="connsiteY10" fmla="*/ 227573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538594 w 1022336"/>
                  <a:gd name="connsiteY9" fmla="*/ 775022 h 1575323"/>
                  <a:gd name="connsiteX10" fmla="*/ 258579 w 1022336"/>
                  <a:gd name="connsiteY10" fmla="*/ 227573 h 1575323"/>
                  <a:gd name="connsiteX11" fmla="*/ 141528 w 1022336"/>
                  <a:gd name="connsiteY11" fmla="*/ 802182 h 1575323"/>
                  <a:gd name="connsiteX0" fmla="*/ 334 w 1022336"/>
                  <a:gd name="connsiteY0" fmla="*/ 802182 h 1575323"/>
                  <a:gd name="connsiteX1" fmla="*/ 238606 w 1022336"/>
                  <a:gd name="connsiteY1" fmla="*/ 4978 h 1575323"/>
                  <a:gd name="connsiteX2" fmla="*/ 786837 w 1022336"/>
                  <a:gd name="connsiteY2" fmla="*/ 0 h 1575323"/>
                  <a:gd name="connsiteX3" fmla="*/ 1022310 w 1022336"/>
                  <a:gd name="connsiteY3" fmla="*/ 742024 h 1575323"/>
                  <a:gd name="connsiteX4" fmla="*/ 776473 w 1022336"/>
                  <a:gd name="connsiteY4" fmla="*/ 1572444 h 1575323"/>
                  <a:gd name="connsiteX5" fmla="*/ 282722 w 1022336"/>
                  <a:gd name="connsiteY5" fmla="*/ 1575323 h 1575323"/>
                  <a:gd name="connsiteX6" fmla="*/ 334 w 1022336"/>
                  <a:gd name="connsiteY6" fmla="*/ 802182 h 1575323"/>
                  <a:gd name="connsiteX7" fmla="*/ 141528 w 1022336"/>
                  <a:gd name="connsiteY7" fmla="*/ 802182 h 1575323"/>
                  <a:gd name="connsiteX8" fmla="*/ 264615 w 1022336"/>
                  <a:gd name="connsiteY8" fmla="*/ 1358683 h 1575323"/>
                  <a:gd name="connsiteX9" fmla="*/ 451077 w 1022336"/>
                  <a:gd name="connsiteY9" fmla="*/ 765968 h 1575323"/>
                  <a:gd name="connsiteX10" fmla="*/ 258579 w 1022336"/>
                  <a:gd name="connsiteY10" fmla="*/ 227573 h 1575323"/>
                  <a:gd name="connsiteX11" fmla="*/ 141528 w 1022336"/>
                  <a:gd name="connsiteY11" fmla="*/ 802182 h 15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336" h="1575323">
                    <a:moveTo>
                      <a:pt x="334" y="802182"/>
                    </a:moveTo>
                    <a:cubicBezTo>
                      <a:pt x="-7019" y="540458"/>
                      <a:pt x="108025" y="135154"/>
                      <a:pt x="238606" y="4978"/>
                    </a:cubicBezTo>
                    <a:cubicBezTo>
                      <a:pt x="369187" y="-872"/>
                      <a:pt x="618463" y="6608"/>
                      <a:pt x="786837" y="0"/>
                    </a:cubicBezTo>
                    <a:cubicBezTo>
                      <a:pt x="940280" y="112795"/>
                      <a:pt x="1024037" y="479950"/>
                      <a:pt x="1022310" y="742024"/>
                    </a:cubicBezTo>
                    <a:cubicBezTo>
                      <a:pt x="1020583" y="1004098"/>
                      <a:pt x="927017" y="1342352"/>
                      <a:pt x="776473" y="1572444"/>
                    </a:cubicBezTo>
                    <a:cubicBezTo>
                      <a:pt x="610959" y="1575525"/>
                      <a:pt x="470925" y="1570413"/>
                      <a:pt x="282722" y="1575323"/>
                    </a:cubicBezTo>
                    <a:cubicBezTo>
                      <a:pt x="136768" y="1459520"/>
                      <a:pt x="7687" y="1063906"/>
                      <a:pt x="334" y="802182"/>
                    </a:cubicBezTo>
                    <a:close/>
                    <a:moveTo>
                      <a:pt x="141528" y="802182"/>
                    </a:moveTo>
                    <a:cubicBezTo>
                      <a:pt x="142534" y="990700"/>
                      <a:pt x="213024" y="1364719"/>
                      <a:pt x="264615" y="1358683"/>
                    </a:cubicBezTo>
                    <a:cubicBezTo>
                      <a:pt x="316207" y="1352647"/>
                      <a:pt x="451077" y="1114983"/>
                      <a:pt x="451077" y="765968"/>
                    </a:cubicBezTo>
                    <a:cubicBezTo>
                      <a:pt x="451077" y="416953"/>
                      <a:pt x="310171" y="221537"/>
                      <a:pt x="258579" y="227573"/>
                    </a:cubicBezTo>
                    <a:cubicBezTo>
                      <a:pt x="206988" y="233609"/>
                      <a:pt x="140522" y="613664"/>
                      <a:pt x="141528" y="802182"/>
                    </a:cubicBezTo>
                    <a:close/>
                  </a:path>
                </a:pathLst>
              </a:custGeom>
              <a:gradFill>
                <a:gsLst>
                  <a:gs pos="50000">
                    <a:srgbClr val="61ADD1"/>
                  </a:gs>
                  <a:gs pos="50000">
                    <a:srgbClr val="3999C6"/>
                  </a:gs>
                </a:gsLst>
                <a:lin ang="5400000" scaled="1"/>
              </a:gra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grpSp>
            <p:nvGrpSpPr>
              <p:cNvPr id="221" name="Group 220">
                <a:extLst>
                  <a:ext uri="{FF2B5EF4-FFF2-40B4-BE49-F238E27FC236}">
                    <a16:creationId xmlns:a16="http://schemas.microsoft.com/office/drawing/2014/main" id="{194F4D11-3BC9-4FC8-8FB5-C11EB95F0332}"/>
                  </a:ext>
                </a:extLst>
              </p:cNvPr>
              <p:cNvGrpSpPr/>
              <p:nvPr/>
            </p:nvGrpSpPr>
            <p:grpSpPr>
              <a:xfrm>
                <a:off x="7112065" y="1318671"/>
                <a:ext cx="564776" cy="1567780"/>
                <a:chOff x="7237831" y="1331389"/>
                <a:chExt cx="564776" cy="1567780"/>
              </a:xfrm>
            </p:grpSpPr>
            <p:sp>
              <p:nvSpPr>
                <p:cNvPr id="222" name="Donut 18">
                  <a:extLst>
                    <a:ext uri="{FF2B5EF4-FFF2-40B4-BE49-F238E27FC236}">
                      <a16:creationId xmlns:a16="http://schemas.microsoft.com/office/drawing/2014/main" id="{098B371F-0286-47EA-9FFB-4CB4C7974228}"/>
                    </a:ext>
                  </a:extLst>
                </p:cNvPr>
                <p:cNvSpPr/>
                <p:nvPr/>
              </p:nvSpPr>
              <p:spPr>
                <a:xfrm>
                  <a:off x="7318503" y="1358784"/>
                  <a:ext cx="461176" cy="1456148"/>
                </a:xfrm>
                <a:custGeom>
                  <a:avLst/>
                  <a:gdLst>
                    <a:gd name="connsiteX0" fmla="*/ 0 w 774919"/>
                    <a:gd name="connsiteY0" fmla="*/ 763919 h 1527838"/>
                    <a:gd name="connsiteX1" fmla="*/ 387460 w 774919"/>
                    <a:gd name="connsiteY1" fmla="*/ 0 h 1527838"/>
                    <a:gd name="connsiteX2" fmla="*/ 774920 w 774919"/>
                    <a:gd name="connsiteY2" fmla="*/ 763919 h 1527838"/>
                    <a:gd name="connsiteX3" fmla="*/ 387460 w 774919"/>
                    <a:gd name="connsiteY3" fmla="*/ 1527838 h 1527838"/>
                    <a:gd name="connsiteX4" fmla="*/ 0 w 774919"/>
                    <a:gd name="connsiteY4" fmla="*/ 763919 h 1527838"/>
                    <a:gd name="connsiteX5" fmla="*/ 347326 w 774919"/>
                    <a:gd name="connsiteY5" fmla="*/ 763919 h 1527838"/>
                    <a:gd name="connsiteX6" fmla="*/ 387459 w 774919"/>
                    <a:gd name="connsiteY6" fmla="*/ 1180512 h 1527838"/>
                    <a:gd name="connsiteX7" fmla="*/ 427592 w 774919"/>
                    <a:gd name="connsiteY7" fmla="*/ 763919 h 1527838"/>
                    <a:gd name="connsiteX8" fmla="*/ 387459 w 774919"/>
                    <a:gd name="connsiteY8" fmla="*/ 347326 h 1527838"/>
                    <a:gd name="connsiteX9" fmla="*/ 347326 w 774919"/>
                    <a:gd name="connsiteY9" fmla="*/ 763919 h 1527838"/>
                    <a:gd name="connsiteX0" fmla="*/ 0 w 541837"/>
                    <a:gd name="connsiteY0" fmla="*/ 763939 h 1527877"/>
                    <a:gd name="connsiteX1" fmla="*/ 387460 w 541837"/>
                    <a:gd name="connsiteY1" fmla="*/ 20 h 1527877"/>
                    <a:gd name="connsiteX2" fmla="*/ 541837 w 541837"/>
                    <a:gd name="connsiteY2" fmla="*/ 746010 h 1527877"/>
                    <a:gd name="connsiteX3" fmla="*/ 387460 w 541837"/>
                    <a:gd name="connsiteY3" fmla="*/ 1527858 h 1527877"/>
                    <a:gd name="connsiteX4" fmla="*/ 0 w 541837"/>
                    <a:gd name="connsiteY4" fmla="*/ 763939 h 1527877"/>
                    <a:gd name="connsiteX5" fmla="*/ 347326 w 541837"/>
                    <a:gd name="connsiteY5" fmla="*/ 763939 h 1527877"/>
                    <a:gd name="connsiteX6" fmla="*/ 387459 w 541837"/>
                    <a:gd name="connsiteY6" fmla="*/ 1180532 h 1527877"/>
                    <a:gd name="connsiteX7" fmla="*/ 427592 w 541837"/>
                    <a:gd name="connsiteY7" fmla="*/ 763939 h 1527877"/>
                    <a:gd name="connsiteX8" fmla="*/ 387459 w 541837"/>
                    <a:gd name="connsiteY8" fmla="*/ 347346 h 1527877"/>
                    <a:gd name="connsiteX9" fmla="*/ 347326 w 541837"/>
                    <a:gd name="connsiteY9" fmla="*/ 763939 h 1527877"/>
                    <a:gd name="connsiteX0" fmla="*/ 324 w 543143"/>
                    <a:gd name="connsiteY0" fmla="*/ 754968 h 1518899"/>
                    <a:gd name="connsiteX1" fmla="*/ 325031 w 543143"/>
                    <a:gd name="connsiteY1" fmla="*/ 14 h 1518899"/>
                    <a:gd name="connsiteX2" fmla="*/ 542161 w 543143"/>
                    <a:gd name="connsiteY2" fmla="*/ 737039 h 1518899"/>
                    <a:gd name="connsiteX3" fmla="*/ 387784 w 543143"/>
                    <a:gd name="connsiteY3" fmla="*/ 1518887 h 1518899"/>
                    <a:gd name="connsiteX4" fmla="*/ 324 w 543143"/>
                    <a:gd name="connsiteY4" fmla="*/ 754968 h 1518899"/>
                    <a:gd name="connsiteX5" fmla="*/ 347650 w 543143"/>
                    <a:gd name="connsiteY5" fmla="*/ 754968 h 1518899"/>
                    <a:gd name="connsiteX6" fmla="*/ 387783 w 543143"/>
                    <a:gd name="connsiteY6" fmla="*/ 1171561 h 1518899"/>
                    <a:gd name="connsiteX7" fmla="*/ 427916 w 543143"/>
                    <a:gd name="connsiteY7" fmla="*/ 754968 h 1518899"/>
                    <a:gd name="connsiteX8" fmla="*/ 387783 w 543143"/>
                    <a:gd name="connsiteY8" fmla="*/ 338375 h 1518899"/>
                    <a:gd name="connsiteX9" fmla="*/ 347650 w 543143"/>
                    <a:gd name="connsiteY9" fmla="*/ 754968 h 1518899"/>
                    <a:gd name="connsiteX0" fmla="*/ 443 w 462447"/>
                    <a:gd name="connsiteY0" fmla="*/ 754968 h 1518899"/>
                    <a:gd name="connsiteX1" fmla="*/ 244467 w 462447"/>
                    <a:gd name="connsiteY1" fmla="*/ 14 h 1518899"/>
                    <a:gd name="connsiteX2" fmla="*/ 461597 w 462447"/>
                    <a:gd name="connsiteY2" fmla="*/ 737039 h 1518899"/>
                    <a:gd name="connsiteX3" fmla="*/ 307220 w 462447"/>
                    <a:gd name="connsiteY3" fmla="*/ 1518887 h 1518899"/>
                    <a:gd name="connsiteX4" fmla="*/ 443 w 462447"/>
                    <a:gd name="connsiteY4" fmla="*/ 754968 h 1518899"/>
                    <a:gd name="connsiteX5" fmla="*/ 267086 w 462447"/>
                    <a:gd name="connsiteY5" fmla="*/ 754968 h 1518899"/>
                    <a:gd name="connsiteX6" fmla="*/ 307219 w 462447"/>
                    <a:gd name="connsiteY6" fmla="*/ 1171561 h 1518899"/>
                    <a:gd name="connsiteX7" fmla="*/ 347352 w 462447"/>
                    <a:gd name="connsiteY7" fmla="*/ 754968 h 1518899"/>
                    <a:gd name="connsiteX8" fmla="*/ 307219 w 462447"/>
                    <a:gd name="connsiteY8" fmla="*/ 338375 h 1518899"/>
                    <a:gd name="connsiteX9" fmla="*/ 267086 w 462447"/>
                    <a:gd name="connsiteY9" fmla="*/ 754968 h 1518899"/>
                    <a:gd name="connsiteX0" fmla="*/ 443 w 462447"/>
                    <a:gd name="connsiteY0" fmla="*/ 754968 h 1518899"/>
                    <a:gd name="connsiteX1" fmla="*/ 244467 w 462447"/>
                    <a:gd name="connsiteY1" fmla="*/ 14 h 1518899"/>
                    <a:gd name="connsiteX2" fmla="*/ 461597 w 462447"/>
                    <a:gd name="connsiteY2" fmla="*/ 737039 h 1518899"/>
                    <a:gd name="connsiteX3" fmla="*/ 307220 w 462447"/>
                    <a:gd name="connsiteY3" fmla="*/ 1518887 h 1518899"/>
                    <a:gd name="connsiteX4" fmla="*/ 443 w 462447"/>
                    <a:gd name="connsiteY4" fmla="*/ 754968 h 1518899"/>
                    <a:gd name="connsiteX5" fmla="*/ 231227 w 462447"/>
                    <a:gd name="connsiteY5" fmla="*/ 754968 h 1518899"/>
                    <a:gd name="connsiteX6" fmla="*/ 307219 w 462447"/>
                    <a:gd name="connsiteY6" fmla="*/ 1171561 h 1518899"/>
                    <a:gd name="connsiteX7" fmla="*/ 347352 w 462447"/>
                    <a:gd name="connsiteY7" fmla="*/ 754968 h 1518899"/>
                    <a:gd name="connsiteX8" fmla="*/ 307219 w 462447"/>
                    <a:gd name="connsiteY8" fmla="*/ 338375 h 1518899"/>
                    <a:gd name="connsiteX9" fmla="*/ 231227 w 462447"/>
                    <a:gd name="connsiteY9" fmla="*/ 754968 h 1518899"/>
                    <a:gd name="connsiteX0" fmla="*/ 11 w 461176"/>
                    <a:gd name="connsiteY0" fmla="*/ 754968 h 1456148"/>
                    <a:gd name="connsiteX1" fmla="*/ 244035 w 461176"/>
                    <a:gd name="connsiteY1" fmla="*/ 14 h 1456148"/>
                    <a:gd name="connsiteX2" fmla="*/ 461165 w 461176"/>
                    <a:gd name="connsiteY2" fmla="*/ 737039 h 1456148"/>
                    <a:gd name="connsiteX3" fmla="*/ 235070 w 461176"/>
                    <a:gd name="connsiteY3" fmla="*/ 1456134 h 1456148"/>
                    <a:gd name="connsiteX4" fmla="*/ 11 w 461176"/>
                    <a:gd name="connsiteY4" fmla="*/ 754968 h 1456148"/>
                    <a:gd name="connsiteX5" fmla="*/ 230795 w 461176"/>
                    <a:gd name="connsiteY5" fmla="*/ 754968 h 1456148"/>
                    <a:gd name="connsiteX6" fmla="*/ 306787 w 461176"/>
                    <a:gd name="connsiteY6" fmla="*/ 1171561 h 1456148"/>
                    <a:gd name="connsiteX7" fmla="*/ 346920 w 461176"/>
                    <a:gd name="connsiteY7" fmla="*/ 754968 h 1456148"/>
                    <a:gd name="connsiteX8" fmla="*/ 306787 w 461176"/>
                    <a:gd name="connsiteY8" fmla="*/ 338375 h 1456148"/>
                    <a:gd name="connsiteX9" fmla="*/ 230795 w 461176"/>
                    <a:gd name="connsiteY9" fmla="*/ 754968 h 145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176" h="1456148">
                      <a:moveTo>
                        <a:pt x="11" y="754968"/>
                      </a:moveTo>
                      <a:cubicBezTo>
                        <a:pt x="1505" y="512281"/>
                        <a:pt x="167176" y="3002"/>
                        <a:pt x="244035" y="14"/>
                      </a:cubicBezTo>
                      <a:cubicBezTo>
                        <a:pt x="320894" y="-2974"/>
                        <a:pt x="462659" y="494352"/>
                        <a:pt x="461165" y="737039"/>
                      </a:cubicBezTo>
                      <a:cubicBezTo>
                        <a:pt x="459671" y="979726"/>
                        <a:pt x="311929" y="1453146"/>
                        <a:pt x="235070" y="1456134"/>
                      </a:cubicBezTo>
                      <a:cubicBezTo>
                        <a:pt x="158211" y="1459122"/>
                        <a:pt x="-1483" y="997655"/>
                        <a:pt x="11" y="754968"/>
                      </a:cubicBezTo>
                      <a:close/>
                      <a:moveTo>
                        <a:pt x="230795" y="754968"/>
                      </a:moveTo>
                      <a:cubicBezTo>
                        <a:pt x="230795" y="985046"/>
                        <a:pt x="287433" y="1171561"/>
                        <a:pt x="306787" y="1171561"/>
                      </a:cubicBezTo>
                      <a:cubicBezTo>
                        <a:pt x="326141" y="1171561"/>
                        <a:pt x="346920" y="985046"/>
                        <a:pt x="346920" y="754968"/>
                      </a:cubicBezTo>
                      <a:cubicBezTo>
                        <a:pt x="346920" y="524890"/>
                        <a:pt x="326141" y="338375"/>
                        <a:pt x="306787" y="338375"/>
                      </a:cubicBezTo>
                      <a:cubicBezTo>
                        <a:pt x="287433" y="338375"/>
                        <a:pt x="230795" y="524890"/>
                        <a:pt x="230795" y="754968"/>
                      </a:cubicBezTo>
                      <a:close/>
                    </a:path>
                  </a:pathLst>
                </a:custGeom>
                <a:solidFill>
                  <a:srgbClr val="7B7A7A"/>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sp>
              <p:nvSpPr>
                <p:cNvPr id="223" name="Donut 69">
                  <a:extLst>
                    <a:ext uri="{FF2B5EF4-FFF2-40B4-BE49-F238E27FC236}">
                      <a16:creationId xmlns:a16="http://schemas.microsoft.com/office/drawing/2014/main" id="{8D6A19F9-FC31-44FA-9E33-1FC83060E7DC}"/>
                    </a:ext>
                  </a:extLst>
                </p:cNvPr>
                <p:cNvSpPr/>
                <p:nvPr/>
              </p:nvSpPr>
              <p:spPr>
                <a:xfrm>
                  <a:off x="7237831" y="1331389"/>
                  <a:ext cx="564776" cy="1567780"/>
                </a:xfrm>
                <a:prstGeom prst="donut">
                  <a:avLst/>
                </a:prstGeom>
                <a:solidFill>
                  <a:srgbClr val="0071C6"/>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grpSp>
        </p:grpSp>
        <p:grpSp>
          <p:nvGrpSpPr>
            <p:cNvPr id="139" name="Group 138">
              <a:extLst>
                <a:ext uri="{FF2B5EF4-FFF2-40B4-BE49-F238E27FC236}">
                  <a16:creationId xmlns:a16="http://schemas.microsoft.com/office/drawing/2014/main" id="{7EBB4B7D-3DD8-4F25-9AA8-789B1FB72C45}"/>
                </a:ext>
              </a:extLst>
            </p:cNvPr>
            <p:cNvGrpSpPr/>
            <p:nvPr/>
          </p:nvGrpSpPr>
          <p:grpSpPr>
            <a:xfrm>
              <a:off x="8421098" y="2926394"/>
              <a:ext cx="622292" cy="776537"/>
              <a:chOff x="8467245" y="2757788"/>
              <a:chExt cx="622292" cy="776537"/>
            </a:xfrm>
          </p:grpSpPr>
          <p:grpSp>
            <p:nvGrpSpPr>
              <p:cNvPr id="201" name="Group 200">
                <a:extLst>
                  <a:ext uri="{FF2B5EF4-FFF2-40B4-BE49-F238E27FC236}">
                    <a16:creationId xmlns:a16="http://schemas.microsoft.com/office/drawing/2014/main" id="{CB7BA5BA-4089-48AE-9B04-4082ECDB3F0B}"/>
                  </a:ext>
                </a:extLst>
              </p:cNvPr>
              <p:cNvGrpSpPr/>
              <p:nvPr/>
            </p:nvGrpSpPr>
            <p:grpSpPr>
              <a:xfrm>
                <a:off x="8822263" y="2821623"/>
                <a:ext cx="171962" cy="482437"/>
                <a:chOff x="7237831" y="1331389"/>
                <a:chExt cx="564776" cy="1546282"/>
              </a:xfrm>
            </p:grpSpPr>
            <p:sp>
              <p:nvSpPr>
                <p:cNvPr id="218" name="Donut 18">
                  <a:extLst>
                    <a:ext uri="{FF2B5EF4-FFF2-40B4-BE49-F238E27FC236}">
                      <a16:creationId xmlns:a16="http://schemas.microsoft.com/office/drawing/2014/main" id="{AAC97FA6-2A4A-4077-9B08-DC84E27E211D}"/>
                    </a:ext>
                  </a:extLst>
                </p:cNvPr>
                <p:cNvSpPr/>
                <p:nvPr/>
              </p:nvSpPr>
              <p:spPr>
                <a:xfrm>
                  <a:off x="7318503" y="1358784"/>
                  <a:ext cx="461176" cy="1456148"/>
                </a:xfrm>
                <a:custGeom>
                  <a:avLst/>
                  <a:gdLst>
                    <a:gd name="connsiteX0" fmla="*/ 0 w 774919"/>
                    <a:gd name="connsiteY0" fmla="*/ 763919 h 1527838"/>
                    <a:gd name="connsiteX1" fmla="*/ 387460 w 774919"/>
                    <a:gd name="connsiteY1" fmla="*/ 0 h 1527838"/>
                    <a:gd name="connsiteX2" fmla="*/ 774920 w 774919"/>
                    <a:gd name="connsiteY2" fmla="*/ 763919 h 1527838"/>
                    <a:gd name="connsiteX3" fmla="*/ 387460 w 774919"/>
                    <a:gd name="connsiteY3" fmla="*/ 1527838 h 1527838"/>
                    <a:gd name="connsiteX4" fmla="*/ 0 w 774919"/>
                    <a:gd name="connsiteY4" fmla="*/ 763919 h 1527838"/>
                    <a:gd name="connsiteX5" fmla="*/ 347326 w 774919"/>
                    <a:gd name="connsiteY5" fmla="*/ 763919 h 1527838"/>
                    <a:gd name="connsiteX6" fmla="*/ 387459 w 774919"/>
                    <a:gd name="connsiteY6" fmla="*/ 1180512 h 1527838"/>
                    <a:gd name="connsiteX7" fmla="*/ 427592 w 774919"/>
                    <a:gd name="connsiteY7" fmla="*/ 763919 h 1527838"/>
                    <a:gd name="connsiteX8" fmla="*/ 387459 w 774919"/>
                    <a:gd name="connsiteY8" fmla="*/ 347326 h 1527838"/>
                    <a:gd name="connsiteX9" fmla="*/ 347326 w 774919"/>
                    <a:gd name="connsiteY9" fmla="*/ 763919 h 1527838"/>
                    <a:gd name="connsiteX0" fmla="*/ 0 w 541837"/>
                    <a:gd name="connsiteY0" fmla="*/ 763939 h 1527877"/>
                    <a:gd name="connsiteX1" fmla="*/ 387460 w 541837"/>
                    <a:gd name="connsiteY1" fmla="*/ 20 h 1527877"/>
                    <a:gd name="connsiteX2" fmla="*/ 541837 w 541837"/>
                    <a:gd name="connsiteY2" fmla="*/ 746010 h 1527877"/>
                    <a:gd name="connsiteX3" fmla="*/ 387460 w 541837"/>
                    <a:gd name="connsiteY3" fmla="*/ 1527858 h 1527877"/>
                    <a:gd name="connsiteX4" fmla="*/ 0 w 541837"/>
                    <a:gd name="connsiteY4" fmla="*/ 763939 h 1527877"/>
                    <a:gd name="connsiteX5" fmla="*/ 347326 w 541837"/>
                    <a:gd name="connsiteY5" fmla="*/ 763939 h 1527877"/>
                    <a:gd name="connsiteX6" fmla="*/ 387459 w 541837"/>
                    <a:gd name="connsiteY6" fmla="*/ 1180532 h 1527877"/>
                    <a:gd name="connsiteX7" fmla="*/ 427592 w 541837"/>
                    <a:gd name="connsiteY7" fmla="*/ 763939 h 1527877"/>
                    <a:gd name="connsiteX8" fmla="*/ 387459 w 541837"/>
                    <a:gd name="connsiteY8" fmla="*/ 347346 h 1527877"/>
                    <a:gd name="connsiteX9" fmla="*/ 347326 w 541837"/>
                    <a:gd name="connsiteY9" fmla="*/ 763939 h 1527877"/>
                    <a:gd name="connsiteX0" fmla="*/ 324 w 543143"/>
                    <a:gd name="connsiteY0" fmla="*/ 754968 h 1518899"/>
                    <a:gd name="connsiteX1" fmla="*/ 325031 w 543143"/>
                    <a:gd name="connsiteY1" fmla="*/ 14 h 1518899"/>
                    <a:gd name="connsiteX2" fmla="*/ 542161 w 543143"/>
                    <a:gd name="connsiteY2" fmla="*/ 737039 h 1518899"/>
                    <a:gd name="connsiteX3" fmla="*/ 387784 w 543143"/>
                    <a:gd name="connsiteY3" fmla="*/ 1518887 h 1518899"/>
                    <a:gd name="connsiteX4" fmla="*/ 324 w 543143"/>
                    <a:gd name="connsiteY4" fmla="*/ 754968 h 1518899"/>
                    <a:gd name="connsiteX5" fmla="*/ 347650 w 543143"/>
                    <a:gd name="connsiteY5" fmla="*/ 754968 h 1518899"/>
                    <a:gd name="connsiteX6" fmla="*/ 387783 w 543143"/>
                    <a:gd name="connsiteY6" fmla="*/ 1171561 h 1518899"/>
                    <a:gd name="connsiteX7" fmla="*/ 427916 w 543143"/>
                    <a:gd name="connsiteY7" fmla="*/ 754968 h 1518899"/>
                    <a:gd name="connsiteX8" fmla="*/ 387783 w 543143"/>
                    <a:gd name="connsiteY8" fmla="*/ 338375 h 1518899"/>
                    <a:gd name="connsiteX9" fmla="*/ 347650 w 543143"/>
                    <a:gd name="connsiteY9" fmla="*/ 754968 h 1518899"/>
                    <a:gd name="connsiteX0" fmla="*/ 443 w 462447"/>
                    <a:gd name="connsiteY0" fmla="*/ 754968 h 1518899"/>
                    <a:gd name="connsiteX1" fmla="*/ 244467 w 462447"/>
                    <a:gd name="connsiteY1" fmla="*/ 14 h 1518899"/>
                    <a:gd name="connsiteX2" fmla="*/ 461597 w 462447"/>
                    <a:gd name="connsiteY2" fmla="*/ 737039 h 1518899"/>
                    <a:gd name="connsiteX3" fmla="*/ 307220 w 462447"/>
                    <a:gd name="connsiteY3" fmla="*/ 1518887 h 1518899"/>
                    <a:gd name="connsiteX4" fmla="*/ 443 w 462447"/>
                    <a:gd name="connsiteY4" fmla="*/ 754968 h 1518899"/>
                    <a:gd name="connsiteX5" fmla="*/ 267086 w 462447"/>
                    <a:gd name="connsiteY5" fmla="*/ 754968 h 1518899"/>
                    <a:gd name="connsiteX6" fmla="*/ 307219 w 462447"/>
                    <a:gd name="connsiteY6" fmla="*/ 1171561 h 1518899"/>
                    <a:gd name="connsiteX7" fmla="*/ 347352 w 462447"/>
                    <a:gd name="connsiteY7" fmla="*/ 754968 h 1518899"/>
                    <a:gd name="connsiteX8" fmla="*/ 307219 w 462447"/>
                    <a:gd name="connsiteY8" fmla="*/ 338375 h 1518899"/>
                    <a:gd name="connsiteX9" fmla="*/ 267086 w 462447"/>
                    <a:gd name="connsiteY9" fmla="*/ 754968 h 1518899"/>
                    <a:gd name="connsiteX0" fmla="*/ 443 w 462447"/>
                    <a:gd name="connsiteY0" fmla="*/ 754968 h 1518899"/>
                    <a:gd name="connsiteX1" fmla="*/ 244467 w 462447"/>
                    <a:gd name="connsiteY1" fmla="*/ 14 h 1518899"/>
                    <a:gd name="connsiteX2" fmla="*/ 461597 w 462447"/>
                    <a:gd name="connsiteY2" fmla="*/ 737039 h 1518899"/>
                    <a:gd name="connsiteX3" fmla="*/ 307220 w 462447"/>
                    <a:gd name="connsiteY3" fmla="*/ 1518887 h 1518899"/>
                    <a:gd name="connsiteX4" fmla="*/ 443 w 462447"/>
                    <a:gd name="connsiteY4" fmla="*/ 754968 h 1518899"/>
                    <a:gd name="connsiteX5" fmla="*/ 231227 w 462447"/>
                    <a:gd name="connsiteY5" fmla="*/ 754968 h 1518899"/>
                    <a:gd name="connsiteX6" fmla="*/ 307219 w 462447"/>
                    <a:gd name="connsiteY6" fmla="*/ 1171561 h 1518899"/>
                    <a:gd name="connsiteX7" fmla="*/ 347352 w 462447"/>
                    <a:gd name="connsiteY7" fmla="*/ 754968 h 1518899"/>
                    <a:gd name="connsiteX8" fmla="*/ 307219 w 462447"/>
                    <a:gd name="connsiteY8" fmla="*/ 338375 h 1518899"/>
                    <a:gd name="connsiteX9" fmla="*/ 231227 w 462447"/>
                    <a:gd name="connsiteY9" fmla="*/ 754968 h 1518899"/>
                    <a:gd name="connsiteX0" fmla="*/ 11 w 461176"/>
                    <a:gd name="connsiteY0" fmla="*/ 754968 h 1456148"/>
                    <a:gd name="connsiteX1" fmla="*/ 244035 w 461176"/>
                    <a:gd name="connsiteY1" fmla="*/ 14 h 1456148"/>
                    <a:gd name="connsiteX2" fmla="*/ 461165 w 461176"/>
                    <a:gd name="connsiteY2" fmla="*/ 737039 h 1456148"/>
                    <a:gd name="connsiteX3" fmla="*/ 235070 w 461176"/>
                    <a:gd name="connsiteY3" fmla="*/ 1456134 h 1456148"/>
                    <a:gd name="connsiteX4" fmla="*/ 11 w 461176"/>
                    <a:gd name="connsiteY4" fmla="*/ 754968 h 1456148"/>
                    <a:gd name="connsiteX5" fmla="*/ 230795 w 461176"/>
                    <a:gd name="connsiteY5" fmla="*/ 754968 h 1456148"/>
                    <a:gd name="connsiteX6" fmla="*/ 306787 w 461176"/>
                    <a:gd name="connsiteY6" fmla="*/ 1171561 h 1456148"/>
                    <a:gd name="connsiteX7" fmla="*/ 346920 w 461176"/>
                    <a:gd name="connsiteY7" fmla="*/ 754968 h 1456148"/>
                    <a:gd name="connsiteX8" fmla="*/ 306787 w 461176"/>
                    <a:gd name="connsiteY8" fmla="*/ 338375 h 1456148"/>
                    <a:gd name="connsiteX9" fmla="*/ 230795 w 461176"/>
                    <a:gd name="connsiteY9" fmla="*/ 754968 h 145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176" h="1456148">
                      <a:moveTo>
                        <a:pt x="11" y="754968"/>
                      </a:moveTo>
                      <a:cubicBezTo>
                        <a:pt x="1505" y="512281"/>
                        <a:pt x="167176" y="3002"/>
                        <a:pt x="244035" y="14"/>
                      </a:cubicBezTo>
                      <a:cubicBezTo>
                        <a:pt x="320894" y="-2974"/>
                        <a:pt x="462659" y="494352"/>
                        <a:pt x="461165" y="737039"/>
                      </a:cubicBezTo>
                      <a:cubicBezTo>
                        <a:pt x="459671" y="979726"/>
                        <a:pt x="311929" y="1453146"/>
                        <a:pt x="235070" y="1456134"/>
                      </a:cubicBezTo>
                      <a:cubicBezTo>
                        <a:pt x="158211" y="1459122"/>
                        <a:pt x="-1483" y="997655"/>
                        <a:pt x="11" y="754968"/>
                      </a:cubicBezTo>
                      <a:close/>
                      <a:moveTo>
                        <a:pt x="230795" y="754968"/>
                      </a:moveTo>
                      <a:cubicBezTo>
                        <a:pt x="230795" y="985046"/>
                        <a:pt x="287433" y="1171561"/>
                        <a:pt x="306787" y="1171561"/>
                      </a:cubicBezTo>
                      <a:cubicBezTo>
                        <a:pt x="326141" y="1171561"/>
                        <a:pt x="346920" y="985046"/>
                        <a:pt x="346920" y="754968"/>
                      </a:cubicBezTo>
                      <a:cubicBezTo>
                        <a:pt x="346920" y="524890"/>
                        <a:pt x="326141" y="338375"/>
                        <a:pt x="306787" y="338375"/>
                      </a:cubicBezTo>
                      <a:cubicBezTo>
                        <a:pt x="287433" y="338375"/>
                        <a:pt x="230795" y="524890"/>
                        <a:pt x="230795" y="754968"/>
                      </a:cubicBezTo>
                      <a:close/>
                    </a:path>
                  </a:pathLst>
                </a:custGeom>
                <a:solidFill>
                  <a:schemeClr val="bg1">
                    <a:lumMod val="50000"/>
                  </a:schemeClr>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sp>
              <p:nvSpPr>
                <p:cNvPr id="219" name="Oval 218">
                  <a:extLst>
                    <a:ext uri="{FF2B5EF4-FFF2-40B4-BE49-F238E27FC236}">
                      <a16:creationId xmlns:a16="http://schemas.microsoft.com/office/drawing/2014/main" id="{32AD28EF-4668-4310-AEEC-E22D8543FD88}"/>
                    </a:ext>
                  </a:extLst>
                </p:cNvPr>
                <p:cNvSpPr/>
                <p:nvPr/>
              </p:nvSpPr>
              <p:spPr>
                <a:xfrm>
                  <a:off x="7237831" y="1331389"/>
                  <a:ext cx="564776" cy="1546282"/>
                </a:xfrm>
                <a:prstGeom prst="ellipse">
                  <a:avLst/>
                </a:prstGeom>
                <a:solidFill>
                  <a:schemeClr val="accent3">
                    <a:lumMod val="50000"/>
                  </a:schemeClr>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tx1"/>
                    </a:solidFill>
                    <a:latin typeface="OCR A Extended" panose="02010509020102010303" pitchFamily="50" charset="0"/>
                  </a:endParaRPr>
                </a:p>
              </p:txBody>
            </p:sp>
          </p:grpSp>
          <p:sp>
            <p:nvSpPr>
              <p:cNvPr id="202" name="Oval 201">
                <a:extLst>
                  <a:ext uri="{FF2B5EF4-FFF2-40B4-BE49-F238E27FC236}">
                    <a16:creationId xmlns:a16="http://schemas.microsoft.com/office/drawing/2014/main" id="{A5732577-51D5-4411-B498-010E15D67AFC}"/>
                  </a:ext>
                </a:extLst>
              </p:cNvPr>
              <p:cNvSpPr/>
              <p:nvPr/>
            </p:nvSpPr>
            <p:spPr>
              <a:xfrm flipH="1">
                <a:off x="8553084" y="2813409"/>
                <a:ext cx="465837" cy="465836"/>
              </a:xfrm>
              <a:prstGeom prst="ellipse">
                <a:avLst/>
              </a:prstGeom>
              <a:solidFill>
                <a:srgbClr val="59B4D9"/>
              </a:solidFill>
              <a:ln w="31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latin typeface="OCR A Extended" panose="02010509020102010303" pitchFamily="50" charset="0"/>
                </a:endParaRPr>
              </a:p>
            </p:txBody>
          </p:sp>
          <p:grpSp>
            <p:nvGrpSpPr>
              <p:cNvPr id="203" name="Group 202">
                <a:extLst>
                  <a:ext uri="{FF2B5EF4-FFF2-40B4-BE49-F238E27FC236}">
                    <a16:creationId xmlns:a16="http://schemas.microsoft.com/office/drawing/2014/main" id="{C2C3A024-9C64-45B6-AA50-F7D71DA70AD2}"/>
                  </a:ext>
                </a:extLst>
              </p:cNvPr>
              <p:cNvGrpSpPr/>
              <p:nvPr/>
            </p:nvGrpSpPr>
            <p:grpSpPr>
              <a:xfrm>
                <a:off x="8596999" y="2798236"/>
                <a:ext cx="377713" cy="446059"/>
                <a:chOff x="3761989" y="1519463"/>
                <a:chExt cx="1533392" cy="1810864"/>
              </a:xfrm>
            </p:grpSpPr>
            <p:sp>
              <p:nvSpPr>
                <p:cNvPr id="206" name="TextBox 205">
                  <a:extLst>
                    <a:ext uri="{FF2B5EF4-FFF2-40B4-BE49-F238E27FC236}">
                      <a16:creationId xmlns:a16="http://schemas.microsoft.com/office/drawing/2014/main" id="{1A1379B4-7E00-43B2-9D49-4B42CB405193}"/>
                    </a:ext>
                  </a:extLst>
                </p:cNvPr>
                <p:cNvSpPr txBox="1"/>
                <p:nvPr/>
              </p:nvSpPr>
              <p:spPr>
                <a:xfrm>
                  <a:off x="3761989" y="1519463"/>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07" name="TextBox 206">
                  <a:extLst>
                    <a:ext uri="{FF2B5EF4-FFF2-40B4-BE49-F238E27FC236}">
                      <a16:creationId xmlns:a16="http://schemas.microsoft.com/office/drawing/2014/main" id="{DFB78B69-3FF4-440A-B46A-60732FB72221}"/>
                    </a:ext>
                  </a:extLst>
                </p:cNvPr>
                <p:cNvSpPr txBox="1"/>
                <p:nvPr/>
              </p:nvSpPr>
              <p:spPr>
                <a:xfrm>
                  <a:off x="4166386" y="2124170"/>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0</a:t>
                  </a:r>
                </a:p>
              </p:txBody>
            </p:sp>
            <p:sp>
              <p:nvSpPr>
                <p:cNvPr id="208" name="TextBox 207">
                  <a:extLst>
                    <a:ext uri="{FF2B5EF4-FFF2-40B4-BE49-F238E27FC236}">
                      <a16:creationId xmlns:a16="http://schemas.microsoft.com/office/drawing/2014/main" id="{C5740703-00BB-464E-A27C-CE26CD94ED40}"/>
                    </a:ext>
                  </a:extLst>
                </p:cNvPr>
                <p:cNvSpPr txBox="1"/>
                <p:nvPr/>
              </p:nvSpPr>
              <p:spPr>
                <a:xfrm>
                  <a:off x="4975179" y="2124170"/>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0</a:t>
                  </a:r>
                </a:p>
              </p:txBody>
            </p:sp>
            <p:sp>
              <p:nvSpPr>
                <p:cNvPr id="209" name="TextBox 208">
                  <a:extLst>
                    <a:ext uri="{FF2B5EF4-FFF2-40B4-BE49-F238E27FC236}">
                      <a16:creationId xmlns:a16="http://schemas.microsoft.com/office/drawing/2014/main" id="{8E85798F-DBD8-4F72-855A-6BB8DC1F2EE8}"/>
                    </a:ext>
                  </a:extLst>
                </p:cNvPr>
                <p:cNvSpPr txBox="1"/>
                <p:nvPr/>
              </p:nvSpPr>
              <p:spPr>
                <a:xfrm>
                  <a:off x="4570783" y="1519463"/>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0" name="TextBox 209">
                  <a:extLst>
                    <a:ext uri="{FF2B5EF4-FFF2-40B4-BE49-F238E27FC236}">
                      <a16:creationId xmlns:a16="http://schemas.microsoft.com/office/drawing/2014/main" id="{D45316AB-FA31-464D-A61D-1A5A0A50477E}"/>
                    </a:ext>
                  </a:extLst>
                </p:cNvPr>
                <p:cNvSpPr txBox="1"/>
                <p:nvPr/>
              </p:nvSpPr>
              <p:spPr>
                <a:xfrm>
                  <a:off x="3761989" y="2124170"/>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1" name="TextBox 210">
                  <a:extLst>
                    <a:ext uri="{FF2B5EF4-FFF2-40B4-BE49-F238E27FC236}">
                      <a16:creationId xmlns:a16="http://schemas.microsoft.com/office/drawing/2014/main" id="{E0A0E5C5-C7A0-4783-88DA-5DE0E1B6355A}"/>
                    </a:ext>
                  </a:extLst>
                </p:cNvPr>
                <p:cNvSpPr txBox="1"/>
                <p:nvPr/>
              </p:nvSpPr>
              <p:spPr>
                <a:xfrm>
                  <a:off x="4975184" y="2699786"/>
                  <a:ext cx="320197"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2" name="TextBox 211">
                  <a:extLst>
                    <a:ext uri="{FF2B5EF4-FFF2-40B4-BE49-F238E27FC236}">
                      <a16:creationId xmlns:a16="http://schemas.microsoft.com/office/drawing/2014/main" id="{02CC81D1-0CC8-4DAD-B4F2-1EF6EB468ECD}"/>
                    </a:ext>
                  </a:extLst>
                </p:cNvPr>
                <p:cNvSpPr txBox="1"/>
                <p:nvPr/>
              </p:nvSpPr>
              <p:spPr>
                <a:xfrm>
                  <a:off x="4166385" y="1519463"/>
                  <a:ext cx="320196"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0</a:t>
                  </a:r>
                </a:p>
              </p:txBody>
            </p:sp>
            <p:sp>
              <p:nvSpPr>
                <p:cNvPr id="213" name="TextBox 212">
                  <a:extLst>
                    <a:ext uri="{FF2B5EF4-FFF2-40B4-BE49-F238E27FC236}">
                      <a16:creationId xmlns:a16="http://schemas.microsoft.com/office/drawing/2014/main" id="{C55AE9CD-1ED0-4D0E-90FC-2D7EC4438259}"/>
                    </a:ext>
                  </a:extLst>
                </p:cNvPr>
                <p:cNvSpPr txBox="1"/>
                <p:nvPr/>
              </p:nvSpPr>
              <p:spPr>
                <a:xfrm>
                  <a:off x="4570780" y="2699791"/>
                  <a:ext cx="320196"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4" name="TextBox 213">
                  <a:extLst>
                    <a:ext uri="{FF2B5EF4-FFF2-40B4-BE49-F238E27FC236}">
                      <a16:creationId xmlns:a16="http://schemas.microsoft.com/office/drawing/2014/main" id="{3084266D-365C-4398-8D3F-BE318A9B6A15}"/>
                    </a:ext>
                  </a:extLst>
                </p:cNvPr>
                <p:cNvSpPr txBox="1"/>
                <p:nvPr/>
              </p:nvSpPr>
              <p:spPr>
                <a:xfrm>
                  <a:off x="4570780" y="2124170"/>
                  <a:ext cx="320196"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5" name="TextBox 214">
                  <a:extLst>
                    <a:ext uri="{FF2B5EF4-FFF2-40B4-BE49-F238E27FC236}">
                      <a16:creationId xmlns:a16="http://schemas.microsoft.com/office/drawing/2014/main" id="{0D7C23FC-DEB4-42C0-B915-517603514BC3}"/>
                    </a:ext>
                  </a:extLst>
                </p:cNvPr>
                <p:cNvSpPr txBox="1"/>
                <p:nvPr/>
              </p:nvSpPr>
              <p:spPr>
                <a:xfrm>
                  <a:off x="4975176" y="1519463"/>
                  <a:ext cx="320196"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0</a:t>
                  </a:r>
                </a:p>
              </p:txBody>
            </p:sp>
            <p:sp>
              <p:nvSpPr>
                <p:cNvPr id="216" name="TextBox 215">
                  <a:extLst>
                    <a:ext uri="{FF2B5EF4-FFF2-40B4-BE49-F238E27FC236}">
                      <a16:creationId xmlns:a16="http://schemas.microsoft.com/office/drawing/2014/main" id="{A4A6B900-AF28-4FFA-BBC8-553DF1A200F8}"/>
                    </a:ext>
                  </a:extLst>
                </p:cNvPr>
                <p:cNvSpPr txBox="1"/>
                <p:nvPr/>
              </p:nvSpPr>
              <p:spPr>
                <a:xfrm>
                  <a:off x="4166384" y="2699791"/>
                  <a:ext cx="320195"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1</a:t>
                  </a:r>
                </a:p>
              </p:txBody>
            </p:sp>
            <p:sp>
              <p:nvSpPr>
                <p:cNvPr id="217" name="TextBox 216">
                  <a:extLst>
                    <a:ext uri="{FF2B5EF4-FFF2-40B4-BE49-F238E27FC236}">
                      <a16:creationId xmlns:a16="http://schemas.microsoft.com/office/drawing/2014/main" id="{2CDC367D-C008-4159-8E58-B88F7B586A62}"/>
                    </a:ext>
                  </a:extLst>
                </p:cNvPr>
                <p:cNvSpPr txBox="1"/>
                <p:nvPr/>
              </p:nvSpPr>
              <p:spPr>
                <a:xfrm>
                  <a:off x="3761994" y="2699791"/>
                  <a:ext cx="320195" cy="630536"/>
                </a:xfrm>
                <a:prstGeom prst="rect">
                  <a:avLst/>
                </a:prstGeom>
                <a:noFill/>
              </p:spPr>
              <p:txBody>
                <a:bodyPr wrap="none" lIns="0" tIns="0" rIns="0" bIns="0" rtlCol="0">
                  <a:spAutoFit/>
                </a:bodyPr>
                <a:lstStyle/>
                <a:p>
                  <a:r>
                    <a:rPr lang="en-US" sz="800" b="1" dirty="0">
                      <a:solidFill>
                        <a:schemeClr val="bg1"/>
                      </a:solidFill>
                      <a:latin typeface="OCR A Extended" panose="02010509020102010303" pitchFamily="50" charset="0"/>
                      <a:cs typeface="Courier New" panose="02070309020205020404" pitchFamily="49" charset="0"/>
                    </a:rPr>
                    <a:t>0</a:t>
                  </a:r>
                </a:p>
              </p:txBody>
            </p:sp>
          </p:grpSp>
          <p:sp>
            <p:nvSpPr>
              <p:cNvPr id="204" name="Donut 104">
                <a:extLst>
                  <a:ext uri="{FF2B5EF4-FFF2-40B4-BE49-F238E27FC236}">
                    <a16:creationId xmlns:a16="http://schemas.microsoft.com/office/drawing/2014/main" id="{D1AC801E-4224-4B46-BEE4-3DCDB0EA9160}"/>
                  </a:ext>
                </a:extLst>
              </p:cNvPr>
              <p:cNvSpPr/>
              <p:nvPr/>
            </p:nvSpPr>
            <p:spPr>
              <a:xfrm>
                <a:off x="8512459" y="2757788"/>
                <a:ext cx="577078" cy="577078"/>
              </a:xfrm>
              <a:prstGeom prst="donut">
                <a:avLst>
                  <a:gd name="adj" fmla="val 12638"/>
                </a:avLst>
              </a:prstGeom>
              <a:solidFill>
                <a:srgbClr val="3E3E3E"/>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solidFill>
                    <a:schemeClr val="accent2">
                      <a:lumMod val="20000"/>
                      <a:lumOff val="80000"/>
                    </a:schemeClr>
                  </a:solidFill>
                  <a:latin typeface="OCR A Extended" panose="02010509020102010303" pitchFamily="50" charset="0"/>
                </a:endParaRPr>
              </a:p>
            </p:txBody>
          </p:sp>
          <p:sp>
            <p:nvSpPr>
              <p:cNvPr id="205" name="Rounded Rectangle 105">
                <a:extLst>
                  <a:ext uri="{FF2B5EF4-FFF2-40B4-BE49-F238E27FC236}">
                    <a16:creationId xmlns:a16="http://schemas.microsoft.com/office/drawing/2014/main" id="{F5305A5F-EC24-439A-87E3-A3250717B784}"/>
                  </a:ext>
                </a:extLst>
              </p:cNvPr>
              <p:cNvSpPr/>
              <p:nvPr/>
            </p:nvSpPr>
            <p:spPr>
              <a:xfrm rot="18803373">
                <a:off x="8347393" y="3301611"/>
                <a:ext cx="352566" cy="112861"/>
              </a:xfrm>
              <a:prstGeom prst="roundRect">
                <a:avLst>
                  <a:gd name="adj" fmla="val 50000"/>
                </a:avLst>
              </a:prstGeom>
              <a:solidFill>
                <a:srgbClr val="3E3E3E"/>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00" dirty="0">
                  <a:latin typeface="OCR A Extended" panose="02010509020102010303" pitchFamily="50" charset="0"/>
                </a:endParaRPr>
              </a:p>
            </p:txBody>
          </p:sp>
        </p:grpSp>
        <p:sp>
          <p:nvSpPr>
            <p:cNvPr id="140" name="TextBox 139">
              <a:extLst>
                <a:ext uri="{FF2B5EF4-FFF2-40B4-BE49-F238E27FC236}">
                  <a16:creationId xmlns:a16="http://schemas.microsoft.com/office/drawing/2014/main" id="{C4272E00-977D-4547-9B01-D2F750807BDB}"/>
                </a:ext>
              </a:extLst>
            </p:cNvPr>
            <p:cNvSpPr txBox="1"/>
            <p:nvPr/>
          </p:nvSpPr>
          <p:spPr>
            <a:xfrm>
              <a:off x="7856809" y="2688141"/>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41" name="TextBox 140">
              <a:extLst>
                <a:ext uri="{FF2B5EF4-FFF2-40B4-BE49-F238E27FC236}">
                  <a16:creationId xmlns:a16="http://schemas.microsoft.com/office/drawing/2014/main" id="{7F81CE58-DC46-4D4B-A4E6-0D6721275A2D}"/>
                </a:ext>
              </a:extLst>
            </p:cNvPr>
            <p:cNvSpPr txBox="1"/>
            <p:nvPr/>
          </p:nvSpPr>
          <p:spPr>
            <a:xfrm>
              <a:off x="7945210" y="3038929"/>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42" name="TextBox 141">
              <a:extLst>
                <a:ext uri="{FF2B5EF4-FFF2-40B4-BE49-F238E27FC236}">
                  <a16:creationId xmlns:a16="http://schemas.microsoft.com/office/drawing/2014/main" id="{C3D5CBBD-F566-4D5B-A220-A3A4FF1A2556}"/>
                </a:ext>
              </a:extLst>
            </p:cNvPr>
            <p:cNvSpPr txBox="1"/>
            <p:nvPr/>
          </p:nvSpPr>
          <p:spPr>
            <a:xfrm>
              <a:off x="8209563" y="3021981"/>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43" name="TextBox 142">
              <a:extLst>
                <a:ext uri="{FF2B5EF4-FFF2-40B4-BE49-F238E27FC236}">
                  <a16:creationId xmlns:a16="http://schemas.microsoft.com/office/drawing/2014/main" id="{0BD93511-7D39-4502-A321-D0C01A7CC06F}"/>
                </a:ext>
              </a:extLst>
            </p:cNvPr>
            <p:cNvSpPr txBox="1"/>
            <p:nvPr/>
          </p:nvSpPr>
          <p:spPr>
            <a:xfrm>
              <a:off x="8214300" y="2858327"/>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44" name="TextBox 143">
              <a:extLst>
                <a:ext uri="{FF2B5EF4-FFF2-40B4-BE49-F238E27FC236}">
                  <a16:creationId xmlns:a16="http://schemas.microsoft.com/office/drawing/2014/main" id="{B8C6F419-7061-4CD9-AEAC-FE9C05033E22}"/>
                </a:ext>
              </a:extLst>
            </p:cNvPr>
            <p:cNvSpPr txBox="1"/>
            <p:nvPr/>
          </p:nvSpPr>
          <p:spPr>
            <a:xfrm>
              <a:off x="7650446" y="2916337"/>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78" name="TextBox 177">
              <a:extLst>
                <a:ext uri="{FF2B5EF4-FFF2-40B4-BE49-F238E27FC236}">
                  <a16:creationId xmlns:a16="http://schemas.microsoft.com/office/drawing/2014/main" id="{E4208180-F819-410F-968D-02534650D6ED}"/>
                </a:ext>
              </a:extLst>
            </p:cNvPr>
            <p:cNvSpPr txBox="1"/>
            <p:nvPr/>
          </p:nvSpPr>
          <p:spPr>
            <a:xfrm>
              <a:off x="8053676" y="2996826"/>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83" name="TextBox 182">
              <a:extLst>
                <a:ext uri="{FF2B5EF4-FFF2-40B4-BE49-F238E27FC236}">
                  <a16:creationId xmlns:a16="http://schemas.microsoft.com/office/drawing/2014/main" id="{A2D8D22F-1D26-4D21-A14F-32EF4CEEA97F}"/>
                </a:ext>
              </a:extLst>
            </p:cNvPr>
            <p:cNvSpPr txBox="1"/>
            <p:nvPr/>
          </p:nvSpPr>
          <p:spPr>
            <a:xfrm>
              <a:off x="7843002" y="2935033"/>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86" name="TextBox 185">
              <a:extLst>
                <a:ext uri="{FF2B5EF4-FFF2-40B4-BE49-F238E27FC236}">
                  <a16:creationId xmlns:a16="http://schemas.microsoft.com/office/drawing/2014/main" id="{FF2CD15D-B212-4433-81F5-3F58DE57D3E2}"/>
                </a:ext>
              </a:extLst>
            </p:cNvPr>
            <p:cNvSpPr txBox="1"/>
            <p:nvPr/>
          </p:nvSpPr>
          <p:spPr>
            <a:xfrm>
              <a:off x="8113654" y="2922143"/>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89" name="TextBox 188">
              <a:extLst>
                <a:ext uri="{FF2B5EF4-FFF2-40B4-BE49-F238E27FC236}">
                  <a16:creationId xmlns:a16="http://schemas.microsoft.com/office/drawing/2014/main" id="{58F6B995-218D-4638-A6E9-0A962693EBF0}"/>
                </a:ext>
              </a:extLst>
            </p:cNvPr>
            <p:cNvSpPr txBox="1"/>
            <p:nvPr/>
          </p:nvSpPr>
          <p:spPr>
            <a:xfrm>
              <a:off x="8124140" y="2741923"/>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90" name="TextBox 189">
              <a:extLst>
                <a:ext uri="{FF2B5EF4-FFF2-40B4-BE49-F238E27FC236}">
                  <a16:creationId xmlns:a16="http://schemas.microsoft.com/office/drawing/2014/main" id="{539AC2AD-D5BB-47D8-9527-A1A9780F284F}"/>
                </a:ext>
              </a:extLst>
            </p:cNvPr>
            <p:cNvSpPr txBox="1"/>
            <p:nvPr/>
          </p:nvSpPr>
          <p:spPr>
            <a:xfrm>
              <a:off x="7737120" y="2990229"/>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91" name="TextBox 190">
              <a:extLst>
                <a:ext uri="{FF2B5EF4-FFF2-40B4-BE49-F238E27FC236}">
                  <a16:creationId xmlns:a16="http://schemas.microsoft.com/office/drawing/2014/main" id="{48C1B820-50EA-43A5-9312-4A8525C12ABC}"/>
                </a:ext>
              </a:extLst>
            </p:cNvPr>
            <p:cNvSpPr txBox="1"/>
            <p:nvPr/>
          </p:nvSpPr>
          <p:spPr>
            <a:xfrm>
              <a:off x="7763481" y="2737764"/>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92" name="TextBox 191">
              <a:extLst>
                <a:ext uri="{FF2B5EF4-FFF2-40B4-BE49-F238E27FC236}">
                  <a16:creationId xmlns:a16="http://schemas.microsoft.com/office/drawing/2014/main" id="{DF866DDA-5329-416B-8B06-5B69E16E25CE}"/>
                </a:ext>
              </a:extLst>
            </p:cNvPr>
            <p:cNvSpPr txBox="1"/>
            <p:nvPr/>
          </p:nvSpPr>
          <p:spPr>
            <a:xfrm>
              <a:off x="7974881" y="2849434"/>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97" name="TextBox 196">
              <a:extLst>
                <a:ext uri="{FF2B5EF4-FFF2-40B4-BE49-F238E27FC236}">
                  <a16:creationId xmlns:a16="http://schemas.microsoft.com/office/drawing/2014/main" id="{7CBB230A-D517-4E57-97EA-0D733972C439}"/>
                </a:ext>
              </a:extLst>
            </p:cNvPr>
            <p:cNvSpPr txBox="1"/>
            <p:nvPr/>
          </p:nvSpPr>
          <p:spPr>
            <a:xfrm>
              <a:off x="7680582" y="2764689"/>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198" name="TextBox 197">
              <a:extLst>
                <a:ext uri="{FF2B5EF4-FFF2-40B4-BE49-F238E27FC236}">
                  <a16:creationId xmlns:a16="http://schemas.microsoft.com/office/drawing/2014/main" id="{A454BDA2-3D44-4DB7-9B47-09BE323AFA30}"/>
                </a:ext>
              </a:extLst>
            </p:cNvPr>
            <p:cNvSpPr txBox="1"/>
            <p:nvPr/>
          </p:nvSpPr>
          <p:spPr>
            <a:xfrm>
              <a:off x="7713328" y="3144002"/>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sp>
          <p:nvSpPr>
            <p:cNvPr id="199" name="TextBox 198">
              <a:extLst>
                <a:ext uri="{FF2B5EF4-FFF2-40B4-BE49-F238E27FC236}">
                  <a16:creationId xmlns:a16="http://schemas.microsoft.com/office/drawing/2014/main" id="{03D7B495-8768-43A8-8FA3-91A717F5A78E}"/>
                </a:ext>
              </a:extLst>
            </p:cNvPr>
            <p:cNvSpPr txBox="1"/>
            <p:nvPr/>
          </p:nvSpPr>
          <p:spPr>
            <a:xfrm>
              <a:off x="7841889" y="3079727"/>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1</a:t>
              </a:r>
            </a:p>
          </p:txBody>
        </p:sp>
        <p:sp>
          <p:nvSpPr>
            <p:cNvPr id="200" name="TextBox 199">
              <a:extLst>
                <a:ext uri="{FF2B5EF4-FFF2-40B4-BE49-F238E27FC236}">
                  <a16:creationId xmlns:a16="http://schemas.microsoft.com/office/drawing/2014/main" id="{875554F0-C627-4FFE-BA47-512085306893}"/>
                </a:ext>
              </a:extLst>
            </p:cNvPr>
            <p:cNvSpPr txBox="1"/>
            <p:nvPr/>
          </p:nvSpPr>
          <p:spPr>
            <a:xfrm>
              <a:off x="8009053" y="2757390"/>
              <a:ext cx="58649" cy="116487"/>
            </a:xfrm>
            <a:prstGeom prst="rect">
              <a:avLst/>
            </a:prstGeom>
            <a:noFill/>
          </p:spPr>
          <p:txBody>
            <a:bodyPr wrap="none" lIns="0" tIns="0" rIns="0" bIns="0" rtlCol="0">
              <a:spAutoFit/>
            </a:bodyPr>
            <a:lstStyle/>
            <a:p>
              <a:r>
                <a:rPr lang="en-US" sz="600" b="1" dirty="0">
                  <a:solidFill>
                    <a:schemeClr val="accent6"/>
                  </a:solidFill>
                  <a:latin typeface="OCR A Extended" panose="02010509020102010303" pitchFamily="50" charset="0"/>
                  <a:cs typeface="Courier New" panose="02070309020205020404" pitchFamily="49" charset="0"/>
                </a:rPr>
                <a:t>0</a:t>
              </a:r>
            </a:p>
          </p:txBody>
        </p:sp>
      </p:grpSp>
    </p:spTree>
    <p:extLst>
      <p:ext uri="{BB962C8B-B14F-4D97-AF65-F5344CB8AC3E}">
        <p14:creationId xmlns:p14="http://schemas.microsoft.com/office/powerpoint/2010/main" val="42534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5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25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25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25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5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25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250"/>
                                        <p:tgtEl>
                                          <p:spTgt spid="80"/>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25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250"/>
                                        <p:tgtEl>
                                          <p:spTgt spid="76"/>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250"/>
                                        <p:tgtEl>
                                          <p:spTgt spid="117"/>
                                        </p:tgtEl>
                                      </p:cBhvr>
                                    </p:animEffect>
                                  </p:childTnLst>
                                </p:cTn>
                              </p:par>
                              <p:par>
                                <p:cTn id="37" presetID="10"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250"/>
                                        <p:tgtEl>
                                          <p:spTgt spid="82"/>
                                        </p:tgtEl>
                                      </p:cBhvr>
                                    </p:animEffect>
                                  </p:childTnLst>
                                </p:cTn>
                              </p:par>
                              <p:par>
                                <p:cTn id="40" presetID="10"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250"/>
                                        <p:tgtEl>
                                          <p:spTgt spid="9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250"/>
                                        <p:tgtEl>
                                          <p:spTgt spid="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fade">
                                      <p:cBhvr>
                                        <p:cTn id="48" dur="250"/>
                                        <p:tgtEl>
                                          <p:spTgt spid="9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250"/>
                                        <p:tgtEl>
                                          <p:spTgt spid="83"/>
                                        </p:tgtEl>
                                      </p:cBhvr>
                                    </p:animEffect>
                                  </p:childTnLst>
                                </p:cTn>
                              </p:par>
                              <p:par>
                                <p:cTn id="54" presetID="10" presetClass="entr" presetSubtype="0" fill="hold"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25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250"/>
                                        <p:tgtEl>
                                          <p:spTgt spid="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5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250"/>
                                        <p:tgtEl>
                                          <p:spTgt spid="84"/>
                                        </p:tgtEl>
                                      </p:cBhvr>
                                    </p:animEffect>
                                  </p:childTnLst>
                                </p:cTn>
                              </p:par>
                              <p:par>
                                <p:cTn id="66" presetID="10" presetClass="entr" presetSubtype="0" fill="hold"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250"/>
                                        <p:tgtEl>
                                          <p:spTgt spid="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250"/>
                                        <p:tgtEl>
                                          <p:spTgt spid="10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250"/>
                                        <p:tgtEl>
                                          <p:spTgt spid="89"/>
                                        </p:tgtEl>
                                      </p:cBhvr>
                                    </p:animEffect>
                                  </p:childTnLst>
                                </p:cTn>
                              </p:par>
                              <p:par>
                                <p:cTn id="77" presetID="10" presetClass="entr" presetSubtype="0" fill="hold" nodeType="with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250"/>
                                        <p:tgtEl>
                                          <p:spTgt spid="9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250"/>
                                        <p:tgtEl>
                                          <p:spTgt spid="91"/>
                                        </p:tgtEl>
                                      </p:cBhvr>
                                    </p:animEffect>
                                  </p:childTnLst>
                                </p:cTn>
                              </p:par>
                              <p:par>
                                <p:cTn id="88" presetID="10" presetClass="entr" presetSubtype="0" fill="hold" nodeType="with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250"/>
                                        <p:tgtEl>
                                          <p:spTgt spid="11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5"/>
                                        </p:tgtEl>
                                        <p:attrNameLst>
                                          <p:attrName>style.visibility</p:attrName>
                                        </p:attrNameLst>
                                      </p:cBhvr>
                                      <p:to>
                                        <p:strVal val="visible"/>
                                      </p:to>
                                    </p:set>
                                    <p:animEffect transition="in" filter="fade">
                                      <p:cBhvr>
                                        <p:cTn id="95" dur="250"/>
                                        <p:tgtEl>
                                          <p:spTgt spid="10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fade">
                                      <p:cBhvr>
                                        <p:cTn id="98" dur="250"/>
                                        <p:tgtEl>
                                          <p:spTgt spid="92"/>
                                        </p:tgtEl>
                                      </p:cBhvr>
                                    </p:animEffect>
                                  </p:childTnLst>
                                </p:cTn>
                              </p:par>
                              <p:par>
                                <p:cTn id="99" presetID="10" presetClass="entr" presetSubtype="0" fill="hold" nodeType="withEffect">
                                  <p:stCondLst>
                                    <p:cond delay="0"/>
                                  </p:stCondLst>
                                  <p:childTnLst>
                                    <p:set>
                                      <p:cBhvr>
                                        <p:cTn id="100" dur="1" fill="hold">
                                          <p:stCondLst>
                                            <p:cond delay="0"/>
                                          </p:stCondLst>
                                        </p:cTn>
                                        <p:tgtEl>
                                          <p:spTgt spid="108"/>
                                        </p:tgtEl>
                                        <p:attrNameLst>
                                          <p:attrName>style.visibility</p:attrName>
                                        </p:attrNameLst>
                                      </p:cBhvr>
                                      <p:to>
                                        <p:strVal val="visible"/>
                                      </p:to>
                                    </p:set>
                                    <p:animEffect transition="in" filter="fade">
                                      <p:cBhvr>
                                        <p:cTn id="101" dur="25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7" grpId="0"/>
      <p:bldP spid="88" grpId="0"/>
      <p:bldP spid="89" grpId="0" animBg="1"/>
      <p:bldP spid="90" grpId="0" animBg="1"/>
      <p:bldP spid="91" grpId="0" animBg="1"/>
      <p:bldP spid="92" grpId="0" animBg="1"/>
      <p:bldP spid="94" grpId="0"/>
      <p:bldP spid="95" grpId="0"/>
      <p:bldP spid="105" grpId="0" animBg="1"/>
      <p:bldP spid="106" grpId="0" animBg="1"/>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EFBA25-7A15-44D9-8522-019B74CCF7C7}"/>
              </a:ext>
            </a:extLst>
          </p:cNvPr>
          <p:cNvSpPr>
            <a:spLocks noGrp="1"/>
          </p:cNvSpPr>
          <p:nvPr>
            <p:ph type="title"/>
          </p:nvPr>
        </p:nvSpPr>
        <p:spPr>
          <a:xfrm>
            <a:off x="274639" y="1209974"/>
            <a:ext cx="10056812" cy="2178545"/>
          </a:xfrm>
        </p:spPr>
        <p:txBody>
          <a:bodyPr/>
          <a:lstStyle/>
          <a:p>
            <a:r>
              <a:rPr lang="en-US" dirty="0"/>
              <a:t>Information Management </a:t>
            </a:r>
            <a:r>
              <a:rPr lang="en-US"/>
              <a:t>Futures</a:t>
            </a:r>
          </a:p>
        </p:txBody>
      </p:sp>
    </p:spTree>
    <p:extLst>
      <p:ext uri="{BB962C8B-B14F-4D97-AF65-F5344CB8AC3E}">
        <p14:creationId xmlns:p14="http://schemas.microsoft.com/office/powerpoint/2010/main" val="2179991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6788623" y="1217281"/>
            <a:ext cx="5647851" cy="4795159"/>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US" sz="2400" dirty="0">
                <a:solidFill>
                  <a:srgbClr val="0070C0"/>
                </a:solidFill>
              </a:rPr>
              <a:t>Value prop – What’s new​</a:t>
            </a:r>
          </a:p>
          <a:p>
            <a:pPr>
              <a:defRPr/>
            </a:pPr>
            <a:r>
              <a:rPr lang="en-US" sz="2000" dirty="0">
                <a:solidFill>
                  <a:srgbClr val="0070C0"/>
                </a:solidFill>
              </a:rPr>
              <a:t>Fully managed ETL/ELT service​</a:t>
            </a:r>
          </a:p>
          <a:p>
            <a:pPr>
              <a:defRPr/>
            </a:pPr>
            <a:r>
              <a:rPr lang="en-US" sz="2000" dirty="0">
                <a:solidFill>
                  <a:srgbClr val="0070C0"/>
                </a:solidFill>
              </a:rPr>
              <a:t>Over 40 source connectors​</a:t>
            </a:r>
          </a:p>
          <a:p>
            <a:pPr>
              <a:defRPr/>
            </a:pPr>
            <a:r>
              <a:rPr lang="en-US" sz="2000" dirty="0">
                <a:solidFill>
                  <a:srgbClr val="0070C0"/>
                </a:solidFill>
              </a:rPr>
              <a:t>Extensive control flow capabilities​</a:t>
            </a:r>
          </a:p>
          <a:p>
            <a:pPr>
              <a:defRPr/>
            </a:pPr>
            <a:r>
              <a:rPr lang="en-US" sz="2000" dirty="0">
                <a:solidFill>
                  <a:srgbClr val="0070C0"/>
                </a:solidFill>
              </a:rPr>
              <a:t>Intuitive UI for rich data flow (coming soon)​</a:t>
            </a:r>
          </a:p>
          <a:p>
            <a:pPr>
              <a:defRPr/>
            </a:pPr>
            <a:r>
              <a:rPr lang="en-US" sz="2000" dirty="0">
                <a:solidFill>
                  <a:srgbClr val="0070C0"/>
                </a:solidFill>
              </a:rPr>
              <a:t>SSIS provisioning in cloud​</a:t>
            </a:r>
          </a:p>
          <a:p>
            <a:pPr marL="0" lvl="0" indent="0">
              <a:buNone/>
              <a:defRPr/>
            </a:pPr>
            <a:endParaRPr lang="en-US" sz="1600" dirty="0">
              <a:solidFill>
                <a:srgbClr val="0070C0"/>
              </a:solidFill>
            </a:endParaRPr>
          </a:p>
          <a:p>
            <a:pPr marL="0" lvl="0" indent="0">
              <a:buNone/>
              <a:defRPr/>
            </a:pPr>
            <a:r>
              <a:rPr lang="en-US" sz="2400" dirty="0">
                <a:solidFill>
                  <a:srgbClr val="0070C0"/>
                </a:solidFill>
              </a:rPr>
              <a:t>Capabilities</a:t>
            </a:r>
            <a:r>
              <a:rPr lang="en-US" sz="1600" dirty="0">
                <a:solidFill>
                  <a:srgbClr val="0070C0"/>
                </a:solidFill>
              </a:rPr>
              <a:t>​</a:t>
            </a:r>
          </a:p>
          <a:p>
            <a:pPr>
              <a:defRPr/>
            </a:pPr>
            <a:r>
              <a:rPr lang="en-US" sz="2000" dirty="0">
                <a:solidFill>
                  <a:srgbClr val="0070C0"/>
                </a:solidFill>
              </a:rPr>
              <a:t>Lift your SSIS workload to the cloud​</a:t>
            </a:r>
          </a:p>
          <a:p>
            <a:pPr>
              <a:defRPr/>
            </a:pPr>
            <a:r>
              <a:rPr lang="en-US" sz="2000" dirty="0">
                <a:solidFill>
                  <a:srgbClr val="0070C0"/>
                </a:solidFill>
              </a:rPr>
              <a:t>Modernize your DW at reduced cost and increased scalability​</a:t>
            </a:r>
          </a:p>
          <a:p>
            <a:pPr>
              <a:defRPr/>
            </a:pPr>
            <a:r>
              <a:rPr lang="en-US" sz="2000" dirty="0">
                <a:solidFill>
                  <a:srgbClr val="0070C0"/>
                </a:solidFill>
              </a:rPr>
              <a:t>Deploy ETL/ELT on self-hosted environment​</a:t>
            </a:r>
          </a:p>
          <a:p>
            <a:pPr>
              <a:defRPr/>
            </a:pPr>
            <a:r>
              <a:rPr lang="en-US" sz="2000" dirty="0">
                <a:solidFill>
                  <a:srgbClr val="0070C0"/>
                </a:solidFill>
              </a:rPr>
              <a:t>Build truly intelligent experience with data-driven SAAS applications​</a:t>
            </a:r>
            <a:endParaRPr kumimoji="0" lang="en-US" sz="2000" b="0" i="0" u="none" strike="noStrike" kern="1200" cap="none" spc="0" normalizeH="0" baseline="0" noProof="0" dirty="0">
              <a:ln>
                <a:noFill/>
              </a:ln>
              <a:solidFill>
                <a:srgbClr val="0070C0"/>
              </a:solidFill>
              <a:effectLst/>
              <a:uLnTx/>
              <a:uFillTx/>
              <a:latin typeface="Segoe UI Semilight"/>
              <a:ea typeface="+mn-ea"/>
              <a:cs typeface="+mn-cs"/>
            </a:endParaRPr>
          </a:p>
        </p:txBody>
      </p:sp>
      <p:grpSp>
        <p:nvGrpSpPr>
          <p:cNvPr id="84" name="Group 83"/>
          <p:cNvGrpSpPr/>
          <p:nvPr/>
        </p:nvGrpSpPr>
        <p:grpSpPr>
          <a:xfrm>
            <a:off x="-31429" y="1353934"/>
            <a:ext cx="6820052" cy="5212172"/>
            <a:chOff x="-31429" y="1353934"/>
            <a:chExt cx="6820052" cy="5212172"/>
          </a:xfrm>
        </p:grpSpPr>
        <p:sp>
          <p:nvSpPr>
            <p:cNvPr id="85" name="TextBox 84"/>
            <p:cNvSpPr txBox="1"/>
            <p:nvPr/>
          </p:nvSpPr>
          <p:spPr>
            <a:xfrm>
              <a:off x="4026800" y="4527618"/>
              <a:ext cx="1350589"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Segoe UI Semilight"/>
                  <a:ea typeface="+mn-ea"/>
                  <a:cs typeface="+mn-cs"/>
                </a:rPr>
                <a:t>Execute/Manage</a:t>
              </a:r>
              <a:endParaRPr kumimoji="0" lang="en-US" sz="1800" b="0" i="0" u="none" strike="noStrike" kern="1200" cap="none" spc="0" normalizeH="0" baseline="0" noProof="0" dirty="0">
                <a:ln>
                  <a:noFill/>
                </a:ln>
                <a:solidFill>
                  <a:srgbClr val="0070C0"/>
                </a:solidFill>
                <a:effectLst/>
                <a:uLnTx/>
                <a:uFillTx/>
                <a:latin typeface="Segoe UI Semilight"/>
                <a:ea typeface="+mn-ea"/>
                <a:cs typeface="+mn-cs"/>
              </a:endParaRPr>
            </a:p>
          </p:txBody>
        </p:sp>
        <p:sp>
          <p:nvSpPr>
            <p:cNvPr id="86" name="TextBox 85"/>
            <p:cNvSpPr txBox="1"/>
            <p:nvPr/>
          </p:nvSpPr>
          <p:spPr>
            <a:xfrm>
              <a:off x="4041343" y="2936103"/>
              <a:ext cx="838459"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Segoe UI Semilight"/>
                  <a:ea typeface="+mn-ea"/>
                  <a:cs typeface="+mn-cs"/>
                </a:rPr>
                <a:t>Provision</a:t>
              </a:r>
              <a:endParaRPr kumimoji="0" lang="en-US" sz="1800" b="0" i="0" u="none" strike="noStrike" kern="1200" cap="none" spc="0" normalizeH="0" baseline="0" noProof="0" dirty="0">
                <a:ln>
                  <a:noFill/>
                </a:ln>
                <a:solidFill>
                  <a:srgbClr val="0070C0"/>
                </a:solidFill>
                <a:effectLst/>
                <a:uLnTx/>
                <a:uFillTx/>
                <a:latin typeface="Segoe UI Semilight"/>
                <a:ea typeface="+mn-ea"/>
                <a:cs typeface="+mn-cs"/>
              </a:endParaRPr>
            </a:p>
          </p:txBody>
        </p:sp>
        <p:cxnSp>
          <p:nvCxnSpPr>
            <p:cNvPr id="87" name="Straight Connector 86"/>
            <p:cNvCxnSpPr/>
            <p:nvPr/>
          </p:nvCxnSpPr>
          <p:spPr>
            <a:xfrm>
              <a:off x="10325" y="4327897"/>
              <a:ext cx="6543125" cy="63021"/>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1429" y="5766129"/>
              <a:ext cx="1817942" cy="276999"/>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535"/>
                  </a:solidFill>
                  <a:effectLst/>
                  <a:uLnTx/>
                  <a:uFillTx/>
                  <a:latin typeface="Segoe UI Semilight"/>
                  <a:ea typeface="+mn-ea"/>
                  <a:cs typeface="+mn-cs"/>
                </a:rPr>
                <a:t>SSDT</a:t>
              </a:r>
            </a:p>
          </p:txBody>
        </p:sp>
        <p:pic>
          <p:nvPicPr>
            <p:cNvPr id="90" name="Picture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697" y="4905030"/>
              <a:ext cx="1772469" cy="880166"/>
            </a:xfrm>
            <a:prstGeom prst="rect">
              <a:avLst/>
            </a:prstGeom>
          </p:spPr>
        </p:pic>
        <p:sp>
          <p:nvSpPr>
            <p:cNvPr id="91" name="TextBox 90"/>
            <p:cNvSpPr txBox="1"/>
            <p:nvPr/>
          </p:nvSpPr>
          <p:spPr>
            <a:xfrm>
              <a:off x="4387696" y="5766129"/>
              <a:ext cx="1772469" cy="276999"/>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535"/>
                  </a:solidFill>
                  <a:effectLst/>
                  <a:uLnTx/>
                  <a:uFillTx/>
                  <a:latin typeface="Segoe UI Semilight"/>
                  <a:ea typeface="+mn-ea"/>
                  <a:cs typeface="+mn-cs"/>
                </a:rPr>
                <a:t>SSMS</a:t>
              </a:r>
            </a:p>
          </p:txBody>
        </p:sp>
        <p:cxnSp>
          <p:nvCxnSpPr>
            <p:cNvPr id="96" name="Straight Arrow Connector 95"/>
            <p:cNvCxnSpPr/>
            <p:nvPr/>
          </p:nvCxnSpPr>
          <p:spPr>
            <a:xfrm>
              <a:off x="877543" y="5769362"/>
              <a:ext cx="1600410" cy="79674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3900353" y="5785197"/>
              <a:ext cx="1373579" cy="78090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065208" y="6064777"/>
              <a:ext cx="1197602"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Semilight"/>
                  <a:ea typeface="+mn-ea"/>
                  <a:cs typeface="+mn-cs"/>
                </a:rPr>
                <a:t>Author/Deploy</a:t>
              </a:r>
              <a:endParaRPr kumimoji="0" lang="en-US" sz="1800" b="0" i="0" u="none" strike="noStrike" kern="1200" cap="none" spc="0" normalizeH="0" baseline="0" noProof="0" dirty="0">
                <a:ln>
                  <a:noFill/>
                </a:ln>
                <a:solidFill>
                  <a:srgbClr val="000000"/>
                </a:solidFill>
                <a:effectLst/>
                <a:uLnTx/>
                <a:uFillTx/>
                <a:latin typeface="Segoe UI Semilight"/>
                <a:ea typeface="+mn-ea"/>
                <a:cs typeface="+mn-cs"/>
              </a:endParaRPr>
            </a:p>
          </p:txBody>
        </p:sp>
        <p:sp>
          <p:nvSpPr>
            <p:cNvPr id="99" name="TextBox 98"/>
            <p:cNvSpPr txBox="1"/>
            <p:nvPr/>
          </p:nvSpPr>
          <p:spPr>
            <a:xfrm>
              <a:off x="4025546" y="6062196"/>
              <a:ext cx="1915936"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Semilight"/>
                  <a:ea typeface="+mn-ea"/>
                  <a:cs typeface="+mn-cs"/>
                </a:rPr>
                <a:t>Execute/Manage</a:t>
              </a:r>
              <a:endParaRPr kumimoji="0" lang="en-US" sz="1800" b="0" i="0" u="none" strike="noStrike" kern="1200" cap="none" spc="0" normalizeH="0" baseline="0" noProof="0" dirty="0">
                <a:ln>
                  <a:noFill/>
                </a:ln>
                <a:solidFill>
                  <a:srgbClr val="000000"/>
                </a:solidFill>
                <a:effectLst/>
                <a:uLnTx/>
                <a:uFillTx/>
                <a:latin typeface="Segoe UI Semilight"/>
                <a:ea typeface="+mn-ea"/>
                <a:cs typeface="+mn-cs"/>
              </a:endParaRPr>
            </a:p>
          </p:txBody>
        </p:sp>
        <p:sp>
          <p:nvSpPr>
            <p:cNvPr id="100" name="Rectangle 99"/>
            <p:cNvSpPr/>
            <p:nvPr/>
          </p:nvSpPr>
          <p:spPr>
            <a:xfrm>
              <a:off x="5097489" y="1830374"/>
              <a:ext cx="1058237" cy="82538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ISVs</a:t>
              </a:r>
            </a:p>
          </p:txBody>
        </p:sp>
        <p:sp>
          <p:nvSpPr>
            <p:cNvPr id="101" name="Cloud 100"/>
            <p:cNvSpPr/>
            <p:nvPr/>
          </p:nvSpPr>
          <p:spPr>
            <a:xfrm>
              <a:off x="4786166" y="2901836"/>
              <a:ext cx="2002457" cy="1375529"/>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Segoe UI Semilight"/>
                  <a:ea typeface="+mn-ea"/>
                  <a:cs typeface="+mn-cs"/>
                </a:rPr>
                <a:t>SSIS Everest </a:t>
              </a:r>
              <a:r>
                <a:rPr kumimoji="0" lang="en-US" sz="1200" b="0" i="0" u="none" strike="noStrike" kern="1200" cap="none" spc="0" normalizeH="0" baseline="0" noProof="0" dirty="0">
                  <a:ln>
                    <a:noFill/>
                  </a:ln>
                  <a:solidFill>
                    <a:srgbClr val="000000"/>
                  </a:solidFill>
                  <a:effectLst/>
                  <a:uLnTx/>
                  <a:uFillTx/>
                  <a:latin typeface="Segoe UI Semilight"/>
                  <a:ea typeface="+mn-ea"/>
                  <a:cs typeface="+mn-cs"/>
                </a:rPr>
                <a:t>on ADF compute resource</a:t>
              </a:r>
            </a:p>
          </p:txBody>
        </p:sp>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701" y="3097079"/>
              <a:ext cx="1756987" cy="853719"/>
            </a:xfrm>
            <a:prstGeom prst="rect">
              <a:avLst/>
            </a:prstGeom>
          </p:spPr>
        </p:pic>
        <p:sp>
          <p:nvSpPr>
            <p:cNvPr id="103" name="TextBox 102"/>
            <p:cNvSpPr txBox="1"/>
            <p:nvPr/>
          </p:nvSpPr>
          <p:spPr>
            <a:xfrm>
              <a:off x="2292701" y="3954199"/>
              <a:ext cx="1748642" cy="276999"/>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535"/>
                  </a:solidFill>
                  <a:effectLst/>
                  <a:uLnTx/>
                  <a:uFillTx/>
                  <a:latin typeface="Segoe UI Semilight"/>
                  <a:ea typeface="+mn-ea"/>
                  <a:cs typeface="+mn-cs"/>
                </a:rPr>
                <a:t>ADF (</a:t>
              </a:r>
              <a:r>
                <a:rPr kumimoji="0" lang="en-US" sz="1200" b="1" i="0" u="none" strike="noStrike" kern="1200" cap="none" spc="0" normalizeH="0" baseline="0" noProof="0" dirty="0">
                  <a:ln>
                    <a:noFill/>
                  </a:ln>
                  <a:solidFill>
                    <a:srgbClr val="0070C0"/>
                  </a:solidFill>
                  <a:effectLst/>
                  <a:uLnTx/>
                  <a:uFillTx/>
                  <a:latin typeface="Segoe UI Semilight"/>
                  <a:ea typeface="+mn-ea"/>
                  <a:cs typeface="+mn-cs"/>
                </a:rPr>
                <a:t>PROVISIONING</a:t>
              </a:r>
              <a:r>
                <a:rPr kumimoji="0" lang="en-US" sz="1200" b="1" i="0" u="none" strike="noStrike" kern="1200" cap="none" spc="0" normalizeH="0" baseline="0" noProof="0" dirty="0">
                  <a:ln>
                    <a:noFill/>
                  </a:ln>
                  <a:solidFill>
                    <a:srgbClr val="353535"/>
                  </a:solidFill>
                  <a:effectLst/>
                  <a:uLnTx/>
                  <a:uFillTx/>
                  <a:latin typeface="Segoe UI Semilight"/>
                  <a:ea typeface="+mn-ea"/>
                  <a:cs typeface="+mn-cs"/>
                </a:rPr>
                <a:t>)</a:t>
              </a:r>
            </a:p>
          </p:txBody>
        </p:sp>
        <p:cxnSp>
          <p:nvCxnSpPr>
            <p:cNvPr id="104" name="Straight Arrow Connector 103"/>
            <p:cNvCxnSpPr/>
            <p:nvPr/>
          </p:nvCxnSpPr>
          <p:spPr>
            <a:xfrm flipV="1">
              <a:off x="877543" y="4173007"/>
              <a:ext cx="4089193" cy="7977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5273932" y="4277365"/>
              <a:ext cx="0" cy="62766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0" idx="2"/>
            </p:cNvCxnSpPr>
            <p:nvPr/>
          </p:nvCxnSpPr>
          <p:spPr>
            <a:xfrm>
              <a:off x="5626608" y="2655759"/>
              <a:ext cx="2451" cy="29660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084687" y="3167996"/>
              <a:ext cx="669133" cy="64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1174336" y="2424309"/>
              <a:ext cx="44276" cy="467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pic>
          <p:nvPicPr>
            <p:cNvPr id="109" name="Picture 1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34" y="1897758"/>
              <a:ext cx="768597" cy="811811"/>
            </a:xfrm>
            <a:prstGeom prst="rect">
              <a:avLst/>
            </a:prstGeom>
          </p:spPr>
        </p:pic>
        <p:sp>
          <p:nvSpPr>
            <p:cNvPr id="110" name="TextBox 109"/>
            <p:cNvSpPr txBox="1"/>
            <p:nvPr/>
          </p:nvSpPr>
          <p:spPr>
            <a:xfrm>
              <a:off x="625634" y="2711069"/>
              <a:ext cx="768598" cy="307777"/>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HDI</a:t>
              </a:r>
            </a:p>
          </p:txBody>
        </p:sp>
        <p:cxnSp>
          <p:nvCxnSpPr>
            <p:cNvPr id="111" name="Straight Arrow Connector 110"/>
            <p:cNvCxnSpPr/>
            <p:nvPr/>
          </p:nvCxnSpPr>
          <p:spPr>
            <a:xfrm flipH="1" flipV="1">
              <a:off x="1543775" y="2471075"/>
              <a:ext cx="701513" cy="55740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12" name="Picture 111"/>
            <p:cNvPicPr>
              <a:picLocks noChangeAspect="1"/>
            </p:cNvPicPr>
            <p:nvPr/>
          </p:nvPicPr>
          <p:blipFill>
            <a:blip r:embed="rId6"/>
            <a:stretch>
              <a:fillRect/>
            </a:stretch>
          </p:blipFill>
          <p:spPr>
            <a:xfrm>
              <a:off x="2763733" y="1353934"/>
              <a:ext cx="809625" cy="800100"/>
            </a:xfrm>
            <a:prstGeom prst="rect">
              <a:avLst/>
            </a:prstGeom>
          </p:spPr>
        </p:pic>
        <p:cxnSp>
          <p:nvCxnSpPr>
            <p:cNvPr id="113" name="Straight Arrow Connector 112"/>
            <p:cNvCxnSpPr>
              <a:endCxn id="114" idx="2"/>
            </p:cNvCxnSpPr>
            <p:nvPr/>
          </p:nvCxnSpPr>
          <p:spPr>
            <a:xfrm flipH="1" flipV="1">
              <a:off x="3168546" y="2471997"/>
              <a:ext cx="2649" cy="62508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2763733" y="2164220"/>
              <a:ext cx="809625" cy="307777"/>
            </a:xfrm>
            <a:prstGeom prst="rect">
              <a:avLst/>
            </a:prstGeom>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ML</a:t>
              </a:r>
            </a:p>
          </p:txBody>
        </p:sp>
      </p:grpSp>
      <p:pic>
        <p:nvPicPr>
          <p:cNvPr id="35" name="Picture 34">
            <a:extLst>
              <a:ext uri="{FF2B5EF4-FFF2-40B4-BE49-F238E27FC236}">
                <a16:creationId xmlns:a16="http://schemas.microsoft.com/office/drawing/2014/main" id="{767242CB-096B-43C4-BCB2-87B7A5D944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637" y="4970800"/>
            <a:ext cx="1757085" cy="798560"/>
          </a:xfrm>
          <a:prstGeom prst="rect">
            <a:avLst/>
          </a:prstGeom>
        </p:spPr>
      </p:pic>
      <p:sp>
        <p:nvSpPr>
          <p:cNvPr id="36" name="TextBox 35">
            <a:extLst>
              <a:ext uri="{FF2B5EF4-FFF2-40B4-BE49-F238E27FC236}">
                <a16:creationId xmlns:a16="http://schemas.microsoft.com/office/drawing/2014/main" id="{9893B785-4875-4E8A-B6B4-222CA068D07C}"/>
              </a:ext>
            </a:extLst>
          </p:cNvPr>
          <p:cNvSpPr txBox="1"/>
          <p:nvPr/>
        </p:nvSpPr>
        <p:spPr>
          <a:xfrm>
            <a:off x="382919" y="4036145"/>
            <a:ext cx="1187118" cy="30777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Cloud</a:t>
            </a:r>
          </a:p>
        </p:txBody>
      </p:sp>
      <p:sp>
        <p:nvSpPr>
          <p:cNvPr id="37" name="TextBox 36">
            <a:extLst>
              <a:ext uri="{FF2B5EF4-FFF2-40B4-BE49-F238E27FC236}">
                <a16:creationId xmlns:a16="http://schemas.microsoft.com/office/drawing/2014/main" id="{D907B290-055D-4216-85A9-9164D5FFAF14}"/>
              </a:ext>
            </a:extLst>
          </p:cNvPr>
          <p:cNvSpPr txBox="1"/>
          <p:nvPr/>
        </p:nvSpPr>
        <p:spPr>
          <a:xfrm>
            <a:off x="376909" y="4332479"/>
            <a:ext cx="1187118" cy="30777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On-Premises</a:t>
            </a:r>
          </a:p>
        </p:txBody>
      </p:sp>
      <p:sp>
        <p:nvSpPr>
          <p:cNvPr id="38" name="TextBox 37">
            <a:extLst>
              <a:ext uri="{FF2B5EF4-FFF2-40B4-BE49-F238E27FC236}">
                <a16:creationId xmlns:a16="http://schemas.microsoft.com/office/drawing/2014/main" id="{F20409BA-308A-4FF6-942E-BA14EE596802}"/>
              </a:ext>
            </a:extLst>
          </p:cNvPr>
          <p:cNvSpPr txBox="1"/>
          <p:nvPr/>
        </p:nvSpPr>
        <p:spPr>
          <a:xfrm>
            <a:off x="1820235" y="4744263"/>
            <a:ext cx="1197602"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Segoe UI Semilight"/>
                <a:ea typeface="+mn-ea"/>
                <a:cs typeface="+mn-cs"/>
              </a:rPr>
              <a:t>Author/Deploy</a:t>
            </a:r>
            <a:endParaRPr kumimoji="0" lang="en-US" sz="1800" b="0" i="0" u="none" strike="noStrike" kern="1200" cap="none" spc="0" normalizeH="0" baseline="0" noProof="0" dirty="0">
              <a:ln>
                <a:noFill/>
              </a:ln>
              <a:solidFill>
                <a:srgbClr val="0070C0"/>
              </a:solidFill>
              <a:effectLst/>
              <a:uLnTx/>
              <a:uFillTx/>
              <a:latin typeface="Segoe UI Semilight"/>
              <a:ea typeface="+mn-ea"/>
              <a:cs typeface="+mn-cs"/>
            </a:endParaRPr>
          </a:p>
        </p:txBody>
      </p:sp>
      <p:sp>
        <p:nvSpPr>
          <p:cNvPr id="39" name="Title 1">
            <a:extLst>
              <a:ext uri="{FF2B5EF4-FFF2-40B4-BE49-F238E27FC236}">
                <a16:creationId xmlns:a16="http://schemas.microsoft.com/office/drawing/2014/main" id="{8A97536B-F2FA-42E3-AF36-05B06C8E8212}"/>
              </a:ext>
            </a:extLst>
          </p:cNvPr>
          <p:cNvSpPr txBox="1">
            <a:spLocks/>
          </p:cNvSpPr>
          <p:nvPr/>
        </p:nvSpPr>
        <p:spPr>
          <a:xfrm>
            <a:off x="348473" y="369887"/>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1250">
                      <a:srgbClr val="353535"/>
                    </a:gs>
                    <a:gs pos="100000">
                      <a:srgbClr val="353535"/>
                    </a:gs>
                  </a:gsLst>
                  <a:lin ang="5400000" scaled="0"/>
                </a:gradFill>
                <a:effectLst/>
                <a:uLnTx/>
                <a:uFillTx/>
                <a:latin typeface="Segoe UI Light"/>
                <a:ea typeface="+mn-ea"/>
                <a:cs typeface="Segoe UI" pitchFamily="34" charset="0"/>
              </a:rPr>
              <a:t>ETL/ELT Services in Azure (In Preview)</a:t>
            </a:r>
            <a:br>
              <a:rPr kumimoji="0" lang="en-US" sz="4800" b="0" i="0" u="none" strike="noStrike" kern="1200" cap="none" spc="-102" normalizeH="0" baseline="0" noProof="0" dirty="0">
                <a:ln w="3175">
                  <a:noFill/>
                </a:ln>
                <a:gradFill>
                  <a:gsLst>
                    <a:gs pos="1250">
                      <a:srgbClr val="353535"/>
                    </a:gs>
                    <a:gs pos="100000">
                      <a:srgbClr val="353535"/>
                    </a:gs>
                  </a:gsLst>
                  <a:lin ang="5400000" scaled="0"/>
                </a:gradFill>
                <a:effectLst/>
                <a:uLnTx/>
                <a:uFillTx/>
                <a:latin typeface="Segoe UI Light"/>
                <a:ea typeface="+mn-ea"/>
                <a:cs typeface="Segoe UI" pitchFamily="34" charset="0"/>
              </a:rPr>
            </a:br>
            <a:endParaRPr kumimoji="0" lang="en-US" sz="4000" b="0" i="0" u="none" strike="noStrike" kern="1200" cap="none" spc="-102" normalizeH="0" baseline="0" noProof="0" dirty="0">
              <a:ln w="3175">
                <a:noFill/>
              </a:ln>
              <a:gradFill>
                <a:gsLst>
                  <a:gs pos="21538">
                    <a:srgbClr val="353535"/>
                  </a:gs>
                  <a:gs pos="33000">
                    <a:srgbClr val="353535"/>
                  </a:gs>
                </a:gsLst>
                <a:lin ang="5400000" scaled="0"/>
              </a:gradFill>
              <a:effectLst/>
              <a:uLnTx/>
              <a:uFillTx/>
              <a:latin typeface="Segoe UI Light"/>
              <a:ea typeface="+mn-ea"/>
              <a:cs typeface="Segoe UI" pitchFamily="34" charset="0"/>
            </a:endParaRPr>
          </a:p>
        </p:txBody>
      </p:sp>
      <p:sp>
        <p:nvSpPr>
          <p:cNvPr id="40" name="Rectangle 39">
            <a:extLst>
              <a:ext uri="{FF2B5EF4-FFF2-40B4-BE49-F238E27FC236}">
                <a16:creationId xmlns:a16="http://schemas.microsoft.com/office/drawing/2014/main" id="{10104846-C4F6-4100-B324-DD7F3E392945}"/>
              </a:ext>
            </a:extLst>
          </p:cNvPr>
          <p:cNvSpPr/>
          <p:nvPr/>
        </p:nvSpPr>
        <p:spPr>
          <a:xfrm>
            <a:off x="2603425" y="5859462"/>
            <a:ext cx="1210959" cy="85112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535"/>
                </a:solidFill>
                <a:effectLst/>
                <a:uLnTx/>
                <a:uFillTx/>
                <a:latin typeface="Segoe UI Semilight"/>
                <a:ea typeface="+mn-ea"/>
                <a:cs typeface="+mn-cs"/>
              </a:rPr>
              <a:t>SSIS Server</a:t>
            </a:r>
          </a:p>
        </p:txBody>
      </p:sp>
    </p:spTree>
    <p:extLst>
      <p:ext uri="{BB962C8B-B14F-4D97-AF65-F5344CB8AC3E}">
        <p14:creationId xmlns:p14="http://schemas.microsoft.com/office/powerpoint/2010/main" val="42553394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244536" y="3249413"/>
            <a:ext cx="7853959" cy="3097572"/>
          </a:xfrm>
          <a:prstGeom prst="rect">
            <a:avLst/>
          </a:prstGeom>
          <a:solidFill>
            <a:srgbClr val="FFFFFF"/>
          </a:solidFill>
          <a:ln w="19050" cap="flat" cmpd="sng" algn="ctr">
            <a:solidFill>
              <a:srgbClr val="0072C6"/>
            </a:solidFill>
            <a:prstDash val="solid"/>
          </a:ln>
          <a:effectLst/>
        </p:spPr>
        <p:txBody>
          <a:bodyPr rtlCol="0" anchor="t"/>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Azure IoT Edge  </a:t>
            </a:r>
          </a:p>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endParaRPr>
          </a:p>
        </p:txBody>
      </p:sp>
      <p:sp>
        <p:nvSpPr>
          <p:cNvPr id="56" name="Rectangle 55"/>
          <p:cNvSpPr/>
          <p:nvPr/>
        </p:nvSpPr>
        <p:spPr>
          <a:xfrm>
            <a:off x="9430208" y="3244815"/>
            <a:ext cx="2653598" cy="3102170"/>
          </a:xfrm>
          <a:prstGeom prst="rect">
            <a:avLst/>
          </a:prstGeom>
          <a:solidFill>
            <a:srgbClr val="FFFFFF"/>
          </a:solidFill>
          <a:ln w="19050" cap="flat" cmpd="sng" algn="ctr">
            <a:solidFill>
              <a:srgbClr val="0072C6"/>
            </a:solidFill>
            <a:prstDash val="solid"/>
          </a:ln>
          <a:effectLst/>
        </p:spPr>
        <p:txBody>
          <a:bodyPr rtlCol="0" anchor="t"/>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IoT Hub</a:t>
            </a:r>
          </a:p>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endParaRPr>
          </a:p>
        </p:txBody>
      </p:sp>
      <p:cxnSp>
        <p:nvCxnSpPr>
          <p:cNvPr id="65" name="Straight Arrow Connector 64"/>
          <p:cNvCxnSpPr>
            <a:cxnSpLocks/>
          </p:cNvCxnSpPr>
          <p:nvPr/>
        </p:nvCxnSpPr>
        <p:spPr>
          <a:xfrm>
            <a:off x="805978" y="3419461"/>
            <a:ext cx="324404" cy="0"/>
          </a:xfrm>
          <a:prstGeom prst="straightConnector1">
            <a:avLst/>
          </a:prstGeom>
          <a:noFill/>
          <a:ln w="9525" cap="flat" cmpd="sng" algn="ctr">
            <a:solidFill>
              <a:srgbClr val="505050"/>
            </a:solidFill>
            <a:prstDash val="solid"/>
            <a:headEnd type="triangle"/>
            <a:tailEnd type="triangle"/>
          </a:ln>
          <a:effectLst/>
        </p:spPr>
      </p:cxnSp>
      <p:grpSp>
        <p:nvGrpSpPr>
          <p:cNvPr id="124" name="1 Devices - sensors"/>
          <p:cNvGrpSpPr/>
          <p:nvPr/>
        </p:nvGrpSpPr>
        <p:grpSpPr>
          <a:xfrm>
            <a:off x="39445" y="2919736"/>
            <a:ext cx="632932" cy="3264739"/>
            <a:chOff x="374221" y="1995488"/>
            <a:chExt cx="773847" cy="3991587"/>
          </a:xfrm>
        </p:grpSpPr>
        <p:sp>
          <p:nvSpPr>
            <p:cNvPr id="126" name="TextBox 125"/>
            <p:cNvSpPr txBox="1"/>
            <p:nvPr/>
          </p:nvSpPr>
          <p:spPr>
            <a:xfrm rot="16200000">
              <a:off x="-1511456" y="3881165"/>
              <a:ext cx="3976842" cy="205488"/>
            </a:xfrm>
            <a:prstGeom prst="rect">
              <a:avLst/>
            </a:prstGeom>
            <a:noFill/>
            <a:ln>
              <a:noFill/>
              <a:headEnd type="none" w="med" len="med"/>
              <a:tailEnd type="none" w="med" len="med"/>
            </a:ln>
          </p:spPr>
          <p:txBody>
            <a:bodyPr wrap="square" lIns="0" tIns="0" rIns="0" bIns="0" rtlCol="0">
              <a:spAutoFit/>
            </a:bodyPr>
            <a:lstStyle/>
            <a:p>
              <a:pPr marL="0" marR="0" lvl="0" indent="0" algn="ctr" defTabSz="950573" rtl="0" eaLnBrk="1" fontAlgn="auto" latinLnBrk="0" hangingPunct="1">
                <a:lnSpc>
                  <a:spcPct val="100000"/>
                </a:lnSpc>
                <a:spcBef>
                  <a:spcPts val="0"/>
                </a:spcBef>
                <a:spcAft>
                  <a:spcPts val="0"/>
                </a:spcAft>
                <a:buClrTx/>
                <a:buSzTx/>
                <a:buFontTx/>
                <a:buNone/>
                <a:tabLst/>
                <a:defRPr/>
              </a:pPr>
              <a:r>
                <a:rPr kumimoji="0" lang="en-US" sz="1071" b="0" i="0" u="none" strike="noStrike" kern="0" cap="none" spc="-39"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Devices</a:t>
              </a:r>
            </a:p>
          </p:txBody>
        </p:sp>
        <p:sp>
          <p:nvSpPr>
            <p:cNvPr id="128" name="Rectangle 127"/>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9" name="Frame 5"/>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0" name="Rectangle 129"/>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1" name="Frame 5"/>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2" name="Rectangle 131"/>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3" name="Frame 5"/>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133"/>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5" name="Frame 5"/>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6" name="Rectangle 135"/>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7" name="Frame 5"/>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8" name="Rectangle 137"/>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9" name="Frame 5"/>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0" name="Rectangle 139"/>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1" name="Frame 5"/>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2" name="Rectangle 141"/>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3" name="Frame 5"/>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4" name="Rectangle 143"/>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5" name="Frame 5"/>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6" name="Rectangle 145"/>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07" tIns="46604" rIns="46604" bIns="93207" numCol="1" spcCol="0" rtlCol="0" fromWordArt="0" anchor="b" anchorCtr="0" forceAA="0" compatLnSpc="1">
              <a:prstTxWarp prst="textNoShape">
                <a:avLst/>
              </a:prstTxWarp>
              <a:noAutofit/>
            </a:bodyPr>
            <a:lstStyle/>
            <a:p>
              <a:pPr marL="0" marR="0" lvl="0" indent="0" algn="ctr" defTabSz="931574" rtl="0" eaLnBrk="1" fontAlgn="base" latinLnBrk="0" hangingPunct="1">
                <a:lnSpc>
                  <a:spcPct val="100000"/>
                </a:lnSpc>
                <a:spcBef>
                  <a:spcPct val="0"/>
                </a:spcBef>
                <a:spcAft>
                  <a:spcPct val="0"/>
                </a:spcAft>
                <a:buClrTx/>
                <a:buSzTx/>
                <a:buFontTx/>
                <a:buNone/>
                <a:tabLst/>
                <a:defRPr/>
              </a:pPr>
              <a:endParaRPr kumimoji="0" lang="en-US" sz="1224" b="0" i="0" u="none" strike="noStrike" kern="0" cap="none" spc="-51"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7" name="Frame 5"/>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9650" tIns="54825" rIns="54825" bIns="109650" numCol="1" spcCol="0" rtlCol="0" fromWordArt="0" anchor="b" anchorCtr="0" forceAA="0" compatLnSpc="1">
              <a:prstTxWarp prst="textNoShape">
                <a:avLst/>
              </a:prstTxWarp>
              <a:noAutofit/>
            </a:bodyPr>
            <a:lstStyle/>
            <a:p>
              <a:pPr marL="0" marR="0" lvl="0" indent="0" algn="ctr" defTabSz="1095864" rtl="0" eaLnBrk="1" fontAlgn="base" latinLnBrk="0" hangingPunct="1">
                <a:lnSpc>
                  <a:spcPct val="100000"/>
                </a:lnSpc>
                <a:spcBef>
                  <a:spcPct val="0"/>
                </a:spcBef>
                <a:spcAft>
                  <a:spcPct val="0"/>
                </a:spcAft>
                <a:buClrTx/>
                <a:buSzTx/>
                <a:buFontTx/>
                <a:buNone/>
                <a:tabLst/>
                <a:defRPr/>
              </a:pPr>
              <a:endParaRPr kumimoji="0" lang="en-US" sz="1632" b="0" i="0" u="none" strike="noStrike" kern="0" cap="none" spc="-6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cxnSp>
        <p:nvCxnSpPr>
          <p:cNvPr id="148" name="Straight Arrow Connector 147"/>
          <p:cNvCxnSpPr>
            <a:cxnSpLocks/>
          </p:cNvCxnSpPr>
          <p:nvPr/>
        </p:nvCxnSpPr>
        <p:spPr>
          <a:xfrm>
            <a:off x="805978" y="3718523"/>
            <a:ext cx="324404" cy="0"/>
          </a:xfrm>
          <a:prstGeom prst="straightConnector1">
            <a:avLst/>
          </a:prstGeom>
          <a:noFill/>
          <a:ln w="9525" cap="flat" cmpd="sng" algn="ctr">
            <a:solidFill>
              <a:srgbClr val="505050"/>
            </a:solidFill>
            <a:prstDash val="solid"/>
            <a:headEnd type="triangle"/>
            <a:tailEnd type="triangle"/>
          </a:ln>
          <a:effectLst/>
        </p:spPr>
      </p:cxnSp>
      <p:cxnSp>
        <p:nvCxnSpPr>
          <p:cNvPr id="149" name="Straight Arrow Connector 148"/>
          <p:cNvCxnSpPr>
            <a:cxnSpLocks/>
          </p:cNvCxnSpPr>
          <p:nvPr/>
        </p:nvCxnSpPr>
        <p:spPr>
          <a:xfrm>
            <a:off x="805978" y="4011654"/>
            <a:ext cx="324404" cy="0"/>
          </a:xfrm>
          <a:prstGeom prst="straightConnector1">
            <a:avLst/>
          </a:prstGeom>
          <a:noFill/>
          <a:ln w="9525" cap="flat" cmpd="sng" algn="ctr">
            <a:solidFill>
              <a:srgbClr val="505050"/>
            </a:solidFill>
            <a:prstDash val="solid"/>
            <a:headEnd type="triangle"/>
            <a:tailEnd type="triangle"/>
          </a:ln>
          <a:effectLst/>
        </p:spPr>
      </p:cxnSp>
      <p:cxnSp>
        <p:nvCxnSpPr>
          <p:cNvPr id="150" name="Straight Arrow Connector 149"/>
          <p:cNvCxnSpPr>
            <a:cxnSpLocks/>
          </p:cNvCxnSpPr>
          <p:nvPr/>
        </p:nvCxnSpPr>
        <p:spPr>
          <a:xfrm>
            <a:off x="805978" y="4314456"/>
            <a:ext cx="324404" cy="0"/>
          </a:xfrm>
          <a:prstGeom prst="straightConnector1">
            <a:avLst/>
          </a:prstGeom>
          <a:noFill/>
          <a:ln w="9525" cap="flat" cmpd="sng" algn="ctr">
            <a:solidFill>
              <a:srgbClr val="505050"/>
            </a:solidFill>
            <a:prstDash val="solid"/>
            <a:headEnd type="triangle"/>
            <a:tailEnd type="triangle"/>
          </a:ln>
          <a:effectLst/>
        </p:spPr>
      </p:cxnSp>
      <p:cxnSp>
        <p:nvCxnSpPr>
          <p:cNvPr id="151" name="Straight Arrow Connector 150"/>
          <p:cNvCxnSpPr>
            <a:cxnSpLocks/>
          </p:cNvCxnSpPr>
          <p:nvPr/>
        </p:nvCxnSpPr>
        <p:spPr>
          <a:xfrm>
            <a:off x="805978" y="4613269"/>
            <a:ext cx="324404" cy="0"/>
          </a:xfrm>
          <a:prstGeom prst="straightConnector1">
            <a:avLst/>
          </a:prstGeom>
          <a:noFill/>
          <a:ln w="9525" cap="flat" cmpd="sng" algn="ctr">
            <a:solidFill>
              <a:srgbClr val="505050"/>
            </a:solidFill>
            <a:prstDash val="solid"/>
            <a:headEnd type="triangle"/>
            <a:tailEnd type="triangle"/>
          </a:ln>
          <a:effectLst/>
        </p:spPr>
      </p:cxnSp>
      <p:cxnSp>
        <p:nvCxnSpPr>
          <p:cNvPr id="152" name="Straight Arrow Connector 151"/>
          <p:cNvCxnSpPr>
            <a:cxnSpLocks/>
          </p:cNvCxnSpPr>
          <p:nvPr/>
        </p:nvCxnSpPr>
        <p:spPr>
          <a:xfrm>
            <a:off x="805977" y="4900207"/>
            <a:ext cx="324404" cy="0"/>
          </a:xfrm>
          <a:prstGeom prst="straightConnector1">
            <a:avLst/>
          </a:prstGeom>
          <a:noFill/>
          <a:ln w="9525" cap="flat" cmpd="sng" algn="ctr">
            <a:solidFill>
              <a:srgbClr val="505050"/>
            </a:solidFill>
            <a:prstDash val="solid"/>
            <a:headEnd type="triangle"/>
            <a:tailEnd type="triangle"/>
          </a:ln>
          <a:effectLst/>
        </p:spPr>
      </p:cxnSp>
      <p:cxnSp>
        <p:nvCxnSpPr>
          <p:cNvPr id="153" name="Straight Arrow Connector 152"/>
          <p:cNvCxnSpPr>
            <a:cxnSpLocks/>
          </p:cNvCxnSpPr>
          <p:nvPr/>
        </p:nvCxnSpPr>
        <p:spPr>
          <a:xfrm>
            <a:off x="805976" y="5194989"/>
            <a:ext cx="324404" cy="0"/>
          </a:xfrm>
          <a:prstGeom prst="straightConnector1">
            <a:avLst/>
          </a:prstGeom>
          <a:noFill/>
          <a:ln w="9525" cap="flat" cmpd="sng" algn="ctr">
            <a:solidFill>
              <a:srgbClr val="505050"/>
            </a:solidFill>
            <a:prstDash val="solid"/>
            <a:headEnd type="triangle"/>
            <a:tailEnd type="triangle"/>
          </a:ln>
          <a:effectLst/>
        </p:spPr>
      </p:cxnSp>
      <p:cxnSp>
        <p:nvCxnSpPr>
          <p:cNvPr id="154" name="Straight Arrow Connector 153"/>
          <p:cNvCxnSpPr>
            <a:cxnSpLocks/>
          </p:cNvCxnSpPr>
          <p:nvPr/>
        </p:nvCxnSpPr>
        <p:spPr>
          <a:xfrm>
            <a:off x="805976" y="5489811"/>
            <a:ext cx="324404" cy="0"/>
          </a:xfrm>
          <a:prstGeom prst="straightConnector1">
            <a:avLst/>
          </a:prstGeom>
          <a:noFill/>
          <a:ln w="9525" cap="flat" cmpd="sng" algn="ctr">
            <a:solidFill>
              <a:srgbClr val="505050"/>
            </a:solidFill>
            <a:prstDash val="solid"/>
            <a:headEnd type="triangle"/>
            <a:tailEnd type="triangle"/>
          </a:ln>
          <a:effectLst/>
        </p:spPr>
      </p:cxnSp>
      <p:cxnSp>
        <p:nvCxnSpPr>
          <p:cNvPr id="155" name="Straight Arrow Connector 154"/>
          <p:cNvCxnSpPr>
            <a:cxnSpLocks/>
          </p:cNvCxnSpPr>
          <p:nvPr/>
        </p:nvCxnSpPr>
        <p:spPr>
          <a:xfrm>
            <a:off x="805975" y="5766679"/>
            <a:ext cx="324404" cy="0"/>
          </a:xfrm>
          <a:prstGeom prst="straightConnector1">
            <a:avLst/>
          </a:prstGeom>
          <a:noFill/>
          <a:ln w="9525" cap="flat" cmpd="sng" algn="ctr">
            <a:solidFill>
              <a:srgbClr val="505050"/>
            </a:solidFill>
            <a:prstDash val="solid"/>
            <a:headEnd type="triangle"/>
            <a:tailEnd type="triangle"/>
          </a:ln>
          <a:effectLst/>
        </p:spPr>
      </p:cxnSp>
      <p:cxnSp>
        <p:nvCxnSpPr>
          <p:cNvPr id="156" name="Straight Arrow Connector 155"/>
          <p:cNvCxnSpPr>
            <a:cxnSpLocks/>
          </p:cNvCxnSpPr>
          <p:nvPr/>
        </p:nvCxnSpPr>
        <p:spPr>
          <a:xfrm>
            <a:off x="805975" y="6075682"/>
            <a:ext cx="324404" cy="0"/>
          </a:xfrm>
          <a:prstGeom prst="straightConnector1">
            <a:avLst/>
          </a:prstGeom>
          <a:noFill/>
          <a:ln w="9525" cap="flat" cmpd="sng" algn="ctr">
            <a:solidFill>
              <a:srgbClr val="505050"/>
            </a:solidFill>
            <a:prstDash val="solid"/>
            <a:headEnd type="triangle"/>
            <a:tailEnd type="triangle"/>
          </a:ln>
          <a:effectLst/>
        </p:spPr>
      </p:cxnSp>
      <p:cxnSp>
        <p:nvCxnSpPr>
          <p:cNvPr id="157" name="Straight Arrow Connector 156"/>
          <p:cNvCxnSpPr>
            <a:cxnSpLocks/>
          </p:cNvCxnSpPr>
          <p:nvPr/>
        </p:nvCxnSpPr>
        <p:spPr>
          <a:xfrm>
            <a:off x="9098494" y="4775347"/>
            <a:ext cx="324404" cy="0"/>
          </a:xfrm>
          <a:prstGeom prst="straightConnector1">
            <a:avLst/>
          </a:prstGeom>
          <a:noFill/>
          <a:ln w="9525" cap="flat" cmpd="sng" algn="ctr">
            <a:solidFill>
              <a:srgbClr val="505050"/>
            </a:solidFill>
            <a:prstDash val="solid"/>
            <a:headEnd type="triangle"/>
            <a:tailEnd type="triangle"/>
          </a:ln>
          <a:effectLst/>
        </p:spPr>
      </p:cxnSp>
      <p:sp>
        <p:nvSpPr>
          <p:cNvPr id="4" name="Flowchart: Magnetic Disk 3"/>
          <p:cNvSpPr/>
          <p:nvPr/>
        </p:nvSpPr>
        <p:spPr bwMode="auto">
          <a:xfrm>
            <a:off x="4743035" y="5112390"/>
            <a:ext cx="1220606" cy="1133583"/>
          </a:xfrm>
          <a:prstGeom prst="flowChartMagneticDisk">
            <a:avLst/>
          </a:prstGeom>
          <a:solidFill>
            <a:schemeClr val="tx1">
              <a:lumMod val="65000"/>
            </a:schemeClr>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r>
              <a:rPr kumimoji="0" lang="en-US" sz="1071"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Local Storage</a:t>
            </a:r>
          </a:p>
        </p:txBody>
      </p:sp>
      <p:cxnSp>
        <p:nvCxnSpPr>
          <p:cNvPr id="88" name="Straight Arrow Connector 87"/>
          <p:cNvCxnSpPr>
            <a:cxnSpLocks/>
          </p:cNvCxnSpPr>
          <p:nvPr/>
        </p:nvCxnSpPr>
        <p:spPr>
          <a:xfrm flipV="1">
            <a:off x="7356569" y="5654080"/>
            <a:ext cx="2315006" cy="9865"/>
          </a:xfrm>
          <a:prstGeom prst="straightConnector1">
            <a:avLst/>
          </a:prstGeom>
          <a:noFill/>
          <a:ln w="9525" cap="flat" cmpd="sng" algn="ctr">
            <a:solidFill>
              <a:srgbClr val="505050"/>
            </a:solidFill>
            <a:prstDash val="solid"/>
            <a:headEnd type="triangle"/>
            <a:tailEnd type="triangle"/>
          </a:ln>
          <a:effectLst/>
        </p:spPr>
      </p:cxnSp>
      <p:sp>
        <p:nvSpPr>
          <p:cNvPr id="58" name="Rectangle 57"/>
          <p:cNvSpPr/>
          <p:nvPr/>
        </p:nvSpPr>
        <p:spPr>
          <a:xfrm>
            <a:off x="1412048" y="3930565"/>
            <a:ext cx="1305645" cy="541581"/>
          </a:xfrm>
          <a:prstGeom prst="rect">
            <a:avLst/>
          </a:prstGeom>
          <a:solidFill>
            <a:schemeClr val="bg2">
              <a:lumMod val="90000"/>
              <a:lumOff val="10000"/>
            </a:schemeClr>
          </a:solidFill>
          <a:ln w="10795" cap="rnd" cmpd="sng" algn="ctr">
            <a:no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Azure Machine Learning</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p:txBody>
      </p:sp>
      <p:sp>
        <p:nvSpPr>
          <p:cNvPr id="87" name="Rectangle 86"/>
          <p:cNvSpPr/>
          <p:nvPr/>
        </p:nvSpPr>
        <p:spPr>
          <a:xfrm>
            <a:off x="3479698" y="5123235"/>
            <a:ext cx="1114341" cy="1122740"/>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Functions</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Runtime</a:t>
            </a:r>
          </a:p>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0" name="Picture 69"/>
          <p:cNvPicPr>
            <a:picLocks noChangeAspect="1"/>
          </p:cNvPicPr>
          <p:nvPr/>
        </p:nvPicPr>
        <p:blipFill>
          <a:blip r:embed="rId3"/>
          <a:stretch>
            <a:fillRect/>
          </a:stretch>
        </p:blipFill>
        <p:spPr>
          <a:xfrm>
            <a:off x="3807242" y="5743503"/>
            <a:ext cx="444061" cy="366156"/>
          </a:xfrm>
          <a:prstGeom prst="rect">
            <a:avLst/>
          </a:prstGeom>
          <a:pattFill prst="pct10">
            <a:fgClr>
              <a:srgbClr val="FFFFFF"/>
            </a:fgClr>
            <a:bgClr>
              <a:schemeClr val="bg1"/>
            </a:bgClr>
          </a:pattFill>
          <a:ln>
            <a:solidFill>
              <a:srgbClr val="0072C6"/>
            </a:solidFill>
          </a:ln>
        </p:spPr>
      </p:pic>
      <p:cxnSp>
        <p:nvCxnSpPr>
          <p:cNvPr id="90" name="Straight Connector 89"/>
          <p:cNvCxnSpPr>
            <a:cxnSpLocks/>
          </p:cNvCxnSpPr>
          <p:nvPr/>
        </p:nvCxnSpPr>
        <p:spPr>
          <a:xfrm flipH="1" flipV="1">
            <a:off x="1638057" y="4956738"/>
            <a:ext cx="6209956" cy="11875"/>
          </a:xfrm>
          <a:prstGeom prst="line">
            <a:avLst/>
          </a:prstGeom>
          <a:ln w="19050">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p:cNvCxnSpPr>
          <p:nvPr/>
        </p:nvCxnSpPr>
        <p:spPr>
          <a:xfrm flipH="1" flipV="1">
            <a:off x="6570697" y="4845109"/>
            <a:ext cx="0" cy="232865"/>
          </a:xfrm>
          <a:prstGeom prst="straightConnector1">
            <a:avLst/>
          </a:prstGeom>
          <a:noFill/>
          <a:ln w="9525" cap="flat" cmpd="sng" algn="ctr">
            <a:solidFill>
              <a:srgbClr val="505050"/>
            </a:solidFill>
            <a:prstDash val="solid"/>
            <a:headEnd type="triangle"/>
            <a:tailEnd type="triangle"/>
          </a:ln>
          <a:effectLst/>
        </p:spPr>
      </p:cxnSp>
      <p:cxnSp>
        <p:nvCxnSpPr>
          <p:cNvPr id="93" name="Straight Arrow Connector 92"/>
          <p:cNvCxnSpPr>
            <a:cxnSpLocks/>
          </p:cNvCxnSpPr>
          <p:nvPr/>
        </p:nvCxnSpPr>
        <p:spPr>
          <a:xfrm flipH="1" flipV="1">
            <a:off x="5353337" y="4846242"/>
            <a:ext cx="0" cy="232865"/>
          </a:xfrm>
          <a:prstGeom prst="straightConnector1">
            <a:avLst/>
          </a:prstGeom>
          <a:noFill/>
          <a:ln w="9525" cap="flat" cmpd="sng" algn="ctr">
            <a:solidFill>
              <a:srgbClr val="505050"/>
            </a:solidFill>
            <a:prstDash val="solid"/>
            <a:headEnd type="triangle"/>
            <a:tailEnd type="triangle"/>
          </a:ln>
          <a:effectLst/>
        </p:spPr>
      </p:cxnSp>
      <p:cxnSp>
        <p:nvCxnSpPr>
          <p:cNvPr id="94" name="Straight Arrow Connector 93"/>
          <p:cNvCxnSpPr>
            <a:cxnSpLocks/>
          </p:cNvCxnSpPr>
          <p:nvPr/>
        </p:nvCxnSpPr>
        <p:spPr>
          <a:xfrm flipH="1" flipV="1">
            <a:off x="4040614" y="4860116"/>
            <a:ext cx="0" cy="232865"/>
          </a:xfrm>
          <a:prstGeom prst="straightConnector1">
            <a:avLst/>
          </a:prstGeom>
          <a:noFill/>
          <a:ln w="9525" cap="flat" cmpd="sng" algn="ctr">
            <a:solidFill>
              <a:srgbClr val="505050"/>
            </a:solidFill>
            <a:prstDash val="solid"/>
            <a:headEnd type="triangle"/>
            <a:tailEnd type="triangle"/>
          </a:ln>
          <a:effectLst/>
        </p:spPr>
      </p:cxnSp>
      <p:sp>
        <p:nvSpPr>
          <p:cNvPr id="75" name="Rectangle 74"/>
          <p:cNvSpPr/>
          <p:nvPr/>
        </p:nvSpPr>
        <p:spPr>
          <a:xfrm>
            <a:off x="2241482" y="5117974"/>
            <a:ext cx="1114341" cy="1122740"/>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Management</a:t>
            </a:r>
          </a:p>
        </p:txBody>
      </p:sp>
      <p:sp>
        <p:nvSpPr>
          <p:cNvPr id="12" name="Title 11"/>
          <p:cNvSpPr>
            <a:spLocks noGrp="1"/>
          </p:cNvSpPr>
          <p:nvPr>
            <p:ph type="title"/>
          </p:nvPr>
        </p:nvSpPr>
        <p:spPr/>
        <p:txBody>
          <a:bodyPr/>
          <a:lstStyle/>
          <a:p>
            <a:r>
              <a:rPr lang="en-US" dirty="0"/>
              <a:t>Azure IoT Edge (In Preview)</a:t>
            </a:r>
          </a:p>
        </p:txBody>
      </p:sp>
      <p:sp>
        <p:nvSpPr>
          <p:cNvPr id="18" name="Text Placeholder 17"/>
          <p:cNvSpPr>
            <a:spLocks noGrp="1"/>
          </p:cNvSpPr>
          <p:nvPr>
            <p:ph type="body" sz="quarter" idx="4294967295"/>
          </p:nvPr>
        </p:nvSpPr>
        <p:spPr>
          <a:xfrm>
            <a:off x="1567828" y="1028409"/>
            <a:ext cx="4284653" cy="1936043"/>
          </a:xfrm>
        </p:spPr>
        <p:txBody>
          <a:bodyPr/>
          <a:lstStyle/>
          <a:p>
            <a:pPr lvl="1"/>
            <a:r>
              <a:rPr lang="en-US" sz="1836" dirty="0">
                <a:solidFill>
                  <a:schemeClr val="bg1"/>
                </a:solidFill>
              </a:rPr>
              <a:t>Container based modules</a:t>
            </a:r>
          </a:p>
          <a:p>
            <a:pPr lvl="1"/>
            <a:r>
              <a:rPr lang="en-US" sz="1836" dirty="0">
                <a:solidFill>
                  <a:schemeClr val="bg1"/>
                </a:solidFill>
              </a:rPr>
              <a:t>Azure Functions</a:t>
            </a:r>
          </a:p>
          <a:p>
            <a:pPr lvl="1"/>
            <a:r>
              <a:rPr lang="en-US" sz="1836" dirty="0">
                <a:solidFill>
                  <a:schemeClr val="bg1"/>
                </a:solidFill>
              </a:rPr>
              <a:t>Azure Stream Analytics</a:t>
            </a:r>
          </a:p>
          <a:p>
            <a:pPr lvl="1"/>
            <a:r>
              <a:rPr lang="en-US" sz="1836" dirty="0">
                <a:solidFill>
                  <a:schemeClr val="bg1"/>
                </a:solidFill>
              </a:rPr>
              <a:t>Azure Machine Learning</a:t>
            </a:r>
          </a:p>
          <a:p>
            <a:pPr lvl="1"/>
            <a:r>
              <a:rPr lang="en-US" sz="1836" dirty="0">
                <a:solidFill>
                  <a:schemeClr val="bg1"/>
                </a:solidFill>
              </a:rPr>
              <a:t>Cognitive Services</a:t>
            </a:r>
            <a:endParaRPr lang="en-US" sz="2448" dirty="0">
              <a:solidFill>
                <a:schemeClr val="bg1"/>
              </a:solidFill>
            </a:endParaRPr>
          </a:p>
        </p:txBody>
      </p:sp>
      <p:sp>
        <p:nvSpPr>
          <p:cNvPr id="19" name="Text Placeholder 18"/>
          <p:cNvSpPr>
            <a:spLocks noGrp="1"/>
          </p:cNvSpPr>
          <p:nvPr>
            <p:ph type="body" sz="quarter" idx="4294967295"/>
          </p:nvPr>
        </p:nvSpPr>
        <p:spPr>
          <a:xfrm>
            <a:off x="5852481" y="1028409"/>
            <a:ext cx="4919662" cy="1716088"/>
          </a:xfrm>
        </p:spPr>
        <p:txBody>
          <a:bodyPr/>
          <a:lstStyle/>
          <a:p>
            <a:pPr lvl="1"/>
            <a:r>
              <a:rPr lang="en-US" sz="1836" dirty="0">
                <a:solidFill>
                  <a:schemeClr val="bg1"/>
                </a:solidFill>
              </a:rPr>
              <a:t>Offline / Synchronized Device Twins</a:t>
            </a:r>
          </a:p>
          <a:p>
            <a:pPr lvl="1"/>
            <a:r>
              <a:rPr lang="en-US" sz="1836" dirty="0">
                <a:solidFill>
                  <a:schemeClr val="bg1"/>
                </a:solidFill>
              </a:rPr>
              <a:t>Local Storage</a:t>
            </a:r>
          </a:p>
          <a:p>
            <a:pPr lvl="1"/>
            <a:r>
              <a:rPr lang="en-US" sz="1836" dirty="0">
                <a:solidFill>
                  <a:schemeClr val="bg1"/>
                </a:solidFill>
              </a:rPr>
              <a:t>Cloud Management &amp; Deployment</a:t>
            </a:r>
          </a:p>
          <a:p>
            <a:pPr lvl="1"/>
            <a:r>
              <a:rPr lang="en-US" sz="1836" dirty="0">
                <a:solidFill>
                  <a:schemeClr val="bg1"/>
                </a:solidFill>
              </a:rPr>
              <a:t>High Availability / Fault Tolerance</a:t>
            </a:r>
          </a:p>
          <a:p>
            <a:pPr lvl="1"/>
            <a:r>
              <a:rPr lang="en-US" sz="1836" dirty="0">
                <a:solidFill>
                  <a:schemeClr val="bg1"/>
                </a:solidFill>
              </a:rPr>
              <a:t>Cloud Dev/Test Support</a:t>
            </a:r>
          </a:p>
        </p:txBody>
      </p:sp>
      <p:sp>
        <p:nvSpPr>
          <p:cNvPr id="76" name="Rectangle 75">
            <a:extLst>
              <a:ext uri="{FF2B5EF4-FFF2-40B4-BE49-F238E27FC236}">
                <a16:creationId xmlns:a16="http://schemas.microsoft.com/office/drawing/2014/main" id="{FE70B351-549B-4BC9-A107-DFF8DC2B87E6}"/>
              </a:ext>
            </a:extLst>
          </p:cNvPr>
          <p:cNvSpPr/>
          <p:nvPr/>
        </p:nvSpPr>
        <p:spPr>
          <a:xfrm>
            <a:off x="6117728" y="5112390"/>
            <a:ext cx="1114341" cy="1122740"/>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Device</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77" name="Rectangle 76">
            <a:extLst>
              <a:ext uri="{FF2B5EF4-FFF2-40B4-BE49-F238E27FC236}">
                <a16:creationId xmlns:a16="http://schemas.microsoft.com/office/drawing/2014/main" id="{90C1626D-BF3A-4002-9054-B1B67ADF10C9}"/>
              </a:ext>
            </a:extLst>
          </p:cNvPr>
          <p:cNvSpPr/>
          <p:nvPr/>
        </p:nvSpPr>
        <p:spPr>
          <a:xfrm>
            <a:off x="9730675" y="5102576"/>
            <a:ext cx="1114341" cy="1122740"/>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Device</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78" name="Rectangle 77">
            <a:extLst>
              <a:ext uri="{FF2B5EF4-FFF2-40B4-BE49-F238E27FC236}">
                <a16:creationId xmlns:a16="http://schemas.microsoft.com/office/drawing/2014/main" id="{54C3A77B-4655-47EB-887B-A70C58906BB3}"/>
              </a:ext>
            </a:extLst>
          </p:cNvPr>
          <p:cNvSpPr/>
          <p:nvPr/>
        </p:nvSpPr>
        <p:spPr>
          <a:xfrm>
            <a:off x="2924201" y="3924886"/>
            <a:ext cx="1305645" cy="541581"/>
          </a:xfrm>
          <a:prstGeom prst="rect">
            <a:avLst/>
          </a:prstGeom>
          <a:solidFill>
            <a:schemeClr val="bg2">
              <a:lumMod val="90000"/>
              <a:lumOff val="10000"/>
            </a:schemeClr>
          </a:solidFill>
          <a:ln w="10795" cap="rnd" cmpd="sng" algn="ctr">
            <a:no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Azure Stream Analytics</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p:txBody>
      </p:sp>
      <p:sp>
        <p:nvSpPr>
          <p:cNvPr id="79" name="Rectangle 78">
            <a:extLst>
              <a:ext uri="{FF2B5EF4-FFF2-40B4-BE49-F238E27FC236}">
                <a16:creationId xmlns:a16="http://schemas.microsoft.com/office/drawing/2014/main" id="{0D9E75AE-6DAD-4038-8047-10EA8D8CCDC5}"/>
              </a:ext>
            </a:extLst>
          </p:cNvPr>
          <p:cNvSpPr/>
          <p:nvPr/>
        </p:nvSpPr>
        <p:spPr>
          <a:xfrm>
            <a:off x="4440718" y="3924886"/>
            <a:ext cx="1305645" cy="541581"/>
          </a:xfrm>
          <a:prstGeom prst="rect">
            <a:avLst/>
          </a:prstGeom>
          <a:solidFill>
            <a:schemeClr val="bg2">
              <a:lumMod val="90000"/>
              <a:lumOff val="10000"/>
            </a:schemeClr>
          </a:solidFill>
          <a:ln w="10795" cap="rnd" cmpd="sng" algn="ctr">
            <a:no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Azure Functions</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p:txBody>
      </p:sp>
      <p:sp>
        <p:nvSpPr>
          <p:cNvPr id="80" name="Rectangle 79">
            <a:extLst>
              <a:ext uri="{FF2B5EF4-FFF2-40B4-BE49-F238E27FC236}">
                <a16:creationId xmlns:a16="http://schemas.microsoft.com/office/drawing/2014/main" id="{0F9B63B5-F4B9-4722-B243-B46FC9703F4B}"/>
              </a:ext>
            </a:extLst>
          </p:cNvPr>
          <p:cNvSpPr/>
          <p:nvPr/>
        </p:nvSpPr>
        <p:spPr>
          <a:xfrm>
            <a:off x="5926424" y="3924886"/>
            <a:ext cx="1305645" cy="541581"/>
          </a:xfrm>
          <a:prstGeom prst="rect">
            <a:avLst/>
          </a:prstGeom>
          <a:solidFill>
            <a:schemeClr val="bg2">
              <a:lumMod val="90000"/>
              <a:lumOff val="10000"/>
            </a:schemeClr>
          </a:solidFill>
          <a:ln w="10795" cap="rnd" cmpd="sng" algn="ctr">
            <a:no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Cognitive Services</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p:txBody>
      </p:sp>
      <p:sp>
        <p:nvSpPr>
          <p:cNvPr id="81" name="Rectangle 80">
            <a:extLst>
              <a:ext uri="{FF2B5EF4-FFF2-40B4-BE49-F238E27FC236}">
                <a16:creationId xmlns:a16="http://schemas.microsoft.com/office/drawing/2014/main" id="{15BFD4F5-0527-447E-A020-81E0113C097E}"/>
              </a:ext>
            </a:extLst>
          </p:cNvPr>
          <p:cNvSpPr/>
          <p:nvPr/>
        </p:nvSpPr>
        <p:spPr>
          <a:xfrm>
            <a:off x="7438088" y="3924886"/>
            <a:ext cx="1305645" cy="541581"/>
          </a:xfrm>
          <a:prstGeom prst="rect">
            <a:avLst/>
          </a:prstGeom>
          <a:solidFill>
            <a:schemeClr val="bg2">
              <a:lumMod val="90000"/>
              <a:lumOff val="10000"/>
            </a:schemeClr>
          </a:solidFill>
          <a:ln w="10795" cap="rnd" cmpd="sng" algn="ctr">
            <a:no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Custom Code</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(Container)</a:t>
            </a:r>
          </a:p>
        </p:txBody>
      </p:sp>
      <p:sp>
        <p:nvSpPr>
          <p:cNvPr id="82" name="Rectangle 81">
            <a:extLst>
              <a:ext uri="{FF2B5EF4-FFF2-40B4-BE49-F238E27FC236}">
                <a16:creationId xmlns:a16="http://schemas.microsoft.com/office/drawing/2014/main" id="{D9282CA9-3803-490B-BC99-EB43318C2879}"/>
              </a:ext>
            </a:extLst>
          </p:cNvPr>
          <p:cNvSpPr/>
          <p:nvPr/>
        </p:nvSpPr>
        <p:spPr>
          <a:xfrm>
            <a:off x="1712025" y="4505190"/>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83" name="Rectangle 82">
            <a:extLst>
              <a:ext uri="{FF2B5EF4-FFF2-40B4-BE49-F238E27FC236}">
                <a16:creationId xmlns:a16="http://schemas.microsoft.com/office/drawing/2014/main" id="{2FA80C09-FB53-4BE6-90D1-F70BC664A484}"/>
              </a:ext>
            </a:extLst>
          </p:cNvPr>
          <p:cNvSpPr/>
          <p:nvPr/>
        </p:nvSpPr>
        <p:spPr>
          <a:xfrm>
            <a:off x="3272195" y="4505190"/>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89" name="Rectangle 88">
            <a:extLst>
              <a:ext uri="{FF2B5EF4-FFF2-40B4-BE49-F238E27FC236}">
                <a16:creationId xmlns:a16="http://schemas.microsoft.com/office/drawing/2014/main" id="{F0985DFF-8EDD-4F0F-BC58-A61F0942939D}"/>
              </a:ext>
            </a:extLst>
          </p:cNvPr>
          <p:cNvSpPr/>
          <p:nvPr/>
        </p:nvSpPr>
        <p:spPr>
          <a:xfrm>
            <a:off x="4768849" y="4499156"/>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92" name="Rectangle 91">
            <a:extLst>
              <a:ext uri="{FF2B5EF4-FFF2-40B4-BE49-F238E27FC236}">
                <a16:creationId xmlns:a16="http://schemas.microsoft.com/office/drawing/2014/main" id="{E9865EC0-D9D3-446D-89C0-7E4A88EB56C8}"/>
              </a:ext>
            </a:extLst>
          </p:cNvPr>
          <p:cNvSpPr/>
          <p:nvPr/>
        </p:nvSpPr>
        <p:spPr>
          <a:xfrm>
            <a:off x="6280202" y="4499155"/>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96" name="Rectangle 95">
            <a:extLst>
              <a:ext uri="{FF2B5EF4-FFF2-40B4-BE49-F238E27FC236}">
                <a16:creationId xmlns:a16="http://schemas.microsoft.com/office/drawing/2014/main" id="{E4D5E2DA-2260-4F6D-841A-80EC688AF212}"/>
              </a:ext>
            </a:extLst>
          </p:cNvPr>
          <p:cNvSpPr/>
          <p:nvPr/>
        </p:nvSpPr>
        <p:spPr>
          <a:xfrm>
            <a:off x="7774091" y="4498723"/>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97" name="Rectangle 96">
            <a:extLst>
              <a:ext uri="{FF2B5EF4-FFF2-40B4-BE49-F238E27FC236}">
                <a16:creationId xmlns:a16="http://schemas.microsoft.com/office/drawing/2014/main" id="{7D38C624-685A-4077-B494-CAC90684C0B9}"/>
              </a:ext>
            </a:extLst>
          </p:cNvPr>
          <p:cNvSpPr/>
          <p:nvPr/>
        </p:nvSpPr>
        <p:spPr>
          <a:xfrm>
            <a:off x="10952461" y="5301352"/>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105" name="Rectangle 104">
            <a:extLst>
              <a:ext uri="{FF2B5EF4-FFF2-40B4-BE49-F238E27FC236}">
                <a16:creationId xmlns:a16="http://schemas.microsoft.com/office/drawing/2014/main" id="{E08B0DC0-E3B5-4DD6-B4CC-130A86ED7307}"/>
              </a:ext>
            </a:extLst>
          </p:cNvPr>
          <p:cNvSpPr/>
          <p:nvPr/>
        </p:nvSpPr>
        <p:spPr>
          <a:xfrm>
            <a:off x="11005269" y="5385298"/>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106" name="Rectangle 105">
            <a:extLst>
              <a:ext uri="{FF2B5EF4-FFF2-40B4-BE49-F238E27FC236}">
                <a16:creationId xmlns:a16="http://schemas.microsoft.com/office/drawing/2014/main" id="{7EDA03B8-5C5A-4AF2-9569-FC3AE379C5F0}"/>
              </a:ext>
            </a:extLst>
          </p:cNvPr>
          <p:cNvSpPr/>
          <p:nvPr/>
        </p:nvSpPr>
        <p:spPr>
          <a:xfrm>
            <a:off x="11058076" y="5474973"/>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107" name="Rectangle 106">
            <a:extLst>
              <a:ext uri="{FF2B5EF4-FFF2-40B4-BE49-F238E27FC236}">
                <a16:creationId xmlns:a16="http://schemas.microsoft.com/office/drawing/2014/main" id="{03285FB9-2896-4665-BF42-44536F19B59E}"/>
              </a:ext>
            </a:extLst>
          </p:cNvPr>
          <p:cNvSpPr/>
          <p:nvPr/>
        </p:nvSpPr>
        <p:spPr>
          <a:xfrm>
            <a:off x="11121757" y="5564649"/>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
        <p:nvSpPr>
          <p:cNvPr id="108" name="Rectangle 107">
            <a:extLst>
              <a:ext uri="{FF2B5EF4-FFF2-40B4-BE49-F238E27FC236}">
                <a16:creationId xmlns:a16="http://schemas.microsoft.com/office/drawing/2014/main" id="{666E1C9D-4F8C-48BC-99F4-851E6E1B1167}"/>
              </a:ext>
            </a:extLst>
          </p:cNvPr>
          <p:cNvSpPr/>
          <p:nvPr/>
        </p:nvSpPr>
        <p:spPr>
          <a:xfrm>
            <a:off x="11194278" y="5649107"/>
            <a:ext cx="654266" cy="421633"/>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Module </a:t>
            </a:r>
          </a:p>
          <a:p>
            <a:pPr marL="0" marR="0" lvl="0" indent="0" algn="ctr" defTabSz="913698"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Twin</a:t>
            </a:r>
          </a:p>
        </p:txBody>
      </p:sp>
    </p:spTree>
    <p:extLst>
      <p:ext uri="{BB962C8B-B14F-4D97-AF65-F5344CB8AC3E}">
        <p14:creationId xmlns:p14="http://schemas.microsoft.com/office/powerpoint/2010/main" val="18713781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bg1"/>
                </a:solidFill>
              </a:rPr>
              <a:t>Big Data Stores</a:t>
            </a:r>
          </a:p>
        </p:txBody>
      </p:sp>
      <p:grpSp>
        <p:nvGrpSpPr>
          <p:cNvPr id="6" name="Group 3"/>
          <p:cNvGrpSpPr/>
          <p:nvPr/>
        </p:nvGrpSpPr>
        <p:grpSpPr>
          <a:xfrm>
            <a:off x="249407" y="1649550"/>
            <a:ext cx="5694513" cy="4292632"/>
            <a:chOff x="249407" y="1649550"/>
            <a:chExt cx="5694513" cy="4292632"/>
          </a:xfrm>
        </p:grpSpPr>
        <p:sp>
          <p:nvSpPr>
            <p:cNvPr id="9" name="Rectangle 83"/>
            <p:cNvSpPr/>
            <p:nvPr/>
          </p:nvSpPr>
          <p:spPr bwMode="auto">
            <a:xfrm>
              <a:off x="4152200" y="1649550"/>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10" name="Rectangle 122"/>
            <p:cNvSpPr/>
            <p:nvPr/>
          </p:nvSpPr>
          <p:spPr>
            <a:xfrm>
              <a:off x="4647601" y="3269842"/>
              <a:ext cx="1296319" cy="446397"/>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11" name="Rectangle 123"/>
            <p:cNvSpPr/>
            <p:nvPr/>
          </p:nvSpPr>
          <p:spPr>
            <a:xfrm>
              <a:off x="4633509" y="2538073"/>
              <a:ext cx="1296319" cy="270285"/>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12" name="Group 124"/>
            <p:cNvGrpSpPr/>
            <p:nvPr/>
          </p:nvGrpSpPr>
          <p:grpSpPr>
            <a:xfrm>
              <a:off x="4318834" y="2530939"/>
              <a:ext cx="256193" cy="256193"/>
              <a:chOff x="4042591" y="3594124"/>
              <a:chExt cx="324957" cy="324958"/>
            </a:xfrm>
          </p:grpSpPr>
          <p:sp>
            <p:nvSpPr>
              <p:cNvPr id="13" name="Rounded Rectangle 154"/>
              <p:cNvSpPr/>
              <p:nvPr/>
            </p:nvSpPr>
            <p:spPr bwMode="auto">
              <a:xfrm>
                <a:off x="4042591" y="3594124"/>
                <a:ext cx="324957" cy="324958"/>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55"/>
              <p:cNvSpPr/>
              <p:nvPr/>
            </p:nvSpPr>
            <p:spPr bwMode="auto">
              <a:xfrm>
                <a:off x="4080951" y="363147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56"/>
              <p:cNvSpPr/>
              <p:nvPr/>
            </p:nvSpPr>
            <p:spPr bwMode="auto">
              <a:xfrm>
                <a:off x="4220302" y="363147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7"/>
              <p:cNvSpPr/>
              <p:nvPr/>
            </p:nvSpPr>
            <p:spPr bwMode="auto">
              <a:xfrm>
                <a:off x="4149026" y="3631863"/>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Oval 158"/>
              <p:cNvSpPr/>
              <p:nvPr/>
            </p:nvSpPr>
            <p:spPr bwMode="auto">
              <a:xfrm>
                <a:off x="4288377" y="3631863"/>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59"/>
              <p:cNvSpPr/>
              <p:nvPr/>
            </p:nvSpPr>
            <p:spPr bwMode="auto">
              <a:xfrm>
                <a:off x="4080951" y="3780652"/>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60"/>
              <p:cNvSpPr/>
              <p:nvPr/>
            </p:nvSpPr>
            <p:spPr bwMode="auto">
              <a:xfrm>
                <a:off x="4220302" y="3780652"/>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Oval 161"/>
              <p:cNvSpPr/>
              <p:nvPr/>
            </p:nvSpPr>
            <p:spPr bwMode="auto">
              <a:xfrm>
                <a:off x="4149026" y="3781040"/>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Oval 162"/>
              <p:cNvSpPr/>
              <p:nvPr/>
            </p:nvSpPr>
            <p:spPr bwMode="auto">
              <a:xfrm>
                <a:off x="4288377" y="3781040"/>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163"/>
              <p:cNvSpPr/>
              <p:nvPr/>
            </p:nvSpPr>
            <p:spPr bwMode="auto">
              <a:xfrm>
                <a:off x="4152616" y="385197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164"/>
              <p:cNvSpPr/>
              <p:nvPr/>
            </p:nvSpPr>
            <p:spPr bwMode="auto">
              <a:xfrm>
                <a:off x="4291969" y="3851969"/>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Oval 165"/>
              <p:cNvSpPr/>
              <p:nvPr/>
            </p:nvSpPr>
            <p:spPr bwMode="auto">
              <a:xfrm>
                <a:off x="4081340" y="38523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166"/>
              <p:cNvSpPr/>
              <p:nvPr/>
            </p:nvSpPr>
            <p:spPr bwMode="auto">
              <a:xfrm>
                <a:off x="4220692" y="38523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167"/>
              <p:cNvSpPr/>
              <p:nvPr/>
            </p:nvSpPr>
            <p:spPr bwMode="auto">
              <a:xfrm>
                <a:off x="4152616" y="3696279"/>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169"/>
              <p:cNvSpPr/>
              <p:nvPr/>
            </p:nvSpPr>
            <p:spPr bwMode="auto">
              <a:xfrm>
                <a:off x="4291971" y="3696279"/>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Oval 170"/>
              <p:cNvSpPr/>
              <p:nvPr/>
            </p:nvSpPr>
            <p:spPr bwMode="auto">
              <a:xfrm>
                <a:off x="4081340" y="369666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Oval 171"/>
              <p:cNvSpPr/>
              <p:nvPr/>
            </p:nvSpPr>
            <p:spPr bwMode="auto">
              <a:xfrm>
                <a:off x="4220691" y="369666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0" name="Group 172"/>
            <p:cNvGrpSpPr/>
            <p:nvPr/>
          </p:nvGrpSpPr>
          <p:grpSpPr>
            <a:xfrm>
              <a:off x="4319493" y="3334520"/>
              <a:ext cx="253198" cy="310108"/>
              <a:chOff x="-3301039" y="5360349"/>
              <a:chExt cx="2716213" cy="3363914"/>
            </a:xfrm>
            <a:solidFill>
              <a:schemeClr val="tx1"/>
            </a:solidFill>
          </p:grpSpPr>
          <p:sp>
            <p:nvSpPr>
              <p:cNvPr id="31" name="Freeform 40"/>
              <p:cNvSpPr>
                <a:spLocks noEditPoints="1"/>
              </p:cNvSpPr>
              <p:nvPr/>
            </p:nvSpPr>
            <p:spPr bwMode="auto">
              <a:xfrm>
                <a:off x="-3301039" y="5360349"/>
                <a:ext cx="2716213" cy="3363914"/>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2" name="Freeform 41"/>
              <p:cNvSpPr>
                <a:spLocks/>
              </p:cNvSpPr>
              <p:nvPr/>
            </p:nvSpPr>
            <p:spPr bwMode="auto">
              <a:xfrm>
                <a:off x="-2104061" y="6885938"/>
                <a:ext cx="373064" cy="511180"/>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33" name="TextBox 76"/>
            <p:cNvSpPr txBox="1"/>
            <p:nvPr/>
          </p:nvSpPr>
          <p:spPr>
            <a:xfrm>
              <a:off x="1164202" y="1958379"/>
              <a:ext cx="528754" cy="323165"/>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34" name="TextBox 78"/>
            <p:cNvSpPr txBox="1"/>
            <p:nvPr/>
          </p:nvSpPr>
          <p:spPr>
            <a:xfrm>
              <a:off x="1164202" y="3351045"/>
              <a:ext cx="528754" cy="161583"/>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35" name="TextBox 84"/>
            <p:cNvSpPr txBox="1"/>
            <p:nvPr/>
          </p:nvSpPr>
          <p:spPr>
            <a:xfrm>
              <a:off x="1164202" y="4768746"/>
              <a:ext cx="735728" cy="323165"/>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36" name="TextBox 85"/>
            <p:cNvSpPr txBox="1"/>
            <p:nvPr/>
          </p:nvSpPr>
          <p:spPr>
            <a:xfrm>
              <a:off x="806041" y="5665183"/>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grpSp>
          <p:nvGrpSpPr>
            <p:cNvPr id="37" name="Group 86"/>
            <p:cNvGrpSpPr/>
            <p:nvPr/>
          </p:nvGrpSpPr>
          <p:grpSpPr>
            <a:xfrm>
              <a:off x="1776319" y="1668481"/>
              <a:ext cx="308472" cy="3830198"/>
              <a:chOff x="1810439" y="1858178"/>
              <a:chExt cx="308472" cy="3830198"/>
            </a:xfrm>
            <a:solidFill>
              <a:srgbClr val="0078D7"/>
            </a:solidFill>
          </p:grpSpPr>
          <p:sp>
            <p:nvSpPr>
              <p:cNvPr id="38" name="Freeform 87"/>
              <p:cNvSpPr/>
              <p:nvPr/>
            </p:nvSpPr>
            <p:spPr bwMode="auto">
              <a:xfrm>
                <a:off x="1995054" y="1858178"/>
                <a:ext cx="123857" cy="3830198"/>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9" name="Straight Connector 88"/>
              <p:cNvCxnSpPr/>
              <p:nvPr/>
            </p:nvCxnSpPr>
            <p:spPr>
              <a:xfrm>
                <a:off x="1810439" y="3639239"/>
                <a:ext cx="308472" cy="0"/>
              </a:xfrm>
              <a:prstGeom prst="line">
                <a:avLst/>
              </a:prstGeom>
              <a:grp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0" name="Rectangle 65"/>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41" name="Rectangle 66"/>
            <p:cNvSpPr/>
            <p:nvPr/>
          </p:nvSpPr>
          <p:spPr>
            <a:xfrm>
              <a:off x="2833488" y="4199155"/>
              <a:ext cx="1296319" cy="270285"/>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42" name="Rectangle 67"/>
            <p:cNvSpPr/>
            <p:nvPr/>
          </p:nvSpPr>
          <p:spPr>
            <a:xfrm>
              <a:off x="2833488" y="3390244"/>
              <a:ext cx="1296319" cy="270285"/>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43" name="Group 68"/>
            <p:cNvGrpSpPr/>
            <p:nvPr/>
          </p:nvGrpSpPr>
          <p:grpSpPr>
            <a:xfrm>
              <a:off x="2512312" y="3346955"/>
              <a:ext cx="280471" cy="298350"/>
              <a:chOff x="3232150" y="382588"/>
              <a:chExt cx="5727700" cy="6092825"/>
            </a:xfrm>
            <a:solidFill>
              <a:schemeClr val="tx1"/>
            </a:solidFill>
          </p:grpSpPr>
          <p:sp>
            <p:nvSpPr>
              <p:cNvPr id="44"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47" name="Rectangle 69"/>
            <p:cNvSpPr/>
            <p:nvPr/>
          </p:nvSpPr>
          <p:spPr>
            <a:xfrm>
              <a:off x="2833488" y="2538073"/>
              <a:ext cx="1296319" cy="270285"/>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48" name="Freeform 70"/>
            <p:cNvSpPr/>
            <p:nvPr/>
          </p:nvSpPr>
          <p:spPr bwMode="auto">
            <a:xfrm>
              <a:off x="2508225" y="2475589"/>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49" name="Freeform 71"/>
            <p:cNvSpPr/>
            <p:nvPr/>
          </p:nvSpPr>
          <p:spPr bwMode="auto">
            <a:xfrm>
              <a:off x="2528952" y="4204179"/>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pic>
          <p:nvPicPr>
            <p:cNvPr id="53"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07" y="3043119"/>
              <a:ext cx="776178" cy="908180"/>
            </a:xfrm>
            <a:prstGeom prst="rect">
              <a:avLst/>
            </a:prstGeom>
          </p:spPr>
        </p:pic>
        <p:pic>
          <p:nvPicPr>
            <p:cNvPr id="54" name="Picture 1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23" y="4489811"/>
              <a:ext cx="752976" cy="881033"/>
            </a:xfrm>
            <a:prstGeom prst="rect">
              <a:avLst/>
            </a:prstGeom>
          </p:spPr>
        </p:pic>
        <p:pic>
          <p:nvPicPr>
            <p:cNvPr id="55" name="Picture 1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69" y="1695508"/>
              <a:ext cx="685793" cy="802425"/>
            </a:xfrm>
            <a:prstGeom prst="rect">
              <a:avLst/>
            </a:prstGeom>
          </p:spPr>
        </p:pic>
      </p:grpSp>
      <p:grpSp>
        <p:nvGrpSpPr>
          <p:cNvPr id="3" name="Group 2">
            <a:extLst>
              <a:ext uri="{FF2B5EF4-FFF2-40B4-BE49-F238E27FC236}">
                <a16:creationId xmlns:a16="http://schemas.microsoft.com/office/drawing/2014/main" id="{93D57E6D-923A-42C6-B4EA-DCFA6EF59503}"/>
              </a:ext>
            </a:extLst>
          </p:cNvPr>
          <p:cNvGrpSpPr/>
          <p:nvPr/>
        </p:nvGrpSpPr>
        <p:grpSpPr>
          <a:xfrm>
            <a:off x="4330017" y="4105607"/>
            <a:ext cx="1590377" cy="337641"/>
            <a:chOff x="4330017" y="4105607"/>
            <a:chExt cx="1590377" cy="337641"/>
          </a:xfrm>
        </p:grpSpPr>
        <p:pic>
          <p:nvPicPr>
            <p:cNvPr id="50" name="Graphic 49">
              <a:extLst>
                <a:ext uri="{FF2B5EF4-FFF2-40B4-BE49-F238E27FC236}">
                  <a16:creationId xmlns:a16="http://schemas.microsoft.com/office/drawing/2014/main" id="{EEA1A35A-4FDB-4B03-9507-EBD7BA4663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017" y="4105607"/>
              <a:ext cx="337641" cy="337641"/>
            </a:xfrm>
            <a:prstGeom prst="rect">
              <a:avLst/>
            </a:prstGeom>
          </p:spPr>
        </p:pic>
        <p:sp>
          <p:nvSpPr>
            <p:cNvPr id="56" name="Rectangle 50">
              <a:extLst>
                <a:ext uri="{FF2B5EF4-FFF2-40B4-BE49-F238E27FC236}">
                  <a16:creationId xmlns:a16="http://schemas.microsoft.com/office/drawing/2014/main" id="{05DE361A-84DD-4FEB-B519-4CA27CA04432}"/>
                </a:ext>
              </a:extLst>
            </p:cNvPr>
            <p:cNvSpPr/>
            <p:nvPr/>
          </p:nvSpPr>
          <p:spPr>
            <a:xfrm>
              <a:off x="4705699" y="413255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grpSp>
    </p:spTree>
    <p:extLst>
      <p:ext uri="{BB962C8B-B14F-4D97-AF65-F5344CB8AC3E}">
        <p14:creationId xmlns:p14="http://schemas.microsoft.com/office/powerpoint/2010/main" val="246854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47307E-6 9.12392E-7 L -0.33419 9.12392E-7 " pathEditMode="relative" rAng="0" ptsTypes="AA">
                                      <p:cBhvr>
                                        <p:cTn id="6" dur="2000" fill="hold"/>
                                        <p:tgtEl>
                                          <p:spTgt spid="6"/>
                                        </p:tgtEl>
                                        <p:attrNameLst>
                                          <p:attrName>ppt_x</p:attrName>
                                          <p:attrName>ppt_y</p:attrName>
                                        </p:attrNameLst>
                                      </p:cBhvr>
                                      <p:rCtr x="-16709" y="0"/>
                                    </p:animMotion>
                                  </p:childTnLst>
                                </p:cTn>
                              </p:par>
                              <p:par>
                                <p:cTn id="7" presetID="35" presetClass="path" presetSubtype="0" accel="50000" decel="50000" fill="hold" nodeType="withEffect">
                                  <p:stCondLst>
                                    <p:cond delay="0"/>
                                  </p:stCondLst>
                                  <p:childTnLst>
                                    <p:animMotion origin="layout" path="M -3.82946E-8 4.97957E-6 L -0.33852 -0.00454 " pathEditMode="relative" rAng="0" ptsTypes="AA">
                                      <p:cBhvr>
                                        <p:cTn id="8" dur="2000" fill="hold"/>
                                        <p:tgtEl>
                                          <p:spTgt spid="3"/>
                                        </p:tgtEl>
                                        <p:attrNameLst>
                                          <p:attrName>ppt_x</p:attrName>
                                          <p:attrName>ppt_y</p:attrName>
                                        </p:attrNameLst>
                                      </p:cBhvr>
                                      <p:rCtr x="-16926" y="-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6" name="Rectangle 155"/>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sz="3600" kern="0" spc="0" dirty="0">
                <a:ln>
                  <a:noFill/>
                </a:ln>
                <a:solidFill>
                  <a:schemeClr val="bg1"/>
                </a:solidFill>
              </a:rPr>
              <a:t>A hyper-scale repository for big data analytics workloads</a:t>
            </a:r>
          </a:p>
        </p:txBody>
      </p:sp>
      <p:grpSp>
        <p:nvGrpSpPr>
          <p:cNvPr id="4" name="Group 3"/>
          <p:cNvGrpSpPr/>
          <p:nvPr/>
        </p:nvGrpSpPr>
        <p:grpSpPr>
          <a:xfrm>
            <a:off x="2229582" y="5258103"/>
            <a:ext cx="9461826" cy="1191095"/>
            <a:chOff x="2229582" y="5576080"/>
            <a:chExt cx="9461826" cy="1191095"/>
          </a:xfrm>
        </p:grpSpPr>
        <p:sp>
          <p:nvSpPr>
            <p:cNvPr id="12" name="TextBox 11"/>
            <p:cNvSpPr txBox="1"/>
            <p:nvPr/>
          </p:nvSpPr>
          <p:spPr>
            <a:xfrm>
              <a:off x="2229582" y="5576080"/>
              <a:ext cx="5276572"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A Hadoop Distributed File System for the cloud</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No fixed limits on file size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No fixed limits on account size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Unstructured and structured data in their native format</a:t>
              </a:r>
            </a:p>
          </p:txBody>
        </p:sp>
        <p:sp>
          <p:nvSpPr>
            <p:cNvPr id="13" name="TextBox 12"/>
            <p:cNvSpPr txBox="1"/>
            <p:nvPr/>
          </p:nvSpPr>
          <p:spPr>
            <a:xfrm>
              <a:off x="7163449" y="5578138"/>
              <a:ext cx="4527959" cy="94795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Massive throughput to increase analytic performance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High durability, availability, and reliability</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Azure Active Directory access control</a:t>
              </a:r>
            </a:p>
          </p:txBody>
        </p:sp>
      </p:grpSp>
      <p:grpSp>
        <p:nvGrpSpPr>
          <p:cNvPr id="196" name="Group 195"/>
          <p:cNvGrpSpPr/>
          <p:nvPr/>
        </p:nvGrpSpPr>
        <p:grpSpPr>
          <a:xfrm>
            <a:off x="2163786" y="2657632"/>
            <a:ext cx="1001557" cy="641373"/>
            <a:chOff x="787287" y="2926584"/>
            <a:chExt cx="1070933" cy="685800"/>
          </a:xfrm>
        </p:grpSpPr>
        <p:sp>
          <p:nvSpPr>
            <p:cNvPr id="224" name="Rectangle 223"/>
            <p:cNvSpPr/>
            <p:nvPr>
              <p:custDataLst>
                <p:tags r:id="rId8"/>
              </p:custDataLst>
            </p:nvPr>
          </p:nvSpPr>
          <p:spPr bwMode="auto">
            <a:xfrm>
              <a:off x="787287" y="2926584"/>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LOB Applications</a:t>
              </a:r>
            </a:p>
          </p:txBody>
        </p:sp>
        <p:sp>
          <p:nvSpPr>
            <p:cNvPr id="225" name="Round Diagonal Corner Rectangle 53"/>
            <p:cNvSpPr/>
            <p:nvPr/>
          </p:nvSpPr>
          <p:spPr bwMode="auto">
            <a:xfrm>
              <a:off x="1225625" y="2973815"/>
              <a:ext cx="239150" cy="272214"/>
            </a:xfrm>
            <a:custGeom>
              <a:avLst/>
              <a:gdLst/>
              <a:ahLst/>
              <a:cxnLst/>
              <a:rect l="l" t="t" r="r" b="b"/>
              <a:pathLst>
                <a:path w="3235820" h="3683194">
                  <a:moveTo>
                    <a:pt x="595560" y="650095"/>
                  </a:moveTo>
                  <a:lnTo>
                    <a:pt x="1886300" y="650095"/>
                  </a:lnTo>
                  <a:lnTo>
                    <a:pt x="1886300" y="1018395"/>
                  </a:lnTo>
                  <a:lnTo>
                    <a:pt x="595560" y="1018395"/>
                  </a:lnTo>
                  <a:close/>
                  <a:moveTo>
                    <a:pt x="2054321" y="226077"/>
                  </a:moveTo>
                  <a:lnTo>
                    <a:pt x="520579" y="233218"/>
                  </a:lnTo>
                  <a:cubicBezTo>
                    <a:pt x="362905" y="233218"/>
                    <a:pt x="242283" y="270202"/>
                    <a:pt x="235081" y="524949"/>
                  </a:cubicBezTo>
                  <a:lnTo>
                    <a:pt x="235081" y="3449976"/>
                  </a:lnTo>
                  <a:lnTo>
                    <a:pt x="2715242" y="3449976"/>
                  </a:lnTo>
                  <a:cubicBezTo>
                    <a:pt x="2937738" y="3478785"/>
                    <a:pt x="3000739" y="3319364"/>
                    <a:pt x="3000739" y="3158245"/>
                  </a:cubicBezTo>
                  <a:lnTo>
                    <a:pt x="3000739" y="1068756"/>
                  </a:lnTo>
                  <a:lnTo>
                    <a:pt x="2242421" y="1068756"/>
                  </a:lnTo>
                  <a:cubicBezTo>
                    <a:pt x="2138537" y="1068756"/>
                    <a:pt x="2054321" y="984540"/>
                    <a:pt x="2054321" y="880655"/>
                  </a:cubicBezTo>
                  <a:close/>
                  <a:moveTo>
                    <a:pt x="334033" y="0"/>
                  </a:moveTo>
                  <a:lnTo>
                    <a:pt x="2218267" y="0"/>
                  </a:lnTo>
                  <a:lnTo>
                    <a:pt x="3235820" y="939280"/>
                  </a:lnTo>
                  <a:lnTo>
                    <a:pt x="3235820" y="3349162"/>
                  </a:lnTo>
                  <a:cubicBezTo>
                    <a:pt x="3235820" y="3533642"/>
                    <a:pt x="3086268" y="3683194"/>
                    <a:pt x="2901788" y="3683194"/>
                  </a:cubicBezTo>
                  <a:lnTo>
                    <a:pt x="0" y="3683194"/>
                  </a:lnTo>
                  <a:lnTo>
                    <a:pt x="0" y="334033"/>
                  </a:lnTo>
                  <a:cubicBezTo>
                    <a:pt x="0" y="149553"/>
                    <a:pt x="149553" y="0"/>
                    <a:pt x="334033"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grpSp>
      <p:grpSp>
        <p:nvGrpSpPr>
          <p:cNvPr id="197" name="Group 196"/>
          <p:cNvGrpSpPr/>
          <p:nvPr/>
        </p:nvGrpSpPr>
        <p:grpSpPr>
          <a:xfrm>
            <a:off x="3223729" y="1973814"/>
            <a:ext cx="1001557" cy="641373"/>
            <a:chOff x="1589220" y="3614946"/>
            <a:chExt cx="1070933" cy="685800"/>
          </a:xfrm>
        </p:grpSpPr>
        <p:sp>
          <p:nvSpPr>
            <p:cNvPr id="222" name="Rectangle 221"/>
            <p:cNvSpPr/>
            <p:nvPr>
              <p:custDataLst>
                <p:tags r:id="rId7"/>
              </p:custDataLst>
            </p:nvPr>
          </p:nvSpPr>
          <p:spPr bwMode="auto">
            <a:xfrm>
              <a:off x="1589220" y="3614946"/>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Social</a:t>
              </a:r>
            </a:p>
          </p:txBody>
        </p:sp>
        <p:sp>
          <p:nvSpPr>
            <p:cNvPr id="223" name="Freeform 13"/>
            <p:cNvSpPr>
              <a:spLocks noChangeAspect="1" noEditPoints="1"/>
            </p:cNvSpPr>
            <p:nvPr/>
          </p:nvSpPr>
          <p:spPr bwMode="black">
            <a:xfrm>
              <a:off x="1907537" y="3679555"/>
              <a:ext cx="434298" cy="401077"/>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42" tIns="89642" rIns="89642" bIns="89642" numCol="1" rtlCol="0" anchor="ctr" anchorCtr="0" compatLnSpc="1">
              <a:prstTxWarp prst="textNoShape">
                <a:avLst/>
              </a:prstTxWarp>
            </a:bodyPr>
            <a:lstStyle/>
            <a:p>
              <a:pPr marL="0" marR="0" lvl="0" indent="0" defTabSz="711705" eaLnBrk="1" fontAlgn="auto" latinLnBrk="0" hangingPunct="1">
                <a:lnSpc>
                  <a:spcPct val="100000"/>
                </a:lnSpc>
                <a:spcBef>
                  <a:spcPts val="0"/>
                </a:spcBef>
                <a:spcAft>
                  <a:spcPts val="0"/>
                </a:spcAft>
                <a:buClrTx/>
                <a:buSzTx/>
                <a:buFontTx/>
                <a:buNone/>
                <a:tabLst/>
                <a:defRPr/>
              </a:pPr>
              <a:endParaRPr kumimoji="0" lang="en-US" sz="900" b="0" i="0" u="none" strike="noStrike" kern="0" cap="none" spc="-118" normalizeH="0" baseline="0" noProof="0" dirty="0">
                <a:ln>
                  <a:noFill/>
                </a:ln>
                <a:solidFill>
                  <a:schemeClr val="bg1"/>
                </a:solidFill>
                <a:effectLst/>
                <a:uLnTx/>
                <a:uFillTx/>
              </a:endParaRPr>
            </a:p>
          </p:txBody>
        </p:sp>
      </p:grpSp>
      <p:sp>
        <p:nvSpPr>
          <p:cNvPr id="217" name="Rectangle 216"/>
          <p:cNvSpPr/>
          <p:nvPr>
            <p:custDataLst>
              <p:tags r:id="rId1"/>
            </p:custDataLst>
          </p:nvPr>
        </p:nvSpPr>
        <p:spPr bwMode="auto">
          <a:xfrm>
            <a:off x="2163786" y="1973814"/>
            <a:ext cx="1001557" cy="641373"/>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Devices</a:t>
            </a:r>
          </a:p>
        </p:txBody>
      </p:sp>
      <p:grpSp>
        <p:nvGrpSpPr>
          <p:cNvPr id="218" name="Group 217"/>
          <p:cNvGrpSpPr/>
          <p:nvPr/>
        </p:nvGrpSpPr>
        <p:grpSpPr>
          <a:xfrm>
            <a:off x="2360768" y="2064960"/>
            <a:ext cx="607592" cy="319133"/>
            <a:chOff x="2769908" y="1409697"/>
            <a:chExt cx="1965320" cy="890690"/>
          </a:xfrm>
          <a:solidFill>
            <a:schemeClr val="accent1"/>
          </a:solidFill>
        </p:grpSpPr>
        <p:sp>
          <p:nvSpPr>
            <p:cNvPr id="219" name="Round Same Side Corner Rectangle 11"/>
            <p:cNvSpPr/>
            <p:nvPr/>
          </p:nvSpPr>
          <p:spPr>
            <a:xfrm>
              <a:off x="3138524" y="1579153"/>
              <a:ext cx="998086" cy="721234"/>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grpFill/>
            <a:ln w="25400" cap="flat" cmpd="sng" algn="ctr">
              <a:noFill/>
              <a:prstDash val="solid"/>
            </a:ln>
            <a:effectLst/>
          </p:spPr>
          <p:txBody>
            <a:bodyPr lIns="43940" rIns="0" rtlCol="0" anchor="ctr"/>
            <a:lstStyle>
              <a:defPPr>
                <a:defRPr lang="en-US"/>
              </a:defPPr>
              <a:lvl1pPr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1pPr>
              <a:lvl2pPr marL="465138" indent="-7938"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2pPr>
              <a:lvl3pPr marL="931863" indent="-17463"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3pPr>
              <a:lvl4pPr marL="1398588" indent="-26988"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4pPr>
              <a:lvl5pPr marL="1865313" indent="-36513"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9pPr>
            </a:lstStyle>
            <a:p>
              <a:pPr marL="0" marR="0" lvl="0" indent="0" algn="l" defTabSz="878727" rtl="0" eaLnBrk="0" fontAlgn="base" latinLnBrk="0" hangingPunct="0">
                <a:lnSpc>
                  <a:spcPct val="100000"/>
                </a:lnSpc>
                <a:spcBef>
                  <a:spcPct val="0"/>
                </a:spcBef>
                <a:spcAft>
                  <a:spcPct val="0"/>
                </a:spcAft>
                <a:buClrTx/>
                <a:buSzTx/>
                <a:buFontTx/>
                <a:buNone/>
                <a:tabLst/>
                <a:defRPr/>
              </a:pPr>
              <a:endParaRPr kumimoji="0" lang="en-US" sz="480" b="0" i="0" u="none" strike="noStrike" kern="0" cap="none" spc="0" normalizeH="0" baseline="0" noProof="0" dirty="0">
                <a:ln>
                  <a:noFill/>
                </a:ln>
                <a:solidFill>
                  <a:schemeClr val="accent3"/>
                </a:solidFill>
                <a:effectLst/>
                <a:uLnTx/>
                <a:uFillTx/>
                <a:latin typeface="Segoe"/>
                <a:ea typeface="MS PGothic" panose="020B0600070205080204" pitchFamily="34" charset="-128"/>
                <a:cs typeface="+mn-cs"/>
              </a:endParaRPr>
            </a:p>
          </p:txBody>
        </p:sp>
        <p:sp>
          <p:nvSpPr>
            <p:cNvPr id="220" name="Rounded Rectangle 223"/>
            <p:cNvSpPr/>
            <p:nvPr/>
          </p:nvSpPr>
          <p:spPr bwMode="auto">
            <a:xfrm>
              <a:off x="2769908" y="1409697"/>
              <a:ext cx="368615" cy="648352"/>
            </a:xfrm>
            <a:custGeom>
              <a:avLst/>
              <a:gdLst/>
              <a:ahLst/>
              <a:cxnLst/>
              <a:rect l="l" t="t" r="r" b="b"/>
              <a:pathLst>
                <a:path w="3657600" h="6434945">
                  <a:moveTo>
                    <a:pt x="1828801" y="5761924"/>
                  </a:moveTo>
                  <a:cubicBezTo>
                    <a:pt x="1694209" y="5761924"/>
                    <a:pt x="1585101" y="5871032"/>
                    <a:pt x="1585101" y="6005624"/>
                  </a:cubicBezTo>
                  <a:cubicBezTo>
                    <a:pt x="1585101" y="6140216"/>
                    <a:pt x="1694209" y="6249324"/>
                    <a:pt x="1828801" y="6249324"/>
                  </a:cubicBezTo>
                  <a:cubicBezTo>
                    <a:pt x="1963393" y="6249324"/>
                    <a:pt x="2072501" y="6140216"/>
                    <a:pt x="2072501" y="6005624"/>
                  </a:cubicBezTo>
                  <a:cubicBezTo>
                    <a:pt x="2072501" y="5871032"/>
                    <a:pt x="1963393" y="5761924"/>
                    <a:pt x="1828801" y="5761924"/>
                  </a:cubicBezTo>
                  <a:close/>
                  <a:moveTo>
                    <a:pt x="367260" y="607233"/>
                  </a:moveTo>
                  <a:lnTo>
                    <a:pt x="367260" y="5543030"/>
                  </a:lnTo>
                  <a:lnTo>
                    <a:pt x="3290341" y="5543030"/>
                  </a:lnTo>
                  <a:lnTo>
                    <a:pt x="3290341" y="607233"/>
                  </a:lnTo>
                  <a:close/>
                  <a:moveTo>
                    <a:pt x="1097280" y="257182"/>
                  </a:moveTo>
                  <a:cubicBezTo>
                    <a:pt x="1072030" y="257182"/>
                    <a:pt x="1051560" y="277652"/>
                    <a:pt x="1051560" y="302902"/>
                  </a:cubicBezTo>
                  <a:cubicBezTo>
                    <a:pt x="1051560" y="328152"/>
                    <a:pt x="1072030" y="348622"/>
                    <a:pt x="1097280" y="348622"/>
                  </a:cubicBezTo>
                  <a:lnTo>
                    <a:pt x="2560320" y="348622"/>
                  </a:lnTo>
                  <a:cubicBezTo>
                    <a:pt x="2585570" y="348622"/>
                    <a:pt x="2606040" y="328152"/>
                    <a:pt x="2606040" y="302902"/>
                  </a:cubicBezTo>
                  <a:cubicBezTo>
                    <a:pt x="2606040" y="277652"/>
                    <a:pt x="2585570" y="257182"/>
                    <a:pt x="2560320" y="257182"/>
                  </a:cubicBezTo>
                  <a:close/>
                  <a:moveTo>
                    <a:pt x="609612" y="0"/>
                  </a:moveTo>
                  <a:lnTo>
                    <a:pt x="3047988" y="0"/>
                  </a:lnTo>
                  <a:cubicBezTo>
                    <a:pt x="3384667" y="0"/>
                    <a:pt x="3657600" y="272933"/>
                    <a:pt x="3657600" y="609612"/>
                  </a:cubicBezTo>
                  <a:lnTo>
                    <a:pt x="3657600" y="5825333"/>
                  </a:lnTo>
                  <a:cubicBezTo>
                    <a:pt x="3657600" y="6162012"/>
                    <a:pt x="3384667" y="6434945"/>
                    <a:pt x="3047988" y="6434945"/>
                  </a:cubicBezTo>
                  <a:lnTo>
                    <a:pt x="609612" y="6434945"/>
                  </a:lnTo>
                  <a:cubicBezTo>
                    <a:pt x="272933" y="6434945"/>
                    <a:pt x="0" y="6162012"/>
                    <a:pt x="0" y="5825333"/>
                  </a:cubicBezTo>
                  <a:lnTo>
                    <a:pt x="0" y="609612"/>
                  </a:lnTo>
                  <a:cubicBezTo>
                    <a:pt x="0" y="272933"/>
                    <a:pt x="272933" y="0"/>
                    <a:pt x="6096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3940" tIns="43940" rIns="0" bIns="87880" numCol="1" spcCol="0" rtlCol="0" fromWordArt="0" anchor="b" anchorCtr="0" forceAA="0" compatLnSpc="1">
              <a:prstTxWarp prst="textNoShape">
                <a:avLst/>
              </a:prstTxWarp>
              <a:noAutofit/>
            </a:bodyPr>
            <a:lstStyle>
              <a:defPPr>
                <a:defRPr lang="en-US"/>
              </a:defPPr>
              <a:lvl1pPr algn="l" defTabSz="931863" rtl="0" eaLnBrk="0" fontAlgn="base" hangingPunct="0">
                <a:spcBef>
                  <a:spcPct val="0"/>
                </a:spcBef>
                <a:spcAft>
                  <a:spcPct val="0"/>
                </a:spcAft>
                <a:defRPr kern="1200">
                  <a:solidFill>
                    <a:schemeClr val="lt1"/>
                  </a:solidFill>
                  <a:latin typeface="+mn-lt"/>
                  <a:ea typeface="+mn-ea"/>
                  <a:cs typeface="+mn-cs"/>
                </a:defRPr>
              </a:lvl1pPr>
              <a:lvl2pPr marL="465138" indent="-7938" algn="l" defTabSz="931863" rtl="0" eaLnBrk="0" fontAlgn="base" hangingPunct="0">
                <a:spcBef>
                  <a:spcPct val="0"/>
                </a:spcBef>
                <a:spcAft>
                  <a:spcPct val="0"/>
                </a:spcAft>
                <a:defRPr kern="1200">
                  <a:solidFill>
                    <a:schemeClr val="lt1"/>
                  </a:solidFill>
                  <a:latin typeface="+mn-lt"/>
                  <a:ea typeface="+mn-ea"/>
                  <a:cs typeface="+mn-cs"/>
                </a:defRPr>
              </a:lvl2pPr>
              <a:lvl3pPr marL="931863" indent="-17463" algn="l" defTabSz="931863" rtl="0" eaLnBrk="0" fontAlgn="base" hangingPunct="0">
                <a:spcBef>
                  <a:spcPct val="0"/>
                </a:spcBef>
                <a:spcAft>
                  <a:spcPct val="0"/>
                </a:spcAft>
                <a:defRPr kern="1200">
                  <a:solidFill>
                    <a:schemeClr val="lt1"/>
                  </a:solidFill>
                  <a:latin typeface="+mn-lt"/>
                  <a:ea typeface="+mn-ea"/>
                  <a:cs typeface="+mn-cs"/>
                </a:defRPr>
              </a:lvl3pPr>
              <a:lvl4pPr marL="1398588" indent="-26988" algn="l" defTabSz="931863" rtl="0" eaLnBrk="0" fontAlgn="base" hangingPunct="0">
                <a:spcBef>
                  <a:spcPct val="0"/>
                </a:spcBef>
                <a:spcAft>
                  <a:spcPct val="0"/>
                </a:spcAft>
                <a:defRPr kern="1200">
                  <a:solidFill>
                    <a:schemeClr val="lt1"/>
                  </a:solidFill>
                  <a:latin typeface="+mn-lt"/>
                  <a:ea typeface="+mn-ea"/>
                  <a:cs typeface="+mn-cs"/>
                </a:defRPr>
              </a:lvl4pPr>
              <a:lvl5pPr marL="1865313" indent="-36513" algn="l" defTabSz="9318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878438" rtl="0" eaLnBrk="0" fontAlgn="base" latinLnBrk="0" hangingPunct="0">
                <a:lnSpc>
                  <a:spcPct val="100000"/>
                </a:lnSpc>
                <a:spcBef>
                  <a:spcPct val="0"/>
                </a:spcBef>
                <a:spcAft>
                  <a:spcPct val="0"/>
                </a:spcAft>
                <a:buClrTx/>
                <a:buSzTx/>
                <a:buFontTx/>
                <a:buNone/>
                <a:tabLst/>
                <a:defRPr/>
              </a:pPr>
              <a:endParaRPr kumimoji="0" lang="en-US" sz="480" b="0" i="0" u="none" strike="noStrike" kern="1200" cap="none" spc="-4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221" name="Rounded Rectangle 6"/>
            <p:cNvSpPr/>
            <p:nvPr/>
          </p:nvSpPr>
          <p:spPr bwMode="auto">
            <a:xfrm rot="16200000">
              <a:off x="4229657" y="1440678"/>
              <a:ext cx="404402" cy="606741"/>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3940" tIns="43938" rIns="0" bIns="43938" numCol="1" rtlCol="0" anchor="ctr" anchorCtr="0" compatLnSpc="1">
              <a:prstTxWarp prst="textNoShape">
                <a:avLst/>
              </a:prstTxWarp>
            </a:bodyPr>
            <a:lstStyle>
              <a:defPPr>
                <a:defRPr lang="en-US"/>
              </a:defPPr>
              <a:lvl1pPr algn="l" defTabSz="931863" rtl="0" eaLnBrk="0" fontAlgn="base" hangingPunct="0">
                <a:spcBef>
                  <a:spcPct val="0"/>
                </a:spcBef>
                <a:spcAft>
                  <a:spcPct val="0"/>
                </a:spcAft>
                <a:defRPr kern="1200">
                  <a:solidFill>
                    <a:schemeClr val="lt1"/>
                  </a:solidFill>
                  <a:latin typeface="+mn-lt"/>
                  <a:ea typeface="+mn-ea"/>
                  <a:cs typeface="+mn-cs"/>
                </a:defRPr>
              </a:lvl1pPr>
              <a:lvl2pPr marL="465138" indent="-7938" algn="l" defTabSz="931863" rtl="0" eaLnBrk="0" fontAlgn="base" hangingPunct="0">
                <a:spcBef>
                  <a:spcPct val="0"/>
                </a:spcBef>
                <a:spcAft>
                  <a:spcPct val="0"/>
                </a:spcAft>
                <a:defRPr kern="1200">
                  <a:solidFill>
                    <a:schemeClr val="lt1"/>
                  </a:solidFill>
                  <a:latin typeface="+mn-lt"/>
                  <a:ea typeface="+mn-ea"/>
                  <a:cs typeface="+mn-cs"/>
                </a:defRPr>
              </a:lvl2pPr>
              <a:lvl3pPr marL="931863" indent="-17463" algn="l" defTabSz="931863" rtl="0" eaLnBrk="0" fontAlgn="base" hangingPunct="0">
                <a:spcBef>
                  <a:spcPct val="0"/>
                </a:spcBef>
                <a:spcAft>
                  <a:spcPct val="0"/>
                </a:spcAft>
                <a:defRPr kern="1200">
                  <a:solidFill>
                    <a:schemeClr val="lt1"/>
                  </a:solidFill>
                  <a:latin typeface="+mn-lt"/>
                  <a:ea typeface="+mn-ea"/>
                  <a:cs typeface="+mn-cs"/>
                </a:defRPr>
              </a:lvl3pPr>
              <a:lvl4pPr marL="1398588" indent="-26988" algn="l" defTabSz="931863" rtl="0" eaLnBrk="0" fontAlgn="base" hangingPunct="0">
                <a:spcBef>
                  <a:spcPct val="0"/>
                </a:spcBef>
                <a:spcAft>
                  <a:spcPct val="0"/>
                </a:spcAft>
                <a:defRPr kern="1200">
                  <a:solidFill>
                    <a:schemeClr val="lt1"/>
                  </a:solidFill>
                  <a:latin typeface="+mn-lt"/>
                  <a:ea typeface="+mn-ea"/>
                  <a:cs typeface="+mn-cs"/>
                </a:defRPr>
              </a:lvl4pPr>
              <a:lvl5pPr marL="1865313" indent="-36513" algn="l" defTabSz="9318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790848" rtl="0" eaLnBrk="0" fontAlgn="base" latinLnBrk="0" hangingPunct="0">
                <a:lnSpc>
                  <a:spcPct val="100000"/>
                </a:lnSpc>
                <a:spcBef>
                  <a:spcPct val="0"/>
                </a:spcBef>
                <a:spcAft>
                  <a:spcPct val="0"/>
                </a:spcAft>
                <a:buClrTx/>
                <a:buSzTx/>
                <a:buFontTx/>
                <a:buNone/>
                <a:tabLst/>
                <a:defRPr/>
              </a:pPr>
              <a:endParaRPr kumimoji="0" lang="en-US" sz="480" b="0" i="0" u="none" strike="noStrike" kern="1200" cap="none" spc="-129" normalizeH="0" baseline="0" noProof="0" dirty="0">
                <a:ln>
                  <a:noFill/>
                </a:ln>
                <a:gradFill>
                  <a:gsLst>
                    <a:gs pos="0">
                      <a:srgbClr val="FFFFFF"/>
                    </a:gs>
                    <a:gs pos="100000">
                      <a:srgbClr val="FFFFFF"/>
                    </a:gs>
                  </a:gsLst>
                  <a:lin ang="5400000" scaled="0"/>
                </a:gradFill>
                <a:effectLst/>
                <a:uLnTx/>
                <a:uFillTx/>
                <a:latin typeface="Segoe Light" pitchFamily="34" charset="0"/>
                <a:ea typeface="+mn-ea"/>
                <a:cs typeface="+mn-cs"/>
              </a:endParaRPr>
            </a:p>
          </p:txBody>
        </p:sp>
      </p:grpSp>
      <p:grpSp>
        <p:nvGrpSpPr>
          <p:cNvPr id="199" name="Group 198"/>
          <p:cNvGrpSpPr/>
          <p:nvPr/>
        </p:nvGrpSpPr>
        <p:grpSpPr>
          <a:xfrm>
            <a:off x="3223729" y="4025268"/>
            <a:ext cx="1001557" cy="641373"/>
            <a:chOff x="787287" y="5120138"/>
            <a:chExt cx="1070933" cy="685800"/>
          </a:xfrm>
        </p:grpSpPr>
        <p:sp>
          <p:nvSpPr>
            <p:cNvPr id="215" name="Rectangle 214"/>
            <p:cNvSpPr/>
            <p:nvPr>
              <p:custDataLst>
                <p:tags r:id="rId6"/>
              </p:custDataLst>
            </p:nvPr>
          </p:nvSpPr>
          <p:spPr bwMode="auto">
            <a:xfrm>
              <a:off x="787287" y="5120138"/>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Clickstream</a:t>
              </a:r>
            </a:p>
          </p:txBody>
        </p:sp>
        <p:sp>
          <p:nvSpPr>
            <p:cNvPr id="216" name="Freeform 215"/>
            <p:cNvSpPr/>
            <p:nvPr/>
          </p:nvSpPr>
          <p:spPr bwMode="auto">
            <a:xfrm>
              <a:off x="1150008" y="5241702"/>
              <a:ext cx="345491" cy="345489"/>
            </a:xfrm>
            <a:custGeom>
              <a:avLst/>
              <a:gdLst/>
              <a:ahLst/>
              <a:cxnLst/>
              <a:rect l="l" t="t" r="r" b="b"/>
              <a:pathLst>
                <a:path w="3771688" h="3771678">
                  <a:moveTo>
                    <a:pt x="1170813" y="2357992"/>
                  </a:moveTo>
                  <a:cubicBezTo>
                    <a:pt x="1111992" y="2382777"/>
                    <a:pt x="1047346" y="2396330"/>
                    <a:pt x="979535" y="2396330"/>
                  </a:cubicBezTo>
                  <a:lnTo>
                    <a:pt x="966453" y="2395012"/>
                  </a:lnTo>
                  <a:cubicBezTo>
                    <a:pt x="883319" y="2612303"/>
                    <a:pt x="833420" y="2858368"/>
                    <a:pt x="826353" y="3135160"/>
                  </a:cubicBezTo>
                  <a:cubicBezTo>
                    <a:pt x="1111538" y="3378474"/>
                    <a:pt x="1481600" y="3524821"/>
                    <a:pt x="1885843" y="3524821"/>
                  </a:cubicBezTo>
                  <a:cubicBezTo>
                    <a:pt x="2339009" y="3524821"/>
                    <a:pt x="2749219" y="3340908"/>
                    <a:pt x="3045852" y="3043597"/>
                  </a:cubicBezTo>
                  <a:cubicBezTo>
                    <a:pt x="2805887" y="3038579"/>
                    <a:pt x="2587112" y="3013186"/>
                    <a:pt x="2388278" y="2969814"/>
                  </a:cubicBezTo>
                  <a:cubicBezTo>
                    <a:pt x="2331347" y="3055619"/>
                    <a:pt x="2233838" y="3112082"/>
                    <a:pt x="2123141" y="3112082"/>
                  </a:cubicBezTo>
                  <a:cubicBezTo>
                    <a:pt x="1947210" y="3112082"/>
                    <a:pt x="1804590" y="2969463"/>
                    <a:pt x="1804590" y="2793533"/>
                  </a:cubicBezTo>
                  <a:lnTo>
                    <a:pt x="1805949" y="2780055"/>
                  </a:lnTo>
                  <a:cubicBezTo>
                    <a:pt x="1549285" y="2666155"/>
                    <a:pt x="1340216" y="2518864"/>
                    <a:pt x="1170813" y="2357992"/>
                  </a:cubicBezTo>
                  <a:close/>
                  <a:moveTo>
                    <a:pt x="1917963" y="1269900"/>
                  </a:moveTo>
                  <a:cubicBezTo>
                    <a:pt x="1742858" y="1377541"/>
                    <a:pt x="1571623" y="1510227"/>
                    <a:pt x="1421807" y="1673923"/>
                  </a:cubicBezTo>
                  <a:cubicBezTo>
                    <a:pt x="1458137" y="1740622"/>
                    <a:pt x="1477533" y="1817212"/>
                    <a:pt x="1477533" y="1898333"/>
                  </a:cubicBezTo>
                  <a:cubicBezTo>
                    <a:pt x="1477533" y="1995213"/>
                    <a:pt x="1449869" y="2085631"/>
                    <a:pt x="1400834" y="2161383"/>
                  </a:cubicBezTo>
                  <a:cubicBezTo>
                    <a:pt x="1556230" y="2298906"/>
                    <a:pt x="1738753" y="2424541"/>
                    <a:pt x="1949562" y="2526931"/>
                  </a:cubicBezTo>
                  <a:cubicBezTo>
                    <a:pt x="1999298" y="2493937"/>
                    <a:pt x="2059006" y="2474984"/>
                    <a:pt x="2123141" y="2474984"/>
                  </a:cubicBezTo>
                  <a:cubicBezTo>
                    <a:pt x="2266947" y="2474984"/>
                    <a:pt x="2388496" y="2570273"/>
                    <a:pt x="2426612" y="2701602"/>
                  </a:cubicBezTo>
                  <a:cubicBezTo>
                    <a:pt x="2672548" y="2766286"/>
                    <a:pt x="2946719" y="2800378"/>
                    <a:pt x="3250025" y="2793803"/>
                  </a:cubicBezTo>
                  <a:cubicBezTo>
                    <a:pt x="3324551" y="2682855"/>
                    <a:pt x="3385478" y="2562082"/>
                    <a:pt x="3429138" y="2433348"/>
                  </a:cubicBezTo>
                  <a:cubicBezTo>
                    <a:pt x="3338857" y="2361270"/>
                    <a:pt x="3226294" y="2282273"/>
                    <a:pt x="3097462" y="2192900"/>
                  </a:cubicBezTo>
                  <a:cubicBezTo>
                    <a:pt x="3035056" y="2253619"/>
                    <a:pt x="2949762" y="2290655"/>
                    <a:pt x="2855817" y="2290655"/>
                  </a:cubicBezTo>
                  <a:cubicBezTo>
                    <a:pt x="2662639" y="2290655"/>
                    <a:pt x="2506038" y="2134055"/>
                    <a:pt x="2506038" y="1940878"/>
                  </a:cubicBezTo>
                  <a:cubicBezTo>
                    <a:pt x="2506038" y="1888016"/>
                    <a:pt x="2517765" y="1837892"/>
                    <a:pt x="2539677" y="1793396"/>
                  </a:cubicBezTo>
                  <a:cubicBezTo>
                    <a:pt x="2341462" y="1643986"/>
                    <a:pt x="2130574" y="1471504"/>
                    <a:pt x="1917963" y="1269900"/>
                  </a:cubicBezTo>
                  <a:close/>
                  <a:moveTo>
                    <a:pt x="513102" y="991965"/>
                  </a:moveTo>
                  <a:cubicBezTo>
                    <a:pt x="344394" y="1248586"/>
                    <a:pt x="246856" y="1555822"/>
                    <a:pt x="246856" y="1885839"/>
                  </a:cubicBezTo>
                  <a:cubicBezTo>
                    <a:pt x="246856" y="2228384"/>
                    <a:pt x="351940" y="2546384"/>
                    <a:pt x="531953" y="2809142"/>
                  </a:cubicBezTo>
                  <a:cubicBezTo>
                    <a:pt x="549141" y="2611547"/>
                    <a:pt x="584950" y="2428200"/>
                    <a:pt x="638399" y="2259547"/>
                  </a:cubicBezTo>
                  <a:cubicBezTo>
                    <a:pt x="541504" y="2169601"/>
                    <a:pt x="481537" y="2040970"/>
                    <a:pt x="481537" y="1898333"/>
                  </a:cubicBezTo>
                  <a:cubicBezTo>
                    <a:pt x="481537" y="1763870"/>
                    <a:pt x="534828" y="1641853"/>
                    <a:pt x="621976" y="1552767"/>
                  </a:cubicBezTo>
                  <a:cubicBezTo>
                    <a:pt x="525006" y="1308454"/>
                    <a:pt x="497710" y="1099531"/>
                    <a:pt x="513102" y="991965"/>
                  </a:cubicBezTo>
                  <a:close/>
                  <a:moveTo>
                    <a:pt x="3156081" y="850671"/>
                  </a:moveTo>
                  <a:cubicBezTo>
                    <a:pt x="2974938" y="846231"/>
                    <a:pt x="2570313" y="925816"/>
                    <a:pt x="2149056" y="1140246"/>
                  </a:cubicBezTo>
                  <a:cubicBezTo>
                    <a:pt x="2305862" y="1298314"/>
                    <a:pt x="2480556" y="1465085"/>
                    <a:pt x="2679283" y="1640508"/>
                  </a:cubicBezTo>
                  <a:cubicBezTo>
                    <a:pt x="2730538" y="1608663"/>
                    <a:pt x="2791127" y="1591101"/>
                    <a:pt x="2855817" y="1591101"/>
                  </a:cubicBezTo>
                  <a:cubicBezTo>
                    <a:pt x="3048995" y="1591101"/>
                    <a:pt x="3205596" y="1747701"/>
                    <a:pt x="3205596" y="1940878"/>
                  </a:cubicBezTo>
                  <a:cubicBezTo>
                    <a:pt x="3205596" y="1983725"/>
                    <a:pt x="3197892" y="2024773"/>
                    <a:pt x="3182681" y="2062298"/>
                  </a:cubicBezTo>
                  <a:cubicBezTo>
                    <a:pt x="3274893" y="2136338"/>
                    <a:pt x="3371714" y="2211317"/>
                    <a:pt x="3473137" y="2287690"/>
                  </a:cubicBezTo>
                  <a:cubicBezTo>
                    <a:pt x="3507571" y="2159450"/>
                    <a:pt x="3524830" y="2024660"/>
                    <a:pt x="3524830" y="1885839"/>
                  </a:cubicBezTo>
                  <a:cubicBezTo>
                    <a:pt x="3524830" y="1493128"/>
                    <a:pt x="3386712" y="1132675"/>
                    <a:pt x="3156081" y="850671"/>
                  </a:cubicBezTo>
                  <a:close/>
                  <a:moveTo>
                    <a:pt x="1167372" y="414437"/>
                  </a:moveTo>
                  <a:cubicBezTo>
                    <a:pt x="994754" y="496757"/>
                    <a:pt x="839843" y="609954"/>
                    <a:pt x="709006" y="746596"/>
                  </a:cubicBezTo>
                  <a:cubicBezTo>
                    <a:pt x="656695" y="881549"/>
                    <a:pt x="694723" y="1138245"/>
                    <a:pt x="834094" y="1424446"/>
                  </a:cubicBezTo>
                  <a:cubicBezTo>
                    <a:pt x="879599" y="1407960"/>
                    <a:pt x="928677" y="1400336"/>
                    <a:pt x="979535" y="1400336"/>
                  </a:cubicBezTo>
                  <a:cubicBezTo>
                    <a:pt x="1017560" y="1400336"/>
                    <a:pt x="1054590" y="1404598"/>
                    <a:pt x="1089967" y="1413579"/>
                  </a:cubicBezTo>
                  <a:cubicBezTo>
                    <a:pt x="1244168" y="1226717"/>
                    <a:pt x="1421621" y="1074480"/>
                    <a:pt x="1607991" y="955200"/>
                  </a:cubicBezTo>
                  <a:cubicBezTo>
                    <a:pt x="1457566" y="792176"/>
                    <a:pt x="1309542" y="612523"/>
                    <a:pt x="1167372" y="414437"/>
                  </a:cubicBezTo>
                  <a:close/>
                  <a:moveTo>
                    <a:pt x="1885843" y="246857"/>
                  </a:moveTo>
                  <a:cubicBezTo>
                    <a:pt x="1714273" y="246857"/>
                    <a:pt x="1548861" y="273219"/>
                    <a:pt x="1393510" y="322354"/>
                  </a:cubicBezTo>
                  <a:cubicBezTo>
                    <a:pt x="1529569" y="475615"/>
                    <a:pt x="1675197" y="641640"/>
                    <a:pt x="1842024" y="820292"/>
                  </a:cubicBezTo>
                  <a:cubicBezTo>
                    <a:pt x="2228189" y="624889"/>
                    <a:pt x="2625611" y="560552"/>
                    <a:pt x="2918518" y="613738"/>
                  </a:cubicBezTo>
                  <a:cubicBezTo>
                    <a:pt x="2636954" y="384188"/>
                    <a:pt x="2277437" y="246857"/>
                    <a:pt x="1885843" y="246857"/>
                  </a:cubicBezTo>
                  <a:close/>
                  <a:moveTo>
                    <a:pt x="1885844" y="0"/>
                  </a:moveTo>
                  <a:cubicBezTo>
                    <a:pt x="2927367" y="0"/>
                    <a:pt x="3771688" y="844319"/>
                    <a:pt x="3771688" y="1885839"/>
                  </a:cubicBezTo>
                  <a:cubicBezTo>
                    <a:pt x="3771688" y="2927359"/>
                    <a:pt x="2927367" y="3771678"/>
                    <a:pt x="1885844" y="3771678"/>
                  </a:cubicBezTo>
                  <a:cubicBezTo>
                    <a:pt x="844321" y="3771678"/>
                    <a:pt x="0" y="2927359"/>
                    <a:pt x="0" y="1885839"/>
                  </a:cubicBezTo>
                  <a:cubicBezTo>
                    <a:pt x="0" y="844319"/>
                    <a:pt x="844321" y="0"/>
                    <a:pt x="1885844" y="0"/>
                  </a:cubicBez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200" name="Group 199"/>
          <p:cNvGrpSpPr/>
          <p:nvPr/>
        </p:nvGrpSpPr>
        <p:grpSpPr>
          <a:xfrm>
            <a:off x="3223729" y="3341450"/>
            <a:ext cx="1001557" cy="641373"/>
            <a:chOff x="787287" y="4388954"/>
            <a:chExt cx="1070933" cy="685800"/>
          </a:xfrm>
        </p:grpSpPr>
        <p:sp>
          <p:nvSpPr>
            <p:cNvPr id="213" name="Rectangle 212"/>
            <p:cNvSpPr/>
            <p:nvPr>
              <p:custDataLst>
                <p:tags r:id="rId5"/>
              </p:custDataLst>
            </p:nvPr>
          </p:nvSpPr>
          <p:spPr bwMode="auto">
            <a:xfrm>
              <a:off x="787287" y="4388954"/>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Sensors</a:t>
              </a:r>
            </a:p>
          </p:txBody>
        </p:sp>
        <p:sp>
          <p:nvSpPr>
            <p:cNvPr id="214" name="Frame 5"/>
            <p:cNvSpPr>
              <a:spLocks noChangeAspect="1"/>
            </p:cNvSpPr>
            <p:nvPr/>
          </p:nvSpPr>
          <p:spPr bwMode="auto">
            <a:xfrm>
              <a:off x="1152892" y="4477904"/>
              <a:ext cx="339723" cy="378672"/>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1"/>
            </a:solidFill>
            <a:ln w="9525" cap="flat" cmpd="sng" algn="ctr">
              <a:noFill/>
              <a:prstDash val="solid"/>
              <a:headEnd type="none" w="med" len="med"/>
              <a:tailEnd type="none" w="med" len="med"/>
            </a:ln>
            <a:effectLst/>
          </p:spPr>
          <p:txBody>
            <a:bodyPr rot="0" spcFirstLastPara="0" vert="horz" wrap="square" lIns="43940" tIns="51685" rIns="0" bIns="103368" numCol="1" spcCol="0" rtlCol="0" fromWordArt="0" anchor="b" anchorCtr="0" forceAA="0" compatLnSpc="1">
              <a:prstTxWarp prst="textNoShape">
                <a:avLst/>
              </a:prstTxWarp>
              <a:noAutofit/>
            </a:bodyPr>
            <a:lstStyle>
              <a:defPPr>
                <a:defRPr lang="en-US"/>
              </a:defPPr>
              <a:lvl1pPr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1pPr>
              <a:lvl2pPr marL="465138" indent="-7938"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2pPr>
              <a:lvl3pPr marL="931863" indent="-17463"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3pPr>
              <a:lvl4pPr marL="1398588" indent="-26988"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4pPr>
              <a:lvl5pPr marL="1865313" indent="-36513" algn="l" defTabSz="931863" rtl="0" eaLnBrk="0" fontAlgn="base" hangingPunct="0">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9pPr>
            </a:lstStyle>
            <a:p>
              <a:pPr marL="0" marR="0" lvl="0" indent="0" algn="l" defTabSz="1033161" rtl="0" eaLnBrk="0" fontAlgn="base" latinLnBrk="0" hangingPunct="0">
                <a:lnSpc>
                  <a:spcPct val="100000"/>
                </a:lnSpc>
                <a:spcBef>
                  <a:spcPct val="0"/>
                </a:spcBef>
                <a:spcAft>
                  <a:spcPct val="0"/>
                </a:spcAft>
                <a:buClrTx/>
                <a:buSzTx/>
                <a:buFontTx/>
                <a:buNone/>
                <a:tabLst/>
                <a:defRPr/>
              </a:pPr>
              <a:endParaRPr kumimoji="0" lang="en-US" sz="480" b="0" i="0" u="none" strike="noStrike" kern="0" cap="none" spc="-57"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itchFamily="34" charset="0"/>
              </a:endParaRPr>
            </a:p>
          </p:txBody>
        </p:sp>
      </p:grpSp>
      <p:grpSp>
        <p:nvGrpSpPr>
          <p:cNvPr id="201" name="Group 200"/>
          <p:cNvGrpSpPr/>
          <p:nvPr/>
        </p:nvGrpSpPr>
        <p:grpSpPr>
          <a:xfrm>
            <a:off x="3223729" y="2657632"/>
            <a:ext cx="1001557" cy="641373"/>
            <a:chOff x="1589220" y="4346130"/>
            <a:chExt cx="1070933" cy="685800"/>
          </a:xfrm>
        </p:grpSpPr>
        <p:sp>
          <p:nvSpPr>
            <p:cNvPr id="211" name="Rectangle 210"/>
            <p:cNvSpPr/>
            <p:nvPr>
              <p:custDataLst>
                <p:tags r:id="rId4"/>
              </p:custDataLst>
            </p:nvPr>
          </p:nvSpPr>
          <p:spPr bwMode="auto">
            <a:xfrm>
              <a:off x="1589220" y="4346130"/>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Video</a:t>
              </a:r>
            </a:p>
          </p:txBody>
        </p:sp>
        <p:sp>
          <p:nvSpPr>
            <p:cNvPr id="212" name="Freeform 211"/>
            <p:cNvSpPr>
              <a:spLocks noEditPoints="1"/>
            </p:cNvSpPr>
            <p:nvPr/>
          </p:nvSpPr>
          <p:spPr bwMode="auto">
            <a:xfrm>
              <a:off x="1981136" y="4447511"/>
              <a:ext cx="287101" cy="343924"/>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3940" tIns="43938" rIns="0" bIns="43938" numCol="1" rtlCol="0" anchor="ctr" anchorCtr="0" compatLnSpc="1">
              <a:prstTxWarp prst="textNoShape">
                <a:avLst/>
              </a:prstTxWarp>
            </a:bodyPr>
            <a:lstStyle>
              <a:defPPr>
                <a:defRPr lang="en-US"/>
              </a:defPPr>
              <a:lvl1pPr algn="l" defTabSz="931863" rtl="0" eaLnBrk="0" fontAlgn="base" hangingPunct="0">
                <a:spcBef>
                  <a:spcPct val="0"/>
                </a:spcBef>
                <a:spcAft>
                  <a:spcPct val="0"/>
                </a:spcAft>
                <a:defRPr kern="1200">
                  <a:solidFill>
                    <a:schemeClr val="lt1"/>
                  </a:solidFill>
                  <a:latin typeface="+mn-lt"/>
                  <a:ea typeface="+mn-ea"/>
                  <a:cs typeface="+mn-cs"/>
                </a:defRPr>
              </a:lvl1pPr>
              <a:lvl2pPr marL="465138" indent="-7938" algn="l" defTabSz="931863" rtl="0" eaLnBrk="0" fontAlgn="base" hangingPunct="0">
                <a:spcBef>
                  <a:spcPct val="0"/>
                </a:spcBef>
                <a:spcAft>
                  <a:spcPct val="0"/>
                </a:spcAft>
                <a:defRPr kern="1200">
                  <a:solidFill>
                    <a:schemeClr val="lt1"/>
                  </a:solidFill>
                  <a:latin typeface="+mn-lt"/>
                  <a:ea typeface="+mn-ea"/>
                  <a:cs typeface="+mn-cs"/>
                </a:defRPr>
              </a:lvl2pPr>
              <a:lvl3pPr marL="931863" indent="-17463" algn="l" defTabSz="931863" rtl="0" eaLnBrk="0" fontAlgn="base" hangingPunct="0">
                <a:spcBef>
                  <a:spcPct val="0"/>
                </a:spcBef>
                <a:spcAft>
                  <a:spcPct val="0"/>
                </a:spcAft>
                <a:defRPr kern="1200">
                  <a:solidFill>
                    <a:schemeClr val="lt1"/>
                  </a:solidFill>
                  <a:latin typeface="+mn-lt"/>
                  <a:ea typeface="+mn-ea"/>
                  <a:cs typeface="+mn-cs"/>
                </a:defRPr>
              </a:lvl3pPr>
              <a:lvl4pPr marL="1398588" indent="-26988" algn="l" defTabSz="931863" rtl="0" eaLnBrk="0" fontAlgn="base" hangingPunct="0">
                <a:spcBef>
                  <a:spcPct val="0"/>
                </a:spcBef>
                <a:spcAft>
                  <a:spcPct val="0"/>
                </a:spcAft>
                <a:defRPr kern="1200">
                  <a:solidFill>
                    <a:schemeClr val="lt1"/>
                  </a:solidFill>
                  <a:latin typeface="+mn-lt"/>
                  <a:ea typeface="+mn-ea"/>
                  <a:cs typeface="+mn-cs"/>
                </a:defRPr>
              </a:lvl4pPr>
              <a:lvl5pPr marL="1865313" indent="-36513" algn="l" defTabSz="9318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790848" rtl="0" eaLnBrk="0" fontAlgn="base" latinLnBrk="0" hangingPunct="0">
                <a:lnSpc>
                  <a:spcPct val="100000"/>
                </a:lnSpc>
                <a:spcBef>
                  <a:spcPct val="0"/>
                </a:spcBef>
                <a:spcAft>
                  <a:spcPct val="0"/>
                </a:spcAft>
                <a:buClrTx/>
                <a:buSzTx/>
                <a:buFontTx/>
                <a:buNone/>
                <a:tabLst/>
                <a:defRPr/>
              </a:pPr>
              <a:endParaRPr kumimoji="0" lang="en-US" sz="480" b="0" i="0" u="none" strike="noStrike" kern="1200" cap="none" spc="-129" normalizeH="0" baseline="0" noProof="0" dirty="0">
                <a:ln>
                  <a:noFill/>
                </a:ln>
                <a:solidFill>
                  <a:schemeClr val="accent3"/>
                </a:solidFill>
                <a:effectLst/>
                <a:uLnTx/>
                <a:uFillTx/>
                <a:latin typeface="Segoe Light" pitchFamily="34" charset="0"/>
                <a:ea typeface="+mn-ea"/>
                <a:cs typeface="+mn-cs"/>
              </a:endParaRPr>
            </a:p>
          </p:txBody>
        </p:sp>
      </p:grpSp>
      <p:sp>
        <p:nvSpPr>
          <p:cNvPr id="206" name="Rectangle 205"/>
          <p:cNvSpPr/>
          <p:nvPr>
            <p:custDataLst>
              <p:tags r:id="rId2"/>
            </p:custDataLst>
          </p:nvPr>
        </p:nvSpPr>
        <p:spPr bwMode="auto">
          <a:xfrm>
            <a:off x="2163786" y="3341450"/>
            <a:ext cx="1001557" cy="641373"/>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Web</a:t>
            </a:r>
          </a:p>
        </p:txBody>
      </p:sp>
      <p:grpSp>
        <p:nvGrpSpPr>
          <p:cNvPr id="207" name="Group 206"/>
          <p:cNvGrpSpPr/>
          <p:nvPr/>
        </p:nvGrpSpPr>
        <p:grpSpPr>
          <a:xfrm>
            <a:off x="2474675" y="3417376"/>
            <a:ext cx="379778" cy="372108"/>
            <a:chOff x="4030436" y="1511171"/>
            <a:chExt cx="4398164" cy="4309344"/>
          </a:xfrm>
          <a:solidFill>
            <a:schemeClr val="accent1"/>
          </a:solidFill>
        </p:grpSpPr>
        <p:sp>
          <p:nvSpPr>
            <p:cNvPr id="208" name="Oval 35"/>
            <p:cNvSpPr/>
            <p:nvPr/>
          </p:nvSpPr>
          <p:spPr>
            <a:xfrm>
              <a:off x="4411045" y="1909551"/>
              <a:ext cx="3592286" cy="3588790"/>
            </a:xfrm>
            <a:custGeom>
              <a:avLst/>
              <a:gdLst/>
              <a:ahLst/>
              <a:cxnLst/>
              <a:rect l="l" t="t" r="r" b="b"/>
              <a:pathLst>
                <a:path w="3592286" h="3588790">
                  <a:moveTo>
                    <a:pt x="856899" y="2807618"/>
                  </a:moveTo>
                  <a:cubicBezTo>
                    <a:pt x="1050936" y="3101840"/>
                    <a:pt x="1319084" y="3340075"/>
                    <a:pt x="1626253" y="3475527"/>
                  </a:cubicBezTo>
                  <a:cubicBezTo>
                    <a:pt x="1631223" y="3476765"/>
                    <a:pt x="1636270" y="3477223"/>
                    <a:pt x="1641325" y="3477658"/>
                  </a:cubicBezTo>
                  <a:cubicBezTo>
                    <a:pt x="1516509" y="3295597"/>
                    <a:pt x="1404916" y="3065936"/>
                    <a:pt x="1318985" y="2807618"/>
                  </a:cubicBezTo>
                  <a:close/>
                  <a:moveTo>
                    <a:pt x="442231" y="2807618"/>
                  </a:moveTo>
                  <a:cubicBezTo>
                    <a:pt x="659711" y="3099896"/>
                    <a:pt x="969924" y="3318794"/>
                    <a:pt x="1329899" y="3418883"/>
                  </a:cubicBezTo>
                  <a:cubicBezTo>
                    <a:pt x="1089904" y="3278379"/>
                    <a:pt x="880477" y="3064398"/>
                    <a:pt x="724038" y="2807618"/>
                  </a:cubicBezTo>
                  <a:close/>
                  <a:moveTo>
                    <a:pt x="2450248" y="1844143"/>
                  </a:moveTo>
                  <a:cubicBezTo>
                    <a:pt x="2439084" y="2145593"/>
                    <a:pt x="2386150" y="2439238"/>
                    <a:pt x="2304248" y="2705865"/>
                  </a:cubicBezTo>
                  <a:lnTo>
                    <a:pt x="2801418" y="2705865"/>
                  </a:lnTo>
                  <a:cubicBezTo>
                    <a:pt x="2959192" y="2445207"/>
                    <a:pt x="3059303" y="2147324"/>
                    <a:pt x="3081979" y="1844143"/>
                  </a:cubicBezTo>
                  <a:close/>
                  <a:moveTo>
                    <a:pt x="1254663" y="1844143"/>
                  </a:moveTo>
                  <a:cubicBezTo>
                    <a:pt x="1268316" y="2144192"/>
                    <a:pt x="1322349" y="2438934"/>
                    <a:pt x="1406891" y="2705865"/>
                  </a:cubicBezTo>
                  <a:lnTo>
                    <a:pt x="2185396" y="2705865"/>
                  </a:lnTo>
                  <a:cubicBezTo>
                    <a:pt x="2269937" y="2438934"/>
                    <a:pt x="2323970" y="2144192"/>
                    <a:pt x="2337624" y="1844143"/>
                  </a:cubicBezTo>
                  <a:close/>
                  <a:moveTo>
                    <a:pt x="510307" y="1844143"/>
                  </a:moveTo>
                  <a:cubicBezTo>
                    <a:pt x="532984" y="2147324"/>
                    <a:pt x="633095" y="2445207"/>
                    <a:pt x="790868" y="2705865"/>
                  </a:cubicBezTo>
                  <a:lnTo>
                    <a:pt x="1288039" y="2705865"/>
                  </a:lnTo>
                  <a:cubicBezTo>
                    <a:pt x="1206136" y="2439238"/>
                    <a:pt x="1153202" y="2145593"/>
                    <a:pt x="1142039" y="1844143"/>
                  </a:cubicBezTo>
                  <a:close/>
                  <a:moveTo>
                    <a:pt x="105056" y="1844143"/>
                  </a:moveTo>
                  <a:cubicBezTo>
                    <a:pt x="113791" y="2161330"/>
                    <a:pt x="209946" y="2456621"/>
                    <a:pt x="371868" y="2705865"/>
                  </a:cubicBezTo>
                  <a:lnTo>
                    <a:pt x="662862" y="2705865"/>
                  </a:lnTo>
                  <a:cubicBezTo>
                    <a:pt x="516487" y="2445076"/>
                    <a:pt x="423528" y="2147271"/>
                    <a:pt x="402177" y="1844143"/>
                  </a:cubicBezTo>
                  <a:close/>
                  <a:moveTo>
                    <a:pt x="2991928" y="880669"/>
                  </a:moveTo>
                  <a:cubicBezTo>
                    <a:pt x="3140148" y="1150938"/>
                    <a:pt x="3202326" y="1447530"/>
                    <a:pt x="3195093" y="1742390"/>
                  </a:cubicBezTo>
                  <a:lnTo>
                    <a:pt x="3487230" y="1742390"/>
                  </a:lnTo>
                  <a:cubicBezTo>
                    <a:pt x="3478495" y="1425203"/>
                    <a:pt x="3382340" y="1129913"/>
                    <a:pt x="3220418" y="880669"/>
                  </a:cubicBezTo>
                  <a:close/>
                  <a:moveTo>
                    <a:pt x="2335746" y="880669"/>
                  </a:moveTo>
                  <a:cubicBezTo>
                    <a:pt x="2421574" y="1162075"/>
                    <a:pt x="2456761" y="1454793"/>
                    <a:pt x="2451714" y="1742390"/>
                  </a:cubicBezTo>
                  <a:lnTo>
                    <a:pt x="3087241" y="1742390"/>
                  </a:lnTo>
                  <a:cubicBezTo>
                    <a:pt x="3094660" y="1447457"/>
                    <a:pt x="3027007" y="1150835"/>
                    <a:pt x="2866350" y="880669"/>
                  </a:cubicBezTo>
                  <a:close/>
                  <a:moveTo>
                    <a:pt x="1367135" y="880669"/>
                  </a:moveTo>
                  <a:cubicBezTo>
                    <a:pt x="1282114" y="1157161"/>
                    <a:pt x="1247328" y="1451118"/>
                    <a:pt x="1253877" y="1742390"/>
                  </a:cubicBezTo>
                  <a:lnTo>
                    <a:pt x="2338410" y="1742390"/>
                  </a:lnTo>
                  <a:cubicBezTo>
                    <a:pt x="2344959" y="1451118"/>
                    <a:pt x="2310172" y="1157161"/>
                    <a:pt x="2225152" y="880669"/>
                  </a:cubicBezTo>
                  <a:close/>
                  <a:moveTo>
                    <a:pt x="725937" y="880669"/>
                  </a:moveTo>
                  <a:cubicBezTo>
                    <a:pt x="565279" y="1150835"/>
                    <a:pt x="497627" y="1447457"/>
                    <a:pt x="505046" y="1742390"/>
                  </a:cubicBezTo>
                  <a:lnTo>
                    <a:pt x="1140573" y="1742390"/>
                  </a:lnTo>
                  <a:cubicBezTo>
                    <a:pt x="1135526" y="1454793"/>
                    <a:pt x="1170712" y="1162075"/>
                    <a:pt x="1256541" y="880669"/>
                  </a:cubicBezTo>
                  <a:close/>
                  <a:moveTo>
                    <a:pt x="2248579" y="164328"/>
                  </a:moveTo>
                  <a:cubicBezTo>
                    <a:pt x="2555388" y="331327"/>
                    <a:pt x="2778580" y="542975"/>
                    <a:pt x="2930516" y="778916"/>
                  </a:cubicBezTo>
                  <a:lnTo>
                    <a:pt x="3150056" y="778916"/>
                  </a:lnTo>
                  <a:cubicBezTo>
                    <a:pt x="2929802" y="482911"/>
                    <a:pt x="2614435" y="262169"/>
                    <a:pt x="2248579" y="164328"/>
                  </a:cubicBezTo>
                  <a:close/>
                  <a:moveTo>
                    <a:pt x="1937815" y="108552"/>
                  </a:moveTo>
                  <a:cubicBezTo>
                    <a:pt x="2102992" y="314323"/>
                    <a:pt x="2221669" y="541474"/>
                    <a:pt x="2300881" y="778916"/>
                  </a:cubicBezTo>
                  <a:lnTo>
                    <a:pt x="2799582" y="778916"/>
                  </a:lnTo>
                  <a:cubicBezTo>
                    <a:pt x="2615287" y="515202"/>
                    <a:pt x="2334724" y="282038"/>
                    <a:pt x="1938828" y="108687"/>
                  </a:cubicBezTo>
                  <a:cubicBezTo>
                    <a:pt x="1938493" y="108605"/>
                    <a:pt x="1938154" y="108578"/>
                    <a:pt x="1937815" y="108552"/>
                  </a:cubicBezTo>
                  <a:close/>
                  <a:moveTo>
                    <a:pt x="1853094" y="0"/>
                  </a:moveTo>
                  <a:cubicBezTo>
                    <a:pt x="2818755" y="28121"/>
                    <a:pt x="3592286" y="820360"/>
                    <a:pt x="3592286" y="1793267"/>
                  </a:cubicBezTo>
                  <a:cubicBezTo>
                    <a:pt x="3592286" y="2081519"/>
                    <a:pt x="3524385" y="2353911"/>
                    <a:pt x="3401976" y="2594458"/>
                  </a:cubicBezTo>
                  <a:lnTo>
                    <a:pt x="3325255" y="2517737"/>
                  </a:lnTo>
                  <a:cubicBezTo>
                    <a:pt x="3423612" y="2313010"/>
                    <a:pt x="3480601" y="2084883"/>
                    <a:pt x="3487230" y="1844143"/>
                  </a:cubicBezTo>
                  <a:lnTo>
                    <a:pt x="3190110" y="1844143"/>
                  </a:lnTo>
                  <a:cubicBezTo>
                    <a:pt x="3168759" y="2147271"/>
                    <a:pt x="3075799" y="2445076"/>
                    <a:pt x="2929425" y="2705865"/>
                  </a:cubicBezTo>
                  <a:lnTo>
                    <a:pt x="3220418" y="2705865"/>
                  </a:lnTo>
                  <a:lnTo>
                    <a:pt x="3303597" y="2556602"/>
                  </a:lnTo>
                  <a:lnTo>
                    <a:pt x="3303597" y="2767773"/>
                  </a:lnTo>
                  <a:cubicBezTo>
                    <a:pt x="3280445" y="2805980"/>
                    <a:pt x="3254809" y="2842496"/>
                    <a:pt x="3226272" y="2876756"/>
                  </a:cubicBezTo>
                  <a:lnTo>
                    <a:pt x="3094122" y="2876756"/>
                  </a:lnTo>
                  <a:cubicBezTo>
                    <a:pt x="3114010" y="2854748"/>
                    <a:pt x="3132341" y="2831426"/>
                    <a:pt x="3150056" y="2807618"/>
                  </a:cubicBezTo>
                  <a:lnTo>
                    <a:pt x="2868249" y="2807618"/>
                  </a:lnTo>
                  <a:lnTo>
                    <a:pt x="2820582" y="2876756"/>
                  </a:lnTo>
                  <a:lnTo>
                    <a:pt x="2682941" y="2876756"/>
                  </a:lnTo>
                  <a:cubicBezTo>
                    <a:pt x="2702988" y="2855609"/>
                    <a:pt x="2719438" y="2831803"/>
                    <a:pt x="2735387" y="2807618"/>
                  </a:cubicBezTo>
                  <a:lnTo>
                    <a:pt x="2273301" y="2807618"/>
                  </a:lnTo>
                  <a:lnTo>
                    <a:pt x="2247912" y="2876756"/>
                  </a:lnTo>
                  <a:lnTo>
                    <a:pt x="2126765" y="2876756"/>
                  </a:lnTo>
                  <a:cubicBezTo>
                    <a:pt x="2136798" y="2854347"/>
                    <a:pt x="2145074" y="2831106"/>
                    <a:pt x="2153121" y="2807618"/>
                  </a:cubicBezTo>
                  <a:lnTo>
                    <a:pt x="1439165" y="2807618"/>
                  </a:lnTo>
                  <a:cubicBezTo>
                    <a:pt x="1529282" y="3070629"/>
                    <a:pt x="1647990" y="3302680"/>
                    <a:pt x="1783852" y="3480422"/>
                  </a:cubicBezTo>
                  <a:lnTo>
                    <a:pt x="1783852" y="3588790"/>
                  </a:lnTo>
                  <a:cubicBezTo>
                    <a:pt x="797525" y="3582757"/>
                    <a:pt x="0" y="2781148"/>
                    <a:pt x="0" y="1793267"/>
                  </a:cubicBezTo>
                  <a:cubicBezTo>
                    <a:pt x="0" y="1473619"/>
                    <a:pt x="83499" y="1173473"/>
                    <a:pt x="230835" y="913991"/>
                  </a:cubicBezTo>
                  <a:lnTo>
                    <a:pt x="309476" y="992632"/>
                  </a:lnTo>
                  <a:cubicBezTo>
                    <a:pt x="184125" y="1215203"/>
                    <a:pt x="112536" y="1470768"/>
                    <a:pt x="105056" y="1742390"/>
                  </a:cubicBezTo>
                  <a:lnTo>
                    <a:pt x="397194" y="1742390"/>
                  </a:lnTo>
                  <a:cubicBezTo>
                    <a:pt x="389961" y="1447530"/>
                    <a:pt x="452139" y="1150938"/>
                    <a:pt x="600359" y="880669"/>
                  </a:cubicBezTo>
                  <a:lnTo>
                    <a:pt x="371868" y="880669"/>
                  </a:lnTo>
                  <a:lnTo>
                    <a:pt x="333349" y="949791"/>
                  </a:lnTo>
                  <a:lnTo>
                    <a:pt x="333349" y="753460"/>
                  </a:lnTo>
                  <a:cubicBezTo>
                    <a:pt x="360802" y="712185"/>
                    <a:pt x="391169" y="673066"/>
                    <a:pt x="423716" y="635829"/>
                  </a:cubicBezTo>
                  <a:lnTo>
                    <a:pt x="563325" y="635829"/>
                  </a:lnTo>
                  <a:cubicBezTo>
                    <a:pt x="519731" y="680610"/>
                    <a:pt x="479611" y="728679"/>
                    <a:pt x="442230" y="778916"/>
                  </a:cubicBezTo>
                  <a:lnTo>
                    <a:pt x="661771" y="778916"/>
                  </a:lnTo>
                  <a:lnTo>
                    <a:pt x="767803" y="635829"/>
                  </a:lnTo>
                  <a:lnTo>
                    <a:pt x="906577" y="635829"/>
                  </a:lnTo>
                  <a:cubicBezTo>
                    <a:pt x="864624" y="681831"/>
                    <a:pt x="826998" y="729845"/>
                    <a:pt x="792704" y="778916"/>
                  </a:cubicBezTo>
                  <a:lnTo>
                    <a:pt x="1291405" y="778916"/>
                  </a:lnTo>
                  <a:lnTo>
                    <a:pt x="1345823" y="635829"/>
                  </a:lnTo>
                  <a:lnTo>
                    <a:pt x="1459900" y="635829"/>
                  </a:lnTo>
                  <a:cubicBezTo>
                    <a:pt x="1438327" y="682375"/>
                    <a:pt x="1419944" y="730313"/>
                    <a:pt x="1403283" y="778916"/>
                  </a:cubicBezTo>
                  <a:lnTo>
                    <a:pt x="2189004" y="778916"/>
                  </a:lnTo>
                  <a:cubicBezTo>
                    <a:pt x="2114289" y="560837"/>
                    <a:pt x="2004846" y="356159"/>
                    <a:pt x="1853094" y="1779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9" name="Left Arrow 208"/>
            <p:cNvSpPr/>
            <p:nvPr/>
          </p:nvSpPr>
          <p:spPr>
            <a:xfrm>
              <a:off x="4030436" y="1511171"/>
              <a:ext cx="2157701" cy="1268964"/>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0" name="Left Arrow 209"/>
            <p:cNvSpPr/>
            <p:nvPr/>
          </p:nvSpPr>
          <p:spPr>
            <a:xfrm flipH="1">
              <a:off x="6270899" y="4551551"/>
              <a:ext cx="2157701" cy="1268964"/>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3" name="Group 202"/>
          <p:cNvGrpSpPr/>
          <p:nvPr/>
        </p:nvGrpSpPr>
        <p:grpSpPr>
          <a:xfrm>
            <a:off x="2163786" y="4025268"/>
            <a:ext cx="1001557" cy="641373"/>
            <a:chOff x="787287" y="3657769"/>
            <a:chExt cx="1070933" cy="685800"/>
          </a:xfrm>
        </p:grpSpPr>
        <p:sp>
          <p:nvSpPr>
            <p:cNvPr id="204" name="Rectangle 203"/>
            <p:cNvSpPr/>
            <p:nvPr>
              <p:custDataLst>
                <p:tags r:id="rId3"/>
              </p:custDataLst>
            </p:nvPr>
          </p:nvSpPr>
          <p:spPr bwMode="auto">
            <a:xfrm>
              <a:off x="787287" y="3657769"/>
              <a:ext cx="1070933" cy="685800"/>
            </a:xfrm>
            <a:prstGeom prst="rect">
              <a:avLst/>
            </a:prstGeom>
            <a:solidFill>
              <a:schemeClr val="tx1"/>
            </a:solidFill>
            <a:ln w="3175">
              <a:solidFill>
                <a:srgbClr val="0078D7"/>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marL="0" marR="0" lvl="0" indent="0" algn="ctr" defTabSz="93247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rPr>
                <a:t>Relational</a:t>
              </a:r>
            </a:p>
          </p:txBody>
        </p:sp>
        <p:sp>
          <p:nvSpPr>
            <p:cNvPr id="205" name="Donut 18"/>
            <p:cNvSpPr/>
            <p:nvPr/>
          </p:nvSpPr>
          <p:spPr>
            <a:xfrm rot="20250901">
              <a:off x="1104429" y="3737122"/>
              <a:ext cx="474972" cy="391893"/>
            </a:xfrm>
            <a:custGeom>
              <a:avLst/>
              <a:gdLst/>
              <a:ahLst/>
              <a:cxnLst/>
              <a:rect l="l" t="t" r="r" b="b"/>
              <a:pathLst>
                <a:path w="1871663" h="1544284">
                  <a:moveTo>
                    <a:pt x="544841" y="1200434"/>
                  </a:moveTo>
                  <a:cubicBezTo>
                    <a:pt x="543042" y="1206654"/>
                    <a:pt x="542601" y="1212993"/>
                    <a:pt x="543107" y="1219347"/>
                  </a:cubicBezTo>
                  <a:close/>
                  <a:moveTo>
                    <a:pt x="275352" y="900100"/>
                  </a:moveTo>
                  <a:lnTo>
                    <a:pt x="261597" y="901547"/>
                  </a:lnTo>
                  <a:cubicBezTo>
                    <a:pt x="266283" y="902015"/>
                    <a:pt x="270885" y="901513"/>
                    <a:pt x="275352" y="900100"/>
                  </a:cubicBezTo>
                  <a:close/>
                  <a:moveTo>
                    <a:pt x="1460612" y="1146325"/>
                  </a:moveTo>
                  <a:cubicBezTo>
                    <a:pt x="1462787" y="1148843"/>
                    <a:pt x="1465229" y="1151093"/>
                    <a:pt x="1468262" y="1152682"/>
                  </a:cubicBezTo>
                  <a:close/>
                  <a:moveTo>
                    <a:pt x="517145" y="294317"/>
                  </a:moveTo>
                  <a:cubicBezTo>
                    <a:pt x="517303" y="296695"/>
                    <a:pt x="518089" y="298856"/>
                    <a:pt x="519165" y="300906"/>
                  </a:cubicBezTo>
                  <a:close/>
                  <a:moveTo>
                    <a:pt x="1670936" y="734747"/>
                  </a:moveTo>
                  <a:cubicBezTo>
                    <a:pt x="1667510" y="733888"/>
                    <a:pt x="1664036" y="733381"/>
                    <a:pt x="1660460" y="733786"/>
                  </a:cubicBezTo>
                  <a:close/>
                  <a:moveTo>
                    <a:pt x="942463" y="179722"/>
                  </a:moveTo>
                  <a:lnTo>
                    <a:pt x="942506" y="180134"/>
                  </a:lnTo>
                  <a:cubicBezTo>
                    <a:pt x="942525" y="179990"/>
                    <a:pt x="942500" y="179855"/>
                    <a:pt x="942463" y="179722"/>
                  </a:cubicBezTo>
                  <a:close/>
                  <a:moveTo>
                    <a:pt x="1564371" y="435391"/>
                  </a:moveTo>
                  <a:cubicBezTo>
                    <a:pt x="1564370" y="435395"/>
                    <a:pt x="1564369" y="435398"/>
                    <a:pt x="1564368" y="435401"/>
                  </a:cubicBezTo>
                  <a:lnTo>
                    <a:pt x="1564365" y="435407"/>
                  </a:lnTo>
                  <a:cubicBezTo>
                    <a:pt x="1564367" y="435405"/>
                    <a:pt x="1564368" y="435403"/>
                    <a:pt x="1564368" y="435401"/>
                  </a:cubicBezTo>
                  <a:close/>
                  <a:moveTo>
                    <a:pt x="1185541" y="268540"/>
                  </a:moveTo>
                  <a:cubicBezTo>
                    <a:pt x="1114425" y="246221"/>
                    <a:pt x="1036961" y="234960"/>
                    <a:pt x="956104" y="234960"/>
                  </a:cubicBezTo>
                  <a:lnTo>
                    <a:pt x="945214" y="235811"/>
                  </a:lnTo>
                  <a:cubicBezTo>
                    <a:pt x="944675" y="259402"/>
                    <a:pt x="939319" y="283081"/>
                    <a:pt x="929802" y="306075"/>
                  </a:cubicBezTo>
                  <a:cubicBezTo>
                    <a:pt x="883047" y="419035"/>
                    <a:pt x="753573" y="472705"/>
                    <a:pt x="640612" y="425950"/>
                  </a:cubicBezTo>
                  <a:cubicBezTo>
                    <a:pt x="600538" y="409363"/>
                    <a:pt x="567925" y="382365"/>
                    <a:pt x="545071" y="349062"/>
                  </a:cubicBezTo>
                  <a:cubicBezTo>
                    <a:pt x="545072" y="349063"/>
                    <a:pt x="545072" y="349064"/>
                    <a:pt x="545072" y="349064"/>
                  </a:cubicBezTo>
                  <a:cubicBezTo>
                    <a:pt x="485701" y="382929"/>
                    <a:pt x="435647" y="426353"/>
                    <a:pt x="397284" y="476398"/>
                  </a:cubicBezTo>
                  <a:cubicBezTo>
                    <a:pt x="476893" y="541622"/>
                    <a:pt x="507560" y="653613"/>
                    <a:pt x="466115" y="753745"/>
                  </a:cubicBezTo>
                  <a:cubicBezTo>
                    <a:pt x="438914" y="819461"/>
                    <a:pt x="386130" y="866839"/>
                    <a:pt x="323795" y="888325"/>
                  </a:cubicBezTo>
                  <a:cubicBezTo>
                    <a:pt x="323803" y="888325"/>
                    <a:pt x="323809" y="888322"/>
                    <a:pt x="323815" y="888320"/>
                  </a:cubicBezTo>
                  <a:cubicBezTo>
                    <a:pt x="360376" y="995422"/>
                    <a:pt x="442737" y="1087363"/>
                    <a:pt x="553687" y="1151157"/>
                  </a:cubicBezTo>
                  <a:cubicBezTo>
                    <a:pt x="555838" y="1137455"/>
                    <a:pt x="560305" y="1124202"/>
                    <a:pt x="565725" y="1111107"/>
                  </a:cubicBezTo>
                  <a:cubicBezTo>
                    <a:pt x="631895" y="951239"/>
                    <a:pt x="815137" y="875282"/>
                    <a:pt x="975006" y="941452"/>
                  </a:cubicBezTo>
                  <a:cubicBezTo>
                    <a:pt x="1095448" y="991304"/>
                    <a:pt x="1168263" y="1107604"/>
                    <a:pt x="1168398" y="1230296"/>
                  </a:cubicBezTo>
                  <a:cubicBezTo>
                    <a:pt x="1267673" y="1206553"/>
                    <a:pt x="1355859" y="1162942"/>
                    <a:pt x="1427062" y="1106198"/>
                  </a:cubicBezTo>
                  <a:cubicBezTo>
                    <a:pt x="1384456" y="1041457"/>
                    <a:pt x="1373677" y="957433"/>
                    <a:pt x="1405552" y="880423"/>
                  </a:cubicBezTo>
                  <a:cubicBezTo>
                    <a:pt x="1442194" y="791895"/>
                    <a:pt x="1525264" y="736646"/>
                    <a:pt x="1614928" y="732108"/>
                  </a:cubicBezTo>
                  <a:cubicBezTo>
                    <a:pt x="1613318" y="644779"/>
                    <a:pt x="1581876" y="562987"/>
                    <a:pt x="1526926" y="493543"/>
                  </a:cubicBezTo>
                  <a:lnTo>
                    <a:pt x="1526931" y="493536"/>
                  </a:lnTo>
                  <a:cubicBezTo>
                    <a:pt x="1470532" y="558140"/>
                    <a:pt x="1377141" y="582359"/>
                    <a:pt x="1293429" y="547710"/>
                  </a:cubicBezTo>
                  <a:cubicBezTo>
                    <a:pt x="1187599" y="503906"/>
                    <a:pt x="1137316" y="382602"/>
                    <a:pt x="1181120" y="276772"/>
                  </a:cubicBezTo>
                  <a:close/>
                  <a:moveTo>
                    <a:pt x="1221415" y="215198"/>
                  </a:moveTo>
                  <a:cubicBezTo>
                    <a:pt x="1220583" y="215820"/>
                    <a:pt x="1219878" y="216565"/>
                    <a:pt x="1219447" y="217566"/>
                  </a:cubicBezTo>
                  <a:close/>
                  <a:moveTo>
                    <a:pt x="1452058" y="164462"/>
                  </a:moveTo>
                  <a:cubicBezTo>
                    <a:pt x="1540327" y="200997"/>
                    <a:pt x="1589954" y="291445"/>
                    <a:pt x="1577690" y="381749"/>
                  </a:cubicBezTo>
                  <a:cubicBezTo>
                    <a:pt x="1577691" y="381748"/>
                    <a:pt x="1577691" y="381747"/>
                    <a:pt x="1577691" y="381746"/>
                  </a:cubicBezTo>
                  <a:cubicBezTo>
                    <a:pt x="1672266" y="483314"/>
                    <a:pt x="1727215" y="610152"/>
                    <a:pt x="1727215" y="747355"/>
                  </a:cubicBezTo>
                  <a:lnTo>
                    <a:pt x="1726932" y="751888"/>
                  </a:lnTo>
                  <a:cubicBezTo>
                    <a:pt x="1847235" y="804348"/>
                    <a:pt x="1903640" y="943811"/>
                    <a:pt x="1853189" y="1065702"/>
                  </a:cubicBezTo>
                  <a:cubicBezTo>
                    <a:pt x="1802026" y="1189313"/>
                    <a:pt x="1660343" y="1248044"/>
                    <a:pt x="1536731" y="1196880"/>
                  </a:cubicBezTo>
                  <a:lnTo>
                    <a:pt x="1507818" y="1181350"/>
                  </a:lnTo>
                  <a:cubicBezTo>
                    <a:pt x="1507818" y="1181350"/>
                    <a:pt x="1507819" y="1181351"/>
                    <a:pt x="1507819" y="1181351"/>
                  </a:cubicBezTo>
                  <a:cubicBezTo>
                    <a:pt x="1410579" y="1262953"/>
                    <a:pt x="1285739" y="1322514"/>
                    <a:pt x="1145194" y="1348960"/>
                  </a:cubicBezTo>
                  <a:lnTo>
                    <a:pt x="1145235" y="1348825"/>
                  </a:lnTo>
                  <a:cubicBezTo>
                    <a:pt x="1145165" y="1349510"/>
                    <a:pt x="1144914" y="1350121"/>
                    <a:pt x="1144661" y="1350732"/>
                  </a:cubicBezTo>
                  <a:cubicBezTo>
                    <a:pt x="1078491" y="1510600"/>
                    <a:pt x="895250" y="1586557"/>
                    <a:pt x="735381" y="1520387"/>
                  </a:cubicBezTo>
                  <a:cubicBezTo>
                    <a:pt x="628649" y="1476210"/>
                    <a:pt x="559318" y="1379852"/>
                    <a:pt x="546018" y="1272927"/>
                  </a:cubicBezTo>
                  <a:cubicBezTo>
                    <a:pt x="546017" y="1272929"/>
                    <a:pt x="546018" y="1272932"/>
                    <a:pt x="546018" y="1272934"/>
                  </a:cubicBezTo>
                  <a:cubicBezTo>
                    <a:pt x="380574" y="1190518"/>
                    <a:pt x="257944" y="1057677"/>
                    <a:pt x="211243" y="900385"/>
                  </a:cubicBezTo>
                  <a:lnTo>
                    <a:pt x="211253" y="900385"/>
                  </a:lnTo>
                  <a:cubicBezTo>
                    <a:pt x="190468" y="898691"/>
                    <a:pt x="169822" y="893269"/>
                    <a:pt x="149657" y="884922"/>
                  </a:cubicBezTo>
                  <a:cubicBezTo>
                    <a:pt x="26045" y="833759"/>
                    <a:pt x="-32686" y="692076"/>
                    <a:pt x="18478" y="568465"/>
                  </a:cubicBezTo>
                  <a:cubicBezTo>
                    <a:pt x="64692" y="456811"/>
                    <a:pt x="184761" y="398093"/>
                    <a:pt x="298454" y="426323"/>
                  </a:cubicBezTo>
                  <a:cubicBezTo>
                    <a:pt x="350193" y="353180"/>
                    <a:pt x="421361" y="291040"/>
                    <a:pt x="506025" y="243624"/>
                  </a:cubicBezTo>
                  <a:lnTo>
                    <a:pt x="506026" y="243626"/>
                  </a:lnTo>
                  <a:cubicBezTo>
                    <a:pt x="501390" y="208461"/>
                    <a:pt x="506228" y="171816"/>
                    <a:pt x="520737" y="136760"/>
                  </a:cubicBezTo>
                  <a:cubicBezTo>
                    <a:pt x="567492" y="23800"/>
                    <a:pt x="696966" y="-29869"/>
                    <a:pt x="809927" y="16885"/>
                  </a:cubicBezTo>
                  <a:cubicBezTo>
                    <a:pt x="862855" y="38793"/>
                    <a:pt x="902766" y="78861"/>
                    <a:pt x="924737" y="127208"/>
                  </a:cubicBezTo>
                  <a:cubicBezTo>
                    <a:pt x="924737" y="127208"/>
                    <a:pt x="924737" y="127208"/>
                    <a:pt x="924737" y="127208"/>
                  </a:cubicBezTo>
                  <a:cubicBezTo>
                    <a:pt x="935097" y="124825"/>
                    <a:pt x="945576" y="124655"/>
                    <a:pt x="956104" y="124655"/>
                  </a:cubicBezTo>
                  <a:cubicBezTo>
                    <a:pt x="1062572" y="124655"/>
                    <a:pt x="1164001" y="142079"/>
                    <a:pt x="1256255" y="173590"/>
                  </a:cubicBezTo>
                  <a:lnTo>
                    <a:pt x="1270314" y="179752"/>
                  </a:lnTo>
                  <a:cubicBezTo>
                    <a:pt x="1322540" y="145450"/>
                    <a:pt x="1389962" y="138760"/>
                    <a:pt x="1452058" y="1644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tx1"/>
                </a:solidFill>
                <a:effectLst/>
                <a:uLnTx/>
                <a:uFillTx/>
              </a:endParaRPr>
            </a:p>
          </p:txBody>
        </p:sp>
      </p:grpSp>
      <p:cxnSp>
        <p:nvCxnSpPr>
          <p:cNvPr id="228" name="Straight Arrow Connector 227"/>
          <p:cNvCxnSpPr>
            <a:endCxn id="249" idx="2"/>
          </p:cNvCxnSpPr>
          <p:nvPr/>
        </p:nvCxnSpPr>
        <p:spPr>
          <a:xfrm flipH="1">
            <a:off x="5623883" y="2970867"/>
            <a:ext cx="359395" cy="283173"/>
          </a:xfrm>
          <a:prstGeom prst="straightConnector1">
            <a:avLst/>
          </a:prstGeom>
          <a:ln w="25400">
            <a:solidFill>
              <a:schemeClr val="bg1">
                <a:lumMod val="50000"/>
              </a:schemeClr>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9296379" y="2103635"/>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a:off x="9296379" y="2711975"/>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9312883" y="3928655"/>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9312883" y="3320315"/>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9329390" y="4536996"/>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9296379" y="2112649"/>
            <a:ext cx="16504" cy="2424945"/>
          </a:xfrm>
          <a:prstGeom prst="line">
            <a:avLst/>
          </a:prstGeom>
          <a:ln w="9525">
            <a:solidFill>
              <a:srgbClr val="0078D7"/>
            </a:solidFill>
            <a:miter lim="800000"/>
            <a:headEnd type="none"/>
            <a:tailEnd type="none" w="lg" len="med"/>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9921286" y="2573057"/>
            <a:ext cx="1014701" cy="276999"/>
          </a:xfrm>
          <a:prstGeom prst="rect">
            <a:avLst/>
          </a:prstGeom>
          <a:noFill/>
        </p:spPr>
        <p:txBody>
          <a:bodyPr wrap="none" lIns="0" tIns="0" rIns="0" bIns="0"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HDInsight</a:t>
            </a:r>
          </a:p>
        </p:txBody>
      </p:sp>
      <p:sp>
        <p:nvSpPr>
          <p:cNvPr id="239" name="TextBox 238"/>
          <p:cNvSpPr txBox="1"/>
          <p:nvPr/>
        </p:nvSpPr>
        <p:spPr>
          <a:xfrm>
            <a:off x="9921286" y="1961087"/>
            <a:ext cx="1386598" cy="276999"/>
          </a:xfrm>
          <a:prstGeom prst="rect">
            <a:avLst/>
          </a:prstGeom>
          <a:noFill/>
        </p:spPr>
        <p:txBody>
          <a:bodyPr wrap="none" lIns="0" tIns="0" rIns="0" bIns="0"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lang="en-US" kern="0" dirty="0">
                <a:solidFill>
                  <a:schemeClr val="accent1"/>
                </a:solidFill>
              </a:rPr>
              <a:t>ADL </a:t>
            </a:r>
            <a:r>
              <a:rPr kumimoji="0" lang="en-US" sz="1800" b="0" i="0" u="none" strike="noStrike" kern="0" cap="none" spc="0" normalizeH="0" baseline="0" noProof="0" dirty="0">
                <a:ln>
                  <a:noFill/>
                </a:ln>
                <a:solidFill>
                  <a:schemeClr val="accent1"/>
                </a:solidFill>
                <a:effectLst/>
                <a:uLnTx/>
                <a:uFillTx/>
              </a:rPr>
              <a:t>Analytics</a:t>
            </a:r>
          </a:p>
        </p:txBody>
      </p:sp>
      <p:sp>
        <p:nvSpPr>
          <p:cNvPr id="240" name="TextBox 239"/>
          <p:cNvSpPr txBox="1"/>
          <p:nvPr/>
        </p:nvSpPr>
        <p:spPr>
          <a:xfrm>
            <a:off x="9921286" y="4408969"/>
            <a:ext cx="1807739" cy="276999"/>
          </a:xfrm>
          <a:prstGeom prst="rect">
            <a:avLst/>
          </a:prstGeom>
          <a:noFill/>
        </p:spPr>
        <p:txBody>
          <a:bodyPr wrap="none" lIns="0" tIns="0" rIns="0" bIns="0"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Machine Learning</a:t>
            </a:r>
          </a:p>
        </p:txBody>
      </p:sp>
      <p:sp>
        <p:nvSpPr>
          <p:cNvPr id="241" name="TextBox 240"/>
          <p:cNvSpPr txBox="1"/>
          <p:nvPr/>
        </p:nvSpPr>
        <p:spPr>
          <a:xfrm>
            <a:off x="9921286" y="3796997"/>
            <a:ext cx="569258" cy="276999"/>
          </a:xfrm>
          <a:prstGeom prst="rect">
            <a:avLst/>
          </a:prstGeom>
          <a:noFill/>
        </p:spPr>
        <p:txBody>
          <a:bodyPr wrap="none" lIns="0" tIns="0" rIns="0" bIns="0"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Spark</a:t>
            </a:r>
          </a:p>
        </p:txBody>
      </p:sp>
      <p:sp>
        <p:nvSpPr>
          <p:cNvPr id="242" name="TextBox 241"/>
          <p:cNvSpPr txBox="1"/>
          <p:nvPr/>
        </p:nvSpPr>
        <p:spPr>
          <a:xfrm>
            <a:off x="9921286" y="3185027"/>
            <a:ext cx="137858" cy="276999"/>
          </a:xfrm>
          <a:prstGeom prst="rect">
            <a:avLst/>
          </a:prstGeom>
          <a:noFill/>
        </p:spPr>
        <p:txBody>
          <a:bodyPr wrap="none" lIns="0" tIns="0" rIns="0" bIns="0"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R</a:t>
            </a:r>
          </a:p>
        </p:txBody>
      </p:sp>
      <p:pic>
        <p:nvPicPr>
          <p:cNvPr id="243" name="Picture 24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683980" y="1904585"/>
            <a:ext cx="406834" cy="406834"/>
          </a:xfrm>
          <a:prstGeom prst="rect">
            <a:avLst/>
          </a:prstGeom>
        </p:spPr>
      </p:pic>
      <p:pic>
        <p:nvPicPr>
          <p:cNvPr id="244" name="Picture 24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1652363" y="3109496"/>
            <a:ext cx="494749" cy="457682"/>
          </a:xfrm>
          <a:prstGeom prst="rect">
            <a:avLst/>
          </a:prstGeom>
          <a:noFill/>
        </p:spPr>
      </p:pic>
      <p:pic>
        <p:nvPicPr>
          <p:cNvPr id="245" name="Picture 2" descr="http://www.ebaytechblog.com/wp-content/uploads/2014/05/spark_logo.png"/>
          <p:cNvPicPr>
            <a:picLocks noChangeAspect="1" noChangeArrowheads="1"/>
          </p:cNvPicPr>
          <p:nvPr/>
        </p:nvPicPr>
        <p:blipFill>
          <a:blip r:embed="rId13" cstate="email">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1596320" y="3744147"/>
            <a:ext cx="606835" cy="322234"/>
          </a:xfrm>
          <a:prstGeom prst="rect">
            <a:avLst/>
          </a:prstGeom>
          <a:noFill/>
          <a:ln>
            <a:noFill/>
          </a:ln>
          <a:extLst/>
        </p:spPr>
      </p:pic>
      <p:sp>
        <p:nvSpPr>
          <p:cNvPr id="247" name="Freeform 246"/>
          <p:cNvSpPr>
            <a:spLocks noChangeAspect="1"/>
          </p:cNvSpPr>
          <p:nvPr/>
        </p:nvSpPr>
        <p:spPr bwMode="auto">
          <a:xfrm>
            <a:off x="11630312" y="2534710"/>
            <a:ext cx="538851" cy="377912"/>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1"/>
          </a:solidFill>
          <a:ln>
            <a:noFill/>
          </a:ln>
        </p:spPr>
        <p:txBody>
          <a:bodyPr vert="horz" wrap="square" lIns="89592" tIns="44796" rIns="89592" bIns="44796" numCol="1" anchor="t" anchorCtr="0" compatLnSpc="1">
            <a:prstTxWarp prst="textNoShape">
              <a:avLst/>
            </a:prstTxWarp>
          </a:bodyPr>
          <a:lstStyle/>
          <a:p>
            <a:pPr marL="0" marR="0" lvl="0" indent="0" defTabSz="912803" eaLnBrk="1" fontAlgn="base" latinLnBrk="0" hangingPunct="1">
              <a:lnSpc>
                <a:spcPct val="100000"/>
              </a:lnSpc>
              <a:spcBef>
                <a:spcPct val="0"/>
              </a:spcBef>
              <a:spcAft>
                <a:spcPct val="0"/>
              </a:spcAft>
              <a:buClrTx/>
              <a:buSzTx/>
              <a:buFontTx/>
              <a:buNone/>
              <a:tabLst/>
              <a:defRPr/>
            </a:pPr>
            <a:endParaRPr kumimoji="0" lang="en-IN" sz="1567" b="0" i="0" u="none" strike="noStrike" kern="0" cap="none" spc="0" normalizeH="0" baseline="0" noProof="0" dirty="0">
              <a:ln>
                <a:noFill/>
              </a:ln>
              <a:solidFill>
                <a:srgbClr val="000000"/>
              </a:solidFill>
              <a:effectLst/>
              <a:uLnTx/>
              <a:uFillTx/>
            </a:endParaRPr>
          </a:p>
        </p:txBody>
      </p:sp>
      <p:grpSp>
        <p:nvGrpSpPr>
          <p:cNvPr id="248" name="Group 247"/>
          <p:cNvGrpSpPr/>
          <p:nvPr/>
        </p:nvGrpSpPr>
        <p:grpSpPr>
          <a:xfrm>
            <a:off x="5623883" y="1951371"/>
            <a:ext cx="2605337" cy="2605337"/>
            <a:chOff x="4378256" y="2618105"/>
            <a:chExt cx="3657600" cy="3657600"/>
          </a:xfrm>
        </p:grpSpPr>
        <p:sp>
          <p:nvSpPr>
            <p:cNvPr id="249" name="Oval 248"/>
            <p:cNvSpPr/>
            <p:nvPr/>
          </p:nvSpPr>
          <p:spPr bwMode="auto">
            <a:xfrm>
              <a:off x="4378256" y="2618105"/>
              <a:ext cx="3657600" cy="3657600"/>
            </a:xfrm>
            <a:prstGeom prst="ellipse">
              <a:avLst/>
            </a:prstGeom>
            <a:solidFill>
              <a:schemeClr val="tx1"/>
            </a:solidFill>
            <a:ln w="317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50" name="Group 249"/>
            <p:cNvGrpSpPr/>
            <p:nvPr/>
          </p:nvGrpSpPr>
          <p:grpSpPr>
            <a:xfrm>
              <a:off x="4867139" y="4302842"/>
              <a:ext cx="2679835" cy="1127373"/>
              <a:chOff x="4724189" y="4328405"/>
              <a:chExt cx="3043313" cy="1280282"/>
            </a:xfrm>
            <a:solidFill>
              <a:schemeClr val="bg1">
                <a:lumMod val="95000"/>
              </a:schemeClr>
            </a:solidFill>
          </p:grpSpPr>
          <p:sp>
            <p:nvSpPr>
              <p:cNvPr id="252" name="TextBox 251"/>
              <p:cNvSpPr txBox="1"/>
              <p:nvPr/>
            </p:nvSpPr>
            <p:spPr>
              <a:xfrm>
                <a:off x="5875137" y="4328405"/>
                <a:ext cx="809241"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253" name="TextBox 252"/>
              <p:cNvSpPr txBox="1"/>
              <p:nvPr/>
            </p:nvSpPr>
            <p:spPr>
              <a:xfrm>
                <a:off x="4724189" y="5230122"/>
                <a:ext cx="577788"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254" name="TextBox 253"/>
              <p:cNvSpPr txBox="1"/>
              <p:nvPr/>
            </p:nvSpPr>
            <p:spPr>
              <a:xfrm>
                <a:off x="5340571" y="5230122"/>
                <a:ext cx="577788"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255" name="TextBox 254"/>
              <p:cNvSpPr txBox="1"/>
              <p:nvPr/>
            </p:nvSpPr>
            <p:spPr>
              <a:xfrm>
                <a:off x="5956951" y="5230122"/>
                <a:ext cx="577788"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256" name="TextBox 255"/>
              <p:cNvSpPr txBox="1"/>
              <p:nvPr/>
            </p:nvSpPr>
            <p:spPr>
              <a:xfrm>
                <a:off x="6573332" y="5230121"/>
                <a:ext cx="577788"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257" name="TextBox 256"/>
              <p:cNvSpPr txBox="1"/>
              <p:nvPr/>
            </p:nvSpPr>
            <p:spPr>
              <a:xfrm>
                <a:off x="7189714" y="5230121"/>
                <a:ext cx="577788" cy="378565"/>
              </a:xfrm>
              <a:prstGeom prst="rect">
                <a:avLst/>
              </a:prstGeom>
              <a:solidFill>
                <a:schemeClr val="accent1"/>
              </a:solidFill>
              <a:ln>
                <a:noFill/>
              </a:ln>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endParaRPr kumimoji="0" lang="en-US" sz="600" b="0" i="0" u="none" strike="noStrike" kern="0" cap="none" spc="0" normalizeH="0" baseline="0" noProof="0" dirty="0">
                  <a:ln>
                    <a:noFill/>
                  </a:ln>
                  <a:solidFill>
                    <a:srgbClr val="50505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cxnSp>
            <p:nvCxnSpPr>
              <p:cNvPr id="258" name="Straight Connector 257"/>
              <p:cNvCxnSpPr/>
              <p:nvPr/>
            </p:nvCxnSpPr>
            <p:spPr>
              <a:xfrm>
                <a:off x="4992236" y="4917731"/>
                <a:ext cx="2518252" cy="0"/>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5014649" y="4917731"/>
                <a:ext cx="2" cy="276106"/>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5615864" y="4917731"/>
                <a:ext cx="2" cy="276106"/>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281187" y="4917731"/>
                <a:ext cx="2" cy="276106"/>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492655" y="4917731"/>
                <a:ext cx="2" cy="276106"/>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6862359" y="4917731"/>
                <a:ext cx="2" cy="276106"/>
              </a:xfrm>
              <a:prstGeom prst="line">
                <a:avLst/>
              </a:prstGeom>
              <a:grpFill/>
              <a:ln w="381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6281187" y="4701643"/>
                <a:ext cx="2" cy="276106"/>
              </a:xfrm>
              <a:prstGeom prst="line">
                <a:avLst/>
              </a:prstGeom>
              <a:grpFill/>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1" name="TextBox 250"/>
            <p:cNvSpPr txBox="1"/>
            <p:nvPr/>
          </p:nvSpPr>
          <p:spPr>
            <a:xfrm>
              <a:off x="4882806" y="3706505"/>
              <a:ext cx="2635549" cy="490560"/>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solidFill>
                  <a:effectLst/>
                  <a:uLnTx/>
                  <a:uFillTx/>
                </a:rPr>
                <a:t>ADL Store</a:t>
              </a:r>
            </a:p>
          </p:txBody>
        </p:sp>
      </p:grpSp>
      <p:cxnSp>
        <p:nvCxnSpPr>
          <p:cNvPr id="267" name="Elbow Connector 266"/>
          <p:cNvCxnSpPr/>
          <p:nvPr/>
        </p:nvCxnSpPr>
        <p:spPr>
          <a:xfrm>
            <a:off x="4296926" y="2103635"/>
            <a:ext cx="10687" cy="2433361"/>
          </a:xfrm>
          <a:prstGeom prst="bentConnector3">
            <a:avLst>
              <a:gd name="adj1" fmla="val 1800000"/>
            </a:avLst>
          </a:prstGeom>
          <a:ln w="9525">
            <a:solidFill>
              <a:srgbClr val="0078D7"/>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4480896" y="3320316"/>
            <a:ext cx="849127" cy="1"/>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grpSp>
        <p:nvGrpSpPr>
          <p:cNvPr id="272" name="Group 271"/>
          <p:cNvGrpSpPr/>
          <p:nvPr/>
        </p:nvGrpSpPr>
        <p:grpSpPr>
          <a:xfrm>
            <a:off x="6704067" y="2164172"/>
            <a:ext cx="487510" cy="487510"/>
            <a:chOff x="4068192" y="3363795"/>
            <a:chExt cx="324957" cy="324957"/>
          </a:xfrm>
        </p:grpSpPr>
        <p:sp>
          <p:nvSpPr>
            <p:cNvPr id="273" name="Rounded Rectangle 272"/>
            <p:cNvSpPr/>
            <p:nvPr/>
          </p:nvSpPr>
          <p:spPr bwMode="auto">
            <a:xfrm>
              <a:off x="4068192" y="3363795"/>
              <a:ext cx="324957" cy="3249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4" name="Rectangle 273"/>
            <p:cNvSpPr/>
            <p:nvPr/>
          </p:nvSpPr>
          <p:spPr bwMode="auto">
            <a:xfrm>
              <a:off x="4106551" y="3401141"/>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5" name="Rectangle 274"/>
            <p:cNvSpPr/>
            <p:nvPr/>
          </p:nvSpPr>
          <p:spPr bwMode="auto">
            <a:xfrm>
              <a:off x="4245904" y="3401141"/>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6" name="Oval 275"/>
            <p:cNvSpPr/>
            <p:nvPr/>
          </p:nvSpPr>
          <p:spPr bwMode="auto">
            <a:xfrm>
              <a:off x="4174625" y="3401529"/>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7" name="Oval 276"/>
            <p:cNvSpPr/>
            <p:nvPr/>
          </p:nvSpPr>
          <p:spPr bwMode="auto">
            <a:xfrm>
              <a:off x="4313978" y="3401529"/>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8" name="Rectangle 277"/>
            <p:cNvSpPr/>
            <p:nvPr/>
          </p:nvSpPr>
          <p:spPr bwMode="auto">
            <a:xfrm>
              <a:off x="4106551" y="3550317"/>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9" name="Rectangle 278"/>
            <p:cNvSpPr/>
            <p:nvPr/>
          </p:nvSpPr>
          <p:spPr bwMode="auto">
            <a:xfrm>
              <a:off x="4245904" y="3550317"/>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0" name="Oval 279"/>
            <p:cNvSpPr/>
            <p:nvPr/>
          </p:nvSpPr>
          <p:spPr bwMode="auto">
            <a:xfrm>
              <a:off x="4174625" y="3550705"/>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1" name="Oval 280"/>
            <p:cNvSpPr/>
            <p:nvPr/>
          </p:nvSpPr>
          <p:spPr bwMode="auto">
            <a:xfrm>
              <a:off x="4313978" y="3550705"/>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2" name="Rectangle 281"/>
            <p:cNvSpPr/>
            <p:nvPr/>
          </p:nvSpPr>
          <p:spPr bwMode="auto">
            <a:xfrm>
              <a:off x="4178218" y="3621636"/>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3" name="Rectangle 282"/>
            <p:cNvSpPr/>
            <p:nvPr/>
          </p:nvSpPr>
          <p:spPr bwMode="auto">
            <a:xfrm>
              <a:off x="4317571" y="3621636"/>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4" name="Oval 283"/>
            <p:cNvSpPr/>
            <p:nvPr/>
          </p:nvSpPr>
          <p:spPr bwMode="auto">
            <a:xfrm>
              <a:off x="4106939" y="3622024"/>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5" name="Oval 284"/>
            <p:cNvSpPr/>
            <p:nvPr/>
          </p:nvSpPr>
          <p:spPr bwMode="auto">
            <a:xfrm>
              <a:off x="4246293" y="3622024"/>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6" name="Rectangle 285"/>
            <p:cNvSpPr/>
            <p:nvPr/>
          </p:nvSpPr>
          <p:spPr bwMode="auto">
            <a:xfrm>
              <a:off x="4178218" y="3465945"/>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7" name="Rectangle 286"/>
            <p:cNvSpPr/>
            <p:nvPr/>
          </p:nvSpPr>
          <p:spPr bwMode="auto">
            <a:xfrm>
              <a:off x="4317571" y="3465945"/>
              <a:ext cx="43611" cy="436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8" name="Oval 287"/>
            <p:cNvSpPr/>
            <p:nvPr/>
          </p:nvSpPr>
          <p:spPr bwMode="auto">
            <a:xfrm>
              <a:off x="4106939" y="3466334"/>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9" name="Oval 288"/>
            <p:cNvSpPr/>
            <p:nvPr/>
          </p:nvSpPr>
          <p:spPr bwMode="auto">
            <a:xfrm>
              <a:off x="4246293" y="3466334"/>
              <a:ext cx="46815" cy="4681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30" name="Group 129"/>
          <p:cNvGrpSpPr/>
          <p:nvPr/>
        </p:nvGrpSpPr>
        <p:grpSpPr>
          <a:xfrm>
            <a:off x="-9657" y="1649551"/>
            <a:ext cx="1801197" cy="3858349"/>
            <a:chOff x="2269406" y="1649551"/>
            <a:chExt cx="1801197" cy="3858349"/>
          </a:xfrm>
        </p:grpSpPr>
        <p:sp>
          <p:nvSpPr>
            <p:cNvPr id="157" name="Rectangle 156"/>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Big Data Stores</a:t>
              </a:r>
            </a:p>
          </p:txBody>
        </p:sp>
        <p:sp>
          <p:nvSpPr>
            <p:cNvPr id="132" name="Rectangle 131"/>
            <p:cNvSpPr/>
            <p:nvPr/>
          </p:nvSpPr>
          <p:spPr>
            <a:xfrm>
              <a:off x="2774284" y="3274196"/>
              <a:ext cx="1296319"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SQL Data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Warehouse</a:t>
              </a:r>
            </a:p>
          </p:txBody>
        </p:sp>
        <p:sp>
          <p:nvSpPr>
            <p:cNvPr id="133" name="Rectangle 132"/>
            <p:cNvSpPr/>
            <p:nvPr/>
          </p:nvSpPr>
          <p:spPr>
            <a:xfrm>
              <a:off x="2754567" y="2530491"/>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Data Lake Store</a:t>
              </a:r>
            </a:p>
          </p:txBody>
        </p:sp>
        <p:grpSp>
          <p:nvGrpSpPr>
            <p:cNvPr id="134" name="Group 133"/>
            <p:cNvGrpSpPr/>
            <p:nvPr/>
          </p:nvGrpSpPr>
          <p:grpSpPr>
            <a:xfrm>
              <a:off x="2439892" y="2526826"/>
              <a:ext cx="256193" cy="256192"/>
              <a:chOff x="4061057" y="3607548"/>
              <a:chExt cx="324957" cy="324957"/>
            </a:xfrm>
          </p:grpSpPr>
          <p:sp>
            <p:nvSpPr>
              <p:cNvPr id="138" name="Rounded Rectangle 137"/>
              <p:cNvSpPr/>
              <p:nvPr/>
            </p:nvSpPr>
            <p:spPr bwMode="auto">
              <a:xfrm>
                <a:off x="4061057" y="3607548"/>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9" name="Rectangle 138"/>
              <p:cNvSpPr/>
              <p:nvPr/>
            </p:nvSpPr>
            <p:spPr bwMode="auto">
              <a:xfrm>
                <a:off x="4098073"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0" name="Rectangle 139"/>
              <p:cNvSpPr/>
              <p:nvPr/>
            </p:nvSpPr>
            <p:spPr bwMode="auto">
              <a:xfrm>
                <a:off x="4237426"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1" name="Oval 140"/>
              <p:cNvSpPr/>
              <p:nvPr/>
            </p:nvSpPr>
            <p:spPr bwMode="auto">
              <a:xfrm>
                <a:off x="4166147"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2" name="Oval 141"/>
              <p:cNvSpPr/>
              <p:nvPr/>
            </p:nvSpPr>
            <p:spPr bwMode="auto">
              <a:xfrm>
                <a:off x="4305501"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3" name="Rectangle 142"/>
              <p:cNvSpPr/>
              <p:nvPr/>
            </p:nvSpPr>
            <p:spPr bwMode="auto">
              <a:xfrm>
                <a:off x="4098073"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4" name="Rectangle 143"/>
              <p:cNvSpPr/>
              <p:nvPr/>
            </p:nvSpPr>
            <p:spPr bwMode="auto">
              <a:xfrm>
                <a:off x="4237426"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5" name="Oval 144"/>
              <p:cNvSpPr/>
              <p:nvPr/>
            </p:nvSpPr>
            <p:spPr bwMode="auto">
              <a:xfrm>
                <a:off x="4166147"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6" name="Oval 145"/>
              <p:cNvSpPr/>
              <p:nvPr/>
            </p:nvSpPr>
            <p:spPr bwMode="auto">
              <a:xfrm>
                <a:off x="4305501"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7" name="Rectangle 146"/>
              <p:cNvSpPr/>
              <p:nvPr/>
            </p:nvSpPr>
            <p:spPr bwMode="auto">
              <a:xfrm>
                <a:off x="4169740"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8" name="Rectangle 147"/>
              <p:cNvSpPr/>
              <p:nvPr/>
            </p:nvSpPr>
            <p:spPr bwMode="auto">
              <a:xfrm>
                <a:off x="4309093"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9" name="Oval 148"/>
              <p:cNvSpPr/>
              <p:nvPr/>
            </p:nvSpPr>
            <p:spPr bwMode="auto">
              <a:xfrm>
                <a:off x="4098461" y="3866446"/>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0" name="Oval 149"/>
              <p:cNvSpPr/>
              <p:nvPr/>
            </p:nvSpPr>
            <p:spPr bwMode="auto">
              <a:xfrm>
                <a:off x="4237815" y="3866447"/>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1" name="Rectangle 150"/>
              <p:cNvSpPr/>
              <p:nvPr/>
            </p:nvSpPr>
            <p:spPr bwMode="auto">
              <a:xfrm>
                <a:off x="4169740"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2" name="Rectangle 151"/>
              <p:cNvSpPr/>
              <p:nvPr/>
            </p:nvSpPr>
            <p:spPr bwMode="auto">
              <a:xfrm>
                <a:off x="4309093"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3" name="Oval 152"/>
              <p:cNvSpPr/>
              <p:nvPr/>
            </p:nvSpPr>
            <p:spPr bwMode="auto">
              <a:xfrm>
                <a:off x="4098461"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4" name="Oval 153"/>
              <p:cNvSpPr/>
              <p:nvPr/>
            </p:nvSpPr>
            <p:spPr bwMode="auto">
              <a:xfrm>
                <a:off x="4237815"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35" name="Group 134"/>
            <p:cNvGrpSpPr/>
            <p:nvPr/>
          </p:nvGrpSpPr>
          <p:grpSpPr>
            <a:xfrm>
              <a:off x="2446176" y="3338874"/>
              <a:ext cx="253198" cy="310108"/>
              <a:chOff x="-3084513" y="5566963"/>
              <a:chExt cx="2716213" cy="3363913"/>
            </a:xfrm>
            <a:solidFill>
              <a:schemeClr val="tx1"/>
            </a:solidFill>
          </p:grpSpPr>
          <p:sp>
            <p:nvSpPr>
              <p:cNvPr id="136" name="Freeform 40"/>
              <p:cNvSpPr>
                <a:spLocks noEditPoints="1"/>
              </p:cNvSpPr>
              <p:nvPr/>
            </p:nvSpPr>
            <p:spPr bwMode="auto">
              <a:xfrm>
                <a:off x="-3084513" y="5566963"/>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7" name="Freeform 41"/>
              <p:cNvSpPr>
                <a:spLocks/>
              </p:cNvSpPr>
              <p:nvPr/>
            </p:nvSpPr>
            <p:spPr bwMode="auto">
              <a:xfrm>
                <a:off x="-1887535" y="7092552"/>
                <a:ext cx="373064" cy="511180"/>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cxnSp>
        <p:nvCxnSpPr>
          <p:cNvPr id="189" name="Straight Arrow Connector 188"/>
          <p:cNvCxnSpPr/>
          <p:nvPr/>
        </p:nvCxnSpPr>
        <p:spPr>
          <a:xfrm>
            <a:off x="8321334" y="3320316"/>
            <a:ext cx="731520" cy="1"/>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91" name="Freeform 190"/>
          <p:cNvSpPr/>
          <p:nvPr/>
        </p:nvSpPr>
        <p:spPr bwMode="auto">
          <a:xfrm flipH="1">
            <a:off x="11857000" y="4400141"/>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121" name="Rectangle 120">
            <a:extLst>
              <a:ext uri="{FF2B5EF4-FFF2-40B4-BE49-F238E27FC236}">
                <a16:creationId xmlns:a16="http://schemas.microsoft.com/office/drawing/2014/main" id="{F133C5C8-0085-4208-B7A6-D76BA5DA4163}"/>
              </a:ext>
            </a:extLst>
          </p:cNvPr>
          <p:cNvSpPr/>
          <p:nvPr/>
        </p:nvSpPr>
        <p:spPr>
          <a:xfrm>
            <a:off x="473592" y="4093396"/>
            <a:ext cx="1214695" cy="265009"/>
          </a:xfrm>
          <a:prstGeom prst="rect">
            <a:avLst/>
          </a:prstGeom>
        </p:spPr>
        <p:txBody>
          <a:bodyPr wrap="square">
            <a:spAutoFit/>
          </a:bodyPr>
          <a:lstStyle/>
          <a:p>
            <a:r>
              <a:rPr lang="en-US" sz="1122" dirty="0">
                <a:solidFill>
                  <a:srgbClr val="005AA1"/>
                </a:solidFill>
                <a:cs typeface="Segoe UI Semilight" panose="020B0402040204020203" pitchFamily="34" charset="0"/>
              </a:rPr>
              <a:t>Cosmos DB</a:t>
            </a:r>
          </a:p>
        </p:txBody>
      </p:sp>
      <p:pic>
        <p:nvPicPr>
          <p:cNvPr id="3" name="Picture 2">
            <a:extLst>
              <a:ext uri="{FF2B5EF4-FFF2-40B4-BE49-F238E27FC236}">
                <a16:creationId xmlns:a16="http://schemas.microsoft.com/office/drawing/2014/main" id="{1713C74F-5DE2-4D56-86A0-4E34FA4D28C1}"/>
              </a:ext>
            </a:extLst>
          </p:cNvPr>
          <p:cNvPicPr>
            <a:picLocks noChangeAspect="1"/>
          </p:cNvPicPr>
          <p:nvPr/>
        </p:nvPicPr>
        <p:blipFill>
          <a:blip r:embed="rId15">
            <a:duotone>
              <a:prstClr val="black"/>
              <a:schemeClr val="accent1">
                <a:tint val="45000"/>
                <a:satMod val="400000"/>
              </a:schemeClr>
            </a:duotone>
            <a:extLst/>
          </a:blip>
          <a:stretch>
            <a:fillRect/>
          </a:stretch>
        </p:blipFill>
        <p:spPr>
          <a:xfrm>
            <a:off x="153835" y="4073996"/>
            <a:ext cx="270180" cy="297540"/>
          </a:xfrm>
          <a:prstGeom prst="rect">
            <a:avLst/>
          </a:prstGeom>
        </p:spPr>
      </p:pic>
    </p:spTree>
    <p:extLst>
      <p:ext uri="{BB962C8B-B14F-4D97-AF65-F5344CB8AC3E}">
        <p14:creationId xmlns:p14="http://schemas.microsoft.com/office/powerpoint/2010/main" val="11243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defTabSz="914400">
              <a:spcBef>
                <a:spcPts val="0"/>
              </a:spcBef>
              <a:spcAft>
                <a:spcPts val="600"/>
              </a:spcAft>
              <a:defRPr/>
            </a:pPr>
            <a:r>
              <a:rPr lang="en-US" dirty="0"/>
              <a:t>Elastic data warehouse as a service with enterprise-class features</a:t>
            </a:r>
            <a:br>
              <a:rPr lang="en-US" dirty="0"/>
            </a:br>
            <a:endParaRPr lang="en-US" kern="0" spc="0" dirty="0">
              <a:ln>
                <a:noFill/>
              </a:ln>
              <a:solidFill>
                <a:schemeClr val="bg1"/>
              </a:solidFill>
            </a:endParaRPr>
          </a:p>
        </p:txBody>
      </p:sp>
      <p:grpSp>
        <p:nvGrpSpPr>
          <p:cNvPr id="3" name="Group 2"/>
          <p:cNvGrpSpPr/>
          <p:nvPr/>
        </p:nvGrpSpPr>
        <p:grpSpPr>
          <a:xfrm>
            <a:off x="2224968" y="5260441"/>
            <a:ext cx="9649501" cy="947952"/>
            <a:chOff x="2214694" y="5581573"/>
            <a:chExt cx="9649501" cy="947952"/>
          </a:xfrm>
        </p:grpSpPr>
        <p:sp>
          <p:nvSpPr>
            <p:cNvPr id="6" name="TextBox 5"/>
            <p:cNvSpPr txBox="1"/>
            <p:nvPr/>
          </p:nvSpPr>
          <p:spPr>
            <a:xfrm>
              <a:off x="2214694" y="5581573"/>
              <a:ext cx="5114992" cy="94795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Petabyte scale with massively parallel processing</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Independent scaling of compute and storage—in seconds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Transact-SQL queries across relational and non-relational data</a:t>
              </a:r>
            </a:p>
          </p:txBody>
        </p:sp>
        <p:sp>
          <p:nvSpPr>
            <p:cNvPr id="7" name="TextBox 6"/>
            <p:cNvSpPr txBox="1"/>
            <p:nvPr/>
          </p:nvSpPr>
          <p:spPr>
            <a:xfrm>
              <a:off x="7151925" y="5590585"/>
              <a:ext cx="4712270" cy="871008"/>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Full enterprise-class SQL Server experience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Works seamlessly with Power BI, Machine Learning, HDInsight, and Data Factory</a:t>
              </a:r>
            </a:p>
          </p:txBody>
        </p:sp>
      </p:grpSp>
      <p:grpSp>
        <p:nvGrpSpPr>
          <p:cNvPr id="52" name="Group 51"/>
          <p:cNvGrpSpPr/>
          <p:nvPr/>
        </p:nvGrpSpPr>
        <p:grpSpPr>
          <a:xfrm>
            <a:off x="2104571" y="2668680"/>
            <a:ext cx="2046514" cy="1268320"/>
            <a:chOff x="2104571" y="2668680"/>
            <a:chExt cx="2046514" cy="1268320"/>
          </a:xfrm>
          <a:solidFill>
            <a:schemeClr val="accent1"/>
          </a:solidFill>
        </p:grpSpPr>
        <p:pic>
          <p:nvPicPr>
            <p:cNvPr id="53" name="Picture 5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4400" y="2755900"/>
              <a:ext cx="1870075" cy="1030814"/>
            </a:xfrm>
            <a:prstGeom prst="rect">
              <a:avLst/>
            </a:prstGeom>
            <a:grpFill/>
            <a:ln>
              <a:solidFill>
                <a:schemeClr val="accent1"/>
              </a:solidFill>
            </a:ln>
          </p:spPr>
        </p:pic>
        <p:grpSp>
          <p:nvGrpSpPr>
            <p:cNvPr id="54" name="Group 53"/>
            <p:cNvGrpSpPr/>
            <p:nvPr/>
          </p:nvGrpSpPr>
          <p:grpSpPr>
            <a:xfrm>
              <a:off x="2104571" y="2668680"/>
              <a:ext cx="2046514" cy="1268320"/>
              <a:chOff x="2104571" y="2668680"/>
              <a:chExt cx="2046514" cy="1268320"/>
            </a:xfrm>
            <a:grpFill/>
          </p:grpSpPr>
          <p:sp>
            <p:nvSpPr>
              <p:cNvPr id="55" name="Freeform 54"/>
              <p:cNvSpPr/>
              <p:nvPr/>
            </p:nvSpPr>
            <p:spPr bwMode="auto">
              <a:xfrm>
                <a:off x="2104571" y="2668680"/>
                <a:ext cx="2046514" cy="1268320"/>
              </a:xfrm>
              <a:custGeom>
                <a:avLst/>
                <a:gdLst>
                  <a:gd name="connsiteX0" fmla="*/ 88225 w 2046514"/>
                  <a:gd name="connsiteY0" fmla="*/ 27078 h 1140006"/>
                  <a:gd name="connsiteX1" fmla="*/ 31240 w 2046514"/>
                  <a:gd name="connsiteY1" fmla="*/ 84063 h 1140006"/>
                  <a:gd name="connsiteX2" fmla="*/ 31240 w 2046514"/>
                  <a:gd name="connsiteY2" fmla="*/ 1055943 h 1140006"/>
                  <a:gd name="connsiteX3" fmla="*/ 88225 w 2046514"/>
                  <a:gd name="connsiteY3" fmla="*/ 1112928 h 1140006"/>
                  <a:gd name="connsiteX4" fmla="*/ 1958290 w 2046514"/>
                  <a:gd name="connsiteY4" fmla="*/ 1112928 h 1140006"/>
                  <a:gd name="connsiteX5" fmla="*/ 2015275 w 2046514"/>
                  <a:gd name="connsiteY5" fmla="*/ 1055943 h 1140006"/>
                  <a:gd name="connsiteX6" fmla="*/ 2015275 w 2046514"/>
                  <a:gd name="connsiteY6" fmla="*/ 84063 h 1140006"/>
                  <a:gd name="connsiteX7" fmla="*/ 1958290 w 2046514"/>
                  <a:gd name="connsiteY7" fmla="*/ 27078 h 1140006"/>
                  <a:gd name="connsiteX8" fmla="*/ 59828 w 2046514"/>
                  <a:gd name="connsiteY8" fmla="*/ 0 h 1140006"/>
                  <a:gd name="connsiteX9" fmla="*/ 1986686 w 2046514"/>
                  <a:gd name="connsiteY9" fmla="*/ 0 h 1140006"/>
                  <a:gd name="connsiteX10" fmla="*/ 2046514 w 2046514"/>
                  <a:gd name="connsiteY10" fmla="*/ 59828 h 1140006"/>
                  <a:gd name="connsiteX11" fmla="*/ 2046514 w 2046514"/>
                  <a:gd name="connsiteY11" fmla="*/ 1080178 h 1140006"/>
                  <a:gd name="connsiteX12" fmla="*/ 1986686 w 2046514"/>
                  <a:gd name="connsiteY12" fmla="*/ 1140006 h 1140006"/>
                  <a:gd name="connsiteX13" fmla="*/ 59828 w 2046514"/>
                  <a:gd name="connsiteY13" fmla="*/ 1140006 h 1140006"/>
                  <a:gd name="connsiteX14" fmla="*/ 0 w 2046514"/>
                  <a:gd name="connsiteY14" fmla="*/ 1080178 h 1140006"/>
                  <a:gd name="connsiteX15" fmla="*/ 0 w 2046514"/>
                  <a:gd name="connsiteY15" fmla="*/ 59828 h 1140006"/>
                  <a:gd name="connsiteX16" fmla="*/ 59828 w 2046514"/>
                  <a:gd name="connsiteY16" fmla="*/ 0 h 11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6514" h="1140006">
                    <a:moveTo>
                      <a:pt x="88225" y="27078"/>
                    </a:moveTo>
                    <a:cubicBezTo>
                      <a:pt x="56753" y="27078"/>
                      <a:pt x="31240" y="52591"/>
                      <a:pt x="31240" y="84063"/>
                    </a:cubicBezTo>
                    <a:lnTo>
                      <a:pt x="31240" y="1055943"/>
                    </a:lnTo>
                    <a:cubicBezTo>
                      <a:pt x="31240" y="1087415"/>
                      <a:pt x="56753" y="1112928"/>
                      <a:pt x="88225" y="1112928"/>
                    </a:cubicBezTo>
                    <a:lnTo>
                      <a:pt x="1958290" y="1112928"/>
                    </a:lnTo>
                    <a:cubicBezTo>
                      <a:pt x="1989762" y="1112928"/>
                      <a:pt x="2015275" y="1087415"/>
                      <a:pt x="2015275" y="1055943"/>
                    </a:cubicBezTo>
                    <a:lnTo>
                      <a:pt x="2015275" y="84063"/>
                    </a:lnTo>
                    <a:cubicBezTo>
                      <a:pt x="2015275" y="52591"/>
                      <a:pt x="1989762" y="27078"/>
                      <a:pt x="1958290" y="27078"/>
                    </a:cubicBezTo>
                    <a:close/>
                    <a:moveTo>
                      <a:pt x="59828" y="0"/>
                    </a:moveTo>
                    <a:lnTo>
                      <a:pt x="1986686" y="0"/>
                    </a:lnTo>
                    <a:cubicBezTo>
                      <a:pt x="2019728" y="0"/>
                      <a:pt x="2046514" y="26786"/>
                      <a:pt x="2046514" y="59828"/>
                    </a:cubicBezTo>
                    <a:lnTo>
                      <a:pt x="2046514" y="1080178"/>
                    </a:lnTo>
                    <a:cubicBezTo>
                      <a:pt x="2046514" y="1113220"/>
                      <a:pt x="2019728" y="1140006"/>
                      <a:pt x="1986686" y="1140006"/>
                    </a:cubicBezTo>
                    <a:lnTo>
                      <a:pt x="59828" y="1140006"/>
                    </a:lnTo>
                    <a:cubicBezTo>
                      <a:pt x="26786" y="1140006"/>
                      <a:pt x="0" y="1113220"/>
                      <a:pt x="0" y="1080178"/>
                    </a:cubicBezTo>
                    <a:lnTo>
                      <a:pt x="0" y="59828"/>
                    </a:lnTo>
                    <a:cubicBezTo>
                      <a:pt x="0" y="26786"/>
                      <a:pt x="26786" y="0"/>
                      <a:pt x="59828" y="0"/>
                    </a:cubicBezTo>
                    <a:close/>
                  </a:path>
                </a:pathLst>
              </a:custGeom>
              <a:grp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56" name="Freeform 55"/>
              <p:cNvSpPr/>
              <p:nvPr/>
            </p:nvSpPr>
            <p:spPr bwMode="auto">
              <a:xfrm>
                <a:off x="2176463" y="2733675"/>
                <a:ext cx="1900237" cy="1060450"/>
              </a:xfrm>
              <a:custGeom>
                <a:avLst/>
                <a:gdLst>
                  <a:gd name="connsiteX0" fmla="*/ 33337 w 1900237"/>
                  <a:gd name="connsiteY0" fmla="*/ 26193 h 926306"/>
                  <a:gd name="connsiteX1" fmla="*/ 33337 w 1900237"/>
                  <a:gd name="connsiteY1" fmla="*/ 900113 h 926306"/>
                  <a:gd name="connsiteX2" fmla="*/ 1866901 w 1900237"/>
                  <a:gd name="connsiteY2" fmla="*/ 900113 h 926306"/>
                  <a:gd name="connsiteX3" fmla="*/ 1866901 w 1900237"/>
                  <a:gd name="connsiteY3" fmla="*/ 26193 h 926306"/>
                  <a:gd name="connsiteX4" fmla="*/ 0 w 1900237"/>
                  <a:gd name="connsiteY4" fmla="*/ 0 h 926306"/>
                  <a:gd name="connsiteX5" fmla="*/ 1900237 w 1900237"/>
                  <a:gd name="connsiteY5" fmla="*/ 0 h 926306"/>
                  <a:gd name="connsiteX6" fmla="*/ 1900237 w 1900237"/>
                  <a:gd name="connsiteY6" fmla="*/ 926306 h 926306"/>
                  <a:gd name="connsiteX7" fmla="*/ 0 w 1900237"/>
                  <a:gd name="connsiteY7" fmla="*/ 926306 h 9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237" h="926306">
                    <a:moveTo>
                      <a:pt x="33337" y="26193"/>
                    </a:moveTo>
                    <a:lnTo>
                      <a:pt x="33337" y="900113"/>
                    </a:lnTo>
                    <a:lnTo>
                      <a:pt x="1866901" y="900113"/>
                    </a:lnTo>
                    <a:lnTo>
                      <a:pt x="1866901" y="26193"/>
                    </a:lnTo>
                    <a:close/>
                    <a:moveTo>
                      <a:pt x="0" y="0"/>
                    </a:moveTo>
                    <a:lnTo>
                      <a:pt x="1900237" y="0"/>
                    </a:lnTo>
                    <a:lnTo>
                      <a:pt x="1900237" y="926306"/>
                    </a:lnTo>
                    <a:lnTo>
                      <a:pt x="0" y="926306"/>
                    </a:lnTo>
                    <a:close/>
                  </a:path>
                </a:pathLst>
              </a:custGeom>
              <a:grp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57" name="Oval 56"/>
              <p:cNvSpPr/>
              <p:nvPr/>
            </p:nvSpPr>
            <p:spPr bwMode="auto">
              <a:xfrm>
                <a:off x="3088594" y="3809537"/>
                <a:ext cx="78470" cy="78468"/>
              </a:xfrm>
              <a:prstGeom prst="ellipse">
                <a:avLst/>
              </a:prstGeom>
              <a:grp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grpSp>
        <p:nvGrpSpPr>
          <p:cNvPr id="58" name="Group 57"/>
          <p:cNvGrpSpPr/>
          <p:nvPr/>
        </p:nvGrpSpPr>
        <p:grpSpPr>
          <a:xfrm>
            <a:off x="5296931" y="2744880"/>
            <a:ext cx="1565276" cy="1147853"/>
            <a:chOff x="4921249" y="2668680"/>
            <a:chExt cx="1565276" cy="1147853"/>
          </a:xfrm>
          <a:solidFill>
            <a:schemeClr val="accent1"/>
          </a:solidFill>
        </p:grpSpPr>
        <p:sp>
          <p:nvSpPr>
            <p:cNvPr id="59" name="Freeform 58"/>
            <p:cNvSpPr>
              <a:spLocks/>
            </p:cNvSpPr>
            <p:nvPr/>
          </p:nvSpPr>
          <p:spPr bwMode="auto">
            <a:xfrm>
              <a:off x="5257530" y="2981926"/>
              <a:ext cx="900424" cy="538914"/>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59"/>
            <p:cNvSpPr/>
            <p:nvPr/>
          </p:nvSpPr>
          <p:spPr bwMode="auto">
            <a:xfrm>
              <a:off x="4921249" y="2668680"/>
              <a:ext cx="774701" cy="570003"/>
            </a:xfrm>
            <a:custGeom>
              <a:avLst/>
              <a:gdLst>
                <a:gd name="connsiteX0" fmla="*/ 95002 w 774701"/>
                <a:gd name="connsiteY0" fmla="*/ 0 h 570003"/>
                <a:gd name="connsiteX1" fmla="*/ 679699 w 774701"/>
                <a:gd name="connsiteY1" fmla="*/ 0 h 570003"/>
                <a:gd name="connsiteX2" fmla="*/ 774701 w 774701"/>
                <a:gd name="connsiteY2" fmla="*/ 95002 h 570003"/>
                <a:gd name="connsiteX3" fmla="*/ 774701 w 774701"/>
                <a:gd name="connsiteY3" fmla="*/ 281548 h 570003"/>
                <a:gd name="connsiteX4" fmla="*/ 762719 w 774701"/>
                <a:gd name="connsiteY4" fmla="*/ 283662 h 570003"/>
                <a:gd name="connsiteX5" fmla="*/ 762719 w 774701"/>
                <a:gd name="connsiteY5" fmla="*/ 105707 h 570003"/>
                <a:gd name="connsiteX6" fmla="*/ 673069 w 774701"/>
                <a:gd name="connsiteY6" fmla="*/ 16057 h 570003"/>
                <a:gd name="connsiteX7" fmla="*/ 101631 w 774701"/>
                <a:gd name="connsiteY7" fmla="*/ 16057 h 570003"/>
                <a:gd name="connsiteX8" fmla="*/ 11981 w 774701"/>
                <a:gd name="connsiteY8" fmla="*/ 105707 h 570003"/>
                <a:gd name="connsiteX9" fmla="*/ 11981 w 774701"/>
                <a:gd name="connsiteY9" fmla="*/ 464295 h 570003"/>
                <a:gd name="connsiteX10" fmla="*/ 101631 w 774701"/>
                <a:gd name="connsiteY10" fmla="*/ 553945 h 570003"/>
                <a:gd name="connsiteX11" fmla="*/ 367763 w 774701"/>
                <a:gd name="connsiteY11" fmla="*/ 553945 h 570003"/>
                <a:gd name="connsiteX12" fmla="*/ 349312 w 774701"/>
                <a:gd name="connsiteY12" fmla="*/ 566385 h 570003"/>
                <a:gd name="connsiteX13" fmla="*/ 346873 w 774701"/>
                <a:gd name="connsiteY13" fmla="*/ 570003 h 570003"/>
                <a:gd name="connsiteX14" fmla="*/ 95002 w 774701"/>
                <a:gd name="connsiteY14" fmla="*/ 570003 h 570003"/>
                <a:gd name="connsiteX15" fmla="*/ 0 w 774701"/>
                <a:gd name="connsiteY15" fmla="*/ 475001 h 570003"/>
                <a:gd name="connsiteX16" fmla="*/ 0 w 774701"/>
                <a:gd name="connsiteY16" fmla="*/ 95002 h 570003"/>
                <a:gd name="connsiteX17" fmla="*/ 95002 w 774701"/>
                <a:gd name="connsiteY17" fmla="*/ 0 h 57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1" h="570003">
                  <a:moveTo>
                    <a:pt x="95002" y="0"/>
                  </a:moveTo>
                  <a:lnTo>
                    <a:pt x="679699" y="0"/>
                  </a:lnTo>
                  <a:cubicBezTo>
                    <a:pt x="732167" y="0"/>
                    <a:pt x="774701" y="42534"/>
                    <a:pt x="774701" y="95002"/>
                  </a:cubicBezTo>
                  <a:lnTo>
                    <a:pt x="774701" y="281548"/>
                  </a:lnTo>
                  <a:lnTo>
                    <a:pt x="762719" y="283662"/>
                  </a:lnTo>
                  <a:lnTo>
                    <a:pt x="762719" y="105707"/>
                  </a:lnTo>
                  <a:cubicBezTo>
                    <a:pt x="762719" y="56195"/>
                    <a:pt x="722581" y="16057"/>
                    <a:pt x="673069" y="16057"/>
                  </a:cubicBezTo>
                  <a:lnTo>
                    <a:pt x="101631" y="16057"/>
                  </a:lnTo>
                  <a:cubicBezTo>
                    <a:pt x="52119" y="16057"/>
                    <a:pt x="11981" y="56195"/>
                    <a:pt x="11981" y="105707"/>
                  </a:cubicBezTo>
                  <a:lnTo>
                    <a:pt x="11981" y="464295"/>
                  </a:lnTo>
                  <a:cubicBezTo>
                    <a:pt x="11981" y="513807"/>
                    <a:pt x="52119" y="553945"/>
                    <a:pt x="101631" y="553945"/>
                  </a:cubicBezTo>
                  <a:lnTo>
                    <a:pt x="367763" y="553945"/>
                  </a:lnTo>
                  <a:lnTo>
                    <a:pt x="349312" y="566385"/>
                  </a:lnTo>
                  <a:lnTo>
                    <a:pt x="346873" y="570003"/>
                  </a:lnTo>
                  <a:lnTo>
                    <a:pt x="95002" y="570003"/>
                  </a:lnTo>
                  <a:cubicBezTo>
                    <a:pt x="42534" y="570003"/>
                    <a:pt x="0" y="527469"/>
                    <a:pt x="0" y="475001"/>
                  </a:cubicBezTo>
                  <a:lnTo>
                    <a:pt x="0" y="95002"/>
                  </a:lnTo>
                  <a:cubicBezTo>
                    <a:pt x="0" y="42534"/>
                    <a:pt x="42534" y="0"/>
                    <a:pt x="95002"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61" name="Freeform 60"/>
            <p:cNvSpPr/>
            <p:nvPr/>
          </p:nvSpPr>
          <p:spPr bwMode="auto">
            <a:xfrm>
              <a:off x="4921249" y="3246530"/>
              <a:ext cx="774701" cy="570003"/>
            </a:xfrm>
            <a:custGeom>
              <a:avLst/>
              <a:gdLst>
                <a:gd name="connsiteX0" fmla="*/ 95002 w 774701"/>
                <a:gd name="connsiteY0" fmla="*/ 0 h 570003"/>
                <a:gd name="connsiteX1" fmla="*/ 341582 w 774701"/>
                <a:gd name="connsiteY1" fmla="*/ 0 h 570003"/>
                <a:gd name="connsiteX2" fmla="*/ 330756 w 774701"/>
                <a:gd name="connsiteY2" fmla="*/ 16057 h 570003"/>
                <a:gd name="connsiteX3" fmla="*/ 101631 w 774701"/>
                <a:gd name="connsiteY3" fmla="*/ 16057 h 570003"/>
                <a:gd name="connsiteX4" fmla="*/ 11981 w 774701"/>
                <a:gd name="connsiteY4" fmla="*/ 105707 h 570003"/>
                <a:gd name="connsiteX5" fmla="*/ 11981 w 774701"/>
                <a:gd name="connsiteY5" fmla="*/ 464295 h 570003"/>
                <a:gd name="connsiteX6" fmla="*/ 101631 w 774701"/>
                <a:gd name="connsiteY6" fmla="*/ 553945 h 570003"/>
                <a:gd name="connsiteX7" fmla="*/ 673069 w 774701"/>
                <a:gd name="connsiteY7" fmla="*/ 553945 h 570003"/>
                <a:gd name="connsiteX8" fmla="*/ 762719 w 774701"/>
                <a:gd name="connsiteY8" fmla="*/ 464295 h 570003"/>
                <a:gd name="connsiteX9" fmla="*/ 762719 w 774701"/>
                <a:gd name="connsiteY9" fmla="*/ 296770 h 570003"/>
                <a:gd name="connsiteX10" fmla="*/ 774701 w 774701"/>
                <a:gd name="connsiteY10" fmla="*/ 296770 h 570003"/>
                <a:gd name="connsiteX11" fmla="*/ 774701 w 774701"/>
                <a:gd name="connsiteY11" fmla="*/ 475001 h 570003"/>
                <a:gd name="connsiteX12" fmla="*/ 679699 w 774701"/>
                <a:gd name="connsiteY12" fmla="*/ 570003 h 570003"/>
                <a:gd name="connsiteX13" fmla="*/ 95002 w 774701"/>
                <a:gd name="connsiteY13" fmla="*/ 570003 h 570003"/>
                <a:gd name="connsiteX14" fmla="*/ 0 w 774701"/>
                <a:gd name="connsiteY14" fmla="*/ 475001 h 570003"/>
                <a:gd name="connsiteX15" fmla="*/ 0 w 774701"/>
                <a:gd name="connsiteY15" fmla="*/ 95002 h 570003"/>
                <a:gd name="connsiteX16" fmla="*/ 95002 w 774701"/>
                <a:gd name="connsiteY16" fmla="*/ 0 h 57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701" h="570003">
                  <a:moveTo>
                    <a:pt x="95002" y="0"/>
                  </a:moveTo>
                  <a:lnTo>
                    <a:pt x="341582" y="0"/>
                  </a:lnTo>
                  <a:lnTo>
                    <a:pt x="330756" y="16057"/>
                  </a:lnTo>
                  <a:lnTo>
                    <a:pt x="101631" y="16057"/>
                  </a:lnTo>
                  <a:cubicBezTo>
                    <a:pt x="52119" y="16057"/>
                    <a:pt x="11981" y="56195"/>
                    <a:pt x="11981" y="105707"/>
                  </a:cubicBezTo>
                  <a:lnTo>
                    <a:pt x="11981" y="464295"/>
                  </a:lnTo>
                  <a:cubicBezTo>
                    <a:pt x="11981" y="513807"/>
                    <a:pt x="52119" y="553945"/>
                    <a:pt x="101631" y="553945"/>
                  </a:cubicBezTo>
                  <a:lnTo>
                    <a:pt x="673069" y="553945"/>
                  </a:lnTo>
                  <a:cubicBezTo>
                    <a:pt x="722581" y="553945"/>
                    <a:pt x="762719" y="513807"/>
                    <a:pt x="762719" y="464295"/>
                  </a:cubicBezTo>
                  <a:lnTo>
                    <a:pt x="762719" y="296770"/>
                  </a:lnTo>
                  <a:lnTo>
                    <a:pt x="774701" y="296770"/>
                  </a:lnTo>
                  <a:lnTo>
                    <a:pt x="774701" y="475001"/>
                  </a:lnTo>
                  <a:cubicBezTo>
                    <a:pt x="774701" y="527469"/>
                    <a:pt x="732167" y="570003"/>
                    <a:pt x="679699" y="570003"/>
                  </a:cubicBezTo>
                  <a:lnTo>
                    <a:pt x="95002" y="570003"/>
                  </a:lnTo>
                  <a:cubicBezTo>
                    <a:pt x="42534" y="570003"/>
                    <a:pt x="0" y="527469"/>
                    <a:pt x="0" y="475001"/>
                  </a:cubicBezTo>
                  <a:lnTo>
                    <a:pt x="0" y="95002"/>
                  </a:lnTo>
                  <a:cubicBezTo>
                    <a:pt x="0" y="42534"/>
                    <a:pt x="42534" y="0"/>
                    <a:pt x="95002"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nvGrpSpPr>
            <p:cNvPr id="62" name="Group 61"/>
            <p:cNvGrpSpPr/>
            <p:nvPr/>
          </p:nvGrpSpPr>
          <p:grpSpPr>
            <a:xfrm flipH="1">
              <a:off x="5711824" y="2668680"/>
              <a:ext cx="774701" cy="1147853"/>
              <a:chOff x="4804567" y="2668680"/>
              <a:chExt cx="774701" cy="1147853"/>
            </a:xfrm>
            <a:grpFill/>
          </p:grpSpPr>
          <p:sp>
            <p:nvSpPr>
              <p:cNvPr id="63" name="Freeform 62"/>
              <p:cNvSpPr/>
              <p:nvPr/>
            </p:nvSpPr>
            <p:spPr bwMode="auto">
              <a:xfrm>
                <a:off x="4804567" y="2668680"/>
                <a:ext cx="774701" cy="570003"/>
              </a:xfrm>
              <a:custGeom>
                <a:avLst/>
                <a:gdLst>
                  <a:gd name="connsiteX0" fmla="*/ 95002 w 774701"/>
                  <a:gd name="connsiteY0" fmla="*/ 0 h 570003"/>
                  <a:gd name="connsiteX1" fmla="*/ 679699 w 774701"/>
                  <a:gd name="connsiteY1" fmla="*/ 0 h 570003"/>
                  <a:gd name="connsiteX2" fmla="*/ 774701 w 774701"/>
                  <a:gd name="connsiteY2" fmla="*/ 95002 h 570003"/>
                  <a:gd name="connsiteX3" fmla="*/ 774701 w 774701"/>
                  <a:gd name="connsiteY3" fmla="*/ 281548 h 570003"/>
                  <a:gd name="connsiteX4" fmla="*/ 762719 w 774701"/>
                  <a:gd name="connsiteY4" fmla="*/ 283662 h 570003"/>
                  <a:gd name="connsiteX5" fmla="*/ 762719 w 774701"/>
                  <a:gd name="connsiteY5" fmla="*/ 105707 h 570003"/>
                  <a:gd name="connsiteX6" fmla="*/ 673069 w 774701"/>
                  <a:gd name="connsiteY6" fmla="*/ 16057 h 570003"/>
                  <a:gd name="connsiteX7" fmla="*/ 101631 w 774701"/>
                  <a:gd name="connsiteY7" fmla="*/ 16057 h 570003"/>
                  <a:gd name="connsiteX8" fmla="*/ 11981 w 774701"/>
                  <a:gd name="connsiteY8" fmla="*/ 105707 h 570003"/>
                  <a:gd name="connsiteX9" fmla="*/ 11981 w 774701"/>
                  <a:gd name="connsiteY9" fmla="*/ 464295 h 570003"/>
                  <a:gd name="connsiteX10" fmla="*/ 101631 w 774701"/>
                  <a:gd name="connsiteY10" fmla="*/ 553945 h 570003"/>
                  <a:gd name="connsiteX11" fmla="*/ 367763 w 774701"/>
                  <a:gd name="connsiteY11" fmla="*/ 553945 h 570003"/>
                  <a:gd name="connsiteX12" fmla="*/ 349312 w 774701"/>
                  <a:gd name="connsiteY12" fmla="*/ 566385 h 570003"/>
                  <a:gd name="connsiteX13" fmla="*/ 346873 w 774701"/>
                  <a:gd name="connsiteY13" fmla="*/ 570003 h 570003"/>
                  <a:gd name="connsiteX14" fmla="*/ 95002 w 774701"/>
                  <a:gd name="connsiteY14" fmla="*/ 570003 h 570003"/>
                  <a:gd name="connsiteX15" fmla="*/ 0 w 774701"/>
                  <a:gd name="connsiteY15" fmla="*/ 475001 h 570003"/>
                  <a:gd name="connsiteX16" fmla="*/ 0 w 774701"/>
                  <a:gd name="connsiteY16" fmla="*/ 95002 h 570003"/>
                  <a:gd name="connsiteX17" fmla="*/ 95002 w 774701"/>
                  <a:gd name="connsiteY17" fmla="*/ 0 h 57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1" h="570003">
                    <a:moveTo>
                      <a:pt x="95002" y="0"/>
                    </a:moveTo>
                    <a:lnTo>
                      <a:pt x="679699" y="0"/>
                    </a:lnTo>
                    <a:cubicBezTo>
                      <a:pt x="732167" y="0"/>
                      <a:pt x="774701" y="42534"/>
                      <a:pt x="774701" y="95002"/>
                    </a:cubicBezTo>
                    <a:lnTo>
                      <a:pt x="774701" y="281548"/>
                    </a:lnTo>
                    <a:lnTo>
                      <a:pt x="762719" y="283662"/>
                    </a:lnTo>
                    <a:lnTo>
                      <a:pt x="762719" y="105707"/>
                    </a:lnTo>
                    <a:cubicBezTo>
                      <a:pt x="762719" y="56195"/>
                      <a:pt x="722581" y="16057"/>
                      <a:pt x="673069" y="16057"/>
                    </a:cubicBezTo>
                    <a:lnTo>
                      <a:pt x="101631" y="16057"/>
                    </a:lnTo>
                    <a:cubicBezTo>
                      <a:pt x="52119" y="16057"/>
                      <a:pt x="11981" y="56195"/>
                      <a:pt x="11981" y="105707"/>
                    </a:cubicBezTo>
                    <a:lnTo>
                      <a:pt x="11981" y="464295"/>
                    </a:lnTo>
                    <a:cubicBezTo>
                      <a:pt x="11981" y="513807"/>
                      <a:pt x="52119" y="553945"/>
                      <a:pt x="101631" y="553945"/>
                    </a:cubicBezTo>
                    <a:lnTo>
                      <a:pt x="367763" y="553945"/>
                    </a:lnTo>
                    <a:lnTo>
                      <a:pt x="349312" y="566385"/>
                    </a:lnTo>
                    <a:lnTo>
                      <a:pt x="346873" y="570003"/>
                    </a:lnTo>
                    <a:lnTo>
                      <a:pt x="95002" y="570003"/>
                    </a:lnTo>
                    <a:cubicBezTo>
                      <a:pt x="42534" y="570003"/>
                      <a:pt x="0" y="527469"/>
                      <a:pt x="0" y="475001"/>
                    </a:cubicBezTo>
                    <a:lnTo>
                      <a:pt x="0" y="95002"/>
                    </a:lnTo>
                    <a:cubicBezTo>
                      <a:pt x="0" y="42534"/>
                      <a:pt x="42534" y="0"/>
                      <a:pt x="95002"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64" name="Freeform 63"/>
              <p:cNvSpPr/>
              <p:nvPr/>
            </p:nvSpPr>
            <p:spPr bwMode="auto">
              <a:xfrm>
                <a:off x="4804567" y="3246530"/>
                <a:ext cx="774701" cy="570003"/>
              </a:xfrm>
              <a:custGeom>
                <a:avLst/>
                <a:gdLst>
                  <a:gd name="connsiteX0" fmla="*/ 95002 w 774701"/>
                  <a:gd name="connsiteY0" fmla="*/ 0 h 570003"/>
                  <a:gd name="connsiteX1" fmla="*/ 341582 w 774701"/>
                  <a:gd name="connsiteY1" fmla="*/ 0 h 570003"/>
                  <a:gd name="connsiteX2" fmla="*/ 330756 w 774701"/>
                  <a:gd name="connsiteY2" fmla="*/ 16057 h 570003"/>
                  <a:gd name="connsiteX3" fmla="*/ 101631 w 774701"/>
                  <a:gd name="connsiteY3" fmla="*/ 16057 h 570003"/>
                  <a:gd name="connsiteX4" fmla="*/ 11981 w 774701"/>
                  <a:gd name="connsiteY4" fmla="*/ 105707 h 570003"/>
                  <a:gd name="connsiteX5" fmla="*/ 11981 w 774701"/>
                  <a:gd name="connsiteY5" fmla="*/ 464295 h 570003"/>
                  <a:gd name="connsiteX6" fmla="*/ 101631 w 774701"/>
                  <a:gd name="connsiteY6" fmla="*/ 553945 h 570003"/>
                  <a:gd name="connsiteX7" fmla="*/ 673069 w 774701"/>
                  <a:gd name="connsiteY7" fmla="*/ 553945 h 570003"/>
                  <a:gd name="connsiteX8" fmla="*/ 762719 w 774701"/>
                  <a:gd name="connsiteY8" fmla="*/ 464295 h 570003"/>
                  <a:gd name="connsiteX9" fmla="*/ 762719 w 774701"/>
                  <a:gd name="connsiteY9" fmla="*/ 296770 h 570003"/>
                  <a:gd name="connsiteX10" fmla="*/ 774701 w 774701"/>
                  <a:gd name="connsiteY10" fmla="*/ 296770 h 570003"/>
                  <a:gd name="connsiteX11" fmla="*/ 774701 w 774701"/>
                  <a:gd name="connsiteY11" fmla="*/ 475001 h 570003"/>
                  <a:gd name="connsiteX12" fmla="*/ 679699 w 774701"/>
                  <a:gd name="connsiteY12" fmla="*/ 570003 h 570003"/>
                  <a:gd name="connsiteX13" fmla="*/ 95002 w 774701"/>
                  <a:gd name="connsiteY13" fmla="*/ 570003 h 570003"/>
                  <a:gd name="connsiteX14" fmla="*/ 0 w 774701"/>
                  <a:gd name="connsiteY14" fmla="*/ 475001 h 570003"/>
                  <a:gd name="connsiteX15" fmla="*/ 0 w 774701"/>
                  <a:gd name="connsiteY15" fmla="*/ 95002 h 570003"/>
                  <a:gd name="connsiteX16" fmla="*/ 95002 w 774701"/>
                  <a:gd name="connsiteY16" fmla="*/ 0 h 57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701" h="570003">
                    <a:moveTo>
                      <a:pt x="95002" y="0"/>
                    </a:moveTo>
                    <a:lnTo>
                      <a:pt x="341582" y="0"/>
                    </a:lnTo>
                    <a:lnTo>
                      <a:pt x="330756" y="16057"/>
                    </a:lnTo>
                    <a:lnTo>
                      <a:pt x="101631" y="16057"/>
                    </a:lnTo>
                    <a:cubicBezTo>
                      <a:pt x="52119" y="16057"/>
                      <a:pt x="11981" y="56195"/>
                      <a:pt x="11981" y="105707"/>
                    </a:cubicBezTo>
                    <a:lnTo>
                      <a:pt x="11981" y="464295"/>
                    </a:lnTo>
                    <a:cubicBezTo>
                      <a:pt x="11981" y="513807"/>
                      <a:pt x="52119" y="553945"/>
                      <a:pt x="101631" y="553945"/>
                    </a:cubicBezTo>
                    <a:lnTo>
                      <a:pt x="673069" y="553945"/>
                    </a:lnTo>
                    <a:cubicBezTo>
                      <a:pt x="722581" y="553945"/>
                      <a:pt x="762719" y="513807"/>
                      <a:pt x="762719" y="464295"/>
                    </a:cubicBezTo>
                    <a:lnTo>
                      <a:pt x="762719" y="296770"/>
                    </a:lnTo>
                    <a:lnTo>
                      <a:pt x="774701" y="296770"/>
                    </a:lnTo>
                    <a:lnTo>
                      <a:pt x="774701" y="475001"/>
                    </a:lnTo>
                    <a:cubicBezTo>
                      <a:pt x="774701" y="527469"/>
                      <a:pt x="732167" y="570003"/>
                      <a:pt x="679699" y="570003"/>
                    </a:cubicBezTo>
                    <a:lnTo>
                      <a:pt x="95002" y="570003"/>
                    </a:lnTo>
                    <a:cubicBezTo>
                      <a:pt x="42534" y="570003"/>
                      <a:pt x="0" y="527469"/>
                      <a:pt x="0" y="475001"/>
                    </a:cubicBezTo>
                    <a:lnTo>
                      <a:pt x="0" y="95002"/>
                    </a:lnTo>
                    <a:cubicBezTo>
                      <a:pt x="0" y="42534"/>
                      <a:pt x="42534" y="0"/>
                      <a:pt x="95002"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sp>
        <p:nvSpPr>
          <p:cNvPr id="67" name="Freeform 66"/>
          <p:cNvSpPr>
            <a:spLocks/>
          </p:cNvSpPr>
          <p:nvPr/>
        </p:nvSpPr>
        <p:spPr bwMode="auto">
          <a:xfrm>
            <a:off x="10169119" y="2741221"/>
            <a:ext cx="1048497" cy="1130692"/>
          </a:xfrm>
          <a:custGeom>
            <a:avLst/>
            <a:gdLst>
              <a:gd name="connsiteX0" fmla="*/ 623808 w 1048497"/>
              <a:gd name="connsiteY0" fmla="*/ 0 h 1130692"/>
              <a:gd name="connsiteX1" fmla="*/ 637293 w 1048497"/>
              <a:gd name="connsiteY1" fmla="*/ 5465 h 1130692"/>
              <a:gd name="connsiteX2" fmla="*/ 986311 w 1048497"/>
              <a:gd name="connsiteY2" fmla="*/ 320195 h 1130692"/>
              <a:gd name="connsiteX3" fmla="*/ 993661 w 1048497"/>
              <a:gd name="connsiteY3" fmla="*/ 326823 h 1130692"/>
              <a:gd name="connsiteX4" fmla="*/ 960731 w 1048497"/>
              <a:gd name="connsiteY4" fmla="*/ 342017 h 1130692"/>
              <a:gd name="connsiteX5" fmla="*/ 954333 w 1048497"/>
              <a:gd name="connsiteY5" fmla="*/ 346505 h 1130692"/>
              <a:gd name="connsiteX6" fmla="*/ 918802 w 1048497"/>
              <a:gd name="connsiteY6" fmla="*/ 314433 h 1130692"/>
              <a:gd name="connsiteX7" fmla="*/ 623833 w 1048497"/>
              <a:gd name="connsiteY7" fmla="*/ 48174 h 1130692"/>
              <a:gd name="connsiteX8" fmla="*/ 74942 w 1048497"/>
              <a:gd name="connsiteY8" fmla="*/ 544576 h 1130692"/>
              <a:gd name="connsiteX9" fmla="*/ 141348 w 1048497"/>
              <a:gd name="connsiteY9" fmla="*/ 544576 h 1130692"/>
              <a:gd name="connsiteX10" fmla="*/ 162101 w 1048497"/>
              <a:gd name="connsiteY10" fmla="*/ 565389 h 1130692"/>
              <a:gd name="connsiteX11" fmla="*/ 162101 w 1048497"/>
              <a:gd name="connsiteY11" fmla="*/ 1049303 h 1130692"/>
              <a:gd name="connsiteX12" fmla="*/ 201529 w 1048497"/>
              <a:gd name="connsiteY12" fmla="*/ 1088848 h 1130692"/>
              <a:gd name="connsiteX13" fmla="*/ 482719 w 1048497"/>
              <a:gd name="connsiteY13" fmla="*/ 1088848 h 1130692"/>
              <a:gd name="connsiteX14" fmla="*/ 482719 w 1048497"/>
              <a:gd name="connsiteY14" fmla="*/ 686107 h 1130692"/>
              <a:gd name="connsiteX15" fmla="*/ 503471 w 1048497"/>
              <a:gd name="connsiteY15" fmla="*/ 665294 h 1130692"/>
              <a:gd name="connsiteX16" fmla="*/ 744195 w 1048497"/>
              <a:gd name="connsiteY16" fmla="*/ 665294 h 1130692"/>
              <a:gd name="connsiteX17" fmla="*/ 764946 w 1048497"/>
              <a:gd name="connsiteY17" fmla="*/ 686107 h 1130692"/>
              <a:gd name="connsiteX18" fmla="*/ 764946 w 1048497"/>
              <a:gd name="connsiteY18" fmla="*/ 1088848 h 1130692"/>
              <a:gd name="connsiteX19" fmla="*/ 927509 w 1048497"/>
              <a:gd name="connsiteY19" fmla="*/ 1088848 h 1130692"/>
              <a:gd name="connsiteX20" fmla="*/ 947670 w 1048497"/>
              <a:gd name="connsiteY20" fmla="*/ 1088848 h 1130692"/>
              <a:gd name="connsiteX21" fmla="*/ 960731 w 1048497"/>
              <a:gd name="connsiteY21" fmla="*/ 1098009 h 1130692"/>
              <a:gd name="connsiteX22" fmla="*/ 1008113 w 1048497"/>
              <a:gd name="connsiteY22" fmla="*/ 1119872 h 1130692"/>
              <a:gd name="connsiteX23" fmla="*/ 1048497 w 1048497"/>
              <a:gd name="connsiteY23" fmla="*/ 1130236 h 1130692"/>
              <a:gd name="connsiteX24" fmla="*/ 1045988 w 1048497"/>
              <a:gd name="connsiteY24" fmla="*/ 1130692 h 1130692"/>
              <a:gd name="connsiteX25" fmla="*/ 744134 w 1048497"/>
              <a:gd name="connsiteY25" fmla="*/ 1130692 h 1130692"/>
              <a:gd name="connsiteX26" fmla="*/ 723388 w 1048497"/>
              <a:gd name="connsiteY26" fmla="*/ 1109874 h 1130692"/>
              <a:gd name="connsiteX27" fmla="*/ 723388 w 1048497"/>
              <a:gd name="connsiteY27" fmla="*/ 707041 h 1130692"/>
              <a:gd name="connsiteX28" fmla="*/ 524227 w 1048497"/>
              <a:gd name="connsiteY28" fmla="*/ 707041 h 1130692"/>
              <a:gd name="connsiteX29" fmla="*/ 524227 w 1048497"/>
              <a:gd name="connsiteY29" fmla="*/ 1109874 h 1130692"/>
              <a:gd name="connsiteX30" fmla="*/ 503482 w 1048497"/>
              <a:gd name="connsiteY30" fmla="*/ 1130692 h 1130692"/>
              <a:gd name="connsiteX31" fmla="*/ 201628 w 1048497"/>
              <a:gd name="connsiteY31" fmla="*/ 1130692 h 1130692"/>
              <a:gd name="connsiteX32" fmla="*/ 120719 w 1048497"/>
              <a:gd name="connsiteY32" fmla="*/ 1049501 h 1130692"/>
              <a:gd name="connsiteX33" fmla="*/ 120719 w 1048497"/>
              <a:gd name="connsiteY33" fmla="*/ 586295 h 1130692"/>
              <a:gd name="connsiteX34" fmla="*/ 20101 w 1048497"/>
              <a:gd name="connsiteY34" fmla="*/ 586295 h 1130692"/>
              <a:gd name="connsiteX35" fmla="*/ 1430 w 1048497"/>
              <a:gd name="connsiteY35" fmla="*/ 572763 h 1130692"/>
              <a:gd name="connsiteX36" fmla="*/ 6616 w 1048497"/>
              <a:gd name="connsiteY36" fmla="*/ 549863 h 1130692"/>
              <a:gd name="connsiteX37" fmla="*/ 610323 w 1048497"/>
              <a:gd name="connsiteY37" fmla="*/ 5465 h 1130692"/>
              <a:gd name="connsiteX38" fmla="*/ 623808 w 1048497"/>
              <a:gd name="connsiteY38" fmla="*/ 0 h 11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8497" h="1130692">
                <a:moveTo>
                  <a:pt x="623808" y="0"/>
                </a:moveTo>
                <a:cubicBezTo>
                  <a:pt x="628735" y="0"/>
                  <a:pt x="633662" y="1822"/>
                  <a:pt x="637293" y="5465"/>
                </a:cubicBezTo>
                <a:cubicBezTo>
                  <a:pt x="788220" y="141564"/>
                  <a:pt x="901415" y="243639"/>
                  <a:pt x="986311" y="320195"/>
                </a:cubicBezTo>
                <a:lnTo>
                  <a:pt x="993661" y="326823"/>
                </a:lnTo>
                <a:lnTo>
                  <a:pt x="960731" y="342017"/>
                </a:lnTo>
                <a:lnTo>
                  <a:pt x="954333" y="346505"/>
                </a:lnTo>
                <a:lnTo>
                  <a:pt x="918802" y="314433"/>
                </a:lnTo>
                <a:cubicBezTo>
                  <a:pt x="623833" y="48174"/>
                  <a:pt x="623833" y="48174"/>
                  <a:pt x="623833" y="48174"/>
                </a:cubicBezTo>
                <a:cubicBezTo>
                  <a:pt x="74942" y="544576"/>
                  <a:pt x="74942" y="544576"/>
                  <a:pt x="74942" y="544576"/>
                </a:cubicBezTo>
                <a:cubicBezTo>
                  <a:pt x="141348" y="544576"/>
                  <a:pt x="141348" y="544576"/>
                  <a:pt x="141348" y="544576"/>
                </a:cubicBezTo>
                <a:cubicBezTo>
                  <a:pt x="152762" y="544576"/>
                  <a:pt x="162101" y="553942"/>
                  <a:pt x="162101" y="565389"/>
                </a:cubicBezTo>
                <a:cubicBezTo>
                  <a:pt x="162101" y="1049303"/>
                  <a:pt x="162101" y="1049303"/>
                  <a:pt x="162101" y="1049303"/>
                </a:cubicBezTo>
                <a:cubicBezTo>
                  <a:pt x="162101" y="1074279"/>
                  <a:pt x="176627" y="1088848"/>
                  <a:pt x="201529" y="1088848"/>
                </a:cubicBezTo>
                <a:cubicBezTo>
                  <a:pt x="482719" y="1088848"/>
                  <a:pt x="482719" y="1088848"/>
                  <a:pt x="482719" y="1088848"/>
                </a:cubicBezTo>
                <a:cubicBezTo>
                  <a:pt x="482719" y="686107"/>
                  <a:pt x="482719" y="686107"/>
                  <a:pt x="482719" y="686107"/>
                </a:cubicBezTo>
                <a:cubicBezTo>
                  <a:pt x="482719" y="674660"/>
                  <a:pt x="492058" y="665294"/>
                  <a:pt x="503471" y="665294"/>
                </a:cubicBezTo>
                <a:cubicBezTo>
                  <a:pt x="744195" y="665294"/>
                  <a:pt x="744195" y="665294"/>
                  <a:pt x="744195" y="665294"/>
                </a:cubicBezTo>
                <a:cubicBezTo>
                  <a:pt x="755608" y="665294"/>
                  <a:pt x="764946" y="674660"/>
                  <a:pt x="764946" y="686107"/>
                </a:cubicBezTo>
                <a:lnTo>
                  <a:pt x="764946" y="1088848"/>
                </a:lnTo>
                <a:cubicBezTo>
                  <a:pt x="835244" y="1088848"/>
                  <a:pt x="887967" y="1088848"/>
                  <a:pt x="927509" y="1088848"/>
                </a:cubicBezTo>
                <a:lnTo>
                  <a:pt x="947670" y="1088848"/>
                </a:lnTo>
                <a:lnTo>
                  <a:pt x="960731" y="1098009"/>
                </a:lnTo>
                <a:cubicBezTo>
                  <a:pt x="974677" y="1105868"/>
                  <a:pt x="990558" y="1113189"/>
                  <a:pt x="1008113" y="1119872"/>
                </a:cubicBezTo>
                <a:lnTo>
                  <a:pt x="1048497" y="1130236"/>
                </a:lnTo>
                <a:lnTo>
                  <a:pt x="1045988" y="1130692"/>
                </a:lnTo>
                <a:cubicBezTo>
                  <a:pt x="744134" y="1130692"/>
                  <a:pt x="744134" y="1130692"/>
                  <a:pt x="744134" y="1130692"/>
                </a:cubicBezTo>
                <a:cubicBezTo>
                  <a:pt x="732724" y="1130692"/>
                  <a:pt x="723388" y="1121324"/>
                  <a:pt x="723388" y="1109874"/>
                </a:cubicBezTo>
                <a:cubicBezTo>
                  <a:pt x="723388" y="707041"/>
                  <a:pt x="723388" y="707041"/>
                  <a:pt x="723388" y="707041"/>
                </a:cubicBezTo>
                <a:cubicBezTo>
                  <a:pt x="524227" y="707041"/>
                  <a:pt x="524227" y="707041"/>
                  <a:pt x="524227" y="707041"/>
                </a:cubicBezTo>
                <a:cubicBezTo>
                  <a:pt x="524227" y="1109874"/>
                  <a:pt x="524227" y="1109874"/>
                  <a:pt x="524227" y="1109874"/>
                </a:cubicBezTo>
                <a:cubicBezTo>
                  <a:pt x="524227" y="1121324"/>
                  <a:pt x="514892" y="1130692"/>
                  <a:pt x="503482" y="1130692"/>
                </a:cubicBezTo>
                <a:cubicBezTo>
                  <a:pt x="201628" y="1130692"/>
                  <a:pt x="201628" y="1130692"/>
                  <a:pt x="201628" y="1130692"/>
                </a:cubicBezTo>
                <a:cubicBezTo>
                  <a:pt x="153913" y="1130692"/>
                  <a:pt x="120719" y="1097383"/>
                  <a:pt x="120719" y="1049501"/>
                </a:cubicBezTo>
                <a:cubicBezTo>
                  <a:pt x="120719" y="586295"/>
                  <a:pt x="120719" y="586295"/>
                  <a:pt x="120719" y="586295"/>
                </a:cubicBezTo>
                <a:cubicBezTo>
                  <a:pt x="20101" y="586295"/>
                  <a:pt x="20101" y="586295"/>
                  <a:pt x="20101" y="586295"/>
                </a:cubicBezTo>
                <a:cubicBezTo>
                  <a:pt x="11803" y="586295"/>
                  <a:pt x="4542" y="581090"/>
                  <a:pt x="1430" y="572763"/>
                </a:cubicBezTo>
                <a:cubicBezTo>
                  <a:pt x="-1682" y="564435"/>
                  <a:pt x="393" y="556108"/>
                  <a:pt x="6616" y="549863"/>
                </a:cubicBezTo>
                <a:cubicBezTo>
                  <a:pt x="610323" y="5465"/>
                  <a:pt x="610323" y="5465"/>
                  <a:pt x="610323" y="5465"/>
                </a:cubicBezTo>
                <a:cubicBezTo>
                  <a:pt x="613954" y="1822"/>
                  <a:pt x="618881" y="0"/>
                  <a:pt x="623808" y="0"/>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9" name="Straight Arrow Connector 68"/>
          <p:cNvCxnSpPr/>
          <p:nvPr/>
        </p:nvCxnSpPr>
        <p:spPr>
          <a:xfrm>
            <a:off x="4203700" y="3302000"/>
            <a:ext cx="1016000" cy="0"/>
          </a:xfrm>
          <a:prstGeom prst="straightConnector1">
            <a:avLst/>
          </a:prstGeom>
          <a:ln w="12700">
            <a:solidFill>
              <a:srgbClr val="0078D7"/>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908800" y="3302000"/>
            <a:ext cx="1139038" cy="0"/>
          </a:xfrm>
          <a:prstGeom prst="straightConnector1">
            <a:avLst/>
          </a:prstGeom>
          <a:ln w="12700">
            <a:solidFill>
              <a:srgbClr val="0078D7"/>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8961407" y="3302000"/>
            <a:ext cx="1054787" cy="10238"/>
          </a:xfrm>
          <a:prstGeom prst="straightConnector1">
            <a:avLst/>
          </a:prstGeom>
          <a:ln w="12700">
            <a:solidFill>
              <a:srgbClr val="0078D7"/>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a:off x="6126798" y="4183380"/>
            <a:ext cx="4297633" cy="430858"/>
          </a:xfrm>
          <a:prstGeom prst="bentConnector3">
            <a:avLst>
              <a:gd name="adj1" fmla="val 12"/>
            </a:avLst>
          </a:prstGeom>
          <a:ln w="12700">
            <a:solidFill>
              <a:srgbClr val="0078D7"/>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a:off x="8994458" y="2034238"/>
            <a:ext cx="1797126" cy="588050"/>
          </a:xfrm>
          <a:prstGeom prst="bentConnector3">
            <a:avLst>
              <a:gd name="adj1" fmla="val 100033"/>
            </a:avLst>
          </a:prstGeom>
          <a:ln w="12700">
            <a:solidFill>
              <a:srgbClr val="0078D7"/>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797175" y="2428875"/>
            <a:ext cx="585032" cy="166199"/>
          </a:xfrm>
          <a:prstGeom prst="rect">
            <a:avLst/>
          </a:prstGeom>
          <a:noFill/>
        </p:spPr>
        <p:txBody>
          <a:bodyPr wrap="non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Power BI</a:t>
            </a:r>
          </a:p>
        </p:txBody>
      </p:sp>
      <p:sp>
        <p:nvSpPr>
          <p:cNvPr id="77" name="TextBox 76"/>
          <p:cNvSpPr txBox="1"/>
          <p:nvPr/>
        </p:nvSpPr>
        <p:spPr>
          <a:xfrm>
            <a:off x="5663837" y="3949700"/>
            <a:ext cx="802847" cy="166199"/>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App Service</a:t>
            </a:r>
          </a:p>
        </p:txBody>
      </p:sp>
      <p:sp>
        <p:nvSpPr>
          <p:cNvPr id="78" name="TextBox 77"/>
          <p:cNvSpPr txBox="1"/>
          <p:nvPr/>
        </p:nvSpPr>
        <p:spPr>
          <a:xfrm>
            <a:off x="8047838" y="3822350"/>
            <a:ext cx="942566" cy="166199"/>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SQL Database</a:t>
            </a:r>
          </a:p>
        </p:txBody>
      </p:sp>
      <p:sp>
        <p:nvSpPr>
          <p:cNvPr id="79" name="TextBox 78"/>
          <p:cNvSpPr txBox="1"/>
          <p:nvPr/>
        </p:nvSpPr>
        <p:spPr>
          <a:xfrm>
            <a:off x="10045191" y="3974054"/>
            <a:ext cx="1819150"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SQL Data Warehouse</a:t>
            </a:r>
          </a:p>
        </p:txBody>
      </p:sp>
      <p:sp>
        <p:nvSpPr>
          <p:cNvPr id="80" name="TextBox 79"/>
          <p:cNvSpPr txBox="1"/>
          <p:nvPr/>
        </p:nvSpPr>
        <p:spPr>
          <a:xfrm>
            <a:off x="9748313" y="4874020"/>
            <a:ext cx="2086540"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Machine Learning</a:t>
            </a:r>
          </a:p>
        </p:txBody>
      </p:sp>
      <p:sp>
        <p:nvSpPr>
          <p:cNvPr id="81" name="TextBox 80"/>
          <p:cNvSpPr txBox="1"/>
          <p:nvPr/>
        </p:nvSpPr>
        <p:spPr>
          <a:xfrm>
            <a:off x="8214203" y="2399994"/>
            <a:ext cx="609836"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Hadoop</a:t>
            </a:r>
          </a:p>
        </p:txBody>
      </p:sp>
      <p:sp>
        <p:nvSpPr>
          <p:cNvPr id="82" name="TextBox 81"/>
          <p:cNvSpPr txBox="1"/>
          <p:nvPr/>
        </p:nvSpPr>
        <p:spPr>
          <a:xfrm>
            <a:off x="7736655" y="4702648"/>
            <a:ext cx="1564932"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Intelligent App</a:t>
            </a:r>
          </a:p>
        </p:txBody>
      </p:sp>
      <p:grpSp>
        <p:nvGrpSpPr>
          <p:cNvPr id="143" name="Group 142"/>
          <p:cNvGrpSpPr>
            <a:grpSpLocks noChangeAspect="1"/>
          </p:cNvGrpSpPr>
          <p:nvPr/>
        </p:nvGrpSpPr>
        <p:grpSpPr>
          <a:xfrm>
            <a:off x="10981568" y="3087948"/>
            <a:ext cx="642733" cy="787199"/>
            <a:chOff x="-3084513" y="3390510"/>
            <a:chExt cx="2716213" cy="3363913"/>
          </a:xfrm>
          <a:solidFill>
            <a:schemeClr val="accent2"/>
          </a:solidFill>
        </p:grpSpPr>
        <p:sp>
          <p:nvSpPr>
            <p:cNvPr id="144"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5"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46" name="Freeform 145"/>
          <p:cNvSpPr>
            <a:spLocks noChangeAspect="1"/>
          </p:cNvSpPr>
          <p:nvPr/>
        </p:nvSpPr>
        <p:spPr bwMode="auto">
          <a:xfrm flipH="1">
            <a:off x="10575566" y="4330650"/>
            <a:ext cx="432035" cy="457200"/>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147" name="Freeform 146"/>
          <p:cNvSpPr>
            <a:spLocks noChangeAspect="1"/>
          </p:cNvSpPr>
          <p:nvPr/>
        </p:nvSpPr>
        <p:spPr bwMode="auto">
          <a:xfrm>
            <a:off x="8283635" y="1849438"/>
            <a:ext cx="604165" cy="457200"/>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1"/>
          </a:solidFill>
          <a:ln w="6350">
            <a:noFill/>
          </a:ln>
        </p:spPr>
        <p:txBody>
          <a:bodyPr vert="horz" wrap="square" lIns="93260" tIns="46630" rIns="93260" bIns="46630" numCol="1" anchor="t" anchorCtr="0" compatLnSpc="1">
            <a:prstTxWarp prst="textNoShape">
              <a:avLst/>
            </a:prstTxWarp>
          </a:bodyPr>
          <a:lstStyle/>
          <a:p>
            <a:endParaRPr lang="en-US" sz="1632" dirty="0"/>
          </a:p>
        </p:txBody>
      </p:sp>
      <p:grpSp>
        <p:nvGrpSpPr>
          <p:cNvPr id="148" name="Group 147"/>
          <p:cNvGrpSpPr>
            <a:grpSpLocks noChangeAspect="1"/>
          </p:cNvGrpSpPr>
          <p:nvPr/>
        </p:nvGrpSpPr>
        <p:grpSpPr>
          <a:xfrm>
            <a:off x="8214203" y="2955231"/>
            <a:ext cx="642733" cy="787199"/>
            <a:chOff x="-3084513" y="3390510"/>
            <a:chExt cx="2716213" cy="3363913"/>
          </a:xfrm>
          <a:solidFill>
            <a:schemeClr val="accent2"/>
          </a:solidFill>
        </p:grpSpPr>
        <p:sp>
          <p:nvSpPr>
            <p:cNvPr id="149"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0"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66" name="Group 65"/>
          <p:cNvGrpSpPr/>
          <p:nvPr/>
        </p:nvGrpSpPr>
        <p:grpSpPr>
          <a:xfrm>
            <a:off x="-9657" y="1649551"/>
            <a:ext cx="1801197" cy="3858349"/>
            <a:chOff x="2269406" y="1649551"/>
            <a:chExt cx="1801197" cy="3858349"/>
          </a:xfrm>
        </p:grpSpPr>
        <p:sp>
          <p:nvSpPr>
            <p:cNvPr id="68" name="Rectangle 67"/>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Big Data Stores</a:t>
              </a:r>
            </a:p>
          </p:txBody>
        </p:sp>
        <p:sp>
          <p:nvSpPr>
            <p:cNvPr id="72" name="Rectangle 71"/>
            <p:cNvSpPr/>
            <p:nvPr/>
          </p:nvSpPr>
          <p:spPr>
            <a:xfrm>
              <a:off x="2774284" y="3274196"/>
              <a:ext cx="1296319"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SQL Data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Warehouse</a:t>
              </a:r>
            </a:p>
          </p:txBody>
        </p:sp>
        <p:sp>
          <p:nvSpPr>
            <p:cNvPr id="73" name="Rectangle 72"/>
            <p:cNvSpPr/>
            <p:nvPr/>
          </p:nvSpPr>
          <p:spPr>
            <a:xfrm>
              <a:off x="2754567" y="2530491"/>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Lake Store</a:t>
              </a:r>
            </a:p>
          </p:txBody>
        </p:sp>
        <p:grpSp>
          <p:nvGrpSpPr>
            <p:cNvPr id="84" name="Group 83"/>
            <p:cNvGrpSpPr/>
            <p:nvPr/>
          </p:nvGrpSpPr>
          <p:grpSpPr>
            <a:xfrm>
              <a:off x="2439892" y="2526826"/>
              <a:ext cx="256193" cy="256192"/>
              <a:chOff x="4061057" y="3607548"/>
              <a:chExt cx="324957" cy="324957"/>
            </a:xfrm>
          </p:grpSpPr>
          <p:sp>
            <p:nvSpPr>
              <p:cNvPr id="112" name="Rounded Rectangle 111"/>
              <p:cNvSpPr/>
              <p:nvPr/>
            </p:nvSpPr>
            <p:spPr bwMode="auto">
              <a:xfrm>
                <a:off x="4061057" y="3607548"/>
                <a:ext cx="324957" cy="324957"/>
              </a:xfrm>
              <a:prstGeom prst="round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3" name="Rectangle 112"/>
              <p:cNvSpPr/>
              <p:nvPr/>
            </p:nvSpPr>
            <p:spPr bwMode="auto">
              <a:xfrm>
                <a:off x="4098073"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4" name="Rectangle 113"/>
              <p:cNvSpPr/>
              <p:nvPr/>
            </p:nvSpPr>
            <p:spPr bwMode="auto">
              <a:xfrm>
                <a:off x="4237426"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5" name="Oval 114"/>
              <p:cNvSpPr/>
              <p:nvPr/>
            </p:nvSpPr>
            <p:spPr bwMode="auto">
              <a:xfrm>
                <a:off x="4166147"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6" name="Oval 115"/>
              <p:cNvSpPr/>
              <p:nvPr/>
            </p:nvSpPr>
            <p:spPr bwMode="auto">
              <a:xfrm>
                <a:off x="4305501"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7" name="Rectangle 116"/>
              <p:cNvSpPr/>
              <p:nvPr/>
            </p:nvSpPr>
            <p:spPr bwMode="auto">
              <a:xfrm>
                <a:off x="4098073"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8" name="Rectangle 117"/>
              <p:cNvSpPr/>
              <p:nvPr/>
            </p:nvSpPr>
            <p:spPr bwMode="auto">
              <a:xfrm>
                <a:off x="4237426"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9" name="Oval 118"/>
              <p:cNvSpPr/>
              <p:nvPr/>
            </p:nvSpPr>
            <p:spPr bwMode="auto">
              <a:xfrm>
                <a:off x="4166147"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0" name="Oval 119"/>
              <p:cNvSpPr/>
              <p:nvPr/>
            </p:nvSpPr>
            <p:spPr bwMode="auto">
              <a:xfrm>
                <a:off x="4305501"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1" name="Rectangle 120"/>
              <p:cNvSpPr/>
              <p:nvPr/>
            </p:nvSpPr>
            <p:spPr bwMode="auto">
              <a:xfrm>
                <a:off x="4169740"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2" name="Rectangle 121"/>
              <p:cNvSpPr/>
              <p:nvPr/>
            </p:nvSpPr>
            <p:spPr bwMode="auto">
              <a:xfrm>
                <a:off x="4309093"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3" name="Oval 122"/>
              <p:cNvSpPr/>
              <p:nvPr/>
            </p:nvSpPr>
            <p:spPr bwMode="auto">
              <a:xfrm>
                <a:off x="4098461" y="3866446"/>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4" name="Oval 123"/>
              <p:cNvSpPr/>
              <p:nvPr/>
            </p:nvSpPr>
            <p:spPr bwMode="auto">
              <a:xfrm>
                <a:off x="4237815" y="3866447"/>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5" name="Rectangle 124"/>
              <p:cNvSpPr/>
              <p:nvPr/>
            </p:nvSpPr>
            <p:spPr bwMode="auto">
              <a:xfrm>
                <a:off x="4169740"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6" name="Rectangle 125"/>
              <p:cNvSpPr/>
              <p:nvPr/>
            </p:nvSpPr>
            <p:spPr bwMode="auto">
              <a:xfrm>
                <a:off x="4309093"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7" name="Oval 126"/>
              <p:cNvSpPr/>
              <p:nvPr/>
            </p:nvSpPr>
            <p:spPr bwMode="auto">
              <a:xfrm>
                <a:off x="4098461"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8" name="Oval 127"/>
              <p:cNvSpPr/>
              <p:nvPr/>
            </p:nvSpPr>
            <p:spPr bwMode="auto">
              <a:xfrm>
                <a:off x="4237815"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08" name="Group 107"/>
            <p:cNvGrpSpPr/>
            <p:nvPr/>
          </p:nvGrpSpPr>
          <p:grpSpPr>
            <a:xfrm>
              <a:off x="2446176" y="3338874"/>
              <a:ext cx="253198" cy="310108"/>
              <a:chOff x="-3084513" y="5566963"/>
              <a:chExt cx="2716213" cy="3363913"/>
            </a:xfrm>
            <a:solidFill>
              <a:schemeClr val="tx1"/>
            </a:solidFill>
          </p:grpSpPr>
          <p:sp>
            <p:nvSpPr>
              <p:cNvPr id="109" name="Freeform 40"/>
              <p:cNvSpPr>
                <a:spLocks noEditPoints="1"/>
              </p:cNvSpPr>
              <p:nvPr/>
            </p:nvSpPr>
            <p:spPr bwMode="auto">
              <a:xfrm>
                <a:off x="-3084513" y="5566963"/>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 name="Freeform 41"/>
              <p:cNvSpPr>
                <a:spLocks/>
              </p:cNvSpPr>
              <p:nvPr/>
            </p:nvSpPr>
            <p:spPr bwMode="auto">
              <a:xfrm>
                <a:off x="-1887535" y="7092552"/>
                <a:ext cx="373064" cy="511180"/>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sp>
        <p:nvSpPr>
          <p:cNvPr id="83" name="Rectangle 82">
            <a:extLst>
              <a:ext uri="{FF2B5EF4-FFF2-40B4-BE49-F238E27FC236}">
                <a16:creationId xmlns:a16="http://schemas.microsoft.com/office/drawing/2014/main" id="{A1FD449C-FC78-4BF6-B724-40A5DC6F28AA}"/>
              </a:ext>
            </a:extLst>
          </p:cNvPr>
          <p:cNvSpPr/>
          <p:nvPr/>
        </p:nvSpPr>
        <p:spPr>
          <a:xfrm>
            <a:off x="473592" y="4093396"/>
            <a:ext cx="1214695" cy="265009"/>
          </a:xfrm>
          <a:prstGeom prst="rect">
            <a:avLst/>
          </a:prstGeom>
        </p:spPr>
        <p:txBody>
          <a:bodyPr wrap="square">
            <a:spAutoFit/>
          </a:bodyPr>
          <a:lstStyle/>
          <a:p>
            <a:r>
              <a:rPr lang="en-US" sz="1122" dirty="0">
                <a:solidFill>
                  <a:srgbClr val="005AA1"/>
                </a:solidFill>
                <a:cs typeface="Segoe UI Semilight" panose="020B0402040204020203" pitchFamily="34" charset="0"/>
              </a:rPr>
              <a:t>Cosmos DB</a:t>
            </a:r>
          </a:p>
        </p:txBody>
      </p:sp>
      <p:pic>
        <p:nvPicPr>
          <p:cNvPr id="85" name="Picture 84">
            <a:extLst>
              <a:ext uri="{FF2B5EF4-FFF2-40B4-BE49-F238E27FC236}">
                <a16:creationId xmlns:a16="http://schemas.microsoft.com/office/drawing/2014/main" id="{AA01F7AA-5B15-4AF9-A32C-5A5D0B9E667D}"/>
              </a:ext>
            </a:extLst>
          </p:cNvPr>
          <p:cNvPicPr>
            <a:picLocks noChangeAspect="1"/>
          </p:cNvPicPr>
          <p:nvPr/>
        </p:nvPicPr>
        <p:blipFill>
          <a:blip r:embed="rId4">
            <a:duotone>
              <a:prstClr val="black"/>
              <a:schemeClr val="accent1">
                <a:tint val="45000"/>
                <a:satMod val="400000"/>
              </a:schemeClr>
            </a:duotone>
          </a:blip>
          <a:stretch>
            <a:fillRect/>
          </a:stretch>
        </p:blipFill>
        <p:spPr>
          <a:xfrm>
            <a:off x="153835" y="4073996"/>
            <a:ext cx="270180" cy="297540"/>
          </a:xfrm>
          <a:prstGeom prst="rect">
            <a:avLst/>
          </a:prstGeom>
        </p:spPr>
      </p:pic>
    </p:spTree>
    <p:extLst>
      <p:ext uri="{BB962C8B-B14F-4D97-AF65-F5344CB8AC3E}">
        <p14:creationId xmlns:p14="http://schemas.microsoft.com/office/powerpoint/2010/main" val="39663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0" name="Rectangle 139"/>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defTabSz="914400">
              <a:spcBef>
                <a:spcPts val="0"/>
              </a:spcBef>
              <a:spcAft>
                <a:spcPts val="600"/>
              </a:spcAft>
              <a:defRPr/>
            </a:pPr>
            <a:r>
              <a:rPr lang="en-US" dirty="0"/>
              <a:t>Globally distributed NoSQL Solution with multiple APIs</a:t>
            </a:r>
            <a:endParaRPr lang="en-US" kern="0" spc="0" dirty="0">
              <a:ln>
                <a:noFill/>
              </a:ln>
              <a:solidFill>
                <a:schemeClr val="bg1"/>
              </a:solidFill>
            </a:endParaRPr>
          </a:p>
        </p:txBody>
      </p:sp>
      <p:grpSp>
        <p:nvGrpSpPr>
          <p:cNvPr id="3" name="Group 2"/>
          <p:cNvGrpSpPr/>
          <p:nvPr/>
        </p:nvGrpSpPr>
        <p:grpSpPr>
          <a:xfrm>
            <a:off x="2224968" y="5260441"/>
            <a:ext cx="9649501" cy="956964"/>
            <a:chOff x="2214694" y="5581573"/>
            <a:chExt cx="9649501" cy="956964"/>
          </a:xfrm>
        </p:grpSpPr>
        <p:sp>
          <p:nvSpPr>
            <p:cNvPr id="6" name="TextBox 5"/>
            <p:cNvSpPr txBox="1"/>
            <p:nvPr/>
          </p:nvSpPr>
          <p:spPr>
            <a:xfrm>
              <a:off x="2214694" y="5581573"/>
              <a:ext cx="5114992" cy="94795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Globally Distributed</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4 APIs today (SQL, Mongo, Table, &amp; Graph)</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Elastic Scale</a:t>
              </a:r>
            </a:p>
          </p:txBody>
        </p:sp>
        <p:sp>
          <p:nvSpPr>
            <p:cNvPr id="7" name="TextBox 6"/>
            <p:cNvSpPr txBox="1"/>
            <p:nvPr/>
          </p:nvSpPr>
          <p:spPr>
            <a:xfrm>
              <a:off x="7151925" y="5590585"/>
              <a:ext cx="4712270" cy="94795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Choice of consistency (5 levels of consistency)</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Enterprise Grade SLA (99.95)</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lang="en-US" sz="1200" kern="0" dirty="0">
                  <a:solidFill>
                    <a:schemeClr val="bg1"/>
                  </a:solidFill>
                </a:rPr>
                <a:t>Guaranteed SLA (under 10ms for writes 5ms </a:t>
              </a:r>
              <a:r>
                <a:rPr lang="en-US" sz="1200" kern="0">
                  <a:solidFill>
                    <a:schemeClr val="bg1"/>
                  </a:solidFill>
                </a:rPr>
                <a:t>for reads)</a:t>
              </a:r>
              <a:endParaRPr kumimoji="0" lang="en-US" sz="1200" b="0" i="0" u="none" strike="noStrike" kern="0" cap="none" spc="0" normalizeH="0" baseline="0" noProof="0" dirty="0">
                <a:ln>
                  <a:noFill/>
                </a:ln>
                <a:solidFill>
                  <a:schemeClr val="bg1"/>
                </a:solidFill>
                <a:effectLst/>
                <a:uLnTx/>
                <a:uFillTx/>
              </a:endParaRPr>
            </a:p>
          </p:txBody>
        </p:sp>
      </p:grpSp>
      <p:sp>
        <p:nvSpPr>
          <p:cNvPr id="68" name="Rectangle 67"/>
          <p:cNvSpPr/>
          <p:nvPr/>
        </p:nvSpPr>
        <p:spPr bwMode="auto">
          <a:xfrm>
            <a:off x="-9657"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Big Data Stores</a:t>
            </a:r>
          </a:p>
        </p:txBody>
      </p:sp>
      <p:sp>
        <p:nvSpPr>
          <p:cNvPr id="73" name="Rectangle 72"/>
          <p:cNvSpPr/>
          <p:nvPr/>
        </p:nvSpPr>
        <p:spPr>
          <a:xfrm>
            <a:off x="475504" y="2530491"/>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Lake Store</a:t>
            </a:r>
          </a:p>
        </p:txBody>
      </p:sp>
      <p:grpSp>
        <p:nvGrpSpPr>
          <p:cNvPr id="84" name="Group 83"/>
          <p:cNvGrpSpPr/>
          <p:nvPr/>
        </p:nvGrpSpPr>
        <p:grpSpPr>
          <a:xfrm>
            <a:off x="160829" y="2526826"/>
            <a:ext cx="256193" cy="256192"/>
            <a:chOff x="4061057" y="3607548"/>
            <a:chExt cx="324957" cy="324957"/>
          </a:xfrm>
        </p:grpSpPr>
        <p:sp>
          <p:nvSpPr>
            <p:cNvPr id="112" name="Rounded Rectangle 111"/>
            <p:cNvSpPr/>
            <p:nvPr/>
          </p:nvSpPr>
          <p:spPr bwMode="auto">
            <a:xfrm>
              <a:off x="4061057" y="3607548"/>
              <a:ext cx="324957" cy="324957"/>
            </a:xfrm>
            <a:prstGeom prst="round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3" name="Rectangle 112"/>
            <p:cNvSpPr/>
            <p:nvPr/>
          </p:nvSpPr>
          <p:spPr bwMode="auto">
            <a:xfrm>
              <a:off x="4098073"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4" name="Rectangle 113"/>
            <p:cNvSpPr/>
            <p:nvPr/>
          </p:nvSpPr>
          <p:spPr bwMode="auto">
            <a:xfrm>
              <a:off x="4237426" y="3645565"/>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5" name="Oval 114"/>
            <p:cNvSpPr/>
            <p:nvPr/>
          </p:nvSpPr>
          <p:spPr bwMode="auto">
            <a:xfrm>
              <a:off x="4166147"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6" name="Oval 115"/>
            <p:cNvSpPr/>
            <p:nvPr/>
          </p:nvSpPr>
          <p:spPr bwMode="auto">
            <a:xfrm>
              <a:off x="4305501" y="3645952"/>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7" name="Rectangle 116"/>
            <p:cNvSpPr/>
            <p:nvPr/>
          </p:nvSpPr>
          <p:spPr bwMode="auto">
            <a:xfrm>
              <a:off x="4098073"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8" name="Rectangle 117"/>
            <p:cNvSpPr/>
            <p:nvPr/>
          </p:nvSpPr>
          <p:spPr bwMode="auto">
            <a:xfrm>
              <a:off x="4237426" y="3794740"/>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9" name="Oval 118"/>
            <p:cNvSpPr/>
            <p:nvPr/>
          </p:nvSpPr>
          <p:spPr bwMode="auto">
            <a:xfrm>
              <a:off x="4166147"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0" name="Oval 119"/>
            <p:cNvSpPr/>
            <p:nvPr/>
          </p:nvSpPr>
          <p:spPr bwMode="auto">
            <a:xfrm>
              <a:off x="4305501" y="3795128"/>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1" name="Rectangle 120"/>
            <p:cNvSpPr/>
            <p:nvPr/>
          </p:nvSpPr>
          <p:spPr bwMode="auto">
            <a:xfrm>
              <a:off x="4169740"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2" name="Rectangle 121"/>
            <p:cNvSpPr/>
            <p:nvPr/>
          </p:nvSpPr>
          <p:spPr bwMode="auto">
            <a:xfrm>
              <a:off x="4309093" y="3866061"/>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3" name="Oval 122"/>
            <p:cNvSpPr/>
            <p:nvPr/>
          </p:nvSpPr>
          <p:spPr bwMode="auto">
            <a:xfrm>
              <a:off x="4098461" y="3866446"/>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4" name="Oval 123"/>
            <p:cNvSpPr/>
            <p:nvPr/>
          </p:nvSpPr>
          <p:spPr bwMode="auto">
            <a:xfrm>
              <a:off x="4237815" y="3866447"/>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5" name="Rectangle 124"/>
            <p:cNvSpPr/>
            <p:nvPr/>
          </p:nvSpPr>
          <p:spPr bwMode="auto">
            <a:xfrm>
              <a:off x="4169740"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6" name="Rectangle 125"/>
            <p:cNvSpPr/>
            <p:nvPr/>
          </p:nvSpPr>
          <p:spPr bwMode="auto">
            <a:xfrm>
              <a:off x="4309093" y="3710368"/>
              <a:ext cx="43610"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7" name="Oval 126"/>
            <p:cNvSpPr/>
            <p:nvPr/>
          </p:nvSpPr>
          <p:spPr bwMode="auto">
            <a:xfrm>
              <a:off x="4098461"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8" name="Oval 127"/>
            <p:cNvSpPr/>
            <p:nvPr/>
          </p:nvSpPr>
          <p:spPr bwMode="auto">
            <a:xfrm>
              <a:off x="4237815" y="3710759"/>
              <a:ext cx="46814"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39A9C129-B4FF-4689-A9D9-2920056C6374}"/>
              </a:ext>
            </a:extLst>
          </p:cNvPr>
          <p:cNvGrpSpPr/>
          <p:nvPr/>
        </p:nvGrpSpPr>
        <p:grpSpPr>
          <a:xfrm>
            <a:off x="153835" y="4073996"/>
            <a:ext cx="1534452" cy="297540"/>
            <a:chOff x="153835" y="4073996"/>
            <a:chExt cx="1534452" cy="297540"/>
          </a:xfrm>
        </p:grpSpPr>
        <p:sp>
          <p:nvSpPr>
            <p:cNvPr id="131" name="Rectangle 130">
              <a:extLst>
                <a:ext uri="{FF2B5EF4-FFF2-40B4-BE49-F238E27FC236}">
                  <a16:creationId xmlns:a16="http://schemas.microsoft.com/office/drawing/2014/main" id="{56A9B6B1-5CC8-4705-A348-D108ADFE7844}"/>
                </a:ext>
              </a:extLst>
            </p:cNvPr>
            <p:cNvSpPr/>
            <p:nvPr/>
          </p:nvSpPr>
          <p:spPr>
            <a:xfrm>
              <a:off x="473592" y="409339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pic>
          <p:nvPicPr>
            <p:cNvPr id="132" name="Picture 131">
              <a:extLst>
                <a:ext uri="{FF2B5EF4-FFF2-40B4-BE49-F238E27FC236}">
                  <a16:creationId xmlns:a16="http://schemas.microsoft.com/office/drawing/2014/main" id="{148A4AF2-CD2F-4A9C-962B-8807AFE2EBD7}"/>
                </a:ext>
              </a:extLst>
            </p:cNvPr>
            <p:cNvPicPr>
              <a:picLocks noChangeAspect="1"/>
            </p:cNvPicPr>
            <p:nvPr/>
          </p:nvPicPr>
          <p:blipFill>
            <a:blip r:embed="rId3">
              <a:biLevel thresh="25000"/>
            </a:blip>
            <a:stretch>
              <a:fillRect/>
            </a:stretch>
          </p:blipFill>
          <p:spPr>
            <a:xfrm>
              <a:off x="153835" y="4073996"/>
              <a:ext cx="270180" cy="297540"/>
            </a:xfrm>
            <a:prstGeom prst="rect">
              <a:avLst/>
            </a:prstGeom>
          </p:spPr>
        </p:pic>
      </p:grpSp>
      <p:sp>
        <p:nvSpPr>
          <p:cNvPr id="133" name="Rectangle 132">
            <a:extLst>
              <a:ext uri="{FF2B5EF4-FFF2-40B4-BE49-F238E27FC236}">
                <a16:creationId xmlns:a16="http://schemas.microsoft.com/office/drawing/2014/main" id="{1473A859-C276-440F-BCAD-46607615BB86}"/>
              </a:ext>
            </a:extLst>
          </p:cNvPr>
          <p:cNvSpPr/>
          <p:nvPr/>
        </p:nvSpPr>
        <p:spPr>
          <a:xfrm>
            <a:off x="495221" y="3274196"/>
            <a:ext cx="1296319"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SQL Data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Warehouse</a:t>
            </a:r>
          </a:p>
        </p:txBody>
      </p:sp>
      <p:sp>
        <p:nvSpPr>
          <p:cNvPr id="134" name="Freeform 40">
            <a:extLst>
              <a:ext uri="{FF2B5EF4-FFF2-40B4-BE49-F238E27FC236}">
                <a16:creationId xmlns:a16="http://schemas.microsoft.com/office/drawing/2014/main" id="{CE154878-4A2E-4FE6-898C-0EBE0EF3FF2D}"/>
              </a:ext>
            </a:extLst>
          </p:cNvPr>
          <p:cNvSpPr>
            <a:spLocks noEditPoints="1"/>
          </p:cNvSpPr>
          <p:nvPr/>
        </p:nvSpPr>
        <p:spPr bwMode="auto">
          <a:xfrm>
            <a:off x="167113" y="3338874"/>
            <a:ext cx="253198" cy="310108"/>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pic>
        <p:nvPicPr>
          <p:cNvPr id="5" name="Picture 4">
            <a:extLst>
              <a:ext uri="{FF2B5EF4-FFF2-40B4-BE49-F238E27FC236}">
                <a16:creationId xmlns:a16="http://schemas.microsoft.com/office/drawing/2014/main" id="{9C9617BE-2B25-4166-B414-569F088DE4BC}"/>
              </a:ext>
            </a:extLst>
          </p:cNvPr>
          <p:cNvPicPr>
            <a:picLocks noChangeAspect="1"/>
          </p:cNvPicPr>
          <p:nvPr/>
        </p:nvPicPr>
        <p:blipFill>
          <a:blip r:embed="rId4"/>
          <a:stretch>
            <a:fillRect/>
          </a:stretch>
        </p:blipFill>
        <p:spPr>
          <a:xfrm>
            <a:off x="1841238" y="713879"/>
            <a:ext cx="9526329" cy="5144218"/>
          </a:xfrm>
          <a:prstGeom prst="rect">
            <a:avLst/>
          </a:prstGeom>
        </p:spPr>
      </p:pic>
    </p:spTree>
    <p:extLst>
      <p:ext uri="{BB962C8B-B14F-4D97-AF65-F5344CB8AC3E}">
        <p14:creationId xmlns:p14="http://schemas.microsoft.com/office/powerpoint/2010/main" val="355038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EFBA25-7A15-44D9-8522-019B74CCF7C7}"/>
              </a:ext>
            </a:extLst>
          </p:cNvPr>
          <p:cNvSpPr>
            <a:spLocks noGrp="1"/>
          </p:cNvSpPr>
          <p:nvPr>
            <p:ph type="title"/>
          </p:nvPr>
        </p:nvSpPr>
        <p:spPr>
          <a:xfrm>
            <a:off x="274639" y="1209974"/>
            <a:ext cx="10056812" cy="1181606"/>
          </a:xfrm>
        </p:spPr>
        <p:txBody>
          <a:bodyPr/>
          <a:lstStyle/>
          <a:p>
            <a:r>
              <a:rPr lang="en-US" dirty="0"/>
              <a:t>Data Stores Futures</a:t>
            </a:r>
          </a:p>
        </p:txBody>
      </p:sp>
    </p:spTree>
    <p:extLst>
      <p:ext uri="{BB962C8B-B14F-4D97-AF65-F5344CB8AC3E}">
        <p14:creationId xmlns:p14="http://schemas.microsoft.com/office/powerpoint/2010/main" val="1287786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4000" dirty="0"/>
              <a:t>Overview of SQL DB Managed Instance</a:t>
            </a:r>
          </a:p>
        </p:txBody>
      </p:sp>
      <p:grpSp>
        <p:nvGrpSpPr>
          <p:cNvPr id="8" name="Group 7"/>
          <p:cNvGrpSpPr/>
          <p:nvPr/>
        </p:nvGrpSpPr>
        <p:grpSpPr>
          <a:xfrm>
            <a:off x="240163" y="3414941"/>
            <a:ext cx="2476499" cy="3043655"/>
            <a:chOff x="244978" y="3482920"/>
            <a:chExt cx="2526158" cy="3104687"/>
          </a:xfrm>
        </p:grpSpPr>
        <p:sp>
          <p:nvSpPr>
            <p:cNvPr id="9" name="Freeform: Shape 8"/>
            <p:cNvSpPr/>
            <p:nvPr/>
          </p:nvSpPr>
          <p:spPr>
            <a:xfrm>
              <a:off x="244978" y="3482920"/>
              <a:ext cx="2526158" cy="930647"/>
            </a:xfrm>
            <a:custGeom>
              <a:avLst/>
              <a:gdLst>
                <a:gd name="connsiteX0" fmla="*/ 0 w 2526158"/>
                <a:gd name="connsiteY0" fmla="*/ 0 h 930647"/>
                <a:gd name="connsiteX1" fmla="*/ 2526158 w 2526158"/>
                <a:gd name="connsiteY1" fmla="*/ 0 h 930647"/>
                <a:gd name="connsiteX2" fmla="*/ 2526158 w 2526158"/>
                <a:gd name="connsiteY2" fmla="*/ 930647 h 930647"/>
                <a:gd name="connsiteX3" fmla="*/ 0 w 2526158"/>
                <a:gd name="connsiteY3" fmla="*/ 930647 h 930647"/>
                <a:gd name="connsiteX4" fmla="*/ 0 w 2526158"/>
                <a:gd name="connsiteY4" fmla="*/ 0 h 93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930647">
                  <a:moveTo>
                    <a:pt x="0" y="0"/>
                  </a:moveTo>
                  <a:lnTo>
                    <a:pt x="2526158" y="0"/>
                  </a:lnTo>
                  <a:lnTo>
                    <a:pt x="2526158" y="930647"/>
                  </a:lnTo>
                  <a:lnTo>
                    <a:pt x="0" y="93064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333" tIns="95619" rIns="167333" bIns="95619" numCol="1" spcCol="1270" anchor="ctr" anchorCtr="0">
              <a:noAutofit/>
            </a:bodyPr>
            <a:lstStyle/>
            <a:p>
              <a:pPr marL="0" marR="0" lvl="0" indent="0" algn="ctr" defTabSz="1045784" rtl="0" eaLnBrk="1" fontAlgn="auto" latinLnBrk="0" hangingPunct="1">
                <a:lnSpc>
                  <a:spcPct val="90000"/>
                </a:lnSpc>
                <a:spcBef>
                  <a:spcPct val="0"/>
                </a:spcBef>
                <a:spcAft>
                  <a:spcPct val="35000"/>
                </a:spcAft>
                <a:buClrTx/>
                <a:buSzTx/>
                <a:buFontTx/>
                <a:buNone/>
                <a:tabLst/>
                <a:defRPr/>
              </a:pPr>
              <a:r>
                <a:rPr kumimoji="0" lang="en-US" sz="2353" b="0" i="0" u="none" strike="noStrike" kern="1200" cap="none" spc="0" normalizeH="0" baseline="0" noProof="0" dirty="0">
                  <a:ln>
                    <a:noFill/>
                  </a:ln>
                  <a:solidFill>
                    <a:srgbClr val="FFFFFF"/>
                  </a:solidFill>
                  <a:effectLst/>
                  <a:uLnTx/>
                  <a:uFillTx/>
                  <a:latin typeface="Segoe UI Semilight"/>
                  <a:ea typeface="+mn-ea"/>
                  <a:cs typeface="+mn-cs"/>
                </a:rPr>
                <a:t>Unmatched app compatibility</a:t>
              </a:r>
            </a:p>
          </p:txBody>
        </p:sp>
        <p:sp>
          <p:nvSpPr>
            <p:cNvPr id="10" name="Freeform: Shape 9"/>
            <p:cNvSpPr/>
            <p:nvPr/>
          </p:nvSpPr>
          <p:spPr>
            <a:xfrm>
              <a:off x="244978" y="4413567"/>
              <a:ext cx="2526158" cy="2174040"/>
            </a:xfrm>
            <a:custGeom>
              <a:avLst/>
              <a:gdLst>
                <a:gd name="connsiteX0" fmla="*/ 0 w 2526158"/>
                <a:gd name="connsiteY0" fmla="*/ 0 h 2174040"/>
                <a:gd name="connsiteX1" fmla="*/ 2526158 w 2526158"/>
                <a:gd name="connsiteY1" fmla="*/ 0 h 2174040"/>
                <a:gd name="connsiteX2" fmla="*/ 2526158 w 2526158"/>
                <a:gd name="connsiteY2" fmla="*/ 2174040 h 2174040"/>
                <a:gd name="connsiteX3" fmla="*/ 0 w 2526158"/>
                <a:gd name="connsiteY3" fmla="*/ 2174040 h 2174040"/>
                <a:gd name="connsiteX4" fmla="*/ 0 w 2526158"/>
                <a:gd name="connsiteY4" fmla="*/ 0 h 217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2174040">
                  <a:moveTo>
                    <a:pt x="0" y="0"/>
                  </a:moveTo>
                  <a:lnTo>
                    <a:pt x="2526158" y="0"/>
                  </a:lnTo>
                  <a:lnTo>
                    <a:pt x="2526158" y="2174040"/>
                  </a:lnTo>
                  <a:lnTo>
                    <a:pt x="0" y="217404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499" tIns="125499" rIns="167333" bIns="188249" numCol="1" spcCol="1270" anchor="t" anchorCtr="0">
              <a:noAutofit/>
            </a:bodyPr>
            <a:lstStyle/>
            <a:p>
              <a:pPr marL="224097" marR="0" lvl="1" indent="-224097" algn="l" defTabSz="1045784" rtl="0" eaLnBrk="1" fontAlgn="auto" latinLnBrk="0" hangingPunct="1">
                <a:lnSpc>
                  <a:spcPct val="90000"/>
                </a:lnSpc>
                <a:spcBef>
                  <a:spcPct val="0"/>
                </a:spcBef>
                <a:spcAft>
                  <a:spcPct val="15000"/>
                </a:spcAft>
                <a:buClrTx/>
                <a:buSzTx/>
                <a:buFontTx/>
                <a:buChar char="•"/>
                <a:tabLst/>
                <a:defRPr/>
              </a:pPr>
              <a:r>
                <a:rPr kumimoji="0" lang="en-US" sz="2353" b="0" i="0" u="none" strike="noStrike" kern="1200" cap="none" spc="0" normalizeH="0" baseline="0" noProof="0" dirty="0">
                  <a:ln>
                    <a:noFill/>
                  </a:ln>
                  <a:solidFill>
                    <a:srgbClr val="353535">
                      <a:hueOff val="0"/>
                      <a:satOff val="0"/>
                      <a:lumOff val="0"/>
                      <a:alphaOff val="0"/>
                    </a:srgbClr>
                  </a:solidFill>
                  <a:effectLst/>
                  <a:uLnTx/>
                  <a:uFillTx/>
                  <a:latin typeface="Segoe UI Semilight"/>
                  <a:ea typeface="+mn-ea"/>
                  <a:cs typeface="+mn-cs"/>
                </a:rPr>
                <a:t>Fully-fledged SQL instance with nearly 100% compat with on-prem</a:t>
              </a:r>
            </a:p>
          </p:txBody>
        </p:sp>
      </p:grpSp>
      <p:grpSp>
        <p:nvGrpSpPr>
          <p:cNvPr id="11" name="Group 10"/>
          <p:cNvGrpSpPr/>
          <p:nvPr/>
        </p:nvGrpSpPr>
        <p:grpSpPr>
          <a:xfrm>
            <a:off x="3063373" y="3414941"/>
            <a:ext cx="2476499" cy="3043655"/>
            <a:chOff x="3124800" y="3482920"/>
            <a:chExt cx="2526158" cy="3104687"/>
          </a:xfrm>
        </p:grpSpPr>
        <p:sp>
          <p:nvSpPr>
            <p:cNvPr id="12" name="Freeform: Shape 11"/>
            <p:cNvSpPr/>
            <p:nvPr/>
          </p:nvSpPr>
          <p:spPr>
            <a:xfrm>
              <a:off x="3124800" y="3482920"/>
              <a:ext cx="2526158" cy="930647"/>
            </a:xfrm>
            <a:custGeom>
              <a:avLst/>
              <a:gdLst>
                <a:gd name="connsiteX0" fmla="*/ 0 w 2526158"/>
                <a:gd name="connsiteY0" fmla="*/ 0 h 930647"/>
                <a:gd name="connsiteX1" fmla="*/ 2526158 w 2526158"/>
                <a:gd name="connsiteY1" fmla="*/ 0 h 930647"/>
                <a:gd name="connsiteX2" fmla="*/ 2526158 w 2526158"/>
                <a:gd name="connsiteY2" fmla="*/ 930647 h 930647"/>
                <a:gd name="connsiteX3" fmla="*/ 0 w 2526158"/>
                <a:gd name="connsiteY3" fmla="*/ 930647 h 930647"/>
                <a:gd name="connsiteX4" fmla="*/ 0 w 2526158"/>
                <a:gd name="connsiteY4" fmla="*/ 0 h 93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930647">
                  <a:moveTo>
                    <a:pt x="0" y="0"/>
                  </a:moveTo>
                  <a:lnTo>
                    <a:pt x="2526158" y="0"/>
                  </a:lnTo>
                  <a:lnTo>
                    <a:pt x="2526158" y="930647"/>
                  </a:lnTo>
                  <a:lnTo>
                    <a:pt x="0" y="930647"/>
                  </a:lnTo>
                  <a:lnTo>
                    <a:pt x="0" y="0"/>
                  </a:lnTo>
                  <a:close/>
                </a:path>
              </a:pathLst>
            </a:cu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7333" tIns="95619" rIns="167333" bIns="95619" numCol="1" spcCol="1270" anchor="ctr" anchorCtr="0">
              <a:noAutofit/>
            </a:bodyPr>
            <a:lstStyle/>
            <a:p>
              <a:pPr marL="0" marR="0" lvl="0" indent="0" algn="ctr" defTabSz="1045784" rtl="0" eaLnBrk="1" fontAlgn="auto" latinLnBrk="0" hangingPunct="1">
                <a:lnSpc>
                  <a:spcPct val="90000"/>
                </a:lnSpc>
                <a:spcBef>
                  <a:spcPct val="0"/>
                </a:spcBef>
                <a:spcAft>
                  <a:spcPct val="35000"/>
                </a:spcAft>
                <a:buClrTx/>
                <a:buSzTx/>
                <a:buFontTx/>
                <a:buNone/>
                <a:tabLst/>
                <a:defRPr/>
              </a:pPr>
              <a:r>
                <a:rPr kumimoji="0" lang="en-US" sz="2353" b="0" i="0" u="none" strike="noStrike" kern="1200" cap="none" spc="0" normalizeH="0" baseline="0" noProof="0" dirty="0">
                  <a:ln>
                    <a:noFill/>
                  </a:ln>
                  <a:solidFill>
                    <a:srgbClr val="FFFFFF"/>
                  </a:solidFill>
                  <a:effectLst/>
                  <a:uLnTx/>
                  <a:uFillTx/>
                  <a:latin typeface="Segoe UI Semilight"/>
                  <a:ea typeface="+mn-ea"/>
                  <a:cs typeface="+mn-cs"/>
                </a:rPr>
                <a:t>Unmatched PaaS capabilities</a:t>
              </a:r>
            </a:p>
          </p:txBody>
        </p:sp>
        <p:sp>
          <p:nvSpPr>
            <p:cNvPr id="13" name="Freeform: Shape 12"/>
            <p:cNvSpPr/>
            <p:nvPr/>
          </p:nvSpPr>
          <p:spPr>
            <a:xfrm>
              <a:off x="3124800" y="4413567"/>
              <a:ext cx="2526158" cy="2174040"/>
            </a:xfrm>
            <a:custGeom>
              <a:avLst/>
              <a:gdLst>
                <a:gd name="connsiteX0" fmla="*/ 0 w 2526158"/>
                <a:gd name="connsiteY0" fmla="*/ 0 h 2174040"/>
                <a:gd name="connsiteX1" fmla="*/ 2526158 w 2526158"/>
                <a:gd name="connsiteY1" fmla="*/ 0 h 2174040"/>
                <a:gd name="connsiteX2" fmla="*/ 2526158 w 2526158"/>
                <a:gd name="connsiteY2" fmla="*/ 2174040 h 2174040"/>
                <a:gd name="connsiteX3" fmla="*/ 0 w 2526158"/>
                <a:gd name="connsiteY3" fmla="*/ 2174040 h 2174040"/>
                <a:gd name="connsiteX4" fmla="*/ 0 w 2526158"/>
                <a:gd name="connsiteY4" fmla="*/ 0 h 217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2174040">
                  <a:moveTo>
                    <a:pt x="0" y="0"/>
                  </a:moveTo>
                  <a:lnTo>
                    <a:pt x="2526158" y="0"/>
                  </a:lnTo>
                  <a:lnTo>
                    <a:pt x="2526158" y="2174040"/>
                  </a:lnTo>
                  <a:lnTo>
                    <a:pt x="0" y="217404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499" tIns="125499" rIns="167333" bIns="188249" numCol="1" spcCol="1270" anchor="t" anchorCtr="0">
              <a:noAutofit/>
            </a:bodyPr>
            <a:lstStyle/>
            <a:p>
              <a:pPr marL="224097" marR="0" lvl="1" indent="-224097" algn="l" defTabSz="1045784" rtl="0" eaLnBrk="1" fontAlgn="auto" latinLnBrk="0" hangingPunct="1">
                <a:lnSpc>
                  <a:spcPct val="90000"/>
                </a:lnSpc>
                <a:spcBef>
                  <a:spcPct val="0"/>
                </a:spcBef>
                <a:spcAft>
                  <a:spcPct val="15000"/>
                </a:spcAft>
                <a:buClrTx/>
                <a:buSzTx/>
                <a:buFontTx/>
                <a:buChar char="•"/>
                <a:tabLst/>
                <a:defRPr/>
              </a:pPr>
              <a:r>
                <a:rPr kumimoji="0" lang="en-US" sz="2353" b="0" i="0" u="none" strike="noStrike" kern="1200" cap="none" spc="0" normalizeH="0" baseline="0" noProof="0" dirty="0">
                  <a:ln>
                    <a:noFill/>
                  </a:ln>
                  <a:solidFill>
                    <a:srgbClr val="353535">
                      <a:hueOff val="0"/>
                      <a:satOff val="0"/>
                      <a:lumOff val="0"/>
                      <a:alphaOff val="0"/>
                    </a:srgbClr>
                  </a:solidFill>
                  <a:effectLst/>
                  <a:uLnTx/>
                  <a:uFillTx/>
                  <a:latin typeface="Segoe UI Semilight"/>
                  <a:ea typeface="+mn-ea"/>
                  <a:cs typeface="+mn-cs"/>
                </a:rPr>
                <a:t>Learns and adapts with customer app</a:t>
              </a:r>
            </a:p>
          </p:txBody>
        </p:sp>
      </p:grpSp>
      <p:grpSp>
        <p:nvGrpSpPr>
          <p:cNvPr id="14" name="Group 13"/>
          <p:cNvGrpSpPr/>
          <p:nvPr/>
        </p:nvGrpSpPr>
        <p:grpSpPr>
          <a:xfrm>
            <a:off x="5886583" y="3414941"/>
            <a:ext cx="2476499" cy="3043655"/>
            <a:chOff x="6004621" y="3482920"/>
            <a:chExt cx="2526158" cy="3104687"/>
          </a:xfrm>
        </p:grpSpPr>
        <p:sp>
          <p:nvSpPr>
            <p:cNvPr id="15" name="Freeform: Shape 14"/>
            <p:cNvSpPr/>
            <p:nvPr/>
          </p:nvSpPr>
          <p:spPr>
            <a:xfrm>
              <a:off x="6004621" y="3482920"/>
              <a:ext cx="2526158" cy="930647"/>
            </a:xfrm>
            <a:custGeom>
              <a:avLst/>
              <a:gdLst>
                <a:gd name="connsiteX0" fmla="*/ 0 w 2526158"/>
                <a:gd name="connsiteY0" fmla="*/ 0 h 930647"/>
                <a:gd name="connsiteX1" fmla="*/ 2526158 w 2526158"/>
                <a:gd name="connsiteY1" fmla="*/ 0 h 930647"/>
                <a:gd name="connsiteX2" fmla="*/ 2526158 w 2526158"/>
                <a:gd name="connsiteY2" fmla="*/ 930647 h 930647"/>
                <a:gd name="connsiteX3" fmla="*/ 0 w 2526158"/>
                <a:gd name="connsiteY3" fmla="*/ 930647 h 930647"/>
                <a:gd name="connsiteX4" fmla="*/ 0 w 2526158"/>
                <a:gd name="connsiteY4" fmla="*/ 0 h 93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930647">
                  <a:moveTo>
                    <a:pt x="0" y="0"/>
                  </a:moveTo>
                  <a:lnTo>
                    <a:pt x="2526158" y="0"/>
                  </a:lnTo>
                  <a:lnTo>
                    <a:pt x="2526158" y="930647"/>
                  </a:lnTo>
                  <a:lnTo>
                    <a:pt x="0" y="930647"/>
                  </a:lnTo>
                  <a:lnTo>
                    <a:pt x="0" y="0"/>
                  </a:lnTo>
                  <a:close/>
                </a:path>
              </a:pathLst>
            </a:custGeom>
            <a:solidFill>
              <a:schemeClr val="accent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7333" tIns="95619" rIns="167333" bIns="95619" numCol="1" spcCol="1270" anchor="ctr" anchorCtr="0">
              <a:noAutofit/>
            </a:bodyPr>
            <a:lstStyle/>
            <a:p>
              <a:pPr marL="0" marR="0" lvl="0" indent="0" algn="ctr" defTabSz="1045784" rtl="0" eaLnBrk="1" fontAlgn="auto" latinLnBrk="0" hangingPunct="1">
                <a:lnSpc>
                  <a:spcPct val="90000"/>
                </a:lnSpc>
                <a:spcBef>
                  <a:spcPct val="0"/>
                </a:spcBef>
                <a:spcAft>
                  <a:spcPct val="35000"/>
                </a:spcAft>
                <a:buClrTx/>
                <a:buSzTx/>
                <a:buFontTx/>
                <a:buNone/>
                <a:tabLst/>
                <a:defRPr/>
              </a:pPr>
              <a:r>
                <a:rPr kumimoji="0" lang="en-US" sz="2353" b="0" i="0" u="none" strike="noStrike" kern="1200" cap="none" spc="0" normalizeH="0" baseline="0" noProof="0" dirty="0">
                  <a:ln>
                    <a:noFill/>
                  </a:ln>
                  <a:solidFill>
                    <a:srgbClr val="FFFFFF"/>
                  </a:solidFill>
                  <a:effectLst/>
                  <a:uLnTx/>
                  <a:uFillTx/>
                  <a:latin typeface="Segoe UI Semilight"/>
                  <a:ea typeface="+mn-ea"/>
                  <a:cs typeface="+mn-cs"/>
                </a:rPr>
                <a:t>Favorable business model</a:t>
              </a:r>
            </a:p>
          </p:txBody>
        </p:sp>
        <p:sp>
          <p:nvSpPr>
            <p:cNvPr id="16" name="Freeform: Shape 15"/>
            <p:cNvSpPr/>
            <p:nvPr/>
          </p:nvSpPr>
          <p:spPr>
            <a:xfrm>
              <a:off x="6004621" y="4413567"/>
              <a:ext cx="2526158" cy="2174040"/>
            </a:xfrm>
            <a:custGeom>
              <a:avLst/>
              <a:gdLst>
                <a:gd name="connsiteX0" fmla="*/ 0 w 2526158"/>
                <a:gd name="connsiteY0" fmla="*/ 0 h 2174040"/>
                <a:gd name="connsiteX1" fmla="*/ 2526158 w 2526158"/>
                <a:gd name="connsiteY1" fmla="*/ 0 h 2174040"/>
                <a:gd name="connsiteX2" fmla="*/ 2526158 w 2526158"/>
                <a:gd name="connsiteY2" fmla="*/ 2174040 h 2174040"/>
                <a:gd name="connsiteX3" fmla="*/ 0 w 2526158"/>
                <a:gd name="connsiteY3" fmla="*/ 2174040 h 2174040"/>
                <a:gd name="connsiteX4" fmla="*/ 0 w 2526158"/>
                <a:gd name="connsiteY4" fmla="*/ 0 h 217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58" h="2174040">
                  <a:moveTo>
                    <a:pt x="0" y="0"/>
                  </a:moveTo>
                  <a:lnTo>
                    <a:pt x="2526158" y="0"/>
                  </a:lnTo>
                  <a:lnTo>
                    <a:pt x="2526158" y="2174040"/>
                  </a:lnTo>
                  <a:lnTo>
                    <a:pt x="0" y="217404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499" tIns="125499" rIns="167333" bIns="188249" numCol="1" spcCol="1270" anchor="t" anchorCtr="0">
              <a:noAutofit/>
            </a:bodyPr>
            <a:lstStyle/>
            <a:p>
              <a:pPr marL="224097" marR="0" lvl="1" indent="-224097" algn="l" defTabSz="1045784" rtl="0" eaLnBrk="1" fontAlgn="auto" latinLnBrk="0" hangingPunct="1">
                <a:lnSpc>
                  <a:spcPct val="90000"/>
                </a:lnSpc>
                <a:spcBef>
                  <a:spcPct val="0"/>
                </a:spcBef>
                <a:spcAft>
                  <a:spcPct val="15000"/>
                </a:spcAft>
                <a:buClrTx/>
                <a:buSzTx/>
                <a:buFontTx/>
                <a:buChar char="•"/>
                <a:tabLst/>
                <a:defRPr/>
              </a:pPr>
              <a:r>
                <a:rPr kumimoji="0" lang="en-US" sz="2353" b="0" i="0" u="none" strike="noStrike" kern="1200" cap="none" spc="0" normalizeH="0" baseline="0" noProof="0" dirty="0">
                  <a:ln>
                    <a:noFill/>
                  </a:ln>
                  <a:solidFill>
                    <a:srgbClr val="353535">
                      <a:hueOff val="0"/>
                      <a:satOff val="0"/>
                      <a:lumOff val="0"/>
                      <a:alphaOff val="0"/>
                    </a:srgbClr>
                  </a:solidFill>
                  <a:effectLst/>
                  <a:uLnTx/>
                  <a:uFillTx/>
                  <a:latin typeface="Segoe UI Semilight"/>
                  <a:ea typeface="+mn-ea"/>
                  <a:cs typeface="+mn-cs"/>
                </a:rPr>
                <a:t>Competitive</a:t>
              </a:r>
            </a:p>
            <a:p>
              <a:pPr marL="224097" marR="0" lvl="1" indent="-224097" algn="l" defTabSz="1045784" rtl="0" eaLnBrk="1" fontAlgn="auto" latinLnBrk="0" hangingPunct="1">
                <a:lnSpc>
                  <a:spcPct val="90000"/>
                </a:lnSpc>
                <a:spcBef>
                  <a:spcPct val="0"/>
                </a:spcBef>
                <a:spcAft>
                  <a:spcPct val="15000"/>
                </a:spcAft>
                <a:buClrTx/>
                <a:buSzTx/>
                <a:buFontTx/>
                <a:buChar char="•"/>
                <a:tabLst/>
                <a:defRPr/>
              </a:pPr>
              <a:r>
                <a:rPr kumimoji="0" lang="en-US" sz="2353" b="0" i="0" u="none" strike="noStrike" kern="1200" cap="none" spc="0" normalizeH="0" baseline="0" noProof="0" dirty="0">
                  <a:ln>
                    <a:noFill/>
                  </a:ln>
                  <a:solidFill>
                    <a:srgbClr val="353535">
                      <a:hueOff val="0"/>
                      <a:satOff val="0"/>
                      <a:lumOff val="0"/>
                      <a:alphaOff val="0"/>
                    </a:srgbClr>
                  </a:solidFill>
                  <a:effectLst/>
                  <a:uLnTx/>
                  <a:uFillTx/>
                  <a:latin typeface="Segoe UI Semilight"/>
                  <a:ea typeface="+mn-ea"/>
                  <a:cs typeface="+mn-cs"/>
                </a:rPr>
                <a:t>Transparent</a:t>
              </a:r>
            </a:p>
            <a:p>
              <a:pPr marL="224097" marR="0" lvl="1" indent="-224097" algn="l" defTabSz="1045784" rtl="0" eaLnBrk="1" fontAlgn="auto" latinLnBrk="0" hangingPunct="1">
                <a:lnSpc>
                  <a:spcPct val="90000"/>
                </a:lnSpc>
                <a:spcBef>
                  <a:spcPct val="0"/>
                </a:spcBef>
                <a:spcAft>
                  <a:spcPct val="15000"/>
                </a:spcAft>
                <a:buClrTx/>
                <a:buSzTx/>
                <a:buFontTx/>
                <a:buChar char="•"/>
                <a:tabLst/>
                <a:defRPr/>
              </a:pPr>
              <a:r>
                <a:rPr kumimoji="0" lang="en-US" sz="2353" b="0" i="0" u="none" strike="noStrike" kern="1200" cap="none" spc="0" normalizeH="0" baseline="0" noProof="0" dirty="0">
                  <a:ln>
                    <a:noFill/>
                  </a:ln>
                  <a:solidFill>
                    <a:srgbClr val="353535">
                      <a:hueOff val="0"/>
                      <a:satOff val="0"/>
                      <a:lumOff val="0"/>
                      <a:alphaOff val="0"/>
                    </a:srgbClr>
                  </a:solidFill>
                  <a:effectLst/>
                  <a:uLnTx/>
                  <a:uFillTx/>
                  <a:latin typeface="Segoe UI Semilight"/>
                  <a:ea typeface="+mn-ea"/>
                  <a:cs typeface="+mn-cs"/>
                </a:rPr>
                <a:t>Frictionless</a:t>
              </a:r>
            </a:p>
          </p:txBody>
        </p:sp>
      </p:grpSp>
      <p:sp>
        <p:nvSpPr>
          <p:cNvPr id="17" name="Rectangle 16"/>
          <p:cNvSpPr/>
          <p:nvPr/>
        </p:nvSpPr>
        <p:spPr>
          <a:xfrm>
            <a:off x="444332" y="1337342"/>
            <a:ext cx="4804516" cy="1780186"/>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745" b="0" i="1" u="none" strike="noStrike" kern="1200" cap="none" spc="0" normalizeH="0" baseline="0" noProof="0" dirty="0">
                <a:ln>
                  <a:noFill/>
                </a:ln>
                <a:solidFill>
                  <a:srgbClr val="353535"/>
                </a:solidFill>
                <a:effectLst/>
                <a:uLnTx/>
                <a:uFillTx/>
                <a:latin typeface="Segoe UI Semilight"/>
                <a:ea typeface="+mn-ea"/>
                <a:cs typeface="+mn-cs"/>
              </a:rPr>
              <a:t>A flavor of </a:t>
            </a:r>
            <a:r>
              <a:rPr kumimoji="0" lang="EN-US" sz="2745" b="0" i="1" u="none" strike="noStrike" kern="1200" cap="none" spc="0" normalizeH="0" baseline="0" noProof="0" dirty="0">
                <a:ln>
                  <a:noFill/>
                </a:ln>
                <a:solidFill>
                  <a:srgbClr val="353535"/>
                </a:solidFill>
                <a:effectLst/>
                <a:uLnTx/>
                <a:uFillTx/>
                <a:latin typeface="Segoe UI Semilight"/>
                <a:ea typeface="+mn-ea"/>
                <a:cs typeface="+mn-cs"/>
              </a:rPr>
              <a:t>SQL DB that </a:t>
            </a:r>
            <a:r>
              <a:rPr kumimoji="0" lang="en-US" sz="2745" b="0" i="1" u="none" strike="noStrike" kern="1200" cap="none" spc="0" normalizeH="0" baseline="0" noProof="0" dirty="0">
                <a:ln>
                  <a:noFill/>
                </a:ln>
                <a:solidFill>
                  <a:srgbClr val="353535"/>
                </a:solidFill>
                <a:effectLst/>
                <a:uLnTx/>
                <a:uFillTx/>
                <a:latin typeface="Segoe UI Semilight"/>
                <a:ea typeface="+mn-ea"/>
                <a:cs typeface="+mn-cs"/>
              </a:rPr>
              <a:t>designed to provide </a:t>
            </a:r>
            <a:r>
              <a:rPr kumimoji="0" lang="EN-US" sz="2745" b="0" i="1" u="none" strike="noStrike" kern="1200" cap="none" spc="0" normalizeH="0" baseline="0" noProof="0" dirty="0">
                <a:ln>
                  <a:noFill/>
                </a:ln>
                <a:solidFill>
                  <a:srgbClr val="353535"/>
                </a:solidFill>
                <a:effectLst/>
                <a:uLnTx/>
                <a:uFillTx/>
                <a:latin typeface="Segoe UI Semilight"/>
                <a:ea typeface="+mn-ea"/>
                <a:cs typeface="+mn-cs"/>
              </a:rPr>
              <a:t>easy app migration to a fully managed PaaS</a:t>
            </a:r>
            <a:endParaRPr kumimoji="0" lang="en-US" sz="2745" b="0" i="1" u="none" strike="noStrike" kern="1200" cap="none" spc="0" normalizeH="0" baseline="0" noProof="0" dirty="0">
              <a:ln>
                <a:noFill/>
              </a:ln>
              <a:solidFill>
                <a:srgbClr val="353535"/>
              </a:solidFill>
              <a:effectLst/>
              <a:uLnTx/>
              <a:uFillTx/>
              <a:latin typeface="Segoe UI Semilight"/>
              <a:ea typeface="+mn-ea"/>
              <a:cs typeface="+mn-cs"/>
            </a:endParaRPr>
          </a:p>
        </p:txBody>
      </p:sp>
      <p:graphicFrame>
        <p:nvGraphicFramePr>
          <p:cNvPr id="18" name="Diagram 17"/>
          <p:cNvGraphicFramePr/>
          <p:nvPr>
            <p:extLst/>
          </p:nvPr>
        </p:nvGraphicFramePr>
        <p:xfrm>
          <a:off x="5716914" y="487"/>
          <a:ext cx="6694653" cy="4274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5050172" y="2139576"/>
            <a:ext cx="953063" cy="394902"/>
          </a:xfrm>
          <a:prstGeom prst="straightConnector1">
            <a:avLst/>
          </a:prstGeom>
          <a:ln w="31750">
            <a:headEnd type="non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96557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Analytics</a:t>
            </a:r>
          </a:p>
        </p:txBody>
      </p:sp>
      <p:sp>
        <p:nvSpPr>
          <p:cNvPr id="34" name="Text Placeholder 5"/>
          <p:cNvSpPr txBox="1">
            <a:spLocks/>
          </p:cNvSpPr>
          <p:nvPr/>
        </p:nvSpPr>
        <p:spPr>
          <a:xfrm>
            <a:off x="305653" y="5929051"/>
            <a:ext cx="3435550" cy="33701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1100" b="0" i="0" u="none" strike="noStrike" kern="1200" cap="none" spc="0" normalizeH="0" baseline="0" noProof="0" dirty="0">
                <a:ln>
                  <a:noFill/>
                </a:ln>
                <a:solidFill>
                  <a:schemeClr val="bg1"/>
                </a:solidFill>
                <a:effectLst/>
                <a:uLnTx/>
                <a:uFillTx/>
                <a:latin typeface="Segoe UI Light"/>
                <a:ea typeface="+mn-ea"/>
                <a:cs typeface="+mn-cs"/>
              </a:rPr>
              <a:t>Source: </a:t>
            </a:r>
            <a:r>
              <a:rPr kumimoji="0" lang="en-US" sz="1100" b="1" i="0" u="none" strike="noStrike" kern="1200" cap="none" spc="0" normalizeH="0" baseline="0" noProof="0" dirty="0">
                <a:ln>
                  <a:noFill/>
                </a:ln>
                <a:solidFill>
                  <a:schemeClr val="bg1"/>
                </a:solidFill>
                <a:effectLst/>
                <a:uLnTx/>
                <a:uFillTx/>
                <a:latin typeface="Segoe UI Light"/>
                <a:ea typeface="+mn-ea"/>
                <a:cs typeface="+mn-cs"/>
              </a:rPr>
              <a:t>Gartner</a:t>
            </a:r>
            <a:endParaRPr kumimoji="0" lang="en-US" sz="1100" b="0" i="0" u="none" strike="noStrike" kern="1200" cap="none" spc="0" normalizeH="0" baseline="0" noProof="0" dirty="0">
              <a:ln>
                <a:noFill/>
              </a:ln>
              <a:solidFill>
                <a:schemeClr val="bg1"/>
              </a:solidFill>
              <a:effectLst/>
              <a:uLnTx/>
              <a:uFillTx/>
              <a:latin typeface="Segoe UI Light"/>
              <a:ea typeface="+mn-ea"/>
              <a:cs typeface="+mn-cs"/>
            </a:endParaRPr>
          </a:p>
        </p:txBody>
      </p:sp>
      <p:sp>
        <p:nvSpPr>
          <p:cNvPr id="35" name="Rectangle 34"/>
          <p:cNvSpPr/>
          <p:nvPr/>
        </p:nvSpPr>
        <p:spPr bwMode="auto">
          <a:xfrm>
            <a:off x="5943193" y="1330977"/>
            <a:ext cx="5111496" cy="4463615"/>
          </a:xfrm>
          <a:prstGeom prst="rect">
            <a:avLst/>
          </a:prstGeom>
          <a:solidFill>
            <a:srgbClr val="275364"/>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 name="Rectangle 35"/>
          <p:cNvSpPr/>
          <p:nvPr/>
        </p:nvSpPr>
        <p:spPr bwMode="auto">
          <a:xfrm>
            <a:off x="842983" y="1330977"/>
            <a:ext cx="5112133" cy="4481242"/>
          </a:xfrm>
          <a:prstGeom prst="rect">
            <a:avLst/>
          </a:prstGeom>
          <a:solidFill>
            <a:srgbClr val="275364"/>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7" name="Freeform 36"/>
          <p:cNvSpPr/>
          <p:nvPr/>
        </p:nvSpPr>
        <p:spPr bwMode="auto">
          <a:xfrm>
            <a:off x="5949155" y="1369076"/>
            <a:ext cx="45719" cy="4434840"/>
          </a:xfrm>
          <a:custGeom>
            <a:avLst/>
            <a:gdLst>
              <a:gd name="connsiteX0" fmla="*/ 0 w 0"/>
              <a:gd name="connsiteY0" fmla="*/ 4366260 h 4366260"/>
              <a:gd name="connsiteX1" fmla="*/ 0 w 0"/>
              <a:gd name="connsiteY1" fmla="*/ 0 h 4366260"/>
            </a:gdLst>
            <a:ahLst/>
            <a:cxnLst>
              <a:cxn ang="0">
                <a:pos x="connsiteX0" y="connsiteY0"/>
              </a:cxn>
              <a:cxn ang="0">
                <a:pos x="connsiteX1" y="connsiteY1"/>
              </a:cxn>
            </a:cxnLst>
            <a:rect l="l" t="t" r="r" b="b"/>
            <a:pathLst>
              <a:path h="4366260">
                <a:moveTo>
                  <a:pt x="0" y="4366260"/>
                </a:moveTo>
                <a:lnTo>
                  <a:pt x="0" y="0"/>
                </a:lnTo>
              </a:path>
            </a:pathLst>
          </a:custGeom>
          <a:noFill/>
          <a:ln w="31750" cap="rnd" cmpd="sng" algn="ctr">
            <a:solidFill>
              <a:srgbClr val="FFFFFF"/>
            </a:solidFill>
            <a:prstDash val="soli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38" name="Freeform 37"/>
          <p:cNvSpPr/>
          <p:nvPr/>
        </p:nvSpPr>
        <p:spPr bwMode="auto">
          <a:xfrm>
            <a:off x="842982" y="1365519"/>
            <a:ext cx="10211707" cy="4446700"/>
          </a:xfrm>
          <a:custGeom>
            <a:avLst/>
            <a:gdLst>
              <a:gd name="connsiteX0" fmla="*/ 0 w 6445404"/>
              <a:gd name="connsiteY0" fmla="*/ 0 h 2955073"/>
              <a:gd name="connsiteX1" fmla="*/ 0 w 6445404"/>
              <a:gd name="connsiteY1" fmla="*/ 2955073 h 2955073"/>
              <a:gd name="connsiteX2" fmla="*/ 6445404 w 6445404"/>
              <a:gd name="connsiteY2" fmla="*/ 2955073 h 2955073"/>
            </a:gdLst>
            <a:ahLst/>
            <a:cxnLst>
              <a:cxn ang="0">
                <a:pos x="connsiteX0" y="connsiteY0"/>
              </a:cxn>
              <a:cxn ang="0">
                <a:pos x="connsiteX1" y="connsiteY1"/>
              </a:cxn>
              <a:cxn ang="0">
                <a:pos x="connsiteX2" y="connsiteY2"/>
              </a:cxn>
            </a:cxnLst>
            <a:rect l="l" t="t" r="r" b="b"/>
            <a:pathLst>
              <a:path w="6445404" h="2955073">
                <a:moveTo>
                  <a:pt x="0" y="0"/>
                </a:moveTo>
                <a:lnTo>
                  <a:pt x="0" y="2955073"/>
                </a:lnTo>
                <a:lnTo>
                  <a:pt x="6445404" y="2955073"/>
                </a:lnTo>
              </a:path>
            </a:pathLst>
          </a:custGeom>
          <a:noFill/>
          <a:ln w="31750" cap="flat" cmpd="sng" algn="ctr">
            <a:solidFill>
              <a:srgbClr val="D2D2D2"/>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mn-cs"/>
            </a:endParaRPr>
          </a:p>
        </p:txBody>
      </p:sp>
      <p:sp>
        <p:nvSpPr>
          <p:cNvPr id="39" name="TextBox 38"/>
          <p:cNvSpPr txBox="1"/>
          <p:nvPr/>
        </p:nvSpPr>
        <p:spPr>
          <a:xfrm rot="16200000">
            <a:off x="23655" y="3316487"/>
            <a:ext cx="1093889"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chemeClr val="bg1"/>
                </a:solidFill>
                <a:effectLst/>
                <a:uLnTx/>
                <a:uFillTx/>
              </a:rPr>
              <a:t>VALUE</a:t>
            </a:r>
          </a:p>
        </p:txBody>
      </p:sp>
      <p:sp>
        <p:nvSpPr>
          <p:cNvPr id="40" name="TextBox 39"/>
          <p:cNvSpPr txBox="1"/>
          <p:nvPr/>
        </p:nvSpPr>
        <p:spPr>
          <a:xfrm>
            <a:off x="5138678" y="5848008"/>
            <a:ext cx="1630896"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chemeClr val="bg1"/>
                </a:solidFill>
                <a:effectLst/>
                <a:uLnTx/>
                <a:uFillTx/>
              </a:rPr>
              <a:t>DIFFICULTY</a:t>
            </a:r>
          </a:p>
        </p:txBody>
      </p:sp>
      <p:sp>
        <p:nvSpPr>
          <p:cNvPr id="41" name="TextBox 40"/>
          <p:cNvSpPr txBox="1"/>
          <p:nvPr/>
        </p:nvSpPr>
        <p:spPr>
          <a:xfrm rot="20485642">
            <a:off x="2963895" y="4753239"/>
            <a:ext cx="1509067"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2917">
                      <a:srgbClr val="0078D7"/>
                    </a:gs>
                    <a:gs pos="100000">
                      <a:srgbClr val="0078D7"/>
                    </a:gs>
                  </a:gsLst>
                  <a:lin ang="5400000" scaled="0"/>
                </a:gradFill>
                <a:effectLst/>
                <a:uLnTx/>
                <a:uFillTx/>
              </a:rPr>
              <a:t>HINDSIGHT</a:t>
            </a:r>
          </a:p>
        </p:txBody>
      </p:sp>
      <p:sp>
        <p:nvSpPr>
          <p:cNvPr id="42" name="TextBox 41"/>
          <p:cNvSpPr txBox="1"/>
          <p:nvPr/>
        </p:nvSpPr>
        <p:spPr>
          <a:xfrm rot="20477651">
            <a:off x="6255528" y="3694537"/>
            <a:ext cx="1201291"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2917">
                      <a:srgbClr val="0078D7"/>
                    </a:gs>
                    <a:gs pos="100000">
                      <a:srgbClr val="0078D7"/>
                    </a:gs>
                  </a:gsLst>
                  <a:lin ang="5400000" scaled="0"/>
                </a:gradFill>
                <a:effectLst/>
                <a:uLnTx/>
                <a:uFillTx/>
              </a:rPr>
              <a:t>INSIGHT</a:t>
            </a:r>
          </a:p>
        </p:txBody>
      </p:sp>
      <p:sp>
        <p:nvSpPr>
          <p:cNvPr id="43" name="TextBox 42"/>
          <p:cNvSpPr txBox="1"/>
          <p:nvPr/>
        </p:nvSpPr>
        <p:spPr>
          <a:xfrm rot="20461641">
            <a:off x="8854680" y="2793406"/>
            <a:ext cx="1480213"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2917">
                      <a:srgbClr val="0078D7"/>
                    </a:gs>
                    <a:gs pos="100000">
                      <a:srgbClr val="0078D7"/>
                    </a:gs>
                  </a:gsLst>
                  <a:lin ang="5400000" scaled="0"/>
                </a:gradFill>
                <a:effectLst/>
                <a:uLnTx/>
                <a:uFillTx/>
              </a:rPr>
              <a:t>FORESIGHT</a:t>
            </a:r>
          </a:p>
        </p:txBody>
      </p:sp>
      <p:sp>
        <p:nvSpPr>
          <p:cNvPr id="44" name="Rectangle 43"/>
          <p:cNvSpPr/>
          <p:nvPr/>
        </p:nvSpPr>
        <p:spPr bwMode="auto">
          <a:xfrm flipV="1">
            <a:off x="1000891" y="4406421"/>
            <a:ext cx="1658159" cy="502920"/>
          </a:xfrm>
          <a:prstGeom prst="rect">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75364"/>
              </a:solidFill>
              <a:effectLst/>
              <a:uLnTx/>
              <a:uFillTx/>
              <a:latin typeface="Segoe UI"/>
              <a:ea typeface="+mn-ea"/>
              <a:cs typeface="+mn-cs"/>
            </a:endParaRPr>
          </a:p>
        </p:txBody>
      </p:sp>
      <p:sp>
        <p:nvSpPr>
          <p:cNvPr id="45" name="Rectangle 44"/>
          <p:cNvSpPr/>
          <p:nvPr/>
        </p:nvSpPr>
        <p:spPr bwMode="auto">
          <a:xfrm flipV="1">
            <a:off x="3519745" y="3564594"/>
            <a:ext cx="1658159" cy="502920"/>
          </a:xfrm>
          <a:prstGeom prst="rect">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75364"/>
              </a:solidFill>
              <a:effectLst/>
              <a:uLnTx/>
              <a:uFillTx/>
              <a:latin typeface="Segoe UI"/>
              <a:ea typeface="+mn-ea"/>
              <a:cs typeface="+mn-cs"/>
            </a:endParaRPr>
          </a:p>
        </p:txBody>
      </p:sp>
      <p:sp>
        <p:nvSpPr>
          <p:cNvPr id="46" name="Rectangle 45"/>
          <p:cNvSpPr/>
          <p:nvPr/>
        </p:nvSpPr>
        <p:spPr bwMode="auto">
          <a:xfrm flipV="1">
            <a:off x="6038599" y="2696901"/>
            <a:ext cx="1658159" cy="502920"/>
          </a:xfrm>
          <a:prstGeom prst="rect">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75364"/>
              </a:solidFill>
              <a:effectLst/>
              <a:uLnTx/>
              <a:uFillTx/>
              <a:latin typeface="Segoe UI"/>
              <a:ea typeface="+mn-ea"/>
              <a:cs typeface="+mn-cs"/>
            </a:endParaRPr>
          </a:p>
        </p:txBody>
      </p:sp>
      <p:sp>
        <p:nvSpPr>
          <p:cNvPr id="47" name="Rectangle 46"/>
          <p:cNvSpPr/>
          <p:nvPr/>
        </p:nvSpPr>
        <p:spPr bwMode="auto">
          <a:xfrm flipV="1">
            <a:off x="8557455" y="1849719"/>
            <a:ext cx="1659152" cy="500486"/>
          </a:xfrm>
          <a:prstGeom prst="rect">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75364"/>
              </a:solidFill>
              <a:effectLst/>
              <a:uLnTx/>
              <a:uFillTx/>
              <a:latin typeface="Segoe UI"/>
              <a:ea typeface="+mn-ea"/>
              <a:cs typeface="+mn-cs"/>
            </a:endParaRPr>
          </a:p>
        </p:txBody>
      </p:sp>
      <p:sp>
        <p:nvSpPr>
          <p:cNvPr id="48" name="TextBox 47"/>
          <p:cNvSpPr txBox="1"/>
          <p:nvPr/>
        </p:nvSpPr>
        <p:spPr>
          <a:xfrm>
            <a:off x="915426" y="4334568"/>
            <a:ext cx="1245662"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75364"/>
                </a:solidFill>
                <a:effectLst/>
                <a:uLnTx/>
                <a:uFillTx/>
              </a:rPr>
              <a:t>Descriptive </a:t>
            </a:r>
            <a:br>
              <a:rPr kumimoji="0" lang="en-US" sz="1400" b="1" i="0" u="none" strike="noStrike" kern="0" cap="none" spc="0" normalizeH="0" baseline="0" noProof="0" dirty="0">
                <a:ln>
                  <a:noFill/>
                </a:ln>
                <a:solidFill>
                  <a:srgbClr val="275364"/>
                </a:solidFill>
                <a:effectLst/>
                <a:uLnTx/>
                <a:uFillTx/>
              </a:rPr>
            </a:br>
            <a:r>
              <a:rPr kumimoji="0" lang="en-US" sz="1400" b="1" i="0" u="none" strike="noStrike" kern="0" cap="none" spc="0" normalizeH="0" baseline="0" noProof="0" dirty="0">
                <a:ln>
                  <a:noFill/>
                </a:ln>
                <a:solidFill>
                  <a:srgbClr val="275364"/>
                </a:solidFill>
                <a:effectLst/>
                <a:uLnTx/>
                <a:uFillTx/>
              </a:rPr>
              <a:t>analytics</a:t>
            </a:r>
          </a:p>
        </p:txBody>
      </p:sp>
      <p:sp>
        <p:nvSpPr>
          <p:cNvPr id="49" name="TextBox 48"/>
          <p:cNvSpPr txBox="1"/>
          <p:nvPr/>
        </p:nvSpPr>
        <p:spPr>
          <a:xfrm>
            <a:off x="3434463" y="3489544"/>
            <a:ext cx="1146404"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75364"/>
                </a:solidFill>
                <a:effectLst/>
                <a:uLnTx/>
                <a:uFillTx/>
              </a:rPr>
              <a:t>Diagnostic</a:t>
            </a:r>
            <a:br>
              <a:rPr kumimoji="0" lang="en-US" sz="1400" b="1" i="0" u="none" strike="noStrike" kern="0" cap="none" spc="0" normalizeH="0" baseline="0" noProof="0" dirty="0">
                <a:ln>
                  <a:noFill/>
                </a:ln>
                <a:solidFill>
                  <a:srgbClr val="275364"/>
                </a:solidFill>
                <a:effectLst/>
                <a:uLnTx/>
                <a:uFillTx/>
              </a:rPr>
            </a:br>
            <a:r>
              <a:rPr kumimoji="0" lang="en-US" sz="1400" b="1" i="0" u="none" strike="noStrike" kern="0" cap="none" spc="0" normalizeH="0" baseline="0" noProof="0" dirty="0">
                <a:ln>
                  <a:noFill/>
                </a:ln>
                <a:solidFill>
                  <a:srgbClr val="275364"/>
                </a:solidFill>
                <a:effectLst/>
                <a:uLnTx/>
                <a:uFillTx/>
              </a:rPr>
              <a:t>analytics</a:t>
            </a:r>
          </a:p>
        </p:txBody>
      </p:sp>
      <p:sp>
        <p:nvSpPr>
          <p:cNvPr id="50" name="TextBox 49"/>
          <p:cNvSpPr txBox="1"/>
          <p:nvPr/>
        </p:nvSpPr>
        <p:spPr>
          <a:xfrm>
            <a:off x="5952874" y="2629965"/>
            <a:ext cx="1154419"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75364"/>
                </a:solidFill>
                <a:effectLst/>
                <a:uLnTx/>
                <a:uFillTx/>
              </a:rPr>
              <a:t>Predictive </a:t>
            </a:r>
            <a:br>
              <a:rPr kumimoji="0" lang="en-US" sz="1400" b="1" i="0" u="none" strike="noStrike" kern="0" cap="none" spc="0" normalizeH="0" baseline="0" noProof="0" dirty="0">
                <a:ln>
                  <a:noFill/>
                </a:ln>
                <a:solidFill>
                  <a:srgbClr val="275364"/>
                </a:solidFill>
                <a:effectLst/>
                <a:uLnTx/>
                <a:uFillTx/>
              </a:rPr>
            </a:br>
            <a:r>
              <a:rPr kumimoji="0" lang="en-US" sz="1400" b="1" i="0" u="none" strike="noStrike" kern="0" cap="none" spc="0" normalizeH="0" baseline="0" noProof="0" dirty="0">
                <a:ln>
                  <a:noFill/>
                </a:ln>
                <a:solidFill>
                  <a:srgbClr val="275364"/>
                </a:solidFill>
                <a:effectLst/>
                <a:uLnTx/>
                <a:uFillTx/>
              </a:rPr>
              <a:t>analytics</a:t>
            </a:r>
          </a:p>
        </p:txBody>
      </p:sp>
      <p:sp>
        <p:nvSpPr>
          <p:cNvPr id="51" name="TextBox 50"/>
          <p:cNvSpPr txBox="1"/>
          <p:nvPr/>
        </p:nvSpPr>
        <p:spPr>
          <a:xfrm>
            <a:off x="8478655" y="1765834"/>
            <a:ext cx="1290161"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75364"/>
                </a:solidFill>
                <a:effectLst/>
                <a:uLnTx/>
                <a:uFillTx/>
              </a:rPr>
              <a:t>Prescriptive </a:t>
            </a:r>
            <a:br>
              <a:rPr kumimoji="0" lang="en-US" sz="1400" b="1" i="0" u="none" strike="noStrike" kern="0" cap="none" spc="0" normalizeH="0" baseline="0" noProof="0" dirty="0">
                <a:ln>
                  <a:noFill/>
                </a:ln>
                <a:solidFill>
                  <a:srgbClr val="275364"/>
                </a:solidFill>
                <a:effectLst/>
                <a:uLnTx/>
                <a:uFillTx/>
              </a:rPr>
            </a:br>
            <a:r>
              <a:rPr kumimoji="0" lang="en-US" sz="1400" b="1" i="0" u="none" strike="noStrike" kern="0" cap="none" spc="0" normalizeH="0" baseline="0" noProof="0" dirty="0">
                <a:ln>
                  <a:noFill/>
                </a:ln>
                <a:solidFill>
                  <a:srgbClr val="275364"/>
                </a:solidFill>
                <a:effectLst/>
                <a:uLnTx/>
                <a:uFillTx/>
              </a:rPr>
              <a:t>analytics</a:t>
            </a:r>
          </a:p>
        </p:txBody>
      </p:sp>
      <p:sp>
        <p:nvSpPr>
          <p:cNvPr id="52" name="TextBox 51"/>
          <p:cNvSpPr txBox="1"/>
          <p:nvPr/>
        </p:nvSpPr>
        <p:spPr>
          <a:xfrm>
            <a:off x="915426" y="3819914"/>
            <a:ext cx="1914029" cy="6832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What </a:t>
            </a:r>
            <a:b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b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happened?</a:t>
            </a:r>
          </a:p>
        </p:txBody>
      </p:sp>
      <p:sp>
        <p:nvSpPr>
          <p:cNvPr id="53" name="TextBox 52"/>
          <p:cNvSpPr txBox="1"/>
          <p:nvPr/>
        </p:nvSpPr>
        <p:spPr>
          <a:xfrm>
            <a:off x="3434463" y="2962085"/>
            <a:ext cx="1202893"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Why did </a:t>
            </a:r>
            <a:b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b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it happen?</a:t>
            </a:r>
          </a:p>
        </p:txBody>
      </p:sp>
      <p:sp>
        <p:nvSpPr>
          <p:cNvPr id="54" name="TextBox 53"/>
          <p:cNvSpPr txBox="1"/>
          <p:nvPr/>
        </p:nvSpPr>
        <p:spPr>
          <a:xfrm>
            <a:off x="5952874" y="2108182"/>
            <a:ext cx="1149995"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What will </a:t>
            </a:r>
            <a:b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b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happen?</a:t>
            </a:r>
          </a:p>
        </p:txBody>
      </p:sp>
      <p:sp>
        <p:nvSpPr>
          <p:cNvPr id="55" name="TextBox 54"/>
          <p:cNvSpPr txBox="1"/>
          <p:nvPr/>
        </p:nvSpPr>
        <p:spPr>
          <a:xfrm>
            <a:off x="8478655" y="1264555"/>
            <a:ext cx="1678601" cy="6832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How can we </a:t>
            </a:r>
            <a:b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br>
            <a:r>
              <a:rPr kumimoji="0" lang="en-US" sz="1400" b="0" i="0" u="none" strike="noStrike" kern="0" cap="none" spc="0" normalizeH="0" baseline="0" noProof="0" dirty="0">
                <a:ln>
                  <a:noFill/>
                </a:ln>
                <a:gradFill>
                  <a:gsLst>
                    <a:gs pos="2917">
                      <a:srgbClr val="FFFFFF"/>
                    </a:gs>
                    <a:gs pos="100000">
                      <a:srgbClr val="FFFFFF"/>
                    </a:gs>
                  </a:gsLst>
                  <a:lin ang="5400000" scaled="0"/>
                </a:gradFill>
                <a:effectLst/>
                <a:uLnTx/>
                <a:uFillTx/>
              </a:rPr>
              <a:t>make it happen?</a:t>
            </a:r>
          </a:p>
        </p:txBody>
      </p:sp>
      <p:sp>
        <p:nvSpPr>
          <p:cNvPr id="56" name="TextBox 55"/>
          <p:cNvSpPr txBox="1"/>
          <p:nvPr/>
        </p:nvSpPr>
        <p:spPr>
          <a:xfrm>
            <a:off x="4121410" y="5295261"/>
            <a:ext cx="1839414" cy="5724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rgbClr val="FFFFFF"/>
                    </a:gs>
                    <a:gs pos="30000">
                      <a:srgbClr val="FFFFFF"/>
                    </a:gs>
                  </a:gsLst>
                  <a:lin ang="5400000" scaled="0"/>
                </a:gradFill>
                <a:effectLst/>
                <a:uLnTx/>
                <a:uFillTx/>
              </a:rPr>
              <a:t>Traditional BI</a:t>
            </a:r>
          </a:p>
        </p:txBody>
      </p:sp>
      <p:sp>
        <p:nvSpPr>
          <p:cNvPr id="57" name="TextBox 56"/>
          <p:cNvSpPr txBox="1"/>
          <p:nvPr/>
        </p:nvSpPr>
        <p:spPr>
          <a:xfrm>
            <a:off x="5955653" y="5295261"/>
            <a:ext cx="2365712" cy="5724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rgbClr val="FFFFFF"/>
                    </a:gs>
                    <a:gs pos="30000">
                      <a:srgbClr val="FFFFFF"/>
                    </a:gs>
                  </a:gsLst>
                  <a:lin ang="5400000" scaled="0"/>
                </a:gradFill>
                <a:effectLst/>
                <a:uLnTx/>
                <a:uFillTx/>
              </a:rPr>
              <a:t>Advanced analytics</a:t>
            </a:r>
          </a:p>
        </p:txBody>
      </p:sp>
      <p:sp>
        <p:nvSpPr>
          <p:cNvPr id="58" name="Right Triangle 57"/>
          <p:cNvSpPr/>
          <p:nvPr/>
        </p:nvSpPr>
        <p:spPr bwMode="auto">
          <a:xfrm flipV="1">
            <a:off x="2316757" y="4909341"/>
            <a:ext cx="179282" cy="179282"/>
          </a:xfrm>
          <a:prstGeom prst="rtTriangle">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9" name="Freeform 58"/>
          <p:cNvSpPr/>
          <p:nvPr/>
        </p:nvSpPr>
        <p:spPr bwMode="auto">
          <a:xfrm>
            <a:off x="959556" y="2244753"/>
            <a:ext cx="10107293" cy="3465689"/>
          </a:xfrm>
          <a:custGeom>
            <a:avLst/>
            <a:gdLst>
              <a:gd name="connsiteX0" fmla="*/ 0 w 9843911"/>
              <a:gd name="connsiteY0" fmla="*/ 3375378 h 3375378"/>
              <a:gd name="connsiteX1" fmla="*/ 9843911 w 9843911"/>
              <a:gd name="connsiteY1" fmla="*/ 0 h 3375378"/>
            </a:gdLst>
            <a:ahLst/>
            <a:cxnLst>
              <a:cxn ang="0">
                <a:pos x="connsiteX0" y="connsiteY0"/>
              </a:cxn>
              <a:cxn ang="0">
                <a:pos x="connsiteX1" y="connsiteY1"/>
              </a:cxn>
            </a:cxnLst>
            <a:rect l="l" t="t" r="r" b="b"/>
            <a:pathLst>
              <a:path w="9843911" h="3375378">
                <a:moveTo>
                  <a:pt x="0" y="3375378"/>
                </a:moveTo>
                <a:lnTo>
                  <a:pt x="9843911" y="0"/>
                </a:lnTo>
              </a:path>
            </a:pathLst>
          </a:custGeom>
          <a:noFill/>
          <a:ln w="63500" cap="flat" cmpd="sng" algn="ctr">
            <a:solidFill>
              <a:srgbClr val="08BCF2"/>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60" name="TextBox 59"/>
          <p:cNvSpPr txBox="1"/>
          <p:nvPr/>
        </p:nvSpPr>
        <p:spPr>
          <a:xfrm rot="20477271">
            <a:off x="1494661" y="5173426"/>
            <a:ext cx="1455655" cy="196825"/>
          </a:xfrm>
          <a:prstGeom prst="rect">
            <a:avLst/>
          </a:prstGeom>
          <a:solidFill>
            <a:srgbClr val="275364"/>
          </a:solidFill>
        </p:spPr>
        <p:txBody>
          <a:bodyPr wrap="non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2917">
                      <a:srgbClr val="FFFFFF"/>
                    </a:gs>
                    <a:gs pos="30000">
                      <a:srgbClr val="FFFFFF"/>
                    </a:gs>
                  </a:gsLst>
                  <a:lin ang="5400000" scaled="0"/>
                </a:gradFill>
                <a:effectLst/>
                <a:uLnTx/>
                <a:uFillTx/>
              </a:rPr>
              <a:t>INFORMATION</a:t>
            </a:r>
            <a:endParaRPr kumimoji="0" lang="en-US" sz="1400" b="1" i="0" u="none" strike="noStrike" kern="0" cap="none" spc="0" normalizeH="0" baseline="0" noProof="0" dirty="0">
              <a:ln>
                <a:noFill/>
              </a:ln>
              <a:gradFill>
                <a:gsLst>
                  <a:gs pos="2917">
                    <a:srgbClr val="FFFFFF"/>
                  </a:gs>
                  <a:gs pos="30000">
                    <a:srgbClr val="FFFFFF"/>
                  </a:gs>
                </a:gsLst>
                <a:lin ang="5400000" scaled="0"/>
              </a:gradFill>
              <a:effectLst/>
              <a:uLnTx/>
              <a:uFillTx/>
            </a:endParaRPr>
          </a:p>
        </p:txBody>
      </p:sp>
      <p:sp>
        <p:nvSpPr>
          <p:cNvPr id="61" name="TextBox 60"/>
          <p:cNvSpPr txBox="1"/>
          <p:nvPr/>
        </p:nvSpPr>
        <p:spPr>
          <a:xfrm rot="20498614">
            <a:off x="9080760" y="2561039"/>
            <a:ext cx="1489318" cy="196825"/>
          </a:xfrm>
          <a:prstGeom prst="rect">
            <a:avLst/>
          </a:prstGeom>
          <a:solidFill>
            <a:srgbClr val="275364"/>
          </a:solidFill>
        </p:spPr>
        <p:txBody>
          <a:bodyPr wrap="non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2917">
                      <a:srgbClr val="FFFFFF"/>
                    </a:gs>
                    <a:gs pos="30000">
                      <a:srgbClr val="FFFFFF"/>
                    </a:gs>
                  </a:gsLst>
                  <a:lin ang="5400000" scaled="0"/>
                </a:gradFill>
                <a:effectLst/>
                <a:uLnTx/>
                <a:uFillTx/>
              </a:rPr>
              <a:t>OPTIMIZATION</a:t>
            </a:r>
          </a:p>
        </p:txBody>
      </p:sp>
      <p:sp>
        <p:nvSpPr>
          <p:cNvPr id="62" name="Right Triangle 61"/>
          <p:cNvSpPr/>
          <p:nvPr/>
        </p:nvSpPr>
        <p:spPr bwMode="auto">
          <a:xfrm flipV="1">
            <a:off x="4842785" y="4067514"/>
            <a:ext cx="179282" cy="179282"/>
          </a:xfrm>
          <a:prstGeom prst="rtTriangle">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63" name="Right Triangle 62"/>
          <p:cNvSpPr/>
          <p:nvPr/>
        </p:nvSpPr>
        <p:spPr bwMode="auto">
          <a:xfrm flipV="1">
            <a:off x="7375494" y="3199821"/>
            <a:ext cx="179282" cy="179282"/>
          </a:xfrm>
          <a:prstGeom prst="rtTriangle">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64" name="Right Triangle 63"/>
          <p:cNvSpPr/>
          <p:nvPr/>
        </p:nvSpPr>
        <p:spPr bwMode="auto">
          <a:xfrm flipV="1">
            <a:off x="9913331" y="2344283"/>
            <a:ext cx="179282" cy="179282"/>
          </a:xfrm>
          <a:prstGeom prst="rtTriangle">
            <a:avLst/>
          </a:prstGeom>
          <a:pattFill prst="ltUpDiag">
            <a:fgClr>
              <a:srgbClr val="D2D2D2"/>
            </a:fgClr>
            <a:bgClr>
              <a:srgbClr val="FFFFFF"/>
            </a:bgClr>
          </a:patt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41589572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66">
            <a:extLst>
              <a:ext uri="{FF2B5EF4-FFF2-40B4-BE49-F238E27FC236}">
                <a16:creationId xmlns:a16="http://schemas.microsoft.com/office/drawing/2014/main" id="{2E79B983-FF32-40DC-8E1E-BDE3305E6EE3}"/>
              </a:ext>
            </a:extLst>
          </p:cNvPr>
          <p:cNvSpPr>
            <a:spLocks noChangeAspect="1"/>
          </p:cNvSpPr>
          <p:nvPr/>
        </p:nvSpPr>
        <p:spPr bwMode="black">
          <a:xfrm>
            <a:off x="1019489" y="1011364"/>
            <a:ext cx="3073728" cy="181780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solidFill>
          <a:ln>
            <a:noFill/>
          </a:ln>
        </p:spPr>
        <p:txBody>
          <a:bodyPr vert="horz" wrap="square" lIns="91390" tIns="45696" rIns="91390" bIns="45696" numCol="1" anchor="t" anchorCtr="0" compatLnSpc="1">
            <a:prstTxWarp prst="textNoShape">
              <a:avLst/>
            </a:prstTxWarp>
          </a:bodyPr>
          <a:lstStyle/>
          <a:p>
            <a:pPr defTabSz="932418">
              <a:defRPr/>
            </a:pPr>
            <a:endParaRPr lang="en-US" sz="1799">
              <a:solidFill>
                <a:srgbClr val="2C2C2C"/>
              </a:solidFill>
              <a:latin typeface="Segoe UI"/>
            </a:endParaRPr>
          </a:p>
        </p:txBody>
      </p:sp>
      <p:sp>
        <p:nvSpPr>
          <p:cNvPr id="5" name="Title 1"/>
          <p:cNvSpPr txBox="1">
            <a:spLocks/>
          </p:cNvSpPr>
          <p:nvPr/>
        </p:nvSpPr>
        <p:spPr>
          <a:xfrm>
            <a:off x="4258916" y="171723"/>
            <a:ext cx="8174915" cy="1679280"/>
          </a:xfrm>
          <a:prstGeom prst="rect">
            <a:avLst/>
          </a:prstGeom>
        </p:spPr>
        <p:txBody>
          <a:bodyPr lIns="149175" tIns="9324" rIns="149175" bIns="9324" anchor="b" anchorCtr="0"/>
          <a:lstStyle>
            <a:lvl1pPr marL="0" indent="0" algn="l" defTabSz="914367" rtl="0" eaLnBrk="1" latinLnBrk="0" hangingPunct="1">
              <a:lnSpc>
                <a:spcPct val="90000"/>
              </a:lnSpc>
              <a:spcBef>
                <a:spcPts val="0"/>
              </a:spcBef>
              <a:buNone/>
              <a:defRPr lang="en-US" sz="6000" b="0" kern="1200" cap="none" spc="-100" baseline="0">
                <a:ln w="3175">
                  <a:noFill/>
                </a:ln>
                <a:solidFill>
                  <a:schemeClr val="bg1"/>
                </a:solidFill>
                <a:effectLst/>
                <a:latin typeface="+mj-lt"/>
                <a:ea typeface="+mn-ea"/>
                <a:cs typeface="Segoe UI" pitchFamily="34" charset="0"/>
              </a:defRPr>
            </a:lvl1pPr>
          </a:lstStyle>
          <a:p>
            <a:pPr defTabSz="932205">
              <a:defRPr/>
            </a:pPr>
            <a:r>
              <a:rPr lang="en-US" sz="4080" spc="-153" dirty="0">
                <a:solidFill>
                  <a:srgbClr val="FFFFFF"/>
                </a:solidFill>
                <a:latin typeface="Segoe UI Semibold" panose="020B0702040204020203" pitchFamily="34" charset="0"/>
                <a:cs typeface="Segoe UI Semibold" panose="020B0702040204020203" pitchFamily="34" charset="0"/>
              </a:rPr>
              <a:t>Azure Database Migration Service </a:t>
            </a:r>
          </a:p>
          <a:p>
            <a:pPr defTabSz="932205">
              <a:defRPr/>
            </a:pPr>
            <a:endParaRPr lang="en-US" sz="4080" spc="-153" dirty="0">
              <a:solidFill>
                <a:srgbClr val="FFFFFF"/>
              </a:solidFill>
              <a:latin typeface="Segoe UI Semibold" panose="020B0702040204020203" pitchFamily="34" charset="0"/>
              <a:cs typeface="Segoe UI Semibold" panose="020B0702040204020203" pitchFamily="34" charset="0"/>
            </a:endParaRPr>
          </a:p>
        </p:txBody>
      </p:sp>
      <p:sp>
        <p:nvSpPr>
          <p:cNvPr id="7" name="Rectangle 6"/>
          <p:cNvSpPr/>
          <p:nvPr/>
        </p:nvSpPr>
        <p:spPr>
          <a:xfrm>
            <a:off x="4525763" y="3256585"/>
            <a:ext cx="7982663" cy="1255614"/>
          </a:xfrm>
          <a:prstGeom prst="rect">
            <a:avLst/>
          </a:prstGeom>
        </p:spPr>
        <p:txBody>
          <a:bodyPr wrap="square" lIns="149175">
            <a:spAutoFit/>
          </a:bodyPr>
          <a:lstStyle/>
          <a:p>
            <a:pPr defTabSz="950515">
              <a:lnSpc>
                <a:spcPct val="90000"/>
              </a:lnSpc>
              <a:spcBef>
                <a:spcPct val="0"/>
              </a:spcBef>
              <a:spcAft>
                <a:spcPts val="1224"/>
              </a:spcAft>
              <a:defRPr/>
            </a:pPr>
            <a:r>
              <a:rPr lang="en-US" sz="2000" kern="0" dirty="0">
                <a:ln w="3175">
                  <a:noFill/>
                </a:ln>
                <a:solidFill>
                  <a:srgbClr val="FFFFFF"/>
                </a:solidFill>
                <a:latin typeface="Segoe UI"/>
                <a:cs typeface="Segoe UI Semibold" panose="020B0702040204020203" pitchFamily="34" charset="0"/>
                <a:sym typeface="Wingdings" panose="05000000000000000000" pitchFamily="2" charset="2"/>
              </a:rPr>
              <a:t>Streamline database migration to Azure</a:t>
            </a:r>
          </a:p>
          <a:p>
            <a:pPr defTabSz="950515">
              <a:lnSpc>
                <a:spcPct val="90000"/>
              </a:lnSpc>
              <a:spcBef>
                <a:spcPct val="0"/>
              </a:spcBef>
              <a:spcAft>
                <a:spcPts val="1224"/>
              </a:spcAft>
              <a:defRPr/>
            </a:pPr>
            <a:r>
              <a:rPr lang="en-US" sz="2000" kern="0" dirty="0">
                <a:ln w="3175">
                  <a:noFill/>
                </a:ln>
                <a:solidFill>
                  <a:srgbClr val="FFFFFF"/>
                </a:solidFill>
                <a:latin typeface="Segoe UI"/>
                <a:cs typeface="Segoe UI Semibold" panose="020B0702040204020203" pitchFamily="34" charset="0"/>
                <a:sym typeface="Wingdings" panose="05000000000000000000" pitchFamily="2" charset="2"/>
              </a:rPr>
              <a:t>Managed service platform for migrating databases</a:t>
            </a:r>
          </a:p>
          <a:p>
            <a:pPr defTabSz="950515">
              <a:lnSpc>
                <a:spcPct val="90000"/>
              </a:lnSpc>
              <a:spcBef>
                <a:spcPct val="0"/>
              </a:spcBef>
              <a:spcAft>
                <a:spcPts val="1224"/>
              </a:spcAft>
              <a:defRPr/>
            </a:pPr>
            <a:r>
              <a:rPr lang="en-US" sz="2000" kern="0" dirty="0">
                <a:ln w="3175">
                  <a:noFill/>
                </a:ln>
                <a:solidFill>
                  <a:srgbClr val="FFFFFF"/>
                </a:solidFill>
                <a:latin typeface="Segoe UI"/>
                <a:cs typeface="Segoe UI Semibold" panose="020B0702040204020203" pitchFamily="34" charset="0"/>
                <a:sym typeface="Wingdings" panose="05000000000000000000" pitchFamily="2" charset="2"/>
              </a:rPr>
              <a:t>Migrate SQL Server &amp; 3</a:t>
            </a:r>
            <a:r>
              <a:rPr lang="en-US" sz="2000" kern="0" baseline="30000" dirty="0">
                <a:ln w="3175">
                  <a:noFill/>
                </a:ln>
                <a:solidFill>
                  <a:srgbClr val="FFFFFF"/>
                </a:solidFill>
                <a:latin typeface="Segoe UI"/>
                <a:cs typeface="Segoe UI Semibold" panose="020B0702040204020203" pitchFamily="34" charset="0"/>
                <a:sym typeface="Wingdings" panose="05000000000000000000" pitchFamily="2" charset="2"/>
              </a:rPr>
              <a:t>rd</a:t>
            </a:r>
            <a:r>
              <a:rPr lang="en-US" sz="2000" kern="0" dirty="0">
                <a:ln w="3175">
                  <a:noFill/>
                </a:ln>
                <a:solidFill>
                  <a:srgbClr val="FFFFFF"/>
                </a:solidFill>
                <a:latin typeface="Segoe UI"/>
                <a:cs typeface="Segoe UI Semibold" panose="020B0702040204020203" pitchFamily="34" charset="0"/>
                <a:sym typeface="Wingdings" panose="05000000000000000000" pitchFamily="2" charset="2"/>
              </a:rPr>
              <a:t> party databases to Azure SQL Database</a:t>
            </a:r>
          </a:p>
        </p:txBody>
      </p:sp>
      <p:sp>
        <p:nvSpPr>
          <p:cNvPr id="2" name="Rectangle 1"/>
          <p:cNvSpPr/>
          <p:nvPr/>
        </p:nvSpPr>
        <p:spPr bwMode="auto">
          <a:xfrm>
            <a:off x="2647" y="5837468"/>
            <a:ext cx="12431184" cy="1156065"/>
          </a:xfrm>
          <a:prstGeom prst="rect">
            <a:avLst/>
          </a:prstGeom>
          <a:solidFill>
            <a:srgbClr val="0054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ctr" anchorCtr="0" forceAA="0" compatLnSpc="1">
            <a:prstTxWarp prst="textNoShape">
              <a:avLst/>
            </a:prstTxWarp>
            <a:noAutofit/>
          </a:bodyPr>
          <a:lstStyle/>
          <a:p>
            <a:pPr algn="ctr" defTabSz="950663" fontAlgn="base">
              <a:lnSpc>
                <a:spcPct val="90000"/>
              </a:lnSpc>
              <a:spcBef>
                <a:spcPct val="0"/>
              </a:spcBef>
              <a:spcAft>
                <a:spcPct val="0"/>
              </a:spcAft>
              <a:defRPr/>
            </a:pPr>
            <a:r>
              <a:rPr lang="en-US" sz="3672" kern="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Accelerating your journey to the cloud</a:t>
            </a:r>
          </a:p>
        </p:txBody>
      </p:sp>
      <p:grpSp>
        <p:nvGrpSpPr>
          <p:cNvPr id="20" name="Group 19">
            <a:extLst>
              <a:ext uri="{FF2B5EF4-FFF2-40B4-BE49-F238E27FC236}">
                <a16:creationId xmlns:a16="http://schemas.microsoft.com/office/drawing/2014/main" id="{08757D2C-D0A3-4BF9-87E9-513F8850C245}"/>
              </a:ext>
            </a:extLst>
          </p:cNvPr>
          <p:cNvGrpSpPr/>
          <p:nvPr/>
        </p:nvGrpSpPr>
        <p:grpSpPr>
          <a:xfrm>
            <a:off x="1293588" y="1534025"/>
            <a:ext cx="2603978" cy="3911048"/>
            <a:chOff x="1479323" y="754618"/>
            <a:chExt cx="3258042" cy="4893415"/>
          </a:xfrm>
        </p:grpSpPr>
        <p:grpSp>
          <p:nvGrpSpPr>
            <p:cNvPr id="14" name="Group 13">
              <a:extLst>
                <a:ext uri="{FF2B5EF4-FFF2-40B4-BE49-F238E27FC236}">
                  <a16:creationId xmlns:a16="http://schemas.microsoft.com/office/drawing/2014/main" id="{8FFA39C6-2289-4D37-9794-36200A301521}"/>
                </a:ext>
              </a:extLst>
            </p:cNvPr>
            <p:cNvGrpSpPr/>
            <p:nvPr/>
          </p:nvGrpSpPr>
          <p:grpSpPr>
            <a:xfrm>
              <a:off x="2226282" y="3967643"/>
              <a:ext cx="1695637" cy="1680390"/>
              <a:chOff x="2226282" y="3967642"/>
              <a:chExt cx="1821159" cy="1804783"/>
            </a:xfrm>
          </p:grpSpPr>
          <p:sp>
            <p:nvSpPr>
              <p:cNvPr id="9" name="Arc 8">
                <a:extLst>
                  <a:ext uri="{FF2B5EF4-FFF2-40B4-BE49-F238E27FC236}">
                    <a16:creationId xmlns:a16="http://schemas.microsoft.com/office/drawing/2014/main" id="{25C59F98-DF7A-4430-AA96-0990CFDCA606}"/>
                  </a:ext>
                </a:extLst>
              </p:cNvPr>
              <p:cNvSpPr/>
              <p:nvPr/>
            </p:nvSpPr>
            <p:spPr>
              <a:xfrm rot="10800000">
                <a:off x="2226282" y="3967642"/>
                <a:ext cx="1804783" cy="1804783"/>
              </a:xfrm>
              <a:prstGeom prst="arc">
                <a:avLst>
                  <a:gd name="adj1" fmla="val 12057414"/>
                  <a:gd name="adj2" fmla="val 0"/>
                </a:avLst>
              </a:prstGeom>
              <a:ln w="38100">
                <a:solidFill>
                  <a:srgbClr val="008A00"/>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418">
                  <a:defRPr/>
                </a:pPr>
                <a:endParaRPr lang="en-US" sz="1836">
                  <a:solidFill>
                    <a:srgbClr val="505050"/>
                  </a:solidFill>
                  <a:latin typeface="Segoe UI"/>
                </a:endParaRPr>
              </a:p>
            </p:txBody>
          </p:sp>
          <p:sp>
            <p:nvSpPr>
              <p:cNvPr id="13" name="Isosceles Triangle 12">
                <a:extLst>
                  <a:ext uri="{FF2B5EF4-FFF2-40B4-BE49-F238E27FC236}">
                    <a16:creationId xmlns:a16="http://schemas.microsoft.com/office/drawing/2014/main" id="{7A3D1365-240B-43FB-B6E5-B14C15D1BE2F}"/>
                  </a:ext>
                </a:extLst>
              </p:cNvPr>
              <p:cNvSpPr/>
              <p:nvPr/>
            </p:nvSpPr>
            <p:spPr bwMode="auto">
              <a:xfrm rot="1183337">
                <a:off x="3891461" y="5122353"/>
                <a:ext cx="155980" cy="134466"/>
              </a:xfrm>
              <a:prstGeom prst="triangle">
                <a:avLst/>
              </a:prstGeom>
              <a:solidFill>
                <a:srgbClr val="00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2" name="Group 31">
              <a:extLst>
                <a:ext uri="{FF2B5EF4-FFF2-40B4-BE49-F238E27FC236}">
                  <a16:creationId xmlns:a16="http://schemas.microsoft.com/office/drawing/2014/main" id="{AE6231F0-65C1-413F-8FAA-9BC02ADAA284}"/>
                </a:ext>
              </a:extLst>
            </p:cNvPr>
            <p:cNvGrpSpPr/>
            <p:nvPr/>
          </p:nvGrpSpPr>
          <p:grpSpPr>
            <a:xfrm>
              <a:off x="1479323" y="2962840"/>
              <a:ext cx="3258042" cy="2053037"/>
              <a:chOff x="1450914" y="2592491"/>
              <a:chExt cx="2514485" cy="1584487"/>
            </a:xfrm>
          </p:grpSpPr>
          <p:grpSp>
            <p:nvGrpSpPr>
              <p:cNvPr id="33" name="Group 32">
                <a:extLst>
                  <a:ext uri="{FF2B5EF4-FFF2-40B4-BE49-F238E27FC236}">
                    <a16:creationId xmlns:a16="http://schemas.microsoft.com/office/drawing/2014/main" id="{CAF73467-6C9D-446C-80D1-14202CC8A315}"/>
                  </a:ext>
                </a:extLst>
              </p:cNvPr>
              <p:cNvGrpSpPr/>
              <p:nvPr/>
            </p:nvGrpSpPr>
            <p:grpSpPr>
              <a:xfrm>
                <a:off x="1450914" y="2592491"/>
                <a:ext cx="1254706" cy="1584487"/>
                <a:chOff x="8674324" y="2724746"/>
                <a:chExt cx="1254706" cy="1584487"/>
              </a:xfrm>
            </p:grpSpPr>
            <p:pic>
              <p:nvPicPr>
                <p:cNvPr id="37" name="Picture 36">
                  <a:extLst>
                    <a:ext uri="{FF2B5EF4-FFF2-40B4-BE49-F238E27FC236}">
                      <a16:creationId xmlns:a16="http://schemas.microsoft.com/office/drawing/2014/main" id="{1962C286-0232-453E-9F45-F3E4C8A3466E}"/>
                    </a:ext>
                  </a:extLst>
                </p:cNvPr>
                <p:cNvPicPr>
                  <a:picLocks noChangeAspect="1"/>
                </p:cNvPicPr>
                <p:nvPr/>
              </p:nvPicPr>
              <p:blipFill>
                <a:blip r:embed="rId3"/>
                <a:stretch>
                  <a:fillRect/>
                </a:stretch>
              </p:blipFill>
              <p:spPr>
                <a:xfrm>
                  <a:off x="8710027" y="2724746"/>
                  <a:ext cx="1183664" cy="1584487"/>
                </a:xfrm>
                <a:prstGeom prst="rect">
                  <a:avLst/>
                </a:prstGeom>
              </p:spPr>
            </p:pic>
            <p:sp>
              <p:nvSpPr>
                <p:cNvPr id="38" name="TextBox 37">
                  <a:extLst>
                    <a:ext uri="{FF2B5EF4-FFF2-40B4-BE49-F238E27FC236}">
                      <a16:creationId xmlns:a16="http://schemas.microsoft.com/office/drawing/2014/main" id="{EC7D5D6B-A8EF-48BF-9FBA-4CFEDC9CE559}"/>
                    </a:ext>
                  </a:extLst>
                </p:cNvPr>
                <p:cNvSpPr txBox="1"/>
                <p:nvPr/>
              </p:nvSpPr>
              <p:spPr>
                <a:xfrm>
                  <a:off x="8674324" y="3500231"/>
                  <a:ext cx="1254706" cy="619114"/>
                </a:xfrm>
                <a:prstGeom prst="rect">
                  <a:avLst/>
                </a:prstGeom>
                <a:noFill/>
              </p:spPr>
              <p:txBody>
                <a:bodyPr wrap="none" lIns="182828" tIns="146262" rIns="182828" bIns="146262" rtlCol="0">
                  <a:spAutoFit/>
                </a:bodyPr>
                <a:lstStyle/>
                <a:p>
                  <a:pPr algn="ctr" defTabSz="932418">
                    <a:lnSpc>
                      <a:spcPct val="90000"/>
                    </a:lnSpc>
                    <a:spcAft>
                      <a:spcPts val="600"/>
                    </a:spcAft>
                    <a:defRPr/>
                  </a:pPr>
                  <a:r>
                    <a:rPr lang="en-US" sz="2448" dirty="0">
                      <a:solidFill>
                        <a:srgbClr val="505050"/>
                      </a:solidFill>
                      <a:latin typeface="Segoe UI Semibold" panose="020B0702040204020203" pitchFamily="34" charset="0"/>
                      <a:cs typeface="Segoe UI Semibold" panose="020B0702040204020203" pitchFamily="34" charset="0"/>
                    </a:rPr>
                    <a:t>Oracle</a:t>
                  </a:r>
                </a:p>
              </p:txBody>
            </p:sp>
          </p:grpSp>
          <p:grpSp>
            <p:nvGrpSpPr>
              <p:cNvPr id="34" name="Group 33">
                <a:extLst>
                  <a:ext uri="{FF2B5EF4-FFF2-40B4-BE49-F238E27FC236}">
                    <a16:creationId xmlns:a16="http://schemas.microsoft.com/office/drawing/2014/main" id="{81831606-FBF1-4EBB-ADF1-E81EFA1BCA47}"/>
                  </a:ext>
                </a:extLst>
              </p:cNvPr>
              <p:cNvGrpSpPr/>
              <p:nvPr/>
            </p:nvGrpSpPr>
            <p:grpSpPr>
              <a:xfrm>
                <a:off x="2781735" y="2592491"/>
                <a:ext cx="1183664" cy="1584487"/>
                <a:chOff x="10005145" y="2724746"/>
                <a:chExt cx="1183664" cy="1584487"/>
              </a:xfrm>
            </p:grpSpPr>
            <p:pic>
              <p:nvPicPr>
                <p:cNvPr id="35" name="Picture 34">
                  <a:extLst>
                    <a:ext uri="{FF2B5EF4-FFF2-40B4-BE49-F238E27FC236}">
                      <a16:creationId xmlns:a16="http://schemas.microsoft.com/office/drawing/2014/main" id="{81555FB0-AFFC-44AE-9827-D6CDFB722263}"/>
                    </a:ext>
                  </a:extLst>
                </p:cNvPr>
                <p:cNvPicPr>
                  <a:picLocks noChangeAspect="1"/>
                </p:cNvPicPr>
                <p:nvPr/>
              </p:nvPicPr>
              <p:blipFill>
                <a:blip r:embed="rId4"/>
                <a:stretch>
                  <a:fillRect/>
                </a:stretch>
              </p:blipFill>
              <p:spPr>
                <a:xfrm>
                  <a:off x="10005145" y="2724746"/>
                  <a:ext cx="1183664" cy="1584487"/>
                </a:xfrm>
                <a:prstGeom prst="rect">
                  <a:avLst/>
                </a:prstGeom>
              </p:spPr>
            </p:pic>
            <p:sp>
              <p:nvSpPr>
                <p:cNvPr id="36" name="TextBox 35">
                  <a:extLst>
                    <a:ext uri="{FF2B5EF4-FFF2-40B4-BE49-F238E27FC236}">
                      <a16:creationId xmlns:a16="http://schemas.microsoft.com/office/drawing/2014/main" id="{0FD1DCAD-4181-4142-BA48-3C9A3BA4A1B7}"/>
                    </a:ext>
                  </a:extLst>
                </p:cNvPr>
                <p:cNvSpPr txBox="1"/>
                <p:nvPr/>
              </p:nvSpPr>
              <p:spPr>
                <a:xfrm>
                  <a:off x="10166186" y="3500230"/>
                  <a:ext cx="910592" cy="619114"/>
                </a:xfrm>
                <a:prstGeom prst="rect">
                  <a:avLst/>
                </a:prstGeom>
                <a:noFill/>
              </p:spPr>
              <p:txBody>
                <a:bodyPr wrap="none" lIns="182828" tIns="146262" rIns="182828" bIns="146262" rtlCol="0">
                  <a:spAutoFit/>
                </a:bodyPr>
                <a:lstStyle/>
                <a:p>
                  <a:pPr algn="ctr" defTabSz="932418">
                    <a:lnSpc>
                      <a:spcPct val="90000"/>
                    </a:lnSpc>
                    <a:spcAft>
                      <a:spcPts val="600"/>
                    </a:spcAft>
                    <a:defRPr/>
                  </a:pPr>
                  <a:r>
                    <a:rPr lang="en-US" sz="2448">
                      <a:solidFill>
                        <a:srgbClr val="505050"/>
                      </a:solidFill>
                      <a:latin typeface="Segoe UI Semibold" panose="020B0702040204020203" pitchFamily="34" charset="0"/>
                      <a:cs typeface="Segoe UI Semibold" panose="020B0702040204020203" pitchFamily="34" charset="0"/>
                    </a:rPr>
                    <a:t>SQL</a:t>
                  </a:r>
                </a:p>
              </p:txBody>
            </p:sp>
          </p:grpSp>
        </p:grpSp>
        <p:cxnSp>
          <p:nvCxnSpPr>
            <p:cNvPr id="17" name="Straight Arrow Connector 16">
              <a:extLst>
                <a:ext uri="{FF2B5EF4-FFF2-40B4-BE49-F238E27FC236}">
                  <a16:creationId xmlns:a16="http://schemas.microsoft.com/office/drawing/2014/main" id="{852DB384-D2DB-4CAC-813E-148C77C67261}"/>
                </a:ext>
              </a:extLst>
            </p:cNvPr>
            <p:cNvCxnSpPr/>
            <p:nvPr/>
          </p:nvCxnSpPr>
          <p:spPr>
            <a:xfrm flipV="1">
              <a:off x="2272597" y="1990906"/>
              <a:ext cx="0" cy="1419478"/>
            </a:xfrm>
            <a:prstGeom prst="straightConnector1">
              <a:avLst/>
            </a:prstGeom>
            <a:ln w="38100">
              <a:solidFill>
                <a:srgbClr val="008A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737B98-6B0F-4E93-8226-1E8278BF8A6F}"/>
                </a:ext>
              </a:extLst>
            </p:cNvPr>
            <p:cNvCxnSpPr/>
            <p:nvPr/>
          </p:nvCxnSpPr>
          <p:spPr>
            <a:xfrm flipV="1">
              <a:off x="3989668" y="1990907"/>
              <a:ext cx="0" cy="1419478"/>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3955D77-5C41-4F3C-8F4A-4758770B8D08}"/>
                </a:ext>
              </a:extLst>
            </p:cNvPr>
            <p:cNvPicPr>
              <a:picLocks noChangeAspect="1"/>
            </p:cNvPicPr>
            <p:nvPr/>
          </p:nvPicPr>
          <p:blipFill>
            <a:blip r:embed="rId4"/>
            <a:stretch>
              <a:fillRect/>
            </a:stretch>
          </p:blipFill>
          <p:spPr>
            <a:xfrm>
              <a:off x="2593582" y="754618"/>
              <a:ext cx="945788" cy="1266059"/>
            </a:xfrm>
            <a:prstGeom prst="rect">
              <a:avLst/>
            </a:prstGeom>
          </p:spPr>
        </p:pic>
        <p:sp>
          <p:nvSpPr>
            <p:cNvPr id="41" name="TextBox 40">
              <a:extLst>
                <a:ext uri="{FF2B5EF4-FFF2-40B4-BE49-F238E27FC236}">
                  <a16:creationId xmlns:a16="http://schemas.microsoft.com/office/drawing/2014/main" id="{770861B7-B78E-4DF4-87AB-18FF5022E1C2}"/>
                </a:ext>
              </a:extLst>
            </p:cNvPr>
            <p:cNvSpPr txBox="1"/>
            <p:nvPr/>
          </p:nvSpPr>
          <p:spPr>
            <a:xfrm>
              <a:off x="2433546" y="1323744"/>
              <a:ext cx="1251448" cy="621881"/>
            </a:xfrm>
            <a:prstGeom prst="rect">
              <a:avLst/>
            </a:prstGeom>
            <a:noFill/>
          </p:spPr>
          <p:txBody>
            <a:bodyPr wrap="none" lIns="182828" tIns="146262" rIns="182828" bIns="146262" rtlCol="0">
              <a:spAutoFit/>
            </a:bodyPr>
            <a:lstStyle/>
            <a:p>
              <a:pPr algn="ctr" defTabSz="932418">
                <a:lnSpc>
                  <a:spcPct val="90000"/>
                </a:lnSpc>
                <a:spcAft>
                  <a:spcPts val="600"/>
                </a:spcAft>
                <a:defRPr/>
              </a:pPr>
              <a:r>
                <a:rPr lang="en-US" sz="1428" dirty="0">
                  <a:solidFill>
                    <a:srgbClr val="505050"/>
                  </a:solidFill>
                  <a:latin typeface="Segoe UI Semibold" panose="020B0702040204020203" pitchFamily="34" charset="0"/>
                  <a:cs typeface="Segoe UI Semibold" panose="020B0702040204020203" pitchFamily="34" charset="0"/>
                </a:rPr>
                <a:t>SQL DB</a:t>
              </a:r>
            </a:p>
          </p:txBody>
        </p:sp>
      </p:grpSp>
    </p:spTree>
    <p:extLst>
      <p:ext uri="{BB962C8B-B14F-4D97-AF65-F5344CB8AC3E}">
        <p14:creationId xmlns:p14="http://schemas.microsoft.com/office/powerpoint/2010/main" val="181872756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bg1"/>
                </a:solidFill>
              </a:rPr>
              <a:t>Machine Learning and Analytics</a:t>
            </a:r>
          </a:p>
        </p:txBody>
      </p:sp>
      <p:sp>
        <p:nvSpPr>
          <p:cNvPr id="2" name="Rectangle 1"/>
          <p:cNvSpPr/>
          <p:nvPr/>
        </p:nvSpPr>
        <p:spPr bwMode="auto">
          <a:xfrm>
            <a:off x="-365371" y="5600359"/>
            <a:ext cx="1529573" cy="54863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400" dirty="0">
              <a:solidFill>
                <a:schemeClr val="tx1"/>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FA3C06C8-35A2-439D-A57B-8F6B5C9D9188}"/>
              </a:ext>
            </a:extLst>
          </p:cNvPr>
          <p:cNvGrpSpPr/>
          <p:nvPr/>
        </p:nvGrpSpPr>
        <p:grpSpPr>
          <a:xfrm>
            <a:off x="249407" y="1649550"/>
            <a:ext cx="7748242" cy="4292632"/>
            <a:chOff x="249407" y="1649550"/>
            <a:chExt cx="7748242" cy="4292632"/>
          </a:xfrm>
        </p:grpSpPr>
        <p:grpSp>
          <p:nvGrpSpPr>
            <p:cNvPr id="4" name="Group 3">
              <a:extLst>
                <a:ext uri="{FF2B5EF4-FFF2-40B4-BE49-F238E27FC236}">
                  <a16:creationId xmlns:a16="http://schemas.microsoft.com/office/drawing/2014/main" id="{0FC0AE3E-2135-477D-9330-B9382408B624}"/>
                </a:ext>
              </a:extLst>
            </p:cNvPr>
            <p:cNvGrpSpPr/>
            <p:nvPr/>
          </p:nvGrpSpPr>
          <p:grpSpPr>
            <a:xfrm>
              <a:off x="249407" y="1649550"/>
              <a:ext cx="7748242" cy="4292632"/>
              <a:chOff x="249407" y="1649550"/>
              <a:chExt cx="7748242" cy="4292632"/>
            </a:xfrm>
          </p:grpSpPr>
          <p:grpSp>
            <p:nvGrpSpPr>
              <p:cNvPr id="6" name="Group 5"/>
              <p:cNvGrpSpPr/>
              <p:nvPr/>
            </p:nvGrpSpPr>
            <p:grpSpPr>
              <a:xfrm>
                <a:off x="249407" y="1649550"/>
                <a:ext cx="7748242" cy="4292632"/>
                <a:chOff x="249407" y="1649550"/>
                <a:chExt cx="7748242" cy="4292632"/>
              </a:xfrm>
            </p:grpSpPr>
            <p:sp>
              <p:nvSpPr>
                <p:cNvPr id="153" name="Rectangle 152"/>
                <p:cNvSpPr/>
                <p:nvPr/>
              </p:nvSpPr>
              <p:spPr bwMode="auto">
                <a:xfrm>
                  <a:off x="4152200" y="1649550"/>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154" name="Rectangle 153"/>
                <p:cNvSpPr/>
                <p:nvPr/>
              </p:nvSpPr>
              <p:spPr>
                <a:xfrm>
                  <a:off x="4667785" y="3088249"/>
                  <a:ext cx="1296319" cy="446397"/>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155" name="Rectangle 154"/>
                <p:cNvSpPr/>
                <p:nvPr/>
              </p:nvSpPr>
              <p:spPr>
                <a:xfrm>
                  <a:off x="4653693" y="2344046"/>
                  <a:ext cx="1296319" cy="270285"/>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169" name="Group 168"/>
                <p:cNvGrpSpPr/>
                <p:nvPr/>
              </p:nvGrpSpPr>
              <p:grpSpPr>
                <a:xfrm>
                  <a:off x="4339018" y="2349358"/>
                  <a:ext cx="256193" cy="256193"/>
                  <a:chOff x="4068192" y="3363795"/>
                  <a:chExt cx="324957" cy="324957"/>
                </a:xfrm>
              </p:grpSpPr>
              <p:sp>
                <p:nvSpPr>
                  <p:cNvPr id="218" name="Rounded Rectangle 217"/>
                  <p:cNvSpPr/>
                  <p:nvPr/>
                </p:nvSpPr>
                <p:spPr bwMode="auto">
                  <a:xfrm>
                    <a:off x="4068192" y="3363795"/>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1" name="Oval 220"/>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2" name="Oval 221"/>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5" name="Oval 224"/>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6" name="Oval 225"/>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9" name="Oval 228"/>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Oval 229"/>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3" name="Oval 232"/>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4" name="Oval 233"/>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3" name="Group 172"/>
                <p:cNvGrpSpPr/>
                <p:nvPr/>
              </p:nvGrpSpPr>
              <p:grpSpPr>
                <a:xfrm>
                  <a:off x="4339677" y="3152927"/>
                  <a:ext cx="253198" cy="310108"/>
                  <a:chOff x="-3084513" y="3390510"/>
                  <a:chExt cx="2716213" cy="3363913"/>
                </a:xfrm>
                <a:solidFill>
                  <a:schemeClr val="tx1"/>
                </a:solidFill>
              </p:grpSpPr>
              <p:sp>
                <p:nvSpPr>
                  <p:cNvPr id="216"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7"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88" name="TextBox 187"/>
                <p:cNvSpPr txBox="1"/>
                <p:nvPr/>
              </p:nvSpPr>
              <p:spPr>
                <a:xfrm>
                  <a:off x="1164202" y="1958379"/>
                  <a:ext cx="528754" cy="323165"/>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190" name="TextBox 189"/>
                <p:cNvSpPr txBox="1"/>
                <p:nvPr/>
              </p:nvSpPr>
              <p:spPr>
                <a:xfrm>
                  <a:off x="1164202" y="3351045"/>
                  <a:ext cx="528754" cy="161583"/>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192" name="TextBox 191"/>
                <p:cNvSpPr txBox="1"/>
                <p:nvPr/>
              </p:nvSpPr>
              <p:spPr>
                <a:xfrm>
                  <a:off x="1164202" y="4768746"/>
                  <a:ext cx="735728" cy="323165"/>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193" name="TextBox 192"/>
                <p:cNvSpPr txBox="1"/>
                <p:nvPr/>
              </p:nvSpPr>
              <p:spPr>
                <a:xfrm>
                  <a:off x="806041" y="5665183"/>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grpSp>
              <p:nvGrpSpPr>
                <p:cNvPr id="194" name="Group 193"/>
                <p:cNvGrpSpPr/>
                <p:nvPr/>
              </p:nvGrpSpPr>
              <p:grpSpPr>
                <a:xfrm>
                  <a:off x="1776319" y="1668481"/>
                  <a:ext cx="308472" cy="3830198"/>
                  <a:chOff x="1810439" y="1858178"/>
                  <a:chExt cx="308472" cy="3830198"/>
                </a:xfrm>
                <a:solidFill>
                  <a:srgbClr val="0078D7"/>
                </a:solidFill>
              </p:grpSpPr>
              <p:sp>
                <p:nvSpPr>
                  <p:cNvPr id="195" name="Freeform 194"/>
                  <p:cNvSpPr/>
                  <p:nvPr/>
                </p:nvSpPr>
                <p:spPr bwMode="auto">
                  <a:xfrm>
                    <a:off x="1995054" y="1858178"/>
                    <a:ext cx="123857" cy="3830198"/>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96" name="Straight Connector 195"/>
                  <p:cNvCxnSpPr/>
                  <p:nvPr/>
                </p:nvCxnSpPr>
                <p:spPr>
                  <a:xfrm>
                    <a:off x="1810439" y="3639239"/>
                    <a:ext cx="308472" cy="0"/>
                  </a:xfrm>
                  <a:prstGeom prst="line">
                    <a:avLst/>
                  </a:prstGeom>
                  <a:grp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6" name="TextBox 175"/>
                <p:cNvSpPr txBox="1"/>
                <p:nvPr/>
              </p:nvSpPr>
              <p:spPr>
                <a:xfrm>
                  <a:off x="5327363" y="5665183"/>
                  <a:ext cx="1165191" cy="276999"/>
                </a:xfrm>
                <a:prstGeom prst="rect">
                  <a:avLst/>
                </a:prstGeom>
                <a:noFill/>
              </p:spPr>
              <p:txBody>
                <a:bodyPr wrap="none" lIns="0" tIns="0" rIns="0" bIns="0" rtlCol="0" anchor="ctr">
                  <a:spAutoFit/>
                </a:bodyPr>
                <a:lstStyle/>
                <a:p>
                  <a:pPr algn="ctr" defTabSz="932563">
                    <a:spcBef>
                      <a:spcPct val="0"/>
                    </a:spcBef>
                    <a:spcAft>
                      <a:spcPts val="600"/>
                    </a:spcAft>
                  </a:pPr>
                  <a:r>
                    <a:rPr lang="en-US" dirty="0">
                      <a:solidFill>
                        <a:schemeClr val="bg2"/>
                      </a:solidFill>
                      <a:cs typeface="Segoe UI Semilight" panose="020B0402040204020203" pitchFamily="34" charset="0"/>
                    </a:rPr>
                    <a:t>Intelligence</a:t>
                  </a:r>
                </a:p>
              </p:txBody>
            </p:sp>
            <p:sp>
              <p:nvSpPr>
                <p:cNvPr id="177" name="Rectangle 176"/>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178" name="Rectangle 177"/>
                <p:cNvSpPr/>
                <p:nvPr/>
              </p:nvSpPr>
              <p:spPr>
                <a:xfrm>
                  <a:off x="2833488" y="4199155"/>
                  <a:ext cx="1296319" cy="270285"/>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179" name="Rectangle 178"/>
                <p:cNvSpPr/>
                <p:nvPr/>
              </p:nvSpPr>
              <p:spPr>
                <a:xfrm>
                  <a:off x="2833488" y="3390244"/>
                  <a:ext cx="1296319" cy="270285"/>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180" name="Group 179"/>
                <p:cNvGrpSpPr/>
                <p:nvPr/>
              </p:nvGrpSpPr>
              <p:grpSpPr>
                <a:xfrm>
                  <a:off x="2512312" y="3346955"/>
                  <a:ext cx="280471" cy="298350"/>
                  <a:chOff x="3232150" y="382588"/>
                  <a:chExt cx="5727700" cy="6092825"/>
                </a:xfrm>
                <a:solidFill>
                  <a:schemeClr val="tx1"/>
                </a:solidFill>
              </p:grpSpPr>
              <p:sp>
                <p:nvSpPr>
                  <p:cNvPr id="184"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5"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6"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81" name="Rectangle 180"/>
                <p:cNvSpPr/>
                <p:nvPr/>
              </p:nvSpPr>
              <p:spPr>
                <a:xfrm>
                  <a:off x="2833488" y="2538073"/>
                  <a:ext cx="1296319" cy="270285"/>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182" name="Freeform 181"/>
                <p:cNvSpPr/>
                <p:nvPr/>
              </p:nvSpPr>
              <p:spPr bwMode="auto">
                <a:xfrm>
                  <a:off x="2508225" y="2475589"/>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183" name="Freeform 182"/>
                <p:cNvSpPr/>
                <p:nvPr/>
              </p:nvSpPr>
              <p:spPr bwMode="auto">
                <a:xfrm>
                  <a:off x="2528952" y="4204179"/>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sp>
              <p:nvSpPr>
                <p:cNvPr id="235" name="Rectangle 234"/>
                <p:cNvSpPr/>
                <p:nvPr/>
              </p:nvSpPr>
              <p:spPr bwMode="auto">
                <a:xfrm>
                  <a:off x="6030180" y="1649550"/>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Machine Learning and Analytics</a:t>
                  </a:r>
                </a:p>
              </p:txBody>
            </p:sp>
            <p:sp>
              <p:nvSpPr>
                <p:cNvPr id="236" name="Rectangle 235"/>
                <p:cNvSpPr/>
                <p:nvPr/>
              </p:nvSpPr>
              <p:spPr>
                <a:xfrm>
                  <a:off x="6689366" y="3871325"/>
                  <a:ext cx="1294130" cy="622511"/>
                </a:xfrm>
                <a:prstGeom prst="rect">
                  <a:avLst/>
                </a:prstGeom>
              </p:spPr>
              <p:txBody>
                <a:bodyPr wrap="square">
                  <a:spAutoFit/>
                </a:bodyPr>
                <a:lstStyle/>
                <a:p>
                  <a:r>
                    <a:rPr lang="en-US" sz="1122" dirty="0">
                      <a:cs typeface="Segoe UI Semilight" panose="020B0402040204020203" pitchFamily="34" charset="0"/>
                    </a:rPr>
                    <a:t>HDInsight </a:t>
                  </a:r>
                </a:p>
                <a:p>
                  <a:r>
                    <a:rPr lang="en-US" sz="1122" dirty="0">
                      <a:cs typeface="Segoe UI Semilight" panose="020B0402040204020203" pitchFamily="34" charset="0"/>
                    </a:rPr>
                    <a:t>(Hadoop and Spark)</a:t>
                  </a:r>
                </a:p>
              </p:txBody>
            </p:sp>
            <p:sp>
              <p:nvSpPr>
                <p:cNvPr id="237" name="Rectangle 236"/>
                <p:cNvSpPr/>
                <p:nvPr/>
              </p:nvSpPr>
              <p:spPr>
                <a:xfrm>
                  <a:off x="6689366" y="4888358"/>
                  <a:ext cx="925088" cy="437684"/>
                </a:xfrm>
                <a:prstGeom prst="rect">
                  <a:avLst/>
                </a:prstGeom>
              </p:spPr>
              <p:txBody>
                <a:bodyPr wrap="square">
                  <a:spAutoFit/>
                </a:bodyPr>
                <a:lstStyle/>
                <a:p>
                  <a:r>
                    <a:rPr lang="en-US" sz="1122" dirty="0">
                      <a:cs typeface="Segoe UI Semilight" panose="020B0402040204020203" pitchFamily="34" charset="0"/>
                    </a:rPr>
                    <a:t>Stream Analytics</a:t>
                  </a:r>
                </a:p>
              </p:txBody>
            </p:sp>
            <p:sp>
              <p:nvSpPr>
                <p:cNvPr id="238" name="Rectangle 237"/>
                <p:cNvSpPr/>
                <p:nvPr/>
              </p:nvSpPr>
              <p:spPr>
                <a:xfrm>
                  <a:off x="6689366" y="3131506"/>
                  <a:ext cx="1294130" cy="446397"/>
                </a:xfrm>
                <a:prstGeom prst="rect">
                  <a:avLst/>
                </a:prstGeom>
              </p:spPr>
              <p:txBody>
                <a:bodyPr wrap="square">
                  <a:spAutoFit/>
                </a:bodyPr>
                <a:lstStyle/>
                <a:p>
                  <a:r>
                    <a:rPr lang="en-US" sz="1122" dirty="0">
                      <a:cs typeface="Segoe UI Semilight" panose="020B0402040204020203" pitchFamily="34" charset="0"/>
                    </a:rPr>
                    <a:t>Data Lake Analytics</a:t>
                  </a:r>
                </a:p>
              </p:txBody>
            </p:sp>
            <p:grpSp>
              <p:nvGrpSpPr>
                <p:cNvPr id="239" name="Group 238"/>
                <p:cNvGrpSpPr/>
                <p:nvPr/>
              </p:nvGrpSpPr>
              <p:grpSpPr>
                <a:xfrm>
                  <a:off x="6331026" y="3216207"/>
                  <a:ext cx="225034" cy="284903"/>
                  <a:chOff x="3763925" y="4579938"/>
                  <a:chExt cx="1741488" cy="2204799"/>
                </a:xfrm>
                <a:solidFill>
                  <a:schemeClr val="tx1"/>
                </a:solidFill>
              </p:grpSpPr>
              <p:sp>
                <p:nvSpPr>
                  <p:cNvPr id="240" name="Freeform 16"/>
                  <p:cNvSpPr>
                    <a:spLocks/>
                  </p:cNvSpPr>
                  <p:nvPr/>
                </p:nvSpPr>
                <p:spPr bwMode="auto">
                  <a:xfrm>
                    <a:off x="3896296" y="4579938"/>
                    <a:ext cx="1493839" cy="403229"/>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1" name="Freeform 17"/>
                  <p:cNvSpPr>
                    <a:spLocks/>
                  </p:cNvSpPr>
                  <p:nvPr/>
                </p:nvSpPr>
                <p:spPr bwMode="auto">
                  <a:xfrm>
                    <a:off x="3763925" y="4708286"/>
                    <a:ext cx="1741488" cy="1411289"/>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2" name="Freeform 18"/>
                  <p:cNvSpPr>
                    <a:spLocks/>
                  </p:cNvSpPr>
                  <p:nvPr/>
                </p:nvSpPr>
                <p:spPr bwMode="auto">
                  <a:xfrm>
                    <a:off x="3763925" y="6057664"/>
                    <a:ext cx="1741488" cy="727073"/>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243" name="Rectangle 242"/>
                <p:cNvSpPr/>
                <p:nvPr/>
              </p:nvSpPr>
              <p:spPr>
                <a:xfrm>
                  <a:off x="6703519" y="2295083"/>
                  <a:ext cx="1294130" cy="446397"/>
                </a:xfrm>
                <a:prstGeom prst="rect">
                  <a:avLst/>
                </a:prstGeom>
              </p:spPr>
              <p:txBody>
                <a:bodyPr wrap="square">
                  <a:spAutoFit/>
                </a:bodyPr>
                <a:lstStyle/>
                <a:p>
                  <a:r>
                    <a:rPr lang="en-US" sz="1122" dirty="0">
                      <a:cs typeface="Segoe UI Semilight" panose="020B0402040204020203" pitchFamily="34" charset="0"/>
                    </a:rPr>
                    <a:t>Machine Learning</a:t>
                  </a:r>
                </a:p>
              </p:txBody>
            </p:sp>
            <p:grpSp>
              <p:nvGrpSpPr>
                <p:cNvPr id="244" name="Group 243"/>
                <p:cNvGrpSpPr/>
                <p:nvPr/>
              </p:nvGrpSpPr>
              <p:grpSpPr>
                <a:xfrm>
                  <a:off x="6246155" y="4885378"/>
                  <a:ext cx="359675" cy="276298"/>
                  <a:chOff x="1420702" y="6812122"/>
                  <a:chExt cx="3273425" cy="2514596"/>
                </a:xfrm>
                <a:solidFill>
                  <a:schemeClr val="tx1"/>
                </a:solidFill>
              </p:grpSpPr>
              <p:sp>
                <p:nvSpPr>
                  <p:cNvPr id="245" name="Freeform 244"/>
                  <p:cNvSpPr>
                    <a:spLocks/>
                  </p:cNvSpPr>
                  <p:nvPr/>
                </p:nvSpPr>
                <p:spPr bwMode="auto">
                  <a:xfrm>
                    <a:off x="2408131" y="6812122"/>
                    <a:ext cx="2285996" cy="2514596"/>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46" name="Freeform 245"/>
                  <p:cNvSpPr>
                    <a:spLocks/>
                  </p:cNvSpPr>
                  <p:nvPr/>
                </p:nvSpPr>
                <p:spPr bwMode="auto">
                  <a:xfrm>
                    <a:off x="1781068" y="7474113"/>
                    <a:ext cx="1892302" cy="604836"/>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47" name="Freeform 246"/>
                  <p:cNvSpPr>
                    <a:spLocks/>
                  </p:cNvSpPr>
                  <p:nvPr/>
                </p:nvSpPr>
                <p:spPr bwMode="auto">
                  <a:xfrm>
                    <a:off x="1555643" y="7790028"/>
                    <a:ext cx="1952624" cy="593724"/>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48" name="Freeform 247"/>
                  <p:cNvSpPr>
                    <a:spLocks/>
                  </p:cNvSpPr>
                  <p:nvPr/>
                </p:nvSpPr>
                <p:spPr bwMode="auto">
                  <a:xfrm>
                    <a:off x="1420702" y="8109110"/>
                    <a:ext cx="1930399" cy="566739"/>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249" name="Freeform 248"/>
                <p:cNvSpPr>
                  <a:spLocks/>
                </p:cNvSpPr>
                <p:nvPr/>
              </p:nvSpPr>
              <p:spPr bwMode="auto">
                <a:xfrm>
                  <a:off x="6247497" y="4037357"/>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250" name="Freeform 249"/>
                <p:cNvSpPr/>
                <p:nvPr/>
              </p:nvSpPr>
              <p:spPr bwMode="auto">
                <a:xfrm flipH="1">
                  <a:off x="6305760" y="2377317"/>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pic>
              <p:nvPicPr>
                <p:cNvPr id="251" name="Picture 2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07" y="3043119"/>
                  <a:ext cx="776178" cy="908180"/>
                </a:xfrm>
                <a:prstGeom prst="rect">
                  <a:avLst/>
                </a:prstGeom>
              </p:spPr>
            </p:pic>
            <p:pic>
              <p:nvPicPr>
                <p:cNvPr id="252" name="Picture 2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23" y="4489811"/>
                  <a:ext cx="752976" cy="881033"/>
                </a:xfrm>
                <a:prstGeom prst="rect">
                  <a:avLst/>
                </a:prstGeom>
              </p:spPr>
            </p:pic>
            <p:pic>
              <p:nvPicPr>
                <p:cNvPr id="253" name="Picture 2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69" y="1695508"/>
                  <a:ext cx="685793" cy="802425"/>
                </a:xfrm>
                <a:prstGeom prst="rect">
                  <a:avLst/>
                </a:prstGeom>
              </p:spPr>
            </p:pic>
          </p:grpSp>
          <p:grpSp>
            <p:nvGrpSpPr>
              <p:cNvPr id="69" name="Group 68">
                <a:extLst>
                  <a:ext uri="{FF2B5EF4-FFF2-40B4-BE49-F238E27FC236}">
                    <a16:creationId xmlns:a16="http://schemas.microsoft.com/office/drawing/2014/main" id="{5B3EA023-6B40-4A5E-A5E7-A29C372C9171}"/>
                  </a:ext>
                </a:extLst>
              </p:cNvPr>
              <p:cNvGrpSpPr/>
              <p:nvPr/>
            </p:nvGrpSpPr>
            <p:grpSpPr>
              <a:xfrm>
                <a:off x="4328348" y="3916735"/>
                <a:ext cx="1534452" cy="297540"/>
                <a:chOff x="153835" y="4073996"/>
                <a:chExt cx="1534452" cy="297540"/>
              </a:xfrm>
            </p:grpSpPr>
            <p:sp>
              <p:nvSpPr>
                <p:cNvPr id="70" name="Rectangle 69">
                  <a:extLst>
                    <a:ext uri="{FF2B5EF4-FFF2-40B4-BE49-F238E27FC236}">
                      <a16:creationId xmlns:a16="http://schemas.microsoft.com/office/drawing/2014/main" id="{767AA802-D26B-4306-88BD-6D2964C13B0D}"/>
                    </a:ext>
                  </a:extLst>
                </p:cNvPr>
                <p:cNvSpPr/>
                <p:nvPr/>
              </p:nvSpPr>
              <p:spPr>
                <a:xfrm>
                  <a:off x="473592" y="409339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pic>
              <p:nvPicPr>
                <p:cNvPr id="71" name="Picture 70">
                  <a:extLst>
                    <a:ext uri="{FF2B5EF4-FFF2-40B4-BE49-F238E27FC236}">
                      <a16:creationId xmlns:a16="http://schemas.microsoft.com/office/drawing/2014/main" id="{8EA926F7-EEF1-4233-8A77-487BD1F223A5}"/>
                    </a:ext>
                  </a:extLst>
                </p:cNvPr>
                <p:cNvPicPr>
                  <a:picLocks noChangeAspect="1"/>
                </p:cNvPicPr>
                <p:nvPr/>
              </p:nvPicPr>
              <p:blipFill>
                <a:blip r:embed="rId6">
                  <a:biLevel thresh="25000"/>
                </a:blip>
                <a:stretch>
                  <a:fillRect/>
                </a:stretch>
              </p:blipFill>
              <p:spPr>
                <a:xfrm>
                  <a:off x="153835" y="4073996"/>
                  <a:ext cx="270180" cy="297540"/>
                </a:xfrm>
                <a:prstGeom prst="rect">
                  <a:avLst/>
                </a:prstGeom>
              </p:spPr>
            </p:pic>
          </p:grpSp>
        </p:grpSp>
        <p:grpSp>
          <p:nvGrpSpPr>
            <p:cNvPr id="73" name="Group 72">
              <a:extLst>
                <a:ext uri="{FF2B5EF4-FFF2-40B4-BE49-F238E27FC236}">
                  <a16:creationId xmlns:a16="http://schemas.microsoft.com/office/drawing/2014/main" id="{0ACE8CFB-D81B-4666-88BF-3F7AC0D86EE9}"/>
                </a:ext>
              </a:extLst>
            </p:cNvPr>
            <p:cNvGrpSpPr/>
            <p:nvPr/>
          </p:nvGrpSpPr>
          <p:grpSpPr>
            <a:xfrm>
              <a:off x="2500752" y="4739432"/>
              <a:ext cx="1547890" cy="273600"/>
              <a:chOff x="2903559" y="4182396"/>
              <a:chExt cx="1547890" cy="273600"/>
            </a:xfrm>
          </p:grpSpPr>
          <p:pic>
            <p:nvPicPr>
              <p:cNvPr id="74" name="Picture 73">
                <a:extLst>
                  <a:ext uri="{FF2B5EF4-FFF2-40B4-BE49-F238E27FC236}">
                    <a16:creationId xmlns:a16="http://schemas.microsoft.com/office/drawing/2014/main" id="{1A577082-CBF2-45C1-945B-3EC5B4ADFAAD}"/>
                  </a:ext>
                </a:extLst>
              </p:cNvPr>
              <p:cNvPicPr>
                <a:picLocks noChangeAspect="1"/>
              </p:cNvPicPr>
              <p:nvPr/>
            </p:nvPicPr>
            <p:blipFill>
              <a:blip r:embed="rId7">
                <a:biLevel thresh="25000"/>
              </a:blip>
              <a:stretch>
                <a:fillRect/>
              </a:stretch>
            </p:blipFill>
            <p:spPr>
              <a:xfrm>
                <a:off x="2903559" y="4182396"/>
                <a:ext cx="273600" cy="273600"/>
              </a:xfrm>
              <a:prstGeom prst="rect">
                <a:avLst/>
              </a:prstGeom>
            </p:spPr>
          </p:pic>
          <p:sp>
            <p:nvSpPr>
              <p:cNvPr id="75" name="Rectangle 74">
                <a:extLst>
                  <a:ext uri="{FF2B5EF4-FFF2-40B4-BE49-F238E27FC236}">
                    <a16:creationId xmlns:a16="http://schemas.microsoft.com/office/drawing/2014/main" id="{7D12688A-EC13-495D-B1B2-A0E29770F6FB}"/>
                  </a:ext>
                </a:extLst>
              </p:cNvPr>
              <p:cNvSpPr/>
              <p:nvPr/>
            </p:nvSpPr>
            <p:spPr>
              <a:xfrm>
                <a:off x="3236754" y="4182396"/>
                <a:ext cx="1214695" cy="265009"/>
              </a:xfrm>
              <a:prstGeom prst="rect">
                <a:avLst/>
              </a:prstGeom>
            </p:spPr>
            <p:txBody>
              <a:bodyPr wrap="square">
                <a:spAutoFit/>
              </a:bodyPr>
              <a:lstStyle/>
              <a:p>
                <a:r>
                  <a:rPr lang="en-US" sz="1122" dirty="0">
                    <a:cs typeface="Segoe UI Semilight" panose="020B0402040204020203" pitchFamily="34" charset="0"/>
                  </a:rPr>
                  <a:t>IOT Hubs</a:t>
                </a:r>
                <a:endParaRPr lang="en-US" sz="1122" dirty="0"/>
              </a:p>
            </p:txBody>
          </p:sp>
        </p:grpSp>
      </p:grpSp>
    </p:spTree>
    <p:extLst>
      <p:ext uri="{BB962C8B-B14F-4D97-AF65-F5344CB8AC3E}">
        <p14:creationId xmlns:p14="http://schemas.microsoft.com/office/powerpoint/2010/main" val="148376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70181E-6 9.12392E-7 L -0.48583 -0.00341 " pathEditMode="relative" rAng="0" ptsTypes="AA">
                                      <p:cBhvr>
                                        <p:cTn id="11" dur="2000" fill="hold"/>
                                        <p:tgtEl>
                                          <p:spTgt spid="7"/>
                                        </p:tgtEl>
                                        <p:attrNameLst>
                                          <p:attrName>ppt_x</p:attrName>
                                          <p:attrName>ppt_y</p:attrName>
                                        </p:attrNameLst>
                                      </p:cBhvr>
                                      <p:rCtr x="-24292" y="-1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 name="Rectangle 129"/>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Big data analytics made easy</a:t>
            </a:r>
          </a:p>
        </p:txBody>
      </p:sp>
      <p:grpSp>
        <p:nvGrpSpPr>
          <p:cNvPr id="4" name="Group 3"/>
          <p:cNvGrpSpPr/>
          <p:nvPr/>
        </p:nvGrpSpPr>
        <p:grpSpPr>
          <a:xfrm>
            <a:off x="2194921" y="5273858"/>
            <a:ext cx="10967222" cy="1191095"/>
            <a:chOff x="2194921" y="5407808"/>
            <a:chExt cx="10967222" cy="1191095"/>
          </a:xfrm>
        </p:grpSpPr>
        <p:sp>
          <p:nvSpPr>
            <p:cNvPr id="12" name="TextBox 11"/>
            <p:cNvSpPr txBox="1"/>
            <p:nvPr/>
          </p:nvSpPr>
          <p:spPr>
            <a:xfrm>
              <a:off x="2194921" y="5407808"/>
              <a:ext cx="4907093"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lang="en-US" sz="1200" kern="0" dirty="0">
                  <a:solidFill>
                    <a:schemeClr val="bg1"/>
                  </a:solidFill>
                </a:rPr>
                <a:t>Analyze</a:t>
              </a:r>
              <a:r>
                <a:rPr kumimoji="0" lang="en-US" sz="1200" b="0" i="0" u="none" strike="noStrike" kern="0" cap="none" spc="0" normalizeH="0" baseline="0" noProof="0" dirty="0">
                  <a:ln>
                    <a:noFill/>
                  </a:ln>
                  <a:solidFill>
                    <a:schemeClr val="bg1"/>
                  </a:solidFill>
                  <a:effectLst/>
                  <a:uLnTx/>
                  <a:uFillTx/>
                </a:rPr>
                <a:t> data of any kind and size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Develop faster, debug and optimize smarter</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Interactively explore patterns in your data</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No learning curve—use U-SQL, Spark, Hive, </a:t>
              </a:r>
              <a:r>
                <a:rPr kumimoji="0" lang="en-US" sz="1200" b="0" i="0" u="none" strike="noStrike" kern="0" cap="none" spc="0" normalizeH="0" baseline="0" noProof="0" dirty="0" err="1">
                  <a:ln>
                    <a:noFill/>
                  </a:ln>
                  <a:solidFill>
                    <a:schemeClr val="bg1"/>
                  </a:solidFill>
                  <a:effectLst/>
                  <a:uLnTx/>
                  <a:uFillTx/>
                </a:rPr>
                <a:t>HBase</a:t>
              </a:r>
              <a:r>
                <a:rPr kumimoji="0" lang="en-US" sz="1200" b="0" i="0" u="none" strike="noStrike" kern="0" cap="none" spc="0" normalizeH="0" baseline="0" noProof="0" dirty="0">
                  <a:ln>
                    <a:noFill/>
                  </a:ln>
                  <a:solidFill>
                    <a:schemeClr val="bg1"/>
                  </a:solidFill>
                  <a:effectLst/>
                  <a:uLnTx/>
                  <a:uFillTx/>
                </a:rPr>
                <a:t> and Storm</a:t>
              </a:r>
            </a:p>
          </p:txBody>
        </p:sp>
        <p:sp>
          <p:nvSpPr>
            <p:cNvPr id="13" name="TextBox 12"/>
            <p:cNvSpPr txBox="1"/>
            <p:nvPr/>
          </p:nvSpPr>
          <p:spPr>
            <a:xfrm>
              <a:off x="7234340" y="5407808"/>
              <a:ext cx="5927803"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Managed and supported with an enterprise-grade SLA</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Dynamically scales to match your business priorities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Enterprise-grade security with Azure Active Directory</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Built on YARN, designed for the cloud</a:t>
              </a:r>
            </a:p>
          </p:txBody>
        </p:sp>
      </p:grpSp>
      <p:grpSp>
        <p:nvGrpSpPr>
          <p:cNvPr id="37" name="Group 36"/>
          <p:cNvGrpSpPr/>
          <p:nvPr/>
        </p:nvGrpSpPr>
        <p:grpSpPr>
          <a:xfrm>
            <a:off x="2716565" y="1441893"/>
            <a:ext cx="9221608" cy="1957618"/>
            <a:chOff x="376569" y="1750827"/>
            <a:chExt cx="10664459" cy="2263914"/>
          </a:xfrm>
        </p:grpSpPr>
        <p:pic>
          <p:nvPicPr>
            <p:cNvPr id="38" name="Picture 3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1475" y="1750827"/>
              <a:ext cx="1196162" cy="1196162"/>
            </a:xfrm>
            <a:prstGeom prst="rect">
              <a:avLst/>
            </a:prstGeom>
          </p:spPr>
        </p:pic>
        <p:sp>
          <p:nvSpPr>
            <p:cNvPr id="39" name="TextBox 38"/>
            <p:cNvSpPr txBox="1"/>
            <p:nvPr/>
          </p:nvSpPr>
          <p:spPr>
            <a:xfrm>
              <a:off x="4532127" y="2850555"/>
              <a:ext cx="2434855" cy="597967"/>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Data Lake Analytics</a:t>
              </a:r>
            </a:p>
          </p:txBody>
        </p:sp>
        <p:sp>
          <p:nvSpPr>
            <p:cNvPr id="40" name="Right Brace 39"/>
            <p:cNvSpPr/>
            <p:nvPr/>
          </p:nvSpPr>
          <p:spPr>
            <a:xfrm rot="16200000">
              <a:off x="5482403" y="-1543884"/>
              <a:ext cx="452791" cy="10664459"/>
            </a:xfrm>
            <a:prstGeom prst="rightBrace">
              <a:avLst>
                <a:gd name="adj1" fmla="val 285424"/>
                <a:gd name="adj2" fmla="val 50000"/>
              </a:avLst>
            </a:prstGeom>
            <a:ln w="44450">
              <a:solidFill>
                <a:srgbClr val="0072C6"/>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1" name="TextBox 40"/>
          <p:cNvSpPr txBox="1"/>
          <p:nvPr/>
        </p:nvSpPr>
        <p:spPr>
          <a:xfrm>
            <a:off x="2323915" y="4404500"/>
            <a:ext cx="2105432"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SQL DW</a:t>
            </a:r>
          </a:p>
        </p:txBody>
      </p:sp>
      <p:sp>
        <p:nvSpPr>
          <p:cNvPr id="42" name="TextBox 41"/>
          <p:cNvSpPr txBox="1"/>
          <p:nvPr/>
        </p:nvSpPr>
        <p:spPr>
          <a:xfrm>
            <a:off x="4279881" y="4404500"/>
            <a:ext cx="2105432"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SQL DB</a:t>
            </a:r>
          </a:p>
        </p:txBody>
      </p:sp>
      <p:sp>
        <p:nvSpPr>
          <p:cNvPr id="43" name="TextBox 42"/>
          <p:cNvSpPr txBox="1"/>
          <p:nvPr/>
        </p:nvSpPr>
        <p:spPr>
          <a:xfrm>
            <a:off x="8191813" y="4404500"/>
            <a:ext cx="2105432"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 Storage Blobs</a:t>
            </a:r>
          </a:p>
        </p:txBody>
      </p:sp>
      <p:sp>
        <p:nvSpPr>
          <p:cNvPr id="44" name="TextBox 43"/>
          <p:cNvSpPr txBox="1"/>
          <p:nvPr/>
        </p:nvSpPr>
        <p:spPr>
          <a:xfrm>
            <a:off x="6235847" y="4404500"/>
            <a:ext cx="2105432"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Data Lake Store</a:t>
            </a:r>
          </a:p>
        </p:txBody>
      </p:sp>
      <p:sp>
        <p:nvSpPr>
          <p:cNvPr id="45" name="TextBox 44"/>
          <p:cNvSpPr txBox="1"/>
          <p:nvPr/>
        </p:nvSpPr>
        <p:spPr>
          <a:xfrm>
            <a:off x="10147779" y="4404500"/>
            <a:ext cx="2105432"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2"/>
                </a:solidFill>
                <a:effectLst/>
                <a:uLnTx/>
                <a:uFillTx/>
                <a:latin typeface="Segoe UI" panose="020B0502040204020203" pitchFamily="34" charset="0"/>
                <a:ea typeface="Segoe UI Black" panose="020B0A02040204020203" pitchFamily="34" charset="0"/>
                <a:cs typeface="Segoe UI" panose="020B0502040204020203" pitchFamily="34" charset="0"/>
              </a:rPr>
              <a:t>SQL DB in a VM</a:t>
            </a:r>
          </a:p>
        </p:txBody>
      </p:sp>
      <p:pic>
        <p:nvPicPr>
          <p:cNvPr id="46"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0171" y="3421334"/>
            <a:ext cx="968715" cy="968715"/>
          </a:xfrm>
          <a:prstGeom prst="rect">
            <a:avLst/>
          </a:prstGeom>
        </p:spPr>
      </p:pic>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3271" y="3613407"/>
            <a:ext cx="845937" cy="845937"/>
          </a:xfrm>
          <a:prstGeom prst="rect">
            <a:avLst/>
          </a:prstGeom>
          <a:noFill/>
        </p:spPr>
      </p:pic>
      <p:grpSp>
        <p:nvGrpSpPr>
          <p:cNvPr id="94" name="Group 93"/>
          <p:cNvGrpSpPr/>
          <p:nvPr/>
        </p:nvGrpSpPr>
        <p:grpSpPr>
          <a:xfrm>
            <a:off x="-9649" y="1649551"/>
            <a:ext cx="1987557" cy="3858349"/>
            <a:chOff x="2269406" y="1649551"/>
            <a:chExt cx="1987557" cy="3858349"/>
          </a:xfrm>
        </p:grpSpPr>
        <p:grpSp>
          <p:nvGrpSpPr>
            <p:cNvPr id="95" name="Group 94"/>
            <p:cNvGrpSpPr/>
            <p:nvPr/>
          </p:nvGrpSpPr>
          <p:grpSpPr>
            <a:xfrm>
              <a:off x="2269406" y="1649551"/>
              <a:ext cx="1771946" cy="3858349"/>
              <a:chOff x="2269406" y="1649551"/>
              <a:chExt cx="1771946" cy="3858349"/>
            </a:xfrm>
          </p:grpSpPr>
          <p:sp>
            <p:nvSpPr>
              <p:cNvPr id="131" name="Rectangle 130"/>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Machine Learning and Analytics</a:t>
                </a:r>
              </a:p>
            </p:txBody>
          </p:sp>
          <p:grpSp>
            <p:nvGrpSpPr>
              <p:cNvPr id="112" name="Group 111"/>
              <p:cNvGrpSpPr/>
              <p:nvPr/>
            </p:nvGrpSpPr>
            <p:grpSpPr>
              <a:xfrm>
                <a:off x="2475764" y="2364104"/>
                <a:ext cx="200749" cy="211051"/>
                <a:chOff x="4106551" y="3401141"/>
                <a:chExt cx="254631" cy="267699"/>
              </a:xfrm>
            </p:grpSpPr>
            <p:sp>
              <p:nvSpPr>
                <p:cNvPr id="113" name="Rectangle 112"/>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4" name="Rectangle 113"/>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5" name="Oval 114"/>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6" name="Oval 115"/>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7" name="Rectangle 116"/>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8" name="Rectangle 117"/>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9" name="Oval 118"/>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0" name="Oval 119"/>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1" name="Rectangle 120"/>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2" name="Rectangle 121"/>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3" name="Oval 122"/>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4" name="Oval 123"/>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5" name="Rectangle 124"/>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6" name="Rectangle 125"/>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7" name="Oval 126"/>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8" name="Oval 127"/>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96" name="Rectangle 95"/>
            <p:cNvSpPr/>
            <p:nvPr/>
          </p:nvSpPr>
          <p:spPr>
            <a:xfrm>
              <a:off x="2962833" y="3869841"/>
              <a:ext cx="1294130" cy="6225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HDInsight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(Hadoop and Spark)</a:t>
              </a:r>
            </a:p>
          </p:txBody>
        </p:sp>
        <p:sp>
          <p:nvSpPr>
            <p:cNvPr id="97" name="Rectangle 96"/>
            <p:cNvSpPr/>
            <p:nvPr/>
          </p:nvSpPr>
          <p:spPr>
            <a:xfrm>
              <a:off x="2962833" y="4888358"/>
              <a:ext cx="925088" cy="4376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Stream Analytics</a:t>
              </a:r>
            </a:p>
          </p:txBody>
        </p:sp>
        <p:sp>
          <p:nvSpPr>
            <p:cNvPr id="98" name="Rectangle 97"/>
            <p:cNvSpPr/>
            <p:nvPr/>
          </p:nvSpPr>
          <p:spPr>
            <a:xfrm>
              <a:off x="2962833" y="3125609"/>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Data Lake Analytics</a:t>
              </a:r>
            </a:p>
          </p:txBody>
        </p:sp>
        <p:grpSp>
          <p:nvGrpSpPr>
            <p:cNvPr id="99" name="Group 98"/>
            <p:cNvGrpSpPr/>
            <p:nvPr/>
          </p:nvGrpSpPr>
          <p:grpSpPr>
            <a:xfrm>
              <a:off x="2584613" y="3210310"/>
              <a:ext cx="225034" cy="294370"/>
              <a:chOff x="3473450" y="4579938"/>
              <a:chExt cx="1741488" cy="2278062"/>
            </a:xfrm>
            <a:solidFill>
              <a:schemeClr val="tx1"/>
            </a:solidFill>
          </p:grpSpPr>
          <p:sp>
            <p:nvSpPr>
              <p:cNvPr id="108"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00" name="Rectangle 99"/>
            <p:cNvSpPr/>
            <p:nvPr/>
          </p:nvSpPr>
          <p:spPr>
            <a:xfrm>
              <a:off x="2962833" y="2295083"/>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Machine</a:t>
              </a:r>
              <a:r>
                <a:rPr kumimoji="0" lang="en-US" sz="1122" b="0" i="0" u="none" strike="noStrike" kern="0" cap="none" spc="0" normalizeH="0" baseline="0" noProof="0" dirty="0">
                  <a:ln>
                    <a:noFill/>
                  </a:ln>
                  <a:solidFill>
                    <a:schemeClr val="bg2">
                      <a:lumMod val="75000"/>
                    </a:schemeClr>
                  </a:solidFill>
                  <a:effectLst/>
                  <a:uLnTx/>
                  <a:uFillTx/>
                  <a:cs typeface="Segoe UI Semilight" panose="020B0402040204020203" pitchFamily="34" charset="0"/>
                </a:rPr>
                <a:t> </a:t>
              </a: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Learning</a:t>
              </a:r>
            </a:p>
          </p:txBody>
        </p:sp>
        <p:grpSp>
          <p:nvGrpSpPr>
            <p:cNvPr id="101" name="Group 100"/>
            <p:cNvGrpSpPr/>
            <p:nvPr/>
          </p:nvGrpSpPr>
          <p:grpSpPr>
            <a:xfrm>
              <a:off x="2519622" y="4890724"/>
              <a:ext cx="359675" cy="276298"/>
              <a:chOff x="1260022" y="5196402"/>
              <a:chExt cx="3273425" cy="2514600"/>
            </a:xfrm>
            <a:solidFill>
              <a:schemeClr val="tx1"/>
            </a:solidFill>
          </p:grpSpPr>
          <p:sp>
            <p:nvSpPr>
              <p:cNvPr id="104" name="Freeform 103"/>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05" name="Freeform 104"/>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06" name="Freeform 105"/>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07" name="Freeform 106"/>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02" name="Freeform 101"/>
            <p:cNvSpPr>
              <a:spLocks/>
            </p:cNvSpPr>
            <p:nvPr/>
          </p:nvSpPr>
          <p:spPr bwMode="auto">
            <a:xfrm>
              <a:off x="2520964" y="4034622"/>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2">
                <a:lumMod val="75000"/>
              </a:schemeClr>
            </a:solidFill>
            <a:ln w="6350">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a:ln>
                  <a:noFill/>
                </a:ln>
                <a:solidFill>
                  <a:sysClr val="windowText" lastClr="000000"/>
                </a:solidFill>
                <a:effectLst/>
                <a:uLnTx/>
                <a:uFillTx/>
              </a:endParaRPr>
            </a:p>
          </p:txBody>
        </p:sp>
        <p:sp>
          <p:nvSpPr>
            <p:cNvPr id="103" name="Freeform 102"/>
            <p:cNvSpPr/>
            <p:nvPr/>
          </p:nvSpPr>
          <p:spPr bwMode="auto">
            <a:xfrm flipH="1">
              <a:off x="2565074" y="2374875"/>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grpSp>
      <p:grpSp>
        <p:nvGrpSpPr>
          <p:cNvPr id="6" name="Group 5"/>
          <p:cNvGrpSpPr>
            <a:grpSpLocks noChangeAspect="1"/>
          </p:cNvGrpSpPr>
          <p:nvPr/>
        </p:nvGrpSpPr>
        <p:grpSpPr>
          <a:xfrm>
            <a:off x="6969786" y="3606841"/>
            <a:ext cx="640080" cy="640080"/>
            <a:chOff x="4636526" y="2224884"/>
            <a:chExt cx="240061" cy="240061"/>
          </a:xfrm>
        </p:grpSpPr>
        <p:sp>
          <p:nvSpPr>
            <p:cNvPr id="180" name="Rounded Rectangle 179"/>
            <p:cNvSpPr/>
            <p:nvPr/>
          </p:nvSpPr>
          <p:spPr bwMode="auto">
            <a:xfrm>
              <a:off x="4636526" y="2224884"/>
              <a:ext cx="240061" cy="24006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4664864" y="2252473"/>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4767810" y="2252473"/>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3" name="Oval 182"/>
            <p:cNvSpPr/>
            <p:nvPr/>
          </p:nvSpPr>
          <p:spPr bwMode="auto">
            <a:xfrm>
              <a:off x="4715153" y="2252760"/>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4" name="Oval 183"/>
            <p:cNvSpPr/>
            <p:nvPr/>
          </p:nvSpPr>
          <p:spPr bwMode="auto">
            <a:xfrm>
              <a:off x="4818100" y="2252760"/>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4664864" y="2362677"/>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4767810" y="2362677"/>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7" name="Oval 186"/>
            <p:cNvSpPr/>
            <p:nvPr/>
          </p:nvSpPr>
          <p:spPr bwMode="auto">
            <a:xfrm>
              <a:off x="4715153" y="2362963"/>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8" name="Oval 187"/>
            <p:cNvSpPr/>
            <p:nvPr/>
          </p:nvSpPr>
          <p:spPr bwMode="auto">
            <a:xfrm>
              <a:off x="4818100" y="2362963"/>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4717807" y="2415363"/>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4820754" y="2415363"/>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1" name="Oval 190"/>
            <p:cNvSpPr/>
            <p:nvPr/>
          </p:nvSpPr>
          <p:spPr bwMode="auto">
            <a:xfrm>
              <a:off x="4665150" y="2415650"/>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2" name="Oval 191"/>
            <p:cNvSpPr/>
            <p:nvPr/>
          </p:nvSpPr>
          <p:spPr bwMode="auto">
            <a:xfrm>
              <a:off x="4768098" y="2415650"/>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4717807" y="2300347"/>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4820754" y="2300347"/>
              <a:ext cx="32217" cy="3221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5" name="Oval 194"/>
            <p:cNvSpPr/>
            <p:nvPr/>
          </p:nvSpPr>
          <p:spPr bwMode="auto">
            <a:xfrm>
              <a:off x="4665150" y="2300634"/>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4768098" y="2300634"/>
              <a:ext cx="34584" cy="3458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01" name="Freeform 200"/>
          <p:cNvSpPr>
            <a:spLocks noChangeAspect="1"/>
          </p:cNvSpPr>
          <p:nvPr/>
        </p:nvSpPr>
        <p:spPr bwMode="auto">
          <a:xfrm>
            <a:off x="2716565" y="3382475"/>
            <a:ext cx="885519" cy="954938"/>
          </a:xfrm>
          <a:custGeom>
            <a:avLst/>
            <a:gdLst>
              <a:gd name="connsiteX0" fmla="*/ 623808 w 1048497"/>
              <a:gd name="connsiteY0" fmla="*/ 0 h 1130692"/>
              <a:gd name="connsiteX1" fmla="*/ 637293 w 1048497"/>
              <a:gd name="connsiteY1" fmla="*/ 5465 h 1130692"/>
              <a:gd name="connsiteX2" fmla="*/ 986311 w 1048497"/>
              <a:gd name="connsiteY2" fmla="*/ 320195 h 1130692"/>
              <a:gd name="connsiteX3" fmla="*/ 993661 w 1048497"/>
              <a:gd name="connsiteY3" fmla="*/ 326823 h 1130692"/>
              <a:gd name="connsiteX4" fmla="*/ 960731 w 1048497"/>
              <a:gd name="connsiteY4" fmla="*/ 342017 h 1130692"/>
              <a:gd name="connsiteX5" fmla="*/ 954333 w 1048497"/>
              <a:gd name="connsiteY5" fmla="*/ 346505 h 1130692"/>
              <a:gd name="connsiteX6" fmla="*/ 918802 w 1048497"/>
              <a:gd name="connsiteY6" fmla="*/ 314433 h 1130692"/>
              <a:gd name="connsiteX7" fmla="*/ 623833 w 1048497"/>
              <a:gd name="connsiteY7" fmla="*/ 48174 h 1130692"/>
              <a:gd name="connsiteX8" fmla="*/ 74942 w 1048497"/>
              <a:gd name="connsiteY8" fmla="*/ 544576 h 1130692"/>
              <a:gd name="connsiteX9" fmla="*/ 141348 w 1048497"/>
              <a:gd name="connsiteY9" fmla="*/ 544576 h 1130692"/>
              <a:gd name="connsiteX10" fmla="*/ 162101 w 1048497"/>
              <a:gd name="connsiteY10" fmla="*/ 565389 h 1130692"/>
              <a:gd name="connsiteX11" fmla="*/ 162101 w 1048497"/>
              <a:gd name="connsiteY11" fmla="*/ 1049303 h 1130692"/>
              <a:gd name="connsiteX12" fmla="*/ 201529 w 1048497"/>
              <a:gd name="connsiteY12" fmla="*/ 1088848 h 1130692"/>
              <a:gd name="connsiteX13" fmla="*/ 482719 w 1048497"/>
              <a:gd name="connsiteY13" fmla="*/ 1088848 h 1130692"/>
              <a:gd name="connsiteX14" fmla="*/ 482719 w 1048497"/>
              <a:gd name="connsiteY14" fmla="*/ 686107 h 1130692"/>
              <a:gd name="connsiteX15" fmla="*/ 503471 w 1048497"/>
              <a:gd name="connsiteY15" fmla="*/ 665294 h 1130692"/>
              <a:gd name="connsiteX16" fmla="*/ 744195 w 1048497"/>
              <a:gd name="connsiteY16" fmla="*/ 665294 h 1130692"/>
              <a:gd name="connsiteX17" fmla="*/ 764946 w 1048497"/>
              <a:gd name="connsiteY17" fmla="*/ 686107 h 1130692"/>
              <a:gd name="connsiteX18" fmla="*/ 764946 w 1048497"/>
              <a:gd name="connsiteY18" fmla="*/ 1088848 h 1130692"/>
              <a:gd name="connsiteX19" fmla="*/ 927509 w 1048497"/>
              <a:gd name="connsiteY19" fmla="*/ 1088848 h 1130692"/>
              <a:gd name="connsiteX20" fmla="*/ 947670 w 1048497"/>
              <a:gd name="connsiteY20" fmla="*/ 1088848 h 1130692"/>
              <a:gd name="connsiteX21" fmla="*/ 960731 w 1048497"/>
              <a:gd name="connsiteY21" fmla="*/ 1098009 h 1130692"/>
              <a:gd name="connsiteX22" fmla="*/ 1008113 w 1048497"/>
              <a:gd name="connsiteY22" fmla="*/ 1119872 h 1130692"/>
              <a:gd name="connsiteX23" fmla="*/ 1048497 w 1048497"/>
              <a:gd name="connsiteY23" fmla="*/ 1130236 h 1130692"/>
              <a:gd name="connsiteX24" fmla="*/ 1045988 w 1048497"/>
              <a:gd name="connsiteY24" fmla="*/ 1130692 h 1130692"/>
              <a:gd name="connsiteX25" fmla="*/ 744134 w 1048497"/>
              <a:gd name="connsiteY25" fmla="*/ 1130692 h 1130692"/>
              <a:gd name="connsiteX26" fmla="*/ 723388 w 1048497"/>
              <a:gd name="connsiteY26" fmla="*/ 1109874 h 1130692"/>
              <a:gd name="connsiteX27" fmla="*/ 723388 w 1048497"/>
              <a:gd name="connsiteY27" fmla="*/ 707041 h 1130692"/>
              <a:gd name="connsiteX28" fmla="*/ 524227 w 1048497"/>
              <a:gd name="connsiteY28" fmla="*/ 707041 h 1130692"/>
              <a:gd name="connsiteX29" fmla="*/ 524227 w 1048497"/>
              <a:gd name="connsiteY29" fmla="*/ 1109874 h 1130692"/>
              <a:gd name="connsiteX30" fmla="*/ 503482 w 1048497"/>
              <a:gd name="connsiteY30" fmla="*/ 1130692 h 1130692"/>
              <a:gd name="connsiteX31" fmla="*/ 201628 w 1048497"/>
              <a:gd name="connsiteY31" fmla="*/ 1130692 h 1130692"/>
              <a:gd name="connsiteX32" fmla="*/ 120719 w 1048497"/>
              <a:gd name="connsiteY32" fmla="*/ 1049501 h 1130692"/>
              <a:gd name="connsiteX33" fmla="*/ 120719 w 1048497"/>
              <a:gd name="connsiteY33" fmla="*/ 586295 h 1130692"/>
              <a:gd name="connsiteX34" fmla="*/ 20101 w 1048497"/>
              <a:gd name="connsiteY34" fmla="*/ 586295 h 1130692"/>
              <a:gd name="connsiteX35" fmla="*/ 1430 w 1048497"/>
              <a:gd name="connsiteY35" fmla="*/ 572763 h 1130692"/>
              <a:gd name="connsiteX36" fmla="*/ 6616 w 1048497"/>
              <a:gd name="connsiteY36" fmla="*/ 549863 h 1130692"/>
              <a:gd name="connsiteX37" fmla="*/ 610323 w 1048497"/>
              <a:gd name="connsiteY37" fmla="*/ 5465 h 1130692"/>
              <a:gd name="connsiteX38" fmla="*/ 623808 w 1048497"/>
              <a:gd name="connsiteY38" fmla="*/ 0 h 11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8497" h="1130692">
                <a:moveTo>
                  <a:pt x="623808" y="0"/>
                </a:moveTo>
                <a:cubicBezTo>
                  <a:pt x="628735" y="0"/>
                  <a:pt x="633662" y="1822"/>
                  <a:pt x="637293" y="5465"/>
                </a:cubicBezTo>
                <a:cubicBezTo>
                  <a:pt x="788220" y="141564"/>
                  <a:pt x="901415" y="243639"/>
                  <a:pt x="986311" y="320195"/>
                </a:cubicBezTo>
                <a:lnTo>
                  <a:pt x="993661" y="326823"/>
                </a:lnTo>
                <a:lnTo>
                  <a:pt x="960731" y="342017"/>
                </a:lnTo>
                <a:lnTo>
                  <a:pt x="954333" y="346505"/>
                </a:lnTo>
                <a:lnTo>
                  <a:pt x="918802" y="314433"/>
                </a:lnTo>
                <a:cubicBezTo>
                  <a:pt x="623833" y="48174"/>
                  <a:pt x="623833" y="48174"/>
                  <a:pt x="623833" y="48174"/>
                </a:cubicBezTo>
                <a:cubicBezTo>
                  <a:pt x="74942" y="544576"/>
                  <a:pt x="74942" y="544576"/>
                  <a:pt x="74942" y="544576"/>
                </a:cubicBezTo>
                <a:cubicBezTo>
                  <a:pt x="141348" y="544576"/>
                  <a:pt x="141348" y="544576"/>
                  <a:pt x="141348" y="544576"/>
                </a:cubicBezTo>
                <a:cubicBezTo>
                  <a:pt x="152762" y="544576"/>
                  <a:pt x="162101" y="553942"/>
                  <a:pt x="162101" y="565389"/>
                </a:cubicBezTo>
                <a:cubicBezTo>
                  <a:pt x="162101" y="1049303"/>
                  <a:pt x="162101" y="1049303"/>
                  <a:pt x="162101" y="1049303"/>
                </a:cubicBezTo>
                <a:cubicBezTo>
                  <a:pt x="162101" y="1074279"/>
                  <a:pt x="176627" y="1088848"/>
                  <a:pt x="201529" y="1088848"/>
                </a:cubicBezTo>
                <a:cubicBezTo>
                  <a:pt x="482719" y="1088848"/>
                  <a:pt x="482719" y="1088848"/>
                  <a:pt x="482719" y="1088848"/>
                </a:cubicBezTo>
                <a:cubicBezTo>
                  <a:pt x="482719" y="686107"/>
                  <a:pt x="482719" y="686107"/>
                  <a:pt x="482719" y="686107"/>
                </a:cubicBezTo>
                <a:cubicBezTo>
                  <a:pt x="482719" y="674660"/>
                  <a:pt x="492058" y="665294"/>
                  <a:pt x="503471" y="665294"/>
                </a:cubicBezTo>
                <a:cubicBezTo>
                  <a:pt x="744195" y="665294"/>
                  <a:pt x="744195" y="665294"/>
                  <a:pt x="744195" y="665294"/>
                </a:cubicBezTo>
                <a:cubicBezTo>
                  <a:pt x="755608" y="665294"/>
                  <a:pt x="764946" y="674660"/>
                  <a:pt x="764946" y="686107"/>
                </a:cubicBezTo>
                <a:lnTo>
                  <a:pt x="764946" y="1088848"/>
                </a:lnTo>
                <a:cubicBezTo>
                  <a:pt x="835244" y="1088848"/>
                  <a:pt x="887967" y="1088848"/>
                  <a:pt x="927509" y="1088848"/>
                </a:cubicBezTo>
                <a:lnTo>
                  <a:pt x="947670" y="1088848"/>
                </a:lnTo>
                <a:lnTo>
                  <a:pt x="960731" y="1098009"/>
                </a:lnTo>
                <a:cubicBezTo>
                  <a:pt x="974677" y="1105868"/>
                  <a:pt x="990558" y="1113189"/>
                  <a:pt x="1008113" y="1119872"/>
                </a:cubicBezTo>
                <a:lnTo>
                  <a:pt x="1048497" y="1130236"/>
                </a:lnTo>
                <a:lnTo>
                  <a:pt x="1045988" y="1130692"/>
                </a:lnTo>
                <a:cubicBezTo>
                  <a:pt x="744134" y="1130692"/>
                  <a:pt x="744134" y="1130692"/>
                  <a:pt x="744134" y="1130692"/>
                </a:cubicBezTo>
                <a:cubicBezTo>
                  <a:pt x="732724" y="1130692"/>
                  <a:pt x="723388" y="1121324"/>
                  <a:pt x="723388" y="1109874"/>
                </a:cubicBezTo>
                <a:cubicBezTo>
                  <a:pt x="723388" y="707041"/>
                  <a:pt x="723388" y="707041"/>
                  <a:pt x="723388" y="707041"/>
                </a:cubicBezTo>
                <a:cubicBezTo>
                  <a:pt x="524227" y="707041"/>
                  <a:pt x="524227" y="707041"/>
                  <a:pt x="524227" y="707041"/>
                </a:cubicBezTo>
                <a:cubicBezTo>
                  <a:pt x="524227" y="1109874"/>
                  <a:pt x="524227" y="1109874"/>
                  <a:pt x="524227" y="1109874"/>
                </a:cubicBezTo>
                <a:cubicBezTo>
                  <a:pt x="524227" y="1121324"/>
                  <a:pt x="514892" y="1130692"/>
                  <a:pt x="503482" y="1130692"/>
                </a:cubicBezTo>
                <a:cubicBezTo>
                  <a:pt x="201628" y="1130692"/>
                  <a:pt x="201628" y="1130692"/>
                  <a:pt x="201628" y="1130692"/>
                </a:cubicBezTo>
                <a:cubicBezTo>
                  <a:pt x="153913" y="1130692"/>
                  <a:pt x="120719" y="1097383"/>
                  <a:pt x="120719" y="1049501"/>
                </a:cubicBezTo>
                <a:cubicBezTo>
                  <a:pt x="120719" y="586295"/>
                  <a:pt x="120719" y="586295"/>
                  <a:pt x="120719" y="586295"/>
                </a:cubicBezTo>
                <a:cubicBezTo>
                  <a:pt x="20101" y="586295"/>
                  <a:pt x="20101" y="586295"/>
                  <a:pt x="20101" y="586295"/>
                </a:cubicBezTo>
                <a:cubicBezTo>
                  <a:pt x="11803" y="586295"/>
                  <a:pt x="4542" y="581090"/>
                  <a:pt x="1430" y="572763"/>
                </a:cubicBezTo>
                <a:cubicBezTo>
                  <a:pt x="-1682" y="564435"/>
                  <a:pt x="393" y="556108"/>
                  <a:pt x="6616" y="549863"/>
                </a:cubicBezTo>
                <a:cubicBezTo>
                  <a:pt x="610323" y="5465"/>
                  <a:pt x="610323" y="5465"/>
                  <a:pt x="610323" y="5465"/>
                </a:cubicBezTo>
                <a:cubicBezTo>
                  <a:pt x="613954" y="1822"/>
                  <a:pt x="618881" y="0"/>
                  <a:pt x="623808" y="0"/>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02" name="Group 201"/>
          <p:cNvGrpSpPr>
            <a:grpSpLocks noChangeAspect="1"/>
          </p:cNvGrpSpPr>
          <p:nvPr/>
        </p:nvGrpSpPr>
        <p:grpSpPr>
          <a:xfrm>
            <a:off x="3529014" y="3675810"/>
            <a:ext cx="542827" cy="664837"/>
            <a:chOff x="-3084513" y="3390510"/>
            <a:chExt cx="2716213" cy="3363913"/>
          </a:xfrm>
          <a:solidFill>
            <a:schemeClr val="accent2"/>
          </a:solidFill>
        </p:grpSpPr>
        <p:sp>
          <p:nvSpPr>
            <p:cNvPr id="203"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4"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205" name="Picture 20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7526" y="3585259"/>
            <a:ext cx="845937" cy="845937"/>
          </a:xfrm>
          <a:prstGeom prst="rect">
            <a:avLst/>
          </a:prstGeom>
          <a:noFill/>
        </p:spPr>
      </p:pic>
    </p:spTree>
    <p:extLst>
      <p:ext uri="{BB962C8B-B14F-4D97-AF65-F5344CB8AC3E}">
        <p14:creationId xmlns:p14="http://schemas.microsoft.com/office/powerpoint/2010/main" val="376802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Rectangle 112"/>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sz="3600" kern="0" spc="0" dirty="0">
                <a:ln>
                  <a:noFill/>
                </a:ln>
                <a:solidFill>
                  <a:schemeClr val="bg1"/>
                </a:solidFill>
              </a:rPr>
              <a:t>Comprehensive set of managed Apache big data projects</a:t>
            </a:r>
          </a:p>
        </p:txBody>
      </p:sp>
      <p:grpSp>
        <p:nvGrpSpPr>
          <p:cNvPr id="3" name="Group 2"/>
          <p:cNvGrpSpPr/>
          <p:nvPr/>
        </p:nvGrpSpPr>
        <p:grpSpPr>
          <a:xfrm>
            <a:off x="2196979" y="5275443"/>
            <a:ext cx="10615140" cy="1196899"/>
            <a:chOff x="2196979" y="5592167"/>
            <a:chExt cx="10615140" cy="1196899"/>
          </a:xfrm>
        </p:grpSpPr>
        <p:sp>
          <p:nvSpPr>
            <p:cNvPr id="20" name="TextBox 19"/>
            <p:cNvSpPr txBox="1"/>
            <p:nvPr/>
          </p:nvSpPr>
          <p:spPr>
            <a:xfrm>
              <a:off x="2196979" y="5597971"/>
              <a:ext cx="4951200"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Scale to petabytes on demand</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Process unstructured and semi-structured data</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Develop in Java, .NET, and more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Skip buying and maintaining hardware</a:t>
              </a:r>
            </a:p>
          </p:txBody>
        </p:sp>
        <p:sp>
          <p:nvSpPr>
            <p:cNvPr id="21" name="TextBox 20"/>
            <p:cNvSpPr txBox="1"/>
            <p:nvPr/>
          </p:nvSpPr>
          <p:spPr>
            <a:xfrm>
              <a:off x="7240419" y="5592167"/>
              <a:ext cx="5571700"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Deploy in Windows or Linux</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Spin up an Apache Hadoop cluster in minutes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Visualize your Hadoop data in Excel</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Easily integrate on-premises Hadoop clusters</a:t>
              </a:r>
            </a:p>
          </p:txBody>
        </p:sp>
      </p:grpSp>
      <p:sp>
        <p:nvSpPr>
          <p:cNvPr id="14" name="Rectangle 13"/>
          <p:cNvSpPr/>
          <p:nvPr/>
        </p:nvSpPr>
        <p:spPr bwMode="auto">
          <a:xfrm>
            <a:off x="2013640" y="3965631"/>
            <a:ext cx="10131552" cy="749513"/>
          </a:xfrm>
          <a:prstGeom prst="rect">
            <a:avLst/>
          </a:prstGeom>
          <a:solidFill>
            <a:schemeClr val="accent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rPr>
              <a:t>Core Engine</a:t>
            </a:r>
          </a:p>
        </p:txBody>
      </p:sp>
      <p:sp>
        <p:nvSpPr>
          <p:cNvPr id="15" name="Freeform 14"/>
          <p:cNvSpPr/>
          <p:nvPr/>
        </p:nvSpPr>
        <p:spPr bwMode="auto">
          <a:xfrm>
            <a:off x="2013640" y="2038571"/>
            <a:ext cx="1589068" cy="1785734"/>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3 w 1589068"/>
              <a:gd name="connsiteY3" fmla="*/ 1591056 h 1785733"/>
              <a:gd name="connsiteX4" fmla="*/ 794534 w 1589068"/>
              <a:gd name="connsiteY4" fmla="*/ 1785733 h 1785733"/>
              <a:gd name="connsiteX5" fmla="*/ 657407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3" y="1591056"/>
                </a:lnTo>
                <a:lnTo>
                  <a:pt x="794534" y="1785733"/>
                </a:lnTo>
                <a:lnTo>
                  <a:pt x="657407"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defRPr/>
            </a:pPr>
            <a:r>
              <a:rPr lang="en-US" sz="2000" kern="0" dirty="0">
                <a:solidFill>
                  <a:schemeClr val="accent1"/>
                </a:solidFill>
                <a:latin typeface="Segoe UI Semibold" panose="020B0702040204020203" pitchFamily="34" charset="0"/>
                <a:cs typeface="Segoe UI Semibold" panose="020B0702040204020203" pitchFamily="34" charset="0"/>
              </a:rPr>
              <a:t>Batch</a:t>
            </a:r>
          </a:p>
          <a:p>
            <a:pPr algn="ctr" defTabSz="932472" fontAlgn="base">
              <a:spcBef>
                <a:spcPts val="600"/>
              </a:spcBef>
              <a:spcAft>
                <a:spcPct val="0"/>
              </a:spcAft>
              <a:defRPr/>
            </a:pPr>
            <a:r>
              <a:rPr lang="en-US" sz="1600" kern="0" dirty="0">
                <a:solidFill>
                  <a:schemeClr val="accent1"/>
                </a:solidFill>
              </a:rPr>
              <a:t>Map Reduce</a:t>
            </a:r>
          </a:p>
        </p:txBody>
      </p:sp>
      <p:sp>
        <p:nvSpPr>
          <p:cNvPr id="16" name="Freeform 15"/>
          <p:cNvSpPr/>
          <p:nvPr/>
        </p:nvSpPr>
        <p:spPr bwMode="auto">
          <a:xfrm>
            <a:off x="3722137" y="2038572"/>
            <a:ext cx="1589068" cy="1785733"/>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3 w 1589068"/>
              <a:gd name="connsiteY3" fmla="*/ 1591056 h 1785733"/>
              <a:gd name="connsiteX4" fmla="*/ 794534 w 1589068"/>
              <a:gd name="connsiteY4" fmla="*/ 1785733 h 1785733"/>
              <a:gd name="connsiteX5" fmla="*/ 657407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3" y="1591056"/>
                </a:lnTo>
                <a:lnTo>
                  <a:pt x="794534" y="1785733"/>
                </a:lnTo>
                <a:lnTo>
                  <a:pt x="657407"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pPr>
            <a:r>
              <a:rPr lang="en-US" sz="2000" kern="0" dirty="0">
                <a:solidFill>
                  <a:schemeClr val="accent1"/>
                </a:solidFill>
                <a:latin typeface="Segoe UI Semibold" panose="020B0702040204020203" pitchFamily="34" charset="0"/>
                <a:cs typeface="Segoe UI Semibold" panose="020B0702040204020203" pitchFamily="34" charset="0"/>
              </a:rPr>
              <a:t>Script</a:t>
            </a:r>
          </a:p>
          <a:p>
            <a:pPr algn="ctr" defTabSz="932472" fontAlgn="base">
              <a:spcBef>
                <a:spcPts val="600"/>
              </a:spcBef>
              <a:spcAft>
                <a:spcPct val="0"/>
              </a:spcAft>
            </a:pPr>
            <a:r>
              <a:rPr lang="en-US" sz="1600" kern="0" dirty="0">
                <a:solidFill>
                  <a:schemeClr val="accent1"/>
                </a:solidFill>
              </a:rPr>
              <a:t>Pig</a:t>
            </a:r>
          </a:p>
        </p:txBody>
      </p:sp>
      <p:sp>
        <p:nvSpPr>
          <p:cNvPr id="17" name="Freeform 16"/>
          <p:cNvSpPr/>
          <p:nvPr/>
        </p:nvSpPr>
        <p:spPr bwMode="auto">
          <a:xfrm>
            <a:off x="5430634" y="2038572"/>
            <a:ext cx="1589068" cy="1785733"/>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3 w 1589068"/>
              <a:gd name="connsiteY3" fmla="*/ 1591056 h 1785733"/>
              <a:gd name="connsiteX4" fmla="*/ 794534 w 1589068"/>
              <a:gd name="connsiteY4" fmla="*/ 1785733 h 1785733"/>
              <a:gd name="connsiteX5" fmla="*/ 657407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3" y="1591056"/>
                </a:lnTo>
                <a:lnTo>
                  <a:pt x="794534" y="1785733"/>
                </a:lnTo>
                <a:lnTo>
                  <a:pt x="657407"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pPr>
            <a:r>
              <a:rPr lang="en-US" sz="2000" kern="0" dirty="0">
                <a:solidFill>
                  <a:schemeClr val="accent1"/>
                </a:solidFill>
                <a:latin typeface="Segoe UI Semibold" panose="020B0702040204020203" pitchFamily="34" charset="0"/>
                <a:cs typeface="Segoe UI Semibold" panose="020B0702040204020203" pitchFamily="34" charset="0"/>
              </a:rPr>
              <a:t>SQL</a:t>
            </a:r>
          </a:p>
          <a:p>
            <a:pPr algn="ctr" defTabSz="932472" fontAlgn="base">
              <a:spcBef>
                <a:spcPts val="600"/>
              </a:spcBef>
              <a:spcAft>
                <a:spcPct val="0"/>
              </a:spcAft>
            </a:pPr>
            <a:r>
              <a:rPr lang="en-US" sz="1600" kern="0" dirty="0">
                <a:solidFill>
                  <a:schemeClr val="accent1"/>
                </a:solidFill>
              </a:rPr>
              <a:t>Hive</a:t>
            </a:r>
          </a:p>
        </p:txBody>
      </p:sp>
      <p:sp>
        <p:nvSpPr>
          <p:cNvPr id="19" name="Freeform 18"/>
          <p:cNvSpPr/>
          <p:nvPr/>
        </p:nvSpPr>
        <p:spPr bwMode="auto">
          <a:xfrm>
            <a:off x="7139132" y="2038572"/>
            <a:ext cx="1589068" cy="1785733"/>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2 w 1589068"/>
              <a:gd name="connsiteY3" fmla="*/ 1591056 h 1785733"/>
              <a:gd name="connsiteX4" fmla="*/ 794533 w 1589068"/>
              <a:gd name="connsiteY4" fmla="*/ 1785733 h 1785733"/>
              <a:gd name="connsiteX5" fmla="*/ 657406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2" y="1591056"/>
                </a:lnTo>
                <a:lnTo>
                  <a:pt x="794533" y="1785733"/>
                </a:lnTo>
                <a:lnTo>
                  <a:pt x="657406"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pPr>
            <a:r>
              <a:rPr lang="en-US" sz="2000" kern="0" dirty="0">
                <a:solidFill>
                  <a:schemeClr val="accent1"/>
                </a:solidFill>
                <a:latin typeface="Segoe UI Semibold" panose="020B0702040204020203" pitchFamily="34" charset="0"/>
                <a:cs typeface="Segoe UI Semibold" panose="020B0702040204020203" pitchFamily="34" charset="0"/>
              </a:rPr>
              <a:t>NoSQL</a:t>
            </a:r>
          </a:p>
          <a:p>
            <a:pPr algn="ctr" defTabSz="932472" fontAlgn="base">
              <a:spcBef>
                <a:spcPts val="600"/>
              </a:spcBef>
              <a:spcAft>
                <a:spcPct val="0"/>
              </a:spcAft>
            </a:pPr>
            <a:r>
              <a:rPr lang="en-US" sz="1600" kern="0" dirty="0" err="1">
                <a:solidFill>
                  <a:schemeClr val="accent1"/>
                </a:solidFill>
              </a:rPr>
              <a:t>HBase</a:t>
            </a:r>
            <a:endParaRPr lang="en-US" sz="1600" kern="0" dirty="0">
              <a:solidFill>
                <a:schemeClr val="accent1"/>
              </a:solidFill>
            </a:endParaRPr>
          </a:p>
        </p:txBody>
      </p:sp>
      <p:sp>
        <p:nvSpPr>
          <p:cNvPr id="22" name="Freeform 21"/>
          <p:cNvSpPr/>
          <p:nvPr/>
        </p:nvSpPr>
        <p:spPr bwMode="auto">
          <a:xfrm>
            <a:off x="8847629" y="2038572"/>
            <a:ext cx="1589068" cy="1785733"/>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2 w 1589068"/>
              <a:gd name="connsiteY3" fmla="*/ 1591056 h 1785733"/>
              <a:gd name="connsiteX4" fmla="*/ 794533 w 1589068"/>
              <a:gd name="connsiteY4" fmla="*/ 1785733 h 1785733"/>
              <a:gd name="connsiteX5" fmla="*/ 657405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2" y="1591056"/>
                </a:lnTo>
                <a:lnTo>
                  <a:pt x="794533" y="1785733"/>
                </a:lnTo>
                <a:lnTo>
                  <a:pt x="657405"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pPr>
            <a:r>
              <a:rPr lang="en-US" sz="2000" kern="0" dirty="0">
                <a:solidFill>
                  <a:schemeClr val="accent1"/>
                </a:solidFill>
                <a:latin typeface="Segoe UI Semibold" panose="020B0702040204020203" pitchFamily="34" charset="0"/>
                <a:cs typeface="Segoe UI Semibold" panose="020B0702040204020203" pitchFamily="34" charset="0"/>
              </a:rPr>
              <a:t>Streaming</a:t>
            </a:r>
          </a:p>
          <a:p>
            <a:pPr algn="ctr" defTabSz="932472" fontAlgn="base">
              <a:spcBef>
                <a:spcPts val="600"/>
              </a:spcBef>
              <a:spcAft>
                <a:spcPct val="0"/>
              </a:spcAft>
            </a:pPr>
            <a:r>
              <a:rPr lang="en-US" sz="1600" kern="0" dirty="0">
                <a:solidFill>
                  <a:schemeClr val="accent1"/>
                </a:solidFill>
              </a:rPr>
              <a:t>Storm</a:t>
            </a:r>
          </a:p>
        </p:txBody>
      </p:sp>
      <p:sp>
        <p:nvSpPr>
          <p:cNvPr id="23" name="Freeform 22"/>
          <p:cNvSpPr/>
          <p:nvPr/>
        </p:nvSpPr>
        <p:spPr bwMode="auto">
          <a:xfrm>
            <a:off x="10556124" y="2038572"/>
            <a:ext cx="1589068" cy="1785733"/>
          </a:xfrm>
          <a:custGeom>
            <a:avLst/>
            <a:gdLst>
              <a:gd name="connsiteX0" fmla="*/ 0 w 1589068"/>
              <a:gd name="connsiteY0" fmla="*/ 0 h 1785733"/>
              <a:gd name="connsiteX1" fmla="*/ 1589068 w 1589068"/>
              <a:gd name="connsiteY1" fmla="*/ 0 h 1785733"/>
              <a:gd name="connsiteX2" fmla="*/ 1589068 w 1589068"/>
              <a:gd name="connsiteY2" fmla="*/ 1591056 h 1785733"/>
              <a:gd name="connsiteX3" fmla="*/ 931663 w 1589068"/>
              <a:gd name="connsiteY3" fmla="*/ 1591056 h 1785733"/>
              <a:gd name="connsiteX4" fmla="*/ 794534 w 1589068"/>
              <a:gd name="connsiteY4" fmla="*/ 1785733 h 1785733"/>
              <a:gd name="connsiteX5" fmla="*/ 657406 w 1589068"/>
              <a:gd name="connsiteY5" fmla="*/ 1591056 h 1785733"/>
              <a:gd name="connsiteX6" fmla="*/ 0 w 1589068"/>
              <a:gd name="connsiteY6" fmla="*/ 1591056 h 178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68" h="1785733">
                <a:moveTo>
                  <a:pt x="0" y="0"/>
                </a:moveTo>
                <a:lnTo>
                  <a:pt x="1589068" y="0"/>
                </a:lnTo>
                <a:lnTo>
                  <a:pt x="1589068" y="1591056"/>
                </a:lnTo>
                <a:lnTo>
                  <a:pt x="931663" y="1591056"/>
                </a:lnTo>
                <a:lnTo>
                  <a:pt x="794534" y="1785733"/>
                </a:lnTo>
                <a:lnTo>
                  <a:pt x="657406" y="1591056"/>
                </a:lnTo>
                <a:lnTo>
                  <a:pt x="0" y="1591056"/>
                </a:lnTo>
                <a:close/>
              </a:path>
            </a:pathLst>
          </a:custGeom>
          <a:solidFill>
            <a:srgbClr val="F2F2F2"/>
          </a:solidFill>
          <a:ln w="28575">
            <a:solidFill>
              <a:schemeClr val="accent1"/>
            </a:solidFill>
          </a:ln>
        </p:spPr>
        <p:txBody>
          <a:bodyPr wrap="square" lIns="45720" tIns="45720" rIns="45720" bIns="182880" rtlCol="0" anchor="ctr">
            <a:noAutofit/>
          </a:bodyPr>
          <a:lstStyle/>
          <a:p>
            <a:pPr algn="ctr" defTabSz="932472" fontAlgn="base">
              <a:spcBef>
                <a:spcPts val="600"/>
              </a:spcBef>
              <a:spcAft>
                <a:spcPct val="0"/>
              </a:spcAft>
            </a:pPr>
            <a:r>
              <a:rPr lang="en-US" sz="2000" kern="0" dirty="0">
                <a:solidFill>
                  <a:schemeClr val="accent1"/>
                </a:solidFill>
                <a:latin typeface="Segoe UI Semibold" panose="020B0702040204020203" pitchFamily="34" charset="0"/>
                <a:cs typeface="Segoe UI Semibold" panose="020B0702040204020203" pitchFamily="34" charset="0"/>
              </a:rPr>
              <a:t>In-Memory</a:t>
            </a:r>
          </a:p>
          <a:p>
            <a:pPr algn="ctr" defTabSz="932472" fontAlgn="base">
              <a:spcBef>
                <a:spcPts val="600"/>
              </a:spcBef>
              <a:spcAft>
                <a:spcPct val="0"/>
              </a:spcAft>
            </a:pPr>
            <a:r>
              <a:rPr lang="en-US" sz="1600" kern="0" dirty="0">
                <a:solidFill>
                  <a:schemeClr val="accent1"/>
                </a:solidFill>
              </a:rPr>
              <a:t>Spark</a:t>
            </a:r>
          </a:p>
        </p:txBody>
      </p:sp>
      <p:grpSp>
        <p:nvGrpSpPr>
          <p:cNvPr id="46" name="Group 45"/>
          <p:cNvGrpSpPr/>
          <p:nvPr/>
        </p:nvGrpSpPr>
        <p:grpSpPr>
          <a:xfrm>
            <a:off x="-9649" y="1649551"/>
            <a:ext cx="1987557" cy="3858349"/>
            <a:chOff x="2269406" y="1649551"/>
            <a:chExt cx="1987557" cy="3858349"/>
          </a:xfrm>
        </p:grpSpPr>
        <p:grpSp>
          <p:nvGrpSpPr>
            <p:cNvPr id="47" name="Group 46"/>
            <p:cNvGrpSpPr/>
            <p:nvPr/>
          </p:nvGrpSpPr>
          <p:grpSpPr>
            <a:xfrm>
              <a:off x="2269406" y="1649551"/>
              <a:ext cx="1771946" cy="3858349"/>
              <a:chOff x="2269406" y="1649551"/>
              <a:chExt cx="1771946" cy="3858349"/>
            </a:xfrm>
          </p:grpSpPr>
          <p:sp>
            <p:nvSpPr>
              <p:cNvPr id="83" name="Rectangle 82"/>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Machine Learning and Analytics</a:t>
                </a:r>
              </a:p>
            </p:txBody>
          </p:sp>
          <p:grpSp>
            <p:nvGrpSpPr>
              <p:cNvPr id="64" name="Group 63"/>
              <p:cNvGrpSpPr/>
              <p:nvPr/>
            </p:nvGrpSpPr>
            <p:grpSpPr>
              <a:xfrm>
                <a:off x="2475764" y="2364104"/>
                <a:ext cx="200749" cy="211051"/>
                <a:chOff x="4106551" y="3401141"/>
                <a:chExt cx="254631" cy="267699"/>
              </a:xfrm>
            </p:grpSpPr>
            <p:sp>
              <p:nvSpPr>
                <p:cNvPr id="65" name="Rectangle 64"/>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6" name="Rectangle 65"/>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Oval 66"/>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8" name="Oval 67"/>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Rectangle 68"/>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Rectangle 69"/>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Oval 70"/>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Oval 71"/>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3" name="Rectangle 72"/>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4" name="Rectangle 73"/>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5" name="Oval 74"/>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6" name="Oval 75"/>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7" name="Rectangle 76"/>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8" name="Rectangle 77"/>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Oval 78"/>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0" name="Oval 79"/>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48" name="Rectangle 47"/>
            <p:cNvSpPr/>
            <p:nvPr/>
          </p:nvSpPr>
          <p:spPr>
            <a:xfrm>
              <a:off x="2962833" y="3869841"/>
              <a:ext cx="1294130" cy="6225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HDInsight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(Hadoop and Spark)</a:t>
              </a:r>
            </a:p>
          </p:txBody>
        </p:sp>
        <p:sp>
          <p:nvSpPr>
            <p:cNvPr id="49" name="Rectangle 48"/>
            <p:cNvSpPr/>
            <p:nvPr/>
          </p:nvSpPr>
          <p:spPr>
            <a:xfrm>
              <a:off x="2962833" y="4888358"/>
              <a:ext cx="925088" cy="4376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Stream Analytics</a:t>
              </a:r>
            </a:p>
          </p:txBody>
        </p:sp>
        <p:sp>
          <p:nvSpPr>
            <p:cNvPr id="50" name="Rectangle 49"/>
            <p:cNvSpPr/>
            <p:nvPr/>
          </p:nvSpPr>
          <p:spPr>
            <a:xfrm>
              <a:off x="2962833" y="3125609"/>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Lake Analytics</a:t>
              </a:r>
            </a:p>
          </p:txBody>
        </p:sp>
        <p:grpSp>
          <p:nvGrpSpPr>
            <p:cNvPr id="51" name="Group 50"/>
            <p:cNvGrpSpPr/>
            <p:nvPr/>
          </p:nvGrpSpPr>
          <p:grpSpPr>
            <a:xfrm>
              <a:off x="2584613" y="3210310"/>
              <a:ext cx="225034" cy="294370"/>
              <a:chOff x="3473450" y="4579938"/>
              <a:chExt cx="1741488" cy="2278062"/>
            </a:xfrm>
            <a:solidFill>
              <a:schemeClr val="tx1"/>
            </a:solidFill>
          </p:grpSpPr>
          <p:sp>
            <p:nvSpPr>
              <p:cNvPr id="60"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1"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2"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52" name="Rectangle 51"/>
            <p:cNvSpPr/>
            <p:nvPr/>
          </p:nvSpPr>
          <p:spPr>
            <a:xfrm>
              <a:off x="2962833" y="2295083"/>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Machine</a:t>
              </a:r>
              <a:r>
                <a:rPr kumimoji="0" lang="en-US" sz="1122" b="0" i="0" u="none" strike="noStrike" kern="0" cap="none" spc="0" normalizeH="0" baseline="0" noProof="0" dirty="0">
                  <a:ln>
                    <a:noFill/>
                  </a:ln>
                  <a:solidFill>
                    <a:schemeClr val="bg2">
                      <a:lumMod val="75000"/>
                    </a:schemeClr>
                  </a:solidFill>
                  <a:effectLst/>
                  <a:uLnTx/>
                  <a:uFillTx/>
                  <a:cs typeface="Segoe UI Semilight" panose="020B0402040204020203" pitchFamily="34" charset="0"/>
                </a:rPr>
                <a:t> </a:t>
              </a: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Learning</a:t>
              </a:r>
            </a:p>
          </p:txBody>
        </p:sp>
        <p:grpSp>
          <p:nvGrpSpPr>
            <p:cNvPr id="53" name="Group 52"/>
            <p:cNvGrpSpPr/>
            <p:nvPr/>
          </p:nvGrpSpPr>
          <p:grpSpPr>
            <a:xfrm>
              <a:off x="2519622" y="4890724"/>
              <a:ext cx="359675" cy="276298"/>
              <a:chOff x="1260022" y="5196402"/>
              <a:chExt cx="3273425" cy="2514600"/>
            </a:xfrm>
            <a:solidFill>
              <a:schemeClr val="tx1"/>
            </a:solidFill>
          </p:grpSpPr>
          <p:sp>
            <p:nvSpPr>
              <p:cNvPr id="56" name="Freeform 55"/>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7" name="Freeform 56"/>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8" name="Freeform 57"/>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9" name="Freeform 58"/>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54" name="Freeform 53"/>
            <p:cNvSpPr>
              <a:spLocks/>
            </p:cNvSpPr>
            <p:nvPr/>
          </p:nvSpPr>
          <p:spPr bwMode="auto">
            <a:xfrm>
              <a:off x="2520964" y="4034622"/>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a:ln>
                  <a:noFill/>
                </a:ln>
                <a:solidFill>
                  <a:sysClr val="windowText" lastClr="000000"/>
                </a:solidFill>
                <a:effectLst/>
                <a:uLnTx/>
                <a:uFillTx/>
              </a:endParaRPr>
            </a:p>
          </p:txBody>
        </p:sp>
        <p:sp>
          <p:nvSpPr>
            <p:cNvPr id="55" name="Freeform 54"/>
            <p:cNvSpPr/>
            <p:nvPr/>
          </p:nvSpPr>
          <p:spPr bwMode="auto">
            <a:xfrm flipH="1">
              <a:off x="2565074" y="2374875"/>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29426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8" name="Rectangle 167"/>
          <p:cNvSpPr/>
          <p:nvPr/>
        </p:nvSpPr>
        <p:spPr bwMode="auto">
          <a:xfrm>
            <a:off x="-32334" y="5287601"/>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01" name="Group 100"/>
          <p:cNvGrpSpPr/>
          <p:nvPr/>
        </p:nvGrpSpPr>
        <p:grpSpPr>
          <a:xfrm>
            <a:off x="-9649" y="1649551"/>
            <a:ext cx="1987557" cy="3858349"/>
            <a:chOff x="2269406" y="1649551"/>
            <a:chExt cx="1987557" cy="3858349"/>
          </a:xfrm>
        </p:grpSpPr>
        <p:grpSp>
          <p:nvGrpSpPr>
            <p:cNvPr id="102" name="Group 101"/>
            <p:cNvGrpSpPr/>
            <p:nvPr/>
          </p:nvGrpSpPr>
          <p:grpSpPr>
            <a:xfrm>
              <a:off x="2269406" y="1649551"/>
              <a:ext cx="1771946" cy="3858349"/>
              <a:chOff x="2269406" y="1649551"/>
              <a:chExt cx="1771946" cy="3858349"/>
            </a:xfrm>
          </p:grpSpPr>
          <p:sp>
            <p:nvSpPr>
              <p:cNvPr id="138" name="Rectangle 137"/>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Machine Learning and Analytics</a:t>
                </a:r>
              </a:p>
            </p:txBody>
          </p:sp>
          <p:grpSp>
            <p:nvGrpSpPr>
              <p:cNvPr id="119" name="Group 118"/>
              <p:cNvGrpSpPr/>
              <p:nvPr/>
            </p:nvGrpSpPr>
            <p:grpSpPr>
              <a:xfrm>
                <a:off x="2475764" y="2364104"/>
                <a:ext cx="200749" cy="211051"/>
                <a:chOff x="4106551" y="3401141"/>
                <a:chExt cx="254631" cy="267699"/>
              </a:xfrm>
            </p:grpSpPr>
            <p:sp>
              <p:nvSpPr>
                <p:cNvPr id="120" name="Rectangle 119"/>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1" name="Rectangle 120"/>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2" name="Oval 121"/>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3" name="Oval 122"/>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4" name="Rectangle 123"/>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5" name="Rectangle 124"/>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6" name="Oval 125"/>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7" name="Oval 126"/>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8" name="Rectangle 127"/>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9" name="Rectangle 128"/>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0" name="Oval 129"/>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1" name="Oval 130"/>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2" name="Rectangle 131"/>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3" name="Rectangle 132"/>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4" name="Oval 133"/>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5" name="Oval 134"/>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103" name="Rectangle 102"/>
            <p:cNvSpPr/>
            <p:nvPr/>
          </p:nvSpPr>
          <p:spPr>
            <a:xfrm>
              <a:off x="2962833" y="3869841"/>
              <a:ext cx="1294130" cy="6225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HDInsight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(Hadoop and Spark)</a:t>
              </a:r>
            </a:p>
          </p:txBody>
        </p:sp>
        <p:sp>
          <p:nvSpPr>
            <p:cNvPr id="104" name="Rectangle 103"/>
            <p:cNvSpPr/>
            <p:nvPr/>
          </p:nvSpPr>
          <p:spPr>
            <a:xfrm>
              <a:off x="2962833" y="4888358"/>
              <a:ext cx="925088" cy="4376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Stream Analytics</a:t>
              </a:r>
            </a:p>
          </p:txBody>
        </p:sp>
        <p:sp>
          <p:nvSpPr>
            <p:cNvPr id="105" name="Rectangle 104"/>
            <p:cNvSpPr/>
            <p:nvPr/>
          </p:nvSpPr>
          <p:spPr>
            <a:xfrm>
              <a:off x="2962833" y="3125609"/>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Lake Analytics</a:t>
              </a:r>
            </a:p>
          </p:txBody>
        </p:sp>
        <p:grpSp>
          <p:nvGrpSpPr>
            <p:cNvPr id="106" name="Group 105"/>
            <p:cNvGrpSpPr/>
            <p:nvPr/>
          </p:nvGrpSpPr>
          <p:grpSpPr>
            <a:xfrm>
              <a:off x="2584613" y="3210310"/>
              <a:ext cx="225034" cy="294370"/>
              <a:chOff x="3473450" y="4579938"/>
              <a:chExt cx="1741488" cy="2278062"/>
            </a:xfrm>
            <a:solidFill>
              <a:schemeClr val="tx1"/>
            </a:solidFill>
          </p:grpSpPr>
          <p:sp>
            <p:nvSpPr>
              <p:cNvPr id="115"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07" name="Rectangle 106"/>
            <p:cNvSpPr/>
            <p:nvPr/>
          </p:nvSpPr>
          <p:spPr>
            <a:xfrm>
              <a:off x="2962833" y="2295083"/>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Machine</a:t>
              </a:r>
              <a:r>
                <a:rPr kumimoji="0" lang="en-US" sz="1122" b="0" i="0" u="none" strike="noStrike" kern="0" cap="none" spc="0" normalizeH="0" baseline="0" noProof="0" dirty="0">
                  <a:ln>
                    <a:noFill/>
                  </a:ln>
                  <a:solidFill>
                    <a:schemeClr val="bg2">
                      <a:lumMod val="75000"/>
                    </a:schemeClr>
                  </a:solidFill>
                  <a:effectLst/>
                  <a:uLnTx/>
                  <a:uFillTx/>
                  <a:cs typeface="Segoe UI Semilight" panose="020B0402040204020203" pitchFamily="34" charset="0"/>
                </a:rPr>
                <a:t> </a:t>
              </a: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Learning</a:t>
              </a:r>
            </a:p>
          </p:txBody>
        </p:sp>
        <p:grpSp>
          <p:nvGrpSpPr>
            <p:cNvPr id="108" name="Group 107"/>
            <p:cNvGrpSpPr/>
            <p:nvPr/>
          </p:nvGrpSpPr>
          <p:grpSpPr>
            <a:xfrm>
              <a:off x="2519622" y="4890724"/>
              <a:ext cx="359675" cy="276298"/>
              <a:chOff x="1260022" y="5196402"/>
              <a:chExt cx="3273425" cy="2514600"/>
            </a:xfrm>
            <a:solidFill>
              <a:schemeClr val="tx1"/>
            </a:solidFill>
          </p:grpSpPr>
          <p:sp>
            <p:nvSpPr>
              <p:cNvPr id="111" name="Freeform 110"/>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12" name="Freeform 111"/>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13" name="Freeform 112"/>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114" name="Freeform 113"/>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09" name="Freeform 108"/>
            <p:cNvSpPr>
              <a:spLocks/>
            </p:cNvSpPr>
            <p:nvPr/>
          </p:nvSpPr>
          <p:spPr bwMode="auto">
            <a:xfrm>
              <a:off x="2520964" y="4034622"/>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2">
                <a:lumMod val="75000"/>
              </a:schemeClr>
            </a:solidFill>
            <a:ln w="6350">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a:ln>
                  <a:noFill/>
                </a:ln>
                <a:solidFill>
                  <a:sysClr val="windowText" lastClr="000000"/>
                </a:solidFill>
                <a:effectLst/>
                <a:uLnTx/>
                <a:uFillTx/>
              </a:endParaRPr>
            </a:p>
          </p:txBody>
        </p:sp>
        <p:sp>
          <p:nvSpPr>
            <p:cNvPr id="110" name="Freeform 109"/>
            <p:cNvSpPr/>
            <p:nvPr/>
          </p:nvSpPr>
          <p:spPr bwMode="auto">
            <a:xfrm flipH="1">
              <a:off x="2565074" y="2374875"/>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gr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Real-time stream processing in the cloud</a:t>
            </a:r>
          </a:p>
        </p:txBody>
      </p:sp>
      <p:grpSp>
        <p:nvGrpSpPr>
          <p:cNvPr id="3" name="Group 2"/>
          <p:cNvGrpSpPr/>
          <p:nvPr/>
        </p:nvGrpSpPr>
        <p:grpSpPr>
          <a:xfrm>
            <a:off x="2194920" y="5280894"/>
            <a:ext cx="9551240" cy="1114151"/>
            <a:chOff x="2194920" y="5413711"/>
            <a:chExt cx="9551240" cy="1114151"/>
          </a:xfrm>
        </p:grpSpPr>
        <p:sp>
          <p:nvSpPr>
            <p:cNvPr id="12" name="TextBox 11"/>
            <p:cNvSpPr txBox="1"/>
            <p:nvPr/>
          </p:nvSpPr>
          <p:spPr>
            <a:xfrm>
              <a:off x="2194920" y="5413711"/>
              <a:ext cx="5042581" cy="1114151"/>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Perform real-time analytics for your </a:t>
              </a:r>
              <a:r>
                <a:rPr kumimoji="0" lang="en-US" sz="1200" b="0" u="none" strike="noStrike" kern="0" cap="none" spc="0" normalizeH="0" baseline="0" noProof="0" dirty="0">
                  <a:ln>
                    <a:noFill/>
                  </a:ln>
                  <a:solidFill>
                    <a:schemeClr val="bg1"/>
                  </a:solidFill>
                  <a:effectLst/>
                  <a:uLnTx/>
                  <a:uFillTx/>
                </a:rPr>
                <a:t>Internet of Things </a:t>
              </a:r>
              <a:r>
                <a:rPr kumimoji="0" lang="en-US" sz="1200" b="0" i="0" u="none" strike="noStrike" kern="0" cap="none" spc="0" normalizeH="0" baseline="0" noProof="0" dirty="0">
                  <a:ln>
                    <a:noFill/>
                  </a:ln>
                  <a:solidFill>
                    <a:schemeClr val="bg1"/>
                  </a:solidFill>
                  <a:effectLst/>
                  <a:uLnTx/>
                  <a:uFillTx/>
                </a:rPr>
                <a:t>solutions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Stream millions of events per second</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Get mission-critical reliability and performance with predictable results</a:t>
              </a:r>
            </a:p>
          </p:txBody>
        </p:sp>
        <p:sp>
          <p:nvSpPr>
            <p:cNvPr id="13" name="TextBox 12"/>
            <p:cNvSpPr txBox="1"/>
            <p:nvPr/>
          </p:nvSpPr>
          <p:spPr>
            <a:xfrm>
              <a:off x="7237502" y="5413711"/>
              <a:ext cx="4508658" cy="1114151"/>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Create real-time dashboards and alerts over data from devices and applications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Correlate across multiple streams of data</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Use familiar SQL-based language for rapid development</a:t>
              </a:r>
            </a:p>
          </p:txBody>
        </p:sp>
      </p:grpSp>
      <p:sp>
        <p:nvSpPr>
          <p:cNvPr id="57" name="Freeform 56"/>
          <p:cNvSpPr>
            <a:spLocks/>
          </p:cNvSpPr>
          <p:nvPr/>
        </p:nvSpPr>
        <p:spPr bwMode="auto">
          <a:xfrm>
            <a:off x="10316808" y="3562477"/>
            <a:ext cx="400143" cy="394575"/>
          </a:xfrm>
          <a:custGeom>
            <a:avLst/>
            <a:gdLst>
              <a:gd name="connsiteX0" fmla="*/ 2359025 w 3194051"/>
              <a:gd name="connsiteY0" fmla="*/ 2312988 h 3149601"/>
              <a:gd name="connsiteX1" fmla="*/ 2359025 w 3194051"/>
              <a:gd name="connsiteY1" fmla="*/ 3028951 h 3149601"/>
              <a:gd name="connsiteX2" fmla="*/ 3073400 w 3194051"/>
              <a:gd name="connsiteY2" fmla="*/ 3028951 h 3149601"/>
              <a:gd name="connsiteX3" fmla="*/ 3073400 w 3194051"/>
              <a:gd name="connsiteY3" fmla="*/ 2312988 h 3149601"/>
              <a:gd name="connsiteX4" fmla="*/ 1239838 w 3194051"/>
              <a:gd name="connsiteY4" fmla="*/ 2312988 h 3149601"/>
              <a:gd name="connsiteX5" fmla="*/ 1239838 w 3194051"/>
              <a:gd name="connsiteY5" fmla="*/ 3028951 h 3149601"/>
              <a:gd name="connsiteX6" fmla="*/ 1954213 w 3194051"/>
              <a:gd name="connsiteY6" fmla="*/ 3028951 h 3149601"/>
              <a:gd name="connsiteX7" fmla="*/ 1954213 w 3194051"/>
              <a:gd name="connsiteY7" fmla="*/ 2312988 h 3149601"/>
              <a:gd name="connsiteX8" fmla="*/ 120650 w 3194051"/>
              <a:gd name="connsiteY8" fmla="*/ 2312988 h 3149601"/>
              <a:gd name="connsiteX9" fmla="*/ 120650 w 3194051"/>
              <a:gd name="connsiteY9" fmla="*/ 3028951 h 3149601"/>
              <a:gd name="connsiteX10" fmla="*/ 835025 w 3194051"/>
              <a:gd name="connsiteY10" fmla="*/ 3028951 h 3149601"/>
              <a:gd name="connsiteX11" fmla="*/ 835025 w 3194051"/>
              <a:gd name="connsiteY11" fmla="*/ 2312988 h 3149601"/>
              <a:gd name="connsiteX12" fmla="*/ 2297567 w 3194051"/>
              <a:gd name="connsiteY12" fmla="*/ 2192338 h 3149601"/>
              <a:gd name="connsiteX13" fmla="*/ 3133273 w 3194051"/>
              <a:gd name="connsiteY13" fmla="*/ 2192338 h 3149601"/>
              <a:gd name="connsiteX14" fmla="*/ 3194051 w 3194051"/>
              <a:gd name="connsiteY14" fmla="*/ 2253117 h 3149601"/>
              <a:gd name="connsiteX15" fmla="*/ 3194051 w 3194051"/>
              <a:gd name="connsiteY15" fmla="*/ 3088823 h 3149601"/>
              <a:gd name="connsiteX16" fmla="*/ 3133273 w 3194051"/>
              <a:gd name="connsiteY16" fmla="*/ 3149601 h 3149601"/>
              <a:gd name="connsiteX17" fmla="*/ 2297567 w 3194051"/>
              <a:gd name="connsiteY17" fmla="*/ 3149601 h 3149601"/>
              <a:gd name="connsiteX18" fmla="*/ 2236788 w 3194051"/>
              <a:gd name="connsiteY18" fmla="*/ 3088823 h 3149601"/>
              <a:gd name="connsiteX19" fmla="*/ 2236788 w 3194051"/>
              <a:gd name="connsiteY19" fmla="*/ 2253117 h 3149601"/>
              <a:gd name="connsiteX20" fmla="*/ 2297567 w 3194051"/>
              <a:gd name="connsiteY20" fmla="*/ 2192338 h 3149601"/>
              <a:gd name="connsiteX21" fmla="*/ 1178480 w 3194051"/>
              <a:gd name="connsiteY21" fmla="*/ 2192338 h 3149601"/>
              <a:gd name="connsiteX22" fmla="*/ 2015571 w 3194051"/>
              <a:gd name="connsiteY22" fmla="*/ 2192338 h 3149601"/>
              <a:gd name="connsiteX23" fmla="*/ 2076450 w 3194051"/>
              <a:gd name="connsiteY23" fmla="*/ 2253117 h 3149601"/>
              <a:gd name="connsiteX24" fmla="*/ 2076450 w 3194051"/>
              <a:gd name="connsiteY24" fmla="*/ 3088823 h 3149601"/>
              <a:gd name="connsiteX25" fmla="*/ 2015571 w 3194051"/>
              <a:gd name="connsiteY25" fmla="*/ 3149601 h 3149601"/>
              <a:gd name="connsiteX26" fmla="*/ 1178480 w 3194051"/>
              <a:gd name="connsiteY26" fmla="*/ 3149601 h 3149601"/>
              <a:gd name="connsiteX27" fmla="*/ 1117600 w 3194051"/>
              <a:gd name="connsiteY27" fmla="*/ 3088823 h 3149601"/>
              <a:gd name="connsiteX28" fmla="*/ 1117600 w 3194051"/>
              <a:gd name="connsiteY28" fmla="*/ 2253117 h 3149601"/>
              <a:gd name="connsiteX29" fmla="*/ 1178480 w 3194051"/>
              <a:gd name="connsiteY29" fmla="*/ 2192338 h 3149601"/>
              <a:gd name="connsiteX30" fmla="*/ 60779 w 3194051"/>
              <a:gd name="connsiteY30" fmla="*/ 2192338 h 3149601"/>
              <a:gd name="connsiteX31" fmla="*/ 896485 w 3194051"/>
              <a:gd name="connsiteY31" fmla="*/ 2192338 h 3149601"/>
              <a:gd name="connsiteX32" fmla="*/ 957263 w 3194051"/>
              <a:gd name="connsiteY32" fmla="*/ 2253117 h 3149601"/>
              <a:gd name="connsiteX33" fmla="*/ 957263 w 3194051"/>
              <a:gd name="connsiteY33" fmla="*/ 3088823 h 3149601"/>
              <a:gd name="connsiteX34" fmla="*/ 896485 w 3194051"/>
              <a:gd name="connsiteY34" fmla="*/ 3149601 h 3149601"/>
              <a:gd name="connsiteX35" fmla="*/ 60779 w 3194051"/>
              <a:gd name="connsiteY35" fmla="*/ 3149601 h 3149601"/>
              <a:gd name="connsiteX36" fmla="*/ 0 w 3194051"/>
              <a:gd name="connsiteY36" fmla="*/ 3088823 h 3149601"/>
              <a:gd name="connsiteX37" fmla="*/ 0 w 3194051"/>
              <a:gd name="connsiteY37" fmla="*/ 2253117 h 3149601"/>
              <a:gd name="connsiteX38" fmla="*/ 60779 w 3194051"/>
              <a:gd name="connsiteY38" fmla="*/ 2192338 h 3149601"/>
              <a:gd name="connsiteX39" fmla="*/ 2359025 w 3194051"/>
              <a:gd name="connsiteY39" fmla="*/ 1219200 h 3149601"/>
              <a:gd name="connsiteX40" fmla="*/ 2359025 w 3194051"/>
              <a:gd name="connsiteY40" fmla="*/ 1930400 h 3149601"/>
              <a:gd name="connsiteX41" fmla="*/ 3073400 w 3194051"/>
              <a:gd name="connsiteY41" fmla="*/ 1930400 h 3149601"/>
              <a:gd name="connsiteX42" fmla="*/ 3073400 w 3194051"/>
              <a:gd name="connsiteY42" fmla="*/ 1219200 h 3149601"/>
              <a:gd name="connsiteX43" fmla="*/ 1239838 w 3194051"/>
              <a:gd name="connsiteY43" fmla="*/ 1219200 h 3149601"/>
              <a:gd name="connsiteX44" fmla="*/ 1239838 w 3194051"/>
              <a:gd name="connsiteY44" fmla="*/ 1930400 h 3149601"/>
              <a:gd name="connsiteX45" fmla="*/ 1954213 w 3194051"/>
              <a:gd name="connsiteY45" fmla="*/ 1930400 h 3149601"/>
              <a:gd name="connsiteX46" fmla="*/ 1954213 w 3194051"/>
              <a:gd name="connsiteY46" fmla="*/ 1219200 h 3149601"/>
              <a:gd name="connsiteX47" fmla="*/ 120650 w 3194051"/>
              <a:gd name="connsiteY47" fmla="*/ 1219200 h 3149601"/>
              <a:gd name="connsiteX48" fmla="*/ 120650 w 3194051"/>
              <a:gd name="connsiteY48" fmla="*/ 1930400 h 3149601"/>
              <a:gd name="connsiteX49" fmla="*/ 835025 w 3194051"/>
              <a:gd name="connsiteY49" fmla="*/ 1930400 h 3149601"/>
              <a:gd name="connsiteX50" fmla="*/ 835025 w 3194051"/>
              <a:gd name="connsiteY50" fmla="*/ 1219200 h 3149601"/>
              <a:gd name="connsiteX51" fmla="*/ 2297567 w 3194051"/>
              <a:gd name="connsiteY51" fmla="*/ 1096963 h 3149601"/>
              <a:gd name="connsiteX52" fmla="*/ 3133273 w 3194051"/>
              <a:gd name="connsiteY52" fmla="*/ 1096963 h 3149601"/>
              <a:gd name="connsiteX53" fmla="*/ 3194051 w 3194051"/>
              <a:gd name="connsiteY53" fmla="*/ 1157834 h 3149601"/>
              <a:gd name="connsiteX54" fmla="*/ 3194051 w 3194051"/>
              <a:gd name="connsiteY54" fmla="*/ 1991767 h 3149601"/>
              <a:gd name="connsiteX55" fmla="*/ 3133273 w 3194051"/>
              <a:gd name="connsiteY55" fmla="*/ 2052638 h 3149601"/>
              <a:gd name="connsiteX56" fmla="*/ 2297567 w 3194051"/>
              <a:gd name="connsiteY56" fmla="*/ 2052638 h 3149601"/>
              <a:gd name="connsiteX57" fmla="*/ 2236788 w 3194051"/>
              <a:gd name="connsiteY57" fmla="*/ 1991767 h 3149601"/>
              <a:gd name="connsiteX58" fmla="*/ 2236788 w 3194051"/>
              <a:gd name="connsiteY58" fmla="*/ 1157834 h 3149601"/>
              <a:gd name="connsiteX59" fmla="*/ 2297567 w 3194051"/>
              <a:gd name="connsiteY59" fmla="*/ 1096963 h 3149601"/>
              <a:gd name="connsiteX60" fmla="*/ 1178480 w 3194051"/>
              <a:gd name="connsiteY60" fmla="*/ 1096963 h 3149601"/>
              <a:gd name="connsiteX61" fmla="*/ 2015571 w 3194051"/>
              <a:gd name="connsiteY61" fmla="*/ 1096963 h 3149601"/>
              <a:gd name="connsiteX62" fmla="*/ 2076450 w 3194051"/>
              <a:gd name="connsiteY62" fmla="*/ 1157834 h 3149601"/>
              <a:gd name="connsiteX63" fmla="*/ 2076450 w 3194051"/>
              <a:gd name="connsiteY63" fmla="*/ 1991767 h 3149601"/>
              <a:gd name="connsiteX64" fmla="*/ 2015571 w 3194051"/>
              <a:gd name="connsiteY64" fmla="*/ 2052638 h 3149601"/>
              <a:gd name="connsiteX65" fmla="*/ 1178480 w 3194051"/>
              <a:gd name="connsiteY65" fmla="*/ 2052638 h 3149601"/>
              <a:gd name="connsiteX66" fmla="*/ 1117600 w 3194051"/>
              <a:gd name="connsiteY66" fmla="*/ 1991767 h 3149601"/>
              <a:gd name="connsiteX67" fmla="*/ 1117600 w 3194051"/>
              <a:gd name="connsiteY67" fmla="*/ 1157834 h 3149601"/>
              <a:gd name="connsiteX68" fmla="*/ 1178480 w 3194051"/>
              <a:gd name="connsiteY68" fmla="*/ 1096963 h 3149601"/>
              <a:gd name="connsiteX69" fmla="*/ 60779 w 3194051"/>
              <a:gd name="connsiteY69" fmla="*/ 1096963 h 3149601"/>
              <a:gd name="connsiteX70" fmla="*/ 896485 w 3194051"/>
              <a:gd name="connsiteY70" fmla="*/ 1096963 h 3149601"/>
              <a:gd name="connsiteX71" fmla="*/ 957263 w 3194051"/>
              <a:gd name="connsiteY71" fmla="*/ 1157834 h 3149601"/>
              <a:gd name="connsiteX72" fmla="*/ 957263 w 3194051"/>
              <a:gd name="connsiteY72" fmla="*/ 1991767 h 3149601"/>
              <a:gd name="connsiteX73" fmla="*/ 896485 w 3194051"/>
              <a:gd name="connsiteY73" fmla="*/ 2052638 h 3149601"/>
              <a:gd name="connsiteX74" fmla="*/ 60779 w 3194051"/>
              <a:gd name="connsiteY74" fmla="*/ 2052638 h 3149601"/>
              <a:gd name="connsiteX75" fmla="*/ 0 w 3194051"/>
              <a:gd name="connsiteY75" fmla="*/ 1991767 h 3149601"/>
              <a:gd name="connsiteX76" fmla="*/ 0 w 3194051"/>
              <a:gd name="connsiteY76" fmla="*/ 1157834 h 3149601"/>
              <a:gd name="connsiteX77" fmla="*/ 60779 w 3194051"/>
              <a:gd name="connsiteY77" fmla="*/ 1096963 h 3149601"/>
              <a:gd name="connsiteX78" fmla="*/ 2359025 w 3194051"/>
              <a:gd name="connsiteY78" fmla="*/ 122238 h 3149601"/>
              <a:gd name="connsiteX79" fmla="*/ 2359025 w 3194051"/>
              <a:gd name="connsiteY79" fmla="*/ 860426 h 3149601"/>
              <a:gd name="connsiteX80" fmla="*/ 3073400 w 3194051"/>
              <a:gd name="connsiteY80" fmla="*/ 860426 h 3149601"/>
              <a:gd name="connsiteX81" fmla="*/ 3073400 w 3194051"/>
              <a:gd name="connsiteY81" fmla="*/ 122238 h 3149601"/>
              <a:gd name="connsiteX82" fmla="*/ 1239838 w 3194051"/>
              <a:gd name="connsiteY82" fmla="*/ 122238 h 3149601"/>
              <a:gd name="connsiteX83" fmla="*/ 1239838 w 3194051"/>
              <a:gd name="connsiteY83" fmla="*/ 860426 h 3149601"/>
              <a:gd name="connsiteX84" fmla="*/ 1954213 w 3194051"/>
              <a:gd name="connsiteY84" fmla="*/ 860426 h 3149601"/>
              <a:gd name="connsiteX85" fmla="*/ 1954213 w 3194051"/>
              <a:gd name="connsiteY85" fmla="*/ 122238 h 3149601"/>
              <a:gd name="connsiteX86" fmla="*/ 120650 w 3194051"/>
              <a:gd name="connsiteY86" fmla="*/ 122238 h 3149601"/>
              <a:gd name="connsiteX87" fmla="*/ 120650 w 3194051"/>
              <a:gd name="connsiteY87" fmla="*/ 860426 h 3149601"/>
              <a:gd name="connsiteX88" fmla="*/ 835025 w 3194051"/>
              <a:gd name="connsiteY88" fmla="*/ 860426 h 3149601"/>
              <a:gd name="connsiteX89" fmla="*/ 835025 w 3194051"/>
              <a:gd name="connsiteY89" fmla="*/ 122238 h 3149601"/>
              <a:gd name="connsiteX90" fmla="*/ 2297567 w 3194051"/>
              <a:gd name="connsiteY90" fmla="*/ 0 h 3149601"/>
              <a:gd name="connsiteX91" fmla="*/ 3133273 w 3194051"/>
              <a:gd name="connsiteY91" fmla="*/ 0 h 3149601"/>
              <a:gd name="connsiteX92" fmla="*/ 3194051 w 3194051"/>
              <a:gd name="connsiteY92" fmla="*/ 60846 h 3149601"/>
              <a:gd name="connsiteX93" fmla="*/ 3194051 w 3194051"/>
              <a:gd name="connsiteY93" fmla="*/ 921817 h 3149601"/>
              <a:gd name="connsiteX94" fmla="*/ 3133273 w 3194051"/>
              <a:gd name="connsiteY94" fmla="*/ 982663 h 3149601"/>
              <a:gd name="connsiteX95" fmla="*/ 2297567 w 3194051"/>
              <a:gd name="connsiteY95" fmla="*/ 982663 h 3149601"/>
              <a:gd name="connsiteX96" fmla="*/ 2236788 w 3194051"/>
              <a:gd name="connsiteY96" fmla="*/ 921817 h 3149601"/>
              <a:gd name="connsiteX97" fmla="*/ 2236788 w 3194051"/>
              <a:gd name="connsiteY97" fmla="*/ 60846 h 3149601"/>
              <a:gd name="connsiteX98" fmla="*/ 2297567 w 3194051"/>
              <a:gd name="connsiteY98" fmla="*/ 0 h 3149601"/>
              <a:gd name="connsiteX99" fmla="*/ 1178480 w 3194051"/>
              <a:gd name="connsiteY99" fmla="*/ 0 h 3149601"/>
              <a:gd name="connsiteX100" fmla="*/ 2015571 w 3194051"/>
              <a:gd name="connsiteY100" fmla="*/ 0 h 3149601"/>
              <a:gd name="connsiteX101" fmla="*/ 2076450 w 3194051"/>
              <a:gd name="connsiteY101" fmla="*/ 60846 h 3149601"/>
              <a:gd name="connsiteX102" fmla="*/ 2076450 w 3194051"/>
              <a:gd name="connsiteY102" fmla="*/ 921817 h 3149601"/>
              <a:gd name="connsiteX103" fmla="*/ 2015571 w 3194051"/>
              <a:gd name="connsiteY103" fmla="*/ 982663 h 3149601"/>
              <a:gd name="connsiteX104" fmla="*/ 1178480 w 3194051"/>
              <a:gd name="connsiteY104" fmla="*/ 982663 h 3149601"/>
              <a:gd name="connsiteX105" fmla="*/ 1117600 w 3194051"/>
              <a:gd name="connsiteY105" fmla="*/ 921817 h 3149601"/>
              <a:gd name="connsiteX106" fmla="*/ 1117600 w 3194051"/>
              <a:gd name="connsiteY106" fmla="*/ 60846 h 3149601"/>
              <a:gd name="connsiteX107" fmla="*/ 1178480 w 3194051"/>
              <a:gd name="connsiteY107" fmla="*/ 0 h 3149601"/>
              <a:gd name="connsiteX108" fmla="*/ 60779 w 3194051"/>
              <a:gd name="connsiteY108" fmla="*/ 0 h 3149601"/>
              <a:gd name="connsiteX109" fmla="*/ 896485 w 3194051"/>
              <a:gd name="connsiteY109" fmla="*/ 0 h 3149601"/>
              <a:gd name="connsiteX110" fmla="*/ 957263 w 3194051"/>
              <a:gd name="connsiteY110" fmla="*/ 60846 h 3149601"/>
              <a:gd name="connsiteX111" fmla="*/ 957263 w 3194051"/>
              <a:gd name="connsiteY111" fmla="*/ 921817 h 3149601"/>
              <a:gd name="connsiteX112" fmla="*/ 896485 w 3194051"/>
              <a:gd name="connsiteY112" fmla="*/ 982663 h 3149601"/>
              <a:gd name="connsiteX113" fmla="*/ 60779 w 3194051"/>
              <a:gd name="connsiteY113" fmla="*/ 982663 h 3149601"/>
              <a:gd name="connsiteX114" fmla="*/ 0 w 3194051"/>
              <a:gd name="connsiteY114" fmla="*/ 921817 h 3149601"/>
              <a:gd name="connsiteX115" fmla="*/ 0 w 3194051"/>
              <a:gd name="connsiteY115" fmla="*/ 60846 h 3149601"/>
              <a:gd name="connsiteX116" fmla="*/ 60779 w 3194051"/>
              <a:gd name="connsiteY116" fmla="*/ 0 h 314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94051" h="3149601">
                <a:moveTo>
                  <a:pt x="2359025" y="2312988"/>
                </a:moveTo>
                <a:lnTo>
                  <a:pt x="2359025" y="3028951"/>
                </a:lnTo>
                <a:lnTo>
                  <a:pt x="3073400" y="3028951"/>
                </a:lnTo>
                <a:lnTo>
                  <a:pt x="3073400" y="2312988"/>
                </a:lnTo>
                <a:close/>
                <a:moveTo>
                  <a:pt x="1239838" y="2312988"/>
                </a:moveTo>
                <a:lnTo>
                  <a:pt x="1239838" y="3028951"/>
                </a:lnTo>
                <a:lnTo>
                  <a:pt x="1954213" y="3028951"/>
                </a:lnTo>
                <a:lnTo>
                  <a:pt x="1954213" y="2312988"/>
                </a:lnTo>
                <a:close/>
                <a:moveTo>
                  <a:pt x="120650" y="2312988"/>
                </a:moveTo>
                <a:lnTo>
                  <a:pt x="120650" y="3028951"/>
                </a:lnTo>
                <a:lnTo>
                  <a:pt x="835025" y="3028951"/>
                </a:lnTo>
                <a:lnTo>
                  <a:pt x="835025" y="2312988"/>
                </a:lnTo>
                <a:close/>
                <a:moveTo>
                  <a:pt x="2297567" y="2192338"/>
                </a:moveTo>
                <a:cubicBezTo>
                  <a:pt x="3133273" y="2192338"/>
                  <a:pt x="3133273" y="2192338"/>
                  <a:pt x="3133273" y="2192338"/>
                </a:cubicBezTo>
                <a:cubicBezTo>
                  <a:pt x="3166701" y="2192338"/>
                  <a:pt x="3194051" y="2219688"/>
                  <a:pt x="3194051" y="2253117"/>
                </a:cubicBezTo>
                <a:cubicBezTo>
                  <a:pt x="3194051" y="3088823"/>
                  <a:pt x="3194051" y="3088823"/>
                  <a:pt x="3194051" y="3088823"/>
                </a:cubicBezTo>
                <a:cubicBezTo>
                  <a:pt x="3194051" y="3122251"/>
                  <a:pt x="3166701" y="3149601"/>
                  <a:pt x="3133273" y="3149601"/>
                </a:cubicBezTo>
                <a:cubicBezTo>
                  <a:pt x="2297567" y="3149601"/>
                  <a:pt x="2297567" y="3149601"/>
                  <a:pt x="2297567" y="3149601"/>
                </a:cubicBezTo>
                <a:cubicBezTo>
                  <a:pt x="2264139" y="3149601"/>
                  <a:pt x="2236788" y="3122251"/>
                  <a:pt x="2236788" y="3088823"/>
                </a:cubicBezTo>
                <a:cubicBezTo>
                  <a:pt x="2236788" y="2253117"/>
                  <a:pt x="2236788" y="2253117"/>
                  <a:pt x="2236788" y="2253117"/>
                </a:cubicBezTo>
                <a:cubicBezTo>
                  <a:pt x="2236788" y="2219688"/>
                  <a:pt x="2264139" y="2192338"/>
                  <a:pt x="2297567" y="2192338"/>
                </a:cubicBezTo>
                <a:close/>
                <a:moveTo>
                  <a:pt x="1178480" y="2192338"/>
                </a:moveTo>
                <a:cubicBezTo>
                  <a:pt x="2015571" y="2192338"/>
                  <a:pt x="2015571" y="2192338"/>
                  <a:pt x="2015571" y="2192338"/>
                </a:cubicBezTo>
                <a:cubicBezTo>
                  <a:pt x="2049055" y="2192338"/>
                  <a:pt x="2076450" y="2219688"/>
                  <a:pt x="2076450" y="2253117"/>
                </a:cubicBezTo>
                <a:cubicBezTo>
                  <a:pt x="2076450" y="3088823"/>
                  <a:pt x="2076450" y="3088823"/>
                  <a:pt x="2076450" y="3088823"/>
                </a:cubicBezTo>
                <a:cubicBezTo>
                  <a:pt x="2076450" y="3122251"/>
                  <a:pt x="2049055" y="3149601"/>
                  <a:pt x="2015571" y="3149601"/>
                </a:cubicBezTo>
                <a:cubicBezTo>
                  <a:pt x="1178480" y="3149601"/>
                  <a:pt x="1178480" y="3149601"/>
                  <a:pt x="1178480" y="3149601"/>
                </a:cubicBezTo>
                <a:cubicBezTo>
                  <a:pt x="1144996" y="3149601"/>
                  <a:pt x="1117600" y="3122251"/>
                  <a:pt x="1117600" y="3088823"/>
                </a:cubicBezTo>
                <a:cubicBezTo>
                  <a:pt x="1117600" y="2253117"/>
                  <a:pt x="1117600" y="2253117"/>
                  <a:pt x="1117600" y="2253117"/>
                </a:cubicBezTo>
                <a:cubicBezTo>
                  <a:pt x="1117600" y="2219688"/>
                  <a:pt x="1144996" y="2192338"/>
                  <a:pt x="1178480" y="2192338"/>
                </a:cubicBezTo>
                <a:close/>
                <a:moveTo>
                  <a:pt x="60779" y="2192338"/>
                </a:moveTo>
                <a:cubicBezTo>
                  <a:pt x="896485" y="2192338"/>
                  <a:pt x="896485" y="2192338"/>
                  <a:pt x="896485" y="2192338"/>
                </a:cubicBezTo>
                <a:cubicBezTo>
                  <a:pt x="929913" y="2192338"/>
                  <a:pt x="957263" y="2219688"/>
                  <a:pt x="957263" y="2253117"/>
                </a:cubicBezTo>
                <a:cubicBezTo>
                  <a:pt x="957263" y="3088823"/>
                  <a:pt x="957263" y="3088823"/>
                  <a:pt x="957263" y="3088823"/>
                </a:cubicBezTo>
                <a:cubicBezTo>
                  <a:pt x="957263" y="3122251"/>
                  <a:pt x="929913" y="3149601"/>
                  <a:pt x="896485" y="3149601"/>
                </a:cubicBezTo>
                <a:cubicBezTo>
                  <a:pt x="60779" y="3149601"/>
                  <a:pt x="60779" y="3149601"/>
                  <a:pt x="60779" y="3149601"/>
                </a:cubicBezTo>
                <a:cubicBezTo>
                  <a:pt x="27351" y="3149601"/>
                  <a:pt x="0" y="3122251"/>
                  <a:pt x="0" y="3088823"/>
                </a:cubicBezTo>
                <a:cubicBezTo>
                  <a:pt x="0" y="2253117"/>
                  <a:pt x="0" y="2253117"/>
                  <a:pt x="0" y="2253117"/>
                </a:cubicBezTo>
                <a:cubicBezTo>
                  <a:pt x="0" y="2219688"/>
                  <a:pt x="27351" y="2192338"/>
                  <a:pt x="60779" y="2192338"/>
                </a:cubicBezTo>
                <a:close/>
                <a:moveTo>
                  <a:pt x="2359025" y="1219200"/>
                </a:moveTo>
                <a:lnTo>
                  <a:pt x="2359025" y="1930400"/>
                </a:lnTo>
                <a:lnTo>
                  <a:pt x="3073400" y="1930400"/>
                </a:lnTo>
                <a:lnTo>
                  <a:pt x="3073400" y="1219200"/>
                </a:lnTo>
                <a:close/>
                <a:moveTo>
                  <a:pt x="1239838" y="1219200"/>
                </a:moveTo>
                <a:lnTo>
                  <a:pt x="1239838" y="1930400"/>
                </a:lnTo>
                <a:lnTo>
                  <a:pt x="1954213" y="1930400"/>
                </a:lnTo>
                <a:lnTo>
                  <a:pt x="1954213" y="1219200"/>
                </a:lnTo>
                <a:close/>
                <a:moveTo>
                  <a:pt x="120650" y="1219200"/>
                </a:moveTo>
                <a:lnTo>
                  <a:pt x="120650" y="1930400"/>
                </a:lnTo>
                <a:lnTo>
                  <a:pt x="835025" y="1930400"/>
                </a:lnTo>
                <a:lnTo>
                  <a:pt x="835025" y="1219200"/>
                </a:lnTo>
                <a:close/>
                <a:moveTo>
                  <a:pt x="2297567" y="1096963"/>
                </a:moveTo>
                <a:cubicBezTo>
                  <a:pt x="3133273" y="1096963"/>
                  <a:pt x="3133273" y="1096963"/>
                  <a:pt x="3133273" y="1096963"/>
                </a:cubicBezTo>
                <a:cubicBezTo>
                  <a:pt x="3166701" y="1096963"/>
                  <a:pt x="3194051" y="1124355"/>
                  <a:pt x="3194051" y="1157834"/>
                </a:cubicBezTo>
                <a:cubicBezTo>
                  <a:pt x="3194051" y="1991767"/>
                  <a:pt x="3194051" y="1991767"/>
                  <a:pt x="3194051" y="1991767"/>
                </a:cubicBezTo>
                <a:cubicBezTo>
                  <a:pt x="3194051" y="2025246"/>
                  <a:pt x="3166701" y="2052638"/>
                  <a:pt x="3133273" y="2052638"/>
                </a:cubicBezTo>
                <a:cubicBezTo>
                  <a:pt x="2297567" y="2052638"/>
                  <a:pt x="2297567" y="2052638"/>
                  <a:pt x="2297567" y="2052638"/>
                </a:cubicBezTo>
                <a:cubicBezTo>
                  <a:pt x="2264139" y="2052638"/>
                  <a:pt x="2236788" y="2025246"/>
                  <a:pt x="2236788" y="1991767"/>
                </a:cubicBezTo>
                <a:cubicBezTo>
                  <a:pt x="2236788" y="1157834"/>
                  <a:pt x="2236788" y="1157834"/>
                  <a:pt x="2236788" y="1157834"/>
                </a:cubicBezTo>
                <a:cubicBezTo>
                  <a:pt x="2236788" y="1124355"/>
                  <a:pt x="2264139" y="1096963"/>
                  <a:pt x="2297567" y="1096963"/>
                </a:cubicBezTo>
                <a:close/>
                <a:moveTo>
                  <a:pt x="1178480" y="1096963"/>
                </a:moveTo>
                <a:cubicBezTo>
                  <a:pt x="2015571" y="1096963"/>
                  <a:pt x="2015571" y="1096963"/>
                  <a:pt x="2015571" y="1096963"/>
                </a:cubicBezTo>
                <a:cubicBezTo>
                  <a:pt x="2049055" y="1096963"/>
                  <a:pt x="2076450" y="1124355"/>
                  <a:pt x="2076450" y="1157834"/>
                </a:cubicBezTo>
                <a:cubicBezTo>
                  <a:pt x="2076450" y="1991767"/>
                  <a:pt x="2076450" y="1991767"/>
                  <a:pt x="2076450" y="1991767"/>
                </a:cubicBezTo>
                <a:cubicBezTo>
                  <a:pt x="2076450" y="2025246"/>
                  <a:pt x="2049055" y="2052638"/>
                  <a:pt x="2015571" y="2052638"/>
                </a:cubicBezTo>
                <a:cubicBezTo>
                  <a:pt x="1178480" y="2052638"/>
                  <a:pt x="1178480" y="2052638"/>
                  <a:pt x="1178480" y="2052638"/>
                </a:cubicBezTo>
                <a:cubicBezTo>
                  <a:pt x="1144996" y="2052638"/>
                  <a:pt x="1117600" y="2025246"/>
                  <a:pt x="1117600" y="1991767"/>
                </a:cubicBezTo>
                <a:cubicBezTo>
                  <a:pt x="1117600" y="1157834"/>
                  <a:pt x="1117600" y="1157834"/>
                  <a:pt x="1117600" y="1157834"/>
                </a:cubicBezTo>
                <a:cubicBezTo>
                  <a:pt x="1117600" y="1124355"/>
                  <a:pt x="1144996" y="1096963"/>
                  <a:pt x="1178480" y="1096963"/>
                </a:cubicBezTo>
                <a:close/>
                <a:moveTo>
                  <a:pt x="60779" y="1096963"/>
                </a:moveTo>
                <a:cubicBezTo>
                  <a:pt x="896485" y="1096963"/>
                  <a:pt x="896485" y="1096963"/>
                  <a:pt x="896485" y="1096963"/>
                </a:cubicBezTo>
                <a:cubicBezTo>
                  <a:pt x="929913" y="1096963"/>
                  <a:pt x="957263" y="1124355"/>
                  <a:pt x="957263" y="1157834"/>
                </a:cubicBezTo>
                <a:cubicBezTo>
                  <a:pt x="957263" y="1991767"/>
                  <a:pt x="957263" y="1991767"/>
                  <a:pt x="957263" y="1991767"/>
                </a:cubicBezTo>
                <a:cubicBezTo>
                  <a:pt x="957263" y="2025246"/>
                  <a:pt x="929913" y="2052638"/>
                  <a:pt x="896485" y="2052638"/>
                </a:cubicBezTo>
                <a:cubicBezTo>
                  <a:pt x="60779" y="2052638"/>
                  <a:pt x="60779" y="2052638"/>
                  <a:pt x="60779" y="2052638"/>
                </a:cubicBezTo>
                <a:cubicBezTo>
                  <a:pt x="27351" y="2052638"/>
                  <a:pt x="0" y="2025246"/>
                  <a:pt x="0" y="1991767"/>
                </a:cubicBezTo>
                <a:cubicBezTo>
                  <a:pt x="0" y="1157834"/>
                  <a:pt x="0" y="1157834"/>
                  <a:pt x="0" y="1157834"/>
                </a:cubicBezTo>
                <a:cubicBezTo>
                  <a:pt x="0" y="1124355"/>
                  <a:pt x="27351" y="1096963"/>
                  <a:pt x="60779" y="1096963"/>
                </a:cubicBezTo>
                <a:close/>
                <a:moveTo>
                  <a:pt x="2359025" y="122238"/>
                </a:moveTo>
                <a:lnTo>
                  <a:pt x="2359025" y="860426"/>
                </a:lnTo>
                <a:lnTo>
                  <a:pt x="3073400" y="860426"/>
                </a:lnTo>
                <a:lnTo>
                  <a:pt x="3073400" y="122238"/>
                </a:lnTo>
                <a:close/>
                <a:moveTo>
                  <a:pt x="1239838" y="122238"/>
                </a:moveTo>
                <a:lnTo>
                  <a:pt x="1239838" y="860426"/>
                </a:lnTo>
                <a:lnTo>
                  <a:pt x="1954213" y="860426"/>
                </a:lnTo>
                <a:lnTo>
                  <a:pt x="1954213" y="122238"/>
                </a:lnTo>
                <a:close/>
                <a:moveTo>
                  <a:pt x="120650" y="122238"/>
                </a:moveTo>
                <a:lnTo>
                  <a:pt x="120650" y="860426"/>
                </a:lnTo>
                <a:lnTo>
                  <a:pt x="835025" y="860426"/>
                </a:lnTo>
                <a:lnTo>
                  <a:pt x="835025" y="122238"/>
                </a:lnTo>
                <a:close/>
                <a:moveTo>
                  <a:pt x="2297567" y="0"/>
                </a:moveTo>
                <a:cubicBezTo>
                  <a:pt x="3133273" y="0"/>
                  <a:pt x="3133273" y="0"/>
                  <a:pt x="3133273" y="0"/>
                </a:cubicBezTo>
                <a:cubicBezTo>
                  <a:pt x="3166701" y="0"/>
                  <a:pt x="3194051" y="27381"/>
                  <a:pt x="3194051" y="60846"/>
                </a:cubicBezTo>
                <a:cubicBezTo>
                  <a:pt x="3194051" y="921817"/>
                  <a:pt x="3194051" y="921817"/>
                  <a:pt x="3194051" y="921817"/>
                </a:cubicBezTo>
                <a:cubicBezTo>
                  <a:pt x="3194051" y="955282"/>
                  <a:pt x="3166701" y="982663"/>
                  <a:pt x="3133273" y="982663"/>
                </a:cubicBezTo>
                <a:cubicBezTo>
                  <a:pt x="2297567" y="982663"/>
                  <a:pt x="2297567" y="982663"/>
                  <a:pt x="2297567" y="982663"/>
                </a:cubicBezTo>
                <a:cubicBezTo>
                  <a:pt x="2264139" y="982663"/>
                  <a:pt x="2236788" y="955282"/>
                  <a:pt x="2236788" y="921817"/>
                </a:cubicBezTo>
                <a:cubicBezTo>
                  <a:pt x="2236788" y="60846"/>
                  <a:pt x="2236788" y="60846"/>
                  <a:pt x="2236788" y="60846"/>
                </a:cubicBezTo>
                <a:cubicBezTo>
                  <a:pt x="2236788" y="27381"/>
                  <a:pt x="2264139" y="0"/>
                  <a:pt x="2297567" y="0"/>
                </a:cubicBezTo>
                <a:close/>
                <a:moveTo>
                  <a:pt x="1178480" y="0"/>
                </a:moveTo>
                <a:cubicBezTo>
                  <a:pt x="2015571" y="0"/>
                  <a:pt x="2015571" y="0"/>
                  <a:pt x="2015571" y="0"/>
                </a:cubicBezTo>
                <a:cubicBezTo>
                  <a:pt x="2049055" y="0"/>
                  <a:pt x="2076450" y="27381"/>
                  <a:pt x="2076450" y="60846"/>
                </a:cubicBezTo>
                <a:cubicBezTo>
                  <a:pt x="2076450" y="921817"/>
                  <a:pt x="2076450" y="921817"/>
                  <a:pt x="2076450" y="921817"/>
                </a:cubicBezTo>
                <a:cubicBezTo>
                  <a:pt x="2076450" y="955282"/>
                  <a:pt x="2049055" y="982663"/>
                  <a:pt x="2015571" y="982663"/>
                </a:cubicBezTo>
                <a:cubicBezTo>
                  <a:pt x="1178480" y="982663"/>
                  <a:pt x="1178480" y="982663"/>
                  <a:pt x="1178480" y="982663"/>
                </a:cubicBezTo>
                <a:cubicBezTo>
                  <a:pt x="1144996" y="982663"/>
                  <a:pt x="1117600" y="955282"/>
                  <a:pt x="1117600" y="921817"/>
                </a:cubicBezTo>
                <a:cubicBezTo>
                  <a:pt x="1117600" y="60846"/>
                  <a:pt x="1117600" y="60846"/>
                  <a:pt x="1117600" y="60846"/>
                </a:cubicBezTo>
                <a:cubicBezTo>
                  <a:pt x="1117600" y="27381"/>
                  <a:pt x="1144996" y="0"/>
                  <a:pt x="1178480" y="0"/>
                </a:cubicBezTo>
                <a:close/>
                <a:moveTo>
                  <a:pt x="60779" y="0"/>
                </a:moveTo>
                <a:cubicBezTo>
                  <a:pt x="896485" y="0"/>
                  <a:pt x="896485" y="0"/>
                  <a:pt x="896485" y="0"/>
                </a:cubicBezTo>
                <a:cubicBezTo>
                  <a:pt x="929913" y="0"/>
                  <a:pt x="957263" y="27381"/>
                  <a:pt x="957263" y="60846"/>
                </a:cubicBezTo>
                <a:cubicBezTo>
                  <a:pt x="957263" y="921817"/>
                  <a:pt x="957263" y="921817"/>
                  <a:pt x="957263" y="921817"/>
                </a:cubicBezTo>
                <a:cubicBezTo>
                  <a:pt x="957263" y="955282"/>
                  <a:pt x="929913" y="982663"/>
                  <a:pt x="896485" y="982663"/>
                </a:cubicBezTo>
                <a:cubicBezTo>
                  <a:pt x="60779" y="982663"/>
                  <a:pt x="60779" y="982663"/>
                  <a:pt x="60779" y="982663"/>
                </a:cubicBezTo>
                <a:cubicBezTo>
                  <a:pt x="27351" y="982663"/>
                  <a:pt x="0" y="955282"/>
                  <a:pt x="0" y="921817"/>
                </a:cubicBezTo>
                <a:cubicBezTo>
                  <a:pt x="0" y="60846"/>
                  <a:pt x="0" y="60846"/>
                  <a:pt x="0" y="60846"/>
                </a:cubicBezTo>
                <a:cubicBezTo>
                  <a:pt x="0" y="27381"/>
                  <a:pt x="27351" y="0"/>
                  <a:pt x="607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Rectangle 58"/>
          <p:cNvSpPr/>
          <p:nvPr/>
        </p:nvSpPr>
        <p:spPr bwMode="auto">
          <a:xfrm>
            <a:off x="2566913" y="2415195"/>
            <a:ext cx="1307290" cy="401253"/>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Event Hubs</a:t>
            </a:r>
          </a:p>
        </p:txBody>
      </p:sp>
      <p:sp>
        <p:nvSpPr>
          <p:cNvPr id="60" name="Rectangle 59"/>
          <p:cNvSpPr/>
          <p:nvPr/>
        </p:nvSpPr>
        <p:spPr bwMode="auto">
          <a:xfrm>
            <a:off x="2561584" y="4326090"/>
            <a:ext cx="1307290" cy="401253"/>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Blob Storage</a:t>
            </a:r>
          </a:p>
        </p:txBody>
      </p:sp>
      <p:sp>
        <p:nvSpPr>
          <p:cNvPr id="61" name="Rectangle 60"/>
          <p:cNvSpPr/>
          <p:nvPr/>
        </p:nvSpPr>
        <p:spPr bwMode="auto">
          <a:xfrm>
            <a:off x="5725336" y="3347396"/>
            <a:ext cx="1307290" cy="586627"/>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sp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Stream Analytics</a:t>
            </a:r>
          </a:p>
        </p:txBody>
      </p:sp>
      <p:sp>
        <p:nvSpPr>
          <p:cNvPr id="62" name="Rectangle 61"/>
          <p:cNvSpPr/>
          <p:nvPr/>
        </p:nvSpPr>
        <p:spPr bwMode="auto">
          <a:xfrm>
            <a:off x="8873260" y="1791850"/>
            <a:ext cx="1307290" cy="3404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SQL Database</a:t>
            </a:r>
          </a:p>
        </p:txBody>
      </p:sp>
      <p:sp>
        <p:nvSpPr>
          <p:cNvPr id="63" name="Rectangle 62"/>
          <p:cNvSpPr/>
          <p:nvPr/>
        </p:nvSpPr>
        <p:spPr bwMode="auto">
          <a:xfrm>
            <a:off x="8873260" y="2968691"/>
            <a:ext cx="1307290" cy="3404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Event Hubs</a:t>
            </a:r>
          </a:p>
        </p:txBody>
      </p:sp>
      <p:sp>
        <p:nvSpPr>
          <p:cNvPr id="64" name="Rectangle 63"/>
          <p:cNvSpPr/>
          <p:nvPr/>
        </p:nvSpPr>
        <p:spPr bwMode="auto">
          <a:xfrm>
            <a:off x="8873260" y="4211723"/>
            <a:ext cx="1307290" cy="3404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Power BI</a:t>
            </a:r>
          </a:p>
        </p:txBody>
      </p:sp>
      <p:sp>
        <p:nvSpPr>
          <p:cNvPr id="65" name="Rectangle 64"/>
          <p:cNvSpPr/>
          <p:nvPr/>
        </p:nvSpPr>
        <p:spPr bwMode="auto">
          <a:xfrm>
            <a:off x="8873260" y="2349847"/>
            <a:ext cx="1307290" cy="401253"/>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Blob Storage</a:t>
            </a:r>
          </a:p>
        </p:txBody>
      </p:sp>
      <p:sp>
        <p:nvSpPr>
          <p:cNvPr id="66" name="Rectangle 65"/>
          <p:cNvSpPr/>
          <p:nvPr/>
        </p:nvSpPr>
        <p:spPr bwMode="auto">
          <a:xfrm>
            <a:off x="8873260" y="3561913"/>
            <a:ext cx="1307290" cy="401253"/>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rPr>
              <a:t>Table Storage</a:t>
            </a:r>
          </a:p>
        </p:txBody>
      </p:sp>
      <p:cxnSp>
        <p:nvCxnSpPr>
          <p:cNvPr id="67" name="Straight Arrow Connector 66"/>
          <p:cNvCxnSpPr/>
          <p:nvPr/>
        </p:nvCxnSpPr>
        <p:spPr>
          <a:xfrm flipV="1">
            <a:off x="3874203" y="3166049"/>
            <a:ext cx="2015827" cy="1"/>
          </a:xfrm>
          <a:prstGeom prst="straightConnector1">
            <a:avLst/>
          </a:pr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H="1">
            <a:off x="2690580" y="3149380"/>
            <a:ext cx="1910894" cy="770"/>
          </a:xfrm>
          <a:prstGeom prst="bentConnector4">
            <a:avLst>
              <a:gd name="adj1" fmla="val 154"/>
              <a:gd name="adj2" fmla="val 29788312"/>
            </a:avLst>
          </a:prstGeom>
          <a:ln w="12700">
            <a:solidFill>
              <a:schemeClr val="accent1"/>
            </a:solidFill>
            <a:headEnd type="none"/>
            <a:tailEnd type="none" w="lg" len="med"/>
          </a:ln>
        </p:spPr>
        <p:style>
          <a:lnRef idx="1">
            <a:schemeClr val="accent1"/>
          </a:lnRef>
          <a:fillRef idx="0">
            <a:schemeClr val="accent1"/>
          </a:fillRef>
          <a:effectRef idx="0">
            <a:schemeClr val="accent1"/>
          </a:effectRef>
          <a:fontRef idx="minor">
            <a:schemeClr val="tx1"/>
          </a:fontRef>
        </p:style>
      </p:cxnSp>
      <p:grpSp>
        <p:nvGrpSpPr>
          <p:cNvPr id="137" name="Group 136"/>
          <p:cNvGrpSpPr>
            <a:grpSpLocks noChangeAspect="1"/>
          </p:cNvGrpSpPr>
          <p:nvPr/>
        </p:nvGrpSpPr>
        <p:grpSpPr>
          <a:xfrm>
            <a:off x="6040802" y="2912423"/>
            <a:ext cx="564995" cy="434024"/>
            <a:chOff x="1260022" y="5196402"/>
            <a:chExt cx="3273425" cy="2514600"/>
          </a:xfrm>
          <a:solidFill>
            <a:schemeClr val="accent1"/>
          </a:solidFill>
        </p:grpSpPr>
        <p:sp>
          <p:nvSpPr>
            <p:cNvPr id="169" name="Freeform 168"/>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0" name="Freeform 169"/>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1" name="Freeform 170"/>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2" name="Freeform 171"/>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173" name="Freeform 172"/>
          <p:cNvSpPr>
            <a:spLocks noChangeAspect="1"/>
          </p:cNvSpPr>
          <p:nvPr/>
        </p:nvSpPr>
        <p:spPr bwMode="auto">
          <a:xfrm>
            <a:off x="2996441" y="1994052"/>
            <a:ext cx="402442" cy="421143"/>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174" name="Group 173"/>
          <p:cNvGrpSpPr>
            <a:grpSpLocks noChangeAspect="1"/>
          </p:cNvGrpSpPr>
          <p:nvPr/>
        </p:nvGrpSpPr>
        <p:grpSpPr>
          <a:xfrm>
            <a:off x="10274186" y="4175874"/>
            <a:ext cx="511956" cy="327217"/>
            <a:chOff x="7884058" y="5368509"/>
            <a:chExt cx="324905" cy="207663"/>
          </a:xfrm>
          <a:solidFill>
            <a:schemeClr val="accent1"/>
          </a:solidFill>
        </p:grpSpPr>
        <p:sp>
          <p:nvSpPr>
            <p:cNvPr id="175"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76"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77"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78"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79"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180" name="Freeform 179"/>
          <p:cNvSpPr>
            <a:spLocks noChangeAspect="1"/>
          </p:cNvSpPr>
          <p:nvPr/>
        </p:nvSpPr>
        <p:spPr bwMode="auto">
          <a:xfrm>
            <a:off x="10314509" y="2963204"/>
            <a:ext cx="402442" cy="421143"/>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870" y="1732013"/>
            <a:ext cx="510313" cy="510313"/>
          </a:xfrm>
          <a:prstGeom prst="rect">
            <a:avLst/>
          </a:prstGeom>
          <a:noFill/>
        </p:spPr>
      </p:pic>
      <p:pic>
        <p:nvPicPr>
          <p:cNvPr id="78" name="Picture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7820" y="2321493"/>
            <a:ext cx="508322" cy="508322"/>
          </a:xfrm>
          <a:prstGeom prst="rect">
            <a:avLst/>
          </a:prstGeom>
        </p:spPr>
      </p:pic>
      <p:cxnSp>
        <p:nvCxnSpPr>
          <p:cNvPr id="79" name="Straight Arrow Connector 78"/>
          <p:cNvCxnSpPr/>
          <p:nvPr/>
        </p:nvCxnSpPr>
        <p:spPr>
          <a:xfrm>
            <a:off x="8296435" y="1957096"/>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296435" y="2565436"/>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312939" y="3782116"/>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8312939" y="3173776"/>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8329446" y="4390457"/>
            <a:ext cx="498846"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296435" y="1966110"/>
            <a:ext cx="16504" cy="2424945"/>
          </a:xfrm>
          <a:prstGeom prst="line">
            <a:avLst/>
          </a:prstGeom>
          <a:ln w="9525">
            <a:solidFill>
              <a:srgbClr val="0078D7"/>
            </a:solidFill>
            <a:miter lim="800000"/>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734839" y="3173777"/>
            <a:ext cx="1427637" cy="0"/>
          </a:xfrm>
          <a:prstGeom prst="straightConnector1">
            <a:avLst/>
          </a:prstGeom>
          <a:ln w="9525">
            <a:solidFill>
              <a:srgbClr val="0078D7"/>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4878" y="3850875"/>
            <a:ext cx="508322" cy="508322"/>
          </a:xfrm>
          <a:prstGeom prst="rect">
            <a:avLst/>
          </a:prstGeom>
        </p:spPr>
      </p:pic>
    </p:spTree>
    <p:extLst>
      <p:ext uri="{BB962C8B-B14F-4D97-AF65-F5344CB8AC3E}">
        <p14:creationId xmlns:p14="http://schemas.microsoft.com/office/powerpoint/2010/main" val="368805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 name="Rectangle 76"/>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E</a:t>
            </a:r>
            <a:r>
              <a:rPr lang="en-US" dirty="0"/>
              <a:t>asily build, deploy, and share predictive analytics solutions</a:t>
            </a:r>
            <a:endParaRPr lang="en-US" kern="0" spc="0" dirty="0">
              <a:ln>
                <a:noFill/>
              </a:ln>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1115" y="1647872"/>
            <a:ext cx="5368325" cy="3412424"/>
          </a:xfrm>
          <a:prstGeom prst="rect">
            <a:avLst/>
          </a:prstGeom>
          <a:ln w="6350">
            <a:solidFill>
              <a:schemeClr val="accent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2020" y="1647872"/>
            <a:ext cx="3732700" cy="3405136"/>
          </a:xfrm>
          <a:prstGeom prst="rect">
            <a:avLst/>
          </a:prstGeom>
          <a:ln w="6350">
            <a:solidFill>
              <a:schemeClr val="accent1"/>
            </a:solidFill>
          </a:ln>
        </p:spPr>
      </p:pic>
      <p:sp>
        <p:nvSpPr>
          <p:cNvPr id="39" name="TextBox 38"/>
          <p:cNvSpPr txBox="1"/>
          <p:nvPr/>
        </p:nvSpPr>
        <p:spPr>
          <a:xfrm>
            <a:off x="2377799" y="5275443"/>
            <a:ext cx="10029747" cy="1114151"/>
          </a:xfrm>
          <a:prstGeom prst="rect">
            <a:avLst/>
          </a:prstGeom>
          <a:noFill/>
        </p:spPr>
        <p:txBody>
          <a:bodyPr wrap="square" lIns="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i="0" u="none" strike="noStrike" kern="0" cap="none" spc="0" normalizeH="0" baseline="0" noProof="0" dirty="0">
                <a:ln>
                  <a:noFill/>
                </a:ln>
                <a:solidFill>
                  <a:schemeClr val="bg1"/>
                </a:solidFill>
                <a:effectLst/>
                <a:uLnTx/>
                <a:uFillTx/>
              </a:rPr>
              <a:t>Simple, scalable, cutting edge</a:t>
            </a:r>
            <a:r>
              <a:rPr lang="en-US" sz="1200" kern="0" dirty="0">
                <a:solidFill>
                  <a:schemeClr val="bg1"/>
                </a:solidFill>
              </a:rPr>
              <a:t>. </a:t>
            </a:r>
            <a:r>
              <a:rPr kumimoji="0" lang="en-US" sz="1200" b="0" i="0" u="none" strike="noStrike" kern="0" cap="none" spc="0" normalizeH="0" baseline="0" noProof="0" dirty="0">
                <a:ln>
                  <a:noFill/>
                </a:ln>
                <a:solidFill>
                  <a:schemeClr val="bg1"/>
                </a:solidFill>
                <a:effectLst/>
                <a:uLnTx/>
                <a:uFillTx/>
              </a:rPr>
              <a:t>A fully managed cloud service that enables you to easily build, deploy, and share predictive analytics solutions.</a:t>
            </a:r>
          </a:p>
          <a:p>
            <a:pPr marL="17780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Deploy in minutes. Azure Machine Learning means business. You can deploy your model into production as a web service that can be called from any device, anywhere and that can use any data source. </a:t>
            </a:r>
          </a:p>
          <a:p>
            <a:pPr marL="177800" lvl="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Publish, share, monetize. Share your solution with the world in the Gallery or on the Azure Marketplace.</a:t>
            </a:r>
            <a:endParaRPr kumimoji="0" lang="en-US" sz="1200" b="0" i="0" u="none" strike="noStrike" kern="0" cap="none" spc="0" normalizeH="0" baseline="0" noProof="0" dirty="0">
              <a:ln>
                <a:noFill/>
              </a:ln>
              <a:solidFill>
                <a:schemeClr val="bg1"/>
              </a:solidFill>
              <a:effectLst/>
              <a:uLnTx/>
              <a:uFillTx/>
            </a:endParaRPr>
          </a:p>
        </p:txBody>
      </p:sp>
      <p:grpSp>
        <p:nvGrpSpPr>
          <p:cNvPr id="38" name="Group 37"/>
          <p:cNvGrpSpPr/>
          <p:nvPr/>
        </p:nvGrpSpPr>
        <p:grpSpPr>
          <a:xfrm>
            <a:off x="-9649" y="1649551"/>
            <a:ext cx="1987557" cy="3858349"/>
            <a:chOff x="2269406" y="1649551"/>
            <a:chExt cx="1987557" cy="3858349"/>
          </a:xfrm>
        </p:grpSpPr>
        <p:grpSp>
          <p:nvGrpSpPr>
            <p:cNvPr id="42" name="Group 41"/>
            <p:cNvGrpSpPr/>
            <p:nvPr/>
          </p:nvGrpSpPr>
          <p:grpSpPr>
            <a:xfrm>
              <a:off x="2269406" y="1649551"/>
              <a:ext cx="1771946" cy="3858349"/>
              <a:chOff x="2269406" y="1649551"/>
              <a:chExt cx="1771946" cy="3858349"/>
            </a:xfrm>
          </p:grpSpPr>
          <p:sp>
            <p:nvSpPr>
              <p:cNvPr id="78" name="Rectangle 77"/>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Machine Learning and Analytics</a:t>
                </a:r>
              </a:p>
            </p:txBody>
          </p:sp>
          <p:grpSp>
            <p:nvGrpSpPr>
              <p:cNvPr id="59" name="Group 58"/>
              <p:cNvGrpSpPr/>
              <p:nvPr/>
            </p:nvGrpSpPr>
            <p:grpSpPr>
              <a:xfrm>
                <a:off x="2475764" y="2364104"/>
                <a:ext cx="200749" cy="211051"/>
                <a:chOff x="4106551" y="3401141"/>
                <a:chExt cx="254631" cy="267699"/>
              </a:xfrm>
            </p:grpSpPr>
            <p:sp>
              <p:nvSpPr>
                <p:cNvPr id="60" name="Rectangle 59"/>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1" name="Rectangle 60"/>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2" name="Oval 61"/>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3" name="Oval 62"/>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4" name="Rectangle 63"/>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5" name="Rectangle 64"/>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6" name="Oval 65"/>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Oval 66"/>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8" name="Rectangle 67"/>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Rectangle 68"/>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Oval 69"/>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Oval 70"/>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Rectangle 71"/>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3" name="Rectangle 72"/>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4" name="Oval 73"/>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5" name="Oval 74"/>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
          <p:nvSpPr>
            <p:cNvPr id="43" name="Rectangle 42"/>
            <p:cNvSpPr/>
            <p:nvPr/>
          </p:nvSpPr>
          <p:spPr>
            <a:xfrm>
              <a:off x="2962833" y="3869841"/>
              <a:ext cx="1294130" cy="6225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HDInsight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(Hadoop and Spark)</a:t>
              </a:r>
            </a:p>
          </p:txBody>
        </p:sp>
        <p:sp>
          <p:nvSpPr>
            <p:cNvPr id="44" name="Rectangle 43"/>
            <p:cNvSpPr/>
            <p:nvPr/>
          </p:nvSpPr>
          <p:spPr>
            <a:xfrm>
              <a:off x="2962833" y="4888358"/>
              <a:ext cx="925088" cy="4376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Stream Analytics</a:t>
              </a:r>
            </a:p>
          </p:txBody>
        </p:sp>
        <p:sp>
          <p:nvSpPr>
            <p:cNvPr id="45" name="Rectangle 44"/>
            <p:cNvSpPr/>
            <p:nvPr/>
          </p:nvSpPr>
          <p:spPr>
            <a:xfrm>
              <a:off x="2962833" y="3125609"/>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Lake Analytics</a:t>
              </a:r>
            </a:p>
          </p:txBody>
        </p:sp>
        <p:grpSp>
          <p:nvGrpSpPr>
            <p:cNvPr id="46" name="Group 45"/>
            <p:cNvGrpSpPr/>
            <p:nvPr/>
          </p:nvGrpSpPr>
          <p:grpSpPr>
            <a:xfrm>
              <a:off x="2584613" y="3210310"/>
              <a:ext cx="225034" cy="294370"/>
              <a:chOff x="3473450" y="4579938"/>
              <a:chExt cx="1741488" cy="2278062"/>
            </a:xfrm>
            <a:solidFill>
              <a:schemeClr val="tx1"/>
            </a:solidFill>
          </p:grpSpPr>
          <p:sp>
            <p:nvSpPr>
              <p:cNvPr id="55"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6"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7"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47" name="Rectangle 46"/>
            <p:cNvSpPr/>
            <p:nvPr/>
          </p:nvSpPr>
          <p:spPr>
            <a:xfrm>
              <a:off x="2962833" y="2295083"/>
              <a:ext cx="1294130" cy="4463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Machine Learning</a:t>
              </a:r>
            </a:p>
          </p:txBody>
        </p:sp>
        <p:grpSp>
          <p:nvGrpSpPr>
            <p:cNvPr id="48" name="Group 47"/>
            <p:cNvGrpSpPr/>
            <p:nvPr/>
          </p:nvGrpSpPr>
          <p:grpSpPr>
            <a:xfrm>
              <a:off x="2519622" y="4890724"/>
              <a:ext cx="359675" cy="276298"/>
              <a:chOff x="1260022" y="5196402"/>
              <a:chExt cx="3273425" cy="2514600"/>
            </a:xfrm>
            <a:solidFill>
              <a:schemeClr val="tx1"/>
            </a:solidFill>
          </p:grpSpPr>
          <p:sp>
            <p:nvSpPr>
              <p:cNvPr id="51" name="Freeform 50"/>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2" name="Freeform 51"/>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Freeform 52"/>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sp>
            <p:nvSpPr>
              <p:cNvPr id="54" name="Freeform 53"/>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9" name="Freeform 48"/>
            <p:cNvSpPr>
              <a:spLocks/>
            </p:cNvSpPr>
            <p:nvPr/>
          </p:nvSpPr>
          <p:spPr bwMode="auto">
            <a:xfrm>
              <a:off x="2520964" y="4034622"/>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2">
                <a:lumMod val="75000"/>
              </a:schemeClr>
            </a:solidFill>
            <a:ln w="6350">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a:ln>
                  <a:noFill/>
                </a:ln>
                <a:solidFill>
                  <a:sysClr val="windowText" lastClr="000000"/>
                </a:solidFill>
                <a:effectLst/>
                <a:uLnTx/>
                <a:uFillTx/>
              </a:endParaRPr>
            </a:p>
          </p:txBody>
        </p:sp>
        <p:sp>
          <p:nvSpPr>
            <p:cNvPr id="50" name="Freeform 49"/>
            <p:cNvSpPr/>
            <p:nvPr/>
          </p:nvSpPr>
          <p:spPr bwMode="auto">
            <a:xfrm flipH="1">
              <a:off x="2565074" y="2374875"/>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8465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EFBA25-7A15-44D9-8522-019B74CCF7C7}"/>
              </a:ext>
            </a:extLst>
          </p:cNvPr>
          <p:cNvSpPr>
            <a:spLocks noGrp="1"/>
          </p:cNvSpPr>
          <p:nvPr>
            <p:ph type="title"/>
          </p:nvPr>
        </p:nvSpPr>
        <p:spPr>
          <a:xfrm>
            <a:off x="274639" y="1209974"/>
            <a:ext cx="10056812" cy="2178545"/>
          </a:xfrm>
        </p:spPr>
        <p:txBody>
          <a:bodyPr/>
          <a:lstStyle/>
          <a:p>
            <a:r>
              <a:rPr lang="en-US" dirty="0"/>
              <a:t>Machine Learning and Analytics Futures</a:t>
            </a:r>
          </a:p>
        </p:txBody>
      </p:sp>
    </p:spTree>
    <p:extLst>
      <p:ext uri="{BB962C8B-B14F-4D97-AF65-F5344CB8AC3E}">
        <p14:creationId xmlns:p14="http://schemas.microsoft.com/office/powerpoint/2010/main" val="4120062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a:grpSpLocks noChangeAspect="1"/>
          </p:cNvGrpSpPr>
          <p:nvPr/>
        </p:nvGrpSpPr>
        <p:grpSpPr>
          <a:xfrm>
            <a:off x="9036031" y="1653167"/>
            <a:ext cx="548562" cy="521303"/>
            <a:chOff x="454322" y="4875250"/>
            <a:chExt cx="515155" cy="505632"/>
          </a:xfrm>
        </p:grpSpPr>
        <p:sp>
          <p:nvSpPr>
            <p:cNvPr id="89" name="Oval 88"/>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1" name="TextBox 90"/>
            <p:cNvSpPr txBox="1"/>
            <p:nvPr/>
          </p:nvSpPr>
          <p:spPr>
            <a:xfrm>
              <a:off x="454322" y="4875250"/>
              <a:ext cx="515155" cy="505632"/>
            </a:xfrm>
            <a:prstGeom prst="rect">
              <a:avLst/>
            </a:prstGeom>
            <a:noFill/>
          </p:spPr>
          <p:txBody>
            <a:bodyPr wrap="square" lIns="182854" tIns="146283" rIns="182854" bIns="146283" rtlCol="0">
              <a:spAutoFit/>
            </a:bodyPr>
            <a:lstStyle/>
            <a:p>
              <a:pPr defTabSz="932563">
                <a:lnSpc>
                  <a:spcPct val="90000"/>
                </a:lnSpc>
                <a:spcAft>
                  <a:spcPts val="600"/>
                </a:spcAft>
                <a:defRPr/>
              </a:pPr>
              <a:endParaRPr lang="en-US" sz="1599">
                <a:gradFill>
                  <a:gsLst>
                    <a:gs pos="2917">
                      <a:srgbClr val="505050"/>
                    </a:gs>
                    <a:gs pos="30000">
                      <a:srgbClr val="505050"/>
                    </a:gs>
                  </a:gsLst>
                  <a:lin ang="5400000" scaled="0"/>
                </a:gradFill>
                <a:latin typeface="Segoe UI"/>
              </a:endParaRPr>
            </a:p>
          </p:txBody>
        </p:sp>
      </p:grpSp>
      <p:cxnSp>
        <p:nvCxnSpPr>
          <p:cNvPr id="80" name="Straight Connector 79"/>
          <p:cNvCxnSpPr/>
          <p:nvPr/>
        </p:nvCxnSpPr>
        <p:spPr>
          <a:xfrm>
            <a:off x="4761673" y="1493323"/>
            <a:ext cx="2571096" cy="4051"/>
          </a:xfrm>
          <a:prstGeom prst="line">
            <a:avLst/>
          </a:prstGeom>
          <a:ln w="25400">
            <a:solidFill>
              <a:srgbClr val="DEDEDE"/>
            </a:solidFill>
            <a:headEnd type="none"/>
            <a:tailEnd type="none"/>
          </a:ln>
        </p:spPr>
        <p:style>
          <a:lnRef idx="1">
            <a:schemeClr val="dk1"/>
          </a:lnRef>
          <a:fillRef idx="0">
            <a:schemeClr val="dk1"/>
          </a:fillRef>
          <a:effectRef idx="0">
            <a:schemeClr val="dk1"/>
          </a:effectRef>
          <a:fontRef idx="minor">
            <a:schemeClr val="tx1"/>
          </a:fontRef>
        </p:style>
      </p:cxnSp>
      <p:sp>
        <p:nvSpPr>
          <p:cNvPr id="26" name="Oval 25"/>
          <p:cNvSpPr>
            <a:spLocks noChangeAspect="1"/>
          </p:cNvSpPr>
          <p:nvPr/>
        </p:nvSpPr>
        <p:spPr bwMode="auto">
          <a:xfrm>
            <a:off x="7443108" y="2838143"/>
            <a:ext cx="2317017" cy="2317017"/>
          </a:xfrm>
          <a:prstGeom prst="ellipse">
            <a:avLst/>
          </a:prstGeom>
          <a:solidFill>
            <a:schemeClr val="bg1"/>
          </a:solidFill>
          <a:ln w="25400">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50481">
              <a:lnSpc>
                <a:spcPct val="90000"/>
              </a:lnSpc>
              <a:defRPr/>
            </a:pPr>
            <a:endParaRPr lang="en-US" kern="0">
              <a:gradFill>
                <a:gsLst>
                  <a:gs pos="5970">
                    <a:srgbClr val="505050"/>
                  </a:gs>
                  <a:gs pos="21000">
                    <a:srgbClr val="505050"/>
                  </a:gs>
                </a:gsLst>
                <a:lin ang="5400000" scaled="1"/>
              </a:gradFill>
              <a:latin typeface="Segoe UI" panose="020B0502040204020203" pitchFamily="34" charset="0"/>
              <a:ea typeface="Segoe UI" pitchFamily="34" charset="0"/>
              <a:cs typeface="Segoe UI" panose="020B0502040204020203" pitchFamily="34" charset="0"/>
            </a:endParaRPr>
          </a:p>
        </p:txBody>
      </p:sp>
      <p:sp>
        <p:nvSpPr>
          <p:cNvPr id="62" name="Freeform 26"/>
          <p:cNvSpPr/>
          <p:nvPr/>
        </p:nvSpPr>
        <p:spPr bwMode="auto">
          <a:xfrm>
            <a:off x="351227" y="780597"/>
            <a:ext cx="3650648" cy="1853840"/>
          </a:xfrm>
          <a:custGeom>
            <a:avLst/>
            <a:gdLst>
              <a:gd name="connsiteX0" fmla="*/ 0 w 6939015"/>
              <a:gd name="connsiteY0" fmla="*/ 3094339 h 3840708"/>
              <a:gd name="connsiteX1" fmla="*/ 0 w 6939015"/>
              <a:gd name="connsiteY1" fmla="*/ 3094340 h 3840708"/>
              <a:gd name="connsiteX2" fmla="*/ 0 w 6939015"/>
              <a:gd name="connsiteY2" fmla="*/ 3094340 h 3840708"/>
              <a:gd name="connsiteX3" fmla="*/ 3143322 w 6939015"/>
              <a:gd name="connsiteY3" fmla="*/ 0 h 3840708"/>
              <a:gd name="connsiteX4" fmla="*/ 3287038 w 6939015"/>
              <a:gd name="connsiteY4" fmla="*/ 0 h 3840708"/>
              <a:gd name="connsiteX5" fmla="*/ 4640511 w 6939015"/>
              <a:gd name="connsiteY5" fmla="*/ 897142 h 3840708"/>
              <a:gd name="connsiteX6" fmla="*/ 4642616 w 6939015"/>
              <a:gd name="connsiteY6" fmla="*/ 902894 h 3840708"/>
              <a:gd name="connsiteX7" fmla="*/ 5470108 w 6939015"/>
              <a:gd name="connsiteY7" fmla="*/ 902894 h 3840708"/>
              <a:gd name="connsiteX8" fmla="*/ 6939015 w 6939015"/>
              <a:gd name="connsiteY8" fmla="*/ 2371801 h 3840708"/>
              <a:gd name="connsiteX9" fmla="*/ 6939014 w 6939015"/>
              <a:gd name="connsiteY9" fmla="*/ 2371801 h 3840708"/>
              <a:gd name="connsiteX10" fmla="*/ 5470107 w 6939015"/>
              <a:gd name="connsiteY10" fmla="*/ 3840708 h 3840708"/>
              <a:gd name="connsiteX11" fmla="*/ 4722645 w 6939015"/>
              <a:gd name="connsiteY11" fmla="*/ 3840708 h 3840708"/>
              <a:gd name="connsiteX12" fmla="*/ 4722639 w 6939015"/>
              <a:gd name="connsiteY12" fmla="*/ 3840708 h 3840708"/>
              <a:gd name="connsiteX13" fmla="*/ 746368 w 6939015"/>
              <a:gd name="connsiteY13" fmla="*/ 3840707 h 3840708"/>
              <a:gd name="connsiteX14" fmla="*/ 15164 w 6939015"/>
              <a:gd name="connsiteY14" fmla="*/ 3244758 h 3840708"/>
              <a:gd name="connsiteX15" fmla="*/ 0 w 6939015"/>
              <a:gd name="connsiteY15" fmla="*/ 3094340 h 3840708"/>
              <a:gd name="connsiteX16" fmla="*/ 15164 w 6939015"/>
              <a:gd name="connsiteY16" fmla="*/ 2943921 h 3840708"/>
              <a:gd name="connsiteX17" fmla="*/ 595949 w 6939015"/>
              <a:gd name="connsiteY17" fmla="*/ 2363136 h 3840708"/>
              <a:gd name="connsiteX18" fmla="*/ 668301 w 6939015"/>
              <a:gd name="connsiteY18" fmla="*/ 2352093 h 3840708"/>
              <a:gd name="connsiteX19" fmla="*/ 659175 w 6939015"/>
              <a:gd name="connsiteY19" fmla="*/ 2261566 h 3840708"/>
              <a:gd name="connsiteX20" fmla="*/ 1469627 w 6939015"/>
              <a:gd name="connsiteY20" fmla="*/ 1451114 h 3840708"/>
              <a:gd name="connsiteX21" fmla="*/ 1548921 w 6939015"/>
              <a:gd name="connsiteY21" fmla="*/ 1451114 h 3840708"/>
              <a:gd name="connsiteX22" fmla="*/ 1631785 w 6939015"/>
              <a:gd name="connsiteY22" fmla="*/ 1455299 h 3840708"/>
              <a:gd name="connsiteX23" fmla="*/ 1674771 w 6939015"/>
              <a:gd name="connsiteY23" fmla="*/ 1461859 h 3840708"/>
              <a:gd name="connsiteX24" fmla="*/ 1681999 w 6939015"/>
              <a:gd name="connsiteY24" fmla="*/ 1318720 h 3840708"/>
              <a:gd name="connsiteX25" fmla="*/ 3143322 w 6939015"/>
              <a:gd name="connsiteY25" fmla="*/ 0 h 384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39015" h="3840708">
                <a:moveTo>
                  <a:pt x="0" y="3094339"/>
                </a:moveTo>
                <a:lnTo>
                  <a:pt x="0" y="3094340"/>
                </a:lnTo>
                <a:lnTo>
                  <a:pt x="0" y="3094340"/>
                </a:lnTo>
                <a:close/>
                <a:moveTo>
                  <a:pt x="3143322" y="0"/>
                </a:moveTo>
                <a:lnTo>
                  <a:pt x="3287038" y="0"/>
                </a:lnTo>
                <a:cubicBezTo>
                  <a:pt x="3895479" y="0"/>
                  <a:pt x="4417519" y="369929"/>
                  <a:pt x="4640511" y="897142"/>
                </a:cubicBezTo>
                <a:lnTo>
                  <a:pt x="4642616" y="902894"/>
                </a:lnTo>
                <a:lnTo>
                  <a:pt x="5470108" y="902894"/>
                </a:lnTo>
                <a:cubicBezTo>
                  <a:pt x="6281363" y="902894"/>
                  <a:pt x="6939015" y="1560546"/>
                  <a:pt x="6939015" y="2371801"/>
                </a:cubicBezTo>
                <a:lnTo>
                  <a:pt x="6939014" y="2371801"/>
                </a:lnTo>
                <a:cubicBezTo>
                  <a:pt x="6939014" y="3183056"/>
                  <a:pt x="6281362" y="3840708"/>
                  <a:pt x="5470107" y="3840708"/>
                </a:cubicBezTo>
                <a:lnTo>
                  <a:pt x="4722645" y="3840708"/>
                </a:lnTo>
                <a:lnTo>
                  <a:pt x="4722639" y="3840708"/>
                </a:lnTo>
                <a:lnTo>
                  <a:pt x="746368" y="3840707"/>
                </a:lnTo>
                <a:cubicBezTo>
                  <a:pt x="385686" y="3840707"/>
                  <a:pt x="84760" y="3584866"/>
                  <a:pt x="15164" y="3244758"/>
                </a:cubicBezTo>
                <a:lnTo>
                  <a:pt x="0" y="3094340"/>
                </a:lnTo>
                <a:lnTo>
                  <a:pt x="15164" y="2943921"/>
                </a:lnTo>
                <a:cubicBezTo>
                  <a:pt x="74817" y="2652400"/>
                  <a:pt x="304428" y="2422789"/>
                  <a:pt x="595949" y="2363136"/>
                </a:cubicBezTo>
                <a:lnTo>
                  <a:pt x="668301" y="2352093"/>
                </a:lnTo>
                <a:lnTo>
                  <a:pt x="659175" y="2261566"/>
                </a:lnTo>
                <a:cubicBezTo>
                  <a:pt x="659175" y="1813966"/>
                  <a:pt x="1022027" y="1451114"/>
                  <a:pt x="1469627" y="1451114"/>
                </a:cubicBezTo>
                <a:lnTo>
                  <a:pt x="1548921" y="1451114"/>
                </a:lnTo>
                <a:cubicBezTo>
                  <a:pt x="1576896" y="1451114"/>
                  <a:pt x="1604540" y="1452532"/>
                  <a:pt x="1631785" y="1455299"/>
                </a:cubicBezTo>
                <a:lnTo>
                  <a:pt x="1674771" y="1461859"/>
                </a:lnTo>
                <a:lnTo>
                  <a:pt x="1681999" y="1318720"/>
                </a:lnTo>
                <a:cubicBezTo>
                  <a:pt x="1757222" y="578015"/>
                  <a:pt x="2382771" y="0"/>
                  <a:pt x="3143322" y="0"/>
                </a:cubicBezTo>
                <a:close/>
              </a:path>
            </a:pathLst>
          </a:cu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4" tIns="46616" rIns="93234" bIns="46616" numCol="1" spcCol="0" rtlCol="0" fromWordArt="0" anchor="ctr" anchorCtr="0" forceAA="0" compatLnSpc="1">
            <a:prstTxWarp prst="textNoShape">
              <a:avLst/>
            </a:prstTxWarp>
            <a:noAutofit/>
          </a:bodyPr>
          <a:lstStyle/>
          <a:p>
            <a:pPr algn="ctr" defTabSz="950663" fontAlgn="base">
              <a:spcBef>
                <a:spcPct val="0"/>
              </a:spcBef>
              <a:spcAft>
                <a:spcPct val="0"/>
              </a:spcAft>
              <a:defRPr/>
            </a:pPr>
            <a:endParaRPr lang="en-US" sz="2856" kern="0">
              <a:solidFill>
                <a:srgbClr val="505050"/>
              </a:solidFill>
              <a:latin typeface="Segoe UI"/>
              <a:ea typeface="Segoe UI" pitchFamily="34" charset="0"/>
              <a:cs typeface="Segoe UI" pitchFamily="34" charset="0"/>
            </a:endParaRPr>
          </a:p>
        </p:txBody>
      </p:sp>
      <p:sp>
        <p:nvSpPr>
          <p:cNvPr id="7" name="Rectangle 6"/>
          <p:cNvSpPr/>
          <p:nvPr/>
        </p:nvSpPr>
        <p:spPr>
          <a:xfrm>
            <a:off x="231723" y="4795788"/>
            <a:ext cx="3657080" cy="2135932"/>
          </a:xfrm>
          <a:prstGeom prst="rect">
            <a:avLst/>
          </a:prstGeom>
          <a:noFill/>
        </p:spPr>
        <p:txBody>
          <a:bodyPr wrap="square" lIns="182854" tIns="146283" rIns="182854" bIns="146283" anchor="b" anchorCtr="0">
            <a:noAutofit/>
          </a:bodyPr>
          <a:lstStyle/>
          <a:p>
            <a:pPr algn="ctr" defTabSz="932563">
              <a:lnSpc>
                <a:spcPct val="90000"/>
              </a:lnSpc>
              <a:spcAft>
                <a:spcPts val="600"/>
              </a:spcAft>
              <a:defRPr/>
            </a:pPr>
            <a:r>
              <a:rPr lang="en-US" sz="1599">
                <a:gradFill>
                  <a:gsLst>
                    <a:gs pos="19469">
                      <a:srgbClr val="505050"/>
                    </a:gs>
                    <a:gs pos="38053">
                      <a:srgbClr val="505050"/>
                    </a:gs>
                  </a:gsLst>
                  <a:lin ang="5400000" scaled="0"/>
                </a:gradFill>
                <a:latin typeface="Segoe UI"/>
              </a:rPr>
              <a:t>Intelligent Data Prep</a:t>
            </a:r>
          </a:p>
          <a:p>
            <a:pPr algn="ctr" defTabSz="932563">
              <a:lnSpc>
                <a:spcPct val="90000"/>
              </a:lnSpc>
              <a:spcAft>
                <a:spcPts val="600"/>
              </a:spcAft>
              <a:defRPr/>
            </a:pPr>
            <a:r>
              <a:rPr lang="en-US">
                <a:gradFill>
                  <a:gsLst>
                    <a:gs pos="19469">
                      <a:srgbClr val="505050"/>
                    </a:gs>
                    <a:gs pos="38053">
                      <a:srgbClr val="505050"/>
                    </a:gs>
                  </a:gsLst>
                  <a:lin ang="5400000" scaled="0"/>
                </a:gradFill>
                <a:latin typeface="Segoe UI"/>
              </a:rPr>
              <a:t>Agile Modeling</a:t>
            </a:r>
          </a:p>
          <a:p>
            <a:pPr algn="ctr" defTabSz="932563">
              <a:lnSpc>
                <a:spcPct val="90000"/>
              </a:lnSpc>
              <a:spcAft>
                <a:spcPts val="600"/>
              </a:spcAft>
              <a:defRPr/>
            </a:pPr>
            <a:r>
              <a:rPr lang="en-US">
                <a:gradFill>
                  <a:gsLst>
                    <a:gs pos="19469">
                      <a:srgbClr val="505050"/>
                    </a:gs>
                    <a:gs pos="38053">
                      <a:srgbClr val="505050"/>
                    </a:gs>
                  </a:gsLst>
                  <a:lin ang="5400000" scaled="0"/>
                </a:gradFill>
                <a:latin typeface="Segoe UI"/>
              </a:rPr>
              <a:t>Freedom to use any IDE</a:t>
            </a:r>
          </a:p>
        </p:txBody>
      </p:sp>
      <p:sp>
        <p:nvSpPr>
          <p:cNvPr id="9" name="Rectangle 8"/>
          <p:cNvSpPr/>
          <p:nvPr/>
        </p:nvSpPr>
        <p:spPr bwMode="auto">
          <a:xfrm>
            <a:off x="244857" y="5266368"/>
            <a:ext cx="3657081" cy="7814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2000" kern="0">
                <a:gradFill>
                  <a:gsLst>
                    <a:gs pos="42537">
                      <a:srgbClr val="0078D7"/>
                    </a:gs>
                    <a:gs pos="54000">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Desktop App</a:t>
            </a:r>
            <a:br>
              <a:rPr lang="en-US" sz="2000" kern="0">
                <a:gradFill>
                  <a:gsLst>
                    <a:gs pos="42537">
                      <a:srgbClr val="0078D7"/>
                    </a:gs>
                    <a:gs pos="54000">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br>
            <a:endParaRPr lang="en-US" sz="1399" kern="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Oval 10"/>
          <p:cNvSpPr/>
          <p:nvPr/>
        </p:nvSpPr>
        <p:spPr bwMode="auto">
          <a:xfrm>
            <a:off x="883141" y="2838143"/>
            <a:ext cx="2353249" cy="2353249"/>
          </a:xfrm>
          <a:prstGeom prst="ellipse">
            <a:avLst/>
          </a:prstGeom>
          <a:solidFill>
            <a:schemeClr val="bg1"/>
          </a:solidFill>
          <a:ln w="25400">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2" name="Group 11"/>
          <p:cNvGrpSpPr/>
          <p:nvPr/>
        </p:nvGrpSpPr>
        <p:grpSpPr>
          <a:xfrm>
            <a:off x="1193540" y="3230090"/>
            <a:ext cx="1759716" cy="1159972"/>
            <a:chOff x="10033000" y="4794251"/>
            <a:chExt cx="1725613" cy="925513"/>
          </a:xfrm>
        </p:grpSpPr>
        <p:sp>
          <p:nvSpPr>
            <p:cNvPr id="14" name="Rectangle 13"/>
            <p:cNvSpPr>
              <a:spLocks noChangeArrowheads="1"/>
            </p:cNvSpPr>
            <p:nvPr/>
          </p:nvSpPr>
          <p:spPr bwMode="auto">
            <a:xfrm>
              <a:off x="10226675" y="4794251"/>
              <a:ext cx="1338263" cy="595139"/>
            </a:xfrm>
            <a:prstGeom prst="rect">
              <a:avLst/>
            </a:prstGeom>
            <a:solidFill>
              <a:schemeClr val="bg1"/>
            </a:solidFill>
            <a:ln w="19050" cap="flat" cmpd="sng" algn="ctr">
              <a:solidFill>
                <a:srgbClr val="0078D7"/>
              </a:solidFill>
              <a:prstDash val="solid"/>
            </a:ln>
            <a:effectLst/>
            <a:ex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0973">
                <a:defRPr/>
              </a:pPr>
              <a:endParaRPr lang="en-US" sz="1873" kern="0">
                <a:solidFill>
                  <a:srgbClr val="B4009E"/>
                </a:solidFill>
                <a:latin typeface="Segoe"/>
              </a:endParaRPr>
            </a:p>
          </p:txBody>
        </p:sp>
        <p:sp>
          <p:nvSpPr>
            <p:cNvPr id="15" name="Freeform 138"/>
            <p:cNvSpPr>
              <a:spLocks/>
            </p:cNvSpPr>
            <p:nvPr/>
          </p:nvSpPr>
          <p:spPr bwMode="auto">
            <a:xfrm flipV="1">
              <a:off x="10033000" y="5380956"/>
              <a:ext cx="1725613" cy="338808"/>
            </a:xfrm>
            <a:custGeom>
              <a:avLst/>
              <a:gdLst>
                <a:gd name="T0" fmla="*/ 0 w 1647"/>
                <a:gd name="T1" fmla="*/ 0 h 64"/>
                <a:gd name="T2" fmla="*/ 0 w 1647"/>
                <a:gd name="T3" fmla="*/ 4 h 64"/>
                <a:gd name="T4" fmla="*/ 60 w 1647"/>
                <a:gd name="T5" fmla="*/ 64 h 64"/>
                <a:gd name="T6" fmla="*/ 1586 w 1647"/>
                <a:gd name="T7" fmla="*/ 64 h 64"/>
                <a:gd name="T8" fmla="*/ 1647 w 1647"/>
                <a:gd name="T9" fmla="*/ 4 h 64"/>
                <a:gd name="T10" fmla="*/ 1647 w 1647"/>
                <a:gd name="T11" fmla="*/ 0 h 64"/>
                <a:gd name="T12" fmla="*/ 0 w 164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47" h="64">
                  <a:moveTo>
                    <a:pt x="0" y="0"/>
                  </a:moveTo>
                  <a:cubicBezTo>
                    <a:pt x="0" y="4"/>
                    <a:pt x="0" y="4"/>
                    <a:pt x="0" y="4"/>
                  </a:cubicBezTo>
                  <a:cubicBezTo>
                    <a:pt x="0" y="37"/>
                    <a:pt x="27" y="64"/>
                    <a:pt x="60" y="64"/>
                  </a:cubicBezTo>
                  <a:cubicBezTo>
                    <a:pt x="1586" y="64"/>
                    <a:pt x="1586" y="64"/>
                    <a:pt x="1586" y="64"/>
                  </a:cubicBezTo>
                  <a:cubicBezTo>
                    <a:pt x="1620" y="64"/>
                    <a:pt x="1647" y="37"/>
                    <a:pt x="1647" y="4"/>
                  </a:cubicBezTo>
                  <a:cubicBezTo>
                    <a:pt x="1647" y="0"/>
                    <a:pt x="1647" y="0"/>
                    <a:pt x="1647" y="0"/>
                  </a:cubicBezTo>
                  <a:lnTo>
                    <a:pt x="0" y="0"/>
                  </a:lnTo>
                  <a:close/>
                </a:path>
              </a:pathLst>
            </a:custGeom>
            <a:solidFill>
              <a:schemeClr val="accent2"/>
            </a:solidFill>
            <a:ln w="19050" cap="flat" cmpd="sng" algn="ctr">
              <a:solidFill>
                <a:srgbClr val="0078D7"/>
              </a:solidFill>
              <a:prstDash val="solid"/>
            </a:ln>
            <a:effectLst/>
            <a:ex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0973">
                <a:defRPr/>
              </a:pPr>
              <a:endParaRPr lang="en-US" sz="1873" kern="0">
                <a:solidFill>
                  <a:srgbClr val="B4009E"/>
                </a:solidFill>
                <a:latin typeface="Segoe"/>
              </a:endParaRPr>
            </a:p>
          </p:txBody>
        </p:sp>
      </p:grpSp>
      <p:sp>
        <p:nvSpPr>
          <p:cNvPr id="13" name="Rectangle 12"/>
          <p:cNvSpPr/>
          <p:nvPr/>
        </p:nvSpPr>
        <p:spPr bwMode="auto">
          <a:xfrm>
            <a:off x="1120727" y="4451263"/>
            <a:ext cx="1687679" cy="6965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399" kern="0">
                <a:gradFill>
                  <a:gsLst>
                    <a:gs pos="5970">
                      <a:srgbClr val="505050"/>
                    </a:gs>
                    <a:gs pos="21000">
                      <a:srgbClr val="505050"/>
                    </a:gs>
                  </a:gsLst>
                  <a:lin ang="5400000" scaled="1"/>
                </a:gradFill>
                <a:latin typeface="Segoe UI" panose="020B0502040204020203" pitchFamily="34" charset="0"/>
                <a:ea typeface="Segoe UI" pitchFamily="34" charset="0"/>
                <a:cs typeface="Segoe UI" panose="020B0502040204020203" pitchFamily="34" charset="0"/>
              </a:rPr>
              <a:t>Data scientist </a:t>
            </a:r>
          </a:p>
          <a:p>
            <a:pPr marL="244348" algn="ctr" defTabSz="950481">
              <a:lnSpc>
                <a:spcPct val="90000"/>
              </a:lnSpc>
              <a:defRPr/>
            </a:pPr>
            <a:r>
              <a:rPr lang="en-US" sz="1399" kern="0">
                <a:gradFill>
                  <a:gsLst>
                    <a:gs pos="5970">
                      <a:srgbClr val="505050"/>
                    </a:gs>
                    <a:gs pos="21000">
                      <a:srgbClr val="505050"/>
                    </a:gs>
                  </a:gsLst>
                  <a:lin ang="5400000" scaled="1"/>
                </a:gradFill>
                <a:latin typeface="Segoe UI" panose="020B0502040204020203" pitchFamily="34" charset="0"/>
                <a:ea typeface="Segoe UI" pitchFamily="34" charset="0"/>
                <a:cs typeface="Segoe UI" panose="020B0502040204020203" pitchFamily="34" charset="0"/>
              </a:rPr>
              <a:t>workstation</a:t>
            </a:r>
          </a:p>
        </p:txBody>
      </p:sp>
      <p:sp>
        <p:nvSpPr>
          <p:cNvPr id="22" name="Freeform 26"/>
          <p:cNvSpPr/>
          <p:nvPr/>
        </p:nvSpPr>
        <p:spPr bwMode="auto">
          <a:xfrm>
            <a:off x="7072100" y="441429"/>
            <a:ext cx="3328030" cy="1723422"/>
          </a:xfrm>
          <a:custGeom>
            <a:avLst/>
            <a:gdLst>
              <a:gd name="connsiteX0" fmla="*/ 0 w 6939015"/>
              <a:gd name="connsiteY0" fmla="*/ 3094339 h 3840708"/>
              <a:gd name="connsiteX1" fmla="*/ 0 w 6939015"/>
              <a:gd name="connsiteY1" fmla="*/ 3094340 h 3840708"/>
              <a:gd name="connsiteX2" fmla="*/ 0 w 6939015"/>
              <a:gd name="connsiteY2" fmla="*/ 3094340 h 3840708"/>
              <a:gd name="connsiteX3" fmla="*/ 3143322 w 6939015"/>
              <a:gd name="connsiteY3" fmla="*/ 0 h 3840708"/>
              <a:gd name="connsiteX4" fmla="*/ 3287038 w 6939015"/>
              <a:gd name="connsiteY4" fmla="*/ 0 h 3840708"/>
              <a:gd name="connsiteX5" fmla="*/ 4640511 w 6939015"/>
              <a:gd name="connsiteY5" fmla="*/ 897142 h 3840708"/>
              <a:gd name="connsiteX6" fmla="*/ 4642616 w 6939015"/>
              <a:gd name="connsiteY6" fmla="*/ 902894 h 3840708"/>
              <a:gd name="connsiteX7" fmla="*/ 5470108 w 6939015"/>
              <a:gd name="connsiteY7" fmla="*/ 902894 h 3840708"/>
              <a:gd name="connsiteX8" fmla="*/ 6939015 w 6939015"/>
              <a:gd name="connsiteY8" fmla="*/ 2371801 h 3840708"/>
              <a:gd name="connsiteX9" fmla="*/ 6939014 w 6939015"/>
              <a:gd name="connsiteY9" fmla="*/ 2371801 h 3840708"/>
              <a:gd name="connsiteX10" fmla="*/ 5470107 w 6939015"/>
              <a:gd name="connsiteY10" fmla="*/ 3840708 h 3840708"/>
              <a:gd name="connsiteX11" fmla="*/ 4722645 w 6939015"/>
              <a:gd name="connsiteY11" fmla="*/ 3840708 h 3840708"/>
              <a:gd name="connsiteX12" fmla="*/ 4722639 w 6939015"/>
              <a:gd name="connsiteY12" fmla="*/ 3840708 h 3840708"/>
              <a:gd name="connsiteX13" fmla="*/ 746368 w 6939015"/>
              <a:gd name="connsiteY13" fmla="*/ 3840707 h 3840708"/>
              <a:gd name="connsiteX14" fmla="*/ 15164 w 6939015"/>
              <a:gd name="connsiteY14" fmla="*/ 3244758 h 3840708"/>
              <a:gd name="connsiteX15" fmla="*/ 0 w 6939015"/>
              <a:gd name="connsiteY15" fmla="*/ 3094340 h 3840708"/>
              <a:gd name="connsiteX16" fmla="*/ 15164 w 6939015"/>
              <a:gd name="connsiteY16" fmla="*/ 2943921 h 3840708"/>
              <a:gd name="connsiteX17" fmla="*/ 595949 w 6939015"/>
              <a:gd name="connsiteY17" fmla="*/ 2363136 h 3840708"/>
              <a:gd name="connsiteX18" fmla="*/ 668301 w 6939015"/>
              <a:gd name="connsiteY18" fmla="*/ 2352093 h 3840708"/>
              <a:gd name="connsiteX19" fmla="*/ 659175 w 6939015"/>
              <a:gd name="connsiteY19" fmla="*/ 2261566 h 3840708"/>
              <a:gd name="connsiteX20" fmla="*/ 1469627 w 6939015"/>
              <a:gd name="connsiteY20" fmla="*/ 1451114 h 3840708"/>
              <a:gd name="connsiteX21" fmla="*/ 1548921 w 6939015"/>
              <a:gd name="connsiteY21" fmla="*/ 1451114 h 3840708"/>
              <a:gd name="connsiteX22" fmla="*/ 1631785 w 6939015"/>
              <a:gd name="connsiteY22" fmla="*/ 1455299 h 3840708"/>
              <a:gd name="connsiteX23" fmla="*/ 1674771 w 6939015"/>
              <a:gd name="connsiteY23" fmla="*/ 1461859 h 3840708"/>
              <a:gd name="connsiteX24" fmla="*/ 1681999 w 6939015"/>
              <a:gd name="connsiteY24" fmla="*/ 1318720 h 3840708"/>
              <a:gd name="connsiteX25" fmla="*/ 3143322 w 6939015"/>
              <a:gd name="connsiteY25" fmla="*/ 0 h 384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39015" h="3840708">
                <a:moveTo>
                  <a:pt x="0" y="3094339"/>
                </a:moveTo>
                <a:lnTo>
                  <a:pt x="0" y="3094340"/>
                </a:lnTo>
                <a:lnTo>
                  <a:pt x="0" y="3094340"/>
                </a:lnTo>
                <a:close/>
                <a:moveTo>
                  <a:pt x="3143322" y="0"/>
                </a:moveTo>
                <a:lnTo>
                  <a:pt x="3287038" y="0"/>
                </a:lnTo>
                <a:cubicBezTo>
                  <a:pt x="3895479" y="0"/>
                  <a:pt x="4417519" y="369929"/>
                  <a:pt x="4640511" y="897142"/>
                </a:cubicBezTo>
                <a:lnTo>
                  <a:pt x="4642616" y="902894"/>
                </a:lnTo>
                <a:lnTo>
                  <a:pt x="5470108" y="902894"/>
                </a:lnTo>
                <a:cubicBezTo>
                  <a:pt x="6281363" y="902894"/>
                  <a:pt x="6939015" y="1560546"/>
                  <a:pt x="6939015" y="2371801"/>
                </a:cubicBezTo>
                <a:lnTo>
                  <a:pt x="6939014" y="2371801"/>
                </a:lnTo>
                <a:cubicBezTo>
                  <a:pt x="6939014" y="3183056"/>
                  <a:pt x="6281362" y="3840708"/>
                  <a:pt x="5470107" y="3840708"/>
                </a:cubicBezTo>
                <a:lnTo>
                  <a:pt x="4722645" y="3840708"/>
                </a:lnTo>
                <a:lnTo>
                  <a:pt x="4722639" y="3840708"/>
                </a:lnTo>
                <a:lnTo>
                  <a:pt x="746368" y="3840707"/>
                </a:lnTo>
                <a:cubicBezTo>
                  <a:pt x="385686" y="3840707"/>
                  <a:pt x="84760" y="3584866"/>
                  <a:pt x="15164" y="3244758"/>
                </a:cubicBezTo>
                <a:lnTo>
                  <a:pt x="0" y="3094340"/>
                </a:lnTo>
                <a:lnTo>
                  <a:pt x="15164" y="2943921"/>
                </a:lnTo>
                <a:cubicBezTo>
                  <a:pt x="74817" y="2652400"/>
                  <a:pt x="304428" y="2422789"/>
                  <a:pt x="595949" y="2363136"/>
                </a:cubicBezTo>
                <a:lnTo>
                  <a:pt x="668301" y="2352093"/>
                </a:lnTo>
                <a:lnTo>
                  <a:pt x="659175" y="2261566"/>
                </a:lnTo>
                <a:cubicBezTo>
                  <a:pt x="659175" y="1813966"/>
                  <a:pt x="1022027" y="1451114"/>
                  <a:pt x="1469627" y="1451114"/>
                </a:cubicBezTo>
                <a:lnTo>
                  <a:pt x="1548921" y="1451114"/>
                </a:lnTo>
                <a:cubicBezTo>
                  <a:pt x="1576896" y="1451114"/>
                  <a:pt x="1604540" y="1452532"/>
                  <a:pt x="1631785" y="1455299"/>
                </a:cubicBezTo>
                <a:lnTo>
                  <a:pt x="1674771" y="1461859"/>
                </a:lnTo>
                <a:lnTo>
                  <a:pt x="1681999" y="1318720"/>
                </a:lnTo>
                <a:cubicBezTo>
                  <a:pt x="1757222" y="578015"/>
                  <a:pt x="2382771" y="0"/>
                  <a:pt x="3143322" y="0"/>
                </a:cubicBezTo>
                <a:close/>
              </a:path>
            </a:pathLst>
          </a:cu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4" tIns="46616" rIns="93234" bIns="46616" numCol="1" spcCol="0" rtlCol="0" fromWordArt="0" anchor="ctr" anchorCtr="0" forceAA="0" compatLnSpc="1">
            <a:prstTxWarp prst="textNoShape">
              <a:avLst/>
            </a:prstTxWarp>
            <a:noAutofit/>
          </a:bodyPr>
          <a:lstStyle/>
          <a:p>
            <a:pPr algn="ctr" defTabSz="950663" fontAlgn="base">
              <a:spcBef>
                <a:spcPct val="0"/>
              </a:spcBef>
              <a:spcAft>
                <a:spcPct val="0"/>
              </a:spcAft>
              <a:defRPr/>
            </a:pPr>
            <a:endParaRPr lang="en-US" sz="2856" kern="0">
              <a:solidFill>
                <a:srgbClr val="505050"/>
              </a:solidFill>
              <a:latin typeface="Segoe UI"/>
              <a:ea typeface="Segoe UI" pitchFamily="34" charset="0"/>
              <a:cs typeface="Segoe UI" pitchFamily="34" charset="0"/>
            </a:endParaRPr>
          </a:p>
        </p:txBody>
      </p:sp>
      <p:sp>
        <p:nvSpPr>
          <p:cNvPr id="23" name="Rectangle 22"/>
          <p:cNvSpPr/>
          <p:nvPr/>
        </p:nvSpPr>
        <p:spPr bwMode="auto">
          <a:xfrm>
            <a:off x="6343480" y="1150445"/>
            <a:ext cx="996698" cy="4768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196" rIns="0" bIns="149196" numCol="1" spcCol="0" rtlCol="0" fromWordArt="0" anchor="t" anchorCtr="0" forceAA="0" compatLnSpc="1">
            <a:prstTxWarp prst="textNoShape">
              <a:avLst/>
            </a:prstTxWarp>
            <a:noAutofit/>
          </a:bodyPr>
          <a:lstStyle/>
          <a:p>
            <a:pPr algn="ctr" defTabSz="950481">
              <a:lnSpc>
                <a:spcPct val="90000"/>
              </a:lnSpc>
              <a:defRPr/>
            </a:pPr>
            <a:endParaRPr lang="en-US" sz="1399" kern="0">
              <a:gradFill>
                <a:gsLst>
                  <a:gs pos="5970">
                    <a:srgbClr val="505050"/>
                  </a:gs>
                  <a:gs pos="21000">
                    <a:srgbClr val="505050"/>
                  </a:gs>
                </a:gsLst>
                <a:lin ang="5400000" scaled="1"/>
              </a:gradFill>
              <a:latin typeface="Segoe UI" panose="020B0502040204020203" pitchFamily="34" charset="0"/>
              <a:ea typeface="Segoe UI" pitchFamily="34" charset="0"/>
              <a:cs typeface="Segoe UI" panose="020B0502040204020203" pitchFamily="34" charset="0"/>
            </a:endParaRPr>
          </a:p>
        </p:txBody>
      </p:sp>
      <p:grpSp>
        <p:nvGrpSpPr>
          <p:cNvPr id="27" name="Group 16"/>
          <p:cNvGrpSpPr>
            <a:grpSpLocks noChangeAspect="1"/>
          </p:cNvGrpSpPr>
          <p:nvPr/>
        </p:nvGrpSpPr>
        <p:grpSpPr bwMode="auto">
          <a:xfrm>
            <a:off x="8332009" y="3522857"/>
            <a:ext cx="525020" cy="842192"/>
            <a:chOff x="6154" y="2531"/>
            <a:chExt cx="389" cy="624"/>
          </a:xfrm>
        </p:grpSpPr>
        <p:sp>
          <p:nvSpPr>
            <p:cNvPr id="28" name="Rectangle 17"/>
            <p:cNvSpPr>
              <a:spLocks noChangeArrowheads="1"/>
            </p:cNvSpPr>
            <p:nvPr/>
          </p:nvSpPr>
          <p:spPr bwMode="auto">
            <a:xfrm>
              <a:off x="6197" y="2531"/>
              <a:ext cx="346" cy="624"/>
            </a:xfrm>
            <a:prstGeom prst="rect">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9" name="Rectangle 18"/>
            <p:cNvSpPr>
              <a:spLocks noChangeArrowheads="1"/>
            </p:cNvSpPr>
            <p:nvPr/>
          </p:nvSpPr>
          <p:spPr bwMode="auto">
            <a:xfrm>
              <a:off x="6249" y="2578"/>
              <a:ext cx="242" cy="64"/>
            </a:xfrm>
            <a:prstGeom prst="rect">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 name="Rectangle 19"/>
            <p:cNvSpPr>
              <a:spLocks noChangeArrowheads="1"/>
            </p:cNvSpPr>
            <p:nvPr/>
          </p:nvSpPr>
          <p:spPr bwMode="auto">
            <a:xfrm>
              <a:off x="6249" y="2711"/>
              <a:ext cx="242" cy="64"/>
            </a:xfrm>
            <a:prstGeom prst="rect">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 name="Rectangle 20"/>
            <p:cNvSpPr>
              <a:spLocks noChangeArrowheads="1"/>
            </p:cNvSpPr>
            <p:nvPr/>
          </p:nvSpPr>
          <p:spPr bwMode="auto">
            <a:xfrm>
              <a:off x="6249" y="2843"/>
              <a:ext cx="242" cy="64"/>
            </a:xfrm>
            <a:prstGeom prst="rect">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 name="Freeform 21"/>
            <p:cNvSpPr>
              <a:spLocks/>
            </p:cNvSpPr>
            <p:nvPr/>
          </p:nvSpPr>
          <p:spPr bwMode="auto">
            <a:xfrm>
              <a:off x="6154" y="2608"/>
              <a:ext cx="43" cy="111"/>
            </a:xfrm>
            <a:custGeom>
              <a:avLst/>
              <a:gdLst>
                <a:gd name="T0" fmla="*/ 10 w 10"/>
                <a:gd name="T1" fmla="*/ 26 h 26"/>
                <a:gd name="T2" fmla="*/ 0 w 10"/>
                <a:gd name="T3" fmla="*/ 13 h 26"/>
                <a:gd name="T4" fmla="*/ 10 w 10"/>
                <a:gd name="T5" fmla="*/ 0 h 26"/>
              </a:gdLst>
              <a:ahLst/>
              <a:cxnLst>
                <a:cxn ang="0">
                  <a:pos x="T0" y="T1"/>
                </a:cxn>
                <a:cxn ang="0">
                  <a:pos x="T2" y="T3"/>
                </a:cxn>
                <a:cxn ang="0">
                  <a:pos x="T4" y="T5"/>
                </a:cxn>
              </a:cxnLst>
              <a:rect l="0" t="0" r="r" b="b"/>
              <a:pathLst>
                <a:path w="10" h="26">
                  <a:moveTo>
                    <a:pt x="10" y="26"/>
                  </a:moveTo>
                  <a:cubicBezTo>
                    <a:pt x="4" y="26"/>
                    <a:pt x="0" y="20"/>
                    <a:pt x="0" y="13"/>
                  </a:cubicBezTo>
                  <a:cubicBezTo>
                    <a:pt x="0" y="6"/>
                    <a:pt x="4" y="0"/>
                    <a:pt x="10"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 name="Freeform 22"/>
            <p:cNvSpPr>
              <a:spLocks/>
            </p:cNvSpPr>
            <p:nvPr/>
          </p:nvSpPr>
          <p:spPr bwMode="auto">
            <a:xfrm>
              <a:off x="6154" y="2835"/>
              <a:ext cx="43" cy="107"/>
            </a:xfrm>
            <a:custGeom>
              <a:avLst/>
              <a:gdLst>
                <a:gd name="T0" fmla="*/ 10 w 10"/>
                <a:gd name="T1" fmla="*/ 25 h 25"/>
                <a:gd name="T2" fmla="*/ 0 w 10"/>
                <a:gd name="T3" fmla="*/ 12 h 25"/>
                <a:gd name="T4" fmla="*/ 10 w 10"/>
                <a:gd name="T5" fmla="*/ 0 h 25"/>
              </a:gdLst>
              <a:ahLst/>
              <a:cxnLst>
                <a:cxn ang="0">
                  <a:pos x="T0" y="T1"/>
                </a:cxn>
                <a:cxn ang="0">
                  <a:pos x="T2" y="T3"/>
                </a:cxn>
                <a:cxn ang="0">
                  <a:pos x="T4" y="T5"/>
                </a:cxn>
              </a:cxnLst>
              <a:rect l="0" t="0" r="r" b="b"/>
              <a:pathLst>
                <a:path w="10" h="25">
                  <a:moveTo>
                    <a:pt x="10" y="25"/>
                  </a:moveTo>
                  <a:cubicBezTo>
                    <a:pt x="4" y="25"/>
                    <a:pt x="0" y="19"/>
                    <a:pt x="0" y="12"/>
                  </a:cubicBezTo>
                  <a:cubicBezTo>
                    <a:pt x="0" y="5"/>
                    <a:pt x="4" y="0"/>
                    <a:pt x="10"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4" name="Oval 23"/>
            <p:cNvSpPr>
              <a:spLocks noChangeArrowheads="1"/>
            </p:cNvSpPr>
            <p:nvPr/>
          </p:nvSpPr>
          <p:spPr bwMode="auto">
            <a:xfrm>
              <a:off x="6249" y="3040"/>
              <a:ext cx="52" cy="51"/>
            </a:xfrm>
            <a:prstGeom prst="ellipse">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 name="Oval 24"/>
            <p:cNvSpPr>
              <a:spLocks noChangeArrowheads="1"/>
            </p:cNvSpPr>
            <p:nvPr/>
          </p:nvSpPr>
          <p:spPr bwMode="auto">
            <a:xfrm>
              <a:off x="6344" y="3040"/>
              <a:ext cx="52" cy="51"/>
            </a:xfrm>
            <a:prstGeom prst="ellipse">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 name="Rectangle 25"/>
            <p:cNvSpPr>
              <a:spLocks noChangeArrowheads="1"/>
            </p:cNvSpPr>
            <p:nvPr/>
          </p:nvSpPr>
          <p:spPr bwMode="auto">
            <a:xfrm>
              <a:off x="6443" y="3040"/>
              <a:ext cx="48" cy="47"/>
            </a:xfrm>
            <a:prstGeom prst="rect">
              <a:avLst/>
            </a:pr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pic>
        <p:nvPicPr>
          <p:cNvPr id="49" name="Picture 48"/>
          <p:cNvPicPr>
            <a:picLocks noChangeAspect="1"/>
          </p:cNvPicPr>
          <p:nvPr/>
        </p:nvPicPr>
        <p:blipFill rotWithShape="1">
          <a:blip r:embed="rId3" cstate="screen">
            <a:extLst>
              <a:ext uri="{28A0092B-C50C-407E-A947-70E740481C1C}">
                <a14:useLocalDpi xmlns:a14="http://schemas.microsoft.com/office/drawing/2010/main" val="0"/>
              </a:ext>
            </a:extLst>
          </a:blip>
          <a:srcRect l="2009" t="8693" r="23943" b="36656"/>
          <a:stretch/>
        </p:blipFill>
        <p:spPr>
          <a:xfrm>
            <a:off x="1468384" y="3291487"/>
            <a:ext cx="1183759" cy="633388"/>
          </a:xfrm>
          <a:prstGeom prst="rect">
            <a:avLst/>
          </a:prstGeom>
        </p:spPr>
      </p:pic>
      <p:sp>
        <p:nvSpPr>
          <p:cNvPr id="50" name="Rectangle 49"/>
          <p:cNvSpPr/>
          <p:nvPr/>
        </p:nvSpPr>
        <p:spPr bwMode="auto">
          <a:xfrm>
            <a:off x="1087292" y="3937354"/>
            <a:ext cx="1838129" cy="4951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399" kern="0">
                <a:solidFill>
                  <a:srgbClr val="FFFFFF"/>
                </a:solidFill>
                <a:latin typeface="Segoe UI" panose="020B0502040204020203" pitchFamily="34" charset="0"/>
                <a:ea typeface="Segoe UI" pitchFamily="34" charset="0"/>
                <a:cs typeface="Segoe UI" panose="020B0502040204020203" pitchFamily="34" charset="0"/>
              </a:rPr>
              <a:t>Local compute</a:t>
            </a:r>
          </a:p>
        </p:txBody>
      </p:sp>
      <p:grpSp>
        <p:nvGrpSpPr>
          <p:cNvPr id="51" name="Group 50"/>
          <p:cNvGrpSpPr>
            <a:grpSpLocks noChangeAspect="1"/>
          </p:cNvGrpSpPr>
          <p:nvPr/>
        </p:nvGrpSpPr>
        <p:grpSpPr>
          <a:xfrm>
            <a:off x="1132719" y="3935553"/>
            <a:ext cx="548562" cy="521303"/>
            <a:chOff x="479727" y="4883837"/>
            <a:chExt cx="515155" cy="491371"/>
          </a:xfrm>
        </p:grpSpPr>
        <p:sp>
          <p:nvSpPr>
            <p:cNvPr id="52" name="Oval 51"/>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TextBox 52"/>
            <p:cNvSpPr txBox="1"/>
            <p:nvPr/>
          </p:nvSpPr>
          <p:spPr>
            <a:xfrm>
              <a:off x="479727" y="4883837"/>
              <a:ext cx="515155" cy="491371"/>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1</a:t>
              </a:r>
            </a:p>
          </p:txBody>
        </p:sp>
      </p:grpSp>
      <p:grpSp>
        <p:nvGrpSpPr>
          <p:cNvPr id="54" name="Group 53"/>
          <p:cNvGrpSpPr/>
          <p:nvPr/>
        </p:nvGrpSpPr>
        <p:grpSpPr>
          <a:xfrm>
            <a:off x="7457781" y="1226247"/>
            <a:ext cx="548562" cy="521303"/>
            <a:chOff x="486054" y="4894426"/>
            <a:chExt cx="515155" cy="491371"/>
          </a:xfrm>
        </p:grpSpPr>
        <p:sp>
          <p:nvSpPr>
            <p:cNvPr id="55" name="Oval 54"/>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6" name="TextBox 55"/>
            <p:cNvSpPr txBox="1"/>
            <p:nvPr/>
          </p:nvSpPr>
          <p:spPr>
            <a:xfrm>
              <a:off x="486054" y="4894426"/>
              <a:ext cx="515155" cy="491371"/>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2</a:t>
              </a:r>
            </a:p>
          </p:txBody>
        </p:sp>
      </p:grpSp>
      <p:grpSp>
        <p:nvGrpSpPr>
          <p:cNvPr id="57" name="Group 56"/>
          <p:cNvGrpSpPr>
            <a:grpSpLocks noChangeAspect="1"/>
          </p:cNvGrpSpPr>
          <p:nvPr/>
        </p:nvGrpSpPr>
        <p:grpSpPr>
          <a:xfrm>
            <a:off x="7831987" y="4405534"/>
            <a:ext cx="548562" cy="521303"/>
            <a:chOff x="480228" y="4885834"/>
            <a:chExt cx="515156" cy="491371"/>
          </a:xfrm>
        </p:grpSpPr>
        <p:sp>
          <p:nvSpPr>
            <p:cNvPr id="58" name="Oval 57"/>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9" name="TextBox 58"/>
            <p:cNvSpPr txBox="1"/>
            <p:nvPr/>
          </p:nvSpPr>
          <p:spPr>
            <a:xfrm>
              <a:off x="480228" y="4885834"/>
              <a:ext cx="515156" cy="491371"/>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6</a:t>
              </a:r>
            </a:p>
          </p:txBody>
        </p:sp>
      </p:grpSp>
      <p:sp>
        <p:nvSpPr>
          <p:cNvPr id="60" name="Rectangle 59"/>
          <p:cNvSpPr/>
          <p:nvPr/>
        </p:nvSpPr>
        <p:spPr bwMode="auto">
          <a:xfrm>
            <a:off x="7741678" y="1210604"/>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HDInsight</a:t>
            </a:r>
          </a:p>
        </p:txBody>
      </p:sp>
      <p:sp>
        <p:nvSpPr>
          <p:cNvPr id="61" name="Rectangle 60"/>
          <p:cNvSpPr/>
          <p:nvPr/>
        </p:nvSpPr>
        <p:spPr bwMode="auto">
          <a:xfrm>
            <a:off x="8195091" y="4423241"/>
            <a:ext cx="2043664" cy="7471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SQL Server</a:t>
            </a:r>
          </a:p>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ML Server</a:t>
            </a:r>
            <a:endParaRPr lang="en-US" sz="1836" kern="0">
              <a:gradFill>
                <a:gsLst>
                  <a:gs pos="90299">
                    <a:srgbClr val="0078D7"/>
                  </a:gs>
                  <a:gs pos="69403">
                    <a:srgbClr val="0078D7"/>
                  </a:gs>
                </a:gsLst>
                <a:lin ang="5400000" scaled="1"/>
              </a:gradFill>
              <a:latin typeface="Segoe UI Light"/>
              <a:ea typeface="Segoe UI" pitchFamily="34" charset="0"/>
              <a:cs typeface="Segoe UI" pitchFamily="34" charset="0"/>
            </a:endParaRPr>
          </a:p>
        </p:txBody>
      </p:sp>
      <p:grpSp>
        <p:nvGrpSpPr>
          <p:cNvPr id="63" name="Group 62"/>
          <p:cNvGrpSpPr>
            <a:grpSpLocks noChangeAspect="1"/>
          </p:cNvGrpSpPr>
          <p:nvPr/>
        </p:nvGrpSpPr>
        <p:grpSpPr>
          <a:xfrm>
            <a:off x="7486785" y="1694939"/>
            <a:ext cx="548562" cy="521303"/>
            <a:chOff x="490085" y="4894434"/>
            <a:chExt cx="515155" cy="505632"/>
          </a:xfrm>
        </p:grpSpPr>
        <p:sp>
          <p:nvSpPr>
            <p:cNvPr id="64" name="Oval 63"/>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TextBox 64"/>
            <p:cNvSpPr txBox="1"/>
            <p:nvPr/>
          </p:nvSpPr>
          <p:spPr>
            <a:xfrm>
              <a:off x="490085" y="4894434"/>
              <a:ext cx="515155" cy="505632"/>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3</a:t>
              </a:r>
            </a:p>
          </p:txBody>
        </p:sp>
      </p:grpSp>
      <p:grpSp>
        <p:nvGrpSpPr>
          <p:cNvPr id="66" name="Group 65"/>
          <p:cNvGrpSpPr/>
          <p:nvPr/>
        </p:nvGrpSpPr>
        <p:grpSpPr>
          <a:xfrm>
            <a:off x="9018344" y="1184986"/>
            <a:ext cx="548562" cy="521303"/>
            <a:chOff x="474619" y="4890901"/>
            <a:chExt cx="515155" cy="505632"/>
          </a:xfrm>
        </p:grpSpPr>
        <p:sp>
          <p:nvSpPr>
            <p:cNvPr id="67" name="Oval 66"/>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8" name="TextBox 67"/>
            <p:cNvSpPr txBox="1"/>
            <p:nvPr/>
          </p:nvSpPr>
          <p:spPr>
            <a:xfrm>
              <a:off x="474619" y="4890901"/>
              <a:ext cx="515155" cy="505632"/>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4</a:t>
              </a:r>
            </a:p>
          </p:txBody>
        </p:sp>
      </p:grpSp>
      <p:sp>
        <p:nvSpPr>
          <p:cNvPr id="69" name="Rectangle 68"/>
          <p:cNvSpPr/>
          <p:nvPr/>
        </p:nvSpPr>
        <p:spPr bwMode="auto">
          <a:xfrm>
            <a:off x="7761066" y="1675161"/>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Azure Batch</a:t>
            </a:r>
          </a:p>
        </p:txBody>
      </p:sp>
      <p:sp>
        <p:nvSpPr>
          <p:cNvPr id="70" name="Rectangle 69"/>
          <p:cNvSpPr/>
          <p:nvPr/>
        </p:nvSpPr>
        <p:spPr bwMode="auto">
          <a:xfrm>
            <a:off x="9292625" y="1231932"/>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VMs</a:t>
            </a:r>
          </a:p>
        </p:txBody>
      </p:sp>
      <p:sp>
        <p:nvSpPr>
          <p:cNvPr id="75" name="Rectangle 74"/>
          <p:cNvSpPr/>
          <p:nvPr/>
        </p:nvSpPr>
        <p:spPr bwMode="auto">
          <a:xfrm>
            <a:off x="6714615" y="533518"/>
            <a:ext cx="3657081" cy="5228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5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rPr>
              <a:t>Cloud</a:t>
            </a:r>
            <a:endParaRPr lang="en-US" sz="10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Rectangle 75"/>
          <p:cNvSpPr/>
          <p:nvPr/>
        </p:nvSpPr>
        <p:spPr bwMode="auto">
          <a:xfrm>
            <a:off x="118926" y="901187"/>
            <a:ext cx="3657081" cy="6965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3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rPr>
              <a:t>Vienna App</a:t>
            </a:r>
          </a:p>
          <a:p>
            <a:pPr marL="244348" algn="ctr" defTabSz="950481">
              <a:lnSpc>
                <a:spcPct val="90000"/>
              </a:lnSpc>
              <a:defRPr/>
            </a:pPr>
            <a:r>
              <a:rPr lang="en-US" sz="13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rPr>
              <a:t>Services</a:t>
            </a:r>
            <a:endParaRPr lang="en-US" sz="104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7" name="TextBox 86"/>
          <p:cNvSpPr txBox="1"/>
          <p:nvPr/>
        </p:nvSpPr>
        <p:spPr>
          <a:xfrm>
            <a:off x="835697" y="1425430"/>
            <a:ext cx="3178945" cy="1508661"/>
          </a:xfrm>
          <a:prstGeom prst="rect">
            <a:avLst/>
          </a:prstGeom>
          <a:noFill/>
          <a:ln>
            <a:noFill/>
          </a:ln>
        </p:spPr>
        <p:txBody>
          <a:bodyPr wrap="square" lIns="182854" tIns="146283" rIns="182854" bIns="146283" rtlCol="0">
            <a:spAutoFit/>
          </a:bodyPr>
          <a:lstStyle/>
          <a:p>
            <a:pPr marL="228557" indent="-228557" defTabSz="932563">
              <a:lnSpc>
                <a:spcPct val="90000"/>
              </a:lnSpc>
              <a:spcAft>
                <a:spcPts val="600"/>
              </a:spcAft>
              <a:buFontTx/>
              <a:buAutoNum type="arabicPeriod"/>
            </a:pPr>
            <a:r>
              <a:rPr lang="en-US" sz="1199" b="1">
                <a:solidFill>
                  <a:srgbClr val="0078D7"/>
                </a:solidFill>
                <a:latin typeface="Segoe UI"/>
              </a:rPr>
              <a:t>Experimentation Service</a:t>
            </a:r>
            <a:br>
              <a:rPr lang="en-US" sz="1199" b="1">
                <a:solidFill>
                  <a:srgbClr val="0078D7"/>
                </a:solidFill>
                <a:latin typeface="Segoe UI"/>
              </a:rPr>
            </a:br>
            <a:r>
              <a:rPr lang="en-US" sz="1049">
                <a:solidFill>
                  <a:srgbClr val="0078D7"/>
                </a:solidFill>
                <a:latin typeface="Segoe UI"/>
              </a:rPr>
              <a:t>(Life cycle management, model metrics, run history)</a:t>
            </a:r>
            <a:r>
              <a:rPr lang="en-US" sz="900">
                <a:solidFill>
                  <a:srgbClr val="0078D7"/>
                </a:solidFill>
                <a:latin typeface="Segoe UI"/>
              </a:rPr>
              <a:t> </a:t>
            </a:r>
          </a:p>
          <a:p>
            <a:pPr marL="228557" indent="-228557" defTabSz="932563">
              <a:lnSpc>
                <a:spcPct val="90000"/>
              </a:lnSpc>
              <a:spcAft>
                <a:spcPts val="600"/>
              </a:spcAft>
              <a:buFontTx/>
              <a:buAutoNum type="arabicPeriod"/>
            </a:pPr>
            <a:r>
              <a:rPr lang="en-US" sz="1199" b="1">
                <a:solidFill>
                  <a:srgbClr val="0078D7"/>
                </a:solidFill>
                <a:latin typeface="Segoe UI"/>
              </a:rPr>
              <a:t>Operationalization Service </a:t>
            </a:r>
            <a:r>
              <a:rPr lang="en-US" sz="1049">
                <a:solidFill>
                  <a:srgbClr val="0078D7"/>
                </a:solidFill>
                <a:latin typeface="Segoe UI"/>
              </a:rPr>
              <a:t>(Deployment, hosting, management,   monitoring of models)</a:t>
            </a:r>
          </a:p>
          <a:p>
            <a:pPr marL="228557" indent="-228557" defTabSz="932563">
              <a:lnSpc>
                <a:spcPct val="90000"/>
              </a:lnSpc>
              <a:spcAft>
                <a:spcPts val="600"/>
              </a:spcAft>
              <a:buFontTx/>
              <a:buAutoNum type="arabicPeriod"/>
            </a:pPr>
            <a:endParaRPr lang="en-US" sz="900">
              <a:solidFill>
                <a:srgbClr val="0078D7"/>
              </a:solidFill>
              <a:latin typeface="Segoe UI"/>
            </a:endParaRPr>
          </a:p>
        </p:txBody>
      </p:sp>
      <p:cxnSp>
        <p:nvCxnSpPr>
          <p:cNvPr id="92" name="Straight Connector 91"/>
          <p:cNvCxnSpPr>
            <a:cxnSpLocks/>
          </p:cNvCxnSpPr>
          <p:nvPr/>
        </p:nvCxnSpPr>
        <p:spPr>
          <a:xfrm flipV="1">
            <a:off x="2059765" y="2653168"/>
            <a:ext cx="0" cy="576921"/>
          </a:xfrm>
          <a:prstGeom prst="line">
            <a:avLst/>
          </a:prstGeom>
          <a:ln w="28575">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flipH="1" flipV="1">
            <a:off x="4773174" y="1496332"/>
            <a:ext cx="27711" cy="4681053"/>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bwMode="auto">
          <a:xfrm>
            <a:off x="7809873" y="5427628"/>
            <a:ext cx="1482753" cy="1482753"/>
          </a:xfrm>
          <a:prstGeom prst="ellipse">
            <a:avLst/>
          </a:prstGeom>
          <a:solidFill>
            <a:schemeClr val="bg1"/>
          </a:solidFill>
          <a:ln w="25400">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50481">
              <a:lnSpc>
                <a:spcPct val="90000"/>
              </a:lnSpc>
              <a:defRPr/>
            </a:pPr>
            <a:endParaRPr lang="en-US" kern="0">
              <a:gradFill>
                <a:gsLst>
                  <a:gs pos="5970">
                    <a:srgbClr val="505050"/>
                  </a:gs>
                  <a:gs pos="21000">
                    <a:srgbClr val="505050"/>
                  </a:gs>
                </a:gsLst>
                <a:lin ang="5400000" scaled="1"/>
              </a:gradFill>
              <a:latin typeface="Segoe UI" panose="020B0502040204020203" pitchFamily="34" charset="0"/>
              <a:ea typeface="Segoe UI" pitchFamily="34" charset="0"/>
              <a:cs typeface="Segoe UI" panose="020B0502040204020203" pitchFamily="34" charset="0"/>
            </a:endParaRPr>
          </a:p>
        </p:txBody>
      </p:sp>
      <p:sp>
        <p:nvSpPr>
          <p:cNvPr id="79" name="Oval 78"/>
          <p:cNvSpPr/>
          <p:nvPr/>
        </p:nvSpPr>
        <p:spPr bwMode="auto">
          <a:xfrm>
            <a:off x="7982243" y="6159682"/>
            <a:ext cx="309049" cy="299156"/>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1" name="TextBox 80"/>
          <p:cNvSpPr txBox="1">
            <a:spLocks noChangeAspect="1"/>
          </p:cNvSpPr>
          <p:nvPr/>
        </p:nvSpPr>
        <p:spPr>
          <a:xfrm>
            <a:off x="7894563" y="6063407"/>
            <a:ext cx="548562" cy="521303"/>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solidFill>
                  <a:srgbClr val="FFFFFF"/>
                </a:solidFill>
                <a:latin typeface="Segoe UI"/>
              </a:rPr>
              <a:t>7</a:t>
            </a:r>
          </a:p>
        </p:txBody>
      </p:sp>
      <p:sp>
        <p:nvSpPr>
          <p:cNvPr id="82" name="Rectangle 81"/>
          <p:cNvSpPr/>
          <p:nvPr/>
        </p:nvSpPr>
        <p:spPr bwMode="auto">
          <a:xfrm>
            <a:off x="8195091" y="6055544"/>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IoT Edge</a:t>
            </a:r>
            <a:endParaRPr lang="en-US" sz="1836" b="1" kern="0">
              <a:gradFill>
                <a:gsLst>
                  <a:gs pos="90299">
                    <a:srgbClr val="0078D7"/>
                  </a:gs>
                  <a:gs pos="69403">
                    <a:srgbClr val="0078D7"/>
                  </a:gs>
                </a:gsLst>
                <a:lin ang="5400000" scaled="1"/>
              </a:gradFill>
              <a:latin typeface="Segoe UI Light"/>
              <a:ea typeface="Segoe UI" pitchFamily="34" charset="0"/>
              <a:cs typeface="Segoe UI" pitchFamily="34" charset="0"/>
            </a:endParaRPr>
          </a:p>
        </p:txBody>
      </p:sp>
      <p:grpSp>
        <p:nvGrpSpPr>
          <p:cNvPr id="84" name="Group 83"/>
          <p:cNvGrpSpPr>
            <a:grpSpLocks noChangeAspect="1"/>
          </p:cNvGrpSpPr>
          <p:nvPr/>
        </p:nvGrpSpPr>
        <p:grpSpPr>
          <a:xfrm>
            <a:off x="10020577" y="5873158"/>
            <a:ext cx="548562" cy="521303"/>
            <a:chOff x="454322" y="4875250"/>
            <a:chExt cx="515155" cy="505632"/>
          </a:xfrm>
        </p:grpSpPr>
        <p:sp>
          <p:nvSpPr>
            <p:cNvPr id="85" name="Oval 84"/>
            <p:cNvSpPr/>
            <p:nvPr/>
          </p:nvSpPr>
          <p:spPr bwMode="auto">
            <a:xfrm>
              <a:off x="547692" y="4984184"/>
              <a:ext cx="309093" cy="299199"/>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TextBox 89"/>
            <p:cNvSpPr txBox="1"/>
            <p:nvPr/>
          </p:nvSpPr>
          <p:spPr>
            <a:xfrm>
              <a:off x="454322" y="4875250"/>
              <a:ext cx="515155" cy="505632"/>
            </a:xfrm>
            <a:prstGeom prst="rect">
              <a:avLst/>
            </a:prstGeom>
            <a:noFill/>
          </p:spPr>
          <p:txBody>
            <a:bodyPr wrap="square" lIns="182854" tIns="146283" rIns="182854" bIns="146283" rtlCol="0">
              <a:spAutoFit/>
            </a:bodyPr>
            <a:lstStyle/>
            <a:p>
              <a:pPr defTabSz="932563">
                <a:lnSpc>
                  <a:spcPct val="90000"/>
                </a:lnSpc>
                <a:spcAft>
                  <a:spcPts val="600"/>
                </a:spcAft>
                <a:defRPr/>
              </a:pPr>
              <a:endParaRPr lang="en-US" sz="1599">
                <a:gradFill>
                  <a:gsLst>
                    <a:gs pos="2917">
                      <a:srgbClr val="505050"/>
                    </a:gs>
                    <a:gs pos="30000">
                      <a:srgbClr val="505050"/>
                    </a:gs>
                  </a:gsLst>
                  <a:lin ang="5400000" scaled="0"/>
                </a:gradFill>
                <a:latin typeface="Segoe UI"/>
              </a:endParaRPr>
            </a:p>
          </p:txBody>
        </p:sp>
      </p:grpSp>
      <p:sp>
        <p:nvSpPr>
          <p:cNvPr id="94" name="Oval 93"/>
          <p:cNvSpPr>
            <a:spLocks/>
          </p:cNvSpPr>
          <p:nvPr/>
        </p:nvSpPr>
        <p:spPr bwMode="auto">
          <a:xfrm>
            <a:off x="10123777" y="6449372"/>
            <a:ext cx="342162" cy="320082"/>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6" name="Rectangle 95"/>
          <p:cNvSpPr/>
          <p:nvPr/>
        </p:nvSpPr>
        <p:spPr bwMode="auto">
          <a:xfrm>
            <a:off x="10426593" y="5865870"/>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Train &amp; Deploy</a:t>
            </a:r>
            <a:endParaRPr lang="en-US" sz="1836" b="1" kern="0">
              <a:gradFill>
                <a:gsLst>
                  <a:gs pos="90299">
                    <a:srgbClr val="0078D7"/>
                  </a:gs>
                  <a:gs pos="69403">
                    <a:srgbClr val="0078D7"/>
                  </a:gs>
                </a:gsLst>
                <a:lin ang="5400000" scaled="1"/>
              </a:gradFill>
              <a:latin typeface="Segoe UI Light"/>
              <a:ea typeface="Segoe UI" pitchFamily="34" charset="0"/>
              <a:cs typeface="Segoe UI" pitchFamily="34" charset="0"/>
            </a:endParaRPr>
          </a:p>
        </p:txBody>
      </p:sp>
      <p:sp>
        <p:nvSpPr>
          <p:cNvPr id="97" name="Rectangle 96"/>
          <p:cNvSpPr/>
          <p:nvPr/>
        </p:nvSpPr>
        <p:spPr bwMode="auto">
          <a:xfrm>
            <a:off x="10456932" y="6344352"/>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Deploy</a:t>
            </a:r>
            <a:endParaRPr lang="en-US" sz="1836" b="1" kern="0">
              <a:gradFill>
                <a:gsLst>
                  <a:gs pos="90299">
                    <a:srgbClr val="0078D7"/>
                  </a:gs>
                  <a:gs pos="69403">
                    <a:srgbClr val="0078D7"/>
                  </a:gs>
                </a:gsLst>
                <a:lin ang="5400000" scaled="1"/>
              </a:gradFill>
              <a:latin typeface="Segoe UI Light"/>
              <a:ea typeface="Segoe UI" pitchFamily="34" charset="0"/>
              <a:cs typeface="Segoe UI" pitchFamily="34" charset="0"/>
            </a:endParaRPr>
          </a:p>
        </p:txBody>
      </p:sp>
      <p:sp>
        <p:nvSpPr>
          <p:cNvPr id="47" name="TextBox 46"/>
          <p:cNvSpPr txBox="1"/>
          <p:nvPr/>
        </p:nvSpPr>
        <p:spPr>
          <a:xfrm>
            <a:off x="10124780" y="4770815"/>
            <a:ext cx="2093330" cy="1045261"/>
          </a:xfrm>
          <a:prstGeom prst="rect">
            <a:avLst/>
          </a:prstGeom>
          <a:noFill/>
        </p:spPr>
        <p:txBody>
          <a:bodyPr wrap="none" lIns="182854" tIns="146283" rIns="182854" bIns="146283" rtlCol="0">
            <a:spAutoFit/>
          </a:bodyPr>
          <a:lstStyle/>
          <a:p>
            <a:pPr defTabSz="932563">
              <a:lnSpc>
                <a:spcPct val="90000"/>
              </a:lnSpc>
              <a:spcAft>
                <a:spcPts val="600"/>
              </a:spcAft>
            </a:pPr>
            <a:r>
              <a:rPr lang="en-US" sz="1399">
                <a:gradFill>
                  <a:gsLst>
                    <a:gs pos="2917">
                      <a:srgbClr val="505050"/>
                    </a:gs>
                    <a:gs pos="30000">
                      <a:srgbClr val="505050"/>
                    </a:gs>
                  </a:gsLst>
                  <a:lin ang="5400000" scaled="0"/>
                </a:gradFill>
                <a:latin typeface="Segoe UI"/>
              </a:rPr>
              <a:t>Public Preview: 1, 2, 4</a:t>
            </a:r>
          </a:p>
          <a:p>
            <a:pPr defTabSz="932563">
              <a:lnSpc>
                <a:spcPct val="90000"/>
              </a:lnSpc>
              <a:spcAft>
                <a:spcPts val="600"/>
              </a:spcAft>
            </a:pPr>
            <a:r>
              <a:rPr lang="en-US" sz="1399">
                <a:gradFill>
                  <a:gsLst>
                    <a:gs pos="2917">
                      <a:srgbClr val="505050"/>
                    </a:gs>
                    <a:gs pos="30000">
                      <a:srgbClr val="505050"/>
                    </a:gs>
                  </a:gsLst>
                  <a:lin ang="5400000" scaled="0"/>
                </a:gradFill>
                <a:latin typeface="Segoe UI"/>
              </a:rPr>
              <a:t>GA: 1,2,3,4,5,6</a:t>
            </a:r>
          </a:p>
          <a:p>
            <a:pPr defTabSz="932563">
              <a:lnSpc>
                <a:spcPct val="90000"/>
              </a:lnSpc>
              <a:spcAft>
                <a:spcPts val="600"/>
              </a:spcAft>
            </a:pPr>
            <a:r>
              <a:rPr lang="en-US" sz="1399">
                <a:gradFill>
                  <a:gsLst>
                    <a:gs pos="2917">
                      <a:srgbClr val="505050"/>
                    </a:gs>
                    <a:gs pos="30000">
                      <a:srgbClr val="505050"/>
                    </a:gs>
                  </a:gsLst>
                  <a:lin ang="5400000" scaled="0"/>
                </a:gradFill>
                <a:latin typeface="Segoe UI"/>
              </a:rPr>
              <a:t>TBD: HDInsight</a:t>
            </a:r>
          </a:p>
        </p:txBody>
      </p:sp>
      <p:sp>
        <p:nvSpPr>
          <p:cNvPr id="101" name="Title 1"/>
          <p:cNvSpPr>
            <a:spLocks noGrp="1"/>
          </p:cNvSpPr>
          <p:nvPr>
            <p:ph type="title"/>
          </p:nvPr>
        </p:nvSpPr>
        <p:spPr>
          <a:xfrm>
            <a:off x="167004" y="52178"/>
            <a:ext cx="11887878" cy="917444"/>
          </a:xfrm>
        </p:spPr>
        <p:txBody>
          <a:bodyPr>
            <a:normAutofit/>
          </a:bodyPr>
          <a:lstStyle/>
          <a:p>
            <a:r>
              <a:rPr lang="en-US" sz="3264"/>
              <a:t>New capabilities coming to “Project Vienna”</a:t>
            </a:r>
          </a:p>
        </p:txBody>
      </p:sp>
      <p:sp>
        <p:nvSpPr>
          <p:cNvPr id="71" name="Rectangle 70"/>
          <p:cNvSpPr/>
          <p:nvPr/>
        </p:nvSpPr>
        <p:spPr bwMode="auto">
          <a:xfrm>
            <a:off x="6689503" y="3004746"/>
            <a:ext cx="3657081" cy="5228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5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rPr>
              <a:t>On-Premises</a:t>
            </a:r>
            <a:endParaRPr lang="en-US" sz="10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1" name="Straight Connector 20"/>
          <p:cNvCxnSpPr>
            <a:stCxn id="11" idx="6"/>
          </p:cNvCxnSpPr>
          <p:nvPr/>
        </p:nvCxnSpPr>
        <p:spPr>
          <a:xfrm>
            <a:off x="3236390" y="4014767"/>
            <a:ext cx="1543609" cy="0"/>
          </a:xfrm>
          <a:prstGeom prst="line">
            <a:avLst/>
          </a:prstGeom>
          <a:ln w="25400">
            <a:solidFill>
              <a:srgbClr val="DEDEDE"/>
            </a:solidFill>
            <a:headEnd type="none"/>
            <a:tailEnd type="none"/>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4793018" y="4014535"/>
            <a:ext cx="2679501" cy="232"/>
          </a:xfrm>
          <a:prstGeom prst="line">
            <a:avLst/>
          </a:prstGeom>
          <a:ln w="25400">
            <a:solidFill>
              <a:srgbClr val="DEDEDE"/>
            </a:solidFill>
            <a:headEnd type="none"/>
            <a:tailEnd type="none"/>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V="1">
            <a:off x="4788976" y="6159680"/>
            <a:ext cx="3000997" cy="9324"/>
          </a:xfrm>
          <a:prstGeom prst="line">
            <a:avLst/>
          </a:prstGeom>
          <a:ln w="25400">
            <a:solidFill>
              <a:srgbClr val="DEDEDE"/>
            </a:solidFill>
            <a:headEnd type="none"/>
            <a:tailEnd type="none"/>
          </a:ln>
        </p:spPr>
        <p:style>
          <a:lnRef idx="1">
            <a:schemeClr val="dk1"/>
          </a:lnRef>
          <a:fillRef idx="0">
            <a:schemeClr val="dk1"/>
          </a:fillRef>
          <a:effectRef idx="0">
            <a:schemeClr val="dk1"/>
          </a:effectRef>
          <a:fontRef idx="minor">
            <a:schemeClr val="tx1"/>
          </a:fontRef>
        </p:style>
      </p:cxnSp>
      <p:sp>
        <p:nvSpPr>
          <p:cNvPr id="93" name="Rectangle 92"/>
          <p:cNvSpPr/>
          <p:nvPr/>
        </p:nvSpPr>
        <p:spPr bwMode="auto">
          <a:xfrm>
            <a:off x="6601238" y="5524350"/>
            <a:ext cx="3657081" cy="5228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9196" rIns="186494" bIns="149196" numCol="1" spcCol="0" rtlCol="0" fromWordArt="0" anchor="t" anchorCtr="0" forceAA="0" compatLnSpc="1">
            <a:prstTxWarp prst="textNoShape">
              <a:avLst/>
            </a:prstTxWarp>
            <a:spAutoFit/>
          </a:bodyPr>
          <a:lstStyle/>
          <a:p>
            <a:pPr marL="244348" algn="ctr" defTabSz="950481">
              <a:lnSpc>
                <a:spcPct val="90000"/>
              </a:lnSpc>
              <a:defRPr/>
            </a:pPr>
            <a:r>
              <a:rPr lang="en-US" sz="15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rPr>
              <a:t>Edge</a:t>
            </a:r>
            <a:endParaRPr lang="en-US" sz="1099" b="1" kern="0">
              <a:solidFill>
                <a:srgbClr val="505050">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Rectangle 72"/>
          <p:cNvSpPr/>
          <p:nvPr/>
        </p:nvSpPr>
        <p:spPr bwMode="auto">
          <a:xfrm>
            <a:off x="9387992" y="1647024"/>
            <a:ext cx="2043664" cy="5169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defTabSz="950481">
              <a:lnSpc>
                <a:spcPct val="90000"/>
              </a:lnSpc>
              <a:defRPr/>
            </a:pPr>
            <a:r>
              <a:rPr lang="en-US" sz="1599" kern="0">
                <a:gradFill>
                  <a:gsLst>
                    <a:gs pos="90299">
                      <a:srgbClr val="0078D7"/>
                    </a:gs>
                    <a:gs pos="69403">
                      <a:srgbClr val="0078D7"/>
                    </a:gs>
                  </a:gsLst>
                  <a:lin ang="5400000" scaled="1"/>
                </a:gradFill>
                <a:latin typeface="Segoe UI" panose="020B0502040204020203" pitchFamily="34" charset="0"/>
                <a:ea typeface="Segoe UI" panose="020B0502040204020203" pitchFamily="34" charset="0"/>
                <a:cs typeface="Segoe UI" panose="020B0502040204020203" pitchFamily="34" charset="0"/>
              </a:rPr>
              <a:t>ACS</a:t>
            </a:r>
          </a:p>
        </p:txBody>
      </p:sp>
      <p:sp>
        <p:nvSpPr>
          <p:cNvPr id="74" name="TextBox 73"/>
          <p:cNvSpPr txBox="1"/>
          <p:nvPr/>
        </p:nvSpPr>
        <p:spPr>
          <a:xfrm>
            <a:off x="9082111" y="1673124"/>
            <a:ext cx="548562" cy="521303"/>
          </a:xfrm>
          <a:prstGeom prst="rect">
            <a:avLst/>
          </a:prstGeom>
          <a:noFill/>
        </p:spPr>
        <p:txBody>
          <a:bodyPr wrap="square" lIns="182854" tIns="146283" rIns="182854" bIns="146283" rtlCol="0">
            <a:spAutoFit/>
          </a:bodyPr>
          <a:lstStyle/>
          <a:p>
            <a:pPr defTabSz="932563">
              <a:lnSpc>
                <a:spcPct val="90000"/>
              </a:lnSpc>
              <a:spcAft>
                <a:spcPts val="600"/>
              </a:spcAft>
              <a:defRPr/>
            </a:pPr>
            <a:r>
              <a:rPr lang="en-US" sz="1599">
                <a:gradFill>
                  <a:gsLst>
                    <a:gs pos="2917">
                      <a:srgbClr val="505050"/>
                    </a:gs>
                    <a:gs pos="30000">
                      <a:srgbClr val="505050"/>
                    </a:gs>
                  </a:gsLst>
                  <a:lin ang="5400000" scaled="0"/>
                </a:gradFill>
                <a:latin typeface="Segoe UI"/>
              </a:rPr>
              <a:t>5</a:t>
            </a:r>
          </a:p>
        </p:txBody>
      </p:sp>
    </p:spTree>
    <p:extLst>
      <p:ext uri="{BB962C8B-B14F-4D97-AF65-F5344CB8AC3E}">
        <p14:creationId xmlns:p14="http://schemas.microsoft.com/office/powerpoint/2010/main" val="3313577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93D3-4B14-4640-9DC5-7C1E0FCEE7AD}"/>
              </a:ext>
            </a:extLst>
          </p:cNvPr>
          <p:cNvSpPr>
            <a:spLocks noGrp="1"/>
          </p:cNvSpPr>
          <p:nvPr>
            <p:ph type="title"/>
          </p:nvPr>
        </p:nvSpPr>
        <p:spPr/>
        <p:txBody>
          <a:bodyPr/>
          <a:lstStyle/>
          <a:p>
            <a:r>
              <a:rPr lang="en-US" dirty="0"/>
              <a:t>Artificial Intelligence Focus on Partners</a:t>
            </a:r>
          </a:p>
        </p:txBody>
      </p:sp>
      <p:sp>
        <p:nvSpPr>
          <p:cNvPr id="3" name="Rectangle 2">
            <a:extLst>
              <a:ext uri="{FF2B5EF4-FFF2-40B4-BE49-F238E27FC236}">
                <a16:creationId xmlns:a16="http://schemas.microsoft.com/office/drawing/2014/main" id="{1B65842D-E7AA-4FF9-80DA-3AAF8AA17E2B}"/>
              </a:ext>
            </a:extLst>
          </p:cNvPr>
          <p:cNvSpPr/>
          <p:nvPr/>
        </p:nvSpPr>
        <p:spPr>
          <a:xfrm>
            <a:off x="205485" y="936970"/>
            <a:ext cx="8777544" cy="2585323"/>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lumMod val="50000"/>
                  </a:srgbClr>
                </a:solidFill>
                <a:effectLst/>
                <a:uLnTx/>
                <a:uFillTx/>
                <a:latin typeface="Segoe UI"/>
                <a:ea typeface="+mn-ea"/>
                <a:cs typeface="+mn-cs"/>
              </a:rPr>
              <a:t>The CEO of Box sees AI as “the most important technology trend since the cloud” – technology that he said “has the potential to completely change the way that we work.”</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lumMod val="50000"/>
                </a:srgbClr>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lumMod val="50000"/>
                  </a:srgbClr>
                </a:solidFill>
                <a:effectLst/>
                <a:uLnTx/>
                <a:uFillTx/>
                <a:latin typeface="Segoe UI"/>
                <a:ea typeface="+mn-ea"/>
                <a:cs typeface="+mn-cs"/>
              </a:rPr>
              <a:t>He added that “to leverage the strengths of AI and machine learning, technology providers need three key assets”: lots of data, the ability to use and learn from that data, and frequent activity to be able to train an organization’s systems at scale.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lumMod val="50000"/>
                </a:srgbClr>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lumMod val="50000"/>
                  </a:srgbClr>
                </a:solidFill>
                <a:effectLst/>
                <a:uLnTx/>
                <a:uFillTx/>
                <a:latin typeface="Segoe UI"/>
                <a:ea typeface="+mn-ea"/>
                <a:cs typeface="+mn-cs"/>
              </a:rPr>
              <a:t>Sample of DSVM SKUs below:	</a:t>
            </a:r>
          </a:p>
        </p:txBody>
      </p:sp>
      <p:pic>
        <p:nvPicPr>
          <p:cNvPr id="5" name="Picture 4">
            <a:extLst>
              <a:ext uri="{FF2B5EF4-FFF2-40B4-BE49-F238E27FC236}">
                <a16:creationId xmlns:a16="http://schemas.microsoft.com/office/drawing/2014/main" id="{8F4CFBD0-C836-4BF8-B8B7-ADB7F6567A1A}"/>
              </a:ext>
            </a:extLst>
          </p:cNvPr>
          <p:cNvPicPr>
            <a:picLocks noChangeAspect="1"/>
          </p:cNvPicPr>
          <p:nvPr/>
        </p:nvPicPr>
        <p:blipFill>
          <a:blip r:embed="rId3"/>
          <a:stretch>
            <a:fillRect/>
          </a:stretch>
        </p:blipFill>
        <p:spPr>
          <a:xfrm>
            <a:off x="183263" y="3606804"/>
            <a:ext cx="7681262" cy="2322815"/>
          </a:xfrm>
          <a:prstGeom prst="rect">
            <a:avLst/>
          </a:prstGeom>
        </p:spPr>
      </p:pic>
    </p:spTree>
    <p:extLst>
      <p:ext uri="{BB962C8B-B14F-4D97-AF65-F5344CB8AC3E}">
        <p14:creationId xmlns:p14="http://schemas.microsoft.com/office/powerpoint/2010/main" val="156288533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D5420-D24F-40C3-B281-927A9B0B6814}"/>
              </a:ext>
            </a:extLst>
          </p:cNvPr>
          <p:cNvPicPr>
            <a:picLocks noChangeAspect="1"/>
          </p:cNvPicPr>
          <p:nvPr/>
        </p:nvPicPr>
        <p:blipFill>
          <a:blip r:embed="rId2"/>
          <a:stretch>
            <a:fillRect/>
          </a:stretch>
        </p:blipFill>
        <p:spPr>
          <a:xfrm>
            <a:off x="648124" y="114019"/>
            <a:ext cx="11142594" cy="6309291"/>
          </a:xfrm>
          <a:prstGeom prst="rect">
            <a:avLst/>
          </a:prstGeom>
        </p:spPr>
      </p:pic>
    </p:spTree>
    <p:extLst>
      <p:ext uri="{BB962C8B-B14F-4D97-AF65-F5344CB8AC3E}">
        <p14:creationId xmlns:p14="http://schemas.microsoft.com/office/powerpoint/2010/main" val="32509172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are some examples of how </a:t>
            </a:r>
            <a:br>
              <a:rPr lang="en-US" dirty="0"/>
            </a:br>
            <a:r>
              <a:rPr lang="en-US" dirty="0"/>
              <a:t>our customers are staying ahead </a:t>
            </a:r>
          </a:p>
        </p:txBody>
      </p:sp>
      <p:grpSp>
        <p:nvGrpSpPr>
          <p:cNvPr id="9" name="Group 8"/>
          <p:cNvGrpSpPr/>
          <p:nvPr/>
        </p:nvGrpSpPr>
        <p:grpSpPr>
          <a:xfrm>
            <a:off x="10121303" y="2736674"/>
            <a:ext cx="1954849" cy="1810128"/>
            <a:chOff x="9922882" y="2683258"/>
            <a:chExt cx="1916693" cy="1774796"/>
          </a:xfrm>
        </p:grpSpPr>
        <p:sp>
          <p:nvSpPr>
            <p:cNvPr id="52" name="Rectangle 51"/>
            <p:cNvSpPr/>
            <p:nvPr/>
          </p:nvSpPr>
          <p:spPr bwMode="auto">
            <a:xfrm>
              <a:off x="9922882" y="3977042"/>
              <a:ext cx="1916693" cy="48101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563">
                <a:spcAft>
                  <a:spcPts val="1224"/>
                </a:spcAft>
                <a:buSzPct val="90000"/>
              </a:pPr>
              <a:r>
                <a:rPr lang="en-US" sz="1428" dirty="0">
                  <a:solidFill>
                    <a:schemeClr val="bg1"/>
                  </a:solidFill>
                </a:rPr>
                <a:t>Exploring new business opportunities with </a:t>
              </a:r>
              <a:r>
                <a:rPr lang="en-US" sz="1428" b="1" dirty="0">
                  <a:solidFill>
                    <a:schemeClr val="bg1"/>
                  </a:solidFill>
                </a:rPr>
                <a:t>data-driven services</a:t>
              </a:r>
            </a:p>
          </p:txBody>
        </p:sp>
        <p:grpSp>
          <p:nvGrpSpPr>
            <p:cNvPr id="5" name="Group 4"/>
            <p:cNvGrpSpPr/>
            <p:nvPr/>
          </p:nvGrpSpPr>
          <p:grpSpPr>
            <a:xfrm>
              <a:off x="10138840" y="2683258"/>
              <a:ext cx="1293820" cy="856568"/>
              <a:chOff x="9996890" y="2240429"/>
              <a:chExt cx="1381772" cy="914796"/>
            </a:xfrm>
          </p:grpSpPr>
          <p:sp>
            <p:nvSpPr>
              <p:cNvPr id="69" name="Line 19"/>
              <p:cNvSpPr>
                <a:spLocks noChangeShapeType="1"/>
              </p:cNvSpPr>
              <p:nvPr/>
            </p:nvSpPr>
            <p:spPr bwMode="auto">
              <a:xfrm flipV="1">
                <a:off x="10148547" y="2404029"/>
                <a:ext cx="249019" cy="312050"/>
              </a:xfrm>
              <a:prstGeom prst="line">
                <a:avLst/>
              </a:prstGeom>
              <a:noFill/>
              <a:ln w="349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72" name="Line 22"/>
              <p:cNvSpPr>
                <a:spLocks noChangeShapeType="1"/>
              </p:cNvSpPr>
              <p:nvPr/>
            </p:nvSpPr>
            <p:spPr bwMode="auto">
              <a:xfrm>
                <a:off x="10505871" y="2404031"/>
                <a:ext cx="350073" cy="570544"/>
              </a:xfrm>
              <a:prstGeom prst="line">
                <a:avLst/>
              </a:prstGeom>
              <a:noFill/>
              <a:ln w="349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57" name="Oval 16"/>
              <p:cNvSpPr>
                <a:spLocks noChangeArrowheads="1"/>
              </p:cNvSpPr>
              <p:nvPr/>
            </p:nvSpPr>
            <p:spPr bwMode="auto">
              <a:xfrm>
                <a:off x="10373753" y="2240429"/>
                <a:ext cx="182880" cy="182880"/>
              </a:xfrm>
              <a:prstGeom prst="ellipse">
                <a:avLst/>
              </a:pr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68" name="Oval 18"/>
              <p:cNvSpPr>
                <a:spLocks noChangeArrowheads="1"/>
              </p:cNvSpPr>
              <p:nvPr/>
            </p:nvSpPr>
            <p:spPr bwMode="auto">
              <a:xfrm>
                <a:off x="9996890" y="2697453"/>
                <a:ext cx="182880" cy="182880"/>
              </a:xfrm>
              <a:prstGeom prst="ellipse">
                <a:avLst/>
              </a:pr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73" name="Line 19"/>
              <p:cNvSpPr>
                <a:spLocks noChangeShapeType="1"/>
              </p:cNvSpPr>
              <p:nvPr/>
            </p:nvSpPr>
            <p:spPr bwMode="auto">
              <a:xfrm flipV="1">
                <a:off x="10990642" y="2689303"/>
                <a:ext cx="249019" cy="312050"/>
              </a:xfrm>
              <a:prstGeom prst="line">
                <a:avLst/>
              </a:prstGeom>
              <a:noFill/>
              <a:ln w="349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56" name="Oval 15"/>
              <p:cNvSpPr>
                <a:spLocks noChangeArrowheads="1"/>
              </p:cNvSpPr>
              <p:nvPr/>
            </p:nvSpPr>
            <p:spPr bwMode="auto">
              <a:xfrm>
                <a:off x="11195782" y="2541006"/>
                <a:ext cx="182880" cy="182880"/>
              </a:xfrm>
              <a:prstGeom prst="ellipse">
                <a:avLst/>
              </a:pr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67" name="Oval 17"/>
              <p:cNvSpPr>
                <a:spLocks noChangeArrowheads="1"/>
              </p:cNvSpPr>
              <p:nvPr/>
            </p:nvSpPr>
            <p:spPr bwMode="auto">
              <a:xfrm>
                <a:off x="10825725" y="2972345"/>
                <a:ext cx="182880" cy="182880"/>
              </a:xfrm>
              <a:prstGeom prst="ellipse">
                <a:avLst/>
              </a:pr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3" name="Group 2"/>
          <p:cNvGrpSpPr/>
          <p:nvPr/>
        </p:nvGrpSpPr>
        <p:grpSpPr>
          <a:xfrm>
            <a:off x="433875" y="2489433"/>
            <a:ext cx="1941094" cy="2611289"/>
            <a:chOff x="424542" y="2440842"/>
            <a:chExt cx="1903206" cy="2560320"/>
          </a:xfrm>
        </p:grpSpPr>
        <p:sp>
          <p:nvSpPr>
            <p:cNvPr id="47" name="Rectangle 46"/>
            <p:cNvSpPr/>
            <p:nvPr/>
          </p:nvSpPr>
          <p:spPr bwMode="auto">
            <a:xfrm>
              <a:off x="424542" y="3977041"/>
              <a:ext cx="1694329" cy="8022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563">
                <a:spcAft>
                  <a:spcPts val="1224"/>
                </a:spcAft>
                <a:buSzPct val="90000"/>
              </a:pPr>
              <a:r>
                <a:rPr lang="en-US" sz="1428" dirty="0">
                  <a:solidFill>
                    <a:schemeClr val="bg1"/>
                  </a:solidFill>
                </a:rPr>
                <a:t>Improving visibility</a:t>
              </a:r>
              <a:br>
                <a:rPr lang="en-US" sz="1428" dirty="0">
                  <a:solidFill>
                    <a:schemeClr val="bg1"/>
                  </a:solidFill>
                </a:rPr>
              </a:br>
              <a:r>
                <a:rPr lang="en-US" sz="1428" dirty="0">
                  <a:solidFill>
                    <a:schemeClr val="bg1"/>
                  </a:solidFill>
                </a:rPr>
                <a:t>and making accurate predictions with </a:t>
              </a:r>
              <a:r>
                <a:rPr lang="en-US" sz="1428" b="1" dirty="0">
                  <a:solidFill>
                    <a:schemeClr val="bg1"/>
                  </a:solidFill>
                </a:rPr>
                <a:t>remote monitoring</a:t>
              </a:r>
            </a:p>
            <a:p>
              <a:pPr marL="93260" indent="-93260" defTabSz="932563">
                <a:spcAft>
                  <a:spcPts val="1224"/>
                </a:spcAft>
                <a:buClr>
                  <a:srgbClr val="0078D7"/>
                </a:buClr>
                <a:buSzPct val="90000"/>
                <a:buFont typeface="Arial" panose="020B0604020202020204" pitchFamily="34" charset="0"/>
                <a:buChar char="•"/>
              </a:pPr>
              <a:endParaRPr lang="en-US" sz="1428" dirty="0">
                <a:solidFill>
                  <a:schemeClr val="bg1"/>
                </a:solidFill>
              </a:endParaRPr>
            </a:p>
            <a:p>
              <a:pPr defTabSz="932563">
                <a:spcAft>
                  <a:spcPts val="1224"/>
                </a:spcAft>
                <a:buSzPct val="90000"/>
              </a:pPr>
              <a:endParaRPr lang="en-US" sz="1428" dirty="0">
                <a:solidFill>
                  <a:schemeClr val="bg1"/>
                </a:solidFill>
              </a:endParaRPr>
            </a:p>
          </p:txBody>
        </p:sp>
        <p:grpSp>
          <p:nvGrpSpPr>
            <p:cNvPr id="36" name="Group 35"/>
            <p:cNvGrpSpPr/>
            <p:nvPr/>
          </p:nvGrpSpPr>
          <p:grpSpPr>
            <a:xfrm>
              <a:off x="478014" y="2556750"/>
              <a:ext cx="1111100" cy="1109584"/>
              <a:chOff x="-4075112" y="-1241425"/>
              <a:chExt cx="1162050" cy="1160463"/>
            </a:xfrm>
          </p:grpSpPr>
          <p:sp>
            <p:nvSpPr>
              <p:cNvPr id="37" name="Oval 7"/>
              <p:cNvSpPr>
                <a:spLocks noChangeArrowheads="1"/>
              </p:cNvSpPr>
              <p:nvPr/>
            </p:nvSpPr>
            <p:spPr bwMode="auto">
              <a:xfrm>
                <a:off x="-4075112" y="-1241425"/>
                <a:ext cx="744538" cy="755650"/>
              </a:xfrm>
              <a:prstGeom prst="ellipse">
                <a:avLst/>
              </a:pr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38" name="Line 8"/>
              <p:cNvSpPr>
                <a:spLocks noChangeShapeType="1"/>
              </p:cNvSpPr>
              <p:nvPr/>
            </p:nvSpPr>
            <p:spPr bwMode="auto">
              <a:xfrm>
                <a:off x="-3443287" y="-598487"/>
                <a:ext cx="112713" cy="112713"/>
              </a:xfrm>
              <a:prstGeom prst="line">
                <a:avLst/>
              </a:prstGeom>
              <a:noFill/>
              <a:ln w="349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39" name="Freeform 9"/>
              <p:cNvSpPr>
                <a:spLocks/>
              </p:cNvSpPr>
              <p:nvPr/>
            </p:nvSpPr>
            <p:spPr bwMode="auto">
              <a:xfrm>
                <a:off x="-3387725" y="-542925"/>
                <a:ext cx="474663" cy="461963"/>
              </a:xfrm>
              <a:custGeom>
                <a:avLst/>
                <a:gdLst>
                  <a:gd name="T0" fmla="*/ 299 w 299"/>
                  <a:gd name="T1" fmla="*/ 220 h 291"/>
                  <a:gd name="T2" fmla="*/ 228 w 299"/>
                  <a:gd name="T3" fmla="*/ 291 h 291"/>
                  <a:gd name="T4" fmla="*/ 0 w 299"/>
                  <a:gd name="T5" fmla="*/ 64 h 291"/>
                  <a:gd name="T6" fmla="*/ 71 w 299"/>
                  <a:gd name="T7" fmla="*/ 0 h 291"/>
                  <a:gd name="T8" fmla="*/ 299 w 299"/>
                  <a:gd name="T9" fmla="*/ 220 h 291"/>
                </a:gdLst>
                <a:ahLst/>
                <a:cxnLst>
                  <a:cxn ang="0">
                    <a:pos x="T0" y="T1"/>
                  </a:cxn>
                  <a:cxn ang="0">
                    <a:pos x="T2" y="T3"/>
                  </a:cxn>
                  <a:cxn ang="0">
                    <a:pos x="T4" y="T5"/>
                  </a:cxn>
                  <a:cxn ang="0">
                    <a:pos x="T6" y="T7"/>
                  </a:cxn>
                  <a:cxn ang="0">
                    <a:pos x="T8" y="T9"/>
                  </a:cxn>
                </a:cxnLst>
                <a:rect l="0" t="0" r="r" b="b"/>
                <a:pathLst>
                  <a:path w="299" h="291">
                    <a:moveTo>
                      <a:pt x="299" y="220"/>
                    </a:moveTo>
                    <a:lnTo>
                      <a:pt x="228" y="291"/>
                    </a:lnTo>
                    <a:lnTo>
                      <a:pt x="0" y="64"/>
                    </a:lnTo>
                    <a:lnTo>
                      <a:pt x="71" y="0"/>
                    </a:lnTo>
                    <a:lnTo>
                      <a:pt x="299" y="220"/>
                    </a:lnTo>
                    <a:close/>
                  </a:path>
                </a:pathLst>
              </a:cu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grpSp>
        <p:cxnSp>
          <p:nvCxnSpPr>
            <p:cNvPr id="7" name="Straight Connector 6"/>
            <p:cNvCxnSpPr/>
            <p:nvPr/>
          </p:nvCxnSpPr>
          <p:spPr>
            <a:xfrm>
              <a:off x="2327748" y="2440842"/>
              <a:ext cx="0" cy="2560320"/>
            </a:xfrm>
            <a:prstGeom prst="line">
              <a:avLst/>
            </a:prstGeom>
            <a:ln>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588005" y="2489433"/>
            <a:ext cx="2278325" cy="2611289"/>
            <a:chOff x="2536625" y="2440842"/>
            <a:chExt cx="2233855" cy="2560320"/>
          </a:xfrm>
        </p:grpSpPr>
        <p:cxnSp>
          <p:nvCxnSpPr>
            <p:cNvPr id="74" name="Straight Connector 73"/>
            <p:cNvCxnSpPr/>
            <p:nvPr/>
          </p:nvCxnSpPr>
          <p:spPr>
            <a:xfrm>
              <a:off x="4770480" y="2440842"/>
              <a:ext cx="0" cy="2560320"/>
            </a:xfrm>
            <a:prstGeom prst="line">
              <a:avLst/>
            </a:prstGeom>
            <a:ln>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2536625" y="3977042"/>
              <a:ext cx="2024978" cy="8022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563">
                <a:spcAft>
                  <a:spcPts val="1224"/>
                </a:spcAft>
                <a:buSzPct val="90000"/>
              </a:pPr>
              <a:r>
                <a:rPr lang="en-US" sz="1428" dirty="0">
                  <a:solidFill>
                    <a:schemeClr val="bg1"/>
                  </a:solidFill>
                </a:rPr>
                <a:t>Getting the right products to the right places with </a:t>
              </a:r>
              <a:r>
                <a:rPr lang="en-US" sz="1428" b="1" dirty="0">
                  <a:solidFill>
                    <a:schemeClr val="bg1"/>
                  </a:solidFill>
                </a:rPr>
                <a:t>inventory management</a:t>
              </a:r>
            </a:p>
          </p:txBody>
        </p:sp>
        <p:grpSp>
          <p:nvGrpSpPr>
            <p:cNvPr id="33" name="Group 32"/>
            <p:cNvGrpSpPr/>
            <p:nvPr/>
          </p:nvGrpSpPr>
          <p:grpSpPr>
            <a:xfrm>
              <a:off x="3179731" y="2563043"/>
              <a:ext cx="738766" cy="1096998"/>
              <a:chOff x="-2406650" y="179388"/>
              <a:chExt cx="788988" cy="1171575"/>
            </a:xfrm>
          </p:grpSpPr>
          <p:sp>
            <p:nvSpPr>
              <p:cNvPr id="34" name="Oval 5"/>
              <p:cNvSpPr>
                <a:spLocks noChangeArrowheads="1"/>
              </p:cNvSpPr>
              <p:nvPr/>
            </p:nvSpPr>
            <p:spPr bwMode="auto">
              <a:xfrm>
                <a:off x="-2124075" y="460375"/>
                <a:ext cx="225425" cy="225425"/>
              </a:xfrm>
              <a:prstGeom prst="ellipse">
                <a:avLst/>
              </a:pr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35" name="Freeform 6"/>
              <p:cNvSpPr>
                <a:spLocks/>
              </p:cNvSpPr>
              <p:nvPr/>
            </p:nvSpPr>
            <p:spPr bwMode="auto">
              <a:xfrm>
                <a:off x="-2406650" y="179388"/>
                <a:ext cx="788988" cy="1171575"/>
              </a:xfrm>
              <a:custGeom>
                <a:avLst/>
                <a:gdLst>
                  <a:gd name="T0" fmla="*/ 70 w 70"/>
                  <a:gd name="T1" fmla="*/ 37 h 104"/>
                  <a:gd name="T2" fmla="*/ 35 w 70"/>
                  <a:gd name="T3" fmla="*/ 0 h 104"/>
                  <a:gd name="T4" fmla="*/ 0 w 70"/>
                  <a:gd name="T5" fmla="*/ 37 h 104"/>
                  <a:gd name="T6" fmla="*/ 35 w 70"/>
                  <a:gd name="T7" fmla="*/ 104 h 104"/>
                  <a:gd name="T8" fmla="*/ 70 w 70"/>
                  <a:gd name="T9" fmla="*/ 37 h 104"/>
                </a:gdLst>
                <a:ahLst/>
                <a:cxnLst>
                  <a:cxn ang="0">
                    <a:pos x="T0" y="T1"/>
                  </a:cxn>
                  <a:cxn ang="0">
                    <a:pos x="T2" y="T3"/>
                  </a:cxn>
                  <a:cxn ang="0">
                    <a:pos x="T4" y="T5"/>
                  </a:cxn>
                  <a:cxn ang="0">
                    <a:pos x="T6" y="T7"/>
                  </a:cxn>
                  <a:cxn ang="0">
                    <a:pos x="T8" y="T9"/>
                  </a:cxn>
                </a:cxnLst>
                <a:rect l="0" t="0" r="r" b="b"/>
                <a:pathLst>
                  <a:path w="70" h="104">
                    <a:moveTo>
                      <a:pt x="70" y="37"/>
                    </a:moveTo>
                    <a:cubicBezTo>
                      <a:pt x="70" y="17"/>
                      <a:pt x="54" y="0"/>
                      <a:pt x="35" y="0"/>
                    </a:cubicBezTo>
                    <a:cubicBezTo>
                      <a:pt x="16" y="0"/>
                      <a:pt x="0" y="17"/>
                      <a:pt x="0" y="37"/>
                    </a:cubicBezTo>
                    <a:cubicBezTo>
                      <a:pt x="0" y="62"/>
                      <a:pt x="35" y="104"/>
                      <a:pt x="35" y="104"/>
                    </a:cubicBezTo>
                    <a:cubicBezTo>
                      <a:pt x="35" y="104"/>
                      <a:pt x="70" y="62"/>
                      <a:pt x="70" y="37"/>
                    </a:cubicBezTo>
                    <a:close/>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6" name="Group 5"/>
          <p:cNvGrpSpPr/>
          <p:nvPr/>
        </p:nvGrpSpPr>
        <p:grpSpPr>
          <a:xfrm>
            <a:off x="5079365" y="2489433"/>
            <a:ext cx="2245260" cy="2611289"/>
            <a:chOff x="4979357" y="2440842"/>
            <a:chExt cx="2201435" cy="2560320"/>
          </a:xfrm>
        </p:grpSpPr>
        <p:cxnSp>
          <p:nvCxnSpPr>
            <p:cNvPr id="75" name="Straight Connector 74"/>
            <p:cNvCxnSpPr/>
            <p:nvPr/>
          </p:nvCxnSpPr>
          <p:spPr>
            <a:xfrm>
              <a:off x="7180792" y="2440842"/>
              <a:ext cx="0" cy="2560320"/>
            </a:xfrm>
            <a:prstGeom prst="line">
              <a:avLst/>
            </a:prstGeom>
            <a:ln>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979357" y="3977041"/>
              <a:ext cx="1992558" cy="9620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563">
                <a:spcAft>
                  <a:spcPts val="1224"/>
                </a:spcAft>
                <a:buSzPct val="90000"/>
              </a:pPr>
              <a:r>
                <a:rPr lang="en-US" sz="1428" dirty="0">
                  <a:solidFill>
                    <a:schemeClr val="bg1"/>
                  </a:solidFill>
                </a:rPr>
                <a:t>Offering customers exactly what they want, when they want it, with </a:t>
              </a:r>
              <a:r>
                <a:rPr lang="en-US" sz="1428" b="1" dirty="0">
                  <a:solidFill>
                    <a:schemeClr val="bg1"/>
                  </a:solidFill>
                </a:rPr>
                <a:t>personalization</a:t>
              </a:r>
            </a:p>
          </p:txBody>
        </p:sp>
        <p:grpSp>
          <p:nvGrpSpPr>
            <p:cNvPr id="40" name="Group 39"/>
            <p:cNvGrpSpPr/>
            <p:nvPr/>
          </p:nvGrpSpPr>
          <p:grpSpPr>
            <a:xfrm>
              <a:off x="5347610" y="2482848"/>
              <a:ext cx="1256052" cy="1171324"/>
              <a:chOff x="-1357312" y="-1714500"/>
              <a:chExt cx="1341438" cy="1250951"/>
            </a:xfrm>
          </p:grpSpPr>
          <p:sp>
            <p:nvSpPr>
              <p:cNvPr id="42" name="Freeform 11"/>
              <p:cNvSpPr>
                <a:spLocks/>
              </p:cNvSpPr>
              <p:nvPr/>
            </p:nvSpPr>
            <p:spPr bwMode="auto">
              <a:xfrm>
                <a:off x="-985837" y="-1714500"/>
                <a:ext cx="969963" cy="1239838"/>
              </a:xfrm>
              <a:custGeom>
                <a:avLst/>
                <a:gdLst>
                  <a:gd name="T0" fmla="*/ 6 w 86"/>
                  <a:gd name="T1" fmla="*/ 52 h 110"/>
                  <a:gd name="T2" fmla="*/ 24 w 86"/>
                  <a:gd name="T3" fmla="*/ 25 h 110"/>
                  <a:gd name="T4" fmla="*/ 24 w 86"/>
                  <a:gd name="T5" fmla="*/ 10 h 110"/>
                  <a:gd name="T6" fmla="*/ 31 w 86"/>
                  <a:gd name="T7" fmla="*/ 3 h 110"/>
                  <a:gd name="T8" fmla="*/ 43 w 86"/>
                  <a:gd name="T9" fmla="*/ 6 h 110"/>
                  <a:gd name="T10" fmla="*/ 50 w 86"/>
                  <a:gd name="T11" fmla="*/ 26 h 110"/>
                  <a:gd name="T12" fmla="*/ 47 w 86"/>
                  <a:gd name="T13" fmla="*/ 43 h 110"/>
                  <a:gd name="T14" fmla="*/ 76 w 86"/>
                  <a:gd name="T15" fmla="*/ 43 h 110"/>
                  <a:gd name="T16" fmla="*/ 86 w 86"/>
                  <a:gd name="T17" fmla="*/ 52 h 110"/>
                  <a:gd name="T18" fmla="*/ 78 w 86"/>
                  <a:gd name="T19" fmla="*/ 63 h 110"/>
                  <a:gd name="T20" fmla="*/ 83 w 86"/>
                  <a:gd name="T21" fmla="*/ 69 h 110"/>
                  <a:gd name="T22" fmla="*/ 76 w 86"/>
                  <a:gd name="T23" fmla="*/ 76 h 110"/>
                  <a:gd name="T24" fmla="*/ 81 w 86"/>
                  <a:gd name="T25" fmla="*/ 82 h 110"/>
                  <a:gd name="T26" fmla="*/ 75 w 86"/>
                  <a:gd name="T27" fmla="*/ 90 h 110"/>
                  <a:gd name="T28" fmla="*/ 78 w 86"/>
                  <a:gd name="T29" fmla="*/ 97 h 110"/>
                  <a:gd name="T30" fmla="*/ 63 w 86"/>
                  <a:gd name="T31" fmla="*/ 108 h 110"/>
                  <a:gd name="T32" fmla="*/ 14 w 86"/>
                  <a:gd name="T33" fmla="*/ 108 h 110"/>
                  <a:gd name="T34" fmla="*/ 0 w 86"/>
                  <a:gd name="T35" fmla="*/ 104 h 110"/>
                  <a:gd name="T36" fmla="*/ 0 w 86"/>
                  <a:gd name="T37" fmla="*/ 61 h 110"/>
                  <a:gd name="T38" fmla="*/ 6 w 86"/>
                  <a:gd name="T3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10">
                    <a:moveTo>
                      <a:pt x="6" y="52"/>
                    </a:moveTo>
                    <a:cubicBezTo>
                      <a:pt x="6" y="52"/>
                      <a:pt x="22" y="33"/>
                      <a:pt x="24" y="25"/>
                    </a:cubicBezTo>
                    <a:cubicBezTo>
                      <a:pt x="25" y="21"/>
                      <a:pt x="24" y="10"/>
                      <a:pt x="24" y="10"/>
                    </a:cubicBezTo>
                    <a:cubicBezTo>
                      <a:pt x="24" y="10"/>
                      <a:pt x="22" y="6"/>
                      <a:pt x="31" y="3"/>
                    </a:cubicBezTo>
                    <a:cubicBezTo>
                      <a:pt x="40" y="0"/>
                      <a:pt x="43" y="6"/>
                      <a:pt x="43" y="6"/>
                    </a:cubicBezTo>
                    <a:cubicBezTo>
                      <a:pt x="43" y="6"/>
                      <a:pt x="49" y="15"/>
                      <a:pt x="50" y="26"/>
                    </a:cubicBezTo>
                    <a:cubicBezTo>
                      <a:pt x="50" y="37"/>
                      <a:pt x="47" y="43"/>
                      <a:pt x="47" y="43"/>
                    </a:cubicBezTo>
                    <a:cubicBezTo>
                      <a:pt x="76" y="43"/>
                      <a:pt x="76" y="43"/>
                      <a:pt x="76" y="43"/>
                    </a:cubicBezTo>
                    <a:cubicBezTo>
                      <a:pt x="76" y="43"/>
                      <a:pt x="85" y="43"/>
                      <a:pt x="86" y="52"/>
                    </a:cubicBezTo>
                    <a:cubicBezTo>
                      <a:pt x="86" y="61"/>
                      <a:pt x="78" y="63"/>
                      <a:pt x="78" y="63"/>
                    </a:cubicBezTo>
                    <a:cubicBezTo>
                      <a:pt x="78" y="63"/>
                      <a:pt x="83" y="65"/>
                      <a:pt x="83" y="69"/>
                    </a:cubicBezTo>
                    <a:cubicBezTo>
                      <a:pt x="83" y="74"/>
                      <a:pt x="76" y="76"/>
                      <a:pt x="76" y="76"/>
                    </a:cubicBezTo>
                    <a:cubicBezTo>
                      <a:pt x="76" y="76"/>
                      <a:pt x="81" y="79"/>
                      <a:pt x="81" y="82"/>
                    </a:cubicBezTo>
                    <a:cubicBezTo>
                      <a:pt x="81" y="88"/>
                      <a:pt x="75" y="90"/>
                      <a:pt x="75" y="90"/>
                    </a:cubicBezTo>
                    <a:cubicBezTo>
                      <a:pt x="75" y="90"/>
                      <a:pt x="78" y="91"/>
                      <a:pt x="78" y="97"/>
                    </a:cubicBezTo>
                    <a:cubicBezTo>
                      <a:pt x="78" y="103"/>
                      <a:pt x="74" y="108"/>
                      <a:pt x="63" y="108"/>
                    </a:cubicBezTo>
                    <a:cubicBezTo>
                      <a:pt x="52" y="108"/>
                      <a:pt x="19" y="110"/>
                      <a:pt x="14" y="108"/>
                    </a:cubicBezTo>
                    <a:cubicBezTo>
                      <a:pt x="0" y="104"/>
                      <a:pt x="0" y="104"/>
                      <a:pt x="0" y="104"/>
                    </a:cubicBezTo>
                    <a:cubicBezTo>
                      <a:pt x="0" y="61"/>
                      <a:pt x="0" y="61"/>
                      <a:pt x="0" y="61"/>
                    </a:cubicBezTo>
                    <a:lnTo>
                      <a:pt x="6" y="52"/>
                    </a:lnTo>
                    <a:close/>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41" name="Freeform 10"/>
              <p:cNvSpPr>
                <a:spLocks/>
              </p:cNvSpPr>
              <p:nvPr/>
            </p:nvSpPr>
            <p:spPr bwMode="auto">
              <a:xfrm>
                <a:off x="-1357312" y="-1128712"/>
                <a:ext cx="360363" cy="665163"/>
              </a:xfrm>
              <a:custGeom>
                <a:avLst/>
                <a:gdLst>
                  <a:gd name="T0" fmla="*/ 24 w 32"/>
                  <a:gd name="T1" fmla="*/ 59 h 59"/>
                  <a:gd name="T2" fmla="*/ 7 w 32"/>
                  <a:gd name="T3" fmla="*/ 59 h 59"/>
                  <a:gd name="T4" fmla="*/ 0 w 32"/>
                  <a:gd name="T5" fmla="*/ 52 h 59"/>
                  <a:gd name="T6" fmla="*/ 0 w 32"/>
                  <a:gd name="T7" fmla="*/ 8 h 59"/>
                  <a:gd name="T8" fmla="*/ 7 w 32"/>
                  <a:gd name="T9" fmla="*/ 0 h 59"/>
                  <a:gd name="T10" fmla="*/ 24 w 32"/>
                  <a:gd name="T11" fmla="*/ 0 h 59"/>
                  <a:gd name="T12" fmla="*/ 32 w 32"/>
                  <a:gd name="T13" fmla="*/ 8 h 59"/>
                  <a:gd name="T14" fmla="*/ 32 w 32"/>
                  <a:gd name="T15" fmla="*/ 52 h 59"/>
                  <a:gd name="T16" fmla="*/ 24 w 3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9">
                    <a:moveTo>
                      <a:pt x="24" y="59"/>
                    </a:moveTo>
                    <a:cubicBezTo>
                      <a:pt x="7" y="59"/>
                      <a:pt x="7" y="59"/>
                      <a:pt x="7" y="59"/>
                    </a:cubicBezTo>
                    <a:cubicBezTo>
                      <a:pt x="3" y="59"/>
                      <a:pt x="0" y="56"/>
                      <a:pt x="0" y="52"/>
                    </a:cubicBezTo>
                    <a:cubicBezTo>
                      <a:pt x="0" y="8"/>
                      <a:pt x="0" y="8"/>
                      <a:pt x="0" y="8"/>
                    </a:cubicBezTo>
                    <a:cubicBezTo>
                      <a:pt x="0" y="4"/>
                      <a:pt x="3" y="0"/>
                      <a:pt x="7" y="0"/>
                    </a:cubicBezTo>
                    <a:cubicBezTo>
                      <a:pt x="24" y="0"/>
                      <a:pt x="24" y="0"/>
                      <a:pt x="24" y="0"/>
                    </a:cubicBezTo>
                    <a:cubicBezTo>
                      <a:pt x="28" y="0"/>
                      <a:pt x="32" y="4"/>
                      <a:pt x="32" y="8"/>
                    </a:cubicBezTo>
                    <a:cubicBezTo>
                      <a:pt x="32" y="52"/>
                      <a:pt x="32" y="52"/>
                      <a:pt x="32" y="52"/>
                    </a:cubicBezTo>
                    <a:cubicBezTo>
                      <a:pt x="32" y="56"/>
                      <a:pt x="28" y="59"/>
                      <a:pt x="24" y="59"/>
                    </a:cubicBezTo>
                    <a:close/>
                  </a:path>
                </a:pathLst>
              </a:custGeom>
              <a:noFill/>
              <a:ln w="3492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8" name="Group 7"/>
          <p:cNvGrpSpPr/>
          <p:nvPr/>
        </p:nvGrpSpPr>
        <p:grpSpPr>
          <a:xfrm>
            <a:off x="7537661" y="2489433"/>
            <a:ext cx="2370605" cy="2611289"/>
            <a:chOff x="7389670" y="2440842"/>
            <a:chExt cx="2324334" cy="2560320"/>
          </a:xfrm>
        </p:grpSpPr>
        <p:cxnSp>
          <p:nvCxnSpPr>
            <p:cNvPr id="76" name="Straight Connector 75"/>
            <p:cNvCxnSpPr/>
            <p:nvPr/>
          </p:nvCxnSpPr>
          <p:spPr>
            <a:xfrm>
              <a:off x="9714004" y="2440842"/>
              <a:ext cx="0" cy="2560320"/>
            </a:xfrm>
            <a:prstGeom prst="line">
              <a:avLst/>
            </a:prstGeom>
            <a:ln>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7389670" y="3977041"/>
              <a:ext cx="2115457" cy="7191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563">
                <a:spcAft>
                  <a:spcPts val="1224"/>
                </a:spcAft>
                <a:buSzPct val="90000"/>
              </a:pPr>
              <a:r>
                <a:rPr lang="en-US" sz="1428" dirty="0">
                  <a:solidFill>
                    <a:schemeClr val="bg1"/>
                  </a:solidFill>
                </a:rPr>
                <a:t>Fixing problems proactively before they start with </a:t>
              </a:r>
              <a:r>
                <a:rPr lang="en-US" sz="1428" b="1" dirty="0">
                  <a:solidFill>
                    <a:schemeClr val="bg1"/>
                  </a:solidFill>
                </a:rPr>
                <a:t>predictive maintenance</a:t>
              </a:r>
            </a:p>
          </p:txBody>
        </p:sp>
        <p:grpSp>
          <p:nvGrpSpPr>
            <p:cNvPr id="43" name="Group 42"/>
            <p:cNvGrpSpPr/>
            <p:nvPr/>
          </p:nvGrpSpPr>
          <p:grpSpPr>
            <a:xfrm>
              <a:off x="7851331" y="2514732"/>
              <a:ext cx="1192136" cy="1193620"/>
              <a:chOff x="-5133975" y="584200"/>
              <a:chExt cx="1273175" cy="1274763"/>
            </a:xfrm>
          </p:grpSpPr>
          <p:sp>
            <p:nvSpPr>
              <p:cNvPr id="44" name="Freeform 12"/>
              <p:cNvSpPr>
                <a:spLocks/>
              </p:cNvSpPr>
              <p:nvPr/>
            </p:nvSpPr>
            <p:spPr bwMode="auto">
              <a:xfrm>
                <a:off x="-5133975" y="584200"/>
                <a:ext cx="1273175" cy="1274763"/>
              </a:xfrm>
              <a:custGeom>
                <a:avLst/>
                <a:gdLst>
                  <a:gd name="T0" fmla="*/ 93 w 113"/>
                  <a:gd name="T1" fmla="*/ 20 h 113"/>
                  <a:gd name="T2" fmla="*/ 93 w 113"/>
                  <a:gd name="T3" fmla="*/ 93 h 113"/>
                  <a:gd name="T4" fmla="*/ 20 w 113"/>
                  <a:gd name="T5" fmla="*/ 93 h 113"/>
                  <a:gd name="T6" fmla="*/ 20 w 113"/>
                  <a:gd name="T7" fmla="*/ 20 h 113"/>
                  <a:gd name="T8" fmla="*/ 93 w 113"/>
                  <a:gd name="T9" fmla="*/ 20 h 113"/>
                </a:gdLst>
                <a:ahLst/>
                <a:cxnLst>
                  <a:cxn ang="0">
                    <a:pos x="T0" y="T1"/>
                  </a:cxn>
                  <a:cxn ang="0">
                    <a:pos x="T2" y="T3"/>
                  </a:cxn>
                  <a:cxn ang="0">
                    <a:pos x="T4" y="T5"/>
                  </a:cxn>
                  <a:cxn ang="0">
                    <a:pos x="T6" y="T7"/>
                  </a:cxn>
                  <a:cxn ang="0">
                    <a:pos x="T8" y="T9"/>
                  </a:cxn>
                </a:cxnLst>
                <a:rect l="0" t="0" r="r" b="b"/>
                <a:pathLst>
                  <a:path w="113" h="113">
                    <a:moveTo>
                      <a:pt x="93" y="20"/>
                    </a:moveTo>
                    <a:cubicBezTo>
                      <a:pt x="113" y="40"/>
                      <a:pt x="113" y="73"/>
                      <a:pt x="93" y="93"/>
                    </a:cubicBezTo>
                    <a:cubicBezTo>
                      <a:pt x="73" y="113"/>
                      <a:pt x="40" y="113"/>
                      <a:pt x="20" y="93"/>
                    </a:cubicBezTo>
                    <a:cubicBezTo>
                      <a:pt x="0" y="73"/>
                      <a:pt x="0" y="40"/>
                      <a:pt x="20" y="20"/>
                    </a:cubicBezTo>
                    <a:cubicBezTo>
                      <a:pt x="40" y="0"/>
                      <a:pt x="73" y="0"/>
                      <a:pt x="93" y="20"/>
                    </a:cubicBezTo>
                    <a:close/>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45" name="Line 13"/>
              <p:cNvSpPr>
                <a:spLocks noChangeShapeType="1"/>
              </p:cNvSpPr>
              <p:nvPr/>
            </p:nvSpPr>
            <p:spPr bwMode="auto">
              <a:xfrm>
                <a:off x="-4503737" y="935038"/>
                <a:ext cx="0" cy="415925"/>
              </a:xfrm>
              <a:prstGeom prst="line">
                <a:avLst/>
              </a:prstGeom>
              <a:noFill/>
              <a:ln w="34925" cap="flat">
                <a:solidFill>
                  <a:srgbClr val="00205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46" name="Line 14"/>
              <p:cNvSpPr>
                <a:spLocks noChangeShapeType="1"/>
              </p:cNvSpPr>
              <p:nvPr/>
            </p:nvSpPr>
            <p:spPr bwMode="auto">
              <a:xfrm>
                <a:off x="-4503737" y="1430338"/>
                <a:ext cx="0" cy="68263"/>
              </a:xfrm>
              <a:prstGeom prst="line">
                <a:avLst/>
              </a:prstGeom>
              <a:noFill/>
              <a:ln w="34925" cap="flat">
                <a:solidFill>
                  <a:srgbClr val="00205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grpSp>
      </p:grpSp>
    </p:spTree>
    <p:extLst>
      <p:ext uri="{BB962C8B-B14F-4D97-AF65-F5344CB8AC3E}">
        <p14:creationId xmlns:p14="http://schemas.microsoft.com/office/powerpoint/2010/main" val="9619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4137BA-0A00-4250-921E-D29D455480E3}"/>
              </a:ext>
            </a:extLst>
          </p:cNvPr>
          <p:cNvPicPr>
            <a:picLocks noChangeAspect="1"/>
          </p:cNvPicPr>
          <p:nvPr/>
        </p:nvPicPr>
        <p:blipFill>
          <a:blip r:embed="rId3"/>
          <a:stretch>
            <a:fillRect/>
          </a:stretch>
        </p:blipFill>
        <p:spPr>
          <a:xfrm>
            <a:off x="1280531" y="295275"/>
            <a:ext cx="10149729" cy="5945157"/>
          </a:xfrm>
          <a:prstGeom prst="rect">
            <a:avLst/>
          </a:prstGeom>
        </p:spPr>
      </p:pic>
    </p:spTree>
    <p:extLst>
      <p:ext uri="{BB962C8B-B14F-4D97-AF65-F5344CB8AC3E}">
        <p14:creationId xmlns:p14="http://schemas.microsoft.com/office/powerpoint/2010/main" val="6072638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E18E7-0F62-462B-B1A8-E7EB607B582E}"/>
              </a:ext>
            </a:extLst>
          </p:cNvPr>
          <p:cNvPicPr>
            <a:picLocks noChangeAspect="1"/>
          </p:cNvPicPr>
          <p:nvPr/>
        </p:nvPicPr>
        <p:blipFill>
          <a:blip r:embed="rId2"/>
          <a:stretch>
            <a:fillRect/>
          </a:stretch>
        </p:blipFill>
        <p:spPr>
          <a:xfrm>
            <a:off x="1468304" y="-1"/>
            <a:ext cx="9499866" cy="6423311"/>
          </a:xfrm>
          <a:prstGeom prst="rect">
            <a:avLst/>
          </a:prstGeom>
        </p:spPr>
      </p:pic>
    </p:spTree>
    <p:extLst>
      <p:ext uri="{BB962C8B-B14F-4D97-AF65-F5344CB8AC3E}">
        <p14:creationId xmlns:p14="http://schemas.microsoft.com/office/powerpoint/2010/main" val="316449388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113FBC-B2A6-4983-8E31-4E5747CA5209}"/>
              </a:ext>
            </a:extLst>
          </p:cNvPr>
          <p:cNvPicPr>
            <a:picLocks noChangeAspect="1"/>
          </p:cNvPicPr>
          <p:nvPr/>
        </p:nvPicPr>
        <p:blipFill>
          <a:blip r:embed="rId2"/>
          <a:stretch>
            <a:fillRect/>
          </a:stretch>
        </p:blipFill>
        <p:spPr>
          <a:xfrm>
            <a:off x="1189092" y="2948628"/>
            <a:ext cx="10516256" cy="3471887"/>
          </a:xfrm>
          <a:prstGeom prst="rect">
            <a:avLst/>
          </a:prstGeom>
        </p:spPr>
      </p:pic>
      <p:pic>
        <p:nvPicPr>
          <p:cNvPr id="6" name="Picture 5">
            <a:extLst>
              <a:ext uri="{FF2B5EF4-FFF2-40B4-BE49-F238E27FC236}">
                <a16:creationId xmlns:a16="http://schemas.microsoft.com/office/drawing/2014/main" id="{6FD53C05-F1A5-416A-9F83-C90B6091313F}"/>
              </a:ext>
            </a:extLst>
          </p:cNvPr>
          <p:cNvPicPr>
            <a:picLocks noChangeAspect="1"/>
          </p:cNvPicPr>
          <p:nvPr/>
        </p:nvPicPr>
        <p:blipFill>
          <a:blip r:embed="rId3"/>
          <a:stretch>
            <a:fillRect/>
          </a:stretch>
        </p:blipFill>
        <p:spPr>
          <a:xfrm>
            <a:off x="1280531" y="205458"/>
            <a:ext cx="9347680" cy="1866996"/>
          </a:xfrm>
          <a:prstGeom prst="rect">
            <a:avLst/>
          </a:prstGeom>
        </p:spPr>
      </p:pic>
    </p:spTree>
    <p:extLst>
      <p:ext uri="{BB962C8B-B14F-4D97-AF65-F5344CB8AC3E}">
        <p14:creationId xmlns:p14="http://schemas.microsoft.com/office/powerpoint/2010/main" val="410161700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solidFill>
                  <a:schemeClr val="bg1"/>
                </a:solidFill>
              </a:rPr>
              <a:t>Intelligence</a:t>
            </a:r>
          </a:p>
        </p:txBody>
      </p:sp>
      <p:grpSp>
        <p:nvGrpSpPr>
          <p:cNvPr id="5" name="Group 6"/>
          <p:cNvGrpSpPr/>
          <p:nvPr/>
        </p:nvGrpSpPr>
        <p:grpSpPr>
          <a:xfrm>
            <a:off x="249407" y="1649550"/>
            <a:ext cx="9673363" cy="4292632"/>
            <a:chOff x="249407" y="1649550"/>
            <a:chExt cx="9673363" cy="4292632"/>
          </a:xfrm>
        </p:grpSpPr>
        <p:grpSp>
          <p:nvGrpSpPr>
            <p:cNvPr id="6" name="Group 124"/>
            <p:cNvGrpSpPr/>
            <p:nvPr/>
          </p:nvGrpSpPr>
          <p:grpSpPr>
            <a:xfrm>
              <a:off x="9402269" y="2364104"/>
              <a:ext cx="200749" cy="211051"/>
              <a:chOff x="4106551" y="3401141"/>
              <a:chExt cx="254631" cy="267699"/>
            </a:xfrm>
          </p:grpSpPr>
          <p:sp>
            <p:nvSpPr>
              <p:cNvPr id="8" name="Rectangle 155"/>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156"/>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157"/>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58"/>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59"/>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60"/>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Oval 161"/>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62"/>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63"/>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4"/>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65"/>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66"/>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67"/>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169"/>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Oval 170"/>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Oval 171"/>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4" name="Rectangle 83"/>
            <p:cNvSpPr/>
            <p:nvPr/>
          </p:nvSpPr>
          <p:spPr bwMode="auto">
            <a:xfrm>
              <a:off x="7912174" y="1649551"/>
              <a:ext cx="1771946" cy="2368251"/>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sp>
          <p:nvSpPr>
            <p:cNvPr id="25" name="Rectangle 89"/>
            <p:cNvSpPr/>
            <p:nvPr/>
          </p:nvSpPr>
          <p:spPr>
            <a:xfrm>
              <a:off x="8628640" y="3494326"/>
              <a:ext cx="1294130" cy="270285"/>
            </a:xfrm>
            <a:prstGeom prst="rect">
              <a:avLst/>
            </a:prstGeom>
          </p:spPr>
          <p:txBody>
            <a:bodyPr wrap="square">
              <a:spAutoFit/>
            </a:bodyPr>
            <a:lstStyle/>
            <a:p>
              <a:r>
                <a:rPr lang="en-US" sz="1122" dirty="0">
                  <a:cs typeface="Segoe UI Semilight" panose="020B0402040204020203" pitchFamily="34" charset="0"/>
                </a:rPr>
                <a:t>Cortana</a:t>
              </a:r>
            </a:p>
          </p:txBody>
        </p:sp>
        <p:grpSp>
          <p:nvGrpSpPr>
            <p:cNvPr id="26" name="Group 90"/>
            <p:cNvGrpSpPr/>
            <p:nvPr/>
          </p:nvGrpSpPr>
          <p:grpSpPr>
            <a:xfrm>
              <a:off x="8215816" y="3473788"/>
              <a:ext cx="322045" cy="916301"/>
              <a:chOff x="3236100" y="-9820169"/>
              <a:chExt cx="5641200" cy="16050667"/>
            </a:xfrm>
          </p:grpSpPr>
          <p:sp>
            <p:nvSpPr>
              <p:cNvPr id="27" name="Freeform 91"/>
              <p:cNvSpPr/>
              <p:nvPr/>
            </p:nvSpPr>
            <p:spPr bwMode="auto">
              <a:xfrm>
                <a:off x="3236100" y="589298"/>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28" name="Freeform 92"/>
              <p:cNvSpPr/>
              <p:nvPr/>
            </p:nvSpPr>
            <p:spPr bwMode="auto">
              <a:xfrm>
                <a:off x="3615076" y="-9820169"/>
                <a:ext cx="5262206" cy="5262206"/>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sp>
          <p:nvSpPr>
            <p:cNvPr id="29" name="Rectangle 122"/>
            <p:cNvSpPr/>
            <p:nvPr/>
          </p:nvSpPr>
          <p:spPr>
            <a:xfrm>
              <a:off x="8628640" y="2883292"/>
              <a:ext cx="1294130" cy="446397"/>
            </a:xfrm>
            <a:prstGeom prst="rect">
              <a:avLst/>
            </a:prstGeom>
          </p:spPr>
          <p:txBody>
            <a:bodyPr wrap="square" anchor="ctr">
              <a:spAutoFit/>
            </a:bodyPr>
            <a:lstStyle/>
            <a:p>
              <a:r>
                <a:rPr lang="en-US" sz="1122" dirty="0">
                  <a:cs typeface="Segoe UI Semilight" panose="020B0402040204020203" pitchFamily="34" charset="0"/>
                </a:rPr>
                <a:t>Bot </a:t>
              </a:r>
              <a:br>
                <a:rPr lang="en-US" sz="1122" dirty="0">
                  <a:cs typeface="Segoe UI Semilight" panose="020B0402040204020203" pitchFamily="34" charset="0"/>
                </a:rPr>
              </a:br>
              <a:r>
                <a:rPr lang="en-US" sz="1122" dirty="0">
                  <a:cs typeface="Segoe UI Semilight" panose="020B0402040204020203" pitchFamily="34" charset="0"/>
                </a:rPr>
                <a:t>Framework</a:t>
              </a:r>
            </a:p>
          </p:txBody>
        </p:sp>
        <p:sp>
          <p:nvSpPr>
            <p:cNvPr id="30" name="Rectangle 123"/>
            <p:cNvSpPr/>
            <p:nvPr/>
          </p:nvSpPr>
          <p:spPr>
            <a:xfrm>
              <a:off x="8619675" y="2350141"/>
              <a:ext cx="1294130" cy="446397"/>
            </a:xfrm>
            <a:prstGeom prst="rect">
              <a:avLst/>
            </a:prstGeom>
          </p:spPr>
          <p:txBody>
            <a:bodyPr wrap="square">
              <a:spAutoFit/>
            </a:bodyPr>
            <a:lstStyle/>
            <a:p>
              <a:r>
                <a:rPr lang="en-US" sz="1122" dirty="0">
                  <a:cs typeface="Segoe UI Semilight" panose="020B0402040204020203" pitchFamily="34" charset="0"/>
                </a:rPr>
                <a:t>Cognitive Services</a:t>
              </a:r>
            </a:p>
          </p:txBody>
        </p:sp>
        <p:grpSp>
          <p:nvGrpSpPr>
            <p:cNvPr id="31" name="Group 125"/>
            <p:cNvGrpSpPr/>
            <p:nvPr/>
          </p:nvGrpSpPr>
          <p:grpSpPr>
            <a:xfrm>
              <a:off x="8167833" y="2430107"/>
              <a:ext cx="435940" cy="279533"/>
              <a:chOff x="7831606" y="2717080"/>
              <a:chExt cx="427431" cy="274077"/>
            </a:xfrm>
          </p:grpSpPr>
          <p:sp>
            <p:nvSpPr>
              <p:cNvPr id="235" name="Freeform 126"/>
              <p:cNvSpPr>
                <a:spLocks/>
              </p:cNvSpPr>
              <p:nvPr/>
            </p:nvSpPr>
            <p:spPr bwMode="auto">
              <a:xfrm flipH="1">
                <a:off x="783160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solidFill>
                <a:schemeClr val="tx1"/>
              </a:solid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36" name="Freeform 109"/>
              <p:cNvSpPr>
                <a:spLocks/>
              </p:cNvSpPr>
              <p:nvPr/>
            </p:nvSpPr>
            <p:spPr bwMode="auto">
              <a:xfrm>
                <a:off x="794547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237" name="Freeform 128"/>
            <p:cNvSpPr/>
            <p:nvPr/>
          </p:nvSpPr>
          <p:spPr bwMode="auto">
            <a:xfrm>
              <a:off x="8195407" y="2972822"/>
              <a:ext cx="380791" cy="258848"/>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248" name="Rectangle 229"/>
            <p:cNvSpPr/>
            <p:nvPr/>
          </p:nvSpPr>
          <p:spPr bwMode="auto">
            <a:xfrm>
              <a:off x="4152200" y="1649550"/>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250" name="Rectangle 230"/>
            <p:cNvSpPr/>
            <p:nvPr/>
          </p:nvSpPr>
          <p:spPr>
            <a:xfrm>
              <a:off x="4667785" y="3088249"/>
              <a:ext cx="1296319" cy="446397"/>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252" name="Rectangle 231"/>
            <p:cNvSpPr/>
            <p:nvPr/>
          </p:nvSpPr>
          <p:spPr>
            <a:xfrm>
              <a:off x="4653693" y="2344046"/>
              <a:ext cx="1296319" cy="270285"/>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258" name="Group 232"/>
            <p:cNvGrpSpPr/>
            <p:nvPr/>
          </p:nvGrpSpPr>
          <p:grpSpPr>
            <a:xfrm>
              <a:off x="4339018" y="2349358"/>
              <a:ext cx="256193" cy="256193"/>
              <a:chOff x="4068192" y="3363795"/>
              <a:chExt cx="324957" cy="324957"/>
            </a:xfrm>
          </p:grpSpPr>
          <p:sp>
            <p:nvSpPr>
              <p:cNvPr id="259" name="Rounded Rectangle 278"/>
              <p:cNvSpPr/>
              <p:nvPr/>
            </p:nvSpPr>
            <p:spPr bwMode="auto">
              <a:xfrm>
                <a:off x="4068192" y="3363795"/>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79"/>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80"/>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2" name="Oval 281"/>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3" name="Oval 282"/>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83"/>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84"/>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6" name="Oval 285"/>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7" name="Oval 286"/>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87"/>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88"/>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0" name="Oval 289"/>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1" name="Oval 290"/>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91"/>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92"/>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4" name="Oval 293"/>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5" name="Oval 294"/>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76" name="Group 233"/>
            <p:cNvGrpSpPr/>
            <p:nvPr/>
          </p:nvGrpSpPr>
          <p:grpSpPr>
            <a:xfrm>
              <a:off x="4339677" y="3152927"/>
              <a:ext cx="253198" cy="310108"/>
              <a:chOff x="-3084513" y="3390510"/>
              <a:chExt cx="2716213" cy="3363913"/>
            </a:xfrm>
            <a:solidFill>
              <a:schemeClr val="tx1"/>
            </a:solidFill>
          </p:grpSpPr>
          <p:sp>
            <p:nvSpPr>
              <p:cNvPr id="64"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66" name="TextBox 248"/>
            <p:cNvSpPr txBox="1"/>
            <p:nvPr/>
          </p:nvSpPr>
          <p:spPr>
            <a:xfrm>
              <a:off x="1164202" y="1958379"/>
              <a:ext cx="528754" cy="323165"/>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67" name="TextBox 250"/>
            <p:cNvSpPr txBox="1"/>
            <p:nvPr/>
          </p:nvSpPr>
          <p:spPr>
            <a:xfrm>
              <a:off x="1164202" y="3351045"/>
              <a:ext cx="528754" cy="161583"/>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68" name="TextBox 252"/>
            <p:cNvSpPr txBox="1"/>
            <p:nvPr/>
          </p:nvSpPr>
          <p:spPr>
            <a:xfrm>
              <a:off x="1164202" y="4768746"/>
              <a:ext cx="735728" cy="323165"/>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69" name="TextBox 253"/>
            <p:cNvSpPr txBox="1"/>
            <p:nvPr/>
          </p:nvSpPr>
          <p:spPr>
            <a:xfrm>
              <a:off x="806041" y="5665183"/>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grpSp>
          <p:nvGrpSpPr>
            <p:cNvPr id="70" name="Group 254"/>
            <p:cNvGrpSpPr/>
            <p:nvPr/>
          </p:nvGrpSpPr>
          <p:grpSpPr>
            <a:xfrm>
              <a:off x="1776319" y="1668481"/>
              <a:ext cx="308472" cy="3830198"/>
              <a:chOff x="1810439" y="1858178"/>
              <a:chExt cx="308472" cy="3830198"/>
            </a:xfrm>
            <a:solidFill>
              <a:srgbClr val="0078D7"/>
            </a:solidFill>
          </p:grpSpPr>
          <p:sp>
            <p:nvSpPr>
              <p:cNvPr id="71" name="Freeform 255"/>
              <p:cNvSpPr/>
              <p:nvPr/>
            </p:nvSpPr>
            <p:spPr bwMode="auto">
              <a:xfrm>
                <a:off x="1995054" y="1858178"/>
                <a:ext cx="123857" cy="3830198"/>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72" name="Straight Connector 256"/>
              <p:cNvCxnSpPr/>
              <p:nvPr/>
            </p:nvCxnSpPr>
            <p:spPr>
              <a:xfrm>
                <a:off x="1810439" y="3639239"/>
                <a:ext cx="308472" cy="0"/>
              </a:xfrm>
              <a:prstGeom prst="line">
                <a:avLst/>
              </a:prstGeom>
              <a:grp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3" name="Rectangle 237"/>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74" name="Rectangle 238"/>
            <p:cNvSpPr/>
            <p:nvPr/>
          </p:nvSpPr>
          <p:spPr>
            <a:xfrm>
              <a:off x="2833488" y="4199155"/>
              <a:ext cx="1296319" cy="270285"/>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75" name="Rectangle 239"/>
            <p:cNvSpPr/>
            <p:nvPr/>
          </p:nvSpPr>
          <p:spPr>
            <a:xfrm>
              <a:off x="2833488" y="3390244"/>
              <a:ext cx="1296319" cy="270285"/>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76" name="Group 240"/>
            <p:cNvGrpSpPr/>
            <p:nvPr/>
          </p:nvGrpSpPr>
          <p:grpSpPr>
            <a:xfrm>
              <a:off x="2512312" y="3346955"/>
              <a:ext cx="280471" cy="298350"/>
              <a:chOff x="3232150" y="382588"/>
              <a:chExt cx="5727700" cy="6092825"/>
            </a:xfrm>
            <a:solidFill>
              <a:schemeClr val="tx1"/>
            </a:solidFill>
          </p:grpSpPr>
          <p:sp>
            <p:nvSpPr>
              <p:cNvPr id="77"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80" name="Rectangle 241"/>
            <p:cNvSpPr/>
            <p:nvPr/>
          </p:nvSpPr>
          <p:spPr>
            <a:xfrm>
              <a:off x="2833488" y="2538073"/>
              <a:ext cx="1296319" cy="270285"/>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81" name="Freeform 242"/>
            <p:cNvSpPr/>
            <p:nvPr/>
          </p:nvSpPr>
          <p:spPr bwMode="auto">
            <a:xfrm>
              <a:off x="2508225" y="2475589"/>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82" name="Freeform 243"/>
            <p:cNvSpPr/>
            <p:nvPr/>
          </p:nvSpPr>
          <p:spPr bwMode="auto">
            <a:xfrm>
              <a:off x="2528952" y="4204179"/>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sp>
          <p:nvSpPr>
            <p:cNvPr id="83" name="Rectangle 213"/>
            <p:cNvSpPr/>
            <p:nvPr/>
          </p:nvSpPr>
          <p:spPr bwMode="auto">
            <a:xfrm>
              <a:off x="6030180" y="1649550"/>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Machine Learning and Analytics</a:t>
              </a:r>
            </a:p>
          </p:txBody>
        </p:sp>
        <p:sp>
          <p:nvSpPr>
            <p:cNvPr id="85" name="Rectangle 214"/>
            <p:cNvSpPr/>
            <p:nvPr/>
          </p:nvSpPr>
          <p:spPr>
            <a:xfrm>
              <a:off x="6671711" y="3853021"/>
              <a:ext cx="1294130" cy="622511"/>
            </a:xfrm>
            <a:prstGeom prst="rect">
              <a:avLst/>
            </a:prstGeom>
          </p:spPr>
          <p:txBody>
            <a:bodyPr wrap="square">
              <a:spAutoFit/>
            </a:bodyPr>
            <a:lstStyle/>
            <a:p>
              <a:r>
                <a:rPr lang="en-US" sz="1122" dirty="0">
                  <a:cs typeface="Segoe UI Semilight" panose="020B0402040204020203" pitchFamily="34" charset="0"/>
                </a:rPr>
                <a:t>HDInsight </a:t>
              </a:r>
            </a:p>
            <a:p>
              <a:r>
                <a:rPr lang="en-US" sz="1122" dirty="0">
                  <a:cs typeface="Segoe UI Semilight" panose="020B0402040204020203" pitchFamily="34" charset="0"/>
                </a:rPr>
                <a:t>(Hadoop and Spark)</a:t>
              </a:r>
            </a:p>
          </p:txBody>
        </p:sp>
        <p:sp>
          <p:nvSpPr>
            <p:cNvPr id="86" name="Rectangle 215"/>
            <p:cNvSpPr/>
            <p:nvPr/>
          </p:nvSpPr>
          <p:spPr>
            <a:xfrm>
              <a:off x="6671711" y="4705480"/>
              <a:ext cx="925088" cy="437684"/>
            </a:xfrm>
            <a:prstGeom prst="rect">
              <a:avLst/>
            </a:prstGeom>
          </p:spPr>
          <p:txBody>
            <a:bodyPr wrap="square">
              <a:spAutoFit/>
            </a:bodyPr>
            <a:lstStyle/>
            <a:p>
              <a:r>
                <a:rPr lang="en-US" sz="1122" dirty="0">
                  <a:cs typeface="Segoe UI Semilight" panose="020B0402040204020203" pitchFamily="34" charset="0"/>
                </a:rPr>
                <a:t>Stream Analytics</a:t>
              </a:r>
            </a:p>
          </p:txBody>
        </p:sp>
        <p:sp>
          <p:nvSpPr>
            <p:cNvPr id="87" name="Rectangle 216"/>
            <p:cNvSpPr/>
            <p:nvPr/>
          </p:nvSpPr>
          <p:spPr>
            <a:xfrm>
              <a:off x="6671711" y="3131506"/>
              <a:ext cx="1294130" cy="446397"/>
            </a:xfrm>
            <a:prstGeom prst="rect">
              <a:avLst/>
            </a:prstGeom>
          </p:spPr>
          <p:txBody>
            <a:bodyPr wrap="square">
              <a:spAutoFit/>
            </a:bodyPr>
            <a:lstStyle/>
            <a:p>
              <a:r>
                <a:rPr lang="en-US" sz="1122" dirty="0">
                  <a:cs typeface="Segoe UI Semilight" panose="020B0402040204020203" pitchFamily="34" charset="0"/>
                </a:rPr>
                <a:t>Data Lake Analytics</a:t>
              </a:r>
            </a:p>
          </p:txBody>
        </p:sp>
        <p:grpSp>
          <p:nvGrpSpPr>
            <p:cNvPr id="88" name="Group 217"/>
            <p:cNvGrpSpPr/>
            <p:nvPr/>
          </p:nvGrpSpPr>
          <p:grpSpPr>
            <a:xfrm>
              <a:off x="6293491" y="3216207"/>
              <a:ext cx="225034" cy="294370"/>
              <a:chOff x="3473450" y="4579938"/>
              <a:chExt cx="1741488" cy="2278062"/>
            </a:xfrm>
            <a:solidFill>
              <a:schemeClr val="tx1"/>
            </a:solidFill>
          </p:grpSpPr>
          <p:sp>
            <p:nvSpPr>
              <p:cNvPr id="89"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9"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0"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301" name="Rectangle 218"/>
            <p:cNvSpPr/>
            <p:nvPr/>
          </p:nvSpPr>
          <p:spPr>
            <a:xfrm>
              <a:off x="6671711" y="2451748"/>
              <a:ext cx="1294130" cy="446397"/>
            </a:xfrm>
            <a:prstGeom prst="rect">
              <a:avLst/>
            </a:prstGeom>
          </p:spPr>
          <p:txBody>
            <a:bodyPr wrap="square">
              <a:spAutoFit/>
            </a:bodyPr>
            <a:lstStyle/>
            <a:p>
              <a:r>
                <a:rPr lang="en-US" sz="1122" dirty="0">
                  <a:cs typeface="Segoe UI Semilight" panose="020B0402040204020203" pitchFamily="34" charset="0"/>
                </a:rPr>
                <a:t>Machine Learning</a:t>
              </a:r>
            </a:p>
          </p:txBody>
        </p:sp>
        <p:grpSp>
          <p:nvGrpSpPr>
            <p:cNvPr id="302" name="Group 219"/>
            <p:cNvGrpSpPr/>
            <p:nvPr/>
          </p:nvGrpSpPr>
          <p:grpSpPr>
            <a:xfrm>
              <a:off x="6228500" y="4707846"/>
              <a:ext cx="359675" cy="276298"/>
              <a:chOff x="1260022" y="5196402"/>
              <a:chExt cx="3273425" cy="2514600"/>
            </a:xfrm>
            <a:solidFill>
              <a:schemeClr val="tx1"/>
            </a:solidFill>
          </p:grpSpPr>
          <p:sp>
            <p:nvSpPr>
              <p:cNvPr id="303" name="Freeform 222"/>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304" name="Freeform 223"/>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305" name="Freeform 224"/>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306" name="Freeform 225"/>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307" name="Freeform 220"/>
            <p:cNvSpPr>
              <a:spLocks/>
            </p:cNvSpPr>
            <p:nvPr/>
          </p:nvSpPr>
          <p:spPr bwMode="auto">
            <a:xfrm>
              <a:off x="6229842" y="4017802"/>
              <a:ext cx="373674" cy="282777"/>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308" name="Freeform 221"/>
            <p:cNvSpPr/>
            <p:nvPr/>
          </p:nvSpPr>
          <p:spPr bwMode="auto">
            <a:xfrm flipH="1">
              <a:off x="6273952" y="2531540"/>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pic>
          <p:nvPicPr>
            <p:cNvPr id="309" name="Picture 29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07" y="3043119"/>
              <a:ext cx="776178" cy="908180"/>
            </a:xfrm>
            <a:prstGeom prst="rect">
              <a:avLst/>
            </a:prstGeom>
          </p:spPr>
        </p:pic>
        <p:pic>
          <p:nvPicPr>
            <p:cNvPr id="310" name="Picture 2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23" y="4489811"/>
              <a:ext cx="752976" cy="881033"/>
            </a:xfrm>
            <a:prstGeom prst="rect">
              <a:avLst/>
            </a:prstGeom>
          </p:spPr>
        </p:pic>
        <p:pic>
          <p:nvPicPr>
            <p:cNvPr id="311"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69" y="1695508"/>
              <a:ext cx="685793" cy="802425"/>
            </a:xfrm>
            <a:prstGeom prst="rect">
              <a:avLst/>
            </a:prstGeom>
          </p:spPr>
        </p:pic>
      </p:grpSp>
      <p:grpSp>
        <p:nvGrpSpPr>
          <p:cNvPr id="2" name="Group 1">
            <a:extLst>
              <a:ext uri="{FF2B5EF4-FFF2-40B4-BE49-F238E27FC236}">
                <a16:creationId xmlns:a16="http://schemas.microsoft.com/office/drawing/2014/main" id="{40D2EEF8-C8D4-40F3-A1B1-216541561F99}"/>
              </a:ext>
            </a:extLst>
          </p:cNvPr>
          <p:cNvGrpSpPr/>
          <p:nvPr/>
        </p:nvGrpSpPr>
        <p:grpSpPr>
          <a:xfrm>
            <a:off x="4298018" y="3891133"/>
            <a:ext cx="1590377" cy="337641"/>
            <a:chOff x="4298018" y="3891133"/>
            <a:chExt cx="1590377" cy="337641"/>
          </a:xfrm>
        </p:grpSpPr>
        <p:pic>
          <p:nvPicPr>
            <p:cNvPr id="94" name="Graphic 93">
              <a:extLst>
                <a:ext uri="{FF2B5EF4-FFF2-40B4-BE49-F238E27FC236}">
                  <a16:creationId xmlns:a16="http://schemas.microsoft.com/office/drawing/2014/main" id="{DE09BA01-B17F-4985-BA67-2330ED078F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8018" y="3891133"/>
              <a:ext cx="337641" cy="337641"/>
            </a:xfrm>
            <a:prstGeom prst="rect">
              <a:avLst/>
            </a:prstGeom>
          </p:spPr>
        </p:pic>
        <p:sp>
          <p:nvSpPr>
            <p:cNvPr id="95" name="Rectangle 94">
              <a:extLst>
                <a:ext uri="{FF2B5EF4-FFF2-40B4-BE49-F238E27FC236}">
                  <a16:creationId xmlns:a16="http://schemas.microsoft.com/office/drawing/2014/main" id="{A10E008A-307F-42AB-B067-390764F82827}"/>
                </a:ext>
              </a:extLst>
            </p:cNvPr>
            <p:cNvSpPr/>
            <p:nvPr/>
          </p:nvSpPr>
          <p:spPr>
            <a:xfrm>
              <a:off x="4673700" y="3918082"/>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grpSp>
    </p:spTree>
    <p:extLst>
      <p:ext uri="{BB962C8B-B14F-4D97-AF65-F5344CB8AC3E}">
        <p14:creationId xmlns:p14="http://schemas.microsoft.com/office/powerpoint/2010/main" val="9623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53076E-6 9.12392E-7 L -0.63684 9.12392E-7 " pathEditMode="relative" rAng="0" ptsTypes="AA">
                                      <p:cBhvr>
                                        <p:cTn id="6" dur="2000" fill="hold"/>
                                        <p:tgtEl>
                                          <p:spTgt spid="5"/>
                                        </p:tgtEl>
                                        <p:attrNameLst>
                                          <p:attrName>ppt_x</p:attrName>
                                          <p:attrName>ppt_y</p:attrName>
                                        </p:attrNameLst>
                                      </p:cBhvr>
                                      <p:rCtr x="-31848" y="0"/>
                                    </p:animMotion>
                                  </p:childTnLst>
                                </p:cTn>
                              </p:par>
                              <p:par>
                                <p:cTn id="7" presetID="35" presetClass="path" presetSubtype="0" accel="50000" decel="50000" fill="hold" nodeType="withEffect">
                                  <p:stCondLst>
                                    <p:cond delay="0"/>
                                  </p:stCondLst>
                                  <p:childTnLst>
                                    <p:animMotion origin="layout" path="M 2.93592E-6 -4.98411E-6 L -0.48303 -0.00113 " pathEditMode="relative" rAng="0" ptsTypes="AA">
                                      <p:cBhvr>
                                        <p:cTn id="8" dur="2000" fill="hold"/>
                                        <p:tgtEl>
                                          <p:spTgt spid="2"/>
                                        </p:tgtEl>
                                        <p:attrNameLst>
                                          <p:attrName>ppt_x</p:attrName>
                                          <p:attrName>ppt_y</p:attrName>
                                        </p:attrNameLst>
                                      </p:cBhvr>
                                      <p:rCtr x="-24151"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 name="Rectangle 282"/>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Build applications that understand people</a:t>
            </a:r>
          </a:p>
        </p:txBody>
      </p:sp>
      <p:grpSp>
        <p:nvGrpSpPr>
          <p:cNvPr id="10" name="SM Face APIs"/>
          <p:cNvGrpSpPr/>
          <p:nvPr/>
        </p:nvGrpSpPr>
        <p:grpSpPr>
          <a:xfrm>
            <a:off x="4033339" y="1659983"/>
            <a:ext cx="1996472" cy="578270"/>
            <a:chOff x="274639" y="2278062"/>
            <a:chExt cx="2764730" cy="715766"/>
          </a:xfrm>
          <a:solidFill>
            <a:srgbClr val="E81123"/>
          </a:solidFill>
        </p:grpSpPr>
        <p:sp>
          <p:nvSpPr>
            <p:cNvPr id="11" name="Rectangle 10"/>
            <p:cNvSpPr/>
            <p:nvPr/>
          </p:nvSpPr>
          <p:spPr>
            <a:xfrm>
              <a:off x="274639" y="2278062"/>
              <a:ext cx="2764730" cy="715766"/>
            </a:xfrm>
            <a:prstGeom prst="rect">
              <a:avLst/>
            </a:prstGeom>
            <a:solidFill>
              <a:srgbClr val="0072C6"/>
            </a:solidFill>
            <a:ln w="9525" cap="flat" cmpd="sng" algn="ctr">
              <a:noFill/>
              <a:prstDash val="solid"/>
            </a:ln>
            <a:effectLst/>
          </p:spPr>
          <p:txBody>
            <a:bodyPr lIns="116971" tIns="58484" rIns="116971" bIns="58484"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537" rtl="0" eaLnBrk="1" fontAlgn="auto" latinLnBrk="0" hangingPunct="1">
                <a:lnSpc>
                  <a:spcPct val="100000"/>
                </a:lnSpc>
                <a:spcBef>
                  <a:spcPts val="0"/>
                </a:spcBef>
                <a:spcAft>
                  <a:spcPts val="0"/>
                </a:spcAft>
                <a:buClrTx/>
                <a:buSzTx/>
                <a:buFontTx/>
                <a:buNone/>
                <a:tabLst/>
                <a:defRPr/>
              </a:pPr>
              <a:r>
                <a:rPr kumimoji="0" lang="en-US" sz="1537"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        Speech</a:t>
              </a:r>
            </a:p>
          </p:txBody>
        </p:sp>
        <p:pic>
          <p:nvPicPr>
            <p:cNvPr id="12" name="Picture 11" descr="Screen Clipping"/>
            <p:cNvPicPr>
              <a:picLocks noChangeAspect="1"/>
            </p:cNvPicPr>
            <p:nvPr/>
          </p:nvPicPr>
          <p:blipFill>
            <a:blip r:embed="rId3" cstate="email">
              <a:clrChange>
                <a:clrFrom>
                  <a:srgbClr val="00B294"/>
                </a:clrFrom>
                <a:clrTo>
                  <a:srgbClr val="00B294">
                    <a:alpha val="0"/>
                  </a:srgbClr>
                </a:clrTo>
              </a:clrChange>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410049" y="2418177"/>
              <a:ext cx="450325" cy="453956"/>
            </a:xfrm>
            <a:prstGeom prst="rect">
              <a:avLst/>
            </a:prstGeom>
            <a:noFill/>
          </p:spPr>
        </p:pic>
      </p:grpSp>
      <p:grpSp>
        <p:nvGrpSpPr>
          <p:cNvPr id="13" name="SM Vision APIs"/>
          <p:cNvGrpSpPr/>
          <p:nvPr/>
        </p:nvGrpSpPr>
        <p:grpSpPr>
          <a:xfrm>
            <a:off x="1957700" y="1661984"/>
            <a:ext cx="1994663" cy="576269"/>
            <a:chOff x="5968714" y="2278062"/>
            <a:chExt cx="2762225" cy="713289"/>
          </a:xfrm>
          <a:solidFill>
            <a:srgbClr val="5C2D91"/>
          </a:solidFill>
        </p:grpSpPr>
        <p:sp>
          <p:nvSpPr>
            <p:cNvPr id="14" name="Rectangle 13"/>
            <p:cNvSpPr/>
            <p:nvPr/>
          </p:nvSpPr>
          <p:spPr>
            <a:xfrm>
              <a:off x="5968714" y="2278062"/>
              <a:ext cx="2762225" cy="713289"/>
            </a:xfrm>
            <a:prstGeom prst="rect">
              <a:avLst/>
            </a:prstGeom>
            <a:solidFill>
              <a:srgbClr val="0072C6"/>
            </a:solidFill>
            <a:ln w="9525" cap="flat" cmpd="sng" algn="ctr">
              <a:noFill/>
              <a:prstDash val="solid"/>
            </a:ln>
            <a:effectLst/>
          </p:spPr>
          <p:txBody>
            <a:bodyPr lIns="116971" tIns="58484" rIns="116971" bIns="58484"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78537" rtl="0" eaLnBrk="1" fontAlgn="auto" latinLnBrk="0" hangingPunct="1">
                <a:lnSpc>
                  <a:spcPct val="100000"/>
                </a:lnSpc>
                <a:spcBef>
                  <a:spcPts val="0"/>
                </a:spcBef>
                <a:spcAft>
                  <a:spcPts val="0"/>
                </a:spcAft>
                <a:buClrTx/>
                <a:buSzTx/>
                <a:buFontTx/>
                <a:buNone/>
                <a:tabLst/>
                <a:defRPr/>
              </a:pPr>
              <a:r>
                <a:rPr kumimoji="0" lang="en-US" sz="1537"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Vision</a:t>
              </a:r>
            </a:p>
          </p:txBody>
        </p:sp>
        <p:pic>
          <p:nvPicPr>
            <p:cNvPr id="15" name="Picture 14" descr="Screen Clipping"/>
            <p:cNvPicPr>
              <a:picLocks noChangeAspect="1"/>
            </p:cNvPicPr>
            <p:nvPr/>
          </p:nvPicPr>
          <p:blipFill>
            <a:blip r:embed="rId4" cstate="email">
              <a:clrChange>
                <a:clrFrom>
                  <a:srgbClr val="00B294"/>
                </a:clrFrom>
                <a:clrTo>
                  <a:srgbClr val="00B294">
                    <a:alpha val="0"/>
                  </a:srgbClr>
                </a:clrTo>
              </a:clrChange>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6255845" y="2422025"/>
              <a:ext cx="564487" cy="436195"/>
            </a:xfrm>
            <a:prstGeom prst="rect">
              <a:avLst/>
            </a:prstGeom>
            <a:noFill/>
          </p:spPr>
        </p:pic>
      </p:grpSp>
      <p:sp>
        <p:nvSpPr>
          <p:cNvPr id="17" name="Rectangle 16"/>
          <p:cNvSpPr/>
          <p:nvPr/>
        </p:nvSpPr>
        <p:spPr>
          <a:xfrm>
            <a:off x="8198777" y="1659983"/>
            <a:ext cx="1955823" cy="578270"/>
          </a:xfrm>
          <a:prstGeom prst="rect">
            <a:avLst/>
          </a:prstGeom>
          <a:solidFill>
            <a:srgbClr val="0072C6"/>
          </a:solidFill>
          <a:ln w="9525" cap="flat" cmpd="sng" algn="ctr">
            <a:noFill/>
            <a:prstDash val="solid"/>
          </a:ln>
          <a:effectLst/>
        </p:spPr>
        <p:txBody>
          <a:bodyPr lIns="116971" tIns="58484" rIns="116971" bIns="58484"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537" rtl="0" eaLnBrk="1" fontAlgn="auto" latinLnBrk="0" hangingPunct="1">
              <a:lnSpc>
                <a:spcPct val="100000"/>
              </a:lnSpc>
              <a:spcBef>
                <a:spcPts val="0"/>
              </a:spcBef>
              <a:spcAft>
                <a:spcPts val="0"/>
              </a:spcAft>
              <a:buClrTx/>
              <a:buSzTx/>
              <a:buFontTx/>
              <a:buNone/>
              <a:tabLst/>
              <a:defRPr/>
            </a:pPr>
            <a:r>
              <a:rPr kumimoji="0" lang="en-US" sz="1537"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          Knowledge</a:t>
            </a:r>
          </a:p>
        </p:txBody>
      </p:sp>
      <p:grpSp>
        <p:nvGrpSpPr>
          <p:cNvPr id="19" name="SM Speech APIs"/>
          <p:cNvGrpSpPr/>
          <p:nvPr/>
        </p:nvGrpSpPr>
        <p:grpSpPr>
          <a:xfrm>
            <a:off x="6110787" y="1659983"/>
            <a:ext cx="1994664" cy="578270"/>
            <a:chOff x="3145595" y="2278062"/>
            <a:chExt cx="2907380" cy="715766"/>
          </a:xfrm>
          <a:solidFill>
            <a:srgbClr val="F3C003"/>
          </a:solidFill>
        </p:grpSpPr>
        <p:sp>
          <p:nvSpPr>
            <p:cNvPr id="20" name="Rectangle 19"/>
            <p:cNvSpPr/>
            <p:nvPr/>
          </p:nvSpPr>
          <p:spPr>
            <a:xfrm>
              <a:off x="3145595" y="2278062"/>
              <a:ext cx="2907380" cy="715766"/>
            </a:xfrm>
            <a:prstGeom prst="rect">
              <a:avLst/>
            </a:prstGeom>
            <a:solidFill>
              <a:srgbClr val="0072C6"/>
            </a:solidFill>
            <a:ln w="9525" cap="flat" cmpd="sng" algn="ctr">
              <a:noFill/>
              <a:prstDash val="solid"/>
            </a:ln>
            <a:effectLst/>
          </p:spPr>
          <p:txBody>
            <a:bodyPr lIns="116971" tIns="58484" rIns="116971" bIns="58484"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78537" rtl="0" eaLnBrk="1" fontAlgn="auto" latinLnBrk="0" hangingPunct="1">
                <a:lnSpc>
                  <a:spcPct val="100000"/>
                </a:lnSpc>
                <a:spcBef>
                  <a:spcPts val="0"/>
                </a:spcBef>
                <a:spcAft>
                  <a:spcPts val="0"/>
                </a:spcAft>
                <a:buClrTx/>
                <a:buSzTx/>
                <a:buFontTx/>
                <a:buNone/>
                <a:tabLst/>
                <a:defRPr/>
              </a:pPr>
              <a:r>
                <a:rPr kumimoji="0" lang="en-US" sz="1537"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Language</a:t>
              </a:r>
            </a:p>
          </p:txBody>
        </p:sp>
        <p:pic>
          <p:nvPicPr>
            <p:cNvPr id="21" name="Picture 20" descr="Screen Clipping"/>
            <p:cNvPicPr>
              <a:picLocks noChangeAspect="1"/>
            </p:cNvPicPr>
            <p:nvPr/>
          </p:nvPicPr>
          <p:blipFill>
            <a:blip r:embed="rId5" cstate="email">
              <a:clrChange>
                <a:clrFrom>
                  <a:srgbClr val="00B294"/>
                </a:clrFrom>
                <a:clrTo>
                  <a:srgbClr val="00B294">
                    <a:alpha val="0"/>
                  </a:srgbClr>
                </a:clrTo>
              </a:clrChange>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3274833" y="2424997"/>
              <a:ext cx="560092" cy="435627"/>
            </a:xfrm>
            <a:prstGeom prst="rect">
              <a:avLst/>
            </a:prstGeom>
            <a:noFill/>
          </p:spPr>
        </p:pic>
      </p:grpSp>
      <p:sp>
        <p:nvSpPr>
          <p:cNvPr id="24" name="Rectangle 23"/>
          <p:cNvSpPr/>
          <p:nvPr/>
        </p:nvSpPr>
        <p:spPr>
          <a:xfrm>
            <a:off x="10245681" y="1659983"/>
            <a:ext cx="1955823" cy="578270"/>
          </a:xfrm>
          <a:prstGeom prst="rect">
            <a:avLst/>
          </a:prstGeom>
          <a:solidFill>
            <a:srgbClr val="0072C6"/>
          </a:solidFill>
          <a:ln w="9525" cap="flat" cmpd="sng" algn="ctr">
            <a:noFill/>
            <a:prstDash val="solid"/>
          </a:ln>
          <a:effectLst/>
        </p:spPr>
        <p:txBody>
          <a:bodyPr lIns="116971" tIns="58484" rIns="116971" bIns="58484"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78537" rtl="0" eaLnBrk="1" fontAlgn="auto" latinLnBrk="0" hangingPunct="1">
              <a:lnSpc>
                <a:spcPct val="100000"/>
              </a:lnSpc>
              <a:spcBef>
                <a:spcPts val="0"/>
              </a:spcBef>
              <a:spcAft>
                <a:spcPts val="0"/>
              </a:spcAft>
              <a:buClrTx/>
              <a:buSzTx/>
              <a:buFontTx/>
              <a:buNone/>
              <a:tabLst/>
              <a:defRPr/>
            </a:pPr>
            <a:r>
              <a:rPr kumimoji="0" lang="en-US" sz="1537"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Search</a:t>
            </a:r>
          </a:p>
        </p:txBody>
      </p:sp>
      <p:pic>
        <p:nvPicPr>
          <p:cNvPr id="25" name="Picture 24" descr="Screen Clipping"/>
          <p:cNvPicPr>
            <a:picLocks noChangeAspect="1"/>
          </p:cNvPicPr>
          <p:nvPr/>
        </p:nvPicPr>
        <p:blipFill>
          <a:blip r:embed="rId6" cstate="email">
            <a:clrChange>
              <a:clrFrom>
                <a:srgbClr val="00B294"/>
              </a:clrFrom>
              <a:clrTo>
                <a:srgbClr val="00B294">
                  <a:alpha val="0"/>
                </a:srgbClr>
              </a:clrTo>
            </a:clrChange>
            <a:duotone>
              <a:prstClr val="black"/>
              <a:schemeClr val="tx1">
                <a:tint val="45000"/>
                <a:satMod val="400000"/>
              </a:scheme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10330494" y="1773182"/>
            <a:ext cx="506398" cy="336378"/>
          </a:xfrm>
          <a:prstGeom prst="rect">
            <a:avLst/>
          </a:prstGeom>
          <a:noFill/>
        </p:spPr>
      </p:pic>
      <p:grpSp>
        <p:nvGrpSpPr>
          <p:cNvPr id="3" name="Group 2"/>
          <p:cNvGrpSpPr/>
          <p:nvPr/>
        </p:nvGrpSpPr>
        <p:grpSpPr>
          <a:xfrm>
            <a:off x="1583539" y="5334540"/>
            <a:ext cx="10515485" cy="1280351"/>
            <a:chOff x="1646287" y="5677408"/>
            <a:chExt cx="10515485" cy="1392032"/>
          </a:xfrm>
        </p:grpSpPr>
        <p:sp>
          <p:nvSpPr>
            <p:cNvPr id="108" name="TextBox 107"/>
            <p:cNvSpPr txBox="1"/>
            <p:nvPr/>
          </p:nvSpPr>
          <p:spPr>
            <a:xfrm>
              <a:off x="1646287" y="5677408"/>
              <a:ext cx="6013661" cy="1030639"/>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Faces, images, emotion recognition and video intelligence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Spoken language processing, speaker recognition, custom speech recognition</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Natural language processing, sentiment and topics analysis, spelling errors</a:t>
              </a:r>
            </a:p>
          </p:txBody>
        </p:sp>
        <p:sp>
          <p:nvSpPr>
            <p:cNvPr id="109" name="TextBox 108"/>
            <p:cNvSpPr txBox="1"/>
            <p:nvPr/>
          </p:nvSpPr>
          <p:spPr>
            <a:xfrm>
              <a:off x="7589436" y="5677408"/>
              <a:ext cx="4572336" cy="139203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Complex tasks processing, knowledge exploration, intelligent recommendations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Bing engine capabilities for Web, Autosuggest, Image, Video and News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endParaRPr kumimoji="0" lang="en-US" sz="1200" b="0" i="0" u="none" strike="noStrike" kern="0" cap="none" spc="0" normalizeH="0" baseline="0" noProof="0" dirty="0">
                <a:ln>
                  <a:noFill/>
                </a:ln>
                <a:solidFill>
                  <a:schemeClr val="bg1"/>
                </a:solidFill>
                <a:effectLst/>
                <a:uLnTx/>
                <a:uFillTx/>
              </a:endParaRPr>
            </a:p>
          </p:txBody>
        </p:sp>
      </p:grpSp>
      <p:sp>
        <p:nvSpPr>
          <p:cNvPr id="194" name="Freeform 193"/>
          <p:cNvSpPr/>
          <p:nvPr/>
        </p:nvSpPr>
        <p:spPr bwMode="auto">
          <a:xfrm flipH="1">
            <a:off x="8434252" y="1810439"/>
            <a:ext cx="272572" cy="288449"/>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grpSp>
        <p:nvGrpSpPr>
          <p:cNvPr id="171" name="Group 170"/>
          <p:cNvGrpSpPr/>
          <p:nvPr/>
        </p:nvGrpSpPr>
        <p:grpSpPr>
          <a:xfrm>
            <a:off x="1492961" y="2364104"/>
            <a:ext cx="200749" cy="211051"/>
            <a:chOff x="4106551" y="3401141"/>
            <a:chExt cx="254631" cy="267699"/>
          </a:xfrm>
        </p:grpSpPr>
        <p:sp>
          <p:nvSpPr>
            <p:cNvPr id="267" name="Rectangle 266"/>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9" name="Oval 268"/>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0" name="Oval 269"/>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3" name="Oval 272"/>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4" name="Oval 273"/>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2" name="Oval 281"/>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96" name="Rectangle 195"/>
          <p:cNvSpPr/>
          <p:nvPr/>
        </p:nvSpPr>
        <p:spPr bwMode="auto">
          <a:xfrm>
            <a:off x="2866" y="1649551"/>
            <a:ext cx="1771946" cy="2368251"/>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sp>
        <p:nvSpPr>
          <p:cNvPr id="197" name="Rectangle 196"/>
          <p:cNvSpPr/>
          <p:nvPr/>
        </p:nvSpPr>
        <p:spPr>
          <a:xfrm>
            <a:off x="710367" y="3494326"/>
            <a:ext cx="1294130" cy="270285"/>
          </a:xfrm>
          <a:prstGeom prst="rect">
            <a:avLst/>
          </a:prstGeom>
        </p:spPr>
        <p:txBody>
          <a:bodyPr wrap="square">
            <a:spAutoFit/>
          </a:bodyPr>
          <a:lstStyle/>
          <a:p>
            <a:r>
              <a:rPr lang="en-US" sz="1122" dirty="0">
                <a:solidFill>
                  <a:schemeClr val="accent2">
                    <a:lumMod val="75000"/>
                  </a:schemeClr>
                </a:solidFill>
                <a:cs typeface="Segoe UI Semilight" panose="020B0402040204020203" pitchFamily="34" charset="0"/>
              </a:rPr>
              <a:t>Cortana</a:t>
            </a:r>
          </a:p>
        </p:txBody>
      </p:sp>
      <p:grpSp>
        <p:nvGrpSpPr>
          <p:cNvPr id="198" name="Group 197"/>
          <p:cNvGrpSpPr/>
          <p:nvPr/>
        </p:nvGrpSpPr>
        <p:grpSpPr>
          <a:xfrm>
            <a:off x="306506" y="3465756"/>
            <a:ext cx="322045" cy="322045"/>
            <a:chOff x="3236065" y="-9960864"/>
            <a:chExt cx="5641200" cy="5641200"/>
          </a:xfrm>
          <a:solidFill>
            <a:schemeClr val="accent2">
              <a:lumMod val="75000"/>
            </a:schemeClr>
          </a:solidFill>
        </p:grpSpPr>
        <p:sp>
          <p:nvSpPr>
            <p:cNvPr id="265" name="Freeform 264"/>
            <p:cNvSpPr/>
            <p:nvPr/>
          </p:nvSpPr>
          <p:spPr bwMode="auto">
            <a:xfrm>
              <a:off x="3236065" y="-9960864"/>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266" name="Freeform 265"/>
            <p:cNvSpPr/>
            <p:nvPr/>
          </p:nvSpPr>
          <p:spPr bwMode="auto">
            <a:xfrm>
              <a:off x="3615094" y="-9598196"/>
              <a:ext cx="4883195" cy="4883195"/>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sp>
        <p:nvSpPr>
          <p:cNvPr id="199" name="Rectangle 198"/>
          <p:cNvSpPr/>
          <p:nvPr/>
        </p:nvSpPr>
        <p:spPr>
          <a:xfrm>
            <a:off x="710367" y="2883292"/>
            <a:ext cx="1294130" cy="446397"/>
          </a:xfrm>
          <a:prstGeom prst="rect">
            <a:avLst/>
          </a:prstGeom>
        </p:spPr>
        <p:txBody>
          <a:bodyPr wrap="square" anchor="ctr">
            <a:spAutoFit/>
          </a:bodyPr>
          <a:lstStyle/>
          <a:p>
            <a:r>
              <a:rPr lang="en-US" sz="1122" dirty="0">
                <a:solidFill>
                  <a:schemeClr val="accent2">
                    <a:lumMod val="75000"/>
                  </a:schemeClr>
                </a:solidFill>
                <a:cs typeface="Segoe UI Semilight" panose="020B0402040204020203" pitchFamily="34" charset="0"/>
              </a:rPr>
              <a:t>Bot </a:t>
            </a:r>
            <a:br>
              <a:rPr lang="en-US" sz="1122" dirty="0">
                <a:solidFill>
                  <a:schemeClr val="accent2">
                    <a:lumMod val="75000"/>
                  </a:schemeClr>
                </a:solidFill>
                <a:cs typeface="Segoe UI Semilight" panose="020B0402040204020203" pitchFamily="34" charset="0"/>
              </a:rPr>
            </a:br>
            <a:r>
              <a:rPr lang="en-US" sz="1122" dirty="0">
                <a:solidFill>
                  <a:schemeClr val="accent2">
                    <a:lumMod val="75000"/>
                  </a:schemeClr>
                </a:solidFill>
                <a:cs typeface="Segoe UI Semilight" panose="020B0402040204020203" pitchFamily="34" charset="0"/>
              </a:rPr>
              <a:t>Framework</a:t>
            </a:r>
          </a:p>
        </p:txBody>
      </p:sp>
      <p:sp>
        <p:nvSpPr>
          <p:cNvPr id="200" name="Rectangle 199"/>
          <p:cNvSpPr/>
          <p:nvPr/>
        </p:nvSpPr>
        <p:spPr>
          <a:xfrm>
            <a:off x="710367" y="2350141"/>
            <a:ext cx="1294130" cy="446397"/>
          </a:xfrm>
          <a:prstGeom prst="rect">
            <a:avLst/>
          </a:prstGeom>
        </p:spPr>
        <p:txBody>
          <a:bodyPr wrap="square">
            <a:spAutoFit/>
          </a:bodyPr>
          <a:lstStyle/>
          <a:p>
            <a:r>
              <a:rPr lang="en-US" sz="1122" dirty="0">
                <a:cs typeface="Segoe UI Semilight" panose="020B0402040204020203" pitchFamily="34" charset="0"/>
              </a:rPr>
              <a:t>Cognitive Services</a:t>
            </a:r>
          </a:p>
        </p:txBody>
      </p:sp>
      <p:grpSp>
        <p:nvGrpSpPr>
          <p:cNvPr id="201" name="Group 200"/>
          <p:cNvGrpSpPr/>
          <p:nvPr/>
        </p:nvGrpSpPr>
        <p:grpSpPr>
          <a:xfrm>
            <a:off x="249560" y="2430107"/>
            <a:ext cx="435940" cy="279533"/>
            <a:chOff x="7822816" y="2717080"/>
            <a:chExt cx="427431" cy="274077"/>
          </a:xfrm>
        </p:grpSpPr>
        <p:sp>
          <p:nvSpPr>
            <p:cNvPr id="263" name="Freeform 262"/>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solidFill>
              <a:schemeClr val="tx1"/>
            </a:solid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64"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202" name="Freeform 201"/>
          <p:cNvSpPr/>
          <p:nvPr/>
        </p:nvSpPr>
        <p:spPr bwMode="auto">
          <a:xfrm>
            <a:off x="277134" y="2972822"/>
            <a:ext cx="380791" cy="258848"/>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89" name="Rectangle 88"/>
          <p:cNvSpPr/>
          <p:nvPr/>
        </p:nvSpPr>
        <p:spPr bwMode="auto">
          <a:xfrm>
            <a:off x="6110787" y="4685969"/>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a:gradFill>
                  <a:gsLst>
                    <a:gs pos="0">
                      <a:srgbClr val="404040"/>
                    </a:gs>
                    <a:gs pos="100000">
                      <a:srgbClr val="404040"/>
                    </a:gs>
                  </a:gsLst>
                  <a:lin ang="5400000" scaled="0"/>
                </a:gradFill>
              </a:rPr>
              <a:t>Language Understanding Intelligent Service</a:t>
            </a:r>
            <a:endParaRPr lang="en-US" sz="1200" kern="0" dirty="0">
              <a:gradFill>
                <a:gsLst>
                  <a:gs pos="0">
                    <a:srgbClr val="404040"/>
                  </a:gs>
                  <a:gs pos="100000">
                    <a:srgbClr val="404040"/>
                  </a:gs>
                </a:gsLst>
                <a:lin ang="5400000" scaled="0"/>
              </a:gradFill>
            </a:endParaRPr>
          </a:p>
        </p:txBody>
      </p:sp>
      <p:sp>
        <p:nvSpPr>
          <p:cNvPr id="90" name="Rectangle 89"/>
          <p:cNvSpPr/>
          <p:nvPr/>
        </p:nvSpPr>
        <p:spPr bwMode="auto">
          <a:xfrm>
            <a:off x="10258850" y="4685969"/>
            <a:ext cx="194265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a:gradFill>
                  <a:gsLst>
                    <a:gs pos="0">
                      <a:srgbClr val="404040"/>
                    </a:gs>
                    <a:gs pos="100000">
                      <a:srgbClr val="404040"/>
                    </a:gs>
                  </a:gsLst>
                  <a:lin ang="5400000" scaled="0"/>
                </a:gradFill>
              </a:rPr>
              <a:t>Bing Auto Suggest API</a:t>
            </a:r>
            <a:endParaRPr lang="en-US" sz="1200" kern="0" dirty="0">
              <a:gradFill>
                <a:gsLst>
                  <a:gs pos="0">
                    <a:srgbClr val="404040"/>
                  </a:gs>
                  <a:gs pos="100000">
                    <a:srgbClr val="404040"/>
                  </a:gs>
                </a:gsLst>
                <a:lin ang="5400000" scaled="0"/>
              </a:gradFill>
            </a:endParaRPr>
          </a:p>
        </p:txBody>
      </p:sp>
      <p:sp>
        <p:nvSpPr>
          <p:cNvPr id="91" name="Rectangle 90"/>
          <p:cNvSpPr/>
          <p:nvPr/>
        </p:nvSpPr>
        <p:spPr bwMode="auto">
          <a:xfrm>
            <a:off x="4029646" y="2328074"/>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dirty="0">
                <a:gradFill>
                  <a:gsLst>
                    <a:gs pos="0">
                      <a:srgbClr val="404040"/>
                    </a:gs>
                    <a:gs pos="100000">
                      <a:srgbClr val="404040"/>
                    </a:gs>
                  </a:gsLst>
                  <a:lin ang="5400000" scaled="0"/>
                </a:gradFill>
              </a:rPr>
              <a:t>Speaker Recognition</a:t>
            </a:r>
          </a:p>
        </p:txBody>
      </p:sp>
      <p:sp>
        <p:nvSpPr>
          <p:cNvPr id="92" name="Rectangle 91"/>
          <p:cNvSpPr/>
          <p:nvPr/>
        </p:nvSpPr>
        <p:spPr bwMode="auto">
          <a:xfrm>
            <a:off x="4029646" y="2917548"/>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Speech</a:t>
            </a:r>
            <a:endParaRPr lang="en-US" sz="1200" kern="0" dirty="0">
              <a:gradFill>
                <a:gsLst>
                  <a:gs pos="0">
                    <a:srgbClr val="404040"/>
                  </a:gs>
                  <a:gs pos="100000">
                    <a:srgbClr val="404040"/>
                  </a:gs>
                </a:gsLst>
                <a:lin ang="5400000" scaled="0"/>
              </a:gradFill>
            </a:endParaRPr>
          </a:p>
        </p:txBody>
      </p:sp>
      <p:sp>
        <p:nvSpPr>
          <p:cNvPr id="93" name="Rectangle 92"/>
          <p:cNvSpPr/>
          <p:nvPr/>
        </p:nvSpPr>
        <p:spPr bwMode="auto">
          <a:xfrm>
            <a:off x="4029646" y="3507022"/>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CRIS</a:t>
            </a:r>
            <a:endParaRPr lang="en-US" sz="1200" kern="0" dirty="0">
              <a:gradFill>
                <a:gsLst>
                  <a:gs pos="0">
                    <a:srgbClr val="404040"/>
                  </a:gs>
                  <a:gs pos="100000">
                    <a:srgbClr val="404040"/>
                  </a:gs>
                </a:gsLst>
                <a:lin ang="5400000" scaled="0"/>
              </a:gradFill>
            </a:endParaRPr>
          </a:p>
        </p:txBody>
      </p:sp>
      <p:sp>
        <p:nvSpPr>
          <p:cNvPr id="94" name="Rectangle 93"/>
          <p:cNvSpPr/>
          <p:nvPr/>
        </p:nvSpPr>
        <p:spPr bwMode="auto">
          <a:xfrm>
            <a:off x="6110787" y="2328074"/>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dirty="0">
                <a:gradFill>
                  <a:gsLst>
                    <a:gs pos="0">
                      <a:srgbClr val="404040"/>
                    </a:gs>
                    <a:gs pos="100000">
                      <a:srgbClr val="404040"/>
                    </a:gs>
                  </a:gsLst>
                  <a:lin ang="5400000" scaled="0"/>
                </a:gradFill>
              </a:rPr>
              <a:t>Text Analytics</a:t>
            </a:r>
          </a:p>
        </p:txBody>
      </p:sp>
      <p:sp>
        <p:nvSpPr>
          <p:cNvPr id="95" name="Rectangle 94"/>
          <p:cNvSpPr/>
          <p:nvPr/>
        </p:nvSpPr>
        <p:spPr bwMode="auto">
          <a:xfrm>
            <a:off x="6110787" y="2917548"/>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dirty="0">
                <a:gradFill>
                  <a:gsLst>
                    <a:gs pos="0">
                      <a:srgbClr val="404040"/>
                    </a:gs>
                    <a:gs pos="100000">
                      <a:srgbClr val="404040"/>
                    </a:gs>
                  </a:gsLst>
                  <a:lin ang="5400000" scaled="0"/>
                </a:gradFill>
              </a:rPr>
              <a:t>Bing Speller</a:t>
            </a:r>
          </a:p>
        </p:txBody>
      </p:sp>
      <p:sp>
        <p:nvSpPr>
          <p:cNvPr id="96" name="Rectangle 95"/>
          <p:cNvSpPr/>
          <p:nvPr/>
        </p:nvSpPr>
        <p:spPr bwMode="auto">
          <a:xfrm>
            <a:off x="6110787" y="3507022"/>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dirty="0">
                <a:gradFill>
                  <a:gsLst>
                    <a:gs pos="0">
                      <a:srgbClr val="404040"/>
                    </a:gs>
                    <a:gs pos="100000">
                      <a:srgbClr val="404040"/>
                    </a:gs>
                  </a:gsLst>
                  <a:lin ang="5400000" scaled="0"/>
                </a:gradFill>
              </a:rPr>
              <a:t>Web Language Model</a:t>
            </a:r>
          </a:p>
        </p:txBody>
      </p:sp>
      <p:sp>
        <p:nvSpPr>
          <p:cNvPr id="97" name="Rectangle 96"/>
          <p:cNvSpPr/>
          <p:nvPr/>
        </p:nvSpPr>
        <p:spPr bwMode="auto">
          <a:xfrm>
            <a:off x="6110787" y="4096496"/>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dirty="0">
                <a:gradFill>
                  <a:gsLst>
                    <a:gs pos="0">
                      <a:srgbClr val="404040"/>
                    </a:gs>
                    <a:gs pos="100000">
                      <a:srgbClr val="404040"/>
                    </a:gs>
                  </a:gsLst>
                  <a:lin ang="5400000" scaled="0"/>
                </a:gradFill>
              </a:rPr>
              <a:t>Linguistic Analysis </a:t>
            </a:r>
          </a:p>
        </p:txBody>
      </p:sp>
      <p:sp>
        <p:nvSpPr>
          <p:cNvPr id="98" name="Rectangle 97"/>
          <p:cNvSpPr/>
          <p:nvPr/>
        </p:nvSpPr>
        <p:spPr bwMode="auto">
          <a:xfrm>
            <a:off x="8198558" y="2328074"/>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Academic Knowledge</a:t>
            </a:r>
            <a:endParaRPr lang="en-US" sz="1200" kern="0" dirty="0">
              <a:gradFill>
                <a:gsLst>
                  <a:gs pos="0">
                    <a:srgbClr val="404040"/>
                  </a:gs>
                  <a:gs pos="100000">
                    <a:srgbClr val="404040"/>
                  </a:gs>
                </a:gsLst>
                <a:lin ang="5400000" scaled="0"/>
              </a:gradFill>
            </a:endParaRPr>
          </a:p>
        </p:txBody>
      </p:sp>
      <p:sp>
        <p:nvSpPr>
          <p:cNvPr id="99" name="Rectangle 98"/>
          <p:cNvSpPr/>
          <p:nvPr/>
        </p:nvSpPr>
        <p:spPr bwMode="auto">
          <a:xfrm>
            <a:off x="8198558" y="2917548"/>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dirty="0">
                <a:gradFill>
                  <a:gsLst>
                    <a:gs pos="0">
                      <a:srgbClr val="404040"/>
                    </a:gs>
                    <a:gs pos="100000">
                      <a:srgbClr val="404040"/>
                    </a:gs>
                  </a:gsLst>
                  <a:lin ang="5400000" scaled="0"/>
                </a:gradFill>
              </a:rPr>
              <a:t>Entity Linking Service</a:t>
            </a:r>
          </a:p>
        </p:txBody>
      </p:sp>
      <p:sp>
        <p:nvSpPr>
          <p:cNvPr id="100" name="Rectangle 99"/>
          <p:cNvSpPr/>
          <p:nvPr/>
        </p:nvSpPr>
        <p:spPr bwMode="auto">
          <a:xfrm>
            <a:off x="8198558" y="3507022"/>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dirty="0">
                <a:gradFill>
                  <a:gsLst>
                    <a:gs pos="0">
                      <a:srgbClr val="404040"/>
                    </a:gs>
                    <a:gs pos="100000">
                      <a:srgbClr val="404040"/>
                    </a:gs>
                  </a:gsLst>
                  <a:lin ang="5400000" scaled="0"/>
                </a:gradFill>
              </a:rPr>
              <a:t>Knowledge Exploration Service</a:t>
            </a:r>
          </a:p>
        </p:txBody>
      </p:sp>
      <p:sp>
        <p:nvSpPr>
          <p:cNvPr id="101" name="Rectangle 100"/>
          <p:cNvSpPr/>
          <p:nvPr/>
        </p:nvSpPr>
        <p:spPr bwMode="auto">
          <a:xfrm>
            <a:off x="8198558" y="4096496"/>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Recommendations</a:t>
            </a:r>
            <a:endParaRPr lang="en-US" sz="1200" kern="0" dirty="0">
              <a:gradFill>
                <a:gsLst>
                  <a:gs pos="0">
                    <a:srgbClr val="404040"/>
                  </a:gs>
                  <a:gs pos="100000">
                    <a:srgbClr val="404040"/>
                  </a:gs>
                </a:gsLst>
                <a:lin ang="5400000" scaled="0"/>
              </a:gradFill>
            </a:endParaRPr>
          </a:p>
        </p:txBody>
      </p:sp>
      <p:sp>
        <p:nvSpPr>
          <p:cNvPr id="102" name="Rectangle 101"/>
          <p:cNvSpPr/>
          <p:nvPr/>
        </p:nvSpPr>
        <p:spPr bwMode="auto">
          <a:xfrm>
            <a:off x="10247277" y="2328074"/>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a:gradFill>
                  <a:gsLst>
                    <a:gs pos="0">
                      <a:srgbClr val="404040"/>
                    </a:gs>
                    <a:gs pos="100000">
                      <a:srgbClr val="404040"/>
                    </a:gs>
                  </a:gsLst>
                  <a:lin ang="5400000" scaled="0"/>
                </a:gradFill>
              </a:rPr>
              <a:t>Bing Search API</a:t>
            </a:r>
            <a:endParaRPr lang="en-US" sz="1200" kern="0" dirty="0">
              <a:gradFill>
                <a:gsLst>
                  <a:gs pos="0">
                    <a:srgbClr val="404040"/>
                  </a:gs>
                  <a:gs pos="100000">
                    <a:srgbClr val="404040"/>
                  </a:gs>
                </a:gsLst>
                <a:lin ang="5400000" scaled="0"/>
              </a:gradFill>
            </a:endParaRPr>
          </a:p>
        </p:txBody>
      </p:sp>
      <p:sp>
        <p:nvSpPr>
          <p:cNvPr id="103" name="Rectangle 102"/>
          <p:cNvSpPr/>
          <p:nvPr/>
        </p:nvSpPr>
        <p:spPr bwMode="auto">
          <a:xfrm>
            <a:off x="10247277" y="2917548"/>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dirty="0">
                <a:gradFill>
                  <a:gsLst>
                    <a:gs pos="0">
                      <a:srgbClr val="404040"/>
                    </a:gs>
                    <a:gs pos="100000">
                      <a:srgbClr val="404040"/>
                    </a:gs>
                  </a:gsLst>
                  <a:lin ang="5400000" scaled="0"/>
                </a:gradFill>
              </a:rPr>
              <a:t>Bing Image Search API</a:t>
            </a:r>
          </a:p>
        </p:txBody>
      </p:sp>
      <p:sp>
        <p:nvSpPr>
          <p:cNvPr id="104" name="Rectangle 103"/>
          <p:cNvSpPr/>
          <p:nvPr/>
        </p:nvSpPr>
        <p:spPr bwMode="auto">
          <a:xfrm>
            <a:off x="10247277" y="3507022"/>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a:gradFill>
                  <a:gsLst>
                    <a:gs pos="0">
                      <a:srgbClr val="404040"/>
                    </a:gs>
                    <a:gs pos="100000">
                      <a:srgbClr val="404040"/>
                    </a:gs>
                  </a:gsLst>
                  <a:lin ang="5400000" scaled="0"/>
                </a:gradFill>
              </a:rPr>
              <a:t>Bing Video Search API</a:t>
            </a:r>
            <a:endParaRPr lang="en-US" sz="1200" kern="0" dirty="0">
              <a:gradFill>
                <a:gsLst>
                  <a:gs pos="0">
                    <a:srgbClr val="404040"/>
                  </a:gs>
                  <a:gs pos="100000">
                    <a:srgbClr val="404040"/>
                  </a:gs>
                </a:gsLst>
                <a:lin ang="5400000" scaled="0"/>
              </a:gradFill>
            </a:endParaRPr>
          </a:p>
        </p:txBody>
      </p:sp>
      <p:sp>
        <p:nvSpPr>
          <p:cNvPr id="105" name="Rectangle 104"/>
          <p:cNvSpPr/>
          <p:nvPr/>
        </p:nvSpPr>
        <p:spPr bwMode="auto">
          <a:xfrm>
            <a:off x="10247277" y="4096496"/>
            <a:ext cx="1956042"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lnSpc>
                <a:spcPct val="90000"/>
              </a:lnSpc>
              <a:spcAft>
                <a:spcPts val="600"/>
              </a:spcAft>
              <a:defRPr/>
            </a:pPr>
            <a:r>
              <a:rPr lang="en-US" sz="1200" kern="0">
                <a:gradFill>
                  <a:gsLst>
                    <a:gs pos="0">
                      <a:srgbClr val="404040"/>
                    </a:gs>
                    <a:gs pos="100000">
                      <a:srgbClr val="404040"/>
                    </a:gs>
                  </a:gsLst>
                  <a:lin ang="5400000" scaled="0"/>
                </a:gradFill>
              </a:rPr>
              <a:t>Bing News Search API</a:t>
            </a:r>
            <a:endParaRPr lang="en-US" sz="1200" kern="0" dirty="0">
              <a:gradFill>
                <a:gsLst>
                  <a:gs pos="0">
                    <a:srgbClr val="404040"/>
                  </a:gs>
                  <a:gs pos="100000">
                    <a:srgbClr val="404040"/>
                  </a:gs>
                </a:gsLst>
                <a:lin ang="5400000" scaled="0"/>
              </a:gradFill>
            </a:endParaRPr>
          </a:p>
        </p:txBody>
      </p:sp>
      <p:sp>
        <p:nvSpPr>
          <p:cNvPr id="106" name="Rectangle 105"/>
          <p:cNvSpPr/>
          <p:nvPr/>
        </p:nvSpPr>
        <p:spPr bwMode="auto">
          <a:xfrm>
            <a:off x="1957777" y="2328074"/>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Computer Vision</a:t>
            </a:r>
            <a:endParaRPr lang="en-US" sz="1200" kern="0" dirty="0">
              <a:gradFill>
                <a:gsLst>
                  <a:gs pos="0">
                    <a:srgbClr val="404040"/>
                  </a:gs>
                  <a:gs pos="100000">
                    <a:srgbClr val="404040"/>
                  </a:gs>
                </a:gsLst>
                <a:lin ang="5400000" scaled="0"/>
              </a:gradFill>
            </a:endParaRPr>
          </a:p>
        </p:txBody>
      </p:sp>
      <p:sp>
        <p:nvSpPr>
          <p:cNvPr id="107" name="Rectangle 106"/>
          <p:cNvSpPr/>
          <p:nvPr/>
        </p:nvSpPr>
        <p:spPr bwMode="auto">
          <a:xfrm>
            <a:off x="1957777" y="2917548"/>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Face</a:t>
            </a:r>
            <a:endParaRPr lang="en-US" sz="1200" kern="0" dirty="0">
              <a:gradFill>
                <a:gsLst>
                  <a:gs pos="0">
                    <a:srgbClr val="404040"/>
                  </a:gs>
                  <a:gs pos="100000">
                    <a:srgbClr val="404040"/>
                  </a:gs>
                </a:gsLst>
                <a:lin ang="5400000" scaled="0"/>
              </a:gradFill>
            </a:endParaRPr>
          </a:p>
        </p:txBody>
      </p:sp>
      <p:sp>
        <p:nvSpPr>
          <p:cNvPr id="110" name="Rectangle 109"/>
          <p:cNvSpPr/>
          <p:nvPr/>
        </p:nvSpPr>
        <p:spPr bwMode="auto">
          <a:xfrm>
            <a:off x="1957777" y="3507022"/>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dirty="0">
                <a:gradFill>
                  <a:gsLst>
                    <a:gs pos="0">
                      <a:srgbClr val="404040"/>
                    </a:gs>
                    <a:gs pos="100000">
                      <a:srgbClr val="404040"/>
                    </a:gs>
                  </a:gsLst>
                  <a:lin ang="5400000" scaled="0"/>
                </a:gradFill>
              </a:rPr>
              <a:t>Emotion</a:t>
            </a:r>
          </a:p>
        </p:txBody>
      </p:sp>
      <p:sp>
        <p:nvSpPr>
          <p:cNvPr id="111" name="Rectangle 110"/>
          <p:cNvSpPr/>
          <p:nvPr/>
        </p:nvSpPr>
        <p:spPr bwMode="auto">
          <a:xfrm>
            <a:off x="1957777" y="4096496"/>
            <a:ext cx="1994664" cy="530412"/>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lvl="0" defTabSz="878537">
              <a:defRPr/>
            </a:pPr>
            <a:r>
              <a:rPr lang="en-US" sz="1200" kern="0">
                <a:gradFill>
                  <a:gsLst>
                    <a:gs pos="0">
                      <a:srgbClr val="404040"/>
                    </a:gs>
                    <a:gs pos="100000">
                      <a:srgbClr val="404040"/>
                    </a:gs>
                  </a:gsLst>
                  <a:lin ang="5400000" scaled="0"/>
                </a:gradFill>
              </a:rPr>
              <a:t>Video</a:t>
            </a:r>
            <a:endParaRPr lang="en-US" sz="1200" kern="0" dirty="0">
              <a:gradFill>
                <a:gsLst>
                  <a:gs pos="0">
                    <a:srgbClr val="404040"/>
                  </a:gs>
                  <a:gs pos="100000">
                    <a:srgbClr val="404040"/>
                  </a:gs>
                </a:gsLst>
                <a:lin ang="5400000" scaled="0"/>
              </a:gradFill>
            </a:endParaRPr>
          </a:p>
        </p:txBody>
      </p:sp>
    </p:spTree>
    <p:extLst>
      <p:ext uri="{BB962C8B-B14F-4D97-AF65-F5344CB8AC3E}">
        <p14:creationId xmlns:p14="http://schemas.microsoft.com/office/powerpoint/2010/main" val="111943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Your bots – wherever your users converse</a:t>
            </a:r>
          </a:p>
        </p:txBody>
      </p:sp>
      <p:grpSp>
        <p:nvGrpSpPr>
          <p:cNvPr id="102" name="Group 101"/>
          <p:cNvGrpSpPr/>
          <p:nvPr/>
        </p:nvGrpSpPr>
        <p:grpSpPr>
          <a:xfrm>
            <a:off x="1492961" y="2364104"/>
            <a:ext cx="200749" cy="211051"/>
            <a:chOff x="4106551" y="3401141"/>
            <a:chExt cx="254631" cy="267699"/>
          </a:xfrm>
        </p:grpSpPr>
        <p:sp>
          <p:nvSpPr>
            <p:cNvPr id="103" name="Rectangle 102"/>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5" name="Oval 104"/>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6" name="Oval 105"/>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9" name="Oval 108"/>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0" name="Oval 109"/>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3" name="Oval 112"/>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4" name="Oval 113"/>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19" name="Rectangle 118"/>
          <p:cNvSpPr/>
          <p:nvPr/>
        </p:nvSpPr>
        <p:spPr bwMode="auto">
          <a:xfrm>
            <a:off x="2866" y="1649551"/>
            <a:ext cx="1771946" cy="2368251"/>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grpSp>
        <p:nvGrpSpPr>
          <p:cNvPr id="120" name="Group 119"/>
          <p:cNvGrpSpPr/>
          <p:nvPr/>
        </p:nvGrpSpPr>
        <p:grpSpPr>
          <a:xfrm>
            <a:off x="306506" y="3465756"/>
            <a:ext cx="322045" cy="322045"/>
            <a:chOff x="3236065" y="-9960864"/>
            <a:chExt cx="5641200" cy="5641200"/>
          </a:xfrm>
          <a:solidFill>
            <a:schemeClr val="accent2">
              <a:lumMod val="75000"/>
            </a:schemeClr>
          </a:solidFill>
        </p:grpSpPr>
        <p:sp>
          <p:nvSpPr>
            <p:cNvPr id="121" name="Freeform 120"/>
            <p:cNvSpPr/>
            <p:nvPr/>
          </p:nvSpPr>
          <p:spPr bwMode="auto">
            <a:xfrm>
              <a:off x="3236065" y="-9960864"/>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122" name="Freeform 121"/>
            <p:cNvSpPr/>
            <p:nvPr/>
          </p:nvSpPr>
          <p:spPr bwMode="auto">
            <a:xfrm>
              <a:off x="3615094" y="-9598196"/>
              <a:ext cx="4883195" cy="4883195"/>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grpSp>
        <p:nvGrpSpPr>
          <p:cNvPr id="123" name="Group 122"/>
          <p:cNvGrpSpPr/>
          <p:nvPr/>
        </p:nvGrpSpPr>
        <p:grpSpPr>
          <a:xfrm>
            <a:off x="249560" y="2430107"/>
            <a:ext cx="435940" cy="279533"/>
            <a:chOff x="7822816" y="2717080"/>
            <a:chExt cx="427431" cy="274077"/>
          </a:xfrm>
          <a:solidFill>
            <a:schemeClr val="accent2">
              <a:lumMod val="75000"/>
            </a:schemeClr>
          </a:solidFill>
        </p:grpSpPr>
        <p:sp>
          <p:nvSpPr>
            <p:cNvPr id="124" name="Freeform 123"/>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125"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26" name="Freeform 125"/>
          <p:cNvSpPr/>
          <p:nvPr/>
        </p:nvSpPr>
        <p:spPr bwMode="auto">
          <a:xfrm>
            <a:off x="277134" y="2972822"/>
            <a:ext cx="380791" cy="258848"/>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127" name="Rectangle 126"/>
          <p:cNvSpPr/>
          <p:nvPr/>
        </p:nvSpPr>
        <p:spPr>
          <a:xfrm>
            <a:off x="710367" y="3494326"/>
            <a:ext cx="1294130" cy="270285"/>
          </a:xfrm>
          <a:prstGeom prst="rect">
            <a:avLst/>
          </a:prstGeom>
        </p:spPr>
        <p:txBody>
          <a:bodyPr wrap="square">
            <a:spAutoFit/>
          </a:bodyPr>
          <a:lstStyle/>
          <a:p>
            <a:r>
              <a:rPr lang="en-US" sz="1122" dirty="0">
                <a:solidFill>
                  <a:schemeClr val="accent2">
                    <a:lumMod val="75000"/>
                  </a:schemeClr>
                </a:solidFill>
                <a:cs typeface="Segoe UI Semilight" panose="020B0402040204020203" pitchFamily="34" charset="0"/>
              </a:rPr>
              <a:t>Cortana</a:t>
            </a:r>
          </a:p>
        </p:txBody>
      </p:sp>
      <p:sp>
        <p:nvSpPr>
          <p:cNvPr id="128" name="Rectangle 127"/>
          <p:cNvSpPr/>
          <p:nvPr/>
        </p:nvSpPr>
        <p:spPr>
          <a:xfrm>
            <a:off x="710367" y="2883292"/>
            <a:ext cx="1294130" cy="446397"/>
          </a:xfrm>
          <a:prstGeom prst="rect">
            <a:avLst/>
          </a:prstGeom>
        </p:spPr>
        <p:txBody>
          <a:bodyPr wrap="square" anchor="ctr">
            <a:spAutoFit/>
          </a:bodyPr>
          <a:lstStyle/>
          <a:p>
            <a:r>
              <a:rPr lang="en-US" sz="1122" dirty="0">
                <a:cs typeface="Segoe UI Semilight" panose="020B0402040204020203" pitchFamily="34" charset="0"/>
              </a:rPr>
              <a:t>Bot </a:t>
            </a:r>
            <a:br>
              <a:rPr lang="en-US" sz="1122" dirty="0">
                <a:cs typeface="Segoe UI Semilight" panose="020B0402040204020203" pitchFamily="34" charset="0"/>
              </a:rPr>
            </a:br>
            <a:r>
              <a:rPr lang="en-US" sz="1122" dirty="0">
                <a:cs typeface="Segoe UI Semilight" panose="020B0402040204020203" pitchFamily="34" charset="0"/>
              </a:rPr>
              <a:t>Framework</a:t>
            </a:r>
          </a:p>
        </p:txBody>
      </p:sp>
      <p:sp>
        <p:nvSpPr>
          <p:cNvPr id="129" name="Rectangle 128"/>
          <p:cNvSpPr/>
          <p:nvPr/>
        </p:nvSpPr>
        <p:spPr>
          <a:xfrm>
            <a:off x="710367" y="2350141"/>
            <a:ext cx="1294130" cy="446397"/>
          </a:xfrm>
          <a:prstGeom prst="rect">
            <a:avLst/>
          </a:prstGeom>
        </p:spPr>
        <p:txBody>
          <a:bodyPr wrap="square">
            <a:spAutoFit/>
          </a:bodyPr>
          <a:lstStyle/>
          <a:p>
            <a:r>
              <a:rPr lang="en-US" sz="1122" dirty="0">
                <a:solidFill>
                  <a:schemeClr val="accent2">
                    <a:lumMod val="75000"/>
                  </a:schemeClr>
                </a:solidFill>
                <a:cs typeface="Segoe UI Semilight" panose="020B0402040204020203" pitchFamily="34" charset="0"/>
              </a:rPr>
              <a:t>Cognitive Services</a:t>
            </a:r>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616" y="1308969"/>
            <a:ext cx="8863817" cy="3928048"/>
          </a:xfrm>
          <a:prstGeom prst="rect">
            <a:avLst/>
          </a:prstGeom>
        </p:spPr>
      </p:pic>
      <p:sp>
        <p:nvSpPr>
          <p:cNvPr id="52" name="Rectangle 51"/>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TextBox 53"/>
          <p:cNvSpPr txBox="1"/>
          <p:nvPr/>
        </p:nvSpPr>
        <p:spPr>
          <a:xfrm>
            <a:off x="1583539" y="5334540"/>
            <a:ext cx="10303916" cy="1600438"/>
          </a:xfrm>
          <a:prstGeom prst="rect">
            <a:avLst/>
          </a:prstGeom>
          <a:noFill/>
        </p:spPr>
        <p:txBody>
          <a:bodyPr wrap="square" lIns="182880" tIns="146304" rIns="182880" bIns="146304" rtlCol="0">
            <a:spAutoFit/>
          </a:bodyPr>
          <a:lstStyle/>
          <a:p>
            <a:pPr marL="17780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Bot Connector Service:  A service to register your bot, configure channels and publish to the Bot Directory. Connect your bot(s) seamlessly to text/</a:t>
            </a:r>
            <a:r>
              <a:rPr lang="en-US" sz="1200" kern="0" dirty="0" err="1">
                <a:solidFill>
                  <a:schemeClr val="bg1"/>
                </a:solidFill>
              </a:rPr>
              <a:t>sms</a:t>
            </a:r>
            <a:r>
              <a:rPr lang="en-US" sz="1200" kern="0" dirty="0">
                <a:solidFill>
                  <a:schemeClr val="bg1"/>
                </a:solidFill>
              </a:rPr>
              <a:t>, Office 365 mail, Skype, Slack, Twitter, and more. </a:t>
            </a:r>
          </a:p>
          <a:p>
            <a:pPr marL="17780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Bot Builder SDK: An open source SDK hosted on GitHub. Everything you need to build great dialogs within your Node.js or C# bot</a:t>
            </a:r>
          </a:p>
          <a:p>
            <a:pPr marL="17780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Bot Directory: A public directory of bots registered through the Bot Connector Service. Discover, try, and add bots to conversation experiences</a:t>
            </a:r>
          </a:p>
          <a:p>
            <a:pPr marL="177800" lvl="0" indent="-177800" defTabSz="914400">
              <a:lnSpc>
                <a:spcPct val="90000"/>
              </a:lnSpc>
              <a:spcAft>
                <a:spcPts val="600"/>
              </a:spcAft>
              <a:buClr>
                <a:schemeClr val="accent2"/>
              </a:buClr>
              <a:buFont typeface="Arial" panose="020B0604020202020204" pitchFamily="34" charset="0"/>
              <a:buChar char="•"/>
              <a:defRPr/>
            </a:pPr>
            <a:endParaRPr lang="en-US" sz="1200" kern="0" dirty="0">
              <a:solidFill>
                <a:schemeClr val="bg1"/>
              </a:solidFill>
            </a:endParaRPr>
          </a:p>
          <a:p>
            <a:pPr marL="177800" indent="-177800" defTabSz="914400">
              <a:lnSpc>
                <a:spcPct val="90000"/>
              </a:lnSpc>
              <a:spcAft>
                <a:spcPts val="600"/>
              </a:spcAft>
              <a:buClr>
                <a:schemeClr val="accent2"/>
              </a:buClr>
              <a:buFont typeface="Arial" panose="020B0604020202020204" pitchFamily="34" charset="0"/>
              <a:buChar char="•"/>
              <a:defRPr/>
            </a:pPr>
            <a:endParaRPr lang="en-US" sz="1200" kern="0" dirty="0">
              <a:solidFill>
                <a:schemeClr val="bg1"/>
              </a:solidFill>
            </a:endParaRPr>
          </a:p>
        </p:txBody>
      </p:sp>
    </p:spTree>
    <p:extLst>
      <p:ext uri="{BB962C8B-B14F-4D97-AF65-F5344CB8AC3E}">
        <p14:creationId xmlns:p14="http://schemas.microsoft.com/office/powerpoint/2010/main" val="23442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Get things done in more helpful, proactive and natural ways </a:t>
            </a:r>
          </a:p>
        </p:txBody>
      </p:sp>
      <p:grpSp>
        <p:nvGrpSpPr>
          <p:cNvPr id="3" name="Group 2"/>
          <p:cNvGrpSpPr/>
          <p:nvPr/>
        </p:nvGrpSpPr>
        <p:grpSpPr>
          <a:xfrm>
            <a:off x="1948668" y="1478464"/>
            <a:ext cx="10254870" cy="3702449"/>
            <a:chOff x="457200" y="1798776"/>
            <a:chExt cx="11283950" cy="4602024"/>
          </a:xfrm>
        </p:grpSpPr>
        <p:sp>
          <p:nvSpPr>
            <p:cNvPr id="143" name="Rectangle 142"/>
            <p:cNvSpPr/>
            <p:nvPr/>
          </p:nvSpPr>
          <p:spPr bwMode="auto">
            <a:xfrm>
              <a:off x="457200" y="1798776"/>
              <a:ext cx="3688781" cy="914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45720" rIns="0" bIns="45720" numCol="1" spcCol="0" rtlCol="0" fromWordArt="0" anchor="b"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t>Here are some of the things I can help you with…</a:t>
              </a:r>
            </a:p>
          </p:txBody>
        </p:sp>
        <p:sp>
          <p:nvSpPr>
            <p:cNvPr id="144" name="Rectangle 143"/>
            <p:cNvSpPr/>
            <p:nvPr/>
          </p:nvSpPr>
          <p:spPr bwMode="auto">
            <a:xfrm>
              <a:off x="4254785" y="1798776"/>
              <a:ext cx="3688781" cy="914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t>Cortana for</a:t>
              </a:r>
              <a:b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br>
              <a: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t>Consumers (today)</a:t>
              </a:r>
            </a:p>
          </p:txBody>
        </p:sp>
        <p:sp>
          <p:nvSpPr>
            <p:cNvPr id="145" name="Rectangle 144"/>
            <p:cNvSpPr/>
            <p:nvPr/>
          </p:nvSpPr>
          <p:spPr bwMode="auto">
            <a:xfrm>
              <a:off x="8052369" y="1798776"/>
              <a:ext cx="3688781" cy="914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t>With the Cortana</a:t>
              </a:r>
              <a:b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br>
              <a:r>
                <a:rPr kumimoji="0" lang="en-US" sz="1800" b="0" i="0" u="none" strike="noStrike" kern="0" cap="none" spc="0" normalizeH="0" baseline="0" noProof="0" dirty="0">
                  <a:ln>
                    <a:noFill/>
                  </a:ln>
                  <a:solidFill>
                    <a:srgbClr val="0072C6"/>
                  </a:solidFill>
                  <a:effectLst/>
                  <a:uLnTx/>
                  <a:uFillTx/>
                  <a:latin typeface="+mj-lt"/>
                  <a:ea typeface="Segoe UI" pitchFamily="34" charset="0"/>
                  <a:cs typeface="Segoe UI" pitchFamily="34" charset="0"/>
                </a:rPr>
                <a:t>Intelligence Suite</a:t>
              </a:r>
            </a:p>
          </p:txBody>
        </p:sp>
        <p:pic>
          <p:nvPicPr>
            <p:cNvPr id="146" name="Picture 145"/>
            <p:cNvPicPr>
              <a:picLocks/>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57200" y="1913076"/>
              <a:ext cx="604318" cy="685800"/>
            </a:xfrm>
            <a:prstGeom prst="rect">
              <a:avLst/>
            </a:prstGeom>
          </p:spPr>
        </p:pic>
        <p:sp>
          <p:nvSpPr>
            <p:cNvPr id="147" name="Rectangle 146"/>
            <p:cNvSpPr/>
            <p:nvPr/>
          </p:nvSpPr>
          <p:spPr bwMode="auto">
            <a:xfrm>
              <a:off x="457200" y="2789376"/>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Answers</a:t>
              </a:r>
            </a:p>
          </p:txBody>
        </p:sp>
        <p:sp>
          <p:nvSpPr>
            <p:cNvPr id="148" name="Rectangle 147"/>
            <p:cNvSpPr/>
            <p:nvPr/>
          </p:nvSpPr>
          <p:spPr bwMode="auto">
            <a:xfrm>
              <a:off x="4254785" y="2789376"/>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Public reference data answers – “</a:t>
              </a: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How far is it from Los Angeles to San Francisco?”</a:t>
              </a:r>
            </a:p>
          </p:txBody>
        </p:sp>
        <p:sp>
          <p:nvSpPr>
            <p:cNvPr id="149" name="Rectangle 148"/>
            <p:cNvSpPr/>
            <p:nvPr/>
          </p:nvSpPr>
          <p:spPr bwMode="auto">
            <a:xfrm>
              <a:off x="8052369" y="2789376"/>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Answers from organizational data in Power BI</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“What were our biggest deals that closed </a:t>
              </a:r>
              <a:b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last month?”</a:t>
              </a:r>
            </a:p>
          </p:txBody>
        </p:sp>
        <p:sp>
          <p:nvSpPr>
            <p:cNvPr id="150" name="Rectangle 149"/>
            <p:cNvSpPr/>
            <p:nvPr/>
          </p:nvSpPr>
          <p:spPr bwMode="auto">
            <a:xfrm>
              <a:off x="457200" y="3720624"/>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Predictions</a:t>
              </a:r>
            </a:p>
          </p:txBody>
        </p:sp>
        <p:sp>
          <p:nvSpPr>
            <p:cNvPr id="151" name="Rectangle 150"/>
            <p:cNvSpPr/>
            <p:nvPr/>
          </p:nvSpPr>
          <p:spPr bwMode="auto">
            <a:xfrm>
              <a:off x="4254785" y="3720624"/>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Event predictions – </a:t>
              </a: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“Who do you think is going to win the Germany Italy game?”</a:t>
              </a:r>
            </a:p>
          </p:txBody>
        </p:sp>
        <p:sp>
          <p:nvSpPr>
            <p:cNvPr id="152" name="Rectangle 151"/>
            <p:cNvSpPr/>
            <p:nvPr/>
          </p:nvSpPr>
          <p:spPr bwMode="auto">
            <a:xfrm>
              <a:off x="8052369" y="3720624"/>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Integration with prediction solutions</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“Which of our customers are most likely to churn in the next quarter?”</a:t>
              </a:r>
            </a:p>
          </p:txBody>
        </p:sp>
        <p:sp>
          <p:nvSpPr>
            <p:cNvPr id="153" name="Rectangle 152"/>
            <p:cNvSpPr/>
            <p:nvPr/>
          </p:nvSpPr>
          <p:spPr bwMode="auto">
            <a:xfrm>
              <a:off x="457200" y="4651871"/>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Monitoring &amp; Alerts</a:t>
              </a:r>
            </a:p>
          </p:txBody>
        </p:sp>
        <p:sp>
          <p:nvSpPr>
            <p:cNvPr id="154" name="Rectangle 153"/>
            <p:cNvSpPr/>
            <p:nvPr/>
          </p:nvSpPr>
          <p:spPr bwMode="auto">
            <a:xfrm>
              <a:off x="4254785" y="4651871"/>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Flight status, traffic conditions, changes in weather, …</a:t>
              </a:r>
            </a:p>
          </p:txBody>
        </p:sp>
        <p:sp>
          <p:nvSpPr>
            <p:cNvPr id="155" name="Rectangle 154"/>
            <p:cNvSpPr/>
            <p:nvPr/>
          </p:nvSpPr>
          <p:spPr bwMode="auto">
            <a:xfrm>
              <a:off x="8052369" y="4651871"/>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Monitoring KPIs and preemptive alerting</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“Alert me if this customer ever has a 90% chance of churn in the next 30 days”</a:t>
              </a:r>
            </a:p>
          </p:txBody>
        </p:sp>
        <p:sp>
          <p:nvSpPr>
            <p:cNvPr id="156" name="Rectangle 155"/>
            <p:cNvSpPr/>
            <p:nvPr/>
          </p:nvSpPr>
          <p:spPr bwMode="auto">
            <a:xfrm>
              <a:off x="457200" y="5583119"/>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Segoe UI Semibold" panose="020B0702040204020203" pitchFamily="34" charset="0"/>
                  <a:ea typeface="Segoe UI" pitchFamily="34" charset="0"/>
                  <a:cs typeface="Segoe UI Semibold" panose="020B0702040204020203" pitchFamily="34" charset="0"/>
                </a:rPr>
                <a:t>Task Completion</a:t>
              </a:r>
            </a:p>
          </p:txBody>
        </p:sp>
        <p:sp>
          <p:nvSpPr>
            <p:cNvPr id="157" name="Rectangle 156"/>
            <p:cNvSpPr/>
            <p:nvPr/>
          </p:nvSpPr>
          <p:spPr bwMode="auto">
            <a:xfrm>
              <a:off x="4254785" y="5583119"/>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Setting reminders, scheduling meetings, getting directions, …</a:t>
              </a:r>
            </a:p>
          </p:txBody>
        </p:sp>
        <p:sp>
          <p:nvSpPr>
            <p:cNvPr id="158" name="Rectangle 157"/>
            <p:cNvSpPr/>
            <p:nvPr/>
          </p:nvSpPr>
          <p:spPr bwMode="auto">
            <a:xfrm>
              <a:off x="8052369" y="5583119"/>
              <a:ext cx="3688781" cy="81768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ea typeface="Segoe UI" pitchFamily="34" charset="0"/>
                  <a:cs typeface="Segoe UI" pitchFamily="34" charset="0"/>
                </a:rPr>
                <a:t>Line of business process integration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Assistance with expense report submission </a:t>
              </a:r>
              <a:b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200" b="0" i="1" u="none" strike="noStrike" kern="0" cap="none" spc="0" normalizeH="0" baseline="0" noProof="0" dirty="0">
                  <a:ln>
                    <a:noFill/>
                  </a:ln>
                  <a:solidFill>
                    <a:schemeClr val="bg1"/>
                  </a:solidFill>
                  <a:effectLst/>
                  <a:uLnTx/>
                  <a:uFillTx/>
                  <a:ea typeface="Segoe UI" pitchFamily="34" charset="0"/>
                  <a:cs typeface="Segoe UI" pitchFamily="34" charset="0"/>
                </a:rPr>
                <a:t>on-time within policy</a:t>
              </a:r>
            </a:p>
          </p:txBody>
        </p:sp>
        <p:cxnSp>
          <p:nvCxnSpPr>
            <p:cNvPr id="159" name="Straight Connector 158"/>
            <p:cNvCxnSpPr/>
            <p:nvPr/>
          </p:nvCxnSpPr>
          <p:spPr>
            <a:xfrm>
              <a:off x="457200" y="2713176"/>
              <a:ext cx="3688781" cy="0"/>
            </a:xfrm>
            <a:prstGeom prst="line">
              <a:avLst/>
            </a:prstGeom>
            <a:ln w="38100">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54785" y="2713176"/>
              <a:ext cx="3688781" cy="0"/>
            </a:xfrm>
            <a:prstGeom prst="line">
              <a:avLst/>
            </a:prstGeom>
            <a:ln w="38100">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052369" y="2713176"/>
              <a:ext cx="3688781" cy="0"/>
            </a:xfrm>
            <a:prstGeom prst="line">
              <a:avLst/>
            </a:prstGeom>
            <a:ln w="38100">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1492961" y="2364104"/>
            <a:ext cx="200749" cy="211051"/>
            <a:chOff x="4106551" y="3401141"/>
            <a:chExt cx="254631" cy="267699"/>
          </a:xfrm>
        </p:grpSpPr>
        <p:sp>
          <p:nvSpPr>
            <p:cNvPr id="125" name="Rectangle 124"/>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7" name="Oval 126"/>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8" name="Oval 127"/>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5" name="Oval 134"/>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0" name="Oval 139"/>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41" name="Rectangle 140"/>
          <p:cNvSpPr/>
          <p:nvPr/>
        </p:nvSpPr>
        <p:spPr bwMode="auto">
          <a:xfrm>
            <a:off x="2866" y="1649551"/>
            <a:ext cx="1771946" cy="2368251"/>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grpSp>
        <p:nvGrpSpPr>
          <p:cNvPr id="142" name="Group 141"/>
          <p:cNvGrpSpPr/>
          <p:nvPr/>
        </p:nvGrpSpPr>
        <p:grpSpPr>
          <a:xfrm>
            <a:off x="306506" y="3465756"/>
            <a:ext cx="322045" cy="322045"/>
            <a:chOff x="3236065" y="-9960864"/>
            <a:chExt cx="5641200" cy="5641200"/>
          </a:xfrm>
          <a:solidFill>
            <a:schemeClr val="tx1"/>
          </a:solidFill>
        </p:grpSpPr>
        <p:sp>
          <p:nvSpPr>
            <p:cNvPr id="162" name="Freeform 161"/>
            <p:cNvSpPr/>
            <p:nvPr/>
          </p:nvSpPr>
          <p:spPr bwMode="auto">
            <a:xfrm>
              <a:off x="3236065" y="-9960864"/>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163" name="Freeform 162"/>
            <p:cNvSpPr/>
            <p:nvPr/>
          </p:nvSpPr>
          <p:spPr bwMode="auto">
            <a:xfrm>
              <a:off x="3615094" y="-9598196"/>
              <a:ext cx="4883195" cy="4883195"/>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grpSp>
        <p:nvGrpSpPr>
          <p:cNvPr id="164" name="Group 163"/>
          <p:cNvGrpSpPr/>
          <p:nvPr/>
        </p:nvGrpSpPr>
        <p:grpSpPr>
          <a:xfrm>
            <a:off x="249560" y="2430107"/>
            <a:ext cx="435940" cy="279533"/>
            <a:chOff x="7822816" y="2717080"/>
            <a:chExt cx="427431" cy="274077"/>
          </a:xfrm>
          <a:solidFill>
            <a:schemeClr val="accent2">
              <a:lumMod val="75000"/>
            </a:schemeClr>
          </a:solidFill>
        </p:grpSpPr>
        <p:sp>
          <p:nvSpPr>
            <p:cNvPr id="165" name="Freeform 164"/>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166"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67" name="Freeform 166"/>
          <p:cNvSpPr/>
          <p:nvPr/>
        </p:nvSpPr>
        <p:spPr bwMode="auto">
          <a:xfrm>
            <a:off x="277134" y="2972822"/>
            <a:ext cx="380791" cy="258848"/>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168" name="Rectangle 167"/>
          <p:cNvSpPr/>
          <p:nvPr/>
        </p:nvSpPr>
        <p:spPr>
          <a:xfrm>
            <a:off x="710367" y="3494326"/>
            <a:ext cx="1294130" cy="270285"/>
          </a:xfrm>
          <a:prstGeom prst="rect">
            <a:avLst/>
          </a:prstGeom>
        </p:spPr>
        <p:txBody>
          <a:bodyPr wrap="square">
            <a:spAutoFit/>
          </a:bodyPr>
          <a:lstStyle/>
          <a:p>
            <a:r>
              <a:rPr lang="en-US" sz="1122" dirty="0">
                <a:cs typeface="Segoe UI Semilight" panose="020B0402040204020203" pitchFamily="34" charset="0"/>
              </a:rPr>
              <a:t>Cortana</a:t>
            </a:r>
          </a:p>
        </p:txBody>
      </p:sp>
      <p:sp>
        <p:nvSpPr>
          <p:cNvPr id="169" name="Rectangle 168"/>
          <p:cNvSpPr/>
          <p:nvPr/>
        </p:nvSpPr>
        <p:spPr>
          <a:xfrm>
            <a:off x="710367" y="2883292"/>
            <a:ext cx="1294130" cy="446397"/>
          </a:xfrm>
          <a:prstGeom prst="rect">
            <a:avLst/>
          </a:prstGeom>
        </p:spPr>
        <p:txBody>
          <a:bodyPr wrap="square" anchor="ctr">
            <a:spAutoFit/>
          </a:bodyPr>
          <a:lstStyle/>
          <a:p>
            <a:r>
              <a:rPr lang="en-US" sz="1122" dirty="0">
                <a:solidFill>
                  <a:schemeClr val="accent2">
                    <a:lumMod val="75000"/>
                  </a:schemeClr>
                </a:solidFill>
                <a:cs typeface="Segoe UI Semilight" panose="020B0402040204020203" pitchFamily="34" charset="0"/>
              </a:rPr>
              <a:t>Bot </a:t>
            </a:r>
            <a:br>
              <a:rPr lang="en-US" sz="1122" dirty="0">
                <a:solidFill>
                  <a:schemeClr val="accent2">
                    <a:lumMod val="75000"/>
                  </a:schemeClr>
                </a:solidFill>
                <a:cs typeface="Segoe UI Semilight" panose="020B0402040204020203" pitchFamily="34" charset="0"/>
              </a:rPr>
            </a:br>
            <a:r>
              <a:rPr lang="en-US" sz="1122" dirty="0">
                <a:solidFill>
                  <a:schemeClr val="accent2">
                    <a:lumMod val="75000"/>
                  </a:schemeClr>
                </a:solidFill>
                <a:cs typeface="Segoe UI Semilight" panose="020B0402040204020203" pitchFamily="34" charset="0"/>
              </a:rPr>
              <a:t>Framework</a:t>
            </a:r>
          </a:p>
        </p:txBody>
      </p:sp>
      <p:sp>
        <p:nvSpPr>
          <p:cNvPr id="170" name="Rectangle 169"/>
          <p:cNvSpPr/>
          <p:nvPr/>
        </p:nvSpPr>
        <p:spPr>
          <a:xfrm>
            <a:off x="710367" y="2350141"/>
            <a:ext cx="1294130" cy="446397"/>
          </a:xfrm>
          <a:prstGeom prst="rect">
            <a:avLst/>
          </a:prstGeom>
        </p:spPr>
        <p:txBody>
          <a:bodyPr wrap="square">
            <a:spAutoFit/>
          </a:bodyPr>
          <a:lstStyle/>
          <a:p>
            <a:r>
              <a:rPr lang="en-US" sz="1122" dirty="0">
                <a:solidFill>
                  <a:schemeClr val="accent2">
                    <a:lumMod val="75000"/>
                  </a:schemeClr>
                </a:solidFill>
                <a:cs typeface="Segoe UI Semilight" panose="020B0402040204020203" pitchFamily="34" charset="0"/>
              </a:rPr>
              <a:t>Cognitive Services</a:t>
            </a:r>
          </a:p>
        </p:txBody>
      </p:sp>
    </p:spTree>
    <p:extLst>
      <p:ext uri="{BB962C8B-B14F-4D97-AF65-F5344CB8AC3E}">
        <p14:creationId xmlns:p14="http://schemas.microsoft.com/office/powerpoint/2010/main" val="37056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dirty="0">
                <a:solidFill>
                  <a:schemeClr val="bg1"/>
                </a:solidFill>
              </a:rPr>
              <a:t>Dashboards &amp; Visualizations</a:t>
            </a:r>
          </a:p>
        </p:txBody>
      </p:sp>
      <p:grpSp>
        <p:nvGrpSpPr>
          <p:cNvPr id="5" name="Group 4"/>
          <p:cNvGrpSpPr/>
          <p:nvPr/>
        </p:nvGrpSpPr>
        <p:grpSpPr>
          <a:xfrm>
            <a:off x="8005941" y="4267723"/>
            <a:ext cx="1675820" cy="1293008"/>
            <a:chOff x="8005941" y="4267723"/>
            <a:chExt cx="1675820" cy="1293008"/>
          </a:xfrm>
        </p:grpSpPr>
        <p:sp>
          <p:nvSpPr>
            <p:cNvPr id="358" name="Rectangle 357"/>
            <p:cNvSpPr/>
            <p:nvPr/>
          </p:nvSpPr>
          <p:spPr bwMode="auto">
            <a:xfrm>
              <a:off x="8005941" y="4267723"/>
              <a:ext cx="1660373" cy="1293008"/>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Dashboards &amp; Visualizations</a:t>
              </a:r>
            </a:p>
          </p:txBody>
        </p:sp>
        <p:sp>
          <p:nvSpPr>
            <p:cNvPr id="444" name="Rectangle 443"/>
            <p:cNvSpPr/>
            <p:nvPr/>
          </p:nvSpPr>
          <p:spPr>
            <a:xfrm>
              <a:off x="8467066" y="5017712"/>
              <a:ext cx="1214695" cy="253266"/>
            </a:xfrm>
            <a:prstGeom prst="rect">
              <a:avLst/>
            </a:prstGeom>
          </p:spPr>
          <p:txBody>
            <a:bodyPr wrap="square">
              <a:spAutoFit/>
            </a:bodyPr>
            <a:lstStyle/>
            <a:p>
              <a:r>
                <a:rPr lang="en-US" sz="1122" dirty="0">
                  <a:cs typeface="Segoe UI Semilight" panose="020B0402040204020203" pitchFamily="34" charset="0"/>
                </a:rPr>
                <a:t>Power BI</a:t>
              </a:r>
            </a:p>
          </p:txBody>
        </p:sp>
        <p:grpSp>
          <p:nvGrpSpPr>
            <p:cNvPr id="445" name="Group 444"/>
            <p:cNvGrpSpPr/>
            <p:nvPr/>
          </p:nvGrpSpPr>
          <p:grpSpPr>
            <a:xfrm>
              <a:off x="8125156" y="5043491"/>
              <a:ext cx="310508" cy="198461"/>
              <a:chOff x="7884058" y="5368509"/>
              <a:chExt cx="324905" cy="207663"/>
            </a:xfrm>
          </p:grpSpPr>
          <p:sp>
            <p:nvSpPr>
              <p:cNvPr id="446"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47"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48"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49"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50"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grpSp>
        <p:nvGrpSpPr>
          <p:cNvPr id="3" name="Group 2">
            <a:extLst>
              <a:ext uri="{FF2B5EF4-FFF2-40B4-BE49-F238E27FC236}">
                <a16:creationId xmlns:a16="http://schemas.microsoft.com/office/drawing/2014/main" id="{40484ABD-BBC9-40EE-BA8D-AFF952DB3800}"/>
              </a:ext>
            </a:extLst>
          </p:cNvPr>
          <p:cNvGrpSpPr/>
          <p:nvPr/>
        </p:nvGrpSpPr>
        <p:grpSpPr>
          <a:xfrm>
            <a:off x="823336" y="1212849"/>
            <a:ext cx="9036740" cy="4964405"/>
            <a:chOff x="823336" y="1212849"/>
            <a:chExt cx="9036740" cy="4964405"/>
          </a:xfrm>
        </p:grpSpPr>
        <p:grpSp>
          <p:nvGrpSpPr>
            <p:cNvPr id="4" name="Group 3"/>
            <p:cNvGrpSpPr/>
            <p:nvPr/>
          </p:nvGrpSpPr>
          <p:grpSpPr>
            <a:xfrm>
              <a:off x="823336" y="1212849"/>
              <a:ext cx="9036740" cy="4964405"/>
              <a:chOff x="823336" y="1212849"/>
              <a:chExt cx="9036740" cy="4964405"/>
            </a:xfrm>
          </p:grpSpPr>
          <p:sp>
            <p:nvSpPr>
              <p:cNvPr id="357" name="Rectangle 356"/>
              <p:cNvSpPr/>
              <p:nvPr/>
            </p:nvSpPr>
            <p:spPr bwMode="auto">
              <a:xfrm>
                <a:off x="8005941" y="1212849"/>
                <a:ext cx="1660373" cy="2928083"/>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sp>
            <p:nvSpPr>
              <p:cNvPr id="359" name="Rectangle 358"/>
              <p:cNvSpPr/>
              <p:nvPr/>
            </p:nvSpPr>
            <p:spPr bwMode="auto">
              <a:xfrm>
                <a:off x="2679611" y="1212849"/>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360" name="Rectangle 359"/>
              <p:cNvSpPr/>
              <p:nvPr/>
            </p:nvSpPr>
            <p:spPr bwMode="auto">
              <a:xfrm>
                <a:off x="4455055" y="1212850"/>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361" name="Rectangle 360"/>
              <p:cNvSpPr/>
              <p:nvPr/>
            </p:nvSpPr>
            <p:spPr bwMode="auto">
              <a:xfrm>
                <a:off x="6230498" y="1212850"/>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Machine Learning and Analytics</a:t>
                </a:r>
              </a:p>
            </p:txBody>
          </p:sp>
          <p:sp>
            <p:nvSpPr>
              <p:cNvPr id="362" name="Rectangle 361"/>
              <p:cNvSpPr/>
              <p:nvPr/>
            </p:nvSpPr>
            <p:spPr>
              <a:xfrm>
                <a:off x="8647433" y="3601914"/>
                <a:ext cx="1212643" cy="253266"/>
              </a:xfrm>
              <a:prstGeom prst="rect">
                <a:avLst/>
              </a:prstGeom>
            </p:spPr>
            <p:txBody>
              <a:bodyPr wrap="square">
                <a:spAutoFit/>
              </a:bodyPr>
              <a:lstStyle/>
              <a:p>
                <a:r>
                  <a:rPr lang="en-US" sz="1122" dirty="0">
                    <a:cs typeface="Segoe UI Semilight" panose="020B0402040204020203" pitchFamily="34" charset="0"/>
                  </a:rPr>
                  <a:t>Cortana</a:t>
                </a:r>
              </a:p>
            </p:txBody>
          </p:sp>
          <p:grpSp>
            <p:nvGrpSpPr>
              <p:cNvPr id="363" name="Group 362"/>
              <p:cNvGrpSpPr/>
              <p:nvPr/>
            </p:nvGrpSpPr>
            <p:grpSpPr>
              <a:xfrm>
                <a:off x="8269003" y="3574270"/>
                <a:ext cx="301767" cy="301767"/>
                <a:chOff x="3236100" y="589298"/>
                <a:chExt cx="5641200" cy="5641200"/>
              </a:xfrm>
            </p:grpSpPr>
            <p:sp>
              <p:nvSpPr>
                <p:cNvPr id="364" name="Freeform 363"/>
                <p:cNvSpPr/>
                <p:nvPr/>
              </p:nvSpPr>
              <p:spPr bwMode="auto">
                <a:xfrm>
                  <a:off x="3236100" y="589298"/>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365" name="Freeform 364"/>
                <p:cNvSpPr/>
                <p:nvPr/>
              </p:nvSpPr>
              <p:spPr bwMode="auto">
                <a:xfrm>
                  <a:off x="3615099" y="968297"/>
                  <a:ext cx="4883202" cy="4883202"/>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sp>
            <p:nvSpPr>
              <p:cNvPr id="366" name="Rectangle 365"/>
              <p:cNvSpPr/>
              <p:nvPr/>
            </p:nvSpPr>
            <p:spPr>
              <a:xfrm>
                <a:off x="3208175" y="3601914"/>
                <a:ext cx="1214695" cy="265009"/>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367" name="Rectangle 366"/>
              <p:cNvSpPr/>
              <p:nvPr/>
            </p:nvSpPr>
            <p:spPr>
              <a:xfrm>
                <a:off x="6831635" y="3440138"/>
                <a:ext cx="1212643" cy="583314"/>
              </a:xfrm>
              <a:prstGeom prst="rect">
                <a:avLst/>
              </a:prstGeom>
            </p:spPr>
            <p:txBody>
              <a:bodyPr wrap="square">
                <a:spAutoFit/>
              </a:bodyPr>
              <a:lstStyle/>
              <a:p>
                <a:r>
                  <a:rPr lang="en-US" sz="1122" dirty="0">
                    <a:cs typeface="Segoe UI Semilight" panose="020B0402040204020203" pitchFamily="34" charset="0"/>
                  </a:rPr>
                  <a:t>HDInsight </a:t>
                </a:r>
              </a:p>
              <a:p>
                <a:r>
                  <a:rPr lang="en-US" sz="1122" dirty="0">
                    <a:cs typeface="Segoe UI Semilight" panose="020B0402040204020203" pitchFamily="34" charset="0"/>
                  </a:rPr>
                  <a:t>(Hadoop and Spark)</a:t>
                </a:r>
              </a:p>
            </p:txBody>
          </p:sp>
          <p:sp>
            <p:nvSpPr>
              <p:cNvPr id="368" name="Rectangle 367"/>
              <p:cNvSpPr/>
              <p:nvPr/>
            </p:nvSpPr>
            <p:spPr>
              <a:xfrm>
                <a:off x="6831635" y="4394523"/>
                <a:ext cx="866839" cy="410125"/>
              </a:xfrm>
              <a:prstGeom prst="rect">
                <a:avLst/>
              </a:prstGeom>
            </p:spPr>
            <p:txBody>
              <a:bodyPr wrap="square">
                <a:spAutoFit/>
              </a:bodyPr>
              <a:lstStyle/>
              <a:p>
                <a:r>
                  <a:rPr lang="en-US" sz="1122" dirty="0">
                    <a:cs typeface="Segoe UI Semilight" panose="020B0402040204020203" pitchFamily="34" charset="0"/>
                  </a:rPr>
                  <a:t>Stream Analytics</a:t>
                </a:r>
              </a:p>
            </p:txBody>
          </p:sp>
          <p:sp>
            <p:nvSpPr>
              <p:cNvPr id="369" name="Rectangle 368"/>
              <p:cNvSpPr/>
              <p:nvPr/>
            </p:nvSpPr>
            <p:spPr>
              <a:xfrm>
                <a:off x="2169343" y="5843791"/>
                <a:ext cx="892227" cy="306913"/>
              </a:xfrm>
              <a:prstGeom prst="rect">
                <a:avLst/>
              </a:prstGeom>
            </p:spPr>
            <p:txBody>
              <a:bodyPr wrap="none" lIns="0" tIns="0" rIns="0" bIns="0" anchor="ctr">
                <a:noAutofit/>
              </a:bodyPr>
              <a:lstStyle/>
              <a:p>
                <a:pPr>
                  <a:lnSpc>
                    <a:spcPct val="90000"/>
                  </a:lnSpc>
                </a:pPr>
                <a:r>
                  <a:rPr lang="en-US" sz="2448" dirty="0">
                    <a:solidFill>
                      <a:schemeClr val="bg2"/>
                    </a:solidFill>
                    <a:latin typeface="+mj-lt"/>
                  </a:rPr>
                  <a:t>Data</a:t>
                </a:r>
              </a:p>
            </p:txBody>
          </p:sp>
          <p:sp>
            <p:nvSpPr>
              <p:cNvPr id="370" name="Rectangle 369"/>
              <p:cNvSpPr/>
              <p:nvPr/>
            </p:nvSpPr>
            <p:spPr>
              <a:xfrm>
                <a:off x="5471961" y="5817241"/>
                <a:ext cx="1420136" cy="360013"/>
              </a:xfrm>
              <a:prstGeom prst="rect">
                <a:avLst/>
              </a:prstGeom>
            </p:spPr>
            <p:txBody>
              <a:bodyPr wrap="none" lIns="0" tIns="0" rIns="0" bIns="0" anchor="ctr">
                <a:spAutoFit/>
              </a:bodyPr>
              <a:lstStyle/>
              <a:p>
                <a:pPr algn="ctr" defTabSz="739440">
                  <a:spcBef>
                    <a:spcPct val="0"/>
                  </a:spcBef>
                  <a:spcAft>
                    <a:spcPct val="35000"/>
                  </a:spcAft>
                </a:pPr>
                <a:r>
                  <a:rPr lang="en-US" sz="2448" dirty="0">
                    <a:solidFill>
                      <a:schemeClr val="bg2"/>
                    </a:solidFill>
                    <a:latin typeface="+mj-lt"/>
                  </a:rPr>
                  <a:t>Intelligence</a:t>
                </a:r>
                <a:endParaRPr lang="en-US" sz="1836" b="1" spc="-31" dirty="0">
                  <a:solidFill>
                    <a:schemeClr val="bg2"/>
                  </a:solidFill>
                  <a:latin typeface="Segoe UI Semilight" panose="020B0402040204020203" pitchFamily="34" charset="0"/>
                  <a:cs typeface="Segoe UI Semilight" panose="020B0402040204020203" pitchFamily="34" charset="0"/>
                </a:endParaRPr>
              </a:p>
            </p:txBody>
          </p:sp>
          <p:cxnSp>
            <p:nvCxnSpPr>
              <p:cNvPr id="371" name="Straight Connector 370"/>
              <p:cNvCxnSpPr/>
              <p:nvPr/>
            </p:nvCxnSpPr>
            <p:spPr>
              <a:xfrm>
                <a:off x="3506929" y="5997833"/>
                <a:ext cx="1296574" cy="0"/>
              </a:xfrm>
              <a:prstGeom prst="line">
                <a:avLst/>
              </a:prstGeom>
              <a:solidFill>
                <a:schemeClr val="tx1">
                  <a:lumMod val="85000"/>
                </a:schemeClr>
              </a:solid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72" name="Group 371"/>
              <p:cNvGrpSpPr/>
              <p:nvPr/>
            </p:nvGrpSpPr>
            <p:grpSpPr>
              <a:xfrm rot="13500000">
                <a:off x="4602109" y="5911816"/>
                <a:ext cx="173455" cy="170863"/>
                <a:chOff x="402446" y="5872915"/>
                <a:chExt cx="292608" cy="288235"/>
              </a:xfrm>
              <a:solidFill>
                <a:schemeClr val="tx1">
                  <a:lumMod val="85000"/>
                </a:schemeClr>
              </a:solidFill>
            </p:grpSpPr>
            <p:cxnSp>
              <p:nvCxnSpPr>
                <p:cNvPr id="373" name="Straight Connector 372"/>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80" name="Freeform 379"/>
              <p:cNvSpPr/>
              <p:nvPr/>
            </p:nvSpPr>
            <p:spPr bwMode="auto">
              <a:xfrm>
                <a:off x="2476641" y="1221590"/>
                <a:ext cx="118369" cy="4360661"/>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sp>
            <p:nvSpPr>
              <p:cNvPr id="407" name="Rectangle 406"/>
              <p:cNvSpPr/>
              <p:nvPr/>
            </p:nvSpPr>
            <p:spPr>
              <a:xfrm>
                <a:off x="8647433" y="2739520"/>
                <a:ext cx="1212643" cy="418289"/>
              </a:xfrm>
              <a:prstGeom prst="rect">
                <a:avLst/>
              </a:prstGeom>
            </p:spPr>
            <p:txBody>
              <a:bodyPr wrap="square" anchor="ctr">
                <a:spAutoFit/>
              </a:bodyPr>
              <a:lstStyle/>
              <a:p>
                <a:r>
                  <a:rPr lang="en-US" sz="1122" dirty="0">
                    <a:cs typeface="Segoe UI Semilight" panose="020B0402040204020203" pitchFamily="34" charset="0"/>
                  </a:rPr>
                  <a:t>Bot </a:t>
                </a:r>
                <a:br>
                  <a:rPr lang="en-US" sz="1122" dirty="0">
                    <a:cs typeface="Segoe UI Semilight" panose="020B0402040204020203" pitchFamily="34" charset="0"/>
                  </a:rPr>
                </a:br>
                <a:r>
                  <a:rPr lang="en-US" sz="1122" dirty="0">
                    <a:cs typeface="Segoe UI Semilight" panose="020B0402040204020203" pitchFamily="34" charset="0"/>
                  </a:rPr>
                  <a:t>Framework</a:t>
                </a:r>
              </a:p>
            </p:txBody>
          </p:sp>
          <p:sp>
            <p:nvSpPr>
              <p:cNvPr id="408" name="Rectangle 407"/>
              <p:cNvSpPr/>
              <p:nvPr/>
            </p:nvSpPr>
            <p:spPr>
              <a:xfrm>
                <a:off x="4944592" y="2742767"/>
                <a:ext cx="1214695" cy="418289"/>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409" name="Rectangle 408"/>
              <p:cNvSpPr/>
              <p:nvPr/>
            </p:nvSpPr>
            <p:spPr>
              <a:xfrm>
                <a:off x="3208175" y="2843937"/>
                <a:ext cx="1214695" cy="253266"/>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410" name="Group 409"/>
              <p:cNvGrpSpPr/>
              <p:nvPr/>
            </p:nvGrpSpPr>
            <p:grpSpPr>
              <a:xfrm>
                <a:off x="2907222" y="2803374"/>
                <a:ext cx="262811" cy="279564"/>
                <a:chOff x="3232150" y="382588"/>
                <a:chExt cx="5727700" cy="6092825"/>
              </a:xfrm>
              <a:solidFill>
                <a:schemeClr val="tx1"/>
              </a:solidFill>
            </p:grpSpPr>
            <p:sp>
              <p:nvSpPr>
                <p:cNvPr id="411"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2"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3"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414" name="Rectangle 413"/>
              <p:cNvSpPr/>
              <p:nvPr/>
            </p:nvSpPr>
            <p:spPr>
              <a:xfrm>
                <a:off x="6831635" y="2742767"/>
                <a:ext cx="1212643" cy="418289"/>
              </a:xfrm>
              <a:prstGeom prst="rect">
                <a:avLst/>
              </a:prstGeom>
            </p:spPr>
            <p:txBody>
              <a:bodyPr wrap="square">
                <a:spAutoFit/>
              </a:bodyPr>
              <a:lstStyle/>
              <a:p>
                <a:r>
                  <a:rPr lang="en-US" sz="1122" dirty="0">
                    <a:cs typeface="Segoe UI Semilight" panose="020B0402040204020203" pitchFamily="34" charset="0"/>
                  </a:rPr>
                  <a:t>Data Lake Analytics</a:t>
                </a:r>
              </a:p>
            </p:txBody>
          </p:sp>
          <p:grpSp>
            <p:nvGrpSpPr>
              <p:cNvPr id="415" name="Group 414"/>
              <p:cNvGrpSpPr/>
              <p:nvPr/>
            </p:nvGrpSpPr>
            <p:grpSpPr>
              <a:xfrm>
                <a:off x="6477230" y="2822135"/>
                <a:ext cx="210864" cy="275835"/>
                <a:chOff x="3473450" y="4579938"/>
                <a:chExt cx="1741488" cy="2278062"/>
              </a:xfrm>
              <a:solidFill>
                <a:schemeClr val="tx1"/>
              </a:solidFill>
            </p:grpSpPr>
            <p:sp>
              <p:nvSpPr>
                <p:cNvPr id="416"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7"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8"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419" name="Rectangle 418"/>
              <p:cNvSpPr/>
              <p:nvPr/>
            </p:nvSpPr>
            <p:spPr>
              <a:xfrm>
                <a:off x="3208175" y="2045424"/>
                <a:ext cx="1214695" cy="253266"/>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420" name="Rectangle 419"/>
              <p:cNvSpPr/>
              <p:nvPr/>
            </p:nvSpPr>
            <p:spPr>
              <a:xfrm>
                <a:off x="6831635" y="1964537"/>
                <a:ext cx="1212643" cy="418289"/>
              </a:xfrm>
              <a:prstGeom prst="rect">
                <a:avLst/>
              </a:prstGeom>
            </p:spPr>
            <p:txBody>
              <a:bodyPr wrap="square">
                <a:spAutoFit/>
              </a:bodyPr>
              <a:lstStyle/>
              <a:p>
                <a:r>
                  <a:rPr lang="en-US" sz="1122" dirty="0">
                    <a:cs typeface="Segoe UI Semilight" panose="020B0402040204020203" pitchFamily="34" charset="0"/>
                  </a:rPr>
                  <a:t>Machine Learning</a:t>
                </a:r>
              </a:p>
            </p:txBody>
          </p:sp>
          <p:sp>
            <p:nvSpPr>
              <p:cNvPr id="421" name="Rectangle 420"/>
              <p:cNvSpPr/>
              <p:nvPr/>
            </p:nvSpPr>
            <p:spPr>
              <a:xfrm>
                <a:off x="4931387" y="2045424"/>
                <a:ext cx="1214695" cy="253266"/>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422" name="Group 421"/>
              <p:cNvGrpSpPr/>
              <p:nvPr/>
            </p:nvGrpSpPr>
            <p:grpSpPr>
              <a:xfrm>
                <a:off x="4636526" y="2050402"/>
                <a:ext cx="240061" cy="240061"/>
                <a:chOff x="4068192" y="3363795"/>
                <a:chExt cx="324957" cy="324957"/>
              </a:xfrm>
            </p:grpSpPr>
            <p:sp>
              <p:nvSpPr>
                <p:cNvPr id="423" name="Rounded Rectangle 422"/>
                <p:cNvSpPr/>
                <p:nvPr/>
              </p:nvSpPr>
              <p:spPr bwMode="auto">
                <a:xfrm>
                  <a:off x="4068192" y="3363795"/>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4" name="Rectangle 423"/>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5" name="Rectangle 424"/>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6" name="Oval 425"/>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7" name="Oval 426"/>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8" name="Rectangle 427"/>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9" name="Rectangle 428"/>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0" name="Oval 429"/>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1" name="Oval 430"/>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2" name="Rectangle 431"/>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3" name="Rectangle 432"/>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4" name="Oval 433"/>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5" name="Oval 434"/>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6" name="Rectangle 435"/>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7" name="Rectangle 436"/>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8" name="Oval 437"/>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9" name="Oval 438"/>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40" name="Rectangle 439"/>
              <p:cNvSpPr/>
              <p:nvPr/>
            </p:nvSpPr>
            <p:spPr>
              <a:xfrm>
                <a:off x="8647433" y="1964537"/>
                <a:ext cx="1212643" cy="418289"/>
              </a:xfrm>
              <a:prstGeom prst="rect">
                <a:avLst/>
              </a:prstGeom>
            </p:spPr>
            <p:txBody>
              <a:bodyPr wrap="square">
                <a:spAutoFit/>
              </a:bodyPr>
              <a:lstStyle/>
              <a:p>
                <a:r>
                  <a:rPr lang="en-US" sz="1122" dirty="0">
                    <a:cs typeface="Segoe UI Semilight" panose="020B0402040204020203" pitchFamily="34" charset="0"/>
                  </a:rPr>
                  <a:t>Cognitive Services</a:t>
                </a:r>
              </a:p>
            </p:txBody>
          </p:sp>
          <p:grpSp>
            <p:nvGrpSpPr>
              <p:cNvPr id="441" name="Group 440"/>
              <p:cNvGrpSpPr/>
              <p:nvPr/>
            </p:nvGrpSpPr>
            <p:grpSpPr>
              <a:xfrm>
                <a:off x="8215641" y="2039467"/>
                <a:ext cx="408490" cy="261932"/>
                <a:chOff x="7822816" y="2717080"/>
                <a:chExt cx="427431" cy="274077"/>
              </a:xfrm>
            </p:grpSpPr>
            <p:sp>
              <p:nvSpPr>
                <p:cNvPr id="442" name="Freeform 441"/>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solidFill>
                  <a:schemeClr val="tx1"/>
                </a:solid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443"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451" name="Freeform 450"/>
              <p:cNvSpPr/>
              <p:nvPr/>
            </p:nvSpPr>
            <p:spPr bwMode="auto">
              <a:xfrm>
                <a:off x="8241479" y="2823412"/>
                <a:ext cx="356814" cy="242549"/>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452" name="Group 451"/>
              <p:cNvGrpSpPr/>
              <p:nvPr/>
            </p:nvGrpSpPr>
            <p:grpSpPr>
              <a:xfrm>
                <a:off x="6416331" y="4396740"/>
                <a:ext cx="337028" cy="258901"/>
                <a:chOff x="1260022" y="5196402"/>
                <a:chExt cx="3273425" cy="2514600"/>
              </a:xfrm>
              <a:solidFill>
                <a:schemeClr val="tx1"/>
              </a:solidFill>
            </p:grpSpPr>
            <p:sp>
              <p:nvSpPr>
                <p:cNvPr id="453" name="Freeform 452"/>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454" name="Freeform 453"/>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455" name="Freeform 454"/>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456" name="Freeform 455"/>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457" name="Freeform 456"/>
              <p:cNvSpPr>
                <a:spLocks/>
              </p:cNvSpPr>
              <p:nvPr/>
            </p:nvSpPr>
            <p:spPr bwMode="auto">
              <a:xfrm>
                <a:off x="6417588" y="3594543"/>
                <a:ext cx="350145" cy="264972"/>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458" name="Freeform 457"/>
              <p:cNvSpPr/>
              <p:nvPr/>
            </p:nvSpPr>
            <p:spPr bwMode="auto">
              <a:xfrm>
                <a:off x="2903392" y="1986875"/>
                <a:ext cx="273767" cy="287691"/>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459" name="Freeform 458"/>
              <p:cNvSpPr/>
              <p:nvPr/>
            </p:nvSpPr>
            <p:spPr bwMode="auto">
              <a:xfrm>
                <a:off x="2922814" y="3606622"/>
                <a:ext cx="221312" cy="231596"/>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sp>
            <p:nvSpPr>
              <p:cNvPr id="460" name="Freeform 459"/>
              <p:cNvSpPr/>
              <p:nvPr/>
            </p:nvSpPr>
            <p:spPr bwMode="auto">
              <a:xfrm flipH="1">
                <a:off x="6458921" y="2039304"/>
                <a:ext cx="255409" cy="270286"/>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461" name="Group 460"/>
              <p:cNvGrpSpPr/>
              <p:nvPr/>
            </p:nvGrpSpPr>
            <p:grpSpPr>
              <a:xfrm>
                <a:off x="4637144" y="2803373"/>
                <a:ext cx="237255" cy="290582"/>
                <a:chOff x="-3084513" y="3390510"/>
                <a:chExt cx="2716213" cy="3363913"/>
              </a:xfrm>
              <a:solidFill>
                <a:schemeClr val="tx1"/>
              </a:solidFill>
            </p:grpSpPr>
            <p:sp>
              <p:nvSpPr>
                <p:cNvPr id="462"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3"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464" name="TextBox 463"/>
              <p:cNvSpPr txBox="1"/>
              <p:nvPr/>
            </p:nvSpPr>
            <p:spPr>
              <a:xfrm>
                <a:off x="1680530" y="1747940"/>
                <a:ext cx="495460" cy="302817"/>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465" name="TextBox 464"/>
              <p:cNvSpPr txBox="1"/>
              <p:nvPr/>
            </p:nvSpPr>
            <p:spPr>
              <a:xfrm>
                <a:off x="1680530" y="3052915"/>
                <a:ext cx="495460" cy="151409"/>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466" name="TextBox 465"/>
              <p:cNvSpPr txBox="1"/>
              <p:nvPr/>
            </p:nvSpPr>
            <p:spPr>
              <a:xfrm>
                <a:off x="1680530" y="4381349"/>
                <a:ext cx="689402" cy="302817"/>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467" name="TextBox 466"/>
              <p:cNvSpPr txBox="1"/>
              <p:nvPr/>
            </p:nvSpPr>
            <p:spPr>
              <a:xfrm>
                <a:off x="1344921" y="5221341"/>
                <a:ext cx="444613" cy="259557"/>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cxnSp>
            <p:nvCxnSpPr>
              <p:cNvPr id="468" name="Straight Connector 467"/>
              <p:cNvCxnSpPr/>
              <p:nvPr/>
            </p:nvCxnSpPr>
            <p:spPr>
              <a:xfrm>
                <a:off x="2254104" y="3145210"/>
                <a:ext cx="289049" cy="0"/>
              </a:xfrm>
              <a:prstGeom prst="line">
                <a:avLst/>
              </a:prstGeom>
              <a:solidFill>
                <a:srgbClr val="0078D7"/>
              </a:solid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69" name="Picture 4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336" y="2764378"/>
                <a:ext cx="727305" cy="850995"/>
              </a:xfrm>
              <a:prstGeom prst="rect">
                <a:avLst/>
              </a:prstGeom>
            </p:spPr>
          </p:pic>
          <p:pic>
            <p:nvPicPr>
              <p:cNvPr id="470" name="Picture 46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0" y="4119978"/>
                <a:ext cx="705564" cy="825558"/>
              </a:xfrm>
              <a:prstGeom prst="rect">
                <a:avLst/>
              </a:prstGeom>
            </p:spPr>
          </p:pic>
          <p:pic>
            <p:nvPicPr>
              <p:cNvPr id="471" name="Picture 4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636" y="1501621"/>
                <a:ext cx="642611" cy="751899"/>
              </a:xfrm>
              <a:prstGeom prst="rect">
                <a:avLst/>
              </a:prstGeom>
            </p:spPr>
          </p:pic>
        </p:grpSp>
        <p:grpSp>
          <p:nvGrpSpPr>
            <p:cNvPr id="91" name="Group 90">
              <a:extLst>
                <a:ext uri="{FF2B5EF4-FFF2-40B4-BE49-F238E27FC236}">
                  <a16:creationId xmlns:a16="http://schemas.microsoft.com/office/drawing/2014/main" id="{BC44B09E-CF5D-4E70-B4E9-63507B64641F}"/>
                </a:ext>
              </a:extLst>
            </p:cNvPr>
            <p:cNvGrpSpPr/>
            <p:nvPr/>
          </p:nvGrpSpPr>
          <p:grpSpPr>
            <a:xfrm>
              <a:off x="2903559" y="4182396"/>
              <a:ext cx="1547890" cy="273600"/>
              <a:chOff x="2903559" y="4182396"/>
              <a:chExt cx="1547890" cy="273600"/>
            </a:xfrm>
          </p:grpSpPr>
          <p:pic>
            <p:nvPicPr>
              <p:cNvPr id="92" name="Picture 91">
                <a:extLst>
                  <a:ext uri="{FF2B5EF4-FFF2-40B4-BE49-F238E27FC236}">
                    <a16:creationId xmlns:a16="http://schemas.microsoft.com/office/drawing/2014/main" id="{EA786B4C-DB44-4E91-90C5-871175CCD543}"/>
                  </a:ext>
                </a:extLst>
              </p:cNvPr>
              <p:cNvPicPr>
                <a:picLocks noChangeAspect="1"/>
              </p:cNvPicPr>
              <p:nvPr/>
            </p:nvPicPr>
            <p:blipFill>
              <a:blip r:embed="rId6">
                <a:biLevel thresh="25000"/>
              </a:blip>
              <a:stretch>
                <a:fillRect/>
              </a:stretch>
            </p:blipFill>
            <p:spPr>
              <a:xfrm>
                <a:off x="2903559" y="4182396"/>
                <a:ext cx="273600" cy="273600"/>
              </a:xfrm>
              <a:prstGeom prst="rect">
                <a:avLst/>
              </a:prstGeom>
            </p:spPr>
          </p:pic>
          <p:sp>
            <p:nvSpPr>
              <p:cNvPr id="93" name="Rectangle 92">
                <a:extLst>
                  <a:ext uri="{FF2B5EF4-FFF2-40B4-BE49-F238E27FC236}">
                    <a16:creationId xmlns:a16="http://schemas.microsoft.com/office/drawing/2014/main" id="{3BA8D21D-2636-453D-ABD3-5E54FAFB26C6}"/>
                  </a:ext>
                </a:extLst>
              </p:cNvPr>
              <p:cNvSpPr/>
              <p:nvPr/>
            </p:nvSpPr>
            <p:spPr>
              <a:xfrm>
                <a:off x="3236754" y="4182396"/>
                <a:ext cx="1214695" cy="265009"/>
              </a:xfrm>
              <a:prstGeom prst="rect">
                <a:avLst/>
              </a:prstGeom>
            </p:spPr>
            <p:txBody>
              <a:bodyPr wrap="square">
                <a:spAutoFit/>
              </a:bodyPr>
              <a:lstStyle/>
              <a:p>
                <a:r>
                  <a:rPr lang="en-US" sz="1122" dirty="0">
                    <a:cs typeface="Segoe UI Semilight" panose="020B0402040204020203" pitchFamily="34" charset="0"/>
                  </a:rPr>
                  <a:t>IOT Hubs</a:t>
                </a:r>
                <a:endParaRPr lang="en-US" sz="1122" dirty="0"/>
              </a:p>
            </p:txBody>
          </p:sp>
        </p:grpSp>
        <p:grpSp>
          <p:nvGrpSpPr>
            <p:cNvPr id="94" name="Group 93">
              <a:extLst>
                <a:ext uri="{FF2B5EF4-FFF2-40B4-BE49-F238E27FC236}">
                  <a16:creationId xmlns:a16="http://schemas.microsoft.com/office/drawing/2014/main" id="{422CBFE0-40EC-4961-A53D-2E20246FF597}"/>
                </a:ext>
              </a:extLst>
            </p:cNvPr>
            <p:cNvGrpSpPr/>
            <p:nvPr/>
          </p:nvGrpSpPr>
          <p:grpSpPr>
            <a:xfrm>
              <a:off x="4619383" y="3586100"/>
              <a:ext cx="1534452" cy="297540"/>
              <a:chOff x="153835" y="4073996"/>
              <a:chExt cx="1534452" cy="297540"/>
            </a:xfrm>
          </p:grpSpPr>
          <p:sp>
            <p:nvSpPr>
              <p:cNvPr id="95" name="Rectangle 94">
                <a:extLst>
                  <a:ext uri="{FF2B5EF4-FFF2-40B4-BE49-F238E27FC236}">
                    <a16:creationId xmlns:a16="http://schemas.microsoft.com/office/drawing/2014/main" id="{DB3B184C-0523-426D-B633-FBE6E7D0ECFD}"/>
                  </a:ext>
                </a:extLst>
              </p:cNvPr>
              <p:cNvSpPr/>
              <p:nvPr/>
            </p:nvSpPr>
            <p:spPr>
              <a:xfrm>
                <a:off x="473592" y="409339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pic>
            <p:nvPicPr>
              <p:cNvPr id="96" name="Picture 95">
                <a:extLst>
                  <a:ext uri="{FF2B5EF4-FFF2-40B4-BE49-F238E27FC236}">
                    <a16:creationId xmlns:a16="http://schemas.microsoft.com/office/drawing/2014/main" id="{4BF5A7E5-ADC9-4FC3-BAF5-93A51F202485}"/>
                  </a:ext>
                </a:extLst>
              </p:cNvPr>
              <p:cNvPicPr>
                <a:picLocks noChangeAspect="1"/>
              </p:cNvPicPr>
              <p:nvPr/>
            </p:nvPicPr>
            <p:blipFill>
              <a:blip r:embed="rId7">
                <a:biLevel thresh="25000"/>
              </a:blip>
              <a:stretch>
                <a:fillRect/>
              </a:stretch>
            </p:blipFill>
            <p:spPr>
              <a:xfrm>
                <a:off x="153835" y="4073996"/>
                <a:ext cx="270180" cy="297540"/>
              </a:xfrm>
              <a:prstGeom prst="rect">
                <a:avLst/>
              </a:prstGeom>
            </p:spPr>
          </p:pic>
        </p:grpSp>
      </p:grpSp>
    </p:spTree>
    <p:extLst>
      <p:ext uri="{BB962C8B-B14F-4D97-AF65-F5344CB8AC3E}">
        <p14:creationId xmlns:p14="http://schemas.microsoft.com/office/powerpoint/2010/main" val="15096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9.67577E-7 -1.20291E-6 L -0.64335 -1.20291E-6 " pathEditMode="relative" rAng="0" ptsTypes="AA">
                                      <p:cBhvr>
                                        <p:cTn id="6" dur="2000" fill="hold"/>
                                        <p:tgtEl>
                                          <p:spTgt spid="5"/>
                                        </p:tgtEl>
                                        <p:attrNameLst>
                                          <p:attrName>ppt_x</p:attrName>
                                          <p:attrName>ppt_y</p:attrName>
                                        </p:attrNameLst>
                                      </p:cBhvr>
                                      <p:rCtr x="-32167" y="0"/>
                                    </p:animMotion>
                                  </p:childTnLst>
                                </p:cTn>
                              </p:par>
                              <p:par>
                                <p:cTn id="7" presetID="35" presetClass="path" presetSubtype="0" accel="50000" decel="50000" fill="hold" nodeType="withEffect">
                                  <p:stCondLst>
                                    <p:cond delay="0"/>
                                  </p:stCondLst>
                                  <p:childTnLst>
                                    <p:animMotion origin="layout" path="M 2.08833E-6 -3.44076E-6 L -0.64271 0.00023 " pathEditMode="relative" rAng="0" ptsTypes="AA">
                                      <p:cBhvr>
                                        <p:cTn id="8" dur="2000" fill="hold"/>
                                        <p:tgtEl>
                                          <p:spTgt spid="3"/>
                                        </p:tgtEl>
                                        <p:attrNameLst>
                                          <p:attrName>ppt_x</p:attrName>
                                          <p:attrName>ppt_y</p:attrName>
                                        </p:attrNameLst>
                                      </p:cBhvr>
                                      <p:rCtr x="-32142" y="0"/>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 name="Rectangle 152"/>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a:spcAft>
                <a:spcPts val="600"/>
              </a:spcAft>
            </a:pPr>
            <a:r>
              <a:rPr lang="en-US" dirty="0">
                <a:solidFill>
                  <a:schemeClr val="bg1"/>
                </a:solidFill>
              </a:rPr>
              <a:t>Keep a pulse on your business with live, interactive dashboards</a:t>
            </a:r>
          </a:p>
        </p:txBody>
      </p:sp>
      <p:sp>
        <p:nvSpPr>
          <p:cNvPr id="58" name="Freeform 57"/>
          <p:cNvSpPr/>
          <p:nvPr/>
        </p:nvSpPr>
        <p:spPr bwMode="auto">
          <a:xfrm>
            <a:off x="2245649" y="2583708"/>
            <a:ext cx="491836" cy="547834"/>
          </a:xfrm>
          <a:custGeom>
            <a:avLst/>
            <a:gdLst>
              <a:gd name="connsiteX0" fmla="*/ 840105 w 2099417"/>
              <a:gd name="connsiteY0" fmla="*/ 193365 h 2338449"/>
              <a:gd name="connsiteX1" fmla="*/ 840105 w 2099417"/>
              <a:gd name="connsiteY1" fmla="*/ 637578 h 2338449"/>
              <a:gd name="connsiteX2" fmla="*/ 706532 w 2099417"/>
              <a:gd name="connsiteY2" fmla="*/ 898901 h 2338449"/>
              <a:gd name="connsiteX3" fmla="*/ 170288 w 2099417"/>
              <a:gd name="connsiteY3" fmla="*/ 1975105 h 2338449"/>
              <a:gd name="connsiteX4" fmla="*/ 322383 w 2099417"/>
              <a:gd name="connsiteY4" fmla="*/ 2220285 h 2338449"/>
              <a:gd name="connsiteX5" fmla="*/ 1777036 w 2099417"/>
              <a:gd name="connsiteY5" fmla="*/ 2220285 h 2338449"/>
              <a:gd name="connsiteX6" fmla="*/ 1929130 w 2099417"/>
              <a:gd name="connsiteY6" fmla="*/ 1975105 h 2338449"/>
              <a:gd name="connsiteX7" fmla="*/ 1395989 w 2099417"/>
              <a:gd name="connsiteY7" fmla="*/ 905127 h 2338449"/>
              <a:gd name="connsiteX8" fmla="*/ 1261586 w 2099417"/>
              <a:gd name="connsiteY8" fmla="*/ 642306 h 2338449"/>
              <a:gd name="connsiteX9" fmla="*/ 1261586 w 2099417"/>
              <a:gd name="connsiteY9" fmla="*/ 193365 h 2338449"/>
              <a:gd name="connsiteX10" fmla="*/ 510540 w 2099417"/>
              <a:gd name="connsiteY10" fmla="*/ 0 h 2338449"/>
              <a:gd name="connsiteX11" fmla="*/ 1592580 w 2099417"/>
              <a:gd name="connsiteY11" fmla="*/ 0 h 2338449"/>
              <a:gd name="connsiteX12" fmla="*/ 1592580 w 2099417"/>
              <a:gd name="connsiteY12" fmla="*/ 193365 h 2338449"/>
              <a:gd name="connsiteX13" fmla="*/ 1463040 w 2099417"/>
              <a:gd name="connsiteY13" fmla="*/ 193365 h 2338449"/>
              <a:gd name="connsiteX14" fmla="*/ 1463040 w 2099417"/>
              <a:gd name="connsiteY14" fmla="*/ 620444 h 2338449"/>
              <a:gd name="connsiteX15" fmla="*/ 2099417 w 2099417"/>
              <a:gd name="connsiteY15" fmla="*/ 1991685 h 2338449"/>
              <a:gd name="connsiteX16" fmla="*/ 1901297 w 2099417"/>
              <a:gd name="connsiteY16" fmla="*/ 2334585 h 2338449"/>
              <a:gd name="connsiteX17" fmla="*/ 1463040 w 2099417"/>
              <a:gd name="connsiteY17" fmla="*/ 2338417 h 2338449"/>
              <a:gd name="connsiteX18" fmla="*/ 1463040 w 2099417"/>
              <a:gd name="connsiteY18" fmla="*/ 2338449 h 2338449"/>
              <a:gd name="connsiteX19" fmla="*/ 1459337 w 2099417"/>
              <a:gd name="connsiteY19" fmla="*/ 2338449 h 2338449"/>
              <a:gd name="connsiteX20" fmla="*/ 640080 w 2099417"/>
              <a:gd name="connsiteY20" fmla="*/ 2338449 h 2338449"/>
              <a:gd name="connsiteX21" fmla="*/ 198120 w 2099417"/>
              <a:gd name="connsiteY21" fmla="*/ 2334585 h 2338449"/>
              <a:gd name="connsiteX22" fmla="*/ 0 w 2099417"/>
              <a:gd name="connsiteY22" fmla="*/ 1991685 h 2338449"/>
              <a:gd name="connsiteX23" fmla="*/ 640080 w 2099417"/>
              <a:gd name="connsiteY23" fmla="*/ 612465 h 2338449"/>
              <a:gd name="connsiteX24" fmla="*/ 640080 w 2099417"/>
              <a:gd name="connsiteY24" fmla="*/ 193365 h 2338449"/>
              <a:gd name="connsiteX25" fmla="*/ 510540 w 2099417"/>
              <a:gd name="connsiteY25" fmla="*/ 193365 h 233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417" h="2338449">
                <a:moveTo>
                  <a:pt x="840105" y="193365"/>
                </a:moveTo>
                <a:lnTo>
                  <a:pt x="840105" y="637578"/>
                </a:lnTo>
                <a:lnTo>
                  <a:pt x="706532" y="898901"/>
                </a:lnTo>
                <a:lnTo>
                  <a:pt x="170288" y="1975105"/>
                </a:lnTo>
                <a:lnTo>
                  <a:pt x="322383" y="2220285"/>
                </a:lnTo>
                <a:lnTo>
                  <a:pt x="1777036" y="2220285"/>
                </a:lnTo>
                <a:lnTo>
                  <a:pt x="1929130" y="1975105"/>
                </a:lnTo>
                <a:lnTo>
                  <a:pt x="1395989" y="905127"/>
                </a:lnTo>
                <a:lnTo>
                  <a:pt x="1261586" y="642306"/>
                </a:lnTo>
                <a:lnTo>
                  <a:pt x="1261586" y="193365"/>
                </a:lnTo>
                <a:close/>
                <a:moveTo>
                  <a:pt x="510540" y="0"/>
                </a:moveTo>
                <a:lnTo>
                  <a:pt x="1592580" y="0"/>
                </a:lnTo>
                <a:lnTo>
                  <a:pt x="1592580" y="193365"/>
                </a:lnTo>
                <a:lnTo>
                  <a:pt x="1463040" y="193365"/>
                </a:lnTo>
                <a:lnTo>
                  <a:pt x="1463040" y="620444"/>
                </a:lnTo>
                <a:lnTo>
                  <a:pt x="2099417" y="1991685"/>
                </a:lnTo>
                <a:lnTo>
                  <a:pt x="1901297" y="2334585"/>
                </a:lnTo>
                <a:lnTo>
                  <a:pt x="1463040" y="2338417"/>
                </a:lnTo>
                <a:lnTo>
                  <a:pt x="1463040" y="2338449"/>
                </a:lnTo>
                <a:lnTo>
                  <a:pt x="1459337" y="2338449"/>
                </a:lnTo>
                <a:lnTo>
                  <a:pt x="640080" y="2338449"/>
                </a:lnTo>
                <a:lnTo>
                  <a:pt x="198120" y="2334585"/>
                </a:lnTo>
                <a:lnTo>
                  <a:pt x="0" y="1991685"/>
                </a:lnTo>
                <a:lnTo>
                  <a:pt x="640080" y="612465"/>
                </a:lnTo>
                <a:lnTo>
                  <a:pt x="640080" y="193365"/>
                </a:lnTo>
                <a:lnTo>
                  <a:pt x="510540" y="193365"/>
                </a:lnTo>
                <a:close/>
              </a:path>
            </a:pathLst>
          </a:custGeom>
          <a:solidFill>
            <a:schemeClr val="accent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000" dirty="0" err="1">
              <a:solidFill>
                <a:schemeClr val="accent1"/>
              </a:solidFill>
              <a:ea typeface="Segoe UI" pitchFamily="34" charset="0"/>
              <a:cs typeface="Segoe UI" pitchFamily="34" charset="0"/>
            </a:endParaRPr>
          </a:p>
        </p:txBody>
      </p:sp>
      <p:grpSp>
        <p:nvGrpSpPr>
          <p:cNvPr id="60" name="Group 59"/>
          <p:cNvGrpSpPr/>
          <p:nvPr/>
        </p:nvGrpSpPr>
        <p:grpSpPr>
          <a:xfrm>
            <a:off x="2055223" y="3603997"/>
            <a:ext cx="649877" cy="454435"/>
            <a:chOff x="1182255" y="2216727"/>
            <a:chExt cx="5006109" cy="3500582"/>
          </a:xfrm>
          <a:solidFill>
            <a:srgbClr val="0078D7"/>
          </a:solidFill>
        </p:grpSpPr>
        <p:sp>
          <p:nvSpPr>
            <p:cNvPr id="63" name="Freeform 62"/>
            <p:cNvSpPr/>
            <p:nvPr/>
          </p:nvSpPr>
          <p:spPr bwMode="auto">
            <a:xfrm>
              <a:off x="1182255" y="2216727"/>
              <a:ext cx="5006109" cy="3500582"/>
            </a:xfrm>
            <a:custGeom>
              <a:avLst/>
              <a:gdLst>
                <a:gd name="connsiteX0" fmla="*/ 115224 w 5006109"/>
                <a:gd name="connsiteY0" fmla="*/ 113026 h 3500582"/>
                <a:gd name="connsiteX1" fmla="*/ 115224 w 5006109"/>
                <a:gd name="connsiteY1" fmla="*/ 3387556 h 3500582"/>
                <a:gd name="connsiteX2" fmla="*/ 4890886 w 5006109"/>
                <a:gd name="connsiteY2" fmla="*/ 3387556 h 3500582"/>
                <a:gd name="connsiteX3" fmla="*/ 4890886 w 5006109"/>
                <a:gd name="connsiteY3" fmla="*/ 113026 h 3500582"/>
                <a:gd name="connsiteX4" fmla="*/ 0 w 5006109"/>
                <a:gd name="connsiteY4" fmla="*/ 0 h 3500582"/>
                <a:gd name="connsiteX5" fmla="*/ 5006109 w 5006109"/>
                <a:gd name="connsiteY5" fmla="*/ 0 h 3500582"/>
                <a:gd name="connsiteX6" fmla="*/ 5006109 w 5006109"/>
                <a:gd name="connsiteY6" fmla="*/ 3500582 h 3500582"/>
                <a:gd name="connsiteX7" fmla="*/ 0 w 5006109"/>
                <a:gd name="connsiteY7" fmla="*/ 3500582 h 35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109" h="3500582">
                  <a:moveTo>
                    <a:pt x="115224" y="113026"/>
                  </a:moveTo>
                  <a:lnTo>
                    <a:pt x="115224" y="3387556"/>
                  </a:lnTo>
                  <a:lnTo>
                    <a:pt x="4890886" y="3387556"/>
                  </a:lnTo>
                  <a:lnTo>
                    <a:pt x="4890886" y="113026"/>
                  </a:lnTo>
                  <a:close/>
                  <a:moveTo>
                    <a:pt x="0" y="0"/>
                  </a:moveTo>
                  <a:lnTo>
                    <a:pt x="5006109" y="0"/>
                  </a:lnTo>
                  <a:lnTo>
                    <a:pt x="5006109" y="3500582"/>
                  </a:lnTo>
                  <a:lnTo>
                    <a:pt x="0" y="350058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grpSp>
          <p:nvGrpSpPr>
            <p:cNvPr id="64" name="Group 63"/>
            <p:cNvGrpSpPr/>
            <p:nvPr/>
          </p:nvGrpSpPr>
          <p:grpSpPr>
            <a:xfrm>
              <a:off x="1371600" y="2904099"/>
              <a:ext cx="4622800" cy="2628550"/>
              <a:chOff x="1371600" y="3272399"/>
              <a:chExt cx="4622800" cy="2628550"/>
            </a:xfrm>
            <a:grpFill/>
          </p:grpSpPr>
          <p:grpSp>
            <p:nvGrpSpPr>
              <p:cNvPr id="65" name="Group 64"/>
              <p:cNvGrpSpPr/>
              <p:nvPr/>
            </p:nvGrpSpPr>
            <p:grpSpPr>
              <a:xfrm>
                <a:off x="1371600" y="3272399"/>
                <a:ext cx="4622800" cy="609250"/>
                <a:chOff x="1403350" y="3272399"/>
                <a:chExt cx="4216400" cy="609250"/>
              </a:xfrm>
              <a:grpFill/>
            </p:grpSpPr>
            <p:sp>
              <p:nvSpPr>
                <p:cNvPr id="81" name="Freeform 80"/>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82" name="Freeform 81"/>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83" name="Freeform 82"/>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84" name="Freeform 83"/>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grpSp>
          <p:grpSp>
            <p:nvGrpSpPr>
              <p:cNvPr id="66" name="Group 65"/>
              <p:cNvGrpSpPr/>
              <p:nvPr/>
            </p:nvGrpSpPr>
            <p:grpSpPr>
              <a:xfrm>
                <a:off x="1371600" y="3945499"/>
                <a:ext cx="4622800" cy="609250"/>
                <a:chOff x="1403350" y="3272399"/>
                <a:chExt cx="4216400" cy="609250"/>
              </a:xfrm>
              <a:grpFill/>
            </p:grpSpPr>
            <p:sp>
              <p:nvSpPr>
                <p:cNvPr id="77" name="Freeform 76"/>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8" name="Freeform 77"/>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9" name="Freeform 78"/>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80" name="Freeform 79"/>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grpSp>
          <p:grpSp>
            <p:nvGrpSpPr>
              <p:cNvPr id="67" name="Group 66"/>
              <p:cNvGrpSpPr/>
              <p:nvPr/>
            </p:nvGrpSpPr>
            <p:grpSpPr>
              <a:xfrm>
                <a:off x="1371600" y="4618599"/>
                <a:ext cx="4622800" cy="609250"/>
                <a:chOff x="1403350" y="3272399"/>
                <a:chExt cx="4216400" cy="609250"/>
              </a:xfrm>
              <a:grpFill/>
            </p:grpSpPr>
            <p:sp>
              <p:nvSpPr>
                <p:cNvPr id="73" name="Freeform 72"/>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4" name="Freeform 73"/>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5" name="Freeform 74"/>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6" name="Freeform 75"/>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grpSp>
          <p:grpSp>
            <p:nvGrpSpPr>
              <p:cNvPr id="68" name="Group 67"/>
              <p:cNvGrpSpPr/>
              <p:nvPr/>
            </p:nvGrpSpPr>
            <p:grpSpPr>
              <a:xfrm>
                <a:off x="1371600" y="5291699"/>
                <a:ext cx="4622800" cy="609250"/>
                <a:chOff x="1403350" y="3272399"/>
                <a:chExt cx="4216400" cy="609250"/>
              </a:xfrm>
              <a:grpFill/>
            </p:grpSpPr>
            <p:sp>
              <p:nvSpPr>
                <p:cNvPr id="69" name="Freeform 68"/>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0" name="Freeform 69"/>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1" name="Freeform 70"/>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sp>
              <p:nvSpPr>
                <p:cNvPr id="72" name="Freeform 71"/>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1"/>
                    </a:solidFill>
                  </a:endParaRPr>
                </a:p>
              </p:txBody>
            </p:sp>
          </p:grpSp>
        </p:grpSp>
      </p:grpSp>
      <p:sp>
        <p:nvSpPr>
          <p:cNvPr id="100" name="Rectangle 99"/>
          <p:cNvSpPr/>
          <p:nvPr/>
        </p:nvSpPr>
        <p:spPr bwMode="auto">
          <a:xfrm>
            <a:off x="7051490" y="2490220"/>
            <a:ext cx="4438650" cy="2034820"/>
          </a:xfrm>
          <a:prstGeom prst="rect">
            <a:avLst/>
          </a:prstGeom>
          <a:noFill/>
          <a:ln w="3175">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01" name="Straight Connector 100"/>
          <p:cNvCxnSpPr/>
          <p:nvPr/>
        </p:nvCxnSpPr>
        <p:spPr>
          <a:xfrm>
            <a:off x="2828925" y="3575224"/>
            <a:ext cx="2905125" cy="0"/>
          </a:xfrm>
          <a:prstGeom prst="line">
            <a:avLst/>
          </a:pr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02" name="Freeform 101"/>
          <p:cNvSpPr/>
          <p:nvPr/>
        </p:nvSpPr>
        <p:spPr bwMode="auto">
          <a:xfrm flipV="1">
            <a:off x="3385271" y="2586181"/>
            <a:ext cx="2348779" cy="734204"/>
          </a:xfrm>
          <a:custGeom>
            <a:avLst/>
            <a:gdLst>
              <a:gd name="connsiteX0" fmla="*/ 0 w 600364"/>
              <a:gd name="connsiteY0" fmla="*/ 886691 h 886691"/>
              <a:gd name="connsiteX1" fmla="*/ 0 w 600364"/>
              <a:gd name="connsiteY1" fmla="*/ 0 h 886691"/>
              <a:gd name="connsiteX2" fmla="*/ 600364 w 600364"/>
              <a:gd name="connsiteY2" fmla="*/ 0 h 886691"/>
            </a:gdLst>
            <a:ahLst/>
            <a:cxnLst>
              <a:cxn ang="0">
                <a:pos x="connsiteX0" y="connsiteY0"/>
              </a:cxn>
              <a:cxn ang="0">
                <a:pos x="connsiteX1" y="connsiteY1"/>
              </a:cxn>
              <a:cxn ang="0">
                <a:pos x="connsiteX2" y="connsiteY2"/>
              </a:cxn>
            </a:cxnLst>
            <a:rect l="l" t="t" r="r" b="b"/>
            <a:pathLst>
              <a:path w="600364" h="886691">
                <a:moveTo>
                  <a:pt x="0" y="886691"/>
                </a:moveTo>
                <a:lnTo>
                  <a:pt x="0" y="0"/>
                </a:lnTo>
                <a:lnTo>
                  <a:pt x="600364" y="0"/>
                </a:lnTo>
              </a:path>
            </a:pathLst>
          </a:cu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nvGrpSpPr>
          <p:cNvPr id="104" name="Group 103"/>
          <p:cNvGrpSpPr/>
          <p:nvPr/>
        </p:nvGrpSpPr>
        <p:grpSpPr>
          <a:xfrm>
            <a:off x="5810782" y="3176588"/>
            <a:ext cx="1155058" cy="782666"/>
            <a:chOff x="4402138" y="2281238"/>
            <a:chExt cx="3387725" cy="2295525"/>
          </a:xfrm>
          <a:solidFill>
            <a:schemeClr val="accent2"/>
          </a:solidFill>
        </p:grpSpPr>
        <p:sp>
          <p:nvSpPr>
            <p:cNvPr id="105" name="Freeform 55"/>
            <p:cNvSpPr>
              <a:spLocks noEditPoints="1"/>
            </p:cNvSpPr>
            <p:nvPr/>
          </p:nvSpPr>
          <p:spPr bwMode="auto">
            <a:xfrm>
              <a:off x="4665663" y="2281238"/>
              <a:ext cx="2860675" cy="2024063"/>
            </a:xfrm>
            <a:custGeom>
              <a:avLst/>
              <a:gdLst>
                <a:gd name="T0" fmla="*/ 860 w 944"/>
                <a:gd name="T1" fmla="*/ 0 h 665"/>
                <a:gd name="T2" fmla="*/ 83 w 944"/>
                <a:gd name="T3" fmla="*/ 0 h 665"/>
                <a:gd name="T4" fmla="*/ 0 w 944"/>
                <a:gd name="T5" fmla="*/ 77 h 665"/>
                <a:gd name="T6" fmla="*/ 0 w 944"/>
                <a:gd name="T7" fmla="*/ 624 h 665"/>
                <a:gd name="T8" fmla="*/ 44 w 944"/>
                <a:gd name="T9" fmla="*/ 665 h 665"/>
                <a:gd name="T10" fmla="*/ 900 w 944"/>
                <a:gd name="T11" fmla="*/ 665 h 665"/>
                <a:gd name="T12" fmla="*/ 944 w 944"/>
                <a:gd name="T13" fmla="*/ 624 h 665"/>
                <a:gd name="T14" fmla="*/ 944 w 944"/>
                <a:gd name="T15" fmla="*/ 77 h 665"/>
                <a:gd name="T16" fmla="*/ 860 w 944"/>
                <a:gd name="T17" fmla="*/ 0 h 665"/>
                <a:gd name="T18" fmla="*/ 896 w 944"/>
                <a:gd name="T19" fmla="*/ 617 h 665"/>
                <a:gd name="T20" fmla="*/ 48 w 944"/>
                <a:gd name="T21" fmla="*/ 617 h 665"/>
                <a:gd name="T22" fmla="*/ 48 w 944"/>
                <a:gd name="T23" fmla="*/ 77 h 665"/>
                <a:gd name="T24" fmla="*/ 83 w 944"/>
                <a:gd name="T25" fmla="*/ 48 h 665"/>
                <a:gd name="T26" fmla="*/ 860 w 944"/>
                <a:gd name="T27" fmla="*/ 48 h 665"/>
                <a:gd name="T28" fmla="*/ 896 w 944"/>
                <a:gd name="T29" fmla="*/ 77 h 665"/>
                <a:gd name="T30" fmla="*/ 896 w 944"/>
                <a:gd name="T31" fmla="*/ 617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65">
                  <a:moveTo>
                    <a:pt x="860" y="0"/>
                  </a:moveTo>
                  <a:cubicBezTo>
                    <a:pt x="83" y="0"/>
                    <a:pt x="83" y="0"/>
                    <a:pt x="83" y="0"/>
                  </a:cubicBezTo>
                  <a:cubicBezTo>
                    <a:pt x="38" y="0"/>
                    <a:pt x="0" y="34"/>
                    <a:pt x="0" y="77"/>
                  </a:cubicBezTo>
                  <a:cubicBezTo>
                    <a:pt x="0" y="624"/>
                    <a:pt x="0" y="624"/>
                    <a:pt x="0" y="624"/>
                  </a:cubicBezTo>
                  <a:cubicBezTo>
                    <a:pt x="0" y="647"/>
                    <a:pt x="20" y="665"/>
                    <a:pt x="44" y="665"/>
                  </a:cubicBezTo>
                  <a:cubicBezTo>
                    <a:pt x="900" y="665"/>
                    <a:pt x="900" y="665"/>
                    <a:pt x="900" y="665"/>
                  </a:cubicBezTo>
                  <a:cubicBezTo>
                    <a:pt x="924" y="665"/>
                    <a:pt x="944" y="647"/>
                    <a:pt x="944" y="624"/>
                  </a:cubicBezTo>
                  <a:cubicBezTo>
                    <a:pt x="944" y="77"/>
                    <a:pt x="944" y="77"/>
                    <a:pt x="944" y="77"/>
                  </a:cubicBezTo>
                  <a:cubicBezTo>
                    <a:pt x="944" y="34"/>
                    <a:pt x="906" y="0"/>
                    <a:pt x="860" y="0"/>
                  </a:cubicBezTo>
                  <a:close/>
                  <a:moveTo>
                    <a:pt x="896" y="617"/>
                  </a:moveTo>
                  <a:cubicBezTo>
                    <a:pt x="48" y="617"/>
                    <a:pt x="48" y="617"/>
                    <a:pt x="48" y="617"/>
                  </a:cubicBezTo>
                  <a:cubicBezTo>
                    <a:pt x="48" y="77"/>
                    <a:pt x="48" y="77"/>
                    <a:pt x="48" y="77"/>
                  </a:cubicBezTo>
                  <a:cubicBezTo>
                    <a:pt x="48" y="61"/>
                    <a:pt x="64" y="48"/>
                    <a:pt x="83" y="48"/>
                  </a:cubicBezTo>
                  <a:cubicBezTo>
                    <a:pt x="860" y="48"/>
                    <a:pt x="860" y="48"/>
                    <a:pt x="860" y="48"/>
                  </a:cubicBezTo>
                  <a:cubicBezTo>
                    <a:pt x="880" y="48"/>
                    <a:pt x="896" y="61"/>
                    <a:pt x="896" y="77"/>
                  </a:cubicBezTo>
                  <a:lnTo>
                    <a:pt x="896" y="6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106" name="Freeform 56"/>
            <p:cNvSpPr>
              <a:spLocks/>
            </p:cNvSpPr>
            <p:nvPr/>
          </p:nvSpPr>
          <p:spPr bwMode="auto">
            <a:xfrm>
              <a:off x="5195888" y="3332163"/>
              <a:ext cx="146050" cy="711200"/>
            </a:xfrm>
            <a:custGeom>
              <a:avLst/>
              <a:gdLst>
                <a:gd name="T0" fmla="*/ 24 w 48"/>
                <a:gd name="T1" fmla="*/ 234 h 234"/>
                <a:gd name="T2" fmla="*/ 0 w 48"/>
                <a:gd name="T3" fmla="*/ 210 h 234"/>
                <a:gd name="T4" fmla="*/ 0 w 48"/>
                <a:gd name="T5" fmla="*/ 24 h 234"/>
                <a:gd name="T6" fmla="*/ 24 w 48"/>
                <a:gd name="T7" fmla="*/ 0 h 234"/>
                <a:gd name="T8" fmla="*/ 48 w 48"/>
                <a:gd name="T9" fmla="*/ 24 h 234"/>
                <a:gd name="T10" fmla="*/ 48 w 48"/>
                <a:gd name="T11" fmla="*/ 210 h 234"/>
                <a:gd name="T12" fmla="*/ 24 w 48"/>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48" h="234">
                  <a:moveTo>
                    <a:pt x="24" y="234"/>
                  </a:moveTo>
                  <a:cubicBezTo>
                    <a:pt x="10" y="234"/>
                    <a:pt x="0" y="224"/>
                    <a:pt x="0" y="210"/>
                  </a:cubicBezTo>
                  <a:cubicBezTo>
                    <a:pt x="0" y="24"/>
                    <a:pt x="0" y="24"/>
                    <a:pt x="0" y="24"/>
                  </a:cubicBezTo>
                  <a:cubicBezTo>
                    <a:pt x="0" y="10"/>
                    <a:pt x="10" y="0"/>
                    <a:pt x="24" y="0"/>
                  </a:cubicBezTo>
                  <a:cubicBezTo>
                    <a:pt x="37" y="0"/>
                    <a:pt x="48" y="10"/>
                    <a:pt x="48" y="24"/>
                  </a:cubicBezTo>
                  <a:cubicBezTo>
                    <a:pt x="48" y="210"/>
                    <a:pt x="48" y="210"/>
                    <a:pt x="48" y="210"/>
                  </a:cubicBezTo>
                  <a:cubicBezTo>
                    <a:pt x="48" y="224"/>
                    <a:pt x="37" y="234"/>
                    <a:pt x="2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7" name="Freeform 57"/>
            <p:cNvSpPr>
              <a:spLocks/>
            </p:cNvSpPr>
            <p:nvPr/>
          </p:nvSpPr>
          <p:spPr bwMode="auto">
            <a:xfrm>
              <a:off x="5695951" y="2582863"/>
              <a:ext cx="146050" cy="1460500"/>
            </a:xfrm>
            <a:custGeom>
              <a:avLst/>
              <a:gdLst>
                <a:gd name="T0" fmla="*/ 24 w 48"/>
                <a:gd name="T1" fmla="*/ 480 h 480"/>
                <a:gd name="T2" fmla="*/ 0 w 48"/>
                <a:gd name="T3" fmla="*/ 456 h 480"/>
                <a:gd name="T4" fmla="*/ 0 w 48"/>
                <a:gd name="T5" fmla="*/ 24 h 480"/>
                <a:gd name="T6" fmla="*/ 24 w 48"/>
                <a:gd name="T7" fmla="*/ 0 h 480"/>
                <a:gd name="T8" fmla="*/ 48 w 48"/>
                <a:gd name="T9" fmla="*/ 24 h 480"/>
                <a:gd name="T10" fmla="*/ 48 w 48"/>
                <a:gd name="T11" fmla="*/ 456 h 480"/>
                <a:gd name="T12" fmla="*/ 24 w 48"/>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48" h="480">
                  <a:moveTo>
                    <a:pt x="24" y="480"/>
                  </a:moveTo>
                  <a:cubicBezTo>
                    <a:pt x="11" y="480"/>
                    <a:pt x="0" y="470"/>
                    <a:pt x="0" y="456"/>
                  </a:cubicBezTo>
                  <a:cubicBezTo>
                    <a:pt x="0" y="24"/>
                    <a:pt x="0" y="24"/>
                    <a:pt x="0" y="24"/>
                  </a:cubicBezTo>
                  <a:cubicBezTo>
                    <a:pt x="0" y="11"/>
                    <a:pt x="11" y="0"/>
                    <a:pt x="24" y="0"/>
                  </a:cubicBezTo>
                  <a:cubicBezTo>
                    <a:pt x="37" y="0"/>
                    <a:pt x="48" y="11"/>
                    <a:pt x="48" y="24"/>
                  </a:cubicBezTo>
                  <a:cubicBezTo>
                    <a:pt x="48" y="456"/>
                    <a:pt x="48" y="456"/>
                    <a:pt x="48" y="456"/>
                  </a:cubicBezTo>
                  <a:cubicBezTo>
                    <a:pt x="48" y="470"/>
                    <a:pt x="37" y="480"/>
                    <a:pt x="24"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8" name="Freeform 58"/>
            <p:cNvSpPr>
              <a:spLocks/>
            </p:cNvSpPr>
            <p:nvPr/>
          </p:nvSpPr>
          <p:spPr bwMode="auto">
            <a:xfrm>
              <a:off x="6262688" y="2835276"/>
              <a:ext cx="146050" cy="1208088"/>
            </a:xfrm>
            <a:custGeom>
              <a:avLst/>
              <a:gdLst>
                <a:gd name="T0" fmla="*/ 24 w 48"/>
                <a:gd name="T1" fmla="*/ 397 h 397"/>
                <a:gd name="T2" fmla="*/ 0 w 48"/>
                <a:gd name="T3" fmla="*/ 373 h 397"/>
                <a:gd name="T4" fmla="*/ 0 w 48"/>
                <a:gd name="T5" fmla="*/ 24 h 397"/>
                <a:gd name="T6" fmla="*/ 24 w 48"/>
                <a:gd name="T7" fmla="*/ 0 h 397"/>
                <a:gd name="T8" fmla="*/ 48 w 48"/>
                <a:gd name="T9" fmla="*/ 24 h 397"/>
                <a:gd name="T10" fmla="*/ 48 w 48"/>
                <a:gd name="T11" fmla="*/ 373 h 397"/>
                <a:gd name="T12" fmla="*/ 24 w 48"/>
                <a:gd name="T13" fmla="*/ 397 h 397"/>
              </a:gdLst>
              <a:ahLst/>
              <a:cxnLst>
                <a:cxn ang="0">
                  <a:pos x="T0" y="T1"/>
                </a:cxn>
                <a:cxn ang="0">
                  <a:pos x="T2" y="T3"/>
                </a:cxn>
                <a:cxn ang="0">
                  <a:pos x="T4" y="T5"/>
                </a:cxn>
                <a:cxn ang="0">
                  <a:pos x="T6" y="T7"/>
                </a:cxn>
                <a:cxn ang="0">
                  <a:pos x="T8" y="T9"/>
                </a:cxn>
                <a:cxn ang="0">
                  <a:pos x="T10" y="T11"/>
                </a:cxn>
                <a:cxn ang="0">
                  <a:pos x="T12" y="T13"/>
                </a:cxn>
              </a:cxnLst>
              <a:rect l="0" t="0" r="r" b="b"/>
              <a:pathLst>
                <a:path w="48" h="397">
                  <a:moveTo>
                    <a:pt x="24" y="397"/>
                  </a:moveTo>
                  <a:cubicBezTo>
                    <a:pt x="10" y="397"/>
                    <a:pt x="0" y="387"/>
                    <a:pt x="0" y="373"/>
                  </a:cubicBezTo>
                  <a:cubicBezTo>
                    <a:pt x="0" y="24"/>
                    <a:pt x="0" y="24"/>
                    <a:pt x="0" y="24"/>
                  </a:cubicBezTo>
                  <a:cubicBezTo>
                    <a:pt x="0" y="11"/>
                    <a:pt x="10" y="0"/>
                    <a:pt x="24" y="0"/>
                  </a:cubicBezTo>
                  <a:cubicBezTo>
                    <a:pt x="37" y="0"/>
                    <a:pt x="48" y="11"/>
                    <a:pt x="48" y="24"/>
                  </a:cubicBezTo>
                  <a:cubicBezTo>
                    <a:pt x="48" y="373"/>
                    <a:pt x="48" y="373"/>
                    <a:pt x="48" y="373"/>
                  </a:cubicBezTo>
                  <a:cubicBezTo>
                    <a:pt x="48" y="387"/>
                    <a:pt x="37" y="397"/>
                    <a:pt x="24" y="3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9" name="Freeform 59"/>
            <p:cNvSpPr>
              <a:spLocks/>
            </p:cNvSpPr>
            <p:nvPr/>
          </p:nvSpPr>
          <p:spPr bwMode="auto">
            <a:xfrm>
              <a:off x="6850063" y="3444876"/>
              <a:ext cx="146050" cy="598488"/>
            </a:xfrm>
            <a:custGeom>
              <a:avLst/>
              <a:gdLst>
                <a:gd name="T0" fmla="*/ 24 w 48"/>
                <a:gd name="T1" fmla="*/ 197 h 197"/>
                <a:gd name="T2" fmla="*/ 0 w 48"/>
                <a:gd name="T3" fmla="*/ 173 h 197"/>
                <a:gd name="T4" fmla="*/ 0 w 48"/>
                <a:gd name="T5" fmla="*/ 24 h 197"/>
                <a:gd name="T6" fmla="*/ 24 w 48"/>
                <a:gd name="T7" fmla="*/ 0 h 197"/>
                <a:gd name="T8" fmla="*/ 48 w 48"/>
                <a:gd name="T9" fmla="*/ 24 h 197"/>
                <a:gd name="T10" fmla="*/ 48 w 48"/>
                <a:gd name="T11" fmla="*/ 173 h 197"/>
                <a:gd name="T12" fmla="*/ 24 w 48"/>
                <a:gd name="T13" fmla="*/ 197 h 197"/>
              </a:gdLst>
              <a:ahLst/>
              <a:cxnLst>
                <a:cxn ang="0">
                  <a:pos x="T0" y="T1"/>
                </a:cxn>
                <a:cxn ang="0">
                  <a:pos x="T2" y="T3"/>
                </a:cxn>
                <a:cxn ang="0">
                  <a:pos x="T4" y="T5"/>
                </a:cxn>
                <a:cxn ang="0">
                  <a:pos x="T6" y="T7"/>
                </a:cxn>
                <a:cxn ang="0">
                  <a:pos x="T8" y="T9"/>
                </a:cxn>
                <a:cxn ang="0">
                  <a:pos x="T10" y="T11"/>
                </a:cxn>
                <a:cxn ang="0">
                  <a:pos x="T12" y="T13"/>
                </a:cxn>
              </a:cxnLst>
              <a:rect l="0" t="0" r="r" b="b"/>
              <a:pathLst>
                <a:path w="48" h="197">
                  <a:moveTo>
                    <a:pt x="24" y="197"/>
                  </a:moveTo>
                  <a:cubicBezTo>
                    <a:pt x="11" y="197"/>
                    <a:pt x="0" y="187"/>
                    <a:pt x="0" y="173"/>
                  </a:cubicBezTo>
                  <a:cubicBezTo>
                    <a:pt x="0" y="24"/>
                    <a:pt x="0" y="24"/>
                    <a:pt x="0" y="24"/>
                  </a:cubicBezTo>
                  <a:cubicBezTo>
                    <a:pt x="0" y="11"/>
                    <a:pt x="11" y="0"/>
                    <a:pt x="24" y="0"/>
                  </a:cubicBezTo>
                  <a:cubicBezTo>
                    <a:pt x="38" y="0"/>
                    <a:pt x="48" y="11"/>
                    <a:pt x="48" y="24"/>
                  </a:cubicBezTo>
                  <a:cubicBezTo>
                    <a:pt x="48" y="173"/>
                    <a:pt x="48" y="173"/>
                    <a:pt x="48" y="173"/>
                  </a:cubicBezTo>
                  <a:cubicBezTo>
                    <a:pt x="48" y="187"/>
                    <a:pt x="38" y="197"/>
                    <a:pt x="24"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0" name="Freeform 60"/>
            <p:cNvSpPr>
              <a:spLocks/>
            </p:cNvSpPr>
            <p:nvPr/>
          </p:nvSpPr>
          <p:spPr bwMode="auto">
            <a:xfrm>
              <a:off x="4402138" y="4430713"/>
              <a:ext cx="3387725" cy="146050"/>
            </a:xfrm>
            <a:custGeom>
              <a:avLst/>
              <a:gdLst>
                <a:gd name="T0" fmla="*/ 1099 w 1118"/>
                <a:gd name="T1" fmla="*/ 48 h 48"/>
                <a:gd name="T2" fmla="*/ 18 w 1118"/>
                <a:gd name="T3" fmla="*/ 48 h 48"/>
                <a:gd name="T4" fmla="*/ 0 w 1118"/>
                <a:gd name="T5" fmla="*/ 24 h 48"/>
                <a:gd name="T6" fmla="*/ 18 w 1118"/>
                <a:gd name="T7" fmla="*/ 0 h 48"/>
                <a:gd name="T8" fmla="*/ 1099 w 1118"/>
                <a:gd name="T9" fmla="*/ 0 h 48"/>
                <a:gd name="T10" fmla="*/ 1118 w 1118"/>
                <a:gd name="T11" fmla="*/ 24 h 48"/>
                <a:gd name="T12" fmla="*/ 1099 w 11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118" h="48">
                  <a:moveTo>
                    <a:pt x="1099" y="48"/>
                  </a:moveTo>
                  <a:cubicBezTo>
                    <a:pt x="18" y="48"/>
                    <a:pt x="18" y="48"/>
                    <a:pt x="18" y="48"/>
                  </a:cubicBezTo>
                  <a:cubicBezTo>
                    <a:pt x="8" y="48"/>
                    <a:pt x="0" y="38"/>
                    <a:pt x="0" y="24"/>
                  </a:cubicBezTo>
                  <a:cubicBezTo>
                    <a:pt x="0" y="11"/>
                    <a:pt x="8" y="0"/>
                    <a:pt x="18" y="0"/>
                  </a:cubicBezTo>
                  <a:cubicBezTo>
                    <a:pt x="1099" y="0"/>
                    <a:pt x="1099" y="0"/>
                    <a:pt x="1099" y="0"/>
                  </a:cubicBezTo>
                  <a:cubicBezTo>
                    <a:pt x="1110" y="0"/>
                    <a:pt x="1118" y="11"/>
                    <a:pt x="1118" y="24"/>
                  </a:cubicBezTo>
                  <a:cubicBezTo>
                    <a:pt x="1118" y="38"/>
                    <a:pt x="1110" y="48"/>
                    <a:pt x="109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488" y="2556828"/>
            <a:ext cx="4334152" cy="1920240"/>
          </a:xfrm>
          <a:prstGeom prst="rect">
            <a:avLst/>
          </a:prstGeom>
        </p:spPr>
      </p:pic>
      <p:sp>
        <p:nvSpPr>
          <p:cNvPr id="112" name="TextBox 111"/>
          <p:cNvSpPr txBox="1"/>
          <p:nvPr/>
        </p:nvSpPr>
        <p:spPr>
          <a:xfrm>
            <a:off x="3949700" y="2247900"/>
            <a:ext cx="763735" cy="184666"/>
          </a:xfrm>
          <a:prstGeom prst="rect">
            <a:avLst/>
          </a:prstGeom>
          <a:noFill/>
        </p:spPr>
        <p:txBody>
          <a:bodyPr wrap="none" lIns="0" tIns="0" rIns="0" bIns="0" rtlCol="0">
            <a:spAutoFit/>
          </a:bodyPr>
          <a:lstStyle/>
          <a:p>
            <a:pPr>
              <a:spcAft>
                <a:spcPts val="600"/>
              </a:spcAft>
            </a:pPr>
            <a:r>
              <a:rPr lang="en-US" sz="1200" dirty="0">
                <a:solidFill>
                  <a:schemeClr val="accent1"/>
                </a:solidFill>
              </a:rPr>
              <a:t>Event Hubs</a:t>
            </a:r>
          </a:p>
        </p:txBody>
      </p:sp>
      <p:sp>
        <p:nvSpPr>
          <p:cNvPr id="113" name="TextBox 112"/>
          <p:cNvSpPr txBox="1"/>
          <p:nvPr/>
        </p:nvSpPr>
        <p:spPr>
          <a:xfrm>
            <a:off x="2705100" y="1625600"/>
            <a:ext cx="1115562" cy="184666"/>
          </a:xfrm>
          <a:prstGeom prst="rect">
            <a:avLst/>
          </a:prstGeom>
          <a:noFill/>
        </p:spPr>
        <p:txBody>
          <a:bodyPr wrap="none" lIns="0" tIns="0" rIns="0" bIns="0" rtlCol="0">
            <a:spAutoFit/>
          </a:bodyPr>
          <a:lstStyle/>
          <a:p>
            <a:pPr>
              <a:spcAft>
                <a:spcPts val="600"/>
              </a:spcAft>
            </a:pPr>
            <a:r>
              <a:rPr lang="en-US" sz="1200" dirty="0">
                <a:solidFill>
                  <a:schemeClr val="accent1"/>
                </a:solidFill>
              </a:rPr>
              <a:t>Stream Analytics</a:t>
            </a:r>
          </a:p>
        </p:txBody>
      </p:sp>
      <p:sp>
        <p:nvSpPr>
          <p:cNvPr id="114" name="TextBox 113"/>
          <p:cNvSpPr txBox="1"/>
          <p:nvPr/>
        </p:nvSpPr>
        <p:spPr>
          <a:xfrm>
            <a:off x="1981200" y="3181350"/>
            <a:ext cx="1203535" cy="184666"/>
          </a:xfrm>
          <a:prstGeom prst="rect">
            <a:avLst/>
          </a:prstGeom>
          <a:noFill/>
        </p:spPr>
        <p:txBody>
          <a:bodyPr wrap="none" lIns="0" tIns="0" rIns="0" bIns="0" rtlCol="0">
            <a:spAutoFit/>
          </a:bodyPr>
          <a:lstStyle/>
          <a:p>
            <a:pPr>
              <a:spcAft>
                <a:spcPts val="600"/>
              </a:spcAft>
            </a:pPr>
            <a:r>
              <a:rPr lang="en-US" sz="1200" dirty="0">
                <a:solidFill>
                  <a:schemeClr val="accent1"/>
                </a:solidFill>
              </a:rPr>
              <a:t>Machine Learning</a:t>
            </a:r>
          </a:p>
        </p:txBody>
      </p:sp>
      <p:sp>
        <p:nvSpPr>
          <p:cNvPr id="115" name="TextBox 114"/>
          <p:cNvSpPr txBox="1"/>
          <p:nvPr/>
        </p:nvSpPr>
        <p:spPr>
          <a:xfrm>
            <a:off x="2137025" y="4151048"/>
            <a:ext cx="521233" cy="184666"/>
          </a:xfrm>
          <a:prstGeom prst="rect">
            <a:avLst/>
          </a:prstGeom>
          <a:noFill/>
        </p:spPr>
        <p:txBody>
          <a:bodyPr wrap="none" lIns="0" tIns="0" rIns="0" bIns="0" rtlCol="0">
            <a:spAutoFit/>
          </a:bodyPr>
          <a:lstStyle/>
          <a:p>
            <a:pPr>
              <a:spcAft>
                <a:spcPts val="600"/>
              </a:spcAft>
            </a:pPr>
            <a:r>
              <a:rPr lang="en-US" sz="1200" dirty="0">
                <a:solidFill>
                  <a:schemeClr val="accent1"/>
                </a:solidFill>
              </a:rPr>
              <a:t>Storage</a:t>
            </a:r>
          </a:p>
        </p:txBody>
      </p:sp>
      <p:sp>
        <p:nvSpPr>
          <p:cNvPr id="116" name="TextBox 115"/>
          <p:cNvSpPr txBox="1"/>
          <p:nvPr/>
        </p:nvSpPr>
        <p:spPr>
          <a:xfrm>
            <a:off x="2750139" y="4705154"/>
            <a:ext cx="924484" cy="184666"/>
          </a:xfrm>
          <a:prstGeom prst="rect">
            <a:avLst/>
          </a:prstGeom>
          <a:noFill/>
        </p:spPr>
        <p:txBody>
          <a:bodyPr wrap="none" lIns="0" tIns="0" rIns="0" bIns="0" rtlCol="0">
            <a:spAutoFit/>
          </a:bodyPr>
          <a:lstStyle/>
          <a:p>
            <a:pPr>
              <a:spcAft>
                <a:spcPts val="600"/>
              </a:spcAft>
            </a:pPr>
            <a:r>
              <a:rPr lang="en-US" sz="1200" dirty="0">
                <a:solidFill>
                  <a:schemeClr val="accent1"/>
                </a:solidFill>
              </a:rPr>
              <a:t>SQL database</a:t>
            </a:r>
          </a:p>
        </p:txBody>
      </p:sp>
      <p:sp>
        <p:nvSpPr>
          <p:cNvPr id="117" name="TextBox 116"/>
          <p:cNvSpPr txBox="1"/>
          <p:nvPr/>
        </p:nvSpPr>
        <p:spPr>
          <a:xfrm>
            <a:off x="4070350" y="4851400"/>
            <a:ext cx="678071" cy="184666"/>
          </a:xfrm>
          <a:prstGeom prst="rect">
            <a:avLst/>
          </a:prstGeom>
          <a:noFill/>
        </p:spPr>
        <p:txBody>
          <a:bodyPr wrap="none" lIns="0" tIns="0" rIns="0" bIns="0" rtlCol="0">
            <a:spAutoFit/>
          </a:bodyPr>
          <a:lstStyle/>
          <a:p>
            <a:pPr>
              <a:spcAft>
                <a:spcPts val="600"/>
              </a:spcAft>
            </a:pPr>
            <a:r>
              <a:rPr lang="en-US" sz="1200" dirty="0">
                <a:solidFill>
                  <a:schemeClr val="accent1"/>
                </a:solidFill>
              </a:rPr>
              <a:t>HDInsight</a:t>
            </a:r>
          </a:p>
        </p:txBody>
      </p:sp>
      <p:sp>
        <p:nvSpPr>
          <p:cNvPr id="119" name="Freeform 118"/>
          <p:cNvSpPr/>
          <p:nvPr/>
        </p:nvSpPr>
        <p:spPr bwMode="auto">
          <a:xfrm>
            <a:off x="4373562" y="3824904"/>
            <a:ext cx="1360488" cy="419868"/>
          </a:xfrm>
          <a:custGeom>
            <a:avLst/>
            <a:gdLst>
              <a:gd name="connsiteX0" fmla="*/ 0 w 600364"/>
              <a:gd name="connsiteY0" fmla="*/ 886691 h 886691"/>
              <a:gd name="connsiteX1" fmla="*/ 0 w 600364"/>
              <a:gd name="connsiteY1" fmla="*/ 0 h 886691"/>
              <a:gd name="connsiteX2" fmla="*/ 600364 w 600364"/>
              <a:gd name="connsiteY2" fmla="*/ 0 h 886691"/>
            </a:gdLst>
            <a:ahLst/>
            <a:cxnLst>
              <a:cxn ang="0">
                <a:pos x="connsiteX0" y="connsiteY0"/>
              </a:cxn>
              <a:cxn ang="0">
                <a:pos x="connsiteX1" y="connsiteY1"/>
              </a:cxn>
              <a:cxn ang="0">
                <a:pos x="connsiteX2" y="connsiteY2"/>
              </a:cxn>
            </a:cxnLst>
            <a:rect l="l" t="t" r="r" b="b"/>
            <a:pathLst>
              <a:path w="600364" h="886691">
                <a:moveTo>
                  <a:pt x="0" y="886691"/>
                </a:moveTo>
                <a:lnTo>
                  <a:pt x="0" y="0"/>
                </a:lnTo>
                <a:lnTo>
                  <a:pt x="600364" y="0"/>
                </a:lnTo>
              </a:path>
            </a:pathLst>
          </a:cu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20" name="TextBox 119"/>
          <p:cNvSpPr txBox="1"/>
          <p:nvPr/>
        </p:nvSpPr>
        <p:spPr>
          <a:xfrm>
            <a:off x="5996697" y="4012595"/>
            <a:ext cx="783228" cy="246221"/>
          </a:xfrm>
          <a:prstGeom prst="rect">
            <a:avLst/>
          </a:prstGeom>
          <a:noFill/>
        </p:spPr>
        <p:txBody>
          <a:bodyPr wrap="none" lIns="0" tIns="0" rIns="0" bIns="0" rtlCol="0">
            <a:spAutoFit/>
          </a:bodyPr>
          <a:lstStyle/>
          <a:p>
            <a:pPr>
              <a:spcAft>
                <a:spcPts val="600"/>
              </a:spcAft>
            </a:pPr>
            <a:r>
              <a:rPr lang="en-US" sz="1600" dirty="0">
                <a:solidFill>
                  <a:schemeClr val="accent1"/>
                </a:solidFill>
              </a:rPr>
              <a:t>Power BI</a:t>
            </a:r>
          </a:p>
        </p:txBody>
      </p:sp>
      <p:sp>
        <p:nvSpPr>
          <p:cNvPr id="123" name="Rectangle 122"/>
          <p:cNvSpPr/>
          <p:nvPr/>
        </p:nvSpPr>
        <p:spPr>
          <a:xfrm>
            <a:off x="697026" y="2646240"/>
            <a:ext cx="1296319" cy="270285"/>
          </a:xfrm>
          <a:prstGeom prst="rect">
            <a:avLst/>
          </a:prstGeom>
        </p:spPr>
        <p:txBody>
          <a:bodyPr wrap="square">
            <a:spAutoFit/>
          </a:bodyPr>
          <a:lstStyle/>
          <a:p>
            <a:r>
              <a:rPr lang="en-US" sz="1122" dirty="0">
                <a:cs typeface="Segoe UI Semilight" panose="020B0402040204020203" pitchFamily="34" charset="0"/>
              </a:rPr>
              <a:t>Power BI</a:t>
            </a:r>
          </a:p>
        </p:txBody>
      </p:sp>
      <p:grpSp>
        <p:nvGrpSpPr>
          <p:cNvPr id="124" name="Group 123"/>
          <p:cNvGrpSpPr/>
          <p:nvPr/>
        </p:nvGrpSpPr>
        <p:grpSpPr>
          <a:xfrm>
            <a:off x="332141" y="2673751"/>
            <a:ext cx="331373" cy="211797"/>
            <a:chOff x="7884058" y="5368509"/>
            <a:chExt cx="324905" cy="207663"/>
          </a:xfrm>
        </p:grpSpPr>
        <p:sp>
          <p:nvSpPr>
            <p:cNvPr id="125"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6"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7"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8"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9"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3" name="Group 2"/>
          <p:cNvGrpSpPr/>
          <p:nvPr/>
        </p:nvGrpSpPr>
        <p:grpSpPr>
          <a:xfrm>
            <a:off x="1863081" y="5384505"/>
            <a:ext cx="8663938" cy="959862"/>
            <a:chOff x="2194921" y="5218949"/>
            <a:chExt cx="8663938" cy="959862"/>
          </a:xfrm>
        </p:grpSpPr>
        <p:sp>
          <p:nvSpPr>
            <p:cNvPr id="6" name="TextBox 5"/>
            <p:cNvSpPr txBox="1"/>
            <p:nvPr/>
          </p:nvSpPr>
          <p:spPr>
            <a:xfrm>
              <a:off x="2194921" y="5218949"/>
              <a:ext cx="6746753" cy="947952"/>
            </a:xfrm>
            <a:prstGeom prst="rect">
              <a:avLst/>
            </a:prstGeom>
            <a:noFill/>
          </p:spPr>
          <p:txBody>
            <a:bodyPr wrap="square" lIns="182880" tIns="146304" rIns="182880" bIns="146304" rtlCol="0">
              <a:spAutoFit/>
            </a:bodyPr>
            <a:lstStyle/>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Analytics for everyone, even non-data experts </a:t>
              </a:r>
            </a:p>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Your whole business on one dashboard</a:t>
              </a:r>
            </a:p>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Create stunning, interactive reports</a:t>
              </a:r>
            </a:p>
          </p:txBody>
        </p:sp>
        <p:sp>
          <p:nvSpPr>
            <p:cNvPr id="7" name="TextBox 6"/>
            <p:cNvSpPr txBox="1"/>
            <p:nvPr/>
          </p:nvSpPr>
          <p:spPr>
            <a:xfrm>
              <a:off x="6377962" y="5230859"/>
              <a:ext cx="4480897" cy="947952"/>
            </a:xfrm>
            <a:prstGeom prst="rect">
              <a:avLst/>
            </a:prstGeom>
            <a:noFill/>
          </p:spPr>
          <p:txBody>
            <a:bodyPr wrap="square" lIns="182880" tIns="146304" rIns="182880" bIns="146304" rtlCol="0">
              <a:spAutoFit/>
            </a:bodyPr>
            <a:lstStyle/>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Drive consistent analysis across your organization</a:t>
              </a:r>
            </a:p>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Embed visuals in your applications</a:t>
              </a:r>
            </a:p>
            <a:p>
              <a:pPr marL="177800" indent="-177800">
                <a:lnSpc>
                  <a:spcPct val="90000"/>
                </a:lnSpc>
                <a:spcAft>
                  <a:spcPts val="600"/>
                </a:spcAft>
                <a:buClr>
                  <a:schemeClr val="accent2"/>
                </a:buClr>
                <a:buFont typeface="Arial" panose="020B0604020202020204" pitchFamily="34" charset="0"/>
                <a:buChar char="•"/>
              </a:pPr>
              <a:r>
                <a:rPr lang="en-US" sz="1200" dirty="0">
                  <a:solidFill>
                    <a:schemeClr val="bg1"/>
                  </a:solidFill>
                </a:rPr>
                <a:t>Get real-time alerts when things change</a:t>
              </a:r>
            </a:p>
          </p:txBody>
        </p:sp>
      </p:grpSp>
      <p:grpSp>
        <p:nvGrpSpPr>
          <p:cNvPr id="152" name="Group 151"/>
          <p:cNvGrpSpPr>
            <a:grpSpLocks noChangeAspect="1"/>
          </p:cNvGrpSpPr>
          <p:nvPr/>
        </p:nvGrpSpPr>
        <p:grpSpPr>
          <a:xfrm>
            <a:off x="2939656" y="3988311"/>
            <a:ext cx="542827" cy="664837"/>
            <a:chOff x="-3084513" y="3390510"/>
            <a:chExt cx="2716213" cy="3363913"/>
          </a:xfrm>
          <a:solidFill>
            <a:schemeClr val="accent2"/>
          </a:solidFill>
        </p:grpSpPr>
        <p:sp>
          <p:nvSpPr>
            <p:cNvPr id="154"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5"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56" name="Freeform 155"/>
          <p:cNvSpPr>
            <a:spLocks noChangeAspect="1"/>
          </p:cNvSpPr>
          <p:nvPr/>
        </p:nvSpPr>
        <p:spPr bwMode="auto">
          <a:xfrm>
            <a:off x="4071057" y="1694931"/>
            <a:ext cx="483841" cy="506325"/>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157" name="Freeform 156"/>
          <p:cNvSpPr>
            <a:spLocks noChangeAspect="1"/>
          </p:cNvSpPr>
          <p:nvPr/>
        </p:nvSpPr>
        <p:spPr bwMode="auto">
          <a:xfrm>
            <a:off x="4164443" y="4373402"/>
            <a:ext cx="604165" cy="457200"/>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1"/>
          </a:solidFill>
          <a:ln w="6350">
            <a:noFill/>
          </a:ln>
        </p:spPr>
        <p:txBody>
          <a:bodyPr vert="horz" wrap="square" lIns="93260" tIns="46630" rIns="93260" bIns="46630" numCol="1" anchor="t" anchorCtr="0" compatLnSpc="1">
            <a:prstTxWarp prst="textNoShape">
              <a:avLst/>
            </a:prstTxWarp>
          </a:bodyPr>
          <a:lstStyle/>
          <a:p>
            <a:endParaRPr lang="en-US" sz="1632" dirty="0"/>
          </a:p>
        </p:txBody>
      </p:sp>
      <p:grpSp>
        <p:nvGrpSpPr>
          <p:cNvPr id="158" name="Group 157"/>
          <p:cNvGrpSpPr>
            <a:grpSpLocks noChangeAspect="1"/>
          </p:cNvGrpSpPr>
          <p:nvPr/>
        </p:nvGrpSpPr>
        <p:grpSpPr>
          <a:xfrm>
            <a:off x="2824799" y="1879834"/>
            <a:ext cx="772539" cy="593457"/>
            <a:chOff x="1260022" y="5196402"/>
            <a:chExt cx="3273425" cy="2514600"/>
          </a:xfrm>
          <a:solidFill>
            <a:schemeClr val="accent1"/>
          </a:solidFill>
        </p:grpSpPr>
        <p:sp>
          <p:nvSpPr>
            <p:cNvPr id="159" name="Freeform 158"/>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60" name="Freeform 159"/>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61" name="Freeform 160"/>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62" name="Freeform 161"/>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136" name="Freeform 135"/>
          <p:cNvSpPr/>
          <p:nvPr/>
        </p:nvSpPr>
        <p:spPr bwMode="auto">
          <a:xfrm flipV="1">
            <a:off x="4266621" y="2509208"/>
            <a:ext cx="1467429" cy="685155"/>
          </a:xfrm>
          <a:custGeom>
            <a:avLst/>
            <a:gdLst>
              <a:gd name="connsiteX0" fmla="*/ 0 w 600364"/>
              <a:gd name="connsiteY0" fmla="*/ 886691 h 886691"/>
              <a:gd name="connsiteX1" fmla="*/ 0 w 600364"/>
              <a:gd name="connsiteY1" fmla="*/ 0 h 886691"/>
              <a:gd name="connsiteX2" fmla="*/ 600364 w 600364"/>
              <a:gd name="connsiteY2" fmla="*/ 0 h 886691"/>
            </a:gdLst>
            <a:ahLst/>
            <a:cxnLst>
              <a:cxn ang="0">
                <a:pos x="connsiteX0" y="connsiteY0"/>
              </a:cxn>
              <a:cxn ang="0">
                <a:pos x="connsiteX1" y="connsiteY1"/>
              </a:cxn>
              <a:cxn ang="0">
                <a:pos x="connsiteX2" y="connsiteY2"/>
              </a:cxn>
            </a:cxnLst>
            <a:rect l="l" t="t" r="r" b="b"/>
            <a:pathLst>
              <a:path w="600364" h="886691">
                <a:moveTo>
                  <a:pt x="0" y="886691"/>
                </a:moveTo>
                <a:lnTo>
                  <a:pt x="0" y="0"/>
                </a:lnTo>
                <a:lnTo>
                  <a:pt x="600364" y="0"/>
                </a:lnTo>
              </a:path>
            </a:pathLst>
          </a:cu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37" name="Freeform 136"/>
          <p:cNvSpPr/>
          <p:nvPr/>
        </p:nvSpPr>
        <p:spPr bwMode="auto">
          <a:xfrm>
            <a:off x="3253424" y="3701918"/>
            <a:ext cx="2480626" cy="189765"/>
          </a:xfrm>
          <a:custGeom>
            <a:avLst/>
            <a:gdLst>
              <a:gd name="connsiteX0" fmla="*/ 0 w 600364"/>
              <a:gd name="connsiteY0" fmla="*/ 886691 h 886691"/>
              <a:gd name="connsiteX1" fmla="*/ 0 w 600364"/>
              <a:gd name="connsiteY1" fmla="*/ 0 h 886691"/>
              <a:gd name="connsiteX2" fmla="*/ 600364 w 600364"/>
              <a:gd name="connsiteY2" fmla="*/ 0 h 886691"/>
            </a:gdLst>
            <a:ahLst/>
            <a:cxnLst>
              <a:cxn ang="0">
                <a:pos x="connsiteX0" y="connsiteY0"/>
              </a:cxn>
              <a:cxn ang="0">
                <a:pos x="connsiteX1" y="connsiteY1"/>
              </a:cxn>
              <a:cxn ang="0">
                <a:pos x="connsiteX2" y="connsiteY2"/>
              </a:cxn>
            </a:cxnLst>
            <a:rect l="l" t="t" r="r" b="b"/>
            <a:pathLst>
              <a:path w="600364" h="886691">
                <a:moveTo>
                  <a:pt x="0" y="886691"/>
                </a:moveTo>
                <a:lnTo>
                  <a:pt x="0" y="0"/>
                </a:lnTo>
                <a:lnTo>
                  <a:pt x="600364" y="0"/>
                </a:lnTo>
              </a:path>
            </a:pathLst>
          </a:cu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38" name="Straight Connector 137"/>
          <p:cNvCxnSpPr/>
          <p:nvPr/>
        </p:nvCxnSpPr>
        <p:spPr>
          <a:xfrm>
            <a:off x="2525506" y="3446971"/>
            <a:ext cx="3206569" cy="0"/>
          </a:xfrm>
          <a:prstGeom prst="line">
            <a:avLst/>
          </a:prstGeom>
          <a:ln w="12700">
            <a:solidFill>
              <a:schemeClr val="accent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658890" y="4872879"/>
            <a:ext cx="1296319" cy="270285"/>
          </a:xfrm>
          <a:prstGeom prst="rect">
            <a:avLst/>
          </a:prstGeom>
        </p:spPr>
        <p:txBody>
          <a:bodyPr wrap="square">
            <a:spAutoFit/>
          </a:bodyPr>
          <a:lstStyle/>
          <a:p>
            <a:r>
              <a:rPr lang="en-US" sz="1122" dirty="0">
                <a:cs typeface="Segoe UI Semilight" panose="020B0402040204020203" pitchFamily="34" charset="0"/>
              </a:rPr>
              <a:t>Power BI</a:t>
            </a:r>
          </a:p>
        </p:txBody>
      </p:sp>
      <p:sp>
        <p:nvSpPr>
          <p:cNvPr id="252" name="Freeform 5"/>
          <p:cNvSpPr>
            <a:spLocks noEditPoints="1"/>
          </p:cNvSpPr>
          <p:nvPr/>
        </p:nvSpPr>
        <p:spPr bwMode="auto">
          <a:xfrm>
            <a:off x="294005" y="4900390"/>
            <a:ext cx="331373" cy="211797"/>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3" name="Freeform 6"/>
          <p:cNvSpPr>
            <a:spLocks/>
          </p:cNvSpPr>
          <p:nvPr/>
        </p:nvSpPr>
        <p:spPr bwMode="auto">
          <a:xfrm>
            <a:off x="415143" y="4944938"/>
            <a:ext cx="35950" cy="126609"/>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4" name="Freeform 7"/>
          <p:cNvSpPr>
            <a:spLocks/>
          </p:cNvSpPr>
          <p:nvPr/>
        </p:nvSpPr>
        <p:spPr bwMode="auto">
          <a:xfrm>
            <a:off x="469070" y="4980888"/>
            <a:ext cx="36732" cy="9065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5" name="Freeform 8"/>
          <p:cNvSpPr>
            <a:spLocks/>
          </p:cNvSpPr>
          <p:nvPr/>
        </p:nvSpPr>
        <p:spPr bwMode="auto">
          <a:xfrm>
            <a:off x="354184" y="5012932"/>
            <a:ext cx="50800" cy="58615"/>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56" name="Freeform 9"/>
          <p:cNvSpPr>
            <a:spLocks/>
          </p:cNvSpPr>
          <p:nvPr/>
        </p:nvSpPr>
        <p:spPr bwMode="auto">
          <a:xfrm>
            <a:off x="519089" y="5021527"/>
            <a:ext cx="42984" cy="50018"/>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nvGrpSpPr>
          <p:cNvPr id="181" name="Group 180"/>
          <p:cNvGrpSpPr/>
          <p:nvPr/>
        </p:nvGrpSpPr>
        <p:grpSpPr>
          <a:xfrm>
            <a:off x="2773" y="4267723"/>
            <a:ext cx="1675820" cy="1293008"/>
            <a:chOff x="8005941" y="4267723"/>
            <a:chExt cx="1675820" cy="1293008"/>
          </a:xfrm>
        </p:grpSpPr>
        <p:sp>
          <p:nvSpPr>
            <p:cNvPr id="182" name="Rectangle 181"/>
            <p:cNvSpPr/>
            <p:nvPr/>
          </p:nvSpPr>
          <p:spPr bwMode="auto">
            <a:xfrm>
              <a:off x="8005941" y="4267723"/>
              <a:ext cx="1660373" cy="1293008"/>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Dashboards &amp; Visualizations</a:t>
              </a:r>
            </a:p>
          </p:txBody>
        </p:sp>
        <p:sp>
          <p:nvSpPr>
            <p:cNvPr id="183" name="Rectangle 182"/>
            <p:cNvSpPr/>
            <p:nvPr/>
          </p:nvSpPr>
          <p:spPr>
            <a:xfrm>
              <a:off x="8467066" y="5017712"/>
              <a:ext cx="1214695" cy="253266"/>
            </a:xfrm>
            <a:prstGeom prst="rect">
              <a:avLst/>
            </a:prstGeom>
          </p:spPr>
          <p:txBody>
            <a:bodyPr wrap="square">
              <a:spAutoFit/>
            </a:bodyPr>
            <a:lstStyle/>
            <a:p>
              <a:r>
                <a:rPr lang="en-US" sz="1122" dirty="0">
                  <a:cs typeface="Segoe UI Semilight" panose="020B0402040204020203" pitchFamily="34" charset="0"/>
                </a:rPr>
                <a:t>Power BI</a:t>
              </a:r>
            </a:p>
          </p:txBody>
        </p:sp>
        <p:grpSp>
          <p:nvGrpSpPr>
            <p:cNvPr id="184" name="Group 183"/>
            <p:cNvGrpSpPr/>
            <p:nvPr/>
          </p:nvGrpSpPr>
          <p:grpSpPr>
            <a:xfrm>
              <a:off x="8125156" y="5043491"/>
              <a:ext cx="310508" cy="198461"/>
              <a:chOff x="7884058" y="5368509"/>
              <a:chExt cx="324905" cy="207663"/>
            </a:xfrm>
          </p:grpSpPr>
          <p:sp>
            <p:nvSpPr>
              <p:cNvPr id="185"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6"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7"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8"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89"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17184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Transform data into intelligent action</a:t>
            </a:r>
          </a:p>
        </p:txBody>
      </p:sp>
      <p:sp>
        <p:nvSpPr>
          <p:cNvPr id="134" name="Rectangle 133"/>
          <p:cNvSpPr/>
          <p:nvPr/>
        </p:nvSpPr>
        <p:spPr bwMode="auto">
          <a:xfrm>
            <a:off x="8005941" y="1387331"/>
            <a:ext cx="1660373" cy="2928083"/>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sp>
        <p:nvSpPr>
          <p:cNvPr id="142" name="Rectangle 141"/>
          <p:cNvSpPr/>
          <p:nvPr/>
        </p:nvSpPr>
        <p:spPr bwMode="auto">
          <a:xfrm>
            <a:off x="8005941" y="4442205"/>
            <a:ext cx="1660373" cy="1293008"/>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Dashboards &amp; Visualizations</a:t>
            </a:r>
          </a:p>
        </p:txBody>
      </p:sp>
      <p:sp>
        <p:nvSpPr>
          <p:cNvPr id="131" name="Rectangle 130"/>
          <p:cNvSpPr/>
          <p:nvPr/>
        </p:nvSpPr>
        <p:spPr bwMode="auto">
          <a:xfrm>
            <a:off x="2679611" y="1387331"/>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132" name="Rectangle 131"/>
          <p:cNvSpPr/>
          <p:nvPr/>
        </p:nvSpPr>
        <p:spPr bwMode="auto">
          <a:xfrm>
            <a:off x="4455055" y="1387332"/>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133" name="Rectangle 132"/>
          <p:cNvSpPr/>
          <p:nvPr/>
        </p:nvSpPr>
        <p:spPr bwMode="auto">
          <a:xfrm>
            <a:off x="6230498" y="1387332"/>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Machine Learning and Analytics</a:t>
            </a:r>
          </a:p>
        </p:txBody>
      </p:sp>
      <p:sp>
        <p:nvSpPr>
          <p:cNvPr id="135" name="Rectangle 134"/>
          <p:cNvSpPr/>
          <p:nvPr/>
        </p:nvSpPr>
        <p:spPr>
          <a:xfrm>
            <a:off x="8647433" y="3776396"/>
            <a:ext cx="1212643" cy="253266"/>
          </a:xfrm>
          <a:prstGeom prst="rect">
            <a:avLst/>
          </a:prstGeom>
        </p:spPr>
        <p:txBody>
          <a:bodyPr wrap="square">
            <a:spAutoFit/>
          </a:bodyPr>
          <a:lstStyle/>
          <a:p>
            <a:r>
              <a:rPr lang="en-US" sz="1122" dirty="0">
                <a:cs typeface="Segoe UI Semilight" panose="020B0402040204020203" pitchFamily="34" charset="0"/>
              </a:rPr>
              <a:t>Cortana</a:t>
            </a:r>
          </a:p>
        </p:txBody>
      </p:sp>
      <p:grpSp>
        <p:nvGrpSpPr>
          <p:cNvPr id="136" name="Group 135"/>
          <p:cNvGrpSpPr/>
          <p:nvPr/>
        </p:nvGrpSpPr>
        <p:grpSpPr>
          <a:xfrm>
            <a:off x="8269003" y="3748752"/>
            <a:ext cx="301767" cy="301767"/>
            <a:chOff x="3236100" y="589298"/>
            <a:chExt cx="5641200" cy="5641200"/>
          </a:xfrm>
        </p:grpSpPr>
        <p:sp>
          <p:nvSpPr>
            <p:cNvPr id="137" name="Freeform 136"/>
            <p:cNvSpPr/>
            <p:nvPr/>
          </p:nvSpPr>
          <p:spPr bwMode="auto">
            <a:xfrm>
              <a:off x="3236100" y="589298"/>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138" name="Freeform 137"/>
            <p:cNvSpPr/>
            <p:nvPr/>
          </p:nvSpPr>
          <p:spPr bwMode="auto">
            <a:xfrm>
              <a:off x="3615099" y="968297"/>
              <a:ext cx="4883202" cy="4883202"/>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sp>
        <p:nvSpPr>
          <p:cNvPr id="141" name="Rectangle 140"/>
          <p:cNvSpPr/>
          <p:nvPr/>
        </p:nvSpPr>
        <p:spPr>
          <a:xfrm>
            <a:off x="3208175" y="3776396"/>
            <a:ext cx="1214695" cy="265009"/>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143" name="Rectangle 142"/>
          <p:cNvSpPr/>
          <p:nvPr/>
        </p:nvSpPr>
        <p:spPr>
          <a:xfrm>
            <a:off x="6831635" y="3614620"/>
            <a:ext cx="1212643" cy="583314"/>
          </a:xfrm>
          <a:prstGeom prst="rect">
            <a:avLst/>
          </a:prstGeom>
        </p:spPr>
        <p:txBody>
          <a:bodyPr wrap="square">
            <a:spAutoFit/>
          </a:bodyPr>
          <a:lstStyle/>
          <a:p>
            <a:r>
              <a:rPr lang="en-US" sz="1122" dirty="0">
                <a:cs typeface="Segoe UI Semilight" panose="020B0402040204020203" pitchFamily="34" charset="0"/>
              </a:rPr>
              <a:t>HDInsight </a:t>
            </a:r>
          </a:p>
          <a:p>
            <a:r>
              <a:rPr lang="en-US" sz="1122" dirty="0">
                <a:cs typeface="Segoe UI Semilight" panose="020B0402040204020203" pitchFamily="34" charset="0"/>
              </a:rPr>
              <a:t>(Hadoop and Spark)</a:t>
            </a:r>
          </a:p>
        </p:txBody>
      </p:sp>
      <p:sp>
        <p:nvSpPr>
          <p:cNvPr id="140" name="Rectangle 139"/>
          <p:cNvSpPr/>
          <p:nvPr/>
        </p:nvSpPr>
        <p:spPr>
          <a:xfrm>
            <a:off x="6831635" y="4569005"/>
            <a:ext cx="866839" cy="410125"/>
          </a:xfrm>
          <a:prstGeom prst="rect">
            <a:avLst/>
          </a:prstGeom>
        </p:spPr>
        <p:txBody>
          <a:bodyPr wrap="square">
            <a:spAutoFit/>
          </a:bodyPr>
          <a:lstStyle/>
          <a:p>
            <a:r>
              <a:rPr lang="en-US" sz="1122" dirty="0">
                <a:cs typeface="Segoe UI Semilight" panose="020B0402040204020203" pitchFamily="34" charset="0"/>
              </a:rPr>
              <a:t>Stream Analytics</a:t>
            </a:r>
          </a:p>
        </p:txBody>
      </p:sp>
      <p:sp>
        <p:nvSpPr>
          <p:cNvPr id="189" name="Rectangle 188"/>
          <p:cNvSpPr/>
          <p:nvPr/>
        </p:nvSpPr>
        <p:spPr>
          <a:xfrm>
            <a:off x="2169343" y="6018273"/>
            <a:ext cx="892227" cy="306913"/>
          </a:xfrm>
          <a:prstGeom prst="rect">
            <a:avLst/>
          </a:prstGeom>
        </p:spPr>
        <p:txBody>
          <a:bodyPr wrap="none" lIns="0" tIns="0" rIns="0" bIns="0" anchor="ctr">
            <a:noAutofit/>
          </a:bodyPr>
          <a:lstStyle/>
          <a:p>
            <a:pPr>
              <a:lnSpc>
                <a:spcPct val="90000"/>
              </a:lnSpc>
            </a:pPr>
            <a:r>
              <a:rPr lang="en-US" sz="2448" dirty="0">
                <a:solidFill>
                  <a:schemeClr val="bg2"/>
                </a:solidFill>
                <a:latin typeface="+mj-lt"/>
              </a:rPr>
              <a:t>Data</a:t>
            </a:r>
          </a:p>
        </p:txBody>
      </p:sp>
      <p:sp>
        <p:nvSpPr>
          <p:cNvPr id="190" name="Rectangle 189"/>
          <p:cNvSpPr/>
          <p:nvPr/>
        </p:nvSpPr>
        <p:spPr>
          <a:xfrm>
            <a:off x="5471961" y="5991723"/>
            <a:ext cx="1420136" cy="360013"/>
          </a:xfrm>
          <a:prstGeom prst="rect">
            <a:avLst/>
          </a:prstGeom>
        </p:spPr>
        <p:txBody>
          <a:bodyPr wrap="none" lIns="0" tIns="0" rIns="0" bIns="0" anchor="ctr">
            <a:spAutoFit/>
          </a:bodyPr>
          <a:lstStyle/>
          <a:p>
            <a:pPr algn="ctr" defTabSz="739440">
              <a:spcBef>
                <a:spcPct val="0"/>
              </a:spcBef>
              <a:spcAft>
                <a:spcPct val="35000"/>
              </a:spcAft>
            </a:pPr>
            <a:r>
              <a:rPr lang="en-US" sz="2448" dirty="0">
                <a:solidFill>
                  <a:schemeClr val="bg2"/>
                </a:solidFill>
                <a:latin typeface="+mj-lt"/>
              </a:rPr>
              <a:t>Intelligence</a:t>
            </a:r>
            <a:endParaRPr lang="en-US" sz="1836" b="1" spc="-31" dirty="0">
              <a:solidFill>
                <a:schemeClr val="bg2"/>
              </a:solidFill>
              <a:latin typeface="Segoe UI Semilight" panose="020B0402040204020203" pitchFamily="34" charset="0"/>
              <a:cs typeface="Segoe UI Semilight" panose="020B0402040204020203" pitchFamily="34" charset="0"/>
            </a:endParaRPr>
          </a:p>
        </p:txBody>
      </p:sp>
      <p:cxnSp>
        <p:nvCxnSpPr>
          <p:cNvPr id="192" name="Straight Connector 191"/>
          <p:cNvCxnSpPr/>
          <p:nvPr/>
        </p:nvCxnSpPr>
        <p:spPr>
          <a:xfrm>
            <a:off x="3506929" y="6172315"/>
            <a:ext cx="1296574" cy="0"/>
          </a:xfrm>
          <a:prstGeom prst="line">
            <a:avLst/>
          </a:prstGeom>
          <a:solidFill>
            <a:schemeClr val="tx1">
              <a:lumMod val="85000"/>
            </a:schemeClr>
          </a:solid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rot="13500000">
            <a:off x="4602109" y="6086298"/>
            <a:ext cx="173455" cy="170863"/>
            <a:chOff x="402446" y="5872915"/>
            <a:chExt cx="292608" cy="288235"/>
          </a:xfrm>
          <a:solidFill>
            <a:schemeClr val="tx1">
              <a:lumMod val="85000"/>
            </a:schemeClr>
          </a:solidFill>
        </p:grpSpPr>
        <p:cxnSp>
          <p:nvCxnSpPr>
            <p:cNvPr id="194" name="Straight Connector 193"/>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a:off x="7728636" y="6172315"/>
            <a:ext cx="1296574" cy="0"/>
          </a:xfrm>
          <a:prstGeom prst="line">
            <a:avLst/>
          </a:prstGeom>
          <a:solidFill>
            <a:schemeClr val="tx1">
              <a:lumMod val="85000"/>
            </a:schemeClr>
          </a:solid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rot="13500000">
            <a:off x="8823816" y="6086298"/>
            <a:ext cx="173455" cy="170863"/>
            <a:chOff x="402446" y="5872915"/>
            <a:chExt cx="292608" cy="288235"/>
          </a:xfrm>
          <a:solidFill>
            <a:schemeClr val="tx1">
              <a:lumMod val="85000"/>
            </a:schemeClr>
          </a:solidFill>
        </p:grpSpPr>
        <p:cxnSp>
          <p:nvCxnSpPr>
            <p:cNvPr id="199" name="Straight Connector 198"/>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9775271" y="6015039"/>
            <a:ext cx="1434111" cy="313382"/>
          </a:xfrm>
          <a:prstGeom prst="rect">
            <a:avLst/>
          </a:prstGeom>
        </p:spPr>
        <p:txBody>
          <a:bodyPr wrap="none" lIns="0" tIns="0" rIns="0" bIns="0" anchor="ctr">
            <a:noAutofit/>
          </a:bodyPr>
          <a:lstStyle/>
          <a:p>
            <a:pPr>
              <a:lnSpc>
                <a:spcPct val="90000"/>
              </a:lnSpc>
            </a:pPr>
            <a:r>
              <a:rPr lang="en-US" sz="2448" dirty="0">
                <a:solidFill>
                  <a:schemeClr val="bg2"/>
                </a:solidFill>
                <a:latin typeface="+mj-lt"/>
              </a:rPr>
              <a:t>Action</a:t>
            </a:r>
          </a:p>
        </p:txBody>
      </p:sp>
      <p:sp>
        <p:nvSpPr>
          <p:cNvPr id="203" name="Freeform 202"/>
          <p:cNvSpPr/>
          <p:nvPr/>
        </p:nvSpPr>
        <p:spPr bwMode="auto">
          <a:xfrm>
            <a:off x="2476641" y="1396072"/>
            <a:ext cx="118369" cy="4360661"/>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sp>
        <p:nvSpPr>
          <p:cNvPr id="206" name="Freeform 205"/>
          <p:cNvSpPr/>
          <p:nvPr/>
        </p:nvSpPr>
        <p:spPr bwMode="auto">
          <a:xfrm flipH="1">
            <a:off x="9754276" y="1396072"/>
            <a:ext cx="118369" cy="4360661"/>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cxnSp>
        <p:nvCxnSpPr>
          <p:cNvPr id="207" name="Straight Connector 206"/>
          <p:cNvCxnSpPr/>
          <p:nvPr/>
        </p:nvCxnSpPr>
        <p:spPr>
          <a:xfrm flipH="1">
            <a:off x="9754276" y="3576401"/>
            <a:ext cx="294803" cy="0"/>
          </a:xfrm>
          <a:prstGeom prst="line">
            <a:avLst/>
          </a:prstGeom>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10512073" y="1694805"/>
            <a:ext cx="1041755" cy="441167"/>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People</a:t>
            </a:r>
          </a:p>
        </p:txBody>
      </p:sp>
      <p:sp>
        <p:nvSpPr>
          <p:cNvPr id="209" name="TextBox 208"/>
          <p:cNvSpPr txBox="1"/>
          <p:nvPr/>
        </p:nvSpPr>
        <p:spPr>
          <a:xfrm>
            <a:off x="10768954" y="4858698"/>
            <a:ext cx="829796" cy="324042"/>
          </a:xfrm>
          <a:prstGeom prst="rect">
            <a:avLst/>
          </a:prstGeom>
          <a:noFill/>
        </p:spPr>
        <p:txBody>
          <a:bodyPr wrap="square" lIns="0" tIns="0" rIns="0" bIns="0"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Automated </a:t>
            </a:r>
            <a:br>
              <a:rPr lang="en-US" sz="1224" spc="-31" dirty="0">
                <a:solidFill>
                  <a:schemeClr val="bg2"/>
                </a:solidFill>
                <a:latin typeface="Segoe UI Semilight" panose="020B0402040204020203" pitchFamily="34" charset="0"/>
                <a:cs typeface="Segoe UI Semilight" panose="020B0402040204020203" pitchFamily="34" charset="0"/>
              </a:rPr>
            </a:br>
            <a:r>
              <a:rPr lang="en-US" sz="1224" spc="-31" dirty="0">
                <a:solidFill>
                  <a:schemeClr val="bg2"/>
                </a:solidFill>
                <a:latin typeface="Segoe UI Semilight" panose="020B0402040204020203" pitchFamily="34" charset="0"/>
                <a:cs typeface="Segoe UI Semilight" panose="020B0402040204020203" pitchFamily="34" charset="0"/>
              </a:rPr>
              <a:t>Systems</a:t>
            </a:r>
          </a:p>
        </p:txBody>
      </p:sp>
      <p:grpSp>
        <p:nvGrpSpPr>
          <p:cNvPr id="210" name="Group 209"/>
          <p:cNvGrpSpPr/>
          <p:nvPr/>
        </p:nvGrpSpPr>
        <p:grpSpPr>
          <a:xfrm>
            <a:off x="10132159" y="1731256"/>
            <a:ext cx="360512" cy="368265"/>
            <a:chOff x="6112510" y="6954657"/>
            <a:chExt cx="1181100" cy="1206500"/>
          </a:xfrm>
          <a:solidFill>
            <a:schemeClr val="accent2"/>
          </a:solidFill>
        </p:grpSpPr>
        <p:sp>
          <p:nvSpPr>
            <p:cNvPr id="211" name="Freeform 5"/>
            <p:cNvSpPr>
              <a:spLocks noEditPoints="1"/>
            </p:cNvSpPr>
            <p:nvPr/>
          </p:nvSpPr>
          <p:spPr bwMode="auto">
            <a:xfrm>
              <a:off x="6233160" y="6954657"/>
              <a:ext cx="485775" cy="482600"/>
            </a:xfrm>
            <a:custGeom>
              <a:avLst/>
              <a:gdLst>
                <a:gd name="T0" fmla="*/ 154 w 306"/>
                <a:gd name="T1" fmla="*/ 304 h 304"/>
                <a:gd name="T2" fmla="*/ 122 w 306"/>
                <a:gd name="T3" fmla="*/ 302 h 304"/>
                <a:gd name="T4" fmla="*/ 94 w 306"/>
                <a:gd name="T5" fmla="*/ 292 h 304"/>
                <a:gd name="T6" fmla="*/ 68 w 306"/>
                <a:gd name="T7" fmla="*/ 278 h 304"/>
                <a:gd name="T8" fmla="*/ 46 w 306"/>
                <a:gd name="T9" fmla="*/ 260 h 304"/>
                <a:gd name="T10" fmla="*/ 26 w 306"/>
                <a:gd name="T11" fmla="*/ 238 h 304"/>
                <a:gd name="T12" fmla="*/ 12 w 306"/>
                <a:gd name="T13" fmla="*/ 212 h 304"/>
                <a:gd name="T14" fmla="*/ 4 w 306"/>
                <a:gd name="T15" fmla="*/ 182 h 304"/>
                <a:gd name="T16" fmla="*/ 0 w 306"/>
                <a:gd name="T17" fmla="*/ 152 h 304"/>
                <a:gd name="T18" fmla="*/ 2 w 306"/>
                <a:gd name="T19" fmla="*/ 136 h 304"/>
                <a:gd name="T20" fmla="*/ 8 w 306"/>
                <a:gd name="T21" fmla="*/ 106 h 304"/>
                <a:gd name="T22" fmla="*/ 20 w 306"/>
                <a:gd name="T23" fmla="*/ 80 h 304"/>
                <a:gd name="T24" fmla="*/ 36 w 306"/>
                <a:gd name="T25" fmla="*/ 56 h 304"/>
                <a:gd name="T26" fmla="*/ 56 w 306"/>
                <a:gd name="T27" fmla="*/ 34 h 304"/>
                <a:gd name="T28" fmla="*/ 80 w 306"/>
                <a:gd name="T29" fmla="*/ 18 h 304"/>
                <a:gd name="T30" fmla="*/ 108 w 306"/>
                <a:gd name="T31" fmla="*/ 6 h 304"/>
                <a:gd name="T32" fmla="*/ 138 w 306"/>
                <a:gd name="T33" fmla="*/ 0 h 304"/>
                <a:gd name="T34" fmla="*/ 154 w 306"/>
                <a:gd name="T35" fmla="*/ 0 h 304"/>
                <a:gd name="T36" fmla="*/ 184 w 306"/>
                <a:gd name="T37" fmla="*/ 2 h 304"/>
                <a:gd name="T38" fmla="*/ 212 w 306"/>
                <a:gd name="T39" fmla="*/ 12 h 304"/>
                <a:gd name="T40" fmla="*/ 238 w 306"/>
                <a:gd name="T41" fmla="*/ 26 h 304"/>
                <a:gd name="T42" fmla="*/ 260 w 306"/>
                <a:gd name="T43" fmla="*/ 44 h 304"/>
                <a:gd name="T44" fmla="*/ 280 w 306"/>
                <a:gd name="T45" fmla="*/ 66 h 304"/>
                <a:gd name="T46" fmla="*/ 294 w 306"/>
                <a:gd name="T47" fmla="*/ 92 h 304"/>
                <a:gd name="T48" fmla="*/ 302 w 306"/>
                <a:gd name="T49" fmla="*/ 122 h 304"/>
                <a:gd name="T50" fmla="*/ 306 w 306"/>
                <a:gd name="T51" fmla="*/ 152 h 304"/>
                <a:gd name="T52" fmla="*/ 304 w 306"/>
                <a:gd name="T53" fmla="*/ 168 h 304"/>
                <a:gd name="T54" fmla="*/ 298 w 306"/>
                <a:gd name="T55" fmla="*/ 198 h 304"/>
                <a:gd name="T56" fmla="*/ 288 w 306"/>
                <a:gd name="T57" fmla="*/ 224 h 304"/>
                <a:gd name="T58" fmla="*/ 270 w 306"/>
                <a:gd name="T59" fmla="*/ 248 h 304"/>
                <a:gd name="T60" fmla="*/ 250 w 306"/>
                <a:gd name="T61" fmla="*/ 270 h 304"/>
                <a:gd name="T62" fmla="*/ 226 w 306"/>
                <a:gd name="T63" fmla="*/ 286 h 304"/>
                <a:gd name="T64" fmla="*/ 198 w 306"/>
                <a:gd name="T65" fmla="*/ 298 h 304"/>
                <a:gd name="T66" fmla="*/ 168 w 306"/>
                <a:gd name="T67" fmla="*/ 304 h 304"/>
                <a:gd name="T68" fmla="*/ 154 w 306"/>
                <a:gd name="T69" fmla="*/ 304 h 304"/>
                <a:gd name="T70" fmla="*/ 154 w 306"/>
                <a:gd name="T71" fmla="*/ 28 h 304"/>
                <a:gd name="T72" fmla="*/ 128 w 306"/>
                <a:gd name="T73" fmla="*/ 30 h 304"/>
                <a:gd name="T74" fmla="*/ 104 w 306"/>
                <a:gd name="T75" fmla="*/ 38 h 304"/>
                <a:gd name="T76" fmla="*/ 66 w 306"/>
                <a:gd name="T77" fmla="*/ 64 h 304"/>
                <a:gd name="T78" fmla="*/ 38 w 306"/>
                <a:gd name="T79" fmla="*/ 104 h 304"/>
                <a:gd name="T80" fmla="*/ 32 w 306"/>
                <a:gd name="T81" fmla="*/ 128 h 304"/>
                <a:gd name="T82" fmla="*/ 28 w 306"/>
                <a:gd name="T83" fmla="*/ 152 h 304"/>
                <a:gd name="T84" fmla="*/ 30 w 306"/>
                <a:gd name="T85" fmla="*/ 164 h 304"/>
                <a:gd name="T86" fmla="*/ 34 w 306"/>
                <a:gd name="T87" fmla="*/ 190 h 304"/>
                <a:gd name="T88" fmla="*/ 50 w 306"/>
                <a:gd name="T89" fmla="*/ 222 h 304"/>
                <a:gd name="T90" fmla="*/ 84 w 306"/>
                <a:gd name="T91" fmla="*/ 256 h 304"/>
                <a:gd name="T92" fmla="*/ 116 w 306"/>
                <a:gd name="T93" fmla="*/ 270 h 304"/>
                <a:gd name="T94" fmla="*/ 140 w 306"/>
                <a:gd name="T95" fmla="*/ 276 h 304"/>
                <a:gd name="T96" fmla="*/ 154 w 306"/>
                <a:gd name="T97" fmla="*/ 276 h 304"/>
                <a:gd name="T98" fmla="*/ 178 w 306"/>
                <a:gd name="T99" fmla="*/ 274 h 304"/>
                <a:gd name="T100" fmla="*/ 202 w 306"/>
                <a:gd name="T101" fmla="*/ 266 h 304"/>
                <a:gd name="T102" fmla="*/ 242 w 306"/>
                <a:gd name="T103" fmla="*/ 240 h 304"/>
                <a:gd name="T104" fmla="*/ 268 w 306"/>
                <a:gd name="T105" fmla="*/ 200 h 304"/>
                <a:gd name="T106" fmla="*/ 274 w 306"/>
                <a:gd name="T107" fmla="*/ 178 h 304"/>
                <a:gd name="T108" fmla="*/ 278 w 306"/>
                <a:gd name="T109" fmla="*/ 152 h 304"/>
                <a:gd name="T110" fmla="*/ 276 w 306"/>
                <a:gd name="T111" fmla="*/ 140 h 304"/>
                <a:gd name="T112" fmla="*/ 272 w 306"/>
                <a:gd name="T113" fmla="*/ 116 h 304"/>
                <a:gd name="T114" fmla="*/ 256 w 306"/>
                <a:gd name="T115" fmla="*/ 82 h 304"/>
                <a:gd name="T116" fmla="*/ 222 w 306"/>
                <a:gd name="T117" fmla="*/ 50 h 304"/>
                <a:gd name="T118" fmla="*/ 190 w 306"/>
                <a:gd name="T119" fmla="*/ 34 h 304"/>
                <a:gd name="T120" fmla="*/ 166 w 306"/>
                <a:gd name="T121" fmla="*/ 28 h 304"/>
                <a:gd name="T122" fmla="*/ 154 w 306"/>
                <a:gd name="T123" fmla="*/ 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04">
                  <a:moveTo>
                    <a:pt x="154" y="304"/>
                  </a:moveTo>
                  <a:lnTo>
                    <a:pt x="154" y="304"/>
                  </a:lnTo>
                  <a:lnTo>
                    <a:pt x="138" y="304"/>
                  </a:lnTo>
                  <a:lnTo>
                    <a:pt x="122" y="302"/>
                  </a:lnTo>
                  <a:lnTo>
                    <a:pt x="108" y="298"/>
                  </a:lnTo>
                  <a:lnTo>
                    <a:pt x="94" y="292"/>
                  </a:lnTo>
                  <a:lnTo>
                    <a:pt x="80" y="286"/>
                  </a:lnTo>
                  <a:lnTo>
                    <a:pt x="68" y="278"/>
                  </a:lnTo>
                  <a:lnTo>
                    <a:pt x="56" y="270"/>
                  </a:lnTo>
                  <a:lnTo>
                    <a:pt x="46" y="260"/>
                  </a:lnTo>
                  <a:lnTo>
                    <a:pt x="36" y="248"/>
                  </a:lnTo>
                  <a:lnTo>
                    <a:pt x="26" y="238"/>
                  </a:lnTo>
                  <a:lnTo>
                    <a:pt x="20" y="224"/>
                  </a:lnTo>
                  <a:lnTo>
                    <a:pt x="12" y="212"/>
                  </a:lnTo>
                  <a:lnTo>
                    <a:pt x="8" y="198"/>
                  </a:lnTo>
                  <a:lnTo>
                    <a:pt x="4" y="182"/>
                  </a:lnTo>
                  <a:lnTo>
                    <a:pt x="2" y="168"/>
                  </a:lnTo>
                  <a:lnTo>
                    <a:pt x="0" y="152"/>
                  </a:lnTo>
                  <a:lnTo>
                    <a:pt x="0" y="152"/>
                  </a:lnTo>
                  <a:lnTo>
                    <a:pt x="2" y="136"/>
                  </a:lnTo>
                  <a:lnTo>
                    <a:pt x="4" y="122"/>
                  </a:lnTo>
                  <a:lnTo>
                    <a:pt x="8" y="106"/>
                  </a:lnTo>
                  <a:lnTo>
                    <a:pt x="12" y="92"/>
                  </a:lnTo>
                  <a:lnTo>
                    <a:pt x="20" y="80"/>
                  </a:lnTo>
                  <a:lnTo>
                    <a:pt x="26" y="66"/>
                  </a:lnTo>
                  <a:lnTo>
                    <a:pt x="36" y="56"/>
                  </a:lnTo>
                  <a:lnTo>
                    <a:pt x="46" y="44"/>
                  </a:lnTo>
                  <a:lnTo>
                    <a:pt x="56" y="34"/>
                  </a:lnTo>
                  <a:lnTo>
                    <a:pt x="68" y="26"/>
                  </a:lnTo>
                  <a:lnTo>
                    <a:pt x="80" y="18"/>
                  </a:lnTo>
                  <a:lnTo>
                    <a:pt x="94" y="12"/>
                  </a:lnTo>
                  <a:lnTo>
                    <a:pt x="108" y="6"/>
                  </a:lnTo>
                  <a:lnTo>
                    <a:pt x="122" y="2"/>
                  </a:lnTo>
                  <a:lnTo>
                    <a:pt x="138" y="0"/>
                  </a:lnTo>
                  <a:lnTo>
                    <a:pt x="154" y="0"/>
                  </a:lnTo>
                  <a:lnTo>
                    <a:pt x="154" y="0"/>
                  </a:lnTo>
                  <a:lnTo>
                    <a:pt x="168" y="0"/>
                  </a:lnTo>
                  <a:lnTo>
                    <a:pt x="184" y="2"/>
                  </a:lnTo>
                  <a:lnTo>
                    <a:pt x="198" y="6"/>
                  </a:lnTo>
                  <a:lnTo>
                    <a:pt x="212" y="12"/>
                  </a:lnTo>
                  <a:lnTo>
                    <a:pt x="226" y="18"/>
                  </a:lnTo>
                  <a:lnTo>
                    <a:pt x="238" y="26"/>
                  </a:lnTo>
                  <a:lnTo>
                    <a:pt x="250" y="34"/>
                  </a:lnTo>
                  <a:lnTo>
                    <a:pt x="260" y="44"/>
                  </a:lnTo>
                  <a:lnTo>
                    <a:pt x="270" y="56"/>
                  </a:lnTo>
                  <a:lnTo>
                    <a:pt x="280" y="66"/>
                  </a:lnTo>
                  <a:lnTo>
                    <a:pt x="288" y="80"/>
                  </a:lnTo>
                  <a:lnTo>
                    <a:pt x="294" y="92"/>
                  </a:lnTo>
                  <a:lnTo>
                    <a:pt x="298" y="106"/>
                  </a:lnTo>
                  <a:lnTo>
                    <a:pt x="302" y="122"/>
                  </a:lnTo>
                  <a:lnTo>
                    <a:pt x="304" y="136"/>
                  </a:lnTo>
                  <a:lnTo>
                    <a:pt x="306" y="152"/>
                  </a:lnTo>
                  <a:lnTo>
                    <a:pt x="306" y="152"/>
                  </a:lnTo>
                  <a:lnTo>
                    <a:pt x="304" y="168"/>
                  </a:lnTo>
                  <a:lnTo>
                    <a:pt x="302" y="182"/>
                  </a:lnTo>
                  <a:lnTo>
                    <a:pt x="298" y="198"/>
                  </a:lnTo>
                  <a:lnTo>
                    <a:pt x="294" y="212"/>
                  </a:lnTo>
                  <a:lnTo>
                    <a:pt x="288" y="224"/>
                  </a:lnTo>
                  <a:lnTo>
                    <a:pt x="280" y="238"/>
                  </a:lnTo>
                  <a:lnTo>
                    <a:pt x="270" y="248"/>
                  </a:lnTo>
                  <a:lnTo>
                    <a:pt x="260" y="260"/>
                  </a:lnTo>
                  <a:lnTo>
                    <a:pt x="250" y="270"/>
                  </a:lnTo>
                  <a:lnTo>
                    <a:pt x="238" y="278"/>
                  </a:lnTo>
                  <a:lnTo>
                    <a:pt x="226" y="286"/>
                  </a:lnTo>
                  <a:lnTo>
                    <a:pt x="212" y="292"/>
                  </a:lnTo>
                  <a:lnTo>
                    <a:pt x="198" y="298"/>
                  </a:lnTo>
                  <a:lnTo>
                    <a:pt x="184" y="302"/>
                  </a:lnTo>
                  <a:lnTo>
                    <a:pt x="168" y="304"/>
                  </a:lnTo>
                  <a:lnTo>
                    <a:pt x="154" y="304"/>
                  </a:lnTo>
                  <a:lnTo>
                    <a:pt x="154" y="304"/>
                  </a:lnTo>
                  <a:close/>
                  <a:moveTo>
                    <a:pt x="154" y="28"/>
                  </a:moveTo>
                  <a:lnTo>
                    <a:pt x="154" y="28"/>
                  </a:lnTo>
                  <a:lnTo>
                    <a:pt x="140" y="28"/>
                  </a:lnTo>
                  <a:lnTo>
                    <a:pt x="128" y="30"/>
                  </a:lnTo>
                  <a:lnTo>
                    <a:pt x="116" y="34"/>
                  </a:lnTo>
                  <a:lnTo>
                    <a:pt x="104" y="38"/>
                  </a:lnTo>
                  <a:lnTo>
                    <a:pt x="84" y="50"/>
                  </a:lnTo>
                  <a:lnTo>
                    <a:pt x="66" y="64"/>
                  </a:lnTo>
                  <a:lnTo>
                    <a:pt x="50" y="82"/>
                  </a:lnTo>
                  <a:lnTo>
                    <a:pt x="38" y="104"/>
                  </a:lnTo>
                  <a:lnTo>
                    <a:pt x="34" y="116"/>
                  </a:lnTo>
                  <a:lnTo>
                    <a:pt x="32" y="128"/>
                  </a:lnTo>
                  <a:lnTo>
                    <a:pt x="30" y="140"/>
                  </a:lnTo>
                  <a:lnTo>
                    <a:pt x="28" y="152"/>
                  </a:lnTo>
                  <a:lnTo>
                    <a:pt x="28" y="152"/>
                  </a:lnTo>
                  <a:lnTo>
                    <a:pt x="30" y="164"/>
                  </a:lnTo>
                  <a:lnTo>
                    <a:pt x="32" y="178"/>
                  </a:lnTo>
                  <a:lnTo>
                    <a:pt x="34" y="190"/>
                  </a:lnTo>
                  <a:lnTo>
                    <a:pt x="38" y="200"/>
                  </a:lnTo>
                  <a:lnTo>
                    <a:pt x="50" y="222"/>
                  </a:lnTo>
                  <a:lnTo>
                    <a:pt x="66" y="240"/>
                  </a:lnTo>
                  <a:lnTo>
                    <a:pt x="84" y="256"/>
                  </a:lnTo>
                  <a:lnTo>
                    <a:pt x="104" y="266"/>
                  </a:lnTo>
                  <a:lnTo>
                    <a:pt x="116" y="270"/>
                  </a:lnTo>
                  <a:lnTo>
                    <a:pt x="128" y="274"/>
                  </a:lnTo>
                  <a:lnTo>
                    <a:pt x="140" y="276"/>
                  </a:lnTo>
                  <a:lnTo>
                    <a:pt x="154" y="276"/>
                  </a:lnTo>
                  <a:lnTo>
                    <a:pt x="154" y="276"/>
                  </a:lnTo>
                  <a:lnTo>
                    <a:pt x="166" y="276"/>
                  </a:lnTo>
                  <a:lnTo>
                    <a:pt x="178" y="274"/>
                  </a:lnTo>
                  <a:lnTo>
                    <a:pt x="190" y="270"/>
                  </a:lnTo>
                  <a:lnTo>
                    <a:pt x="202" y="266"/>
                  </a:lnTo>
                  <a:lnTo>
                    <a:pt x="222" y="256"/>
                  </a:lnTo>
                  <a:lnTo>
                    <a:pt x="242" y="240"/>
                  </a:lnTo>
                  <a:lnTo>
                    <a:pt x="256" y="222"/>
                  </a:lnTo>
                  <a:lnTo>
                    <a:pt x="268" y="200"/>
                  </a:lnTo>
                  <a:lnTo>
                    <a:pt x="272" y="190"/>
                  </a:lnTo>
                  <a:lnTo>
                    <a:pt x="274" y="178"/>
                  </a:lnTo>
                  <a:lnTo>
                    <a:pt x="276" y="164"/>
                  </a:lnTo>
                  <a:lnTo>
                    <a:pt x="278" y="152"/>
                  </a:lnTo>
                  <a:lnTo>
                    <a:pt x="278" y="152"/>
                  </a:lnTo>
                  <a:lnTo>
                    <a:pt x="276" y="140"/>
                  </a:lnTo>
                  <a:lnTo>
                    <a:pt x="274" y="128"/>
                  </a:lnTo>
                  <a:lnTo>
                    <a:pt x="272" y="116"/>
                  </a:lnTo>
                  <a:lnTo>
                    <a:pt x="268" y="104"/>
                  </a:lnTo>
                  <a:lnTo>
                    <a:pt x="256" y="82"/>
                  </a:lnTo>
                  <a:lnTo>
                    <a:pt x="242" y="64"/>
                  </a:lnTo>
                  <a:lnTo>
                    <a:pt x="222" y="50"/>
                  </a:lnTo>
                  <a:lnTo>
                    <a:pt x="202" y="38"/>
                  </a:lnTo>
                  <a:lnTo>
                    <a:pt x="190" y="34"/>
                  </a:lnTo>
                  <a:lnTo>
                    <a:pt x="178" y="30"/>
                  </a:lnTo>
                  <a:lnTo>
                    <a:pt x="166" y="28"/>
                  </a:lnTo>
                  <a:lnTo>
                    <a:pt x="154" y="28"/>
                  </a:lnTo>
                  <a:lnTo>
                    <a:pt x="1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2" name="Freeform 6"/>
            <p:cNvSpPr>
              <a:spLocks noEditPoints="1"/>
            </p:cNvSpPr>
            <p:nvPr/>
          </p:nvSpPr>
          <p:spPr bwMode="auto">
            <a:xfrm>
              <a:off x="6112510" y="7481707"/>
              <a:ext cx="727075" cy="679450"/>
            </a:xfrm>
            <a:custGeom>
              <a:avLst/>
              <a:gdLst>
                <a:gd name="T0" fmla="*/ 0 w 458"/>
                <a:gd name="T1" fmla="*/ 428 h 428"/>
                <a:gd name="T2" fmla="*/ 16 w 458"/>
                <a:gd name="T3" fmla="*/ 210 h 428"/>
                <a:gd name="T4" fmla="*/ 22 w 458"/>
                <a:gd name="T5" fmla="*/ 166 h 428"/>
                <a:gd name="T6" fmla="*/ 36 w 458"/>
                <a:gd name="T7" fmla="*/ 126 h 428"/>
                <a:gd name="T8" fmla="*/ 56 w 458"/>
                <a:gd name="T9" fmla="*/ 90 h 428"/>
                <a:gd name="T10" fmla="*/ 82 w 458"/>
                <a:gd name="T11" fmla="*/ 60 h 428"/>
                <a:gd name="T12" fmla="*/ 112 w 458"/>
                <a:gd name="T13" fmla="*/ 34 h 428"/>
                <a:gd name="T14" fmla="*/ 148 w 458"/>
                <a:gd name="T15" fmla="*/ 16 h 428"/>
                <a:gd name="T16" fmla="*/ 186 w 458"/>
                <a:gd name="T17" fmla="*/ 4 h 428"/>
                <a:gd name="T18" fmla="*/ 226 w 458"/>
                <a:gd name="T19" fmla="*/ 0 h 428"/>
                <a:gd name="T20" fmla="*/ 248 w 458"/>
                <a:gd name="T21" fmla="*/ 0 h 428"/>
                <a:gd name="T22" fmla="*/ 286 w 458"/>
                <a:gd name="T23" fmla="*/ 8 h 428"/>
                <a:gd name="T24" fmla="*/ 322 w 458"/>
                <a:gd name="T25" fmla="*/ 24 h 428"/>
                <a:gd name="T26" fmla="*/ 356 w 458"/>
                <a:gd name="T27" fmla="*/ 48 h 428"/>
                <a:gd name="T28" fmla="*/ 384 w 458"/>
                <a:gd name="T29" fmla="*/ 76 h 428"/>
                <a:gd name="T30" fmla="*/ 408 w 458"/>
                <a:gd name="T31" fmla="*/ 108 h 428"/>
                <a:gd name="T32" fmla="*/ 424 w 458"/>
                <a:gd name="T33" fmla="*/ 146 h 428"/>
                <a:gd name="T34" fmla="*/ 436 w 458"/>
                <a:gd name="T35" fmla="*/ 188 h 428"/>
                <a:gd name="T36" fmla="*/ 458 w 458"/>
                <a:gd name="T37" fmla="*/ 428 h 428"/>
                <a:gd name="T38" fmla="*/ 428 w 458"/>
                <a:gd name="T39" fmla="*/ 400 h 428"/>
                <a:gd name="T40" fmla="*/ 410 w 458"/>
                <a:gd name="T41" fmla="*/ 212 h 428"/>
                <a:gd name="T42" fmla="*/ 404 w 458"/>
                <a:gd name="T43" fmla="*/ 174 h 428"/>
                <a:gd name="T44" fmla="*/ 392 w 458"/>
                <a:gd name="T45" fmla="*/ 140 h 428"/>
                <a:gd name="T46" fmla="*/ 374 w 458"/>
                <a:gd name="T47" fmla="*/ 108 h 428"/>
                <a:gd name="T48" fmla="*/ 352 w 458"/>
                <a:gd name="T49" fmla="*/ 82 h 428"/>
                <a:gd name="T50" fmla="*/ 324 w 458"/>
                <a:gd name="T51" fmla="*/ 58 h 428"/>
                <a:gd name="T52" fmla="*/ 294 w 458"/>
                <a:gd name="T53" fmla="*/ 42 h 428"/>
                <a:gd name="T54" fmla="*/ 262 w 458"/>
                <a:gd name="T55" fmla="*/ 32 h 428"/>
                <a:gd name="T56" fmla="*/ 226 w 458"/>
                <a:gd name="T57" fmla="*/ 28 h 428"/>
                <a:gd name="T58" fmla="*/ 208 w 458"/>
                <a:gd name="T59" fmla="*/ 28 h 428"/>
                <a:gd name="T60" fmla="*/ 174 w 458"/>
                <a:gd name="T61" fmla="*/ 36 h 428"/>
                <a:gd name="T62" fmla="*/ 142 w 458"/>
                <a:gd name="T63" fmla="*/ 50 h 428"/>
                <a:gd name="T64" fmla="*/ 114 w 458"/>
                <a:gd name="T65" fmla="*/ 68 h 428"/>
                <a:gd name="T66" fmla="*/ 90 w 458"/>
                <a:gd name="T67" fmla="*/ 94 h 428"/>
                <a:gd name="T68" fmla="*/ 70 w 458"/>
                <a:gd name="T69" fmla="*/ 122 h 428"/>
                <a:gd name="T70" fmla="*/ 54 w 458"/>
                <a:gd name="T71" fmla="*/ 156 h 428"/>
                <a:gd name="T72" fmla="*/ 46 w 458"/>
                <a:gd name="T73" fmla="*/ 192 h 428"/>
                <a:gd name="T74" fmla="*/ 30 w 458"/>
                <a:gd name="T75"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8" h="428">
                  <a:moveTo>
                    <a:pt x="458" y="428"/>
                  </a:moveTo>
                  <a:lnTo>
                    <a:pt x="0" y="428"/>
                  </a:lnTo>
                  <a:lnTo>
                    <a:pt x="16" y="210"/>
                  </a:lnTo>
                  <a:lnTo>
                    <a:pt x="16" y="210"/>
                  </a:lnTo>
                  <a:lnTo>
                    <a:pt x="18" y="188"/>
                  </a:lnTo>
                  <a:lnTo>
                    <a:pt x="22" y="166"/>
                  </a:lnTo>
                  <a:lnTo>
                    <a:pt x="28" y="146"/>
                  </a:lnTo>
                  <a:lnTo>
                    <a:pt x="36" y="126"/>
                  </a:lnTo>
                  <a:lnTo>
                    <a:pt x="46" y="108"/>
                  </a:lnTo>
                  <a:lnTo>
                    <a:pt x="56" y="90"/>
                  </a:lnTo>
                  <a:lnTo>
                    <a:pt x="68" y="74"/>
                  </a:lnTo>
                  <a:lnTo>
                    <a:pt x="82" y="60"/>
                  </a:lnTo>
                  <a:lnTo>
                    <a:pt x="98" y="46"/>
                  </a:lnTo>
                  <a:lnTo>
                    <a:pt x="112" y="34"/>
                  </a:lnTo>
                  <a:lnTo>
                    <a:pt x="130" y="24"/>
                  </a:lnTo>
                  <a:lnTo>
                    <a:pt x="148" y="16"/>
                  </a:lnTo>
                  <a:lnTo>
                    <a:pt x="166" y="8"/>
                  </a:lnTo>
                  <a:lnTo>
                    <a:pt x="186" y="4"/>
                  </a:lnTo>
                  <a:lnTo>
                    <a:pt x="206" y="0"/>
                  </a:lnTo>
                  <a:lnTo>
                    <a:pt x="226" y="0"/>
                  </a:lnTo>
                  <a:lnTo>
                    <a:pt x="226" y="0"/>
                  </a:lnTo>
                  <a:lnTo>
                    <a:pt x="248" y="0"/>
                  </a:lnTo>
                  <a:lnTo>
                    <a:pt x="268" y="4"/>
                  </a:lnTo>
                  <a:lnTo>
                    <a:pt x="286" y="8"/>
                  </a:lnTo>
                  <a:lnTo>
                    <a:pt x="306" y="16"/>
                  </a:lnTo>
                  <a:lnTo>
                    <a:pt x="322" y="24"/>
                  </a:lnTo>
                  <a:lnTo>
                    <a:pt x="340" y="36"/>
                  </a:lnTo>
                  <a:lnTo>
                    <a:pt x="356" y="48"/>
                  </a:lnTo>
                  <a:lnTo>
                    <a:pt x="370" y="60"/>
                  </a:lnTo>
                  <a:lnTo>
                    <a:pt x="384" y="76"/>
                  </a:lnTo>
                  <a:lnTo>
                    <a:pt x="396" y="92"/>
                  </a:lnTo>
                  <a:lnTo>
                    <a:pt x="408" y="108"/>
                  </a:lnTo>
                  <a:lnTo>
                    <a:pt x="418" y="128"/>
                  </a:lnTo>
                  <a:lnTo>
                    <a:pt x="424" y="146"/>
                  </a:lnTo>
                  <a:lnTo>
                    <a:pt x="432" y="168"/>
                  </a:lnTo>
                  <a:lnTo>
                    <a:pt x="436" y="188"/>
                  </a:lnTo>
                  <a:lnTo>
                    <a:pt x="438" y="210"/>
                  </a:lnTo>
                  <a:lnTo>
                    <a:pt x="458" y="428"/>
                  </a:lnTo>
                  <a:close/>
                  <a:moveTo>
                    <a:pt x="30" y="400"/>
                  </a:moveTo>
                  <a:lnTo>
                    <a:pt x="428" y="400"/>
                  </a:lnTo>
                  <a:lnTo>
                    <a:pt x="410" y="212"/>
                  </a:lnTo>
                  <a:lnTo>
                    <a:pt x="410" y="212"/>
                  </a:lnTo>
                  <a:lnTo>
                    <a:pt x="408" y="194"/>
                  </a:lnTo>
                  <a:lnTo>
                    <a:pt x="404" y="174"/>
                  </a:lnTo>
                  <a:lnTo>
                    <a:pt x="398" y="156"/>
                  </a:lnTo>
                  <a:lnTo>
                    <a:pt x="392" y="140"/>
                  </a:lnTo>
                  <a:lnTo>
                    <a:pt x="384" y="124"/>
                  </a:lnTo>
                  <a:lnTo>
                    <a:pt x="374" y="108"/>
                  </a:lnTo>
                  <a:lnTo>
                    <a:pt x="364" y="94"/>
                  </a:lnTo>
                  <a:lnTo>
                    <a:pt x="352" y="82"/>
                  </a:lnTo>
                  <a:lnTo>
                    <a:pt x="338" y="70"/>
                  </a:lnTo>
                  <a:lnTo>
                    <a:pt x="324" y="58"/>
                  </a:lnTo>
                  <a:lnTo>
                    <a:pt x="310" y="50"/>
                  </a:lnTo>
                  <a:lnTo>
                    <a:pt x="294" y="42"/>
                  </a:lnTo>
                  <a:lnTo>
                    <a:pt x="278" y="36"/>
                  </a:lnTo>
                  <a:lnTo>
                    <a:pt x="262" y="32"/>
                  </a:lnTo>
                  <a:lnTo>
                    <a:pt x="244" y="28"/>
                  </a:lnTo>
                  <a:lnTo>
                    <a:pt x="226" y="28"/>
                  </a:lnTo>
                  <a:lnTo>
                    <a:pt x="226" y="28"/>
                  </a:lnTo>
                  <a:lnTo>
                    <a:pt x="208" y="28"/>
                  </a:lnTo>
                  <a:lnTo>
                    <a:pt x="192" y="32"/>
                  </a:lnTo>
                  <a:lnTo>
                    <a:pt x="174" y="36"/>
                  </a:lnTo>
                  <a:lnTo>
                    <a:pt x="158" y="42"/>
                  </a:lnTo>
                  <a:lnTo>
                    <a:pt x="142" y="50"/>
                  </a:lnTo>
                  <a:lnTo>
                    <a:pt x="128" y="58"/>
                  </a:lnTo>
                  <a:lnTo>
                    <a:pt x="114" y="68"/>
                  </a:lnTo>
                  <a:lnTo>
                    <a:pt x="102" y="80"/>
                  </a:lnTo>
                  <a:lnTo>
                    <a:pt x="90" y="94"/>
                  </a:lnTo>
                  <a:lnTo>
                    <a:pt x="80" y="108"/>
                  </a:lnTo>
                  <a:lnTo>
                    <a:pt x="70" y="122"/>
                  </a:lnTo>
                  <a:lnTo>
                    <a:pt x="62" y="138"/>
                  </a:lnTo>
                  <a:lnTo>
                    <a:pt x="54" y="156"/>
                  </a:lnTo>
                  <a:lnTo>
                    <a:pt x="50" y="174"/>
                  </a:lnTo>
                  <a:lnTo>
                    <a:pt x="46" y="192"/>
                  </a:lnTo>
                  <a:lnTo>
                    <a:pt x="44" y="212"/>
                  </a:lnTo>
                  <a:lnTo>
                    <a:pt x="30"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3" name="Freeform 7"/>
            <p:cNvSpPr>
              <a:spLocks noEditPoints="1"/>
            </p:cNvSpPr>
            <p:nvPr/>
          </p:nvSpPr>
          <p:spPr bwMode="auto">
            <a:xfrm>
              <a:off x="6826885" y="7173732"/>
              <a:ext cx="374650" cy="374650"/>
            </a:xfrm>
            <a:custGeom>
              <a:avLst/>
              <a:gdLst>
                <a:gd name="T0" fmla="*/ 118 w 236"/>
                <a:gd name="T1" fmla="*/ 236 h 236"/>
                <a:gd name="T2" fmla="*/ 94 w 236"/>
                <a:gd name="T3" fmla="*/ 234 h 236"/>
                <a:gd name="T4" fmla="*/ 52 w 236"/>
                <a:gd name="T5" fmla="*/ 216 h 236"/>
                <a:gd name="T6" fmla="*/ 20 w 236"/>
                <a:gd name="T7" fmla="*/ 184 h 236"/>
                <a:gd name="T8" fmla="*/ 2 w 236"/>
                <a:gd name="T9" fmla="*/ 142 h 236"/>
                <a:gd name="T10" fmla="*/ 0 w 236"/>
                <a:gd name="T11" fmla="*/ 118 h 236"/>
                <a:gd name="T12" fmla="*/ 2 w 236"/>
                <a:gd name="T13" fmla="*/ 106 h 236"/>
                <a:gd name="T14" fmla="*/ 10 w 236"/>
                <a:gd name="T15" fmla="*/ 72 h 236"/>
                <a:gd name="T16" fmla="*/ 34 w 236"/>
                <a:gd name="T17" fmla="*/ 34 h 236"/>
                <a:gd name="T18" fmla="*/ 72 w 236"/>
                <a:gd name="T19" fmla="*/ 10 h 236"/>
                <a:gd name="T20" fmla="*/ 106 w 236"/>
                <a:gd name="T21" fmla="*/ 0 h 236"/>
                <a:gd name="T22" fmla="*/ 118 w 236"/>
                <a:gd name="T23" fmla="*/ 0 h 236"/>
                <a:gd name="T24" fmla="*/ 142 w 236"/>
                <a:gd name="T25" fmla="*/ 2 h 236"/>
                <a:gd name="T26" fmla="*/ 184 w 236"/>
                <a:gd name="T27" fmla="*/ 20 h 236"/>
                <a:gd name="T28" fmla="*/ 216 w 236"/>
                <a:gd name="T29" fmla="*/ 52 h 236"/>
                <a:gd name="T30" fmla="*/ 234 w 236"/>
                <a:gd name="T31" fmla="*/ 94 h 236"/>
                <a:gd name="T32" fmla="*/ 236 w 236"/>
                <a:gd name="T33" fmla="*/ 118 h 236"/>
                <a:gd name="T34" fmla="*/ 236 w 236"/>
                <a:gd name="T35" fmla="*/ 130 h 236"/>
                <a:gd name="T36" fmla="*/ 226 w 236"/>
                <a:gd name="T37" fmla="*/ 164 h 236"/>
                <a:gd name="T38" fmla="*/ 202 w 236"/>
                <a:gd name="T39" fmla="*/ 200 h 236"/>
                <a:gd name="T40" fmla="*/ 164 w 236"/>
                <a:gd name="T41" fmla="*/ 226 h 236"/>
                <a:gd name="T42" fmla="*/ 130 w 236"/>
                <a:gd name="T43" fmla="*/ 234 h 236"/>
                <a:gd name="T44" fmla="*/ 118 w 236"/>
                <a:gd name="T45" fmla="*/ 236 h 236"/>
                <a:gd name="T46" fmla="*/ 118 w 236"/>
                <a:gd name="T47" fmla="*/ 28 h 236"/>
                <a:gd name="T48" fmla="*/ 84 w 236"/>
                <a:gd name="T49" fmla="*/ 36 h 236"/>
                <a:gd name="T50" fmla="*/ 54 w 236"/>
                <a:gd name="T51" fmla="*/ 54 h 236"/>
                <a:gd name="T52" fmla="*/ 36 w 236"/>
                <a:gd name="T53" fmla="*/ 82 h 236"/>
                <a:gd name="T54" fmla="*/ 28 w 236"/>
                <a:gd name="T55" fmla="*/ 118 h 236"/>
                <a:gd name="T56" fmla="*/ 30 w 236"/>
                <a:gd name="T57" fmla="*/ 136 h 236"/>
                <a:gd name="T58" fmla="*/ 44 w 236"/>
                <a:gd name="T59" fmla="*/ 168 h 236"/>
                <a:gd name="T60" fmla="*/ 68 w 236"/>
                <a:gd name="T61" fmla="*/ 192 h 236"/>
                <a:gd name="T62" fmla="*/ 100 w 236"/>
                <a:gd name="T63" fmla="*/ 206 h 236"/>
                <a:gd name="T64" fmla="*/ 118 w 236"/>
                <a:gd name="T65" fmla="*/ 208 h 236"/>
                <a:gd name="T66" fmla="*/ 154 w 236"/>
                <a:gd name="T67" fmla="*/ 200 h 236"/>
                <a:gd name="T68" fmla="*/ 182 w 236"/>
                <a:gd name="T69" fmla="*/ 182 h 236"/>
                <a:gd name="T70" fmla="*/ 200 w 236"/>
                <a:gd name="T71" fmla="*/ 152 h 236"/>
                <a:gd name="T72" fmla="*/ 208 w 236"/>
                <a:gd name="T73" fmla="*/ 118 h 236"/>
                <a:gd name="T74" fmla="*/ 206 w 236"/>
                <a:gd name="T75" fmla="*/ 100 h 236"/>
                <a:gd name="T76" fmla="*/ 192 w 236"/>
                <a:gd name="T77" fmla="*/ 68 h 236"/>
                <a:gd name="T78" fmla="*/ 168 w 236"/>
                <a:gd name="T79" fmla="*/ 44 h 236"/>
                <a:gd name="T80" fmla="*/ 136 w 236"/>
                <a:gd name="T81" fmla="*/ 30 h 236"/>
                <a:gd name="T82" fmla="*/ 118 w 236"/>
                <a:gd name="T83" fmla="*/ 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236"/>
                  </a:moveTo>
                  <a:lnTo>
                    <a:pt x="118" y="236"/>
                  </a:lnTo>
                  <a:lnTo>
                    <a:pt x="106" y="234"/>
                  </a:lnTo>
                  <a:lnTo>
                    <a:pt x="94" y="234"/>
                  </a:lnTo>
                  <a:lnTo>
                    <a:pt x="72" y="226"/>
                  </a:lnTo>
                  <a:lnTo>
                    <a:pt x="52" y="216"/>
                  </a:lnTo>
                  <a:lnTo>
                    <a:pt x="34" y="200"/>
                  </a:lnTo>
                  <a:lnTo>
                    <a:pt x="20" y="184"/>
                  </a:lnTo>
                  <a:lnTo>
                    <a:pt x="10" y="164"/>
                  </a:lnTo>
                  <a:lnTo>
                    <a:pt x="2" y="142"/>
                  </a:lnTo>
                  <a:lnTo>
                    <a:pt x="2" y="130"/>
                  </a:lnTo>
                  <a:lnTo>
                    <a:pt x="0" y="118"/>
                  </a:lnTo>
                  <a:lnTo>
                    <a:pt x="0" y="118"/>
                  </a:lnTo>
                  <a:lnTo>
                    <a:pt x="2" y="106"/>
                  </a:lnTo>
                  <a:lnTo>
                    <a:pt x="2" y="94"/>
                  </a:lnTo>
                  <a:lnTo>
                    <a:pt x="10" y="72"/>
                  </a:lnTo>
                  <a:lnTo>
                    <a:pt x="20" y="52"/>
                  </a:lnTo>
                  <a:lnTo>
                    <a:pt x="34" y="34"/>
                  </a:lnTo>
                  <a:lnTo>
                    <a:pt x="52" y="20"/>
                  </a:lnTo>
                  <a:lnTo>
                    <a:pt x="72" y="10"/>
                  </a:lnTo>
                  <a:lnTo>
                    <a:pt x="94" y="2"/>
                  </a:lnTo>
                  <a:lnTo>
                    <a:pt x="106" y="0"/>
                  </a:lnTo>
                  <a:lnTo>
                    <a:pt x="118" y="0"/>
                  </a:lnTo>
                  <a:lnTo>
                    <a:pt x="118" y="0"/>
                  </a:lnTo>
                  <a:lnTo>
                    <a:pt x="130" y="0"/>
                  </a:lnTo>
                  <a:lnTo>
                    <a:pt x="142" y="2"/>
                  </a:lnTo>
                  <a:lnTo>
                    <a:pt x="164" y="10"/>
                  </a:lnTo>
                  <a:lnTo>
                    <a:pt x="184" y="20"/>
                  </a:lnTo>
                  <a:lnTo>
                    <a:pt x="202" y="34"/>
                  </a:lnTo>
                  <a:lnTo>
                    <a:pt x="216" y="52"/>
                  </a:lnTo>
                  <a:lnTo>
                    <a:pt x="226" y="72"/>
                  </a:lnTo>
                  <a:lnTo>
                    <a:pt x="234" y="94"/>
                  </a:lnTo>
                  <a:lnTo>
                    <a:pt x="236" y="106"/>
                  </a:lnTo>
                  <a:lnTo>
                    <a:pt x="236" y="118"/>
                  </a:lnTo>
                  <a:lnTo>
                    <a:pt x="236" y="118"/>
                  </a:lnTo>
                  <a:lnTo>
                    <a:pt x="236" y="130"/>
                  </a:lnTo>
                  <a:lnTo>
                    <a:pt x="234" y="142"/>
                  </a:lnTo>
                  <a:lnTo>
                    <a:pt x="226" y="164"/>
                  </a:lnTo>
                  <a:lnTo>
                    <a:pt x="216" y="184"/>
                  </a:lnTo>
                  <a:lnTo>
                    <a:pt x="202" y="200"/>
                  </a:lnTo>
                  <a:lnTo>
                    <a:pt x="184" y="216"/>
                  </a:lnTo>
                  <a:lnTo>
                    <a:pt x="164" y="226"/>
                  </a:lnTo>
                  <a:lnTo>
                    <a:pt x="142" y="234"/>
                  </a:lnTo>
                  <a:lnTo>
                    <a:pt x="130" y="234"/>
                  </a:lnTo>
                  <a:lnTo>
                    <a:pt x="118" y="236"/>
                  </a:lnTo>
                  <a:lnTo>
                    <a:pt x="118" y="236"/>
                  </a:lnTo>
                  <a:close/>
                  <a:moveTo>
                    <a:pt x="118" y="28"/>
                  </a:moveTo>
                  <a:lnTo>
                    <a:pt x="118" y="28"/>
                  </a:lnTo>
                  <a:lnTo>
                    <a:pt x="100" y="30"/>
                  </a:lnTo>
                  <a:lnTo>
                    <a:pt x="84" y="36"/>
                  </a:lnTo>
                  <a:lnTo>
                    <a:pt x="68" y="44"/>
                  </a:lnTo>
                  <a:lnTo>
                    <a:pt x="54" y="54"/>
                  </a:lnTo>
                  <a:lnTo>
                    <a:pt x="44" y="68"/>
                  </a:lnTo>
                  <a:lnTo>
                    <a:pt x="36" y="82"/>
                  </a:lnTo>
                  <a:lnTo>
                    <a:pt x="30" y="100"/>
                  </a:lnTo>
                  <a:lnTo>
                    <a:pt x="28" y="118"/>
                  </a:lnTo>
                  <a:lnTo>
                    <a:pt x="28" y="118"/>
                  </a:lnTo>
                  <a:lnTo>
                    <a:pt x="30" y="136"/>
                  </a:lnTo>
                  <a:lnTo>
                    <a:pt x="36" y="152"/>
                  </a:lnTo>
                  <a:lnTo>
                    <a:pt x="44" y="168"/>
                  </a:lnTo>
                  <a:lnTo>
                    <a:pt x="54" y="182"/>
                  </a:lnTo>
                  <a:lnTo>
                    <a:pt x="68" y="192"/>
                  </a:lnTo>
                  <a:lnTo>
                    <a:pt x="84" y="200"/>
                  </a:lnTo>
                  <a:lnTo>
                    <a:pt x="100" y="206"/>
                  </a:lnTo>
                  <a:lnTo>
                    <a:pt x="118" y="208"/>
                  </a:lnTo>
                  <a:lnTo>
                    <a:pt x="118" y="208"/>
                  </a:lnTo>
                  <a:lnTo>
                    <a:pt x="136" y="206"/>
                  </a:lnTo>
                  <a:lnTo>
                    <a:pt x="154" y="200"/>
                  </a:lnTo>
                  <a:lnTo>
                    <a:pt x="168" y="192"/>
                  </a:lnTo>
                  <a:lnTo>
                    <a:pt x="182" y="182"/>
                  </a:lnTo>
                  <a:lnTo>
                    <a:pt x="192" y="168"/>
                  </a:lnTo>
                  <a:lnTo>
                    <a:pt x="200" y="152"/>
                  </a:lnTo>
                  <a:lnTo>
                    <a:pt x="206" y="136"/>
                  </a:lnTo>
                  <a:lnTo>
                    <a:pt x="208" y="118"/>
                  </a:lnTo>
                  <a:lnTo>
                    <a:pt x="208" y="118"/>
                  </a:lnTo>
                  <a:lnTo>
                    <a:pt x="206" y="100"/>
                  </a:lnTo>
                  <a:lnTo>
                    <a:pt x="200" y="82"/>
                  </a:lnTo>
                  <a:lnTo>
                    <a:pt x="192" y="68"/>
                  </a:lnTo>
                  <a:lnTo>
                    <a:pt x="182" y="54"/>
                  </a:lnTo>
                  <a:lnTo>
                    <a:pt x="168" y="44"/>
                  </a:lnTo>
                  <a:lnTo>
                    <a:pt x="154" y="36"/>
                  </a:lnTo>
                  <a:lnTo>
                    <a:pt x="136" y="30"/>
                  </a:lnTo>
                  <a:lnTo>
                    <a:pt x="118" y="28"/>
                  </a:lnTo>
                  <a:lnTo>
                    <a:pt x="11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4" name="Freeform 8"/>
            <p:cNvSpPr>
              <a:spLocks noEditPoints="1"/>
            </p:cNvSpPr>
            <p:nvPr/>
          </p:nvSpPr>
          <p:spPr bwMode="auto">
            <a:xfrm>
              <a:off x="6817360" y="7567432"/>
              <a:ext cx="476250" cy="523875"/>
            </a:xfrm>
            <a:custGeom>
              <a:avLst/>
              <a:gdLst>
                <a:gd name="T0" fmla="*/ 46 w 300"/>
                <a:gd name="T1" fmla="*/ 330 h 330"/>
                <a:gd name="T2" fmla="*/ 32 w 300"/>
                <a:gd name="T3" fmla="*/ 158 h 330"/>
                <a:gd name="T4" fmla="*/ 22 w 300"/>
                <a:gd name="T5" fmla="*/ 114 h 330"/>
                <a:gd name="T6" fmla="*/ 4 w 300"/>
                <a:gd name="T7" fmla="*/ 70 h 330"/>
                <a:gd name="T8" fmla="*/ 6 w 300"/>
                <a:gd name="T9" fmla="*/ 54 h 330"/>
                <a:gd name="T10" fmla="*/ 18 w 300"/>
                <a:gd name="T11" fmla="*/ 42 h 330"/>
                <a:gd name="T12" fmla="*/ 44 w 300"/>
                <a:gd name="T13" fmla="*/ 22 h 330"/>
                <a:gd name="T14" fmla="*/ 74 w 300"/>
                <a:gd name="T15" fmla="*/ 8 h 330"/>
                <a:gd name="T16" fmla="*/ 106 w 300"/>
                <a:gd name="T17" fmla="*/ 2 h 330"/>
                <a:gd name="T18" fmla="*/ 122 w 300"/>
                <a:gd name="T19" fmla="*/ 0 h 330"/>
                <a:gd name="T20" fmla="*/ 154 w 300"/>
                <a:gd name="T21" fmla="*/ 4 h 330"/>
                <a:gd name="T22" fmla="*/ 182 w 300"/>
                <a:gd name="T23" fmla="*/ 14 h 330"/>
                <a:gd name="T24" fmla="*/ 210 w 300"/>
                <a:gd name="T25" fmla="*/ 28 h 330"/>
                <a:gd name="T26" fmla="*/ 232 w 300"/>
                <a:gd name="T27" fmla="*/ 48 h 330"/>
                <a:gd name="T28" fmla="*/ 252 w 300"/>
                <a:gd name="T29" fmla="*/ 72 h 330"/>
                <a:gd name="T30" fmla="*/ 268 w 300"/>
                <a:gd name="T31" fmla="*/ 98 h 330"/>
                <a:gd name="T32" fmla="*/ 280 w 300"/>
                <a:gd name="T33" fmla="*/ 130 h 330"/>
                <a:gd name="T34" fmla="*/ 284 w 300"/>
                <a:gd name="T35" fmla="*/ 162 h 330"/>
                <a:gd name="T36" fmla="*/ 72 w 300"/>
                <a:gd name="T37" fmla="*/ 302 h 330"/>
                <a:gd name="T38" fmla="*/ 256 w 300"/>
                <a:gd name="T39" fmla="*/ 164 h 330"/>
                <a:gd name="T40" fmla="*/ 252 w 300"/>
                <a:gd name="T41" fmla="*/ 140 h 330"/>
                <a:gd name="T42" fmla="*/ 232 w 300"/>
                <a:gd name="T43" fmla="*/ 92 h 330"/>
                <a:gd name="T44" fmla="*/ 208 w 300"/>
                <a:gd name="T45" fmla="*/ 62 h 330"/>
                <a:gd name="T46" fmla="*/ 188 w 300"/>
                <a:gd name="T47" fmla="*/ 46 h 330"/>
                <a:gd name="T48" fmla="*/ 164 w 300"/>
                <a:gd name="T49" fmla="*/ 36 h 330"/>
                <a:gd name="T50" fmla="*/ 136 w 300"/>
                <a:gd name="T51" fmla="*/ 30 h 330"/>
                <a:gd name="T52" fmla="*/ 122 w 300"/>
                <a:gd name="T53" fmla="*/ 28 h 330"/>
                <a:gd name="T54" fmla="*/ 98 w 300"/>
                <a:gd name="T55" fmla="*/ 32 h 330"/>
                <a:gd name="T56" fmla="*/ 52 w 300"/>
                <a:gd name="T57" fmla="*/ 50 h 330"/>
                <a:gd name="T58" fmla="*/ 34 w 300"/>
                <a:gd name="T59" fmla="*/ 66 h 330"/>
                <a:gd name="T60" fmla="*/ 52 w 300"/>
                <a:gd name="T61" fmla="*/ 110 h 330"/>
                <a:gd name="T62" fmla="*/ 60 w 300"/>
                <a:gd name="T63" fmla="*/ 15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330">
                  <a:moveTo>
                    <a:pt x="300" y="330"/>
                  </a:moveTo>
                  <a:lnTo>
                    <a:pt x="46" y="330"/>
                  </a:lnTo>
                  <a:lnTo>
                    <a:pt x="32" y="158"/>
                  </a:lnTo>
                  <a:lnTo>
                    <a:pt x="32" y="158"/>
                  </a:lnTo>
                  <a:lnTo>
                    <a:pt x="28" y="136"/>
                  </a:lnTo>
                  <a:lnTo>
                    <a:pt x="22" y="114"/>
                  </a:lnTo>
                  <a:lnTo>
                    <a:pt x="14" y="92"/>
                  </a:lnTo>
                  <a:lnTo>
                    <a:pt x="4" y="70"/>
                  </a:lnTo>
                  <a:lnTo>
                    <a:pt x="0" y="62"/>
                  </a:lnTo>
                  <a:lnTo>
                    <a:pt x="6" y="54"/>
                  </a:lnTo>
                  <a:lnTo>
                    <a:pt x="6" y="54"/>
                  </a:lnTo>
                  <a:lnTo>
                    <a:pt x="18" y="42"/>
                  </a:lnTo>
                  <a:lnTo>
                    <a:pt x="30" y="32"/>
                  </a:lnTo>
                  <a:lnTo>
                    <a:pt x="44" y="22"/>
                  </a:lnTo>
                  <a:lnTo>
                    <a:pt x="58" y="14"/>
                  </a:lnTo>
                  <a:lnTo>
                    <a:pt x="74" y="8"/>
                  </a:lnTo>
                  <a:lnTo>
                    <a:pt x="90" y="4"/>
                  </a:lnTo>
                  <a:lnTo>
                    <a:pt x="106" y="2"/>
                  </a:lnTo>
                  <a:lnTo>
                    <a:pt x="122" y="0"/>
                  </a:lnTo>
                  <a:lnTo>
                    <a:pt x="122" y="0"/>
                  </a:lnTo>
                  <a:lnTo>
                    <a:pt x="138" y="2"/>
                  </a:lnTo>
                  <a:lnTo>
                    <a:pt x="154" y="4"/>
                  </a:lnTo>
                  <a:lnTo>
                    <a:pt x="168" y="8"/>
                  </a:lnTo>
                  <a:lnTo>
                    <a:pt x="182" y="14"/>
                  </a:lnTo>
                  <a:lnTo>
                    <a:pt x="196" y="20"/>
                  </a:lnTo>
                  <a:lnTo>
                    <a:pt x="210" y="28"/>
                  </a:lnTo>
                  <a:lnTo>
                    <a:pt x="222" y="38"/>
                  </a:lnTo>
                  <a:lnTo>
                    <a:pt x="232" y="48"/>
                  </a:lnTo>
                  <a:lnTo>
                    <a:pt x="244" y="58"/>
                  </a:lnTo>
                  <a:lnTo>
                    <a:pt x="252" y="72"/>
                  </a:lnTo>
                  <a:lnTo>
                    <a:pt x="260" y="84"/>
                  </a:lnTo>
                  <a:lnTo>
                    <a:pt x="268" y="98"/>
                  </a:lnTo>
                  <a:lnTo>
                    <a:pt x="274" y="114"/>
                  </a:lnTo>
                  <a:lnTo>
                    <a:pt x="280" y="130"/>
                  </a:lnTo>
                  <a:lnTo>
                    <a:pt x="282" y="146"/>
                  </a:lnTo>
                  <a:lnTo>
                    <a:pt x="284" y="162"/>
                  </a:lnTo>
                  <a:lnTo>
                    <a:pt x="300" y="330"/>
                  </a:lnTo>
                  <a:close/>
                  <a:moveTo>
                    <a:pt x="72" y="302"/>
                  </a:moveTo>
                  <a:lnTo>
                    <a:pt x="268" y="302"/>
                  </a:lnTo>
                  <a:lnTo>
                    <a:pt x="256" y="164"/>
                  </a:lnTo>
                  <a:lnTo>
                    <a:pt x="256" y="164"/>
                  </a:lnTo>
                  <a:lnTo>
                    <a:pt x="252" y="140"/>
                  </a:lnTo>
                  <a:lnTo>
                    <a:pt x="244" y="114"/>
                  </a:lnTo>
                  <a:lnTo>
                    <a:pt x="232" y="92"/>
                  </a:lnTo>
                  <a:lnTo>
                    <a:pt x="216" y="72"/>
                  </a:lnTo>
                  <a:lnTo>
                    <a:pt x="208" y="62"/>
                  </a:lnTo>
                  <a:lnTo>
                    <a:pt x="198" y="54"/>
                  </a:lnTo>
                  <a:lnTo>
                    <a:pt x="188" y="46"/>
                  </a:lnTo>
                  <a:lnTo>
                    <a:pt x="176" y="40"/>
                  </a:lnTo>
                  <a:lnTo>
                    <a:pt x="164" y="36"/>
                  </a:lnTo>
                  <a:lnTo>
                    <a:pt x="150" y="32"/>
                  </a:lnTo>
                  <a:lnTo>
                    <a:pt x="136" y="30"/>
                  </a:lnTo>
                  <a:lnTo>
                    <a:pt x="122" y="28"/>
                  </a:lnTo>
                  <a:lnTo>
                    <a:pt x="122" y="28"/>
                  </a:lnTo>
                  <a:lnTo>
                    <a:pt x="110" y="30"/>
                  </a:lnTo>
                  <a:lnTo>
                    <a:pt x="98" y="32"/>
                  </a:lnTo>
                  <a:lnTo>
                    <a:pt x="74" y="38"/>
                  </a:lnTo>
                  <a:lnTo>
                    <a:pt x="52" y="50"/>
                  </a:lnTo>
                  <a:lnTo>
                    <a:pt x="34" y="66"/>
                  </a:lnTo>
                  <a:lnTo>
                    <a:pt x="34" y="66"/>
                  </a:lnTo>
                  <a:lnTo>
                    <a:pt x="44" y="88"/>
                  </a:lnTo>
                  <a:lnTo>
                    <a:pt x="52" y="110"/>
                  </a:lnTo>
                  <a:lnTo>
                    <a:pt x="56" y="132"/>
                  </a:lnTo>
                  <a:lnTo>
                    <a:pt x="60" y="156"/>
                  </a:lnTo>
                  <a:lnTo>
                    <a:pt x="7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5" name="Group 214"/>
          <p:cNvGrpSpPr/>
          <p:nvPr/>
        </p:nvGrpSpPr>
        <p:grpSpPr>
          <a:xfrm>
            <a:off x="10180112" y="4787122"/>
            <a:ext cx="368657" cy="460821"/>
            <a:chOff x="2954338" y="6831013"/>
            <a:chExt cx="1041400" cy="1301750"/>
          </a:xfrm>
          <a:solidFill>
            <a:schemeClr val="accent2"/>
          </a:solidFill>
        </p:grpSpPr>
        <p:sp>
          <p:nvSpPr>
            <p:cNvPr id="216" name="Freeform 36"/>
            <p:cNvSpPr>
              <a:spLocks noEditPoints="1"/>
            </p:cNvSpPr>
            <p:nvPr/>
          </p:nvSpPr>
          <p:spPr bwMode="auto">
            <a:xfrm>
              <a:off x="3195638" y="7329488"/>
              <a:ext cx="390525" cy="393700"/>
            </a:xfrm>
            <a:custGeom>
              <a:avLst/>
              <a:gdLst>
                <a:gd name="T0" fmla="*/ 122 w 246"/>
                <a:gd name="T1" fmla="*/ 248 h 248"/>
                <a:gd name="T2" fmla="*/ 98 w 246"/>
                <a:gd name="T3" fmla="*/ 244 h 248"/>
                <a:gd name="T4" fmla="*/ 74 w 246"/>
                <a:gd name="T5" fmla="*/ 238 h 248"/>
                <a:gd name="T6" fmla="*/ 36 w 246"/>
                <a:gd name="T7" fmla="*/ 210 h 248"/>
                <a:gd name="T8" fmla="*/ 8 w 246"/>
                <a:gd name="T9" fmla="*/ 172 h 248"/>
                <a:gd name="T10" fmla="*/ 2 w 246"/>
                <a:gd name="T11" fmla="*/ 148 h 248"/>
                <a:gd name="T12" fmla="*/ 0 w 246"/>
                <a:gd name="T13" fmla="*/ 124 h 248"/>
                <a:gd name="T14" fmla="*/ 0 w 246"/>
                <a:gd name="T15" fmla="*/ 112 h 248"/>
                <a:gd name="T16" fmla="*/ 4 w 246"/>
                <a:gd name="T17" fmla="*/ 88 h 248"/>
                <a:gd name="T18" fmla="*/ 20 w 246"/>
                <a:gd name="T19" fmla="*/ 56 h 248"/>
                <a:gd name="T20" fmla="*/ 54 w 246"/>
                <a:gd name="T21" fmla="*/ 22 h 248"/>
                <a:gd name="T22" fmla="*/ 86 w 246"/>
                <a:gd name="T23" fmla="*/ 6 h 248"/>
                <a:gd name="T24" fmla="*/ 110 w 246"/>
                <a:gd name="T25" fmla="*/ 2 h 248"/>
                <a:gd name="T26" fmla="*/ 122 w 246"/>
                <a:gd name="T27" fmla="*/ 0 h 248"/>
                <a:gd name="T28" fmla="*/ 148 w 246"/>
                <a:gd name="T29" fmla="*/ 4 h 248"/>
                <a:gd name="T30" fmla="*/ 170 w 246"/>
                <a:gd name="T31" fmla="*/ 10 h 248"/>
                <a:gd name="T32" fmla="*/ 210 w 246"/>
                <a:gd name="T33" fmla="*/ 36 h 248"/>
                <a:gd name="T34" fmla="*/ 236 w 246"/>
                <a:gd name="T35" fmla="*/ 76 h 248"/>
                <a:gd name="T36" fmla="*/ 242 w 246"/>
                <a:gd name="T37" fmla="*/ 100 h 248"/>
                <a:gd name="T38" fmla="*/ 246 w 246"/>
                <a:gd name="T39" fmla="*/ 124 h 248"/>
                <a:gd name="T40" fmla="*/ 244 w 246"/>
                <a:gd name="T41" fmla="*/ 136 h 248"/>
                <a:gd name="T42" fmla="*/ 240 w 246"/>
                <a:gd name="T43" fmla="*/ 160 h 248"/>
                <a:gd name="T44" fmla="*/ 224 w 246"/>
                <a:gd name="T45" fmla="*/ 192 h 248"/>
                <a:gd name="T46" fmla="*/ 192 w 246"/>
                <a:gd name="T47" fmla="*/ 226 h 248"/>
                <a:gd name="T48" fmla="*/ 158 w 246"/>
                <a:gd name="T49" fmla="*/ 242 h 248"/>
                <a:gd name="T50" fmla="*/ 134 w 246"/>
                <a:gd name="T51" fmla="*/ 246 h 248"/>
                <a:gd name="T52" fmla="*/ 122 w 246"/>
                <a:gd name="T53" fmla="*/ 248 h 248"/>
                <a:gd name="T54" fmla="*/ 122 w 246"/>
                <a:gd name="T55" fmla="*/ 28 h 248"/>
                <a:gd name="T56" fmla="*/ 86 w 246"/>
                <a:gd name="T57" fmla="*/ 36 h 248"/>
                <a:gd name="T58" fmla="*/ 56 w 246"/>
                <a:gd name="T59" fmla="*/ 56 h 248"/>
                <a:gd name="T60" fmla="*/ 34 w 246"/>
                <a:gd name="T61" fmla="*/ 86 h 248"/>
                <a:gd name="T62" fmla="*/ 28 w 246"/>
                <a:gd name="T63" fmla="*/ 124 h 248"/>
                <a:gd name="T64" fmla="*/ 30 w 246"/>
                <a:gd name="T65" fmla="*/ 144 h 248"/>
                <a:gd name="T66" fmla="*/ 44 w 246"/>
                <a:gd name="T67" fmla="*/ 178 h 248"/>
                <a:gd name="T68" fmla="*/ 70 w 246"/>
                <a:gd name="T69" fmla="*/ 202 h 248"/>
                <a:gd name="T70" fmla="*/ 104 w 246"/>
                <a:gd name="T71" fmla="*/ 218 h 248"/>
                <a:gd name="T72" fmla="*/ 122 w 246"/>
                <a:gd name="T73" fmla="*/ 220 h 248"/>
                <a:gd name="T74" fmla="*/ 160 w 246"/>
                <a:gd name="T75" fmla="*/ 212 h 248"/>
                <a:gd name="T76" fmla="*/ 190 w 246"/>
                <a:gd name="T77" fmla="*/ 192 h 248"/>
                <a:gd name="T78" fmla="*/ 210 w 246"/>
                <a:gd name="T79" fmla="*/ 160 h 248"/>
                <a:gd name="T80" fmla="*/ 218 w 246"/>
                <a:gd name="T81" fmla="*/ 124 h 248"/>
                <a:gd name="T82" fmla="*/ 216 w 246"/>
                <a:gd name="T83" fmla="*/ 104 h 248"/>
                <a:gd name="T84" fmla="*/ 202 w 246"/>
                <a:gd name="T85" fmla="*/ 70 h 248"/>
                <a:gd name="T86" fmla="*/ 176 w 246"/>
                <a:gd name="T87" fmla="*/ 46 h 248"/>
                <a:gd name="T88" fmla="*/ 142 w 246"/>
                <a:gd name="T89" fmla="*/ 30 h 248"/>
                <a:gd name="T90" fmla="*/ 122 w 246"/>
                <a:gd name="T91"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48">
                  <a:moveTo>
                    <a:pt x="122" y="248"/>
                  </a:moveTo>
                  <a:lnTo>
                    <a:pt x="122" y="248"/>
                  </a:lnTo>
                  <a:lnTo>
                    <a:pt x="110" y="246"/>
                  </a:lnTo>
                  <a:lnTo>
                    <a:pt x="98" y="244"/>
                  </a:lnTo>
                  <a:lnTo>
                    <a:pt x="86" y="242"/>
                  </a:lnTo>
                  <a:lnTo>
                    <a:pt x="74" y="238"/>
                  </a:lnTo>
                  <a:lnTo>
                    <a:pt x="54" y="226"/>
                  </a:lnTo>
                  <a:lnTo>
                    <a:pt x="36" y="210"/>
                  </a:lnTo>
                  <a:lnTo>
                    <a:pt x="20" y="192"/>
                  </a:lnTo>
                  <a:lnTo>
                    <a:pt x="8" y="172"/>
                  </a:lnTo>
                  <a:lnTo>
                    <a:pt x="4" y="160"/>
                  </a:lnTo>
                  <a:lnTo>
                    <a:pt x="2" y="148"/>
                  </a:lnTo>
                  <a:lnTo>
                    <a:pt x="0" y="136"/>
                  </a:lnTo>
                  <a:lnTo>
                    <a:pt x="0" y="124"/>
                  </a:lnTo>
                  <a:lnTo>
                    <a:pt x="0" y="124"/>
                  </a:lnTo>
                  <a:lnTo>
                    <a:pt x="0" y="112"/>
                  </a:lnTo>
                  <a:lnTo>
                    <a:pt x="2" y="100"/>
                  </a:lnTo>
                  <a:lnTo>
                    <a:pt x="4" y="88"/>
                  </a:lnTo>
                  <a:lnTo>
                    <a:pt x="8" y="76"/>
                  </a:lnTo>
                  <a:lnTo>
                    <a:pt x="20" y="56"/>
                  </a:lnTo>
                  <a:lnTo>
                    <a:pt x="36" y="36"/>
                  </a:lnTo>
                  <a:lnTo>
                    <a:pt x="54" y="22"/>
                  </a:lnTo>
                  <a:lnTo>
                    <a:pt x="74" y="10"/>
                  </a:lnTo>
                  <a:lnTo>
                    <a:pt x="86" y="6"/>
                  </a:lnTo>
                  <a:lnTo>
                    <a:pt x="98" y="4"/>
                  </a:lnTo>
                  <a:lnTo>
                    <a:pt x="110" y="2"/>
                  </a:lnTo>
                  <a:lnTo>
                    <a:pt x="122" y="0"/>
                  </a:lnTo>
                  <a:lnTo>
                    <a:pt x="122" y="0"/>
                  </a:lnTo>
                  <a:lnTo>
                    <a:pt x="134" y="2"/>
                  </a:lnTo>
                  <a:lnTo>
                    <a:pt x="148" y="4"/>
                  </a:lnTo>
                  <a:lnTo>
                    <a:pt x="158" y="6"/>
                  </a:lnTo>
                  <a:lnTo>
                    <a:pt x="170" y="10"/>
                  </a:lnTo>
                  <a:lnTo>
                    <a:pt x="192" y="22"/>
                  </a:lnTo>
                  <a:lnTo>
                    <a:pt x="210" y="36"/>
                  </a:lnTo>
                  <a:lnTo>
                    <a:pt x="224" y="56"/>
                  </a:lnTo>
                  <a:lnTo>
                    <a:pt x="236" y="76"/>
                  </a:lnTo>
                  <a:lnTo>
                    <a:pt x="240" y="88"/>
                  </a:lnTo>
                  <a:lnTo>
                    <a:pt x="242" y="100"/>
                  </a:lnTo>
                  <a:lnTo>
                    <a:pt x="244" y="112"/>
                  </a:lnTo>
                  <a:lnTo>
                    <a:pt x="246" y="124"/>
                  </a:lnTo>
                  <a:lnTo>
                    <a:pt x="246" y="124"/>
                  </a:lnTo>
                  <a:lnTo>
                    <a:pt x="244" y="136"/>
                  </a:lnTo>
                  <a:lnTo>
                    <a:pt x="242" y="148"/>
                  </a:lnTo>
                  <a:lnTo>
                    <a:pt x="240" y="160"/>
                  </a:lnTo>
                  <a:lnTo>
                    <a:pt x="236" y="172"/>
                  </a:lnTo>
                  <a:lnTo>
                    <a:pt x="224" y="192"/>
                  </a:lnTo>
                  <a:lnTo>
                    <a:pt x="210" y="210"/>
                  </a:lnTo>
                  <a:lnTo>
                    <a:pt x="192" y="226"/>
                  </a:lnTo>
                  <a:lnTo>
                    <a:pt x="170" y="238"/>
                  </a:lnTo>
                  <a:lnTo>
                    <a:pt x="158" y="242"/>
                  </a:lnTo>
                  <a:lnTo>
                    <a:pt x="148" y="244"/>
                  </a:lnTo>
                  <a:lnTo>
                    <a:pt x="134" y="246"/>
                  </a:lnTo>
                  <a:lnTo>
                    <a:pt x="122" y="248"/>
                  </a:lnTo>
                  <a:lnTo>
                    <a:pt x="122" y="248"/>
                  </a:lnTo>
                  <a:close/>
                  <a:moveTo>
                    <a:pt x="122" y="28"/>
                  </a:moveTo>
                  <a:lnTo>
                    <a:pt x="122" y="28"/>
                  </a:lnTo>
                  <a:lnTo>
                    <a:pt x="104" y="30"/>
                  </a:lnTo>
                  <a:lnTo>
                    <a:pt x="86" y="36"/>
                  </a:lnTo>
                  <a:lnTo>
                    <a:pt x="70" y="46"/>
                  </a:lnTo>
                  <a:lnTo>
                    <a:pt x="56" y="56"/>
                  </a:lnTo>
                  <a:lnTo>
                    <a:pt x="44" y="70"/>
                  </a:lnTo>
                  <a:lnTo>
                    <a:pt x="34" y="86"/>
                  </a:lnTo>
                  <a:lnTo>
                    <a:pt x="30" y="104"/>
                  </a:lnTo>
                  <a:lnTo>
                    <a:pt x="28" y="124"/>
                  </a:lnTo>
                  <a:lnTo>
                    <a:pt x="28" y="124"/>
                  </a:lnTo>
                  <a:lnTo>
                    <a:pt x="30" y="144"/>
                  </a:lnTo>
                  <a:lnTo>
                    <a:pt x="34" y="160"/>
                  </a:lnTo>
                  <a:lnTo>
                    <a:pt x="44" y="178"/>
                  </a:lnTo>
                  <a:lnTo>
                    <a:pt x="56" y="192"/>
                  </a:lnTo>
                  <a:lnTo>
                    <a:pt x="70" y="202"/>
                  </a:lnTo>
                  <a:lnTo>
                    <a:pt x="86" y="212"/>
                  </a:lnTo>
                  <a:lnTo>
                    <a:pt x="104" y="218"/>
                  </a:lnTo>
                  <a:lnTo>
                    <a:pt x="122" y="220"/>
                  </a:lnTo>
                  <a:lnTo>
                    <a:pt x="122" y="220"/>
                  </a:lnTo>
                  <a:lnTo>
                    <a:pt x="142" y="218"/>
                  </a:lnTo>
                  <a:lnTo>
                    <a:pt x="160" y="212"/>
                  </a:lnTo>
                  <a:lnTo>
                    <a:pt x="176" y="202"/>
                  </a:lnTo>
                  <a:lnTo>
                    <a:pt x="190" y="192"/>
                  </a:lnTo>
                  <a:lnTo>
                    <a:pt x="202" y="178"/>
                  </a:lnTo>
                  <a:lnTo>
                    <a:pt x="210" y="160"/>
                  </a:lnTo>
                  <a:lnTo>
                    <a:pt x="216" y="144"/>
                  </a:lnTo>
                  <a:lnTo>
                    <a:pt x="218" y="124"/>
                  </a:lnTo>
                  <a:lnTo>
                    <a:pt x="218" y="124"/>
                  </a:lnTo>
                  <a:lnTo>
                    <a:pt x="216" y="104"/>
                  </a:lnTo>
                  <a:lnTo>
                    <a:pt x="210" y="86"/>
                  </a:lnTo>
                  <a:lnTo>
                    <a:pt x="202" y="70"/>
                  </a:lnTo>
                  <a:lnTo>
                    <a:pt x="190" y="56"/>
                  </a:lnTo>
                  <a:lnTo>
                    <a:pt x="176" y="46"/>
                  </a:lnTo>
                  <a:lnTo>
                    <a:pt x="160" y="36"/>
                  </a:lnTo>
                  <a:lnTo>
                    <a:pt x="142" y="30"/>
                  </a:lnTo>
                  <a:lnTo>
                    <a:pt x="122" y="28"/>
                  </a:lnTo>
                  <a:lnTo>
                    <a:pt x="122" y="28"/>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sp>
          <p:nvSpPr>
            <p:cNvPr id="217" name="Freeform 37"/>
            <p:cNvSpPr>
              <a:spLocks/>
            </p:cNvSpPr>
            <p:nvPr/>
          </p:nvSpPr>
          <p:spPr bwMode="auto">
            <a:xfrm>
              <a:off x="2954338" y="6831013"/>
              <a:ext cx="1041400" cy="1301750"/>
            </a:xfrm>
            <a:custGeom>
              <a:avLst/>
              <a:gdLst>
                <a:gd name="T0" fmla="*/ 114 w 656"/>
                <a:gd name="T1" fmla="*/ 784 h 820"/>
                <a:gd name="T2" fmla="*/ 80 w 656"/>
                <a:gd name="T3" fmla="*/ 760 h 820"/>
                <a:gd name="T4" fmla="*/ 172 w 656"/>
                <a:gd name="T5" fmla="*/ 608 h 820"/>
                <a:gd name="T6" fmla="*/ 238 w 656"/>
                <a:gd name="T7" fmla="*/ 672 h 820"/>
                <a:gd name="T8" fmla="*/ 300 w 656"/>
                <a:gd name="T9" fmla="*/ 684 h 820"/>
                <a:gd name="T10" fmla="*/ 328 w 656"/>
                <a:gd name="T11" fmla="*/ 628 h 820"/>
                <a:gd name="T12" fmla="*/ 416 w 656"/>
                <a:gd name="T13" fmla="*/ 630 h 820"/>
                <a:gd name="T14" fmla="*/ 466 w 656"/>
                <a:gd name="T15" fmla="*/ 592 h 820"/>
                <a:gd name="T16" fmla="*/ 446 w 656"/>
                <a:gd name="T17" fmla="*/ 536 h 820"/>
                <a:gd name="T18" fmla="*/ 512 w 656"/>
                <a:gd name="T19" fmla="*/ 474 h 820"/>
                <a:gd name="T20" fmla="*/ 518 w 656"/>
                <a:gd name="T21" fmla="*/ 406 h 820"/>
                <a:gd name="T22" fmla="*/ 464 w 656"/>
                <a:gd name="T23" fmla="*/ 386 h 820"/>
                <a:gd name="T24" fmla="*/ 466 w 656"/>
                <a:gd name="T25" fmla="*/ 296 h 820"/>
                <a:gd name="T26" fmla="*/ 424 w 656"/>
                <a:gd name="T27" fmla="*/ 244 h 820"/>
                <a:gd name="T28" fmla="*/ 372 w 656"/>
                <a:gd name="T29" fmla="*/ 266 h 820"/>
                <a:gd name="T30" fmla="*/ 310 w 656"/>
                <a:gd name="T31" fmla="*/ 200 h 820"/>
                <a:gd name="T32" fmla="*/ 240 w 656"/>
                <a:gd name="T33" fmla="*/ 198 h 820"/>
                <a:gd name="T34" fmla="*/ 198 w 656"/>
                <a:gd name="T35" fmla="*/ 256 h 820"/>
                <a:gd name="T36" fmla="*/ 128 w 656"/>
                <a:gd name="T37" fmla="*/ 244 h 820"/>
                <a:gd name="T38" fmla="*/ 82 w 656"/>
                <a:gd name="T39" fmla="*/ 296 h 820"/>
                <a:gd name="T40" fmla="*/ 84 w 656"/>
                <a:gd name="T41" fmla="*/ 386 h 820"/>
                <a:gd name="T42" fmla="*/ 32 w 656"/>
                <a:gd name="T43" fmla="*/ 406 h 820"/>
                <a:gd name="T44" fmla="*/ 38 w 656"/>
                <a:gd name="T45" fmla="*/ 474 h 820"/>
                <a:gd name="T46" fmla="*/ 102 w 656"/>
                <a:gd name="T47" fmla="*/ 536 h 820"/>
                <a:gd name="T48" fmla="*/ 78 w 656"/>
                <a:gd name="T49" fmla="*/ 550 h 820"/>
                <a:gd name="T50" fmla="*/ 10 w 656"/>
                <a:gd name="T51" fmla="*/ 488 h 820"/>
                <a:gd name="T52" fmla="*/ 6 w 656"/>
                <a:gd name="T53" fmla="*/ 394 h 820"/>
                <a:gd name="T54" fmla="*/ 74 w 656"/>
                <a:gd name="T55" fmla="*/ 334 h 820"/>
                <a:gd name="T56" fmla="*/ 60 w 656"/>
                <a:gd name="T57" fmla="*/ 264 h 820"/>
                <a:gd name="T58" fmla="*/ 138 w 656"/>
                <a:gd name="T59" fmla="*/ 218 h 820"/>
                <a:gd name="T60" fmla="*/ 212 w 656"/>
                <a:gd name="T61" fmla="*/ 192 h 820"/>
                <a:gd name="T62" fmla="*/ 296 w 656"/>
                <a:gd name="T63" fmla="*/ 164 h 820"/>
                <a:gd name="T64" fmla="*/ 342 w 656"/>
                <a:gd name="T65" fmla="*/ 222 h 820"/>
                <a:gd name="T66" fmla="*/ 426 w 656"/>
                <a:gd name="T67" fmla="*/ 216 h 820"/>
                <a:gd name="T68" fmla="*/ 494 w 656"/>
                <a:gd name="T69" fmla="*/ 278 h 820"/>
                <a:gd name="T70" fmla="*/ 490 w 656"/>
                <a:gd name="T71" fmla="*/ 370 h 820"/>
                <a:gd name="T72" fmla="*/ 548 w 656"/>
                <a:gd name="T73" fmla="*/ 410 h 820"/>
                <a:gd name="T74" fmla="*/ 528 w 656"/>
                <a:gd name="T75" fmla="*/ 498 h 820"/>
                <a:gd name="T76" fmla="*/ 492 w 656"/>
                <a:gd name="T77" fmla="*/ 568 h 820"/>
                <a:gd name="T78" fmla="*/ 452 w 656"/>
                <a:gd name="T79" fmla="*/ 646 h 820"/>
                <a:gd name="T80" fmla="*/ 398 w 656"/>
                <a:gd name="T81" fmla="*/ 652 h 820"/>
                <a:gd name="T82" fmla="*/ 330 w 656"/>
                <a:gd name="T83" fmla="*/ 696 h 820"/>
                <a:gd name="T84" fmla="*/ 238 w 656"/>
                <a:gd name="T85" fmla="*/ 710 h 820"/>
                <a:gd name="T86" fmla="*/ 176 w 656"/>
                <a:gd name="T87" fmla="*/ 640 h 820"/>
                <a:gd name="T88" fmla="*/ 232 w 656"/>
                <a:gd name="T89" fmla="*/ 788 h 820"/>
                <a:gd name="T90" fmla="*/ 472 w 656"/>
                <a:gd name="T91" fmla="*/ 730 h 820"/>
                <a:gd name="T92" fmla="*/ 626 w 656"/>
                <a:gd name="T93" fmla="*/ 474 h 820"/>
                <a:gd name="T94" fmla="*/ 546 w 656"/>
                <a:gd name="T95" fmla="*/ 214 h 820"/>
                <a:gd name="T96" fmla="*/ 274 w 656"/>
                <a:gd name="T97" fmla="*/ 84 h 820"/>
                <a:gd name="T98" fmla="*/ 186 w 656"/>
                <a:gd name="T99" fmla="*/ 170 h 820"/>
                <a:gd name="T100" fmla="*/ 30 w 656"/>
                <a:gd name="T101" fmla="*/ 136 h 820"/>
                <a:gd name="T102" fmla="*/ 124 w 656"/>
                <a:gd name="T103" fmla="*/ 2 h 820"/>
                <a:gd name="T104" fmla="*/ 130 w 656"/>
                <a:gd name="T105" fmla="*/ 100 h 820"/>
                <a:gd name="T106" fmla="*/ 240 w 656"/>
                <a:gd name="T107" fmla="*/ 58 h 820"/>
                <a:gd name="T108" fmla="*/ 516 w 656"/>
                <a:gd name="T109" fmla="*/ 144 h 820"/>
                <a:gd name="T110" fmla="*/ 656 w 656"/>
                <a:gd name="T111" fmla="*/ 438 h 820"/>
                <a:gd name="T112" fmla="*/ 544 w 656"/>
                <a:gd name="T113" fmla="*/ 708 h 820"/>
                <a:gd name="T114" fmla="*/ 274 w 656"/>
                <a:gd name="T115" fmla="*/ 8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 h="820">
                  <a:moveTo>
                    <a:pt x="274" y="820"/>
                  </a:moveTo>
                  <a:lnTo>
                    <a:pt x="274" y="820"/>
                  </a:lnTo>
                  <a:lnTo>
                    <a:pt x="250" y="818"/>
                  </a:lnTo>
                  <a:lnTo>
                    <a:pt x="228" y="816"/>
                  </a:lnTo>
                  <a:lnTo>
                    <a:pt x="204" y="812"/>
                  </a:lnTo>
                  <a:lnTo>
                    <a:pt x="182" y="808"/>
                  </a:lnTo>
                  <a:lnTo>
                    <a:pt x="158" y="802"/>
                  </a:lnTo>
                  <a:lnTo>
                    <a:pt x="136" y="794"/>
                  </a:lnTo>
                  <a:lnTo>
                    <a:pt x="114" y="784"/>
                  </a:lnTo>
                  <a:lnTo>
                    <a:pt x="94" y="774"/>
                  </a:lnTo>
                  <a:lnTo>
                    <a:pt x="94" y="774"/>
                  </a:lnTo>
                  <a:lnTo>
                    <a:pt x="88" y="770"/>
                  </a:lnTo>
                  <a:lnTo>
                    <a:pt x="88" y="770"/>
                  </a:lnTo>
                  <a:lnTo>
                    <a:pt x="86" y="768"/>
                  </a:lnTo>
                  <a:lnTo>
                    <a:pt x="86" y="768"/>
                  </a:lnTo>
                  <a:lnTo>
                    <a:pt x="82" y="766"/>
                  </a:lnTo>
                  <a:lnTo>
                    <a:pt x="80" y="760"/>
                  </a:lnTo>
                  <a:lnTo>
                    <a:pt x="80" y="760"/>
                  </a:lnTo>
                  <a:lnTo>
                    <a:pt x="80" y="754"/>
                  </a:lnTo>
                  <a:lnTo>
                    <a:pt x="82" y="750"/>
                  </a:lnTo>
                  <a:lnTo>
                    <a:pt x="94" y="730"/>
                  </a:lnTo>
                  <a:lnTo>
                    <a:pt x="158" y="616"/>
                  </a:lnTo>
                  <a:lnTo>
                    <a:pt x="158" y="616"/>
                  </a:lnTo>
                  <a:lnTo>
                    <a:pt x="162" y="612"/>
                  </a:lnTo>
                  <a:lnTo>
                    <a:pt x="166" y="608"/>
                  </a:lnTo>
                  <a:lnTo>
                    <a:pt x="166" y="608"/>
                  </a:lnTo>
                  <a:lnTo>
                    <a:pt x="172" y="608"/>
                  </a:lnTo>
                  <a:lnTo>
                    <a:pt x="176" y="610"/>
                  </a:lnTo>
                  <a:lnTo>
                    <a:pt x="176" y="610"/>
                  </a:lnTo>
                  <a:lnTo>
                    <a:pt x="198" y="620"/>
                  </a:lnTo>
                  <a:lnTo>
                    <a:pt x="222" y="628"/>
                  </a:lnTo>
                  <a:lnTo>
                    <a:pt x="222" y="628"/>
                  </a:lnTo>
                  <a:lnTo>
                    <a:pt x="228" y="632"/>
                  </a:lnTo>
                  <a:lnTo>
                    <a:pt x="232" y="638"/>
                  </a:lnTo>
                  <a:lnTo>
                    <a:pt x="238" y="672"/>
                  </a:lnTo>
                  <a:lnTo>
                    <a:pt x="238" y="672"/>
                  </a:lnTo>
                  <a:lnTo>
                    <a:pt x="238" y="674"/>
                  </a:lnTo>
                  <a:lnTo>
                    <a:pt x="238" y="674"/>
                  </a:lnTo>
                  <a:lnTo>
                    <a:pt x="240" y="678"/>
                  </a:lnTo>
                  <a:lnTo>
                    <a:pt x="244" y="680"/>
                  </a:lnTo>
                  <a:lnTo>
                    <a:pt x="248" y="684"/>
                  </a:lnTo>
                  <a:lnTo>
                    <a:pt x="252" y="684"/>
                  </a:lnTo>
                  <a:lnTo>
                    <a:pt x="296" y="684"/>
                  </a:lnTo>
                  <a:lnTo>
                    <a:pt x="296" y="684"/>
                  </a:lnTo>
                  <a:lnTo>
                    <a:pt x="300" y="684"/>
                  </a:lnTo>
                  <a:lnTo>
                    <a:pt x="306" y="680"/>
                  </a:lnTo>
                  <a:lnTo>
                    <a:pt x="308" y="678"/>
                  </a:lnTo>
                  <a:lnTo>
                    <a:pt x="310" y="674"/>
                  </a:lnTo>
                  <a:lnTo>
                    <a:pt x="310" y="674"/>
                  </a:lnTo>
                  <a:lnTo>
                    <a:pt x="310" y="672"/>
                  </a:lnTo>
                  <a:lnTo>
                    <a:pt x="318" y="638"/>
                  </a:lnTo>
                  <a:lnTo>
                    <a:pt x="318" y="638"/>
                  </a:lnTo>
                  <a:lnTo>
                    <a:pt x="320" y="632"/>
                  </a:lnTo>
                  <a:lnTo>
                    <a:pt x="328" y="628"/>
                  </a:lnTo>
                  <a:lnTo>
                    <a:pt x="328" y="628"/>
                  </a:lnTo>
                  <a:lnTo>
                    <a:pt x="350" y="620"/>
                  </a:lnTo>
                  <a:lnTo>
                    <a:pt x="372" y="610"/>
                  </a:lnTo>
                  <a:lnTo>
                    <a:pt x="372" y="610"/>
                  </a:lnTo>
                  <a:lnTo>
                    <a:pt x="380" y="608"/>
                  </a:lnTo>
                  <a:lnTo>
                    <a:pt x="386" y="610"/>
                  </a:lnTo>
                  <a:lnTo>
                    <a:pt x="414" y="628"/>
                  </a:lnTo>
                  <a:lnTo>
                    <a:pt x="414" y="628"/>
                  </a:lnTo>
                  <a:lnTo>
                    <a:pt x="416" y="630"/>
                  </a:lnTo>
                  <a:lnTo>
                    <a:pt x="416" y="630"/>
                  </a:lnTo>
                  <a:lnTo>
                    <a:pt x="420" y="632"/>
                  </a:lnTo>
                  <a:lnTo>
                    <a:pt x="424" y="632"/>
                  </a:lnTo>
                  <a:lnTo>
                    <a:pt x="424" y="632"/>
                  </a:lnTo>
                  <a:lnTo>
                    <a:pt x="428" y="630"/>
                  </a:lnTo>
                  <a:lnTo>
                    <a:pt x="434" y="628"/>
                  </a:lnTo>
                  <a:lnTo>
                    <a:pt x="464" y="596"/>
                  </a:lnTo>
                  <a:lnTo>
                    <a:pt x="464" y="596"/>
                  </a:lnTo>
                  <a:lnTo>
                    <a:pt x="466" y="592"/>
                  </a:lnTo>
                  <a:lnTo>
                    <a:pt x="468" y="588"/>
                  </a:lnTo>
                  <a:lnTo>
                    <a:pt x="468" y="584"/>
                  </a:lnTo>
                  <a:lnTo>
                    <a:pt x="466" y="580"/>
                  </a:lnTo>
                  <a:lnTo>
                    <a:pt x="466" y="580"/>
                  </a:lnTo>
                  <a:lnTo>
                    <a:pt x="466" y="578"/>
                  </a:lnTo>
                  <a:lnTo>
                    <a:pt x="446" y="550"/>
                  </a:lnTo>
                  <a:lnTo>
                    <a:pt x="446" y="550"/>
                  </a:lnTo>
                  <a:lnTo>
                    <a:pt x="444" y="542"/>
                  </a:lnTo>
                  <a:lnTo>
                    <a:pt x="446" y="536"/>
                  </a:lnTo>
                  <a:lnTo>
                    <a:pt x="446" y="536"/>
                  </a:lnTo>
                  <a:lnTo>
                    <a:pt x="456" y="514"/>
                  </a:lnTo>
                  <a:lnTo>
                    <a:pt x="464" y="490"/>
                  </a:lnTo>
                  <a:lnTo>
                    <a:pt x="464" y="490"/>
                  </a:lnTo>
                  <a:lnTo>
                    <a:pt x="468" y="484"/>
                  </a:lnTo>
                  <a:lnTo>
                    <a:pt x="476" y="480"/>
                  </a:lnTo>
                  <a:lnTo>
                    <a:pt x="508" y="474"/>
                  </a:lnTo>
                  <a:lnTo>
                    <a:pt x="508" y="474"/>
                  </a:lnTo>
                  <a:lnTo>
                    <a:pt x="512" y="474"/>
                  </a:lnTo>
                  <a:lnTo>
                    <a:pt x="512" y="474"/>
                  </a:lnTo>
                  <a:lnTo>
                    <a:pt x="514" y="472"/>
                  </a:lnTo>
                  <a:lnTo>
                    <a:pt x="518" y="468"/>
                  </a:lnTo>
                  <a:lnTo>
                    <a:pt x="520" y="464"/>
                  </a:lnTo>
                  <a:lnTo>
                    <a:pt x="520" y="460"/>
                  </a:lnTo>
                  <a:lnTo>
                    <a:pt x="520" y="416"/>
                  </a:lnTo>
                  <a:lnTo>
                    <a:pt x="520" y="416"/>
                  </a:lnTo>
                  <a:lnTo>
                    <a:pt x="520" y="412"/>
                  </a:lnTo>
                  <a:lnTo>
                    <a:pt x="518" y="406"/>
                  </a:lnTo>
                  <a:lnTo>
                    <a:pt x="514" y="404"/>
                  </a:lnTo>
                  <a:lnTo>
                    <a:pt x="512" y="402"/>
                  </a:lnTo>
                  <a:lnTo>
                    <a:pt x="512" y="402"/>
                  </a:lnTo>
                  <a:lnTo>
                    <a:pt x="508" y="402"/>
                  </a:lnTo>
                  <a:lnTo>
                    <a:pt x="476" y="396"/>
                  </a:lnTo>
                  <a:lnTo>
                    <a:pt x="476" y="396"/>
                  </a:lnTo>
                  <a:lnTo>
                    <a:pt x="468" y="392"/>
                  </a:lnTo>
                  <a:lnTo>
                    <a:pt x="464" y="386"/>
                  </a:lnTo>
                  <a:lnTo>
                    <a:pt x="464" y="386"/>
                  </a:lnTo>
                  <a:lnTo>
                    <a:pt x="456" y="362"/>
                  </a:lnTo>
                  <a:lnTo>
                    <a:pt x="446" y="340"/>
                  </a:lnTo>
                  <a:lnTo>
                    <a:pt x="446" y="340"/>
                  </a:lnTo>
                  <a:lnTo>
                    <a:pt x="444" y="334"/>
                  </a:lnTo>
                  <a:lnTo>
                    <a:pt x="446" y="326"/>
                  </a:lnTo>
                  <a:lnTo>
                    <a:pt x="466" y="298"/>
                  </a:lnTo>
                  <a:lnTo>
                    <a:pt x="466" y="298"/>
                  </a:lnTo>
                  <a:lnTo>
                    <a:pt x="466" y="296"/>
                  </a:lnTo>
                  <a:lnTo>
                    <a:pt x="466" y="296"/>
                  </a:lnTo>
                  <a:lnTo>
                    <a:pt x="468" y="292"/>
                  </a:lnTo>
                  <a:lnTo>
                    <a:pt x="468" y="288"/>
                  </a:lnTo>
                  <a:lnTo>
                    <a:pt x="466" y="284"/>
                  </a:lnTo>
                  <a:lnTo>
                    <a:pt x="464" y="280"/>
                  </a:lnTo>
                  <a:lnTo>
                    <a:pt x="434" y="248"/>
                  </a:lnTo>
                  <a:lnTo>
                    <a:pt x="434" y="248"/>
                  </a:lnTo>
                  <a:lnTo>
                    <a:pt x="428" y="246"/>
                  </a:lnTo>
                  <a:lnTo>
                    <a:pt x="424" y="244"/>
                  </a:lnTo>
                  <a:lnTo>
                    <a:pt x="424" y="244"/>
                  </a:lnTo>
                  <a:lnTo>
                    <a:pt x="420" y="244"/>
                  </a:lnTo>
                  <a:lnTo>
                    <a:pt x="416" y="246"/>
                  </a:lnTo>
                  <a:lnTo>
                    <a:pt x="416" y="246"/>
                  </a:lnTo>
                  <a:lnTo>
                    <a:pt x="414" y="248"/>
                  </a:lnTo>
                  <a:lnTo>
                    <a:pt x="386" y="266"/>
                  </a:lnTo>
                  <a:lnTo>
                    <a:pt x="386" y="266"/>
                  </a:lnTo>
                  <a:lnTo>
                    <a:pt x="380" y="268"/>
                  </a:lnTo>
                  <a:lnTo>
                    <a:pt x="372" y="266"/>
                  </a:lnTo>
                  <a:lnTo>
                    <a:pt x="372" y="266"/>
                  </a:lnTo>
                  <a:lnTo>
                    <a:pt x="350" y="256"/>
                  </a:lnTo>
                  <a:lnTo>
                    <a:pt x="328" y="248"/>
                  </a:lnTo>
                  <a:lnTo>
                    <a:pt x="328" y="248"/>
                  </a:lnTo>
                  <a:lnTo>
                    <a:pt x="320" y="244"/>
                  </a:lnTo>
                  <a:lnTo>
                    <a:pt x="318" y="236"/>
                  </a:lnTo>
                  <a:lnTo>
                    <a:pt x="310" y="204"/>
                  </a:lnTo>
                  <a:lnTo>
                    <a:pt x="310" y="204"/>
                  </a:lnTo>
                  <a:lnTo>
                    <a:pt x="310" y="200"/>
                  </a:lnTo>
                  <a:lnTo>
                    <a:pt x="310" y="200"/>
                  </a:lnTo>
                  <a:lnTo>
                    <a:pt x="308" y="198"/>
                  </a:lnTo>
                  <a:lnTo>
                    <a:pt x="306" y="196"/>
                  </a:lnTo>
                  <a:lnTo>
                    <a:pt x="300" y="192"/>
                  </a:lnTo>
                  <a:lnTo>
                    <a:pt x="296" y="192"/>
                  </a:lnTo>
                  <a:lnTo>
                    <a:pt x="254" y="192"/>
                  </a:lnTo>
                  <a:lnTo>
                    <a:pt x="254" y="192"/>
                  </a:lnTo>
                  <a:lnTo>
                    <a:pt x="248" y="192"/>
                  </a:lnTo>
                  <a:lnTo>
                    <a:pt x="244" y="196"/>
                  </a:lnTo>
                  <a:lnTo>
                    <a:pt x="240" y="198"/>
                  </a:lnTo>
                  <a:lnTo>
                    <a:pt x="238" y="200"/>
                  </a:lnTo>
                  <a:lnTo>
                    <a:pt x="238" y="200"/>
                  </a:lnTo>
                  <a:lnTo>
                    <a:pt x="238" y="204"/>
                  </a:lnTo>
                  <a:lnTo>
                    <a:pt x="232" y="236"/>
                  </a:lnTo>
                  <a:lnTo>
                    <a:pt x="232" y="236"/>
                  </a:lnTo>
                  <a:lnTo>
                    <a:pt x="228" y="244"/>
                  </a:lnTo>
                  <a:lnTo>
                    <a:pt x="222" y="248"/>
                  </a:lnTo>
                  <a:lnTo>
                    <a:pt x="222" y="248"/>
                  </a:lnTo>
                  <a:lnTo>
                    <a:pt x="198" y="256"/>
                  </a:lnTo>
                  <a:lnTo>
                    <a:pt x="176" y="266"/>
                  </a:lnTo>
                  <a:lnTo>
                    <a:pt x="176" y="266"/>
                  </a:lnTo>
                  <a:lnTo>
                    <a:pt x="170" y="268"/>
                  </a:lnTo>
                  <a:lnTo>
                    <a:pt x="162" y="266"/>
                  </a:lnTo>
                  <a:lnTo>
                    <a:pt x="134" y="248"/>
                  </a:lnTo>
                  <a:lnTo>
                    <a:pt x="134" y="248"/>
                  </a:lnTo>
                  <a:lnTo>
                    <a:pt x="132" y="246"/>
                  </a:lnTo>
                  <a:lnTo>
                    <a:pt x="132" y="246"/>
                  </a:lnTo>
                  <a:lnTo>
                    <a:pt x="128" y="244"/>
                  </a:lnTo>
                  <a:lnTo>
                    <a:pt x="124" y="244"/>
                  </a:lnTo>
                  <a:lnTo>
                    <a:pt x="120" y="246"/>
                  </a:lnTo>
                  <a:lnTo>
                    <a:pt x="116" y="248"/>
                  </a:lnTo>
                  <a:lnTo>
                    <a:pt x="86" y="278"/>
                  </a:lnTo>
                  <a:lnTo>
                    <a:pt x="86" y="278"/>
                  </a:lnTo>
                  <a:lnTo>
                    <a:pt x="82" y="284"/>
                  </a:lnTo>
                  <a:lnTo>
                    <a:pt x="80" y="288"/>
                  </a:lnTo>
                  <a:lnTo>
                    <a:pt x="80" y="292"/>
                  </a:lnTo>
                  <a:lnTo>
                    <a:pt x="82" y="296"/>
                  </a:lnTo>
                  <a:lnTo>
                    <a:pt x="82" y="296"/>
                  </a:lnTo>
                  <a:lnTo>
                    <a:pt x="84" y="298"/>
                  </a:lnTo>
                  <a:lnTo>
                    <a:pt x="102" y="326"/>
                  </a:lnTo>
                  <a:lnTo>
                    <a:pt x="102" y="326"/>
                  </a:lnTo>
                  <a:lnTo>
                    <a:pt x="104" y="334"/>
                  </a:lnTo>
                  <a:lnTo>
                    <a:pt x="102" y="340"/>
                  </a:lnTo>
                  <a:lnTo>
                    <a:pt x="102" y="340"/>
                  </a:lnTo>
                  <a:lnTo>
                    <a:pt x="92" y="362"/>
                  </a:lnTo>
                  <a:lnTo>
                    <a:pt x="84" y="386"/>
                  </a:lnTo>
                  <a:lnTo>
                    <a:pt x="84" y="386"/>
                  </a:lnTo>
                  <a:lnTo>
                    <a:pt x="80" y="392"/>
                  </a:lnTo>
                  <a:lnTo>
                    <a:pt x="74" y="396"/>
                  </a:lnTo>
                  <a:lnTo>
                    <a:pt x="40" y="402"/>
                  </a:lnTo>
                  <a:lnTo>
                    <a:pt x="40" y="402"/>
                  </a:lnTo>
                  <a:lnTo>
                    <a:pt x="38" y="402"/>
                  </a:lnTo>
                  <a:lnTo>
                    <a:pt x="38" y="402"/>
                  </a:lnTo>
                  <a:lnTo>
                    <a:pt x="34" y="404"/>
                  </a:lnTo>
                  <a:lnTo>
                    <a:pt x="32" y="406"/>
                  </a:lnTo>
                  <a:lnTo>
                    <a:pt x="30" y="412"/>
                  </a:lnTo>
                  <a:lnTo>
                    <a:pt x="28" y="416"/>
                  </a:lnTo>
                  <a:lnTo>
                    <a:pt x="28" y="460"/>
                  </a:lnTo>
                  <a:lnTo>
                    <a:pt x="28" y="460"/>
                  </a:lnTo>
                  <a:lnTo>
                    <a:pt x="30" y="464"/>
                  </a:lnTo>
                  <a:lnTo>
                    <a:pt x="32" y="468"/>
                  </a:lnTo>
                  <a:lnTo>
                    <a:pt x="34" y="472"/>
                  </a:lnTo>
                  <a:lnTo>
                    <a:pt x="38" y="474"/>
                  </a:lnTo>
                  <a:lnTo>
                    <a:pt x="38" y="474"/>
                  </a:lnTo>
                  <a:lnTo>
                    <a:pt x="40" y="474"/>
                  </a:lnTo>
                  <a:lnTo>
                    <a:pt x="74" y="480"/>
                  </a:lnTo>
                  <a:lnTo>
                    <a:pt x="74" y="480"/>
                  </a:lnTo>
                  <a:lnTo>
                    <a:pt x="80" y="484"/>
                  </a:lnTo>
                  <a:lnTo>
                    <a:pt x="84" y="490"/>
                  </a:lnTo>
                  <a:lnTo>
                    <a:pt x="84" y="490"/>
                  </a:lnTo>
                  <a:lnTo>
                    <a:pt x="92" y="514"/>
                  </a:lnTo>
                  <a:lnTo>
                    <a:pt x="102" y="536"/>
                  </a:lnTo>
                  <a:lnTo>
                    <a:pt x="102" y="536"/>
                  </a:lnTo>
                  <a:lnTo>
                    <a:pt x="104" y="540"/>
                  </a:lnTo>
                  <a:lnTo>
                    <a:pt x="104" y="546"/>
                  </a:lnTo>
                  <a:lnTo>
                    <a:pt x="102" y="550"/>
                  </a:lnTo>
                  <a:lnTo>
                    <a:pt x="98" y="554"/>
                  </a:lnTo>
                  <a:lnTo>
                    <a:pt x="98" y="554"/>
                  </a:lnTo>
                  <a:lnTo>
                    <a:pt x="92" y="556"/>
                  </a:lnTo>
                  <a:lnTo>
                    <a:pt x="86" y="556"/>
                  </a:lnTo>
                  <a:lnTo>
                    <a:pt x="82" y="554"/>
                  </a:lnTo>
                  <a:lnTo>
                    <a:pt x="78" y="550"/>
                  </a:lnTo>
                  <a:lnTo>
                    <a:pt x="78" y="550"/>
                  </a:lnTo>
                  <a:lnTo>
                    <a:pt x="68" y="528"/>
                  </a:lnTo>
                  <a:lnTo>
                    <a:pt x="60" y="506"/>
                  </a:lnTo>
                  <a:lnTo>
                    <a:pt x="36" y="502"/>
                  </a:lnTo>
                  <a:lnTo>
                    <a:pt x="36" y="502"/>
                  </a:lnTo>
                  <a:lnTo>
                    <a:pt x="28" y="500"/>
                  </a:lnTo>
                  <a:lnTo>
                    <a:pt x="22" y="496"/>
                  </a:lnTo>
                  <a:lnTo>
                    <a:pt x="16" y="492"/>
                  </a:lnTo>
                  <a:lnTo>
                    <a:pt x="10" y="488"/>
                  </a:lnTo>
                  <a:lnTo>
                    <a:pt x="6" y="480"/>
                  </a:lnTo>
                  <a:lnTo>
                    <a:pt x="2" y="474"/>
                  </a:lnTo>
                  <a:lnTo>
                    <a:pt x="0" y="466"/>
                  </a:lnTo>
                  <a:lnTo>
                    <a:pt x="0" y="460"/>
                  </a:lnTo>
                  <a:lnTo>
                    <a:pt x="0" y="416"/>
                  </a:lnTo>
                  <a:lnTo>
                    <a:pt x="0" y="416"/>
                  </a:lnTo>
                  <a:lnTo>
                    <a:pt x="0" y="410"/>
                  </a:lnTo>
                  <a:lnTo>
                    <a:pt x="2" y="402"/>
                  </a:lnTo>
                  <a:lnTo>
                    <a:pt x="6" y="394"/>
                  </a:lnTo>
                  <a:lnTo>
                    <a:pt x="10" y="388"/>
                  </a:lnTo>
                  <a:lnTo>
                    <a:pt x="16" y="384"/>
                  </a:lnTo>
                  <a:lnTo>
                    <a:pt x="22" y="378"/>
                  </a:lnTo>
                  <a:lnTo>
                    <a:pt x="28" y="376"/>
                  </a:lnTo>
                  <a:lnTo>
                    <a:pt x="36" y="374"/>
                  </a:lnTo>
                  <a:lnTo>
                    <a:pt x="60" y="370"/>
                  </a:lnTo>
                  <a:lnTo>
                    <a:pt x="60" y="370"/>
                  </a:lnTo>
                  <a:lnTo>
                    <a:pt x="66" y="352"/>
                  </a:lnTo>
                  <a:lnTo>
                    <a:pt x="74" y="334"/>
                  </a:lnTo>
                  <a:lnTo>
                    <a:pt x="60" y="314"/>
                  </a:lnTo>
                  <a:lnTo>
                    <a:pt x="60" y="314"/>
                  </a:lnTo>
                  <a:lnTo>
                    <a:pt x="56" y="308"/>
                  </a:lnTo>
                  <a:lnTo>
                    <a:pt x="54" y="300"/>
                  </a:lnTo>
                  <a:lnTo>
                    <a:pt x="52" y="294"/>
                  </a:lnTo>
                  <a:lnTo>
                    <a:pt x="52" y="286"/>
                  </a:lnTo>
                  <a:lnTo>
                    <a:pt x="54" y="278"/>
                  </a:lnTo>
                  <a:lnTo>
                    <a:pt x="56" y="272"/>
                  </a:lnTo>
                  <a:lnTo>
                    <a:pt x="60" y="264"/>
                  </a:lnTo>
                  <a:lnTo>
                    <a:pt x="66" y="260"/>
                  </a:lnTo>
                  <a:lnTo>
                    <a:pt x="96" y="228"/>
                  </a:lnTo>
                  <a:lnTo>
                    <a:pt x="96" y="228"/>
                  </a:lnTo>
                  <a:lnTo>
                    <a:pt x="102" y="224"/>
                  </a:lnTo>
                  <a:lnTo>
                    <a:pt x="108" y="220"/>
                  </a:lnTo>
                  <a:lnTo>
                    <a:pt x="114" y="218"/>
                  </a:lnTo>
                  <a:lnTo>
                    <a:pt x="122" y="216"/>
                  </a:lnTo>
                  <a:lnTo>
                    <a:pt x="130" y="216"/>
                  </a:lnTo>
                  <a:lnTo>
                    <a:pt x="138" y="218"/>
                  </a:lnTo>
                  <a:lnTo>
                    <a:pt x="144" y="220"/>
                  </a:lnTo>
                  <a:lnTo>
                    <a:pt x="150" y="224"/>
                  </a:lnTo>
                  <a:lnTo>
                    <a:pt x="170" y="238"/>
                  </a:lnTo>
                  <a:lnTo>
                    <a:pt x="170" y="238"/>
                  </a:lnTo>
                  <a:lnTo>
                    <a:pt x="188" y="230"/>
                  </a:lnTo>
                  <a:lnTo>
                    <a:pt x="206" y="222"/>
                  </a:lnTo>
                  <a:lnTo>
                    <a:pt x="210" y="200"/>
                  </a:lnTo>
                  <a:lnTo>
                    <a:pt x="210" y="200"/>
                  </a:lnTo>
                  <a:lnTo>
                    <a:pt x="212" y="192"/>
                  </a:lnTo>
                  <a:lnTo>
                    <a:pt x="216" y="186"/>
                  </a:lnTo>
                  <a:lnTo>
                    <a:pt x="220" y="180"/>
                  </a:lnTo>
                  <a:lnTo>
                    <a:pt x="226" y="174"/>
                  </a:lnTo>
                  <a:lnTo>
                    <a:pt x="232" y="170"/>
                  </a:lnTo>
                  <a:lnTo>
                    <a:pt x="238" y="166"/>
                  </a:lnTo>
                  <a:lnTo>
                    <a:pt x="246" y="164"/>
                  </a:lnTo>
                  <a:lnTo>
                    <a:pt x="254" y="164"/>
                  </a:lnTo>
                  <a:lnTo>
                    <a:pt x="296" y="164"/>
                  </a:lnTo>
                  <a:lnTo>
                    <a:pt x="296" y="164"/>
                  </a:lnTo>
                  <a:lnTo>
                    <a:pt x="304" y="164"/>
                  </a:lnTo>
                  <a:lnTo>
                    <a:pt x="310" y="166"/>
                  </a:lnTo>
                  <a:lnTo>
                    <a:pt x="318" y="170"/>
                  </a:lnTo>
                  <a:lnTo>
                    <a:pt x="324" y="174"/>
                  </a:lnTo>
                  <a:lnTo>
                    <a:pt x="330" y="180"/>
                  </a:lnTo>
                  <a:lnTo>
                    <a:pt x="334" y="186"/>
                  </a:lnTo>
                  <a:lnTo>
                    <a:pt x="336" y="192"/>
                  </a:lnTo>
                  <a:lnTo>
                    <a:pt x="338" y="200"/>
                  </a:lnTo>
                  <a:lnTo>
                    <a:pt x="342" y="222"/>
                  </a:lnTo>
                  <a:lnTo>
                    <a:pt x="342" y="222"/>
                  </a:lnTo>
                  <a:lnTo>
                    <a:pt x="360" y="230"/>
                  </a:lnTo>
                  <a:lnTo>
                    <a:pt x="378" y="238"/>
                  </a:lnTo>
                  <a:lnTo>
                    <a:pt x="398" y="224"/>
                  </a:lnTo>
                  <a:lnTo>
                    <a:pt x="398" y="224"/>
                  </a:lnTo>
                  <a:lnTo>
                    <a:pt x="404" y="220"/>
                  </a:lnTo>
                  <a:lnTo>
                    <a:pt x="412" y="218"/>
                  </a:lnTo>
                  <a:lnTo>
                    <a:pt x="418" y="216"/>
                  </a:lnTo>
                  <a:lnTo>
                    <a:pt x="426" y="216"/>
                  </a:lnTo>
                  <a:lnTo>
                    <a:pt x="426" y="216"/>
                  </a:lnTo>
                  <a:lnTo>
                    <a:pt x="442" y="220"/>
                  </a:lnTo>
                  <a:lnTo>
                    <a:pt x="448" y="224"/>
                  </a:lnTo>
                  <a:lnTo>
                    <a:pt x="454" y="230"/>
                  </a:lnTo>
                  <a:lnTo>
                    <a:pt x="484" y="260"/>
                  </a:lnTo>
                  <a:lnTo>
                    <a:pt x="484" y="260"/>
                  </a:lnTo>
                  <a:lnTo>
                    <a:pt x="488" y="264"/>
                  </a:lnTo>
                  <a:lnTo>
                    <a:pt x="492" y="272"/>
                  </a:lnTo>
                  <a:lnTo>
                    <a:pt x="494" y="278"/>
                  </a:lnTo>
                  <a:lnTo>
                    <a:pt x="496" y="286"/>
                  </a:lnTo>
                  <a:lnTo>
                    <a:pt x="496" y="294"/>
                  </a:lnTo>
                  <a:lnTo>
                    <a:pt x="494" y="300"/>
                  </a:lnTo>
                  <a:lnTo>
                    <a:pt x="492" y="308"/>
                  </a:lnTo>
                  <a:lnTo>
                    <a:pt x="488" y="314"/>
                  </a:lnTo>
                  <a:lnTo>
                    <a:pt x="474" y="334"/>
                  </a:lnTo>
                  <a:lnTo>
                    <a:pt x="474" y="334"/>
                  </a:lnTo>
                  <a:lnTo>
                    <a:pt x="482" y="352"/>
                  </a:lnTo>
                  <a:lnTo>
                    <a:pt x="490" y="370"/>
                  </a:lnTo>
                  <a:lnTo>
                    <a:pt x="512" y="374"/>
                  </a:lnTo>
                  <a:lnTo>
                    <a:pt x="512" y="374"/>
                  </a:lnTo>
                  <a:lnTo>
                    <a:pt x="520" y="376"/>
                  </a:lnTo>
                  <a:lnTo>
                    <a:pt x="528" y="378"/>
                  </a:lnTo>
                  <a:lnTo>
                    <a:pt x="534" y="384"/>
                  </a:lnTo>
                  <a:lnTo>
                    <a:pt x="538" y="388"/>
                  </a:lnTo>
                  <a:lnTo>
                    <a:pt x="542" y="396"/>
                  </a:lnTo>
                  <a:lnTo>
                    <a:pt x="546" y="402"/>
                  </a:lnTo>
                  <a:lnTo>
                    <a:pt x="548" y="410"/>
                  </a:lnTo>
                  <a:lnTo>
                    <a:pt x="548" y="416"/>
                  </a:lnTo>
                  <a:lnTo>
                    <a:pt x="548" y="460"/>
                  </a:lnTo>
                  <a:lnTo>
                    <a:pt x="548" y="460"/>
                  </a:lnTo>
                  <a:lnTo>
                    <a:pt x="548" y="466"/>
                  </a:lnTo>
                  <a:lnTo>
                    <a:pt x="546" y="474"/>
                  </a:lnTo>
                  <a:lnTo>
                    <a:pt x="542" y="480"/>
                  </a:lnTo>
                  <a:lnTo>
                    <a:pt x="538" y="488"/>
                  </a:lnTo>
                  <a:lnTo>
                    <a:pt x="534" y="492"/>
                  </a:lnTo>
                  <a:lnTo>
                    <a:pt x="528" y="498"/>
                  </a:lnTo>
                  <a:lnTo>
                    <a:pt x="520" y="500"/>
                  </a:lnTo>
                  <a:lnTo>
                    <a:pt x="512" y="502"/>
                  </a:lnTo>
                  <a:lnTo>
                    <a:pt x="490" y="506"/>
                  </a:lnTo>
                  <a:lnTo>
                    <a:pt x="490" y="506"/>
                  </a:lnTo>
                  <a:lnTo>
                    <a:pt x="482" y="524"/>
                  </a:lnTo>
                  <a:lnTo>
                    <a:pt x="474" y="542"/>
                  </a:lnTo>
                  <a:lnTo>
                    <a:pt x="488" y="562"/>
                  </a:lnTo>
                  <a:lnTo>
                    <a:pt x="488" y="562"/>
                  </a:lnTo>
                  <a:lnTo>
                    <a:pt x="492" y="568"/>
                  </a:lnTo>
                  <a:lnTo>
                    <a:pt x="494" y="574"/>
                  </a:lnTo>
                  <a:lnTo>
                    <a:pt x="496" y="582"/>
                  </a:lnTo>
                  <a:lnTo>
                    <a:pt x="496" y="590"/>
                  </a:lnTo>
                  <a:lnTo>
                    <a:pt x="494" y="598"/>
                  </a:lnTo>
                  <a:lnTo>
                    <a:pt x="492" y="604"/>
                  </a:lnTo>
                  <a:lnTo>
                    <a:pt x="488" y="610"/>
                  </a:lnTo>
                  <a:lnTo>
                    <a:pt x="484" y="616"/>
                  </a:lnTo>
                  <a:lnTo>
                    <a:pt x="452" y="646"/>
                  </a:lnTo>
                  <a:lnTo>
                    <a:pt x="452" y="646"/>
                  </a:lnTo>
                  <a:lnTo>
                    <a:pt x="448" y="652"/>
                  </a:lnTo>
                  <a:lnTo>
                    <a:pt x="442" y="656"/>
                  </a:lnTo>
                  <a:lnTo>
                    <a:pt x="434" y="658"/>
                  </a:lnTo>
                  <a:lnTo>
                    <a:pt x="426" y="660"/>
                  </a:lnTo>
                  <a:lnTo>
                    <a:pt x="426" y="660"/>
                  </a:lnTo>
                  <a:lnTo>
                    <a:pt x="418" y="660"/>
                  </a:lnTo>
                  <a:lnTo>
                    <a:pt x="412" y="658"/>
                  </a:lnTo>
                  <a:lnTo>
                    <a:pt x="404" y="656"/>
                  </a:lnTo>
                  <a:lnTo>
                    <a:pt x="398" y="652"/>
                  </a:lnTo>
                  <a:lnTo>
                    <a:pt x="378" y="638"/>
                  </a:lnTo>
                  <a:lnTo>
                    <a:pt x="378" y="638"/>
                  </a:lnTo>
                  <a:lnTo>
                    <a:pt x="360" y="646"/>
                  </a:lnTo>
                  <a:lnTo>
                    <a:pt x="342" y="652"/>
                  </a:lnTo>
                  <a:lnTo>
                    <a:pt x="338" y="676"/>
                  </a:lnTo>
                  <a:lnTo>
                    <a:pt x="338" y="676"/>
                  </a:lnTo>
                  <a:lnTo>
                    <a:pt x="336" y="684"/>
                  </a:lnTo>
                  <a:lnTo>
                    <a:pt x="334" y="690"/>
                  </a:lnTo>
                  <a:lnTo>
                    <a:pt x="330" y="696"/>
                  </a:lnTo>
                  <a:lnTo>
                    <a:pt x="324" y="702"/>
                  </a:lnTo>
                  <a:lnTo>
                    <a:pt x="318" y="706"/>
                  </a:lnTo>
                  <a:lnTo>
                    <a:pt x="310" y="710"/>
                  </a:lnTo>
                  <a:lnTo>
                    <a:pt x="302" y="712"/>
                  </a:lnTo>
                  <a:lnTo>
                    <a:pt x="296" y="712"/>
                  </a:lnTo>
                  <a:lnTo>
                    <a:pt x="252" y="712"/>
                  </a:lnTo>
                  <a:lnTo>
                    <a:pt x="252" y="712"/>
                  </a:lnTo>
                  <a:lnTo>
                    <a:pt x="246" y="712"/>
                  </a:lnTo>
                  <a:lnTo>
                    <a:pt x="238" y="710"/>
                  </a:lnTo>
                  <a:lnTo>
                    <a:pt x="232" y="706"/>
                  </a:lnTo>
                  <a:lnTo>
                    <a:pt x="226" y="702"/>
                  </a:lnTo>
                  <a:lnTo>
                    <a:pt x="220" y="696"/>
                  </a:lnTo>
                  <a:lnTo>
                    <a:pt x="216" y="690"/>
                  </a:lnTo>
                  <a:lnTo>
                    <a:pt x="212" y="684"/>
                  </a:lnTo>
                  <a:lnTo>
                    <a:pt x="210" y="676"/>
                  </a:lnTo>
                  <a:lnTo>
                    <a:pt x="206" y="652"/>
                  </a:lnTo>
                  <a:lnTo>
                    <a:pt x="206" y="652"/>
                  </a:lnTo>
                  <a:lnTo>
                    <a:pt x="176" y="640"/>
                  </a:lnTo>
                  <a:lnTo>
                    <a:pt x="118" y="744"/>
                  </a:lnTo>
                  <a:lnTo>
                    <a:pt x="112" y="752"/>
                  </a:lnTo>
                  <a:lnTo>
                    <a:pt x="112" y="752"/>
                  </a:lnTo>
                  <a:lnTo>
                    <a:pt x="132" y="762"/>
                  </a:lnTo>
                  <a:lnTo>
                    <a:pt x="150" y="770"/>
                  </a:lnTo>
                  <a:lnTo>
                    <a:pt x="170" y="776"/>
                  </a:lnTo>
                  <a:lnTo>
                    <a:pt x="190" y="782"/>
                  </a:lnTo>
                  <a:lnTo>
                    <a:pt x="212" y="786"/>
                  </a:lnTo>
                  <a:lnTo>
                    <a:pt x="232" y="788"/>
                  </a:lnTo>
                  <a:lnTo>
                    <a:pt x="254" y="790"/>
                  </a:lnTo>
                  <a:lnTo>
                    <a:pt x="274" y="792"/>
                  </a:lnTo>
                  <a:lnTo>
                    <a:pt x="274" y="792"/>
                  </a:lnTo>
                  <a:lnTo>
                    <a:pt x="310" y="790"/>
                  </a:lnTo>
                  <a:lnTo>
                    <a:pt x="346" y="784"/>
                  </a:lnTo>
                  <a:lnTo>
                    <a:pt x="380" y="776"/>
                  </a:lnTo>
                  <a:lnTo>
                    <a:pt x="412" y="764"/>
                  </a:lnTo>
                  <a:lnTo>
                    <a:pt x="442" y="748"/>
                  </a:lnTo>
                  <a:lnTo>
                    <a:pt x="472" y="730"/>
                  </a:lnTo>
                  <a:lnTo>
                    <a:pt x="500" y="710"/>
                  </a:lnTo>
                  <a:lnTo>
                    <a:pt x="524" y="688"/>
                  </a:lnTo>
                  <a:lnTo>
                    <a:pt x="546" y="662"/>
                  </a:lnTo>
                  <a:lnTo>
                    <a:pt x="568" y="636"/>
                  </a:lnTo>
                  <a:lnTo>
                    <a:pt x="586" y="606"/>
                  </a:lnTo>
                  <a:lnTo>
                    <a:pt x="600" y="576"/>
                  </a:lnTo>
                  <a:lnTo>
                    <a:pt x="612" y="542"/>
                  </a:lnTo>
                  <a:lnTo>
                    <a:pt x="620" y="510"/>
                  </a:lnTo>
                  <a:lnTo>
                    <a:pt x="626" y="474"/>
                  </a:lnTo>
                  <a:lnTo>
                    <a:pt x="628" y="438"/>
                  </a:lnTo>
                  <a:lnTo>
                    <a:pt x="628" y="438"/>
                  </a:lnTo>
                  <a:lnTo>
                    <a:pt x="626" y="402"/>
                  </a:lnTo>
                  <a:lnTo>
                    <a:pt x="620" y="366"/>
                  </a:lnTo>
                  <a:lnTo>
                    <a:pt x="612" y="332"/>
                  </a:lnTo>
                  <a:lnTo>
                    <a:pt x="600" y="300"/>
                  </a:lnTo>
                  <a:lnTo>
                    <a:pt x="586" y="270"/>
                  </a:lnTo>
                  <a:lnTo>
                    <a:pt x="568" y="240"/>
                  </a:lnTo>
                  <a:lnTo>
                    <a:pt x="546" y="214"/>
                  </a:lnTo>
                  <a:lnTo>
                    <a:pt x="524" y="188"/>
                  </a:lnTo>
                  <a:lnTo>
                    <a:pt x="500" y="166"/>
                  </a:lnTo>
                  <a:lnTo>
                    <a:pt x="472" y="144"/>
                  </a:lnTo>
                  <a:lnTo>
                    <a:pt x="442" y="128"/>
                  </a:lnTo>
                  <a:lnTo>
                    <a:pt x="412" y="112"/>
                  </a:lnTo>
                  <a:lnTo>
                    <a:pt x="380" y="100"/>
                  </a:lnTo>
                  <a:lnTo>
                    <a:pt x="346" y="92"/>
                  </a:lnTo>
                  <a:lnTo>
                    <a:pt x="310" y="86"/>
                  </a:lnTo>
                  <a:lnTo>
                    <a:pt x="274" y="84"/>
                  </a:lnTo>
                  <a:lnTo>
                    <a:pt x="274" y="84"/>
                  </a:lnTo>
                  <a:lnTo>
                    <a:pt x="246" y="86"/>
                  </a:lnTo>
                  <a:lnTo>
                    <a:pt x="218" y="88"/>
                  </a:lnTo>
                  <a:lnTo>
                    <a:pt x="190" y="94"/>
                  </a:lnTo>
                  <a:lnTo>
                    <a:pt x="162" y="102"/>
                  </a:lnTo>
                  <a:lnTo>
                    <a:pt x="174" y="130"/>
                  </a:lnTo>
                  <a:lnTo>
                    <a:pt x="186" y="164"/>
                  </a:lnTo>
                  <a:lnTo>
                    <a:pt x="186" y="164"/>
                  </a:lnTo>
                  <a:lnTo>
                    <a:pt x="186" y="170"/>
                  </a:lnTo>
                  <a:lnTo>
                    <a:pt x="184" y="178"/>
                  </a:lnTo>
                  <a:lnTo>
                    <a:pt x="184" y="178"/>
                  </a:lnTo>
                  <a:lnTo>
                    <a:pt x="176" y="182"/>
                  </a:lnTo>
                  <a:lnTo>
                    <a:pt x="170" y="182"/>
                  </a:lnTo>
                  <a:lnTo>
                    <a:pt x="40" y="144"/>
                  </a:lnTo>
                  <a:lnTo>
                    <a:pt x="40" y="144"/>
                  </a:lnTo>
                  <a:lnTo>
                    <a:pt x="34" y="142"/>
                  </a:lnTo>
                  <a:lnTo>
                    <a:pt x="30" y="136"/>
                  </a:lnTo>
                  <a:lnTo>
                    <a:pt x="30" y="136"/>
                  </a:lnTo>
                  <a:lnTo>
                    <a:pt x="28" y="130"/>
                  </a:lnTo>
                  <a:lnTo>
                    <a:pt x="32" y="124"/>
                  </a:lnTo>
                  <a:lnTo>
                    <a:pt x="104" y="8"/>
                  </a:lnTo>
                  <a:lnTo>
                    <a:pt x="104" y="8"/>
                  </a:lnTo>
                  <a:lnTo>
                    <a:pt x="108" y="4"/>
                  </a:lnTo>
                  <a:lnTo>
                    <a:pt x="112" y="0"/>
                  </a:lnTo>
                  <a:lnTo>
                    <a:pt x="118" y="0"/>
                  </a:lnTo>
                  <a:lnTo>
                    <a:pt x="124" y="2"/>
                  </a:lnTo>
                  <a:lnTo>
                    <a:pt x="124" y="2"/>
                  </a:lnTo>
                  <a:lnTo>
                    <a:pt x="128" y="6"/>
                  </a:lnTo>
                  <a:lnTo>
                    <a:pt x="130" y="12"/>
                  </a:lnTo>
                  <a:lnTo>
                    <a:pt x="130" y="16"/>
                  </a:lnTo>
                  <a:lnTo>
                    <a:pt x="128" y="22"/>
                  </a:lnTo>
                  <a:lnTo>
                    <a:pt x="64" y="122"/>
                  </a:lnTo>
                  <a:lnTo>
                    <a:pt x="150" y="148"/>
                  </a:lnTo>
                  <a:lnTo>
                    <a:pt x="148" y="140"/>
                  </a:lnTo>
                  <a:lnTo>
                    <a:pt x="130" y="100"/>
                  </a:lnTo>
                  <a:lnTo>
                    <a:pt x="130" y="100"/>
                  </a:lnTo>
                  <a:lnTo>
                    <a:pt x="130" y="94"/>
                  </a:lnTo>
                  <a:lnTo>
                    <a:pt x="130" y="88"/>
                  </a:lnTo>
                  <a:lnTo>
                    <a:pt x="130" y="88"/>
                  </a:lnTo>
                  <a:lnTo>
                    <a:pt x="134" y="84"/>
                  </a:lnTo>
                  <a:lnTo>
                    <a:pt x="138" y="82"/>
                  </a:lnTo>
                  <a:lnTo>
                    <a:pt x="138" y="82"/>
                  </a:lnTo>
                  <a:lnTo>
                    <a:pt x="172" y="70"/>
                  </a:lnTo>
                  <a:lnTo>
                    <a:pt x="206" y="62"/>
                  </a:lnTo>
                  <a:lnTo>
                    <a:pt x="240" y="58"/>
                  </a:lnTo>
                  <a:lnTo>
                    <a:pt x="274" y="56"/>
                  </a:lnTo>
                  <a:lnTo>
                    <a:pt x="274" y="56"/>
                  </a:lnTo>
                  <a:lnTo>
                    <a:pt x="314" y="58"/>
                  </a:lnTo>
                  <a:lnTo>
                    <a:pt x="352" y="64"/>
                  </a:lnTo>
                  <a:lnTo>
                    <a:pt x="388" y="74"/>
                  </a:lnTo>
                  <a:lnTo>
                    <a:pt x="422" y="86"/>
                  </a:lnTo>
                  <a:lnTo>
                    <a:pt x="456" y="102"/>
                  </a:lnTo>
                  <a:lnTo>
                    <a:pt x="488" y="122"/>
                  </a:lnTo>
                  <a:lnTo>
                    <a:pt x="516" y="144"/>
                  </a:lnTo>
                  <a:lnTo>
                    <a:pt x="544" y="168"/>
                  </a:lnTo>
                  <a:lnTo>
                    <a:pt x="568" y="196"/>
                  </a:lnTo>
                  <a:lnTo>
                    <a:pt x="590" y="224"/>
                  </a:lnTo>
                  <a:lnTo>
                    <a:pt x="610" y="256"/>
                  </a:lnTo>
                  <a:lnTo>
                    <a:pt x="626" y="290"/>
                  </a:lnTo>
                  <a:lnTo>
                    <a:pt x="638" y="324"/>
                  </a:lnTo>
                  <a:lnTo>
                    <a:pt x="648" y="362"/>
                  </a:lnTo>
                  <a:lnTo>
                    <a:pt x="654" y="398"/>
                  </a:lnTo>
                  <a:lnTo>
                    <a:pt x="656" y="438"/>
                  </a:lnTo>
                  <a:lnTo>
                    <a:pt x="656" y="438"/>
                  </a:lnTo>
                  <a:lnTo>
                    <a:pt x="654" y="476"/>
                  </a:lnTo>
                  <a:lnTo>
                    <a:pt x="648" y="514"/>
                  </a:lnTo>
                  <a:lnTo>
                    <a:pt x="638" y="552"/>
                  </a:lnTo>
                  <a:lnTo>
                    <a:pt x="626" y="586"/>
                  </a:lnTo>
                  <a:lnTo>
                    <a:pt x="610" y="620"/>
                  </a:lnTo>
                  <a:lnTo>
                    <a:pt x="590" y="652"/>
                  </a:lnTo>
                  <a:lnTo>
                    <a:pt x="568" y="680"/>
                  </a:lnTo>
                  <a:lnTo>
                    <a:pt x="544" y="708"/>
                  </a:lnTo>
                  <a:lnTo>
                    <a:pt x="516" y="732"/>
                  </a:lnTo>
                  <a:lnTo>
                    <a:pt x="488" y="754"/>
                  </a:lnTo>
                  <a:lnTo>
                    <a:pt x="456" y="774"/>
                  </a:lnTo>
                  <a:lnTo>
                    <a:pt x="422" y="790"/>
                  </a:lnTo>
                  <a:lnTo>
                    <a:pt x="388" y="802"/>
                  </a:lnTo>
                  <a:lnTo>
                    <a:pt x="352" y="812"/>
                  </a:lnTo>
                  <a:lnTo>
                    <a:pt x="314" y="818"/>
                  </a:lnTo>
                  <a:lnTo>
                    <a:pt x="274" y="820"/>
                  </a:lnTo>
                  <a:lnTo>
                    <a:pt x="274" y="820"/>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grpSp>
        <p:nvGrpSpPr>
          <p:cNvPr id="10" name="Group 9"/>
          <p:cNvGrpSpPr/>
          <p:nvPr/>
        </p:nvGrpSpPr>
        <p:grpSpPr>
          <a:xfrm>
            <a:off x="10025677" y="2902172"/>
            <a:ext cx="1795634" cy="1474416"/>
            <a:chOff x="9910801" y="2434267"/>
            <a:chExt cx="1878892" cy="1542780"/>
          </a:xfrm>
          <a:solidFill>
            <a:schemeClr val="accent2"/>
          </a:solidFill>
        </p:grpSpPr>
        <p:sp>
          <p:nvSpPr>
            <p:cNvPr id="218" name="TextBox 217"/>
            <p:cNvSpPr txBox="1"/>
            <p:nvPr/>
          </p:nvSpPr>
          <p:spPr>
            <a:xfrm>
              <a:off x="9910801" y="3234749"/>
              <a:ext cx="1090058" cy="461622"/>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Apps</a:t>
              </a:r>
            </a:p>
          </p:txBody>
        </p:sp>
        <p:grpSp>
          <p:nvGrpSpPr>
            <p:cNvPr id="219" name="Group 218"/>
            <p:cNvGrpSpPr/>
            <p:nvPr/>
          </p:nvGrpSpPr>
          <p:grpSpPr>
            <a:xfrm>
              <a:off x="10012430" y="2917883"/>
              <a:ext cx="462396" cy="357669"/>
              <a:chOff x="5007615" y="2323753"/>
              <a:chExt cx="649029" cy="502032"/>
            </a:xfrm>
            <a:grpFill/>
          </p:grpSpPr>
          <p:sp>
            <p:nvSpPr>
              <p:cNvPr id="220" name="Freeform 219"/>
              <p:cNvSpPr>
                <a:spLocks/>
              </p:cNvSpPr>
              <p:nvPr/>
            </p:nvSpPr>
            <p:spPr bwMode="auto">
              <a:xfrm>
                <a:off x="5175285" y="2455306"/>
                <a:ext cx="313688" cy="314768"/>
              </a:xfrm>
              <a:custGeom>
                <a:avLst/>
                <a:gdLst>
                  <a:gd name="connsiteX0" fmla="*/ 193673 w 319670"/>
                  <a:gd name="connsiteY0" fmla="*/ 280605 h 320770"/>
                  <a:gd name="connsiteX1" fmla="*/ 165888 w 319670"/>
                  <a:gd name="connsiteY1" fmla="*/ 281661 h 320770"/>
                  <a:gd name="connsiteX2" fmla="*/ 167460 w 319670"/>
                  <a:gd name="connsiteY2" fmla="*/ 307015 h 320770"/>
                  <a:gd name="connsiteX3" fmla="*/ 181091 w 319670"/>
                  <a:gd name="connsiteY3" fmla="*/ 305430 h 320770"/>
                  <a:gd name="connsiteX4" fmla="*/ 193673 w 319670"/>
                  <a:gd name="connsiteY4" fmla="*/ 280605 h 320770"/>
                  <a:gd name="connsiteX5" fmla="*/ 127923 w 319670"/>
                  <a:gd name="connsiteY5" fmla="*/ 280054 h 320770"/>
                  <a:gd name="connsiteX6" fmla="*/ 141657 w 319670"/>
                  <a:gd name="connsiteY6" fmla="*/ 305957 h 320770"/>
                  <a:gd name="connsiteX7" fmla="*/ 154333 w 319670"/>
                  <a:gd name="connsiteY7" fmla="*/ 307015 h 320770"/>
                  <a:gd name="connsiteX8" fmla="*/ 152749 w 319670"/>
                  <a:gd name="connsiteY8" fmla="*/ 281640 h 320770"/>
                  <a:gd name="connsiteX9" fmla="*/ 127923 w 319670"/>
                  <a:gd name="connsiteY9" fmla="*/ 280054 h 320770"/>
                  <a:gd name="connsiteX10" fmla="*/ 226960 w 319670"/>
                  <a:gd name="connsiteY10" fmla="*/ 275378 h 320770"/>
                  <a:gd name="connsiteX11" fmla="*/ 209629 w 319670"/>
                  <a:gd name="connsiteY11" fmla="*/ 278547 h 320770"/>
                  <a:gd name="connsiteX12" fmla="*/ 198075 w 319670"/>
                  <a:gd name="connsiteY12" fmla="*/ 301788 h 320770"/>
                  <a:gd name="connsiteX13" fmla="*/ 204377 w 319670"/>
                  <a:gd name="connsiteY13" fmla="*/ 300203 h 320770"/>
                  <a:gd name="connsiteX14" fmla="*/ 226960 w 319670"/>
                  <a:gd name="connsiteY14" fmla="*/ 275378 h 320770"/>
                  <a:gd name="connsiteX15" fmla="*/ 94911 w 319670"/>
                  <a:gd name="connsiteY15" fmla="*/ 274277 h 320770"/>
                  <a:gd name="connsiteX16" fmla="*/ 120163 w 319670"/>
                  <a:gd name="connsiteY16" fmla="*/ 301828 h 320770"/>
                  <a:gd name="connsiteX17" fmla="*/ 124897 w 319670"/>
                  <a:gd name="connsiteY17" fmla="*/ 302888 h 320770"/>
                  <a:gd name="connsiteX18" fmla="*/ 112797 w 319670"/>
                  <a:gd name="connsiteY18" fmla="*/ 277456 h 320770"/>
                  <a:gd name="connsiteX19" fmla="*/ 94911 w 319670"/>
                  <a:gd name="connsiteY19" fmla="*/ 274277 h 320770"/>
                  <a:gd name="connsiteX20" fmla="*/ 261623 w 319670"/>
                  <a:gd name="connsiteY20" fmla="*/ 266024 h 320770"/>
                  <a:gd name="connsiteX21" fmla="*/ 247511 w 319670"/>
                  <a:gd name="connsiteY21" fmla="*/ 270781 h 320770"/>
                  <a:gd name="connsiteX22" fmla="*/ 235489 w 319670"/>
                  <a:gd name="connsiteY22" fmla="*/ 286107 h 320770"/>
                  <a:gd name="connsiteX23" fmla="*/ 261623 w 319670"/>
                  <a:gd name="connsiteY23" fmla="*/ 266024 h 320770"/>
                  <a:gd name="connsiteX24" fmla="*/ 53646 w 319670"/>
                  <a:gd name="connsiteY24" fmla="*/ 261072 h 320770"/>
                  <a:gd name="connsiteX25" fmla="*/ 90509 w 319670"/>
                  <a:gd name="connsiteY25" fmla="*/ 289683 h 320770"/>
                  <a:gd name="connsiteX26" fmla="*/ 74184 w 319670"/>
                  <a:gd name="connsiteY26" fmla="*/ 268490 h 320770"/>
                  <a:gd name="connsiteX27" fmla="*/ 53646 w 319670"/>
                  <a:gd name="connsiteY27" fmla="*/ 261072 h 320770"/>
                  <a:gd name="connsiteX28" fmla="*/ 213205 w 319670"/>
                  <a:gd name="connsiteY28" fmla="*/ 224209 h 320770"/>
                  <a:gd name="connsiteX29" fmla="*/ 163687 w 319670"/>
                  <a:gd name="connsiteY29" fmla="*/ 228957 h 320770"/>
                  <a:gd name="connsiteX30" fmla="*/ 165267 w 319670"/>
                  <a:gd name="connsiteY30" fmla="*/ 269051 h 320770"/>
                  <a:gd name="connsiteX31" fmla="*/ 200035 w 319670"/>
                  <a:gd name="connsiteY31" fmla="*/ 266413 h 320770"/>
                  <a:gd name="connsiteX32" fmla="*/ 213205 w 319670"/>
                  <a:gd name="connsiteY32" fmla="*/ 224209 h 320770"/>
                  <a:gd name="connsiteX33" fmla="*/ 108941 w 319670"/>
                  <a:gd name="connsiteY33" fmla="*/ 224209 h 320770"/>
                  <a:gd name="connsiteX34" fmla="*/ 122109 w 319670"/>
                  <a:gd name="connsiteY34" fmla="*/ 265864 h 320770"/>
                  <a:gd name="connsiteX35" fmla="*/ 152132 w 319670"/>
                  <a:gd name="connsiteY35" fmla="*/ 268500 h 320770"/>
                  <a:gd name="connsiteX36" fmla="*/ 150552 w 319670"/>
                  <a:gd name="connsiteY36" fmla="*/ 228954 h 320770"/>
                  <a:gd name="connsiteX37" fmla="*/ 108941 w 319670"/>
                  <a:gd name="connsiteY37" fmla="*/ 224209 h 320770"/>
                  <a:gd name="connsiteX38" fmla="*/ 58322 w 319670"/>
                  <a:gd name="connsiteY38" fmla="*/ 209903 h 320770"/>
                  <a:gd name="connsiteX39" fmla="*/ 82669 w 319670"/>
                  <a:gd name="connsiteY39" fmla="*/ 257461 h 320770"/>
                  <a:gd name="connsiteX40" fmla="*/ 107016 w 319670"/>
                  <a:gd name="connsiteY40" fmla="*/ 263273 h 320770"/>
                  <a:gd name="connsiteX41" fmla="*/ 94842 w 319670"/>
                  <a:gd name="connsiteY41" fmla="*/ 221000 h 320770"/>
                  <a:gd name="connsiteX42" fmla="*/ 58322 w 319670"/>
                  <a:gd name="connsiteY42" fmla="*/ 209903 h 320770"/>
                  <a:gd name="connsiteX43" fmla="*/ 264925 w 319670"/>
                  <a:gd name="connsiteY43" fmla="*/ 209078 h 320770"/>
                  <a:gd name="connsiteX44" fmla="*/ 227505 w 319670"/>
                  <a:gd name="connsiteY44" fmla="*/ 221190 h 320770"/>
                  <a:gd name="connsiteX45" fmla="*/ 214856 w 319670"/>
                  <a:gd name="connsiteY45" fmla="*/ 264374 h 320770"/>
                  <a:gd name="connsiteX46" fmla="*/ 239100 w 319670"/>
                  <a:gd name="connsiteY46" fmla="*/ 259634 h 320770"/>
                  <a:gd name="connsiteX47" fmla="*/ 264925 w 319670"/>
                  <a:gd name="connsiteY47" fmla="*/ 209078 h 320770"/>
                  <a:gd name="connsiteX48" fmla="*/ 303989 w 319670"/>
                  <a:gd name="connsiteY48" fmla="*/ 187895 h 320770"/>
                  <a:gd name="connsiteX49" fmla="*/ 280765 w 319670"/>
                  <a:gd name="connsiteY49" fmla="*/ 201624 h 320770"/>
                  <a:gd name="connsiteX50" fmla="*/ 258597 w 319670"/>
                  <a:gd name="connsiteY50" fmla="*/ 253370 h 320770"/>
                  <a:gd name="connsiteX51" fmla="*/ 279710 w 319670"/>
                  <a:gd name="connsiteY51" fmla="*/ 244921 h 320770"/>
                  <a:gd name="connsiteX52" fmla="*/ 303989 w 319670"/>
                  <a:gd name="connsiteY52" fmla="*/ 187895 h 320770"/>
                  <a:gd name="connsiteX53" fmla="*/ 15131 w 319670"/>
                  <a:gd name="connsiteY53" fmla="*/ 186244 h 320770"/>
                  <a:gd name="connsiteX54" fmla="*/ 35764 w 319670"/>
                  <a:gd name="connsiteY54" fmla="*/ 239029 h 320770"/>
                  <a:gd name="connsiteX55" fmla="*/ 63274 w 319670"/>
                  <a:gd name="connsiteY55" fmla="*/ 251169 h 320770"/>
                  <a:gd name="connsiteX56" fmla="*/ 42641 w 319670"/>
                  <a:gd name="connsiteY56" fmla="*/ 202607 h 320770"/>
                  <a:gd name="connsiteX57" fmla="*/ 15131 w 319670"/>
                  <a:gd name="connsiteY57" fmla="*/ 186244 h 320770"/>
                  <a:gd name="connsiteX58" fmla="*/ 220633 w 319670"/>
                  <a:gd name="connsiteY58" fmla="*/ 169463 h 320770"/>
                  <a:gd name="connsiteX59" fmla="*/ 162861 w 319670"/>
                  <a:gd name="connsiteY59" fmla="*/ 176816 h 320770"/>
                  <a:gd name="connsiteX60" fmla="*/ 163386 w 319670"/>
                  <a:gd name="connsiteY60" fmla="*/ 215680 h 320770"/>
                  <a:gd name="connsiteX61" fmla="*/ 216431 w 319670"/>
                  <a:gd name="connsiteY61" fmla="*/ 209903 h 320770"/>
                  <a:gd name="connsiteX62" fmla="*/ 220633 w 319670"/>
                  <a:gd name="connsiteY62" fmla="*/ 169463 h 320770"/>
                  <a:gd name="connsiteX63" fmla="*/ 101513 w 319670"/>
                  <a:gd name="connsiteY63" fmla="*/ 169463 h 320770"/>
                  <a:gd name="connsiteX64" fmla="*/ 105748 w 319670"/>
                  <a:gd name="connsiteY64" fmla="*/ 210428 h 320770"/>
                  <a:gd name="connsiteX65" fmla="*/ 150207 w 319670"/>
                  <a:gd name="connsiteY65" fmla="*/ 215680 h 320770"/>
                  <a:gd name="connsiteX66" fmla="*/ 149678 w 319670"/>
                  <a:gd name="connsiteY66" fmla="*/ 176291 h 320770"/>
                  <a:gd name="connsiteX67" fmla="*/ 101513 w 319670"/>
                  <a:gd name="connsiteY67" fmla="*/ 169463 h 320770"/>
                  <a:gd name="connsiteX68" fmla="*/ 51121 w 319670"/>
                  <a:gd name="connsiteY68" fmla="*/ 149931 h 320770"/>
                  <a:gd name="connsiteX69" fmla="*/ 50069 w 319670"/>
                  <a:gd name="connsiteY69" fmla="*/ 159953 h 320770"/>
                  <a:gd name="connsiteX70" fmla="*/ 53752 w 319670"/>
                  <a:gd name="connsiteY70" fmla="*/ 193713 h 320770"/>
                  <a:gd name="connsiteX71" fmla="*/ 92160 w 319670"/>
                  <a:gd name="connsiteY71" fmla="*/ 207427 h 320770"/>
                  <a:gd name="connsiteX72" fmla="*/ 89003 w 319670"/>
                  <a:gd name="connsiteY72" fmla="*/ 166283 h 320770"/>
                  <a:gd name="connsiteX73" fmla="*/ 51121 w 319670"/>
                  <a:gd name="connsiteY73" fmla="*/ 149931 h 320770"/>
                  <a:gd name="connsiteX74" fmla="*/ 271850 w 319670"/>
                  <a:gd name="connsiteY74" fmla="*/ 148830 h 320770"/>
                  <a:gd name="connsiteX75" fmla="*/ 233420 w 319670"/>
                  <a:gd name="connsiteY75" fmla="*/ 165717 h 320770"/>
                  <a:gd name="connsiteX76" fmla="*/ 230262 w 319670"/>
                  <a:gd name="connsiteY76" fmla="*/ 206877 h 320770"/>
                  <a:gd name="connsiteX77" fmla="*/ 269218 w 319670"/>
                  <a:gd name="connsiteY77" fmla="*/ 193157 h 320770"/>
                  <a:gd name="connsiteX78" fmla="*/ 272903 w 319670"/>
                  <a:gd name="connsiteY78" fmla="*/ 159912 h 320770"/>
                  <a:gd name="connsiteX79" fmla="*/ 271850 w 319670"/>
                  <a:gd name="connsiteY79" fmla="*/ 148830 h 320770"/>
                  <a:gd name="connsiteX80" fmla="*/ 302793 w 319670"/>
                  <a:gd name="connsiteY80" fmla="*/ 126547 h 320770"/>
                  <a:gd name="connsiteX81" fmla="*/ 284431 w 319670"/>
                  <a:gd name="connsiteY81" fmla="*/ 141328 h 320770"/>
                  <a:gd name="connsiteX82" fmla="*/ 286005 w 319670"/>
                  <a:gd name="connsiteY82" fmla="*/ 159805 h 320770"/>
                  <a:gd name="connsiteX83" fmla="*/ 283907 w 319670"/>
                  <a:gd name="connsiteY83" fmla="*/ 185144 h 320770"/>
                  <a:gd name="connsiteX84" fmla="*/ 306465 w 319670"/>
                  <a:gd name="connsiteY84" fmla="*/ 169835 h 320770"/>
                  <a:gd name="connsiteX85" fmla="*/ 306465 w 319670"/>
                  <a:gd name="connsiteY85" fmla="*/ 160333 h 320770"/>
                  <a:gd name="connsiteX86" fmla="*/ 302793 w 319670"/>
                  <a:gd name="connsiteY86" fmla="*/ 126547 h 320770"/>
                  <a:gd name="connsiteX87" fmla="*/ 17427 w 319670"/>
                  <a:gd name="connsiteY87" fmla="*/ 125172 h 320770"/>
                  <a:gd name="connsiteX88" fmla="*/ 13205 w 319670"/>
                  <a:gd name="connsiteY88" fmla="*/ 160446 h 320770"/>
                  <a:gd name="connsiteX89" fmla="*/ 13205 w 319670"/>
                  <a:gd name="connsiteY89" fmla="*/ 168870 h 320770"/>
                  <a:gd name="connsiteX90" fmla="*/ 39065 w 319670"/>
                  <a:gd name="connsiteY90" fmla="*/ 186244 h 320770"/>
                  <a:gd name="connsiteX91" fmla="*/ 36954 w 319670"/>
                  <a:gd name="connsiteY91" fmla="*/ 159920 h 320770"/>
                  <a:gd name="connsiteX92" fmla="*/ 38537 w 319670"/>
                  <a:gd name="connsiteY92" fmla="*/ 142546 h 320770"/>
                  <a:gd name="connsiteX93" fmla="*/ 17427 w 319670"/>
                  <a:gd name="connsiteY93" fmla="*/ 125172 h 320770"/>
                  <a:gd name="connsiteX94" fmla="*/ 215883 w 319670"/>
                  <a:gd name="connsiteY94" fmla="*/ 122420 h 320770"/>
                  <a:gd name="connsiteX95" fmla="*/ 165486 w 319670"/>
                  <a:gd name="connsiteY95" fmla="*/ 128769 h 320770"/>
                  <a:gd name="connsiteX96" fmla="*/ 163386 w 319670"/>
                  <a:gd name="connsiteY96" fmla="*/ 128769 h 320770"/>
                  <a:gd name="connsiteX97" fmla="*/ 162861 w 319670"/>
                  <a:gd name="connsiteY97" fmla="*/ 155221 h 320770"/>
                  <a:gd name="connsiteX98" fmla="*/ 162861 w 319670"/>
                  <a:gd name="connsiteY98" fmla="*/ 163686 h 320770"/>
                  <a:gd name="connsiteX99" fmla="*/ 220083 w 319670"/>
                  <a:gd name="connsiteY99" fmla="*/ 155750 h 320770"/>
                  <a:gd name="connsiteX100" fmla="*/ 215883 w 319670"/>
                  <a:gd name="connsiteY100" fmla="*/ 122420 h 320770"/>
                  <a:gd name="connsiteX101" fmla="*/ 106825 w 319670"/>
                  <a:gd name="connsiteY101" fmla="*/ 120220 h 320770"/>
                  <a:gd name="connsiteX102" fmla="*/ 102064 w 319670"/>
                  <a:gd name="connsiteY102" fmla="*/ 156248 h 320770"/>
                  <a:gd name="connsiteX103" fmla="*/ 149678 w 319670"/>
                  <a:gd name="connsiteY103" fmla="*/ 163136 h 320770"/>
                  <a:gd name="connsiteX104" fmla="*/ 149678 w 319670"/>
                  <a:gd name="connsiteY104" fmla="*/ 155188 h 320770"/>
                  <a:gd name="connsiteX105" fmla="*/ 150207 w 319670"/>
                  <a:gd name="connsiteY105" fmla="*/ 128167 h 320770"/>
                  <a:gd name="connsiteX106" fmla="*/ 106825 w 319670"/>
                  <a:gd name="connsiteY106" fmla="*/ 120220 h 320770"/>
                  <a:gd name="connsiteX107" fmla="*/ 259617 w 319670"/>
                  <a:gd name="connsiteY107" fmla="*/ 103988 h 320770"/>
                  <a:gd name="connsiteX108" fmla="*/ 228611 w 319670"/>
                  <a:gd name="connsiteY108" fmla="*/ 118717 h 320770"/>
                  <a:gd name="connsiteX109" fmla="*/ 233341 w 319670"/>
                  <a:gd name="connsiteY109" fmla="*/ 151856 h 320770"/>
                  <a:gd name="connsiteX110" fmla="*/ 269602 w 319670"/>
                  <a:gd name="connsiteY110" fmla="*/ 135024 h 320770"/>
                  <a:gd name="connsiteX111" fmla="*/ 259617 w 319670"/>
                  <a:gd name="connsiteY111" fmla="*/ 103988 h 320770"/>
                  <a:gd name="connsiteX112" fmla="*/ 65249 w 319670"/>
                  <a:gd name="connsiteY112" fmla="*/ 99862 h 320770"/>
                  <a:gd name="connsiteX113" fmla="*/ 52545 w 319670"/>
                  <a:gd name="connsiteY113" fmla="*/ 136118 h 320770"/>
                  <a:gd name="connsiteX114" fmla="*/ 89068 w 319670"/>
                  <a:gd name="connsiteY114" fmla="*/ 152407 h 320770"/>
                  <a:gd name="connsiteX115" fmla="*/ 94361 w 319670"/>
                  <a:gd name="connsiteY115" fmla="*/ 115625 h 320770"/>
                  <a:gd name="connsiteX116" fmla="*/ 65249 w 319670"/>
                  <a:gd name="connsiteY116" fmla="*/ 99862 h 320770"/>
                  <a:gd name="connsiteX117" fmla="*/ 285381 w 319670"/>
                  <a:gd name="connsiteY117" fmla="*/ 83906 h 320770"/>
                  <a:gd name="connsiteX118" fmla="*/ 270702 w 319670"/>
                  <a:gd name="connsiteY118" fmla="*/ 96554 h 320770"/>
                  <a:gd name="connsiteX119" fmla="*/ 281711 w 319670"/>
                  <a:gd name="connsiteY119" fmla="*/ 127648 h 320770"/>
                  <a:gd name="connsiteX120" fmla="*/ 298487 w 319670"/>
                  <a:gd name="connsiteY120" fmla="*/ 112365 h 320770"/>
                  <a:gd name="connsiteX121" fmla="*/ 285381 w 319670"/>
                  <a:gd name="connsiteY121" fmla="*/ 83906 h 320770"/>
                  <a:gd name="connsiteX122" fmla="*/ 39411 w 319670"/>
                  <a:gd name="connsiteY122" fmla="*/ 75928 h 320770"/>
                  <a:gd name="connsiteX123" fmla="*/ 21458 w 319670"/>
                  <a:gd name="connsiteY123" fmla="*/ 111317 h 320770"/>
                  <a:gd name="connsiteX124" fmla="*/ 40995 w 319670"/>
                  <a:gd name="connsiteY124" fmla="*/ 128748 h 320770"/>
                  <a:gd name="connsiteX125" fmla="*/ 54196 w 319670"/>
                  <a:gd name="connsiteY125" fmla="*/ 91774 h 320770"/>
                  <a:gd name="connsiteX126" fmla="*/ 39411 w 319670"/>
                  <a:gd name="connsiteY126" fmla="*/ 75928 h 320770"/>
                  <a:gd name="connsiteX127" fmla="*/ 201616 w 319670"/>
                  <a:gd name="connsiteY127" fmla="*/ 73452 h 320770"/>
                  <a:gd name="connsiteX128" fmla="*/ 165267 w 319670"/>
                  <a:gd name="connsiteY128" fmla="*/ 78187 h 320770"/>
                  <a:gd name="connsiteX129" fmla="*/ 164740 w 319670"/>
                  <a:gd name="connsiteY129" fmla="*/ 78187 h 320770"/>
                  <a:gd name="connsiteX130" fmla="*/ 163687 w 319670"/>
                  <a:gd name="connsiteY130" fmla="*/ 115543 h 320770"/>
                  <a:gd name="connsiteX131" fmla="*/ 165267 w 319670"/>
                  <a:gd name="connsiteY131" fmla="*/ 115543 h 320770"/>
                  <a:gd name="connsiteX132" fmla="*/ 213205 w 319670"/>
                  <a:gd name="connsiteY132" fmla="*/ 109756 h 320770"/>
                  <a:gd name="connsiteX133" fmla="*/ 201616 w 319670"/>
                  <a:gd name="connsiteY133" fmla="*/ 73452 h 320770"/>
                  <a:gd name="connsiteX134" fmla="*/ 121592 w 319670"/>
                  <a:gd name="connsiteY134" fmla="*/ 70701 h 320770"/>
                  <a:gd name="connsiteX135" fmla="*/ 109491 w 319670"/>
                  <a:gd name="connsiteY135" fmla="*/ 107084 h 320770"/>
                  <a:gd name="connsiteX136" fmla="*/ 150530 w 319670"/>
                  <a:gd name="connsiteY136" fmla="*/ 114993 h 320770"/>
                  <a:gd name="connsiteX137" fmla="*/ 151582 w 319670"/>
                  <a:gd name="connsiteY137" fmla="*/ 77028 h 320770"/>
                  <a:gd name="connsiteX138" fmla="*/ 121592 w 319670"/>
                  <a:gd name="connsiteY138" fmla="*/ 70701 h 320770"/>
                  <a:gd name="connsiteX139" fmla="*/ 233321 w 319670"/>
                  <a:gd name="connsiteY139" fmla="*/ 59697 h 320770"/>
                  <a:gd name="connsiteX140" fmla="*/ 214306 w 319670"/>
                  <a:gd name="connsiteY140" fmla="*/ 69207 h 320770"/>
                  <a:gd name="connsiteX141" fmla="*/ 225926 w 319670"/>
                  <a:gd name="connsiteY141" fmla="*/ 106189 h 320770"/>
                  <a:gd name="connsiteX142" fmla="*/ 253921 w 319670"/>
                  <a:gd name="connsiteY142" fmla="*/ 92453 h 320770"/>
                  <a:gd name="connsiteX143" fmla="*/ 233321 w 319670"/>
                  <a:gd name="connsiteY143" fmla="*/ 59697 h 320770"/>
                  <a:gd name="connsiteX144" fmla="*/ 92595 w 319670"/>
                  <a:gd name="connsiteY144" fmla="*/ 55846 h 320770"/>
                  <a:gd name="connsiteX145" fmla="*/ 70977 w 319670"/>
                  <a:gd name="connsiteY145" fmla="*/ 88088 h 320770"/>
                  <a:gd name="connsiteX146" fmla="*/ 97341 w 319670"/>
                  <a:gd name="connsiteY146" fmla="*/ 102888 h 320770"/>
                  <a:gd name="connsiteX147" fmla="*/ 108941 w 319670"/>
                  <a:gd name="connsiteY147" fmla="*/ 65360 h 320770"/>
                  <a:gd name="connsiteX148" fmla="*/ 92595 w 319670"/>
                  <a:gd name="connsiteY148" fmla="*/ 55846 h 320770"/>
                  <a:gd name="connsiteX149" fmla="*/ 251144 w 319670"/>
                  <a:gd name="connsiteY149" fmla="*/ 44842 h 320770"/>
                  <a:gd name="connsiteX150" fmla="*/ 243742 w 319670"/>
                  <a:gd name="connsiteY150" fmla="*/ 51712 h 320770"/>
                  <a:gd name="connsiteX151" fmla="*/ 264890 w 319670"/>
                  <a:gd name="connsiteY151" fmla="*/ 85007 h 320770"/>
                  <a:gd name="connsiteX152" fmla="*/ 277579 w 319670"/>
                  <a:gd name="connsiteY152" fmla="*/ 72851 h 320770"/>
                  <a:gd name="connsiteX153" fmla="*/ 251144 w 319670"/>
                  <a:gd name="connsiteY153" fmla="*/ 44842 h 320770"/>
                  <a:gd name="connsiteX154" fmla="*/ 75908 w 319670"/>
                  <a:gd name="connsiteY154" fmla="*/ 39614 h 320770"/>
                  <a:gd name="connsiteX155" fmla="*/ 47868 w 319670"/>
                  <a:gd name="connsiteY155" fmla="*/ 65510 h 320770"/>
                  <a:gd name="connsiteX156" fmla="*/ 60565 w 319670"/>
                  <a:gd name="connsiteY156" fmla="*/ 79779 h 320770"/>
                  <a:gd name="connsiteX157" fmla="*/ 82256 w 319670"/>
                  <a:gd name="connsiteY157" fmla="*/ 47013 h 320770"/>
                  <a:gd name="connsiteX158" fmla="*/ 75908 w 319670"/>
                  <a:gd name="connsiteY158" fmla="*/ 39614 h 320770"/>
                  <a:gd name="connsiteX159" fmla="*/ 224484 w 319670"/>
                  <a:gd name="connsiteY159" fmla="*/ 28060 h 320770"/>
                  <a:gd name="connsiteX160" fmla="*/ 236003 w 319670"/>
                  <a:gd name="connsiteY160" fmla="*/ 41815 h 320770"/>
                  <a:gd name="connsiteX161" fmla="*/ 240716 w 319670"/>
                  <a:gd name="connsiteY161" fmla="*/ 37583 h 320770"/>
                  <a:gd name="connsiteX162" fmla="*/ 224484 w 319670"/>
                  <a:gd name="connsiteY162" fmla="*/ 28060 h 320770"/>
                  <a:gd name="connsiteX163" fmla="*/ 101238 w 319670"/>
                  <a:gd name="connsiteY163" fmla="*/ 25309 h 320770"/>
                  <a:gd name="connsiteX164" fmla="*/ 86933 w 319670"/>
                  <a:gd name="connsiteY164" fmla="*/ 32662 h 320770"/>
                  <a:gd name="connsiteX165" fmla="*/ 90642 w 319670"/>
                  <a:gd name="connsiteY165" fmla="*/ 36863 h 320770"/>
                  <a:gd name="connsiteX166" fmla="*/ 101238 w 319670"/>
                  <a:gd name="connsiteY166" fmla="*/ 25309 h 320770"/>
                  <a:gd name="connsiteX167" fmla="*/ 189546 w 319670"/>
                  <a:gd name="connsiteY167" fmla="*/ 16506 h 320770"/>
                  <a:gd name="connsiteX168" fmla="*/ 209532 w 319670"/>
                  <a:gd name="connsiteY168" fmla="*/ 56946 h 320770"/>
                  <a:gd name="connsiteX169" fmla="*/ 225310 w 319670"/>
                  <a:gd name="connsiteY169" fmla="*/ 49068 h 320770"/>
                  <a:gd name="connsiteX170" fmla="*/ 194280 w 319670"/>
                  <a:gd name="connsiteY170" fmla="*/ 17556 h 320770"/>
                  <a:gd name="connsiteX171" fmla="*/ 189546 w 319670"/>
                  <a:gd name="connsiteY171" fmla="*/ 16506 h 320770"/>
                  <a:gd name="connsiteX172" fmla="*/ 132600 w 319670"/>
                  <a:gd name="connsiteY172" fmla="*/ 15955 h 320770"/>
                  <a:gd name="connsiteX173" fmla="*/ 128938 w 319670"/>
                  <a:gd name="connsiteY173" fmla="*/ 16483 h 320770"/>
                  <a:gd name="connsiteX174" fmla="*/ 100688 w 319670"/>
                  <a:gd name="connsiteY174" fmla="*/ 46010 h 320770"/>
                  <a:gd name="connsiteX175" fmla="*/ 114290 w 319670"/>
                  <a:gd name="connsiteY175" fmla="*/ 53920 h 320770"/>
                  <a:gd name="connsiteX176" fmla="*/ 132600 w 319670"/>
                  <a:gd name="connsiteY176" fmla="*/ 15955 h 320770"/>
                  <a:gd name="connsiteX177" fmla="*/ 167974 w 319670"/>
                  <a:gd name="connsiteY177" fmla="*/ 13204 h 320770"/>
                  <a:gd name="connsiteX178" fmla="*/ 165337 w 319670"/>
                  <a:gd name="connsiteY178" fmla="*/ 64924 h 320770"/>
                  <a:gd name="connsiteX179" fmla="*/ 196974 w 319670"/>
                  <a:gd name="connsiteY179" fmla="*/ 60702 h 320770"/>
                  <a:gd name="connsiteX180" fmla="*/ 173247 w 319670"/>
                  <a:gd name="connsiteY180" fmla="*/ 13732 h 320770"/>
                  <a:gd name="connsiteX181" fmla="*/ 167974 w 319670"/>
                  <a:gd name="connsiteY181" fmla="*/ 13204 h 320770"/>
                  <a:gd name="connsiteX182" fmla="*/ 149585 w 319670"/>
                  <a:gd name="connsiteY182" fmla="*/ 13204 h 320770"/>
                  <a:gd name="connsiteX183" fmla="*/ 126273 w 319670"/>
                  <a:gd name="connsiteY183" fmla="*/ 58551 h 320770"/>
                  <a:gd name="connsiteX184" fmla="*/ 152764 w 319670"/>
                  <a:gd name="connsiteY184" fmla="*/ 63823 h 320770"/>
                  <a:gd name="connsiteX185" fmla="*/ 154883 w 319670"/>
                  <a:gd name="connsiteY185" fmla="*/ 13204 h 320770"/>
                  <a:gd name="connsiteX186" fmla="*/ 149585 w 319670"/>
                  <a:gd name="connsiteY186" fmla="*/ 13204 h 320770"/>
                  <a:gd name="connsiteX187" fmla="*/ 160099 w 319670"/>
                  <a:gd name="connsiteY187" fmla="*/ 0 h 320770"/>
                  <a:gd name="connsiteX188" fmla="*/ 248047 w 319670"/>
                  <a:gd name="connsiteY188" fmla="*/ 26906 h 320770"/>
                  <a:gd name="connsiteX189" fmla="*/ 259107 w 319670"/>
                  <a:gd name="connsiteY189" fmla="*/ 34293 h 320770"/>
                  <a:gd name="connsiteX190" fmla="*/ 285965 w 319670"/>
                  <a:gd name="connsiteY190" fmla="*/ 61727 h 320770"/>
                  <a:gd name="connsiteX191" fmla="*/ 293865 w 319670"/>
                  <a:gd name="connsiteY191" fmla="*/ 72806 h 320770"/>
                  <a:gd name="connsiteX192" fmla="*/ 308084 w 319670"/>
                  <a:gd name="connsiteY192" fmla="*/ 100768 h 320770"/>
                  <a:gd name="connsiteX193" fmla="*/ 313350 w 319670"/>
                  <a:gd name="connsiteY193" fmla="*/ 115013 h 320770"/>
                  <a:gd name="connsiteX194" fmla="*/ 319670 w 319670"/>
                  <a:gd name="connsiteY194" fmla="*/ 157747 h 320770"/>
                  <a:gd name="connsiteX195" fmla="*/ 319670 w 319670"/>
                  <a:gd name="connsiteY195" fmla="*/ 160385 h 320770"/>
                  <a:gd name="connsiteX196" fmla="*/ 319144 w 319670"/>
                  <a:gd name="connsiteY196" fmla="*/ 176212 h 320770"/>
                  <a:gd name="connsiteX197" fmla="*/ 302291 w 319670"/>
                  <a:gd name="connsiteY197" fmla="*/ 232664 h 320770"/>
                  <a:gd name="connsiteX198" fmla="*/ 288598 w 319670"/>
                  <a:gd name="connsiteY198" fmla="*/ 254822 h 320770"/>
                  <a:gd name="connsiteX199" fmla="*/ 160099 w 319670"/>
                  <a:gd name="connsiteY199" fmla="*/ 320242 h 320770"/>
                  <a:gd name="connsiteX200" fmla="*/ 159572 w 319670"/>
                  <a:gd name="connsiteY200" fmla="*/ 320242 h 320770"/>
                  <a:gd name="connsiteX201" fmla="*/ 155359 w 319670"/>
                  <a:gd name="connsiteY201" fmla="*/ 320770 h 320770"/>
                  <a:gd name="connsiteX202" fmla="*/ 155359 w 319670"/>
                  <a:gd name="connsiteY202" fmla="*/ 320242 h 320770"/>
                  <a:gd name="connsiteX203" fmla="*/ 26332 w 319670"/>
                  <a:gd name="connsiteY203" fmla="*/ 248491 h 320770"/>
                  <a:gd name="connsiteX204" fmla="*/ 13693 w 319670"/>
                  <a:gd name="connsiteY204" fmla="*/ 225278 h 320770"/>
                  <a:gd name="connsiteX205" fmla="*/ 527 w 319670"/>
                  <a:gd name="connsiteY205" fmla="*/ 174630 h 320770"/>
                  <a:gd name="connsiteX206" fmla="*/ 0 w 319670"/>
                  <a:gd name="connsiteY206" fmla="*/ 160385 h 320770"/>
                  <a:gd name="connsiteX207" fmla="*/ 0 w 319670"/>
                  <a:gd name="connsiteY207" fmla="*/ 156164 h 320770"/>
                  <a:gd name="connsiteX208" fmla="*/ 6847 w 319670"/>
                  <a:gd name="connsiteY208" fmla="*/ 113958 h 320770"/>
                  <a:gd name="connsiteX209" fmla="*/ 12113 w 319670"/>
                  <a:gd name="connsiteY209" fmla="*/ 99185 h 320770"/>
                  <a:gd name="connsiteX210" fmla="*/ 32125 w 319670"/>
                  <a:gd name="connsiteY210" fmla="*/ 64365 h 320770"/>
                  <a:gd name="connsiteX211" fmla="*/ 41078 w 319670"/>
                  <a:gd name="connsiteY211" fmla="*/ 52758 h 320770"/>
                  <a:gd name="connsiteX212" fmla="*/ 68990 w 319670"/>
                  <a:gd name="connsiteY212" fmla="*/ 28489 h 320770"/>
                  <a:gd name="connsiteX213" fmla="*/ 80576 w 319670"/>
                  <a:gd name="connsiteY213" fmla="*/ 21103 h 320770"/>
                  <a:gd name="connsiteX214" fmla="*/ 160099 w 319670"/>
                  <a:gd name="connsiteY214" fmla="*/ 0 h 32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19670" h="320770">
                    <a:moveTo>
                      <a:pt x="193673" y="280605"/>
                    </a:moveTo>
                    <a:cubicBezTo>
                      <a:pt x="184761" y="281133"/>
                      <a:pt x="175324" y="281661"/>
                      <a:pt x="165888" y="281661"/>
                    </a:cubicBezTo>
                    <a:cubicBezTo>
                      <a:pt x="166412" y="292225"/>
                      <a:pt x="166936" y="300676"/>
                      <a:pt x="167460" y="307015"/>
                    </a:cubicBezTo>
                    <a:cubicBezTo>
                      <a:pt x="172179" y="306486"/>
                      <a:pt x="176373" y="305958"/>
                      <a:pt x="181091" y="305430"/>
                    </a:cubicBezTo>
                    <a:cubicBezTo>
                      <a:pt x="183188" y="301733"/>
                      <a:pt x="188430" y="292753"/>
                      <a:pt x="193673" y="280605"/>
                    </a:cubicBezTo>
                    <a:close/>
                    <a:moveTo>
                      <a:pt x="127923" y="280054"/>
                    </a:moveTo>
                    <a:cubicBezTo>
                      <a:pt x="133734" y="293270"/>
                      <a:pt x="139016" y="302257"/>
                      <a:pt x="141657" y="305957"/>
                    </a:cubicBezTo>
                    <a:cubicBezTo>
                      <a:pt x="145882" y="306486"/>
                      <a:pt x="150108" y="307015"/>
                      <a:pt x="154333" y="307015"/>
                    </a:cubicBezTo>
                    <a:cubicBezTo>
                      <a:pt x="153805" y="300671"/>
                      <a:pt x="153277" y="291684"/>
                      <a:pt x="152749" y="281640"/>
                    </a:cubicBezTo>
                    <a:cubicBezTo>
                      <a:pt x="144298" y="281640"/>
                      <a:pt x="135846" y="280583"/>
                      <a:pt x="127923" y="280054"/>
                    </a:cubicBezTo>
                    <a:close/>
                    <a:moveTo>
                      <a:pt x="226960" y="275378"/>
                    </a:moveTo>
                    <a:cubicBezTo>
                      <a:pt x="221183" y="276962"/>
                      <a:pt x="215406" y="277491"/>
                      <a:pt x="209629" y="278547"/>
                    </a:cubicBezTo>
                    <a:cubicBezTo>
                      <a:pt x="205427" y="288055"/>
                      <a:pt x="201226" y="295978"/>
                      <a:pt x="198075" y="301788"/>
                    </a:cubicBezTo>
                    <a:cubicBezTo>
                      <a:pt x="200175" y="301260"/>
                      <a:pt x="202276" y="300731"/>
                      <a:pt x="204377" y="300203"/>
                    </a:cubicBezTo>
                    <a:cubicBezTo>
                      <a:pt x="208053" y="296506"/>
                      <a:pt x="216982" y="288055"/>
                      <a:pt x="226960" y="275378"/>
                    </a:cubicBezTo>
                    <a:close/>
                    <a:moveTo>
                      <a:pt x="94911" y="274277"/>
                    </a:moveTo>
                    <a:cubicBezTo>
                      <a:pt x="107537" y="290172"/>
                      <a:pt x="118584" y="300239"/>
                      <a:pt x="120163" y="301828"/>
                    </a:cubicBezTo>
                    <a:cubicBezTo>
                      <a:pt x="121741" y="302358"/>
                      <a:pt x="123319" y="302358"/>
                      <a:pt x="124897" y="302888"/>
                    </a:cubicBezTo>
                    <a:cubicBezTo>
                      <a:pt x="121215" y="296530"/>
                      <a:pt x="117006" y="288053"/>
                      <a:pt x="112797" y="277456"/>
                    </a:cubicBezTo>
                    <a:cubicBezTo>
                      <a:pt x="106485" y="276927"/>
                      <a:pt x="100698" y="275337"/>
                      <a:pt x="94911" y="274277"/>
                    </a:cubicBezTo>
                    <a:close/>
                    <a:moveTo>
                      <a:pt x="261623" y="266024"/>
                    </a:moveTo>
                    <a:cubicBezTo>
                      <a:pt x="256919" y="267610"/>
                      <a:pt x="252215" y="269195"/>
                      <a:pt x="247511" y="270781"/>
                    </a:cubicBezTo>
                    <a:cubicBezTo>
                      <a:pt x="243329" y="276066"/>
                      <a:pt x="239670" y="281351"/>
                      <a:pt x="235489" y="286107"/>
                    </a:cubicBezTo>
                    <a:cubicBezTo>
                      <a:pt x="244897" y="280294"/>
                      <a:pt x="253783" y="273952"/>
                      <a:pt x="261623" y="266024"/>
                    </a:cubicBezTo>
                    <a:close/>
                    <a:moveTo>
                      <a:pt x="53646" y="261072"/>
                    </a:moveTo>
                    <a:cubicBezTo>
                      <a:pt x="64178" y="272729"/>
                      <a:pt x="76817" y="282266"/>
                      <a:pt x="90509" y="289683"/>
                    </a:cubicBezTo>
                    <a:cubicBezTo>
                      <a:pt x="85243" y="283855"/>
                      <a:pt x="79977" y="276438"/>
                      <a:pt x="74184" y="268490"/>
                    </a:cubicBezTo>
                    <a:cubicBezTo>
                      <a:pt x="66811" y="266371"/>
                      <a:pt x="59965" y="264252"/>
                      <a:pt x="53646" y="261072"/>
                    </a:cubicBezTo>
                    <a:close/>
                    <a:moveTo>
                      <a:pt x="213205" y="224209"/>
                    </a:moveTo>
                    <a:cubicBezTo>
                      <a:pt x="197402" y="226846"/>
                      <a:pt x="180544" y="228429"/>
                      <a:pt x="163687" y="228957"/>
                    </a:cubicBezTo>
                    <a:cubicBezTo>
                      <a:pt x="163687" y="243201"/>
                      <a:pt x="164740" y="256917"/>
                      <a:pt x="165267" y="269051"/>
                    </a:cubicBezTo>
                    <a:cubicBezTo>
                      <a:pt x="176857" y="268523"/>
                      <a:pt x="188446" y="267996"/>
                      <a:pt x="200035" y="266413"/>
                    </a:cubicBezTo>
                    <a:cubicBezTo>
                      <a:pt x="204777" y="254279"/>
                      <a:pt x="209518" y="240035"/>
                      <a:pt x="213205" y="224209"/>
                    </a:cubicBezTo>
                    <a:close/>
                    <a:moveTo>
                      <a:pt x="108941" y="224209"/>
                    </a:moveTo>
                    <a:cubicBezTo>
                      <a:pt x="112628" y="240027"/>
                      <a:pt x="117369" y="253736"/>
                      <a:pt x="122109" y="265864"/>
                    </a:cubicBezTo>
                    <a:cubicBezTo>
                      <a:pt x="131590" y="267446"/>
                      <a:pt x="141598" y="267973"/>
                      <a:pt x="152132" y="268500"/>
                    </a:cubicBezTo>
                    <a:cubicBezTo>
                      <a:pt x="151606" y="256373"/>
                      <a:pt x="151079" y="243191"/>
                      <a:pt x="150552" y="228954"/>
                    </a:cubicBezTo>
                    <a:cubicBezTo>
                      <a:pt x="135804" y="228427"/>
                      <a:pt x="122109" y="226845"/>
                      <a:pt x="108941" y="224209"/>
                    </a:cubicBezTo>
                    <a:close/>
                    <a:moveTo>
                      <a:pt x="58322" y="209903"/>
                    </a:moveTo>
                    <a:cubicBezTo>
                      <a:pt x="64673" y="227869"/>
                      <a:pt x="73671" y="243722"/>
                      <a:pt x="82669" y="257461"/>
                    </a:cubicBezTo>
                    <a:cubicBezTo>
                      <a:pt x="90608" y="260103"/>
                      <a:pt x="98547" y="261688"/>
                      <a:pt x="107016" y="263273"/>
                    </a:cubicBezTo>
                    <a:cubicBezTo>
                      <a:pt x="102252" y="251120"/>
                      <a:pt x="98018" y="236852"/>
                      <a:pt x="94842" y="221000"/>
                    </a:cubicBezTo>
                    <a:cubicBezTo>
                      <a:pt x="82140" y="218358"/>
                      <a:pt x="69966" y="214131"/>
                      <a:pt x="58322" y="209903"/>
                    </a:cubicBezTo>
                    <a:close/>
                    <a:moveTo>
                      <a:pt x="264925" y="209078"/>
                    </a:moveTo>
                    <a:cubicBezTo>
                      <a:pt x="253330" y="213818"/>
                      <a:pt x="240681" y="218031"/>
                      <a:pt x="227505" y="221190"/>
                    </a:cubicBezTo>
                    <a:cubicBezTo>
                      <a:pt x="224343" y="236989"/>
                      <a:pt x="219599" y="251735"/>
                      <a:pt x="214856" y="264374"/>
                    </a:cubicBezTo>
                    <a:cubicBezTo>
                      <a:pt x="223289" y="263320"/>
                      <a:pt x="231194" y="261214"/>
                      <a:pt x="239100" y="259634"/>
                    </a:cubicBezTo>
                    <a:cubicBezTo>
                      <a:pt x="248586" y="245415"/>
                      <a:pt x="258073" y="228037"/>
                      <a:pt x="264925" y="209078"/>
                    </a:cubicBezTo>
                    <a:close/>
                    <a:moveTo>
                      <a:pt x="303989" y="187895"/>
                    </a:moveTo>
                    <a:cubicBezTo>
                      <a:pt x="297128" y="192647"/>
                      <a:pt x="289211" y="197399"/>
                      <a:pt x="280765" y="201624"/>
                    </a:cubicBezTo>
                    <a:cubicBezTo>
                      <a:pt x="275487" y="220632"/>
                      <a:pt x="267570" y="238057"/>
                      <a:pt x="258597" y="253370"/>
                    </a:cubicBezTo>
                    <a:cubicBezTo>
                      <a:pt x="265987" y="250729"/>
                      <a:pt x="273376" y="248089"/>
                      <a:pt x="279710" y="244921"/>
                    </a:cubicBezTo>
                    <a:cubicBezTo>
                      <a:pt x="291850" y="228025"/>
                      <a:pt x="300295" y="209016"/>
                      <a:pt x="303989" y="187895"/>
                    </a:cubicBezTo>
                    <a:close/>
                    <a:moveTo>
                      <a:pt x="15131" y="186244"/>
                    </a:moveTo>
                    <a:cubicBezTo>
                      <a:pt x="18834" y="205247"/>
                      <a:pt x="25712" y="223193"/>
                      <a:pt x="35764" y="239029"/>
                    </a:cubicBezTo>
                    <a:cubicBezTo>
                      <a:pt x="44229" y="243251"/>
                      <a:pt x="53751" y="247474"/>
                      <a:pt x="63274" y="251169"/>
                    </a:cubicBezTo>
                    <a:cubicBezTo>
                      <a:pt x="54810" y="236917"/>
                      <a:pt x="47403" y="220554"/>
                      <a:pt x="42641" y="202607"/>
                    </a:cubicBezTo>
                    <a:cubicBezTo>
                      <a:pt x="32590" y="197857"/>
                      <a:pt x="23596" y="192578"/>
                      <a:pt x="15131" y="186244"/>
                    </a:cubicBezTo>
                    <a:close/>
                    <a:moveTo>
                      <a:pt x="220633" y="169463"/>
                    </a:moveTo>
                    <a:cubicBezTo>
                      <a:pt x="202251" y="174190"/>
                      <a:pt x="182819" y="176291"/>
                      <a:pt x="162861" y="176816"/>
                    </a:cubicBezTo>
                    <a:cubicBezTo>
                      <a:pt x="162861" y="189946"/>
                      <a:pt x="162861" y="203076"/>
                      <a:pt x="163386" y="215680"/>
                    </a:cubicBezTo>
                    <a:cubicBezTo>
                      <a:pt x="181768" y="215680"/>
                      <a:pt x="199625" y="213580"/>
                      <a:pt x="216431" y="209903"/>
                    </a:cubicBezTo>
                    <a:cubicBezTo>
                      <a:pt x="218532" y="197298"/>
                      <a:pt x="220108" y="183643"/>
                      <a:pt x="220633" y="169463"/>
                    </a:cubicBezTo>
                    <a:close/>
                    <a:moveTo>
                      <a:pt x="101513" y="169463"/>
                    </a:moveTo>
                    <a:cubicBezTo>
                      <a:pt x="102043" y="183643"/>
                      <a:pt x="103631" y="197298"/>
                      <a:pt x="105748" y="210428"/>
                    </a:cubicBezTo>
                    <a:cubicBezTo>
                      <a:pt x="120038" y="213054"/>
                      <a:pt x="134858" y="215155"/>
                      <a:pt x="150207" y="215680"/>
                    </a:cubicBezTo>
                    <a:cubicBezTo>
                      <a:pt x="149678" y="203076"/>
                      <a:pt x="149678" y="189946"/>
                      <a:pt x="149678" y="176291"/>
                    </a:cubicBezTo>
                    <a:cubicBezTo>
                      <a:pt x="132741" y="175765"/>
                      <a:pt x="116862" y="173139"/>
                      <a:pt x="101513" y="169463"/>
                    </a:cubicBezTo>
                    <a:close/>
                    <a:moveTo>
                      <a:pt x="51121" y="149931"/>
                    </a:moveTo>
                    <a:cubicBezTo>
                      <a:pt x="50595" y="153623"/>
                      <a:pt x="50069" y="156788"/>
                      <a:pt x="50069" y="159953"/>
                    </a:cubicBezTo>
                    <a:cubicBezTo>
                      <a:pt x="50069" y="171558"/>
                      <a:pt x="51647" y="183163"/>
                      <a:pt x="53752" y="193713"/>
                    </a:cubicBezTo>
                    <a:cubicBezTo>
                      <a:pt x="65853" y="198988"/>
                      <a:pt x="78480" y="203735"/>
                      <a:pt x="92160" y="207427"/>
                    </a:cubicBezTo>
                    <a:cubicBezTo>
                      <a:pt x="90055" y="194240"/>
                      <a:pt x="88477" y="180525"/>
                      <a:pt x="89003" y="166283"/>
                    </a:cubicBezTo>
                    <a:cubicBezTo>
                      <a:pt x="75324" y="161536"/>
                      <a:pt x="62170" y="156261"/>
                      <a:pt x="51121" y="149931"/>
                    </a:cubicBezTo>
                    <a:close/>
                    <a:moveTo>
                      <a:pt x="271850" y="148830"/>
                    </a:moveTo>
                    <a:cubicBezTo>
                      <a:pt x="260269" y="155690"/>
                      <a:pt x="247634" y="161495"/>
                      <a:pt x="233420" y="165717"/>
                    </a:cubicBezTo>
                    <a:cubicBezTo>
                      <a:pt x="233947" y="179965"/>
                      <a:pt x="232367" y="193685"/>
                      <a:pt x="230262" y="206877"/>
                    </a:cubicBezTo>
                    <a:cubicBezTo>
                      <a:pt x="244475" y="203183"/>
                      <a:pt x="257110" y="198434"/>
                      <a:pt x="269218" y="193157"/>
                    </a:cubicBezTo>
                    <a:cubicBezTo>
                      <a:pt x="271850" y="182603"/>
                      <a:pt x="272903" y="171521"/>
                      <a:pt x="272903" y="159912"/>
                    </a:cubicBezTo>
                    <a:cubicBezTo>
                      <a:pt x="272903" y="156218"/>
                      <a:pt x="272376" y="152524"/>
                      <a:pt x="271850" y="148830"/>
                    </a:cubicBezTo>
                    <a:close/>
                    <a:moveTo>
                      <a:pt x="302793" y="126547"/>
                    </a:moveTo>
                    <a:cubicBezTo>
                      <a:pt x="297022" y="131826"/>
                      <a:pt x="290727" y="136577"/>
                      <a:pt x="284431" y="141328"/>
                    </a:cubicBezTo>
                    <a:cubicBezTo>
                      <a:pt x="284956" y="147135"/>
                      <a:pt x="286005" y="153470"/>
                      <a:pt x="286005" y="159805"/>
                    </a:cubicBezTo>
                    <a:cubicBezTo>
                      <a:pt x="286005" y="168251"/>
                      <a:pt x="285481" y="176698"/>
                      <a:pt x="283907" y="185144"/>
                    </a:cubicBezTo>
                    <a:cubicBezTo>
                      <a:pt x="292301" y="180393"/>
                      <a:pt x="299645" y="175642"/>
                      <a:pt x="306465" y="169835"/>
                    </a:cubicBezTo>
                    <a:cubicBezTo>
                      <a:pt x="306465" y="166668"/>
                      <a:pt x="306465" y="163500"/>
                      <a:pt x="306465" y="160333"/>
                    </a:cubicBezTo>
                    <a:cubicBezTo>
                      <a:pt x="306465" y="148719"/>
                      <a:pt x="305416" y="137105"/>
                      <a:pt x="302793" y="126547"/>
                    </a:cubicBezTo>
                    <a:close/>
                    <a:moveTo>
                      <a:pt x="17427" y="125172"/>
                    </a:moveTo>
                    <a:cubicBezTo>
                      <a:pt x="14789" y="136754"/>
                      <a:pt x="13205" y="148337"/>
                      <a:pt x="13205" y="160446"/>
                    </a:cubicBezTo>
                    <a:cubicBezTo>
                      <a:pt x="13205" y="163079"/>
                      <a:pt x="13205" y="165711"/>
                      <a:pt x="13205" y="168870"/>
                    </a:cubicBezTo>
                    <a:cubicBezTo>
                      <a:pt x="21122" y="175188"/>
                      <a:pt x="29565" y="180979"/>
                      <a:pt x="39065" y="186244"/>
                    </a:cubicBezTo>
                    <a:cubicBezTo>
                      <a:pt x="37482" y="177821"/>
                      <a:pt x="36954" y="168870"/>
                      <a:pt x="36954" y="159920"/>
                    </a:cubicBezTo>
                    <a:cubicBezTo>
                      <a:pt x="37482" y="154128"/>
                      <a:pt x="38009" y="148337"/>
                      <a:pt x="38537" y="142546"/>
                    </a:cubicBezTo>
                    <a:cubicBezTo>
                      <a:pt x="30621" y="137281"/>
                      <a:pt x="23760" y="131489"/>
                      <a:pt x="17427" y="125172"/>
                    </a:cubicBezTo>
                    <a:close/>
                    <a:moveTo>
                      <a:pt x="215883" y="122420"/>
                    </a:moveTo>
                    <a:cubicBezTo>
                      <a:pt x="200134" y="126653"/>
                      <a:pt x="183335" y="128769"/>
                      <a:pt x="165486" y="128769"/>
                    </a:cubicBezTo>
                    <a:cubicBezTo>
                      <a:pt x="164961" y="128769"/>
                      <a:pt x="164436" y="128769"/>
                      <a:pt x="163386" y="128769"/>
                    </a:cubicBezTo>
                    <a:cubicBezTo>
                      <a:pt x="163386" y="137763"/>
                      <a:pt x="163386" y="146228"/>
                      <a:pt x="162861" y="155221"/>
                    </a:cubicBezTo>
                    <a:cubicBezTo>
                      <a:pt x="162861" y="157866"/>
                      <a:pt x="162861" y="161041"/>
                      <a:pt x="162861" y="163686"/>
                    </a:cubicBezTo>
                    <a:cubicBezTo>
                      <a:pt x="183335" y="163157"/>
                      <a:pt x="202234" y="160512"/>
                      <a:pt x="220083" y="155750"/>
                    </a:cubicBezTo>
                    <a:cubicBezTo>
                      <a:pt x="219558" y="144640"/>
                      <a:pt x="217983" y="133530"/>
                      <a:pt x="215883" y="122420"/>
                    </a:cubicBezTo>
                    <a:close/>
                    <a:moveTo>
                      <a:pt x="106825" y="120220"/>
                    </a:moveTo>
                    <a:cubicBezTo>
                      <a:pt x="104180" y="131876"/>
                      <a:pt x="102593" y="144062"/>
                      <a:pt x="102064" y="156248"/>
                    </a:cubicBezTo>
                    <a:cubicBezTo>
                      <a:pt x="116877" y="159957"/>
                      <a:pt x="132748" y="162606"/>
                      <a:pt x="149678" y="163136"/>
                    </a:cubicBezTo>
                    <a:cubicBezTo>
                      <a:pt x="149678" y="160487"/>
                      <a:pt x="149678" y="157837"/>
                      <a:pt x="149678" y="155188"/>
                    </a:cubicBezTo>
                    <a:cubicBezTo>
                      <a:pt x="150207" y="146181"/>
                      <a:pt x="150207" y="137174"/>
                      <a:pt x="150207" y="128167"/>
                    </a:cubicBezTo>
                    <a:cubicBezTo>
                      <a:pt x="134864" y="127107"/>
                      <a:pt x="120051" y="124458"/>
                      <a:pt x="106825" y="120220"/>
                    </a:cubicBezTo>
                    <a:close/>
                    <a:moveTo>
                      <a:pt x="259617" y="103988"/>
                    </a:moveTo>
                    <a:cubicBezTo>
                      <a:pt x="250157" y="109775"/>
                      <a:pt x="240173" y="115035"/>
                      <a:pt x="228611" y="118717"/>
                    </a:cubicBezTo>
                    <a:cubicBezTo>
                      <a:pt x="230713" y="129238"/>
                      <a:pt x="232290" y="140810"/>
                      <a:pt x="233341" y="151856"/>
                    </a:cubicBezTo>
                    <a:cubicBezTo>
                      <a:pt x="246479" y="147648"/>
                      <a:pt x="258566" y="141862"/>
                      <a:pt x="269602" y="135024"/>
                    </a:cubicBezTo>
                    <a:cubicBezTo>
                      <a:pt x="267500" y="124503"/>
                      <a:pt x="263821" y="113983"/>
                      <a:pt x="259617" y="103988"/>
                    </a:cubicBezTo>
                    <a:close/>
                    <a:moveTo>
                      <a:pt x="65249" y="99862"/>
                    </a:moveTo>
                    <a:cubicBezTo>
                      <a:pt x="59956" y="111422"/>
                      <a:pt x="55192" y="123507"/>
                      <a:pt x="52545" y="136118"/>
                    </a:cubicBezTo>
                    <a:cubicBezTo>
                      <a:pt x="63661" y="142423"/>
                      <a:pt x="75835" y="148203"/>
                      <a:pt x="89068" y="152407"/>
                    </a:cubicBezTo>
                    <a:cubicBezTo>
                      <a:pt x="90126" y="139796"/>
                      <a:pt x="91714" y="127185"/>
                      <a:pt x="94361" y="115625"/>
                    </a:cubicBezTo>
                    <a:cubicBezTo>
                      <a:pt x="83774" y="111422"/>
                      <a:pt x="73718" y="106167"/>
                      <a:pt x="65249" y="99862"/>
                    </a:cubicBezTo>
                    <a:close/>
                    <a:moveTo>
                      <a:pt x="285381" y="83906"/>
                    </a:moveTo>
                    <a:cubicBezTo>
                      <a:pt x="280663" y="88122"/>
                      <a:pt x="275944" y="92338"/>
                      <a:pt x="270702" y="96554"/>
                    </a:cubicBezTo>
                    <a:cubicBezTo>
                      <a:pt x="275420" y="106567"/>
                      <a:pt x="279090" y="116581"/>
                      <a:pt x="281711" y="127648"/>
                    </a:cubicBezTo>
                    <a:cubicBezTo>
                      <a:pt x="288002" y="122905"/>
                      <a:pt x="293769" y="117635"/>
                      <a:pt x="298487" y="112365"/>
                    </a:cubicBezTo>
                    <a:cubicBezTo>
                      <a:pt x="295342" y="102351"/>
                      <a:pt x="290624" y="92865"/>
                      <a:pt x="285381" y="83906"/>
                    </a:cubicBezTo>
                    <a:close/>
                    <a:moveTo>
                      <a:pt x="39411" y="75928"/>
                    </a:moveTo>
                    <a:cubicBezTo>
                      <a:pt x="32019" y="87020"/>
                      <a:pt x="25683" y="98640"/>
                      <a:pt x="21458" y="111317"/>
                    </a:cubicBezTo>
                    <a:cubicBezTo>
                      <a:pt x="26739" y="117656"/>
                      <a:pt x="33603" y="122938"/>
                      <a:pt x="40995" y="128748"/>
                    </a:cubicBezTo>
                    <a:cubicBezTo>
                      <a:pt x="44163" y="115543"/>
                      <a:pt x="48916" y="103394"/>
                      <a:pt x="54196" y="91774"/>
                    </a:cubicBezTo>
                    <a:cubicBezTo>
                      <a:pt x="48916" y="87020"/>
                      <a:pt x="43635" y="81738"/>
                      <a:pt x="39411" y="75928"/>
                    </a:cubicBezTo>
                    <a:close/>
                    <a:moveTo>
                      <a:pt x="201616" y="73452"/>
                    </a:moveTo>
                    <a:cubicBezTo>
                      <a:pt x="190553" y="76083"/>
                      <a:pt x="178437" y="78187"/>
                      <a:pt x="165267" y="78187"/>
                    </a:cubicBezTo>
                    <a:cubicBezTo>
                      <a:pt x="165267" y="78187"/>
                      <a:pt x="165267" y="78187"/>
                      <a:pt x="164740" y="78187"/>
                    </a:cubicBezTo>
                    <a:cubicBezTo>
                      <a:pt x="164740" y="89762"/>
                      <a:pt x="164214" y="102390"/>
                      <a:pt x="163687" y="115543"/>
                    </a:cubicBezTo>
                    <a:cubicBezTo>
                      <a:pt x="164214" y="115543"/>
                      <a:pt x="164740" y="115543"/>
                      <a:pt x="165267" y="115543"/>
                    </a:cubicBezTo>
                    <a:cubicBezTo>
                      <a:pt x="182125" y="115543"/>
                      <a:pt x="198455" y="113438"/>
                      <a:pt x="213205" y="109756"/>
                    </a:cubicBezTo>
                    <a:cubicBezTo>
                      <a:pt x="210044" y="96602"/>
                      <a:pt x="205830" y="84501"/>
                      <a:pt x="201616" y="73452"/>
                    </a:cubicBezTo>
                    <a:close/>
                    <a:moveTo>
                      <a:pt x="121592" y="70701"/>
                    </a:moveTo>
                    <a:cubicBezTo>
                      <a:pt x="116857" y="81774"/>
                      <a:pt x="113174" y="94429"/>
                      <a:pt x="109491" y="107084"/>
                    </a:cubicBezTo>
                    <a:cubicBezTo>
                      <a:pt x="122119" y="111302"/>
                      <a:pt x="136324" y="113938"/>
                      <a:pt x="150530" y="114993"/>
                    </a:cubicBezTo>
                    <a:cubicBezTo>
                      <a:pt x="151056" y="101811"/>
                      <a:pt x="151582" y="88629"/>
                      <a:pt x="151582" y="77028"/>
                    </a:cubicBezTo>
                    <a:cubicBezTo>
                      <a:pt x="141060" y="75974"/>
                      <a:pt x="131063" y="73865"/>
                      <a:pt x="121592" y="70701"/>
                    </a:cubicBezTo>
                    <a:close/>
                    <a:moveTo>
                      <a:pt x="233321" y="59697"/>
                    </a:moveTo>
                    <a:cubicBezTo>
                      <a:pt x="227511" y="63395"/>
                      <a:pt x="221172" y="66565"/>
                      <a:pt x="214306" y="69207"/>
                    </a:cubicBezTo>
                    <a:cubicBezTo>
                      <a:pt x="218531" y="80302"/>
                      <a:pt x="222757" y="92981"/>
                      <a:pt x="225926" y="106189"/>
                    </a:cubicBezTo>
                    <a:cubicBezTo>
                      <a:pt x="235962" y="102491"/>
                      <a:pt x="245469" y="97736"/>
                      <a:pt x="253921" y="92453"/>
                    </a:cubicBezTo>
                    <a:cubicBezTo>
                      <a:pt x="247582" y="80302"/>
                      <a:pt x="240716" y="69207"/>
                      <a:pt x="233321" y="59697"/>
                    </a:cubicBezTo>
                    <a:close/>
                    <a:moveTo>
                      <a:pt x="92595" y="55846"/>
                    </a:moveTo>
                    <a:cubicBezTo>
                      <a:pt x="85214" y="65360"/>
                      <a:pt x="77832" y="76460"/>
                      <a:pt x="70977" y="88088"/>
                    </a:cubicBezTo>
                    <a:cubicBezTo>
                      <a:pt x="78886" y="93902"/>
                      <a:pt x="87323" y="98660"/>
                      <a:pt x="97341" y="102888"/>
                    </a:cubicBezTo>
                    <a:cubicBezTo>
                      <a:pt x="100505" y="89674"/>
                      <a:pt x="104723" y="76988"/>
                      <a:pt x="108941" y="65360"/>
                    </a:cubicBezTo>
                    <a:cubicBezTo>
                      <a:pt x="103141" y="62717"/>
                      <a:pt x="97341" y="59546"/>
                      <a:pt x="92595" y="55846"/>
                    </a:cubicBezTo>
                    <a:close/>
                    <a:moveTo>
                      <a:pt x="251144" y="44842"/>
                    </a:moveTo>
                    <a:cubicBezTo>
                      <a:pt x="248500" y="47484"/>
                      <a:pt x="246385" y="49598"/>
                      <a:pt x="243742" y="51712"/>
                    </a:cubicBezTo>
                    <a:cubicBezTo>
                      <a:pt x="251144" y="61225"/>
                      <a:pt x="258546" y="72323"/>
                      <a:pt x="264890" y="85007"/>
                    </a:cubicBezTo>
                    <a:cubicBezTo>
                      <a:pt x="269649" y="80779"/>
                      <a:pt x="273878" y="77079"/>
                      <a:pt x="277579" y="72851"/>
                    </a:cubicBezTo>
                    <a:cubicBezTo>
                      <a:pt x="270177" y="62282"/>
                      <a:pt x="261189" y="52769"/>
                      <a:pt x="251144" y="44842"/>
                    </a:cubicBezTo>
                    <a:close/>
                    <a:moveTo>
                      <a:pt x="75908" y="39614"/>
                    </a:moveTo>
                    <a:cubicBezTo>
                      <a:pt x="65327" y="47013"/>
                      <a:pt x="55804" y="55469"/>
                      <a:pt x="47868" y="65510"/>
                    </a:cubicBezTo>
                    <a:cubicBezTo>
                      <a:pt x="51043" y="70795"/>
                      <a:pt x="55804" y="75551"/>
                      <a:pt x="60565" y="79779"/>
                    </a:cubicBezTo>
                    <a:cubicBezTo>
                      <a:pt x="67443" y="67624"/>
                      <a:pt x="74850" y="56526"/>
                      <a:pt x="82256" y="47013"/>
                    </a:cubicBezTo>
                    <a:cubicBezTo>
                      <a:pt x="80140" y="44899"/>
                      <a:pt x="78024" y="42257"/>
                      <a:pt x="75908" y="39614"/>
                    </a:cubicBezTo>
                    <a:close/>
                    <a:moveTo>
                      <a:pt x="224484" y="28060"/>
                    </a:moveTo>
                    <a:cubicBezTo>
                      <a:pt x="228150" y="32293"/>
                      <a:pt x="231815" y="36525"/>
                      <a:pt x="236003" y="41815"/>
                    </a:cubicBezTo>
                    <a:cubicBezTo>
                      <a:pt x="237574" y="40228"/>
                      <a:pt x="239145" y="38641"/>
                      <a:pt x="240716" y="37583"/>
                    </a:cubicBezTo>
                    <a:cubicBezTo>
                      <a:pt x="235480" y="33880"/>
                      <a:pt x="230244" y="31234"/>
                      <a:pt x="224484" y="28060"/>
                    </a:cubicBezTo>
                    <a:close/>
                    <a:moveTo>
                      <a:pt x="101238" y="25309"/>
                    </a:moveTo>
                    <a:cubicBezTo>
                      <a:pt x="95940" y="27410"/>
                      <a:pt x="91172" y="30036"/>
                      <a:pt x="86933" y="32662"/>
                    </a:cubicBezTo>
                    <a:cubicBezTo>
                      <a:pt x="87993" y="34237"/>
                      <a:pt x="89582" y="35288"/>
                      <a:pt x="90642" y="36863"/>
                    </a:cubicBezTo>
                    <a:cubicBezTo>
                      <a:pt x="94350" y="32662"/>
                      <a:pt x="97529" y="28985"/>
                      <a:pt x="101238" y="25309"/>
                    </a:cubicBezTo>
                    <a:close/>
                    <a:moveTo>
                      <a:pt x="189546" y="16506"/>
                    </a:moveTo>
                    <a:cubicBezTo>
                      <a:pt x="195332" y="25959"/>
                      <a:pt x="202695" y="39614"/>
                      <a:pt x="209532" y="56946"/>
                    </a:cubicBezTo>
                    <a:cubicBezTo>
                      <a:pt x="215317" y="54845"/>
                      <a:pt x="220576" y="52219"/>
                      <a:pt x="225310" y="49068"/>
                    </a:cubicBezTo>
                    <a:cubicBezTo>
                      <a:pt x="210584" y="31736"/>
                      <a:pt x="197961" y="20707"/>
                      <a:pt x="194280" y="17556"/>
                    </a:cubicBezTo>
                    <a:cubicBezTo>
                      <a:pt x="192702" y="17031"/>
                      <a:pt x="191124" y="16506"/>
                      <a:pt x="189546" y="16506"/>
                    </a:cubicBezTo>
                    <a:close/>
                    <a:moveTo>
                      <a:pt x="132600" y="15955"/>
                    </a:moveTo>
                    <a:cubicBezTo>
                      <a:pt x="131554" y="15955"/>
                      <a:pt x="130507" y="15955"/>
                      <a:pt x="128938" y="16483"/>
                    </a:cubicBezTo>
                    <a:cubicBezTo>
                      <a:pt x="128938" y="17010"/>
                      <a:pt x="115859" y="27556"/>
                      <a:pt x="100688" y="46010"/>
                    </a:cubicBezTo>
                    <a:cubicBezTo>
                      <a:pt x="104873" y="48647"/>
                      <a:pt x="109058" y="51283"/>
                      <a:pt x="114290" y="53920"/>
                    </a:cubicBezTo>
                    <a:cubicBezTo>
                      <a:pt x="121091" y="37574"/>
                      <a:pt x="127892" y="24919"/>
                      <a:pt x="132600" y="15955"/>
                    </a:cubicBezTo>
                    <a:close/>
                    <a:moveTo>
                      <a:pt x="167974" y="13204"/>
                    </a:moveTo>
                    <a:cubicBezTo>
                      <a:pt x="167447" y="22704"/>
                      <a:pt x="166392" y="40647"/>
                      <a:pt x="165337" y="64924"/>
                    </a:cubicBezTo>
                    <a:cubicBezTo>
                      <a:pt x="176410" y="64924"/>
                      <a:pt x="186956" y="63341"/>
                      <a:pt x="196974" y="60702"/>
                    </a:cubicBezTo>
                    <a:cubicBezTo>
                      <a:pt x="187483" y="38009"/>
                      <a:pt x="177465" y="21121"/>
                      <a:pt x="173247" y="13732"/>
                    </a:cubicBezTo>
                    <a:cubicBezTo>
                      <a:pt x="171665" y="13732"/>
                      <a:pt x="169556" y="13732"/>
                      <a:pt x="167974" y="13204"/>
                    </a:cubicBezTo>
                    <a:close/>
                    <a:moveTo>
                      <a:pt x="149585" y="13204"/>
                    </a:moveTo>
                    <a:cubicBezTo>
                      <a:pt x="145346" y="20059"/>
                      <a:pt x="135810" y="36405"/>
                      <a:pt x="126273" y="58551"/>
                    </a:cubicBezTo>
                    <a:cubicBezTo>
                      <a:pt x="134220" y="61187"/>
                      <a:pt x="143227" y="63296"/>
                      <a:pt x="152764" y="63823"/>
                    </a:cubicBezTo>
                    <a:cubicBezTo>
                      <a:pt x="153294" y="40623"/>
                      <a:pt x="154354" y="22696"/>
                      <a:pt x="154883" y="13204"/>
                    </a:cubicBezTo>
                    <a:cubicBezTo>
                      <a:pt x="153294" y="13204"/>
                      <a:pt x="151175" y="13204"/>
                      <a:pt x="149585" y="13204"/>
                    </a:cubicBezTo>
                    <a:close/>
                    <a:moveTo>
                      <a:pt x="160099" y="0"/>
                    </a:moveTo>
                    <a:cubicBezTo>
                      <a:pt x="192750" y="0"/>
                      <a:pt x="222769" y="10024"/>
                      <a:pt x="248047" y="26906"/>
                    </a:cubicBezTo>
                    <a:cubicBezTo>
                      <a:pt x="251734" y="29017"/>
                      <a:pt x="255420" y="31655"/>
                      <a:pt x="259107" y="34293"/>
                    </a:cubicBezTo>
                    <a:cubicBezTo>
                      <a:pt x="269113" y="42206"/>
                      <a:pt x="278066" y="51703"/>
                      <a:pt x="285965" y="61727"/>
                    </a:cubicBezTo>
                    <a:cubicBezTo>
                      <a:pt x="288598" y="65420"/>
                      <a:pt x="291232" y="69113"/>
                      <a:pt x="293865" y="72806"/>
                    </a:cubicBezTo>
                    <a:cubicBezTo>
                      <a:pt x="299658" y="81775"/>
                      <a:pt x="304398" y="90744"/>
                      <a:pt x="308084" y="100768"/>
                    </a:cubicBezTo>
                    <a:cubicBezTo>
                      <a:pt x="310191" y="105516"/>
                      <a:pt x="311771" y="110264"/>
                      <a:pt x="313350" y="115013"/>
                    </a:cubicBezTo>
                    <a:cubicBezTo>
                      <a:pt x="317564" y="128730"/>
                      <a:pt x="319670" y="142975"/>
                      <a:pt x="319670" y="157747"/>
                    </a:cubicBezTo>
                    <a:cubicBezTo>
                      <a:pt x="319670" y="158275"/>
                      <a:pt x="319670" y="159330"/>
                      <a:pt x="319670" y="160385"/>
                    </a:cubicBezTo>
                    <a:cubicBezTo>
                      <a:pt x="319670" y="165661"/>
                      <a:pt x="319670" y="170937"/>
                      <a:pt x="319144" y="176212"/>
                    </a:cubicBezTo>
                    <a:cubicBezTo>
                      <a:pt x="317037" y="196260"/>
                      <a:pt x="311244" y="215253"/>
                      <a:pt x="302291" y="232664"/>
                    </a:cubicBezTo>
                    <a:cubicBezTo>
                      <a:pt x="298605" y="240577"/>
                      <a:pt x="293865" y="247964"/>
                      <a:pt x="288598" y="254822"/>
                    </a:cubicBezTo>
                    <a:cubicBezTo>
                      <a:pt x="259633" y="294391"/>
                      <a:pt x="212763" y="320242"/>
                      <a:pt x="160099" y="320242"/>
                    </a:cubicBezTo>
                    <a:cubicBezTo>
                      <a:pt x="159572" y="320242"/>
                      <a:pt x="159572" y="320242"/>
                      <a:pt x="159572" y="320242"/>
                    </a:cubicBezTo>
                    <a:cubicBezTo>
                      <a:pt x="159572" y="320242"/>
                      <a:pt x="159572" y="320242"/>
                      <a:pt x="155359" y="320770"/>
                    </a:cubicBezTo>
                    <a:cubicBezTo>
                      <a:pt x="155359" y="320770"/>
                      <a:pt x="155359" y="320242"/>
                      <a:pt x="155359" y="320242"/>
                    </a:cubicBezTo>
                    <a:cubicBezTo>
                      <a:pt x="101642" y="318660"/>
                      <a:pt x="54244" y="290698"/>
                      <a:pt x="26332" y="248491"/>
                    </a:cubicBezTo>
                    <a:cubicBezTo>
                      <a:pt x="21593" y="241105"/>
                      <a:pt x="17379" y="233191"/>
                      <a:pt x="13693" y="225278"/>
                    </a:cubicBezTo>
                    <a:cubicBezTo>
                      <a:pt x="6847" y="209450"/>
                      <a:pt x="2107" y="192567"/>
                      <a:pt x="527" y="174630"/>
                    </a:cubicBezTo>
                    <a:cubicBezTo>
                      <a:pt x="0" y="169881"/>
                      <a:pt x="0" y="165133"/>
                      <a:pt x="0" y="160385"/>
                    </a:cubicBezTo>
                    <a:cubicBezTo>
                      <a:pt x="0" y="158802"/>
                      <a:pt x="0" y="157219"/>
                      <a:pt x="0" y="156164"/>
                    </a:cubicBezTo>
                    <a:cubicBezTo>
                      <a:pt x="527" y="141392"/>
                      <a:pt x="2634" y="127147"/>
                      <a:pt x="6847" y="113958"/>
                    </a:cubicBezTo>
                    <a:cubicBezTo>
                      <a:pt x="8427" y="108682"/>
                      <a:pt x="10006" y="103934"/>
                      <a:pt x="12113" y="99185"/>
                    </a:cubicBezTo>
                    <a:cubicBezTo>
                      <a:pt x="17379" y="86523"/>
                      <a:pt x="23699" y="74916"/>
                      <a:pt x="32125" y="64365"/>
                    </a:cubicBezTo>
                    <a:cubicBezTo>
                      <a:pt x="34758" y="60144"/>
                      <a:pt x="37918" y="56451"/>
                      <a:pt x="41078" y="52758"/>
                    </a:cubicBezTo>
                    <a:cubicBezTo>
                      <a:pt x="49505" y="43789"/>
                      <a:pt x="58984" y="35348"/>
                      <a:pt x="68990" y="28489"/>
                    </a:cubicBezTo>
                    <a:cubicBezTo>
                      <a:pt x="72677" y="25851"/>
                      <a:pt x="76363" y="23213"/>
                      <a:pt x="80576" y="21103"/>
                    </a:cubicBezTo>
                    <a:cubicBezTo>
                      <a:pt x="103748" y="7913"/>
                      <a:pt x="131133" y="0"/>
                      <a:pt x="160099" y="0"/>
                    </a:cubicBezTo>
                    <a:close/>
                  </a:path>
                </a:pathLst>
              </a:custGeom>
              <a:grpFill/>
              <a:ln>
                <a:noFill/>
              </a:ln>
              <a:extLst/>
            </p:spPr>
            <p:txBody>
              <a:bodyPr vert="horz" wrap="square" lIns="93260" tIns="46630" rIns="93260" bIns="46630" numCol="1" anchor="t" anchorCtr="0" compatLnSpc="1">
                <a:prstTxWarp prst="textNoShape">
                  <a:avLst/>
                </a:prstTxWarp>
                <a:noAutofit/>
              </a:bodyPr>
              <a:lstStyle/>
              <a:p>
                <a:endParaRPr lang="en-US" sz="1836" dirty="0"/>
              </a:p>
            </p:txBody>
          </p:sp>
          <p:sp>
            <p:nvSpPr>
              <p:cNvPr id="221" name="Freeform 220"/>
              <p:cNvSpPr>
                <a:spLocks/>
              </p:cNvSpPr>
              <p:nvPr/>
            </p:nvSpPr>
            <p:spPr bwMode="auto">
              <a:xfrm>
                <a:off x="5007615" y="2323753"/>
                <a:ext cx="649029" cy="502032"/>
              </a:xfrm>
              <a:custGeom>
                <a:avLst/>
                <a:gdLst>
                  <a:gd name="connsiteX0" fmla="*/ 33287 w 649029"/>
                  <a:gd name="connsiteY0" fmla="*/ 88963 h 502032"/>
                  <a:gd name="connsiteX1" fmla="*/ 21098 w 649029"/>
                  <a:gd name="connsiteY1" fmla="*/ 102250 h 502032"/>
                  <a:gd name="connsiteX2" fmla="*/ 21098 w 649029"/>
                  <a:gd name="connsiteY2" fmla="*/ 467370 h 502032"/>
                  <a:gd name="connsiteX3" fmla="*/ 33287 w 649029"/>
                  <a:gd name="connsiteY3" fmla="*/ 480657 h 502032"/>
                  <a:gd name="connsiteX4" fmla="*/ 615742 w 649029"/>
                  <a:gd name="connsiteY4" fmla="*/ 480657 h 502032"/>
                  <a:gd name="connsiteX5" fmla="*/ 627932 w 649029"/>
                  <a:gd name="connsiteY5" fmla="*/ 467370 h 502032"/>
                  <a:gd name="connsiteX6" fmla="*/ 627932 w 649029"/>
                  <a:gd name="connsiteY6" fmla="*/ 102250 h 502032"/>
                  <a:gd name="connsiteX7" fmla="*/ 615742 w 649029"/>
                  <a:gd name="connsiteY7" fmla="*/ 88963 h 502032"/>
                  <a:gd name="connsiteX8" fmla="*/ 71744 w 649029"/>
                  <a:gd name="connsiteY8" fmla="*/ 21375 h 502032"/>
                  <a:gd name="connsiteX9" fmla="*/ 61676 w 649029"/>
                  <a:gd name="connsiteY9" fmla="*/ 31460 h 502032"/>
                  <a:gd name="connsiteX10" fmla="*/ 61676 w 649029"/>
                  <a:gd name="connsiteY10" fmla="*/ 67588 h 502032"/>
                  <a:gd name="connsiteX11" fmla="*/ 281061 w 649029"/>
                  <a:gd name="connsiteY11" fmla="*/ 67588 h 502032"/>
                  <a:gd name="connsiteX12" fmla="*/ 281061 w 649029"/>
                  <a:gd name="connsiteY12" fmla="*/ 31460 h 502032"/>
                  <a:gd name="connsiteX13" fmla="*/ 270993 w 649029"/>
                  <a:gd name="connsiteY13" fmla="*/ 21375 h 502032"/>
                  <a:gd name="connsiteX14" fmla="*/ 71826 w 649029"/>
                  <a:gd name="connsiteY14" fmla="*/ 0 h 502032"/>
                  <a:gd name="connsiteX15" fmla="*/ 271010 w 649029"/>
                  <a:gd name="connsiteY15" fmla="*/ 0 h 502032"/>
                  <a:gd name="connsiteX16" fmla="*/ 302265 w 649029"/>
                  <a:gd name="connsiteY16" fmla="*/ 31399 h 502032"/>
                  <a:gd name="connsiteX17" fmla="*/ 302265 w 649029"/>
                  <a:gd name="connsiteY17" fmla="*/ 59604 h 502032"/>
                  <a:gd name="connsiteX18" fmla="*/ 614285 w 649029"/>
                  <a:gd name="connsiteY18" fmla="*/ 59604 h 502032"/>
                  <a:gd name="connsiteX19" fmla="*/ 625873 w 649029"/>
                  <a:gd name="connsiteY19" fmla="*/ 64461 h 502032"/>
                  <a:gd name="connsiteX20" fmla="*/ 629657 w 649029"/>
                  <a:gd name="connsiteY20" fmla="*/ 73573 h 502032"/>
                  <a:gd name="connsiteX21" fmla="*/ 639294 w 649029"/>
                  <a:gd name="connsiteY21" fmla="*/ 77692 h 502032"/>
                  <a:gd name="connsiteX22" fmla="*/ 649029 w 649029"/>
                  <a:gd name="connsiteY22" fmla="*/ 102152 h 502032"/>
                  <a:gd name="connsiteX23" fmla="*/ 649029 w 649029"/>
                  <a:gd name="connsiteY23" fmla="*/ 467468 h 502032"/>
                  <a:gd name="connsiteX24" fmla="*/ 615651 w 649029"/>
                  <a:gd name="connsiteY24" fmla="*/ 502032 h 502032"/>
                  <a:gd name="connsiteX25" fmla="*/ 33379 w 649029"/>
                  <a:gd name="connsiteY25" fmla="*/ 502032 h 502032"/>
                  <a:gd name="connsiteX26" fmla="*/ 0 w 649029"/>
                  <a:gd name="connsiteY26" fmla="*/ 467468 h 502032"/>
                  <a:gd name="connsiteX27" fmla="*/ 0 w 649029"/>
                  <a:gd name="connsiteY27" fmla="*/ 102152 h 502032"/>
                  <a:gd name="connsiteX28" fmla="*/ 9735 w 649029"/>
                  <a:gd name="connsiteY28" fmla="*/ 77692 h 502032"/>
                  <a:gd name="connsiteX29" fmla="*/ 19371 w 649029"/>
                  <a:gd name="connsiteY29" fmla="*/ 73574 h 502032"/>
                  <a:gd name="connsiteX30" fmla="*/ 23155 w 649029"/>
                  <a:gd name="connsiteY30" fmla="*/ 64461 h 502032"/>
                  <a:gd name="connsiteX31" fmla="*/ 34744 w 649029"/>
                  <a:gd name="connsiteY31" fmla="*/ 59604 h 502032"/>
                  <a:gd name="connsiteX32" fmla="*/ 40571 w 649029"/>
                  <a:gd name="connsiteY32" fmla="*/ 59604 h 502032"/>
                  <a:gd name="connsiteX33" fmla="*/ 40571 w 649029"/>
                  <a:gd name="connsiteY33" fmla="*/ 31399 h 502032"/>
                  <a:gd name="connsiteX34" fmla="*/ 71826 w 649029"/>
                  <a:gd name="connsiteY34" fmla="*/ 0 h 50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9029" h="502032">
                    <a:moveTo>
                      <a:pt x="33287" y="88963"/>
                    </a:moveTo>
                    <a:cubicBezTo>
                      <a:pt x="26398" y="88963"/>
                      <a:pt x="21098" y="94809"/>
                      <a:pt x="21098" y="102250"/>
                    </a:cubicBezTo>
                    <a:lnTo>
                      <a:pt x="21098" y="467370"/>
                    </a:lnTo>
                    <a:cubicBezTo>
                      <a:pt x="21098" y="474811"/>
                      <a:pt x="26398" y="480657"/>
                      <a:pt x="33287" y="480657"/>
                    </a:cubicBezTo>
                    <a:lnTo>
                      <a:pt x="615742" y="480657"/>
                    </a:lnTo>
                    <a:cubicBezTo>
                      <a:pt x="622632" y="480657"/>
                      <a:pt x="627932" y="474811"/>
                      <a:pt x="627932" y="467370"/>
                    </a:cubicBezTo>
                    <a:lnTo>
                      <a:pt x="627932" y="102250"/>
                    </a:lnTo>
                    <a:cubicBezTo>
                      <a:pt x="627932" y="94809"/>
                      <a:pt x="622632" y="88963"/>
                      <a:pt x="615742" y="88963"/>
                    </a:cubicBezTo>
                    <a:close/>
                    <a:moveTo>
                      <a:pt x="71744" y="21375"/>
                    </a:moveTo>
                    <a:cubicBezTo>
                      <a:pt x="66445" y="21375"/>
                      <a:pt x="61676" y="26152"/>
                      <a:pt x="61676" y="31460"/>
                    </a:cubicBezTo>
                    <a:lnTo>
                      <a:pt x="61676" y="67588"/>
                    </a:lnTo>
                    <a:lnTo>
                      <a:pt x="281061" y="67588"/>
                    </a:lnTo>
                    <a:lnTo>
                      <a:pt x="281061" y="31460"/>
                    </a:lnTo>
                    <a:cubicBezTo>
                      <a:pt x="281061" y="26152"/>
                      <a:pt x="276292" y="21375"/>
                      <a:pt x="270993" y="21375"/>
                    </a:cubicBezTo>
                    <a:close/>
                    <a:moveTo>
                      <a:pt x="71826" y="0"/>
                    </a:moveTo>
                    <a:lnTo>
                      <a:pt x="271010" y="0"/>
                    </a:lnTo>
                    <a:cubicBezTo>
                      <a:pt x="287962" y="0"/>
                      <a:pt x="302265" y="14369"/>
                      <a:pt x="302265" y="31399"/>
                    </a:cubicBezTo>
                    <a:lnTo>
                      <a:pt x="302265" y="59604"/>
                    </a:lnTo>
                    <a:lnTo>
                      <a:pt x="614285" y="59604"/>
                    </a:lnTo>
                    <a:cubicBezTo>
                      <a:pt x="618788" y="59604"/>
                      <a:pt x="622894" y="61467"/>
                      <a:pt x="625873" y="64461"/>
                    </a:cubicBezTo>
                    <a:lnTo>
                      <a:pt x="629657" y="73573"/>
                    </a:lnTo>
                    <a:lnTo>
                      <a:pt x="639294" y="77692"/>
                    </a:lnTo>
                    <a:cubicBezTo>
                      <a:pt x="645320" y="83940"/>
                      <a:pt x="649029" y="92581"/>
                      <a:pt x="649029" y="102152"/>
                    </a:cubicBezTo>
                    <a:lnTo>
                      <a:pt x="649029" y="467468"/>
                    </a:lnTo>
                    <a:cubicBezTo>
                      <a:pt x="649029" y="486611"/>
                      <a:pt x="634194" y="502032"/>
                      <a:pt x="615651" y="502032"/>
                    </a:cubicBezTo>
                    <a:lnTo>
                      <a:pt x="33379" y="502032"/>
                    </a:lnTo>
                    <a:cubicBezTo>
                      <a:pt x="14835" y="502032"/>
                      <a:pt x="0" y="486611"/>
                      <a:pt x="0" y="467468"/>
                    </a:cubicBezTo>
                    <a:lnTo>
                      <a:pt x="0" y="102152"/>
                    </a:lnTo>
                    <a:cubicBezTo>
                      <a:pt x="0" y="92581"/>
                      <a:pt x="3709" y="83940"/>
                      <a:pt x="9735" y="77692"/>
                    </a:cubicBezTo>
                    <a:lnTo>
                      <a:pt x="19371" y="73574"/>
                    </a:lnTo>
                    <a:lnTo>
                      <a:pt x="23155" y="64461"/>
                    </a:lnTo>
                    <a:cubicBezTo>
                      <a:pt x="26135" y="61467"/>
                      <a:pt x="30241" y="59604"/>
                      <a:pt x="34744" y="59604"/>
                    </a:cubicBezTo>
                    <a:lnTo>
                      <a:pt x="40571" y="59604"/>
                    </a:lnTo>
                    <a:lnTo>
                      <a:pt x="40571" y="31399"/>
                    </a:lnTo>
                    <a:cubicBezTo>
                      <a:pt x="40571" y="14369"/>
                      <a:pt x="54344" y="0"/>
                      <a:pt x="718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noAutofit/>
              </a:bodyPr>
              <a:lstStyle/>
              <a:p>
                <a:endParaRPr lang="en-US" sz="1836" dirty="0"/>
              </a:p>
            </p:txBody>
          </p:sp>
        </p:grpSp>
        <p:grpSp>
          <p:nvGrpSpPr>
            <p:cNvPr id="222" name="Group 221"/>
            <p:cNvGrpSpPr/>
            <p:nvPr/>
          </p:nvGrpSpPr>
          <p:grpSpPr>
            <a:xfrm>
              <a:off x="10486805" y="2434267"/>
              <a:ext cx="1302888" cy="1542780"/>
              <a:chOff x="10486805" y="2923046"/>
              <a:chExt cx="1302888" cy="1542780"/>
            </a:xfrm>
            <a:grpFill/>
          </p:grpSpPr>
          <p:sp>
            <p:nvSpPr>
              <p:cNvPr id="223" name="Rectangle 222"/>
              <p:cNvSpPr/>
              <p:nvPr/>
            </p:nvSpPr>
            <p:spPr bwMode="auto">
              <a:xfrm>
                <a:off x="10802824" y="2923046"/>
                <a:ext cx="986869" cy="1542780"/>
              </a:xfrm>
              <a:prstGeom prst="rect">
                <a:avLst/>
              </a:prstGeom>
              <a:noFill/>
              <a:ln>
                <a:solidFill>
                  <a:schemeClr val="tx1">
                    <a:lumMod val="6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24" name="TextBox 223"/>
              <p:cNvSpPr txBox="1"/>
              <p:nvPr/>
            </p:nvSpPr>
            <p:spPr>
              <a:xfrm>
                <a:off x="11212738" y="3022354"/>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Web</a:t>
                </a:r>
              </a:p>
            </p:txBody>
          </p:sp>
          <p:sp>
            <p:nvSpPr>
              <p:cNvPr id="225" name="TextBox 224"/>
              <p:cNvSpPr txBox="1"/>
              <p:nvPr/>
            </p:nvSpPr>
            <p:spPr>
              <a:xfrm>
                <a:off x="11212738" y="3571986"/>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Mobile</a:t>
                </a:r>
              </a:p>
            </p:txBody>
          </p:sp>
          <p:sp>
            <p:nvSpPr>
              <p:cNvPr id="226" name="TextBox 225"/>
              <p:cNvSpPr txBox="1"/>
              <p:nvPr/>
            </p:nvSpPr>
            <p:spPr>
              <a:xfrm>
                <a:off x="11212738" y="4160203"/>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Bots</a:t>
                </a:r>
              </a:p>
            </p:txBody>
          </p:sp>
          <p:sp>
            <p:nvSpPr>
              <p:cNvPr id="227" name="Freeform 226"/>
              <p:cNvSpPr>
                <a:spLocks noChangeArrowheads="1"/>
              </p:cNvSpPr>
              <p:nvPr/>
            </p:nvSpPr>
            <p:spPr bwMode="auto">
              <a:xfrm>
                <a:off x="10907711" y="3020740"/>
                <a:ext cx="187689" cy="187689"/>
              </a:xfrm>
              <a:custGeom>
                <a:avLst/>
                <a:gdLst>
                  <a:gd name="connsiteX0" fmla="*/ 2240514 w 3214688"/>
                  <a:gd name="connsiteY0" fmla="*/ 2452692 h 3214688"/>
                  <a:gd name="connsiteX1" fmla="*/ 2164154 w 3214688"/>
                  <a:gd name="connsiteY1" fmla="*/ 2577661 h 3214688"/>
                  <a:gd name="connsiteX2" fmla="*/ 2066550 w 3214688"/>
                  <a:gd name="connsiteY2" fmla="*/ 2716118 h 3214688"/>
                  <a:gd name="connsiteX3" fmla="*/ 1754615 w 3214688"/>
                  <a:gd name="connsiteY3" fmla="*/ 3074168 h 3214688"/>
                  <a:gd name="connsiteX4" fmla="*/ 1740871 w 3214688"/>
                  <a:gd name="connsiteY4" fmla="*/ 3087292 h 3214688"/>
                  <a:gd name="connsiteX5" fmla="*/ 1759187 w 3214688"/>
                  <a:gd name="connsiteY5" fmla="*/ 3086367 h 3214688"/>
                  <a:gd name="connsiteX6" fmla="*/ 2552008 w 3214688"/>
                  <a:gd name="connsiteY6" fmla="*/ 2754731 h 3214688"/>
                  <a:gd name="connsiteX7" fmla="*/ 2647815 w 3214688"/>
                  <a:gd name="connsiteY7" fmla="*/ 2667609 h 3214688"/>
                  <a:gd name="connsiteX8" fmla="*/ 2533366 w 3214688"/>
                  <a:gd name="connsiteY8" fmla="*/ 2587696 h 3214688"/>
                  <a:gd name="connsiteX9" fmla="*/ 2342448 w 3214688"/>
                  <a:gd name="connsiteY9" fmla="*/ 2491033 h 3214688"/>
                  <a:gd name="connsiteX10" fmla="*/ 974642 w 3214688"/>
                  <a:gd name="connsiteY10" fmla="*/ 2452516 h 3214688"/>
                  <a:gd name="connsiteX11" fmla="*/ 872242 w 3214688"/>
                  <a:gd name="connsiteY11" fmla="*/ 2491033 h 3214688"/>
                  <a:gd name="connsiteX12" fmla="*/ 681324 w 3214688"/>
                  <a:gd name="connsiteY12" fmla="*/ 2587696 h 3214688"/>
                  <a:gd name="connsiteX13" fmla="*/ 566873 w 3214688"/>
                  <a:gd name="connsiteY13" fmla="*/ 2667611 h 3214688"/>
                  <a:gd name="connsiteX14" fmla="*/ 662678 w 3214688"/>
                  <a:gd name="connsiteY14" fmla="*/ 2754731 h 3214688"/>
                  <a:gd name="connsiteX15" fmla="*/ 1455500 w 3214688"/>
                  <a:gd name="connsiteY15" fmla="*/ 3086367 h 3214688"/>
                  <a:gd name="connsiteX16" fmla="*/ 1473960 w 3214688"/>
                  <a:gd name="connsiteY16" fmla="*/ 3087299 h 3214688"/>
                  <a:gd name="connsiteX17" fmla="*/ 1460208 w 3214688"/>
                  <a:gd name="connsiteY17" fmla="*/ 3074168 h 3214688"/>
                  <a:gd name="connsiteX18" fmla="*/ 1148273 w 3214688"/>
                  <a:gd name="connsiteY18" fmla="*/ 2716118 h 3214688"/>
                  <a:gd name="connsiteX19" fmla="*/ 1050800 w 3214688"/>
                  <a:gd name="connsiteY19" fmla="*/ 2577661 h 3214688"/>
                  <a:gd name="connsiteX20" fmla="*/ 1668463 w 3214688"/>
                  <a:gd name="connsiteY20" fmla="*/ 2349078 h 3214688"/>
                  <a:gd name="connsiteX21" fmla="*/ 1668463 w 3214688"/>
                  <a:gd name="connsiteY21" fmla="*/ 2987045 h 3214688"/>
                  <a:gd name="connsiteX22" fmla="*/ 1686282 w 3214688"/>
                  <a:gd name="connsiteY22" fmla="*/ 2969732 h 3214688"/>
                  <a:gd name="connsiteX23" fmla="*/ 2047573 w 3214688"/>
                  <a:gd name="connsiteY23" fmla="*/ 2532767 h 3214688"/>
                  <a:gd name="connsiteX24" fmla="*/ 2118389 w 3214688"/>
                  <a:gd name="connsiteY24" fmla="*/ 2414793 h 3214688"/>
                  <a:gd name="connsiteX25" fmla="*/ 2062644 w 3214688"/>
                  <a:gd name="connsiteY25" fmla="*/ 2398957 h 3214688"/>
                  <a:gd name="connsiteX26" fmla="*/ 1838838 w 3214688"/>
                  <a:gd name="connsiteY26" fmla="*/ 2359062 h 3214688"/>
                  <a:gd name="connsiteX27" fmla="*/ 1546226 w 3214688"/>
                  <a:gd name="connsiteY27" fmla="*/ 2349078 h 3214688"/>
                  <a:gd name="connsiteX28" fmla="*/ 1375851 w 3214688"/>
                  <a:gd name="connsiteY28" fmla="*/ 2359062 h 3214688"/>
                  <a:gd name="connsiteX29" fmla="*/ 1152046 w 3214688"/>
                  <a:gd name="connsiteY29" fmla="*/ 2398957 h 3214688"/>
                  <a:gd name="connsiteX30" fmla="*/ 1097994 w 3214688"/>
                  <a:gd name="connsiteY30" fmla="*/ 2414312 h 3214688"/>
                  <a:gd name="connsiteX31" fmla="*/ 1168773 w 3214688"/>
                  <a:gd name="connsiteY31" fmla="*/ 2532767 h 3214688"/>
                  <a:gd name="connsiteX32" fmla="*/ 1528675 w 3214688"/>
                  <a:gd name="connsiteY32" fmla="*/ 2969732 h 3214688"/>
                  <a:gd name="connsiteX33" fmla="*/ 1546226 w 3214688"/>
                  <a:gd name="connsiteY33" fmla="*/ 2986822 h 3214688"/>
                  <a:gd name="connsiteX34" fmla="*/ 2486262 w 3214688"/>
                  <a:gd name="connsiteY34" fmla="*/ 1668463 h 3214688"/>
                  <a:gd name="connsiteX35" fmla="*/ 2482389 w 3214688"/>
                  <a:gd name="connsiteY35" fmla="*/ 1744921 h 3214688"/>
                  <a:gd name="connsiteX36" fmla="*/ 2321876 w 3214688"/>
                  <a:gd name="connsiteY36" fmla="*/ 2298467 h 3214688"/>
                  <a:gd name="connsiteX37" fmla="*/ 2297383 w 3214688"/>
                  <a:gd name="connsiteY37" fmla="*/ 2345664 h 3214688"/>
                  <a:gd name="connsiteX38" fmla="*/ 2392218 w 3214688"/>
                  <a:gd name="connsiteY38" fmla="*/ 2381629 h 3214688"/>
                  <a:gd name="connsiteX39" fmla="*/ 2596737 w 3214688"/>
                  <a:gd name="connsiteY39" fmla="*/ 2485449 h 3214688"/>
                  <a:gd name="connsiteX40" fmla="*/ 2730520 w 3214688"/>
                  <a:gd name="connsiteY40" fmla="*/ 2578412 h 3214688"/>
                  <a:gd name="connsiteX41" fmla="*/ 2753323 w 3214688"/>
                  <a:gd name="connsiteY41" fmla="*/ 2553309 h 3214688"/>
                  <a:gd name="connsiteX42" fmla="*/ 3084782 w 3214688"/>
                  <a:gd name="connsiteY42" fmla="*/ 1760063 h 3214688"/>
                  <a:gd name="connsiteX43" fmla="*/ 3089405 w 3214688"/>
                  <a:gd name="connsiteY43" fmla="*/ 1668463 h 3214688"/>
                  <a:gd name="connsiteX44" fmla="*/ 1668463 w 3214688"/>
                  <a:gd name="connsiteY44" fmla="*/ 1668463 h 3214688"/>
                  <a:gd name="connsiteX45" fmla="*/ 1668463 w 3214688"/>
                  <a:gd name="connsiteY45" fmla="*/ 2227749 h 3214688"/>
                  <a:gd name="connsiteX46" fmla="*/ 1854174 w 3214688"/>
                  <a:gd name="connsiteY46" fmla="*/ 2238874 h 3214688"/>
                  <a:gd name="connsiteX47" fmla="*/ 2093075 w 3214688"/>
                  <a:gd name="connsiteY47" fmla="*/ 2282190 h 3214688"/>
                  <a:gd name="connsiteX48" fmla="*/ 2180461 w 3214688"/>
                  <a:gd name="connsiteY48" fmla="*/ 2307322 h 3214688"/>
                  <a:gd name="connsiteX49" fmla="*/ 2223231 w 3214688"/>
                  <a:gd name="connsiteY49" fmla="*/ 2220775 h 3214688"/>
                  <a:gd name="connsiteX50" fmla="*/ 2360202 w 3214688"/>
                  <a:gd name="connsiteY50" fmla="*/ 1739141 h 3214688"/>
                  <a:gd name="connsiteX51" fmla="*/ 2363915 w 3214688"/>
                  <a:gd name="connsiteY51" fmla="*/ 1668463 h 3214688"/>
                  <a:gd name="connsiteX52" fmla="*/ 853934 w 3214688"/>
                  <a:gd name="connsiteY52" fmla="*/ 1668463 h 3214688"/>
                  <a:gd name="connsiteX53" fmla="*/ 857628 w 3214688"/>
                  <a:gd name="connsiteY53" fmla="*/ 1739141 h 3214688"/>
                  <a:gd name="connsiteX54" fmla="*/ 993929 w 3214688"/>
                  <a:gd name="connsiteY54" fmla="*/ 2220775 h 3214688"/>
                  <a:gd name="connsiteX55" fmla="*/ 1036215 w 3214688"/>
                  <a:gd name="connsiteY55" fmla="*/ 2306750 h 3214688"/>
                  <a:gd name="connsiteX56" fmla="*/ 1121614 w 3214688"/>
                  <a:gd name="connsiteY56" fmla="*/ 2282190 h 3214688"/>
                  <a:gd name="connsiteX57" fmla="*/ 1360516 w 3214688"/>
                  <a:gd name="connsiteY57" fmla="*/ 2238874 h 3214688"/>
                  <a:gd name="connsiteX58" fmla="*/ 1546226 w 3214688"/>
                  <a:gd name="connsiteY58" fmla="*/ 2227749 h 3214688"/>
                  <a:gd name="connsiteX59" fmla="*/ 1546226 w 3214688"/>
                  <a:gd name="connsiteY59" fmla="*/ 1668463 h 3214688"/>
                  <a:gd name="connsiteX60" fmla="*/ 125282 w 3214688"/>
                  <a:gd name="connsiteY60" fmla="*/ 1668463 h 3214688"/>
                  <a:gd name="connsiteX61" fmla="*/ 129905 w 3214688"/>
                  <a:gd name="connsiteY61" fmla="*/ 1760063 h 3214688"/>
                  <a:gd name="connsiteX62" fmla="*/ 461363 w 3214688"/>
                  <a:gd name="connsiteY62" fmla="*/ 2553309 h 3214688"/>
                  <a:gd name="connsiteX63" fmla="*/ 484168 w 3214688"/>
                  <a:gd name="connsiteY63" fmla="*/ 2578414 h 3214688"/>
                  <a:gd name="connsiteX64" fmla="*/ 617953 w 3214688"/>
                  <a:gd name="connsiteY64" fmla="*/ 2485449 h 3214688"/>
                  <a:gd name="connsiteX65" fmla="*/ 822472 w 3214688"/>
                  <a:gd name="connsiteY65" fmla="*/ 2381629 h 3214688"/>
                  <a:gd name="connsiteX66" fmla="*/ 918086 w 3214688"/>
                  <a:gd name="connsiteY66" fmla="*/ 2345368 h 3214688"/>
                  <a:gd name="connsiteX67" fmla="*/ 893910 w 3214688"/>
                  <a:gd name="connsiteY67" fmla="*/ 2298467 h 3214688"/>
                  <a:gd name="connsiteX68" fmla="*/ 735344 w 3214688"/>
                  <a:gd name="connsiteY68" fmla="*/ 1744921 h 3214688"/>
                  <a:gd name="connsiteX69" fmla="*/ 731546 w 3214688"/>
                  <a:gd name="connsiteY69" fmla="*/ 1668463 h 3214688"/>
                  <a:gd name="connsiteX70" fmla="*/ 1036436 w 3214688"/>
                  <a:gd name="connsiteY70" fmla="*/ 911460 h 3214688"/>
                  <a:gd name="connsiteX71" fmla="*/ 993929 w 3214688"/>
                  <a:gd name="connsiteY71" fmla="*/ 998077 h 3214688"/>
                  <a:gd name="connsiteX72" fmla="*/ 857628 w 3214688"/>
                  <a:gd name="connsiteY72" fmla="*/ 1481228 h 3214688"/>
                  <a:gd name="connsiteX73" fmla="*/ 854245 w 3214688"/>
                  <a:gd name="connsiteY73" fmla="*/ 1546225 h 3214688"/>
                  <a:gd name="connsiteX74" fmla="*/ 1546226 w 3214688"/>
                  <a:gd name="connsiteY74" fmla="*/ 1546225 h 3214688"/>
                  <a:gd name="connsiteX75" fmla="*/ 1546226 w 3214688"/>
                  <a:gd name="connsiteY75" fmla="*/ 990118 h 3214688"/>
                  <a:gd name="connsiteX76" fmla="*/ 1360255 w 3214688"/>
                  <a:gd name="connsiteY76" fmla="*/ 978989 h 3214688"/>
                  <a:gd name="connsiteX77" fmla="*/ 1120814 w 3214688"/>
                  <a:gd name="connsiteY77" fmla="*/ 935673 h 3214688"/>
                  <a:gd name="connsiteX78" fmla="*/ 2180241 w 3214688"/>
                  <a:gd name="connsiteY78" fmla="*/ 910890 h 3214688"/>
                  <a:gd name="connsiteX79" fmla="*/ 2093876 w 3214688"/>
                  <a:gd name="connsiteY79" fmla="*/ 935673 h 3214688"/>
                  <a:gd name="connsiteX80" fmla="*/ 1854434 w 3214688"/>
                  <a:gd name="connsiteY80" fmla="*/ 978989 h 3214688"/>
                  <a:gd name="connsiteX81" fmla="*/ 1668463 w 3214688"/>
                  <a:gd name="connsiteY81" fmla="*/ 990118 h 3214688"/>
                  <a:gd name="connsiteX82" fmla="*/ 1668463 w 3214688"/>
                  <a:gd name="connsiteY82" fmla="*/ 1546225 h 3214688"/>
                  <a:gd name="connsiteX83" fmla="*/ 2363603 w 3214688"/>
                  <a:gd name="connsiteY83" fmla="*/ 1546225 h 3214688"/>
                  <a:gd name="connsiteX84" fmla="*/ 2360202 w 3214688"/>
                  <a:gd name="connsiteY84" fmla="*/ 1481228 h 3214688"/>
                  <a:gd name="connsiteX85" fmla="*/ 2223231 w 3214688"/>
                  <a:gd name="connsiteY85" fmla="*/ 998077 h 3214688"/>
                  <a:gd name="connsiteX86" fmla="*/ 2731519 w 3214688"/>
                  <a:gd name="connsiteY86" fmla="*/ 638964 h 3214688"/>
                  <a:gd name="connsiteX87" fmla="*/ 2597865 w 3214688"/>
                  <a:gd name="connsiteY87" fmla="*/ 732415 h 3214688"/>
                  <a:gd name="connsiteX88" fmla="*/ 2393553 w 3214688"/>
                  <a:gd name="connsiteY88" fmla="*/ 836234 h 3214688"/>
                  <a:gd name="connsiteX89" fmla="*/ 2297528 w 3214688"/>
                  <a:gd name="connsiteY89" fmla="*/ 872602 h 3214688"/>
                  <a:gd name="connsiteX90" fmla="*/ 2321876 w 3214688"/>
                  <a:gd name="connsiteY90" fmla="*/ 919557 h 3214688"/>
                  <a:gd name="connsiteX91" fmla="*/ 2482389 w 3214688"/>
                  <a:gd name="connsiteY91" fmla="*/ 1474977 h 3214688"/>
                  <a:gd name="connsiteX92" fmla="*/ 2485971 w 3214688"/>
                  <a:gd name="connsiteY92" fmla="*/ 1546225 h 3214688"/>
                  <a:gd name="connsiteX93" fmla="*/ 3089325 w 3214688"/>
                  <a:gd name="connsiteY93" fmla="*/ 1546225 h 3214688"/>
                  <a:gd name="connsiteX94" fmla="*/ 3084782 w 3214688"/>
                  <a:gd name="connsiteY94" fmla="*/ 1456213 h 3214688"/>
                  <a:gd name="connsiteX95" fmla="*/ 2753323 w 3214688"/>
                  <a:gd name="connsiteY95" fmla="*/ 662968 h 3214688"/>
                  <a:gd name="connsiteX96" fmla="*/ 483169 w 3214688"/>
                  <a:gd name="connsiteY96" fmla="*/ 638963 h 3214688"/>
                  <a:gd name="connsiteX97" fmla="*/ 461363 w 3214688"/>
                  <a:gd name="connsiteY97" fmla="*/ 662968 h 3214688"/>
                  <a:gd name="connsiteX98" fmla="*/ 129905 w 3214688"/>
                  <a:gd name="connsiteY98" fmla="*/ 1456213 h 3214688"/>
                  <a:gd name="connsiteX99" fmla="*/ 125362 w 3214688"/>
                  <a:gd name="connsiteY99" fmla="*/ 1546225 h 3214688"/>
                  <a:gd name="connsiteX100" fmla="*/ 731831 w 3214688"/>
                  <a:gd name="connsiteY100" fmla="*/ 1546225 h 3214688"/>
                  <a:gd name="connsiteX101" fmla="*/ 735344 w 3214688"/>
                  <a:gd name="connsiteY101" fmla="*/ 1474977 h 3214688"/>
                  <a:gd name="connsiteX102" fmla="*/ 893910 w 3214688"/>
                  <a:gd name="connsiteY102" fmla="*/ 919557 h 3214688"/>
                  <a:gd name="connsiteX103" fmla="*/ 917942 w 3214688"/>
                  <a:gd name="connsiteY103" fmla="*/ 872897 h 3214688"/>
                  <a:gd name="connsiteX104" fmla="*/ 821137 w 3214688"/>
                  <a:gd name="connsiteY104" fmla="*/ 836234 h 3214688"/>
                  <a:gd name="connsiteX105" fmla="*/ 616825 w 3214688"/>
                  <a:gd name="connsiteY105" fmla="*/ 732415 h 3214688"/>
                  <a:gd name="connsiteX106" fmla="*/ 1546226 w 3214688"/>
                  <a:gd name="connsiteY106" fmla="*/ 231046 h 3214688"/>
                  <a:gd name="connsiteX107" fmla="*/ 1528675 w 3214688"/>
                  <a:gd name="connsiteY107" fmla="*/ 248139 h 3214688"/>
                  <a:gd name="connsiteX108" fmla="*/ 1168773 w 3214688"/>
                  <a:gd name="connsiteY108" fmla="*/ 685478 h 3214688"/>
                  <a:gd name="connsiteX109" fmla="*/ 1098769 w 3214688"/>
                  <a:gd name="connsiteY109" fmla="*/ 802845 h 3214688"/>
                  <a:gd name="connsiteX110" fmla="*/ 1152046 w 3214688"/>
                  <a:gd name="connsiteY110" fmla="*/ 818106 h 3214688"/>
                  <a:gd name="connsiteX111" fmla="*/ 1375851 w 3214688"/>
                  <a:gd name="connsiteY111" fmla="*/ 858541 h 3214688"/>
                  <a:gd name="connsiteX112" fmla="*/ 1546226 w 3214688"/>
                  <a:gd name="connsiteY112" fmla="*/ 868716 h 3214688"/>
                  <a:gd name="connsiteX113" fmla="*/ 1668463 w 3214688"/>
                  <a:gd name="connsiteY113" fmla="*/ 230823 h 3214688"/>
                  <a:gd name="connsiteX114" fmla="*/ 1668463 w 3214688"/>
                  <a:gd name="connsiteY114" fmla="*/ 868716 h 3214688"/>
                  <a:gd name="connsiteX115" fmla="*/ 1838838 w 3214688"/>
                  <a:gd name="connsiteY115" fmla="*/ 858541 h 3214688"/>
                  <a:gd name="connsiteX116" fmla="*/ 2062644 w 3214688"/>
                  <a:gd name="connsiteY116" fmla="*/ 818106 h 3214688"/>
                  <a:gd name="connsiteX117" fmla="*/ 2117610 w 3214688"/>
                  <a:gd name="connsiteY117" fmla="*/ 802362 h 3214688"/>
                  <a:gd name="connsiteX118" fmla="*/ 2047573 w 3214688"/>
                  <a:gd name="connsiteY118" fmla="*/ 685478 h 3214688"/>
                  <a:gd name="connsiteX119" fmla="*/ 1686282 w 3214688"/>
                  <a:gd name="connsiteY119" fmla="*/ 248139 h 3214688"/>
                  <a:gd name="connsiteX120" fmla="*/ 1739116 w 3214688"/>
                  <a:gd name="connsiteY120" fmla="*/ 128896 h 3214688"/>
                  <a:gd name="connsiteX121" fmla="*/ 1754615 w 3214688"/>
                  <a:gd name="connsiteY121" fmla="*/ 143696 h 3214688"/>
                  <a:gd name="connsiteX122" fmla="*/ 2066550 w 3214688"/>
                  <a:gd name="connsiteY122" fmla="*/ 501745 h 3214688"/>
                  <a:gd name="connsiteX123" fmla="*/ 2164154 w 3214688"/>
                  <a:gd name="connsiteY123" fmla="*/ 640209 h 3214688"/>
                  <a:gd name="connsiteX124" fmla="*/ 2239903 w 3214688"/>
                  <a:gd name="connsiteY124" fmla="*/ 764214 h 3214688"/>
                  <a:gd name="connsiteX125" fmla="*/ 2342448 w 3214688"/>
                  <a:gd name="connsiteY125" fmla="*/ 725496 h 3214688"/>
                  <a:gd name="connsiteX126" fmla="*/ 2533366 w 3214688"/>
                  <a:gd name="connsiteY126" fmla="*/ 629040 h 3214688"/>
                  <a:gd name="connsiteX127" fmla="*/ 2648575 w 3214688"/>
                  <a:gd name="connsiteY127" fmla="*/ 549358 h 3214688"/>
                  <a:gd name="connsiteX128" fmla="*/ 2552008 w 3214688"/>
                  <a:gd name="connsiteY128" fmla="*/ 461545 h 3214688"/>
                  <a:gd name="connsiteX129" fmla="*/ 1759187 w 3214688"/>
                  <a:gd name="connsiteY129" fmla="*/ 129910 h 3214688"/>
                  <a:gd name="connsiteX130" fmla="*/ 1475715 w 3214688"/>
                  <a:gd name="connsiteY130" fmla="*/ 128888 h 3214688"/>
                  <a:gd name="connsiteX131" fmla="*/ 1455500 w 3214688"/>
                  <a:gd name="connsiteY131" fmla="*/ 129910 h 3214688"/>
                  <a:gd name="connsiteX132" fmla="*/ 662678 w 3214688"/>
                  <a:gd name="connsiteY132" fmla="*/ 461545 h 3214688"/>
                  <a:gd name="connsiteX133" fmla="*/ 566113 w 3214688"/>
                  <a:gd name="connsiteY133" fmla="*/ 549357 h 3214688"/>
                  <a:gd name="connsiteX134" fmla="*/ 681324 w 3214688"/>
                  <a:gd name="connsiteY134" fmla="*/ 629040 h 3214688"/>
                  <a:gd name="connsiteX135" fmla="*/ 872242 w 3214688"/>
                  <a:gd name="connsiteY135" fmla="*/ 725496 h 3214688"/>
                  <a:gd name="connsiteX136" fmla="*/ 975251 w 3214688"/>
                  <a:gd name="connsiteY136" fmla="*/ 764389 h 3214688"/>
                  <a:gd name="connsiteX137" fmla="*/ 1050800 w 3214688"/>
                  <a:gd name="connsiteY137" fmla="*/ 640209 h 3214688"/>
                  <a:gd name="connsiteX138" fmla="*/ 1148273 w 3214688"/>
                  <a:gd name="connsiteY138" fmla="*/ 501745 h 3214688"/>
                  <a:gd name="connsiteX139" fmla="*/ 1460208 w 3214688"/>
                  <a:gd name="connsiteY139" fmla="*/ 143696 h 3214688"/>
                  <a:gd name="connsiteX140" fmla="*/ 1607344 w 3214688"/>
                  <a:gd name="connsiteY140" fmla="*/ 0 h 3214688"/>
                  <a:gd name="connsiteX141" fmla="*/ 3214688 w 3214688"/>
                  <a:gd name="connsiteY141" fmla="*/ 1607344 h 3214688"/>
                  <a:gd name="connsiteX142" fmla="*/ 1607344 w 3214688"/>
                  <a:gd name="connsiteY142" fmla="*/ 3214688 h 3214688"/>
                  <a:gd name="connsiteX143" fmla="*/ 0 w 3214688"/>
                  <a:gd name="connsiteY143" fmla="*/ 1607344 h 3214688"/>
                  <a:gd name="connsiteX144" fmla="*/ 1607344 w 3214688"/>
                  <a:gd name="connsiteY144" fmla="*/ 0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214688" h="3214688">
                    <a:moveTo>
                      <a:pt x="2240514" y="2452692"/>
                    </a:moveTo>
                    <a:lnTo>
                      <a:pt x="2164154" y="2577661"/>
                    </a:lnTo>
                    <a:cubicBezTo>
                      <a:pt x="2133682" y="2623995"/>
                      <a:pt x="2101138" y="2670175"/>
                      <a:pt x="2066550" y="2716118"/>
                    </a:cubicBezTo>
                    <a:cubicBezTo>
                      <a:pt x="1950245" y="2873312"/>
                      <a:pt x="1834903" y="2995905"/>
                      <a:pt x="1754615" y="3074168"/>
                    </a:cubicBezTo>
                    <a:lnTo>
                      <a:pt x="1740871" y="3087292"/>
                    </a:lnTo>
                    <a:lnTo>
                      <a:pt x="1759187" y="3086367"/>
                    </a:lnTo>
                    <a:cubicBezTo>
                      <a:pt x="2058736" y="3055930"/>
                      <a:pt x="2331968" y="2936422"/>
                      <a:pt x="2552008" y="2754731"/>
                    </a:cubicBezTo>
                    <a:lnTo>
                      <a:pt x="2647815" y="2667609"/>
                    </a:lnTo>
                    <a:lnTo>
                      <a:pt x="2533366" y="2587696"/>
                    </a:lnTo>
                    <a:cubicBezTo>
                      <a:pt x="2472930" y="2551687"/>
                      <a:pt x="2409077" y="2519400"/>
                      <a:pt x="2342448" y="2491033"/>
                    </a:cubicBezTo>
                    <a:close/>
                    <a:moveTo>
                      <a:pt x="974642" y="2452516"/>
                    </a:moveTo>
                    <a:lnTo>
                      <a:pt x="872242" y="2491033"/>
                    </a:lnTo>
                    <a:cubicBezTo>
                      <a:pt x="805613" y="2519400"/>
                      <a:pt x="741760" y="2551687"/>
                      <a:pt x="681324" y="2587696"/>
                    </a:cubicBezTo>
                    <a:lnTo>
                      <a:pt x="566873" y="2667611"/>
                    </a:lnTo>
                    <a:lnTo>
                      <a:pt x="662678" y="2754731"/>
                    </a:lnTo>
                    <a:cubicBezTo>
                      <a:pt x="882719" y="2936422"/>
                      <a:pt x="1155951" y="3055930"/>
                      <a:pt x="1455500" y="3086367"/>
                    </a:cubicBezTo>
                    <a:lnTo>
                      <a:pt x="1473960" y="3087299"/>
                    </a:lnTo>
                    <a:lnTo>
                      <a:pt x="1460208" y="3074168"/>
                    </a:lnTo>
                    <a:cubicBezTo>
                      <a:pt x="1379921" y="2995905"/>
                      <a:pt x="1264578" y="2873312"/>
                      <a:pt x="1148273" y="2716118"/>
                    </a:cubicBezTo>
                    <a:cubicBezTo>
                      <a:pt x="1113686" y="2670175"/>
                      <a:pt x="1081189" y="2623995"/>
                      <a:pt x="1050800" y="2577661"/>
                    </a:cubicBezTo>
                    <a:close/>
                    <a:moveTo>
                      <a:pt x="1668463" y="2349078"/>
                    </a:moveTo>
                    <a:lnTo>
                      <a:pt x="1668463" y="2987045"/>
                    </a:lnTo>
                    <a:lnTo>
                      <a:pt x="1686282" y="2969732"/>
                    </a:lnTo>
                    <a:cubicBezTo>
                      <a:pt x="1781612" y="2874931"/>
                      <a:pt x="1920253" y="2723080"/>
                      <a:pt x="2047573" y="2532767"/>
                    </a:cubicBezTo>
                    <a:lnTo>
                      <a:pt x="2118389" y="2414793"/>
                    </a:lnTo>
                    <a:lnTo>
                      <a:pt x="2062644" y="2398957"/>
                    </a:lnTo>
                    <a:cubicBezTo>
                      <a:pt x="1989750" y="2381404"/>
                      <a:pt x="1914935" y="2368039"/>
                      <a:pt x="1838838" y="2359062"/>
                    </a:cubicBezTo>
                    <a:close/>
                    <a:moveTo>
                      <a:pt x="1546226" y="2349078"/>
                    </a:moveTo>
                    <a:lnTo>
                      <a:pt x="1375851" y="2359062"/>
                    </a:lnTo>
                    <a:cubicBezTo>
                      <a:pt x="1299755" y="2368039"/>
                      <a:pt x="1224940" y="2381404"/>
                      <a:pt x="1152046" y="2398957"/>
                    </a:cubicBezTo>
                    <a:lnTo>
                      <a:pt x="1097994" y="2414312"/>
                    </a:lnTo>
                    <a:lnTo>
                      <a:pt x="1168773" y="2532767"/>
                    </a:lnTo>
                    <a:cubicBezTo>
                      <a:pt x="1295523" y="2723080"/>
                      <a:pt x="1433595" y="2874931"/>
                      <a:pt x="1528675" y="2969732"/>
                    </a:cubicBezTo>
                    <a:lnTo>
                      <a:pt x="1546226" y="2986822"/>
                    </a:lnTo>
                    <a:close/>
                    <a:moveTo>
                      <a:pt x="2486262" y="1668463"/>
                    </a:moveTo>
                    <a:lnTo>
                      <a:pt x="2482389" y="1744921"/>
                    </a:lnTo>
                    <a:cubicBezTo>
                      <a:pt x="2464263" y="1925703"/>
                      <a:pt x="2410126" y="2111990"/>
                      <a:pt x="2321876" y="2298467"/>
                    </a:cubicBezTo>
                    <a:lnTo>
                      <a:pt x="2297383" y="2345664"/>
                    </a:lnTo>
                    <a:lnTo>
                      <a:pt x="2392218" y="2381629"/>
                    </a:lnTo>
                    <a:cubicBezTo>
                      <a:pt x="2463528" y="2412174"/>
                      <a:pt x="2531927" y="2446867"/>
                      <a:pt x="2596737" y="2485449"/>
                    </a:cubicBezTo>
                    <a:lnTo>
                      <a:pt x="2730520" y="2578412"/>
                    </a:lnTo>
                    <a:lnTo>
                      <a:pt x="2753323" y="2553309"/>
                    </a:lnTo>
                    <a:cubicBezTo>
                      <a:pt x="2934917" y="2333150"/>
                      <a:pt x="3054361" y="2059772"/>
                      <a:pt x="3084782" y="1760063"/>
                    </a:cubicBezTo>
                    <a:lnTo>
                      <a:pt x="3089405" y="1668463"/>
                    </a:lnTo>
                    <a:close/>
                    <a:moveTo>
                      <a:pt x="1668463" y="1668463"/>
                    </a:moveTo>
                    <a:lnTo>
                      <a:pt x="1668463" y="2227749"/>
                    </a:lnTo>
                    <a:lnTo>
                      <a:pt x="1854174" y="2238874"/>
                    </a:lnTo>
                    <a:cubicBezTo>
                      <a:pt x="1935356" y="2248644"/>
                      <a:pt x="2015217" y="2263170"/>
                      <a:pt x="2093075" y="2282190"/>
                    </a:cubicBezTo>
                    <a:lnTo>
                      <a:pt x="2180461" y="2307322"/>
                    </a:lnTo>
                    <a:lnTo>
                      <a:pt x="2223231" y="2220775"/>
                    </a:lnTo>
                    <a:cubicBezTo>
                      <a:pt x="2291457" y="2071357"/>
                      <a:pt x="2342510" y="1908976"/>
                      <a:pt x="2360202" y="1739141"/>
                    </a:cubicBezTo>
                    <a:lnTo>
                      <a:pt x="2363915" y="1668463"/>
                    </a:lnTo>
                    <a:close/>
                    <a:moveTo>
                      <a:pt x="853934" y="1668463"/>
                    </a:moveTo>
                    <a:lnTo>
                      <a:pt x="857628" y="1739141"/>
                    </a:lnTo>
                    <a:cubicBezTo>
                      <a:pt x="875231" y="1908976"/>
                      <a:pt x="926029" y="2071357"/>
                      <a:pt x="993929" y="2220775"/>
                    </a:cubicBezTo>
                    <a:lnTo>
                      <a:pt x="1036215" y="2306750"/>
                    </a:lnTo>
                    <a:lnTo>
                      <a:pt x="1121614" y="2282190"/>
                    </a:lnTo>
                    <a:cubicBezTo>
                      <a:pt x="1199473" y="2263170"/>
                      <a:pt x="1279334" y="2248644"/>
                      <a:pt x="1360516" y="2238874"/>
                    </a:cubicBezTo>
                    <a:lnTo>
                      <a:pt x="1546226" y="2227749"/>
                    </a:lnTo>
                    <a:lnTo>
                      <a:pt x="1546226" y="1668463"/>
                    </a:lnTo>
                    <a:close/>
                    <a:moveTo>
                      <a:pt x="125282" y="1668463"/>
                    </a:moveTo>
                    <a:lnTo>
                      <a:pt x="129905" y="1760063"/>
                    </a:lnTo>
                    <a:cubicBezTo>
                      <a:pt x="160326" y="2059772"/>
                      <a:pt x="279770" y="2333150"/>
                      <a:pt x="461363" y="2553309"/>
                    </a:cubicBezTo>
                    <a:lnTo>
                      <a:pt x="484168" y="2578414"/>
                    </a:lnTo>
                    <a:lnTo>
                      <a:pt x="617953" y="2485449"/>
                    </a:lnTo>
                    <a:cubicBezTo>
                      <a:pt x="682763" y="2446867"/>
                      <a:pt x="751163" y="2412174"/>
                      <a:pt x="822472" y="2381629"/>
                    </a:cubicBezTo>
                    <a:lnTo>
                      <a:pt x="918086" y="2345368"/>
                    </a:lnTo>
                    <a:lnTo>
                      <a:pt x="893910" y="2298467"/>
                    </a:lnTo>
                    <a:cubicBezTo>
                      <a:pt x="806372" y="2111990"/>
                      <a:pt x="753137" y="1925703"/>
                      <a:pt x="735344" y="1744921"/>
                    </a:cubicBezTo>
                    <a:lnTo>
                      <a:pt x="731546" y="1668463"/>
                    </a:lnTo>
                    <a:close/>
                    <a:moveTo>
                      <a:pt x="1036436" y="911460"/>
                    </a:moveTo>
                    <a:lnTo>
                      <a:pt x="993929" y="998077"/>
                    </a:lnTo>
                    <a:cubicBezTo>
                      <a:pt x="926029" y="1147854"/>
                      <a:pt x="875231" y="1310725"/>
                      <a:pt x="857628" y="1481228"/>
                    </a:cubicBezTo>
                    <a:lnTo>
                      <a:pt x="854245" y="1546225"/>
                    </a:lnTo>
                    <a:lnTo>
                      <a:pt x="1546226" y="1546225"/>
                    </a:lnTo>
                    <a:lnTo>
                      <a:pt x="1546226" y="990118"/>
                    </a:lnTo>
                    <a:lnTo>
                      <a:pt x="1360255" y="978989"/>
                    </a:lnTo>
                    <a:cubicBezTo>
                      <a:pt x="1278920" y="969219"/>
                      <a:pt x="1198859" y="954694"/>
                      <a:pt x="1120814" y="935673"/>
                    </a:cubicBezTo>
                    <a:close/>
                    <a:moveTo>
                      <a:pt x="2180241" y="910890"/>
                    </a:moveTo>
                    <a:lnTo>
                      <a:pt x="2093876" y="935673"/>
                    </a:lnTo>
                    <a:cubicBezTo>
                      <a:pt x="2015831" y="954694"/>
                      <a:pt x="1935770" y="969219"/>
                      <a:pt x="1854434" y="978989"/>
                    </a:cubicBezTo>
                    <a:lnTo>
                      <a:pt x="1668463" y="990118"/>
                    </a:lnTo>
                    <a:lnTo>
                      <a:pt x="1668463" y="1546225"/>
                    </a:lnTo>
                    <a:lnTo>
                      <a:pt x="2363603" y="1546225"/>
                    </a:lnTo>
                    <a:lnTo>
                      <a:pt x="2360202" y="1481228"/>
                    </a:lnTo>
                    <a:cubicBezTo>
                      <a:pt x="2342510" y="1310725"/>
                      <a:pt x="2291457" y="1147854"/>
                      <a:pt x="2223231" y="998077"/>
                    </a:cubicBezTo>
                    <a:close/>
                    <a:moveTo>
                      <a:pt x="2731519" y="638964"/>
                    </a:moveTo>
                    <a:lnTo>
                      <a:pt x="2597865" y="732415"/>
                    </a:lnTo>
                    <a:cubicBezTo>
                      <a:pt x="2533258" y="770996"/>
                      <a:pt x="2464907" y="805689"/>
                      <a:pt x="2393553" y="836234"/>
                    </a:cubicBezTo>
                    <a:lnTo>
                      <a:pt x="2297528" y="872602"/>
                    </a:lnTo>
                    <a:lnTo>
                      <a:pt x="2321876" y="919557"/>
                    </a:lnTo>
                    <a:cubicBezTo>
                      <a:pt x="2410126" y="1106247"/>
                      <a:pt x="2464263" y="1293033"/>
                      <a:pt x="2482389" y="1474977"/>
                    </a:cubicBezTo>
                    <a:lnTo>
                      <a:pt x="2485971" y="1546225"/>
                    </a:lnTo>
                    <a:lnTo>
                      <a:pt x="3089325" y="1546225"/>
                    </a:lnTo>
                    <a:lnTo>
                      <a:pt x="3084782" y="1456213"/>
                    </a:lnTo>
                    <a:cubicBezTo>
                      <a:pt x="3054361" y="1156504"/>
                      <a:pt x="2934917" y="883126"/>
                      <a:pt x="2753323" y="662968"/>
                    </a:cubicBezTo>
                    <a:close/>
                    <a:moveTo>
                      <a:pt x="483169" y="638963"/>
                    </a:moveTo>
                    <a:lnTo>
                      <a:pt x="461363" y="662968"/>
                    </a:lnTo>
                    <a:cubicBezTo>
                      <a:pt x="279770" y="883126"/>
                      <a:pt x="160326" y="1156504"/>
                      <a:pt x="129905" y="1456213"/>
                    </a:cubicBezTo>
                    <a:lnTo>
                      <a:pt x="125362" y="1546225"/>
                    </a:lnTo>
                    <a:lnTo>
                      <a:pt x="731831" y="1546225"/>
                    </a:lnTo>
                    <a:lnTo>
                      <a:pt x="735344" y="1474977"/>
                    </a:lnTo>
                    <a:cubicBezTo>
                      <a:pt x="753137" y="1293033"/>
                      <a:pt x="806372" y="1106247"/>
                      <a:pt x="893910" y="919557"/>
                    </a:cubicBezTo>
                    <a:lnTo>
                      <a:pt x="917942" y="872897"/>
                    </a:lnTo>
                    <a:lnTo>
                      <a:pt x="821137" y="836234"/>
                    </a:lnTo>
                    <a:cubicBezTo>
                      <a:pt x="749783" y="805689"/>
                      <a:pt x="681432" y="770996"/>
                      <a:pt x="616825" y="732415"/>
                    </a:cubicBezTo>
                    <a:close/>
                    <a:moveTo>
                      <a:pt x="1546226" y="231046"/>
                    </a:moveTo>
                    <a:lnTo>
                      <a:pt x="1528675" y="248139"/>
                    </a:lnTo>
                    <a:cubicBezTo>
                      <a:pt x="1433595" y="342957"/>
                      <a:pt x="1295523" y="494880"/>
                      <a:pt x="1168773" y="685478"/>
                    </a:cubicBezTo>
                    <a:lnTo>
                      <a:pt x="1098769" y="802845"/>
                    </a:lnTo>
                    <a:lnTo>
                      <a:pt x="1152046" y="818106"/>
                    </a:lnTo>
                    <a:cubicBezTo>
                      <a:pt x="1224940" y="835846"/>
                      <a:pt x="1299755" y="849411"/>
                      <a:pt x="1375851" y="858541"/>
                    </a:cubicBezTo>
                    <a:lnTo>
                      <a:pt x="1546226" y="868716"/>
                    </a:lnTo>
                    <a:close/>
                    <a:moveTo>
                      <a:pt x="1668463" y="230823"/>
                    </a:moveTo>
                    <a:lnTo>
                      <a:pt x="1668463" y="868716"/>
                    </a:lnTo>
                    <a:lnTo>
                      <a:pt x="1838838" y="858541"/>
                    </a:lnTo>
                    <a:cubicBezTo>
                      <a:pt x="1914935" y="849411"/>
                      <a:pt x="1989750" y="835846"/>
                      <a:pt x="2062644" y="818106"/>
                    </a:cubicBezTo>
                    <a:lnTo>
                      <a:pt x="2117610" y="802362"/>
                    </a:lnTo>
                    <a:lnTo>
                      <a:pt x="2047573" y="685478"/>
                    </a:lnTo>
                    <a:cubicBezTo>
                      <a:pt x="1920253" y="494880"/>
                      <a:pt x="1781612" y="342957"/>
                      <a:pt x="1686282" y="248139"/>
                    </a:cubicBezTo>
                    <a:close/>
                    <a:moveTo>
                      <a:pt x="1739116" y="128896"/>
                    </a:moveTo>
                    <a:lnTo>
                      <a:pt x="1754615" y="143696"/>
                    </a:lnTo>
                    <a:cubicBezTo>
                      <a:pt x="1834903" y="221959"/>
                      <a:pt x="1950245" y="344552"/>
                      <a:pt x="2066550" y="501745"/>
                    </a:cubicBezTo>
                    <a:cubicBezTo>
                      <a:pt x="2101138" y="547688"/>
                      <a:pt x="2133682" y="593868"/>
                      <a:pt x="2164154" y="640209"/>
                    </a:cubicBezTo>
                    <a:lnTo>
                      <a:pt x="2239903" y="764214"/>
                    </a:lnTo>
                    <a:lnTo>
                      <a:pt x="2342448" y="725496"/>
                    </a:lnTo>
                    <a:cubicBezTo>
                      <a:pt x="2409077" y="697086"/>
                      <a:pt x="2472930" y="664847"/>
                      <a:pt x="2533366" y="629040"/>
                    </a:cubicBezTo>
                    <a:lnTo>
                      <a:pt x="2648575" y="549358"/>
                    </a:lnTo>
                    <a:lnTo>
                      <a:pt x="2552008" y="461545"/>
                    </a:lnTo>
                    <a:cubicBezTo>
                      <a:pt x="2331968" y="279855"/>
                      <a:pt x="2058736" y="160347"/>
                      <a:pt x="1759187" y="129910"/>
                    </a:cubicBezTo>
                    <a:close/>
                    <a:moveTo>
                      <a:pt x="1475715" y="128888"/>
                    </a:moveTo>
                    <a:lnTo>
                      <a:pt x="1455500" y="129910"/>
                    </a:lnTo>
                    <a:cubicBezTo>
                      <a:pt x="1155951" y="160347"/>
                      <a:pt x="882719" y="279855"/>
                      <a:pt x="662678" y="461545"/>
                    </a:cubicBezTo>
                    <a:lnTo>
                      <a:pt x="566113" y="549357"/>
                    </a:lnTo>
                    <a:lnTo>
                      <a:pt x="681324" y="629040"/>
                    </a:lnTo>
                    <a:cubicBezTo>
                      <a:pt x="741760" y="664847"/>
                      <a:pt x="805613" y="697086"/>
                      <a:pt x="872242" y="725496"/>
                    </a:cubicBezTo>
                    <a:lnTo>
                      <a:pt x="975251" y="764389"/>
                    </a:lnTo>
                    <a:lnTo>
                      <a:pt x="1050800" y="640209"/>
                    </a:lnTo>
                    <a:cubicBezTo>
                      <a:pt x="1081189" y="593868"/>
                      <a:pt x="1113686" y="547688"/>
                      <a:pt x="1148273" y="501745"/>
                    </a:cubicBezTo>
                    <a:cubicBezTo>
                      <a:pt x="1264578" y="344552"/>
                      <a:pt x="1379921" y="221959"/>
                      <a:pt x="1460208" y="143696"/>
                    </a:cubicBezTo>
                    <a:close/>
                    <a:moveTo>
                      <a:pt x="1607344" y="0"/>
                    </a:moveTo>
                    <a:cubicBezTo>
                      <a:pt x="2495056" y="0"/>
                      <a:pt x="3214688" y="719632"/>
                      <a:pt x="3214688" y="1607344"/>
                    </a:cubicBezTo>
                    <a:cubicBezTo>
                      <a:pt x="3214688" y="2495056"/>
                      <a:pt x="2495056" y="3214688"/>
                      <a:pt x="1607344" y="3214688"/>
                    </a:cubicBezTo>
                    <a:cubicBezTo>
                      <a:pt x="719632" y="3214688"/>
                      <a:pt x="0" y="2495056"/>
                      <a:pt x="0" y="1607344"/>
                    </a:cubicBezTo>
                    <a:cubicBezTo>
                      <a:pt x="0" y="719632"/>
                      <a:pt x="719632" y="0"/>
                      <a:pt x="1607344"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dirty="0"/>
              </a:p>
            </p:txBody>
          </p:sp>
          <p:sp>
            <p:nvSpPr>
              <p:cNvPr id="228" name="Freeform 227"/>
              <p:cNvSpPr>
                <a:spLocks/>
              </p:cNvSpPr>
              <p:nvPr/>
            </p:nvSpPr>
            <p:spPr bwMode="auto">
              <a:xfrm>
                <a:off x="10935462" y="3576787"/>
                <a:ext cx="131222" cy="235796"/>
              </a:xfrm>
              <a:custGeom>
                <a:avLst/>
                <a:gdLst>
                  <a:gd name="connsiteX0" fmla="*/ 930274 w 1860550"/>
                  <a:gd name="connsiteY0" fmla="*/ 2997199 h 3343276"/>
                  <a:gd name="connsiteX1" fmla="*/ 898524 w 1860550"/>
                  <a:gd name="connsiteY1" fmla="*/ 3030537 h 3343276"/>
                  <a:gd name="connsiteX2" fmla="*/ 930274 w 1860550"/>
                  <a:gd name="connsiteY2" fmla="*/ 3063875 h 3343276"/>
                  <a:gd name="connsiteX3" fmla="*/ 962024 w 1860550"/>
                  <a:gd name="connsiteY3" fmla="*/ 3030537 h 3343276"/>
                  <a:gd name="connsiteX4" fmla="*/ 930274 w 1860550"/>
                  <a:gd name="connsiteY4" fmla="*/ 2997199 h 3343276"/>
                  <a:gd name="connsiteX5" fmla="*/ 930275 w 1860550"/>
                  <a:gd name="connsiteY5" fmla="*/ 2874962 h 3343276"/>
                  <a:gd name="connsiteX6" fmla="*/ 1084263 w 1860550"/>
                  <a:gd name="connsiteY6" fmla="*/ 3029744 h 3343276"/>
                  <a:gd name="connsiteX7" fmla="*/ 930275 w 1860550"/>
                  <a:gd name="connsiteY7" fmla="*/ 3184526 h 3343276"/>
                  <a:gd name="connsiteX8" fmla="*/ 776287 w 1860550"/>
                  <a:gd name="connsiteY8" fmla="*/ 3029744 h 3343276"/>
                  <a:gd name="connsiteX9" fmla="*/ 930275 w 1860550"/>
                  <a:gd name="connsiteY9" fmla="*/ 2874962 h 3343276"/>
                  <a:gd name="connsiteX10" fmla="*/ 122238 w 1860550"/>
                  <a:gd name="connsiteY10" fmla="*/ 2844800 h 3343276"/>
                  <a:gd name="connsiteX11" fmla="*/ 122238 w 1860550"/>
                  <a:gd name="connsiteY11" fmla="*/ 2858922 h 3343276"/>
                  <a:gd name="connsiteX12" fmla="*/ 122238 w 1860550"/>
                  <a:gd name="connsiteY12" fmla="*/ 2919914 h 3343276"/>
                  <a:gd name="connsiteX13" fmla="*/ 122238 w 1860550"/>
                  <a:gd name="connsiteY13" fmla="*/ 2937881 h 3343276"/>
                  <a:gd name="connsiteX14" fmla="*/ 122238 w 1860550"/>
                  <a:gd name="connsiteY14" fmla="*/ 2976361 h 3343276"/>
                  <a:gd name="connsiteX15" fmla="*/ 122238 w 1860550"/>
                  <a:gd name="connsiteY15" fmla="*/ 2994458 h 3343276"/>
                  <a:gd name="connsiteX16" fmla="*/ 122238 w 1860550"/>
                  <a:gd name="connsiteY16" fmla="*/ 3016807 h 3343276"/>
                  <a:gd name="connsiteX17" fmla="*/ 122238 w 1860550"/>
                  <a:gd name="connsiteY17" fmla="*/ 3032384 h 3343276"/>
                  <a:gd name="connsiteX18" fmla="*/ 122238 w 1860550"/>
                  <a:gd name="connsiteY18" fmla="*/ 3043919 h 3343276"/>
                  <a:gd name="connsiteX19" fmla="*/ 122238 w 1860550"/>
                  <a:gd name="connsiteY19" fmla="*/ 3055388 h 3343276"/>
                  <a:gd name="connsiteX20" fmla="*/ 122238 w 1860550"/>
                  <a:gd name="connsiteY20" fmla="*/ 3067200 h 3343276"/>
                  <a:gd name="connsiteX21" fmla="*/ 122238 w 1860550"/>
                  <a:gd name="connsiteY21" fmla="*/ 3068809 h 3343276"/>
                  <a:gd name="connsiteX22" fmla="*/ 122238 w 1860550"/>
                  <a:gd name="connsiteY22" fmla="*/ 3072174 h 3343276"/>
                  <a:gd name="connsiteX23" fmla="*/ 268324 w 1860550"/>
                  <a:gd name="connsiteY23" fmla="*/ 3221038 h 3343276"/>
                  <a:gd name="connsiteX24" fmla="*/ 1589184 w 1860550"/>
                  <a:gd name="connsiteY24" fmla="*/ 3221038 h 3343276"/>
                  <a:gd name="connsiteX25" fmla="*/ 1738313 w 1860550"/>
                  <a:gd name="connsiteY25" fmla="*/ 3072174 h 3343276"/>
                  <a:gd name="connsiteX26" fmla="*/ 1738313 w 1860550"/>
                  <a:gd name="connsiteY26" fmla="*/ 2997250 h 3343276"/>
                  <a:gd name="connsiteX27" fmla="*/ 1738313 w 1860550"/>
                  <a:gd name="connsiteY27" fmla="*/ 2940804 h 3343276"/>
                  <a:gd name="connsiteX28" fmla="*/ 1738313 w 1860550"/>
                  <a:gd name="connsiteY28" fmla="*/ 2900358 h 3343276"/>
                  <a:gd name="connsiteX29" fmla="*/ 1738313 w 1860550"/>
                  <a:gd name="connsiteY29" fmla="*/ 2873246 h 3343276"/>
                  <a:gd name="connsiteX30" fmla="*/ 1738313 w 1860550"/>
                  <a:gd name="connsiteY30" fmla="*/ 2848356 h 3343276"/>
                  <a:gd name="connsiteX31" fmla="*/ 1738313 w 1860550"/>
                  <a:gd name="connsiteY31" fmla="*/ 2844800 h 3343276"/>
                  <a:gd name="connsiteX32" fmla="*/ 122238 w 1860550"/>
                  <a:gd name="connsiteY32" fmla="*/ 461963 h 3343276"/>
                  <a:gd name="connsiteX33" fmla="*/ 122238 w 1860550"/>
                  <a:gd name="connsiteY33" fmla="*/ 525582 h 3343276"/>
                  <a:gd name="connsiteX34" fmla="*/ 122238 w 1860550"/>
                  <a:gd name="connsiteY34" fmla="*/ 2618936 h 3343276"/>
                  <a:gd name="connsiteX35" fmla="*/ 122238 w 1860550"/>
                  <a:gd name="connsiteY35" fmla="*/ 2722563 h 3343276"/>
                  <a:gd name="connsiteX36" fmla="*/ 169032 w 1860550"/>
                  <a:gd name="connsiteY36" fmla="*/ 2722563 h 3343276"/>
                  <a:gd name="connsiteX37" fmla="*/ 1704747 w 1860550"/>
                  <a:gd name="connsiteY37" fmla="*/ 2722563 h 3343276"/>
                  <a:gd name="connsiteX38" fmla="*/ 1738313 w 1860550"/>
                  <a:gd name="connsiteY38" fmla="*/ 2722563 h 3343276"/>
                  <a:gd name="connsiteX39" fmla="*/ 1738313 w 1860550"/>
                  <a:gd name="connsiteY39" fmla="*/ 2521894 h 3343276"/>
                  <a:gd name="connsiteX40" fmla="*/ 1738313 w 1860550"/>
                  <a:gd name="connsiteY40" fmla="*/ 505665 h 3343276"/>
                  <a:gd name="connsiteX41" fmla="*/ 1738313 w 1860550"/>
                  <a:gd name="connsiteY41" fmla="*/ 461963 h 3343276"/>
                  <a:gd name="connsiteX42" fmla="*/ 1691518 w 1860550"/>
                  <a:gd name="connsiteY42" fmla="*/ 461963 h 3343276"/>
                  <a:gd name="connsiteX43" fmla="*/ 155803 w 1860550"/>
                  <a:gd name="connsiteY43" fmla="*/ 461963 h 3343276"/>
                  <a:gd name="connsiteX44" fmla="*/ 721442 w 1860550"/>
                  <a:gd name="connsiteY44" fmla="*/ 169863 h 3343276"/>
                  <a:gd name="connsiteX45" fmla="*/ 1072433 w 1860550"/>
                  <a:gd name="connsiteY45" fmla="*/ 169863 h 3343276"/>
                  <a:gd name="connsiteX46" fmla="*/ 1133475 w 1860550"/>
                  <a:gd name="connsiteY46" fmla="*/ 230982 h 3343276"/>
                  <a:gd name="connsiteX47" fmla="*/ 1072433 w 1860550"/>
                  <a:gd name="connsiteY47" fmla="*/ 292101 h 3343276"/>
                  <a:gd name="connsiteX48" fmla="*/ 721442 w 1860550"/>
                  <a:gd name="connsiteY48" fmla="*/ 292101 h 3343276"/>
                  <a:gd name="connsiteX49" fmla="*/ 660400 w 1860550"/>
                  <a:gd name="connsiteY49" fmla="*/ 230982 h 3343276"/>
                  <a:gd name="connsiteX50" fmla="*/ 721442 w 1860550"/>
                  <a:gd name="connsiteY50" fmla="*/ 169863 h 3343276"/>
                  <a:gd name="connsiteX51" fmla="*/ 1281907 w 1860550"/>
                  <a:gd name="connsiteY51" fmla="*/ 149225 h 3343276"/>
                  <a:gd name="connsiteX52" fmla="*/ 1363664 w 1860550"/>
                  <a:gd name="connsiteY52" fmla="*/ 229394 h 3343276"/>
                  <a:gd name="connsiteX53" fmla="*/ 1281907 w 1860550"/>
                  <a:gd name="connsiteY53" fmla="*/ 309563 h 3343276"/>
                  <a:gd name="connsiteX54" fmla="*/ 1200150 w 1860550"/>
                  <a:gd name="connsiteY54" fmla="*/ 229394 h 3343276"/>
                  <a:gd name="connsiteX55" fmla="*/ 1281907 w 1860550"/>
                  <a:gd name="connsiteY55" fmla="*/ 149225 h 3343276"/>
                  <a:gd name="connsiteX56" fmla="*/ 268324 w 1860550"/>
                  <a:gd name="connsiteY56" fmla="*/ 122238 h 3343276"/>
                  <a:gd name="connsiteX57" fmla="*/ 122238 w 1860550"/>
                  <a:gd name="connsiteY57" fmla="*/ 271331 h 3343276"/>
                  <a:gd name="connsiteX58" fmla="*/ 122238 w 1860550"/>
                  <a:gd name="connsiteY58" fmla="*/ 341313 h 3343276"/>
                  <a:gd name="connsiteX59" fmla="*/ 1738313 w 1860550"/>
                  <a:gd name="connsiteY59" fmla="*/ 341313 h 3343276"/>
                  <a:gd name="connsiteX60" fmla="*/ 1738313 w 1860550"/>
                  <a:gd name="connsiteY60" fmla="*/ 314869 h 3343276"/>
                  <a:gd name="connsiteX61" fmla="*/ 1738313 w 1860550"/>
                  <a:gd name="connsiteY61" fmla="*/ 300855 h 3343276"/>
                  <a:gd name="connsiteX62" fmla="*/ 1738313 w 1860550"/>
                  <a:gd name="connsiteY62" fmla="*/ 289566 h 3343276"/>
                  <a:gd name="connsiteX63" fmla="*/ 1738313 w 1860550"/>
                  <a:gd name="connsiteY63" fmla="*/ 280079 h 3343276"/>
                  <a:gd name="connsiteX64" fmla="*/ 1738313 w 1860550"/>
                  <a:gd name="connsiteY64" fmla="*/ 276573 h 3343276"/>
                  <a:gd name="connsiteX65" fmla="*/ 1738313 w 1860550"/>
                  <a:gd name="connsiteY65" fmla="*/ 271331 h 3343276"/>
                  <a:gd name="connsiteX66" fmla="*/ 1589184 w 1860550"/>
                  <a:gd name="connsiteY66" fmla="*/ 122238 h 3343276"/>
                  <a:gd name="connsiteX67" fmla="*/ 1469183 w 1860550"/>
                  <a:gd name="connsiteY67" fmla="*/ 122238 h 3343276"/>
                  <a:gd name="connsiteX68" fmla="*/ 1356679 w 1860550"/>
                  <a:gd name="connsiteY68" fmla="*/ 122238 h 3343276"/>
                  <a:gd name="connsiteX69" fmla="*/ 1153197 w 1860550"/>
                  <a:gd name="connsiteY69" fmla="*/ 122238 h 3343276"/>
                  <a:gd name="connsiteX70" fmla="*/ 976803 w 1860550"/>
                  <a:gd name="connsiteY70" fmla="*/ 122238 h 3343276"/>
                  <a:gd name="connsiteX71" fmla="*/ 825562 w 1860550"/>
                  <a:gd name="connsiteY71" fmla="*/ 122238 h 3343276"/>
                  <a:gd name="connsiteX72" fmla="*/ 697539 w 1860550"/>
                  <a:gd name="connsiteY72" fmla="*/ 122238 h 3343276"/>
                  <a:gd name="connsiteX73" fmla="*/ 590799 w 1860550"/>
                  <a:gd name="connsiteY73" fmla="*/ 122238 h 3343276"/>
                  <a:gd name="connsiteX74" fmla="*/ 503408 w 1860550"/>
                  <a:gd name="connsiteY74" fmla="*/ 122238 h 3343276"/>
                  <a:gd name="connsiteX75" fmla="*/ 433431 w 1860550"/>
                  <a:gd name="connsiteY75" fmla="*/ 122238 h 3343276"/>
                  <a:gd name="connsiteX76" fmla="*/ 378933 w 1860550"/>
                  <a:gd name="connsiteY76" fmla="*/ 122238 h 3343276"/>
                  <a:gd name="connsiteX77" fmla="*/ 337979 w 1860550"/>
                  <a:gd name="connsiteY77" fmla="*/ 122238 h 3343276"/>
                  <a:gd name="connsiteX78" fmla="*/ 308633 w 1860550"/>
                  <a:gd name="connsiteY78" fmla="*/ 122238 h 3343276"/>
                  <a:gd name="connsiteX79" fmla="*/ 288962 w 1860550"/>
                  <a:gd name="connsiteY79" fmla="*/ 122238 h 3343276"/>
                  <a:gd name="connsiteX80" fmla="*/ 277031 w 1860550"/>
                  <a:gd name="connsiteY80" fmla="*/ 122238 h 3343276"/>
                  <a:gd name="connsiteX81" fmla="*/ 270904 w 1860550"/>
                  <a:gd name="connsiteY81" fmla="*/ 122238 h 3343276"/>
                  <a:gd name="connsiteX82" fmla="*/ 267968 w 1860550"/>
                  <a:gd name="connsiteY82" fmla="*/ 0 h 3343276"/>
                  <a:gd name="connsiteX83" fmla="*/ 1589537 w 1860550"/>
                  <a:gd name="connsiteY83" fmla="*/ 0 h 3343276"/>
                  <a:gd name="connsiteX84" fmla="*/ 1860550 w 1860550"/>
                  <a:gd name="connsiteY84" fmla="*/ 270492 h 3343276"/>
                  <a:gd name="connsiteX85" fmla="*/ 1860550 w 1860550"/>
                  <a:gd name="connsiteY85" fmla="*/ 270501 h 3343276"/>
                  <a:gd name="connsiteX86" fmla="*/ 1860550 w 1860550"/>
                  <a:gd name="connsiteY86" fmla="*/ 461963 h 3343276"/>
                  <a:gd name="connsiteX87" fmla="*/ 1860550 w 1860550"/>
                  <a:gd name="connsiteY87" fmla="*/ 525090 h 3343276"/>
                  <a:gd name="connsiteX88" fmla="*/ 1860550 w 1860550"/>
                  <a:gd name="connsiteY88" fmla="*/ 2619341 h 3343276"/>
                  <a:gd name="connsiteX89" fmla="*/ 1860550 w 1860550"/>
                  <a:gd name="connsiteY89" fmla="*/ 2722563 h 3343276"/>
                  <a:gd name="connsiteX90" fmla="*/ 1860550 w 1860550"/>
                  <a:gd name="connsiteY90" fmla="*/ 2754314 h 3343276"/>
                  <a:gd name="connsiteX91" fmla="*/ 1860550 w 1860550"/>
                  <a:gd name="connsiteY91" fmla="*/ 2838062 h 3343276"/>
                  <a:gd name="connsiteX92" fmla="*/ 1860550 w 1860550"/>
                  <a:gd name="connsiteY92" fmla="*/ 2859431 h 3343276"/>
                  <a:gd name="connsiteX93" fmla="*/ 1860550 w 1860550"/>
                  <a:gd name="connsiteY93" fmla="*/ 2924856 h 3343276"/>
                  <a:gd name="connsiteX94" fmla="*/ 1860550 w 1860550"/>
                  <a:gd name="connsiteY94" fmla="*/ 2938424 h 3343276"/>
                  <a:gd name="connsiteX95" fmla="*/ 1860550 w 1860550"/>
                  <a:gd name="connsiteY95" fmla="*/ 2987047 h 3343276"/>
                  <a:gd name="connsiteX96" fmla="*/ 1860550 w 1860550"/>
                  <a:gd name="connsiteY96" fmla="*/ 2995025 h 3343276"/>
                  <a:gd name="connsiteX97" fmla="*/ 1860550 w 1860550"/>
                  <a:gd name="connsiteY97" fmla="*/ 3028736 h 3343276"/>
                  <a:gd name="connsiteX98" fmla="*/ 1860550 w 1860550"/>
                  <a:gd name="connsiteY98" fmla="*/ 3032967 h 3343276"/>
                  <a:gd name="connsiteX99" fmla="*/ 1860550 w 1860550"/>
                  <a:gd name="connsiteY99" fmla="*/ 3054023 h 3343276"/>
                  <a:gd name="connsiteX100" fmla="*/ 1860550 w 1860550"/>
                  <a:gd name="connsiteY100" fmla="*/ 3055980 h 3343276"/>
                  <a:gd name="connsiteX101" fmla="*/ 1860550 w 1860550"/>
                  <a:gd name="connsiteY101" fmla="*/ 3067008 h 3343276"/>
                  <a:gd name="connsiteX102" fmla="*/ 1860550 w 1860550"/>
                  <a:gd name="connsiteY102" fmla="*/ 3067798 h 3343276"/>
                  <a:gd name="connsiteX103" fmla="*/ 1860550 w 1860550"/>
                  <a:gd name="connsiteY103" fmla="*/ 3072475 h 3343276"/>
                  <a:gd name="connsiteX104" fmla="*/ 1860550 w 1860550"/>
                  <a:gd name="connsiteY104" fmla="*/ 3072774 h 3343276"/>
                  <a:gd name="connsiteX105" fmla="*/ 1694831 w 1860550"/>
                  <a:gd name="connsiteY105" fmla="*/ 3321952 h 3343276"/>
                  <a:gd name="connsiteX106" fmla="*/ 1593989 w 1860550"/>
                  <a:gd name="connsiteY106" fmla="*/ 3342374 h 3343276"/>
                  <a:gd name="connsiteX107" fmla="*/ 1589537 w 1860550"/>
                  <a:gd name="connsiteY107" fmla="*/ 3343276 h 3343276"/>
                  <a:gd name="connsiteX108" fmla="*/ 267968 w 1860550"/>
                  <a:gd name="connsiteY108" fmla="*/ 3343276 h 3343276"/>
                  <a:gd name="connsiteX109" fmla="*/ 263590 w 1860550"/>
                  <a:gd name="connsiteY109" fmla="*/ 3342374 h 3343276"/>
                  <a:gd name="connsiteX110" fmla="*/ 164435 w 1860550"/>
                  <a:gd name="connsiteY110" fmla="*/ 3321952 h 3343276"/>
                  <a:gd name="connsiteX111" fmla="*/ 0 w 1860550"/>
                  <a:gd name="connsiteY111" fmla="*/ 3072774 h 3343276"/>
                  <a:gd name="connsiteX112" fmla="*/ 0 w 1860550"/>
                  <a:gd name="connsiteY112" fmla="*/ 3072475 h 3343276"/>
                  <a:gd name="connsiteX113" fmla="*/ 0 w 1860550"/>
                  <a:gd name="connsiteY113" fmla="*/ 2956977 h 3343276"/>
                  <a:gd name="connsiteX114" fmla="*/ 0 w 1860550"/>
                  <a:gd name="connsiteY114" fmla="*/ 2870182 h 3343276"/>
                  <a:gd name="connsiteX115" fmla="*/ 0 w 1860550"/>
                  <a:gd name="connsiteY115" fmla="*/ 2807991 h 3343276"/>
                  <a:gd name="connsiteX116" fmla="*/ 0 w 1860550"/>
                  <a:gd name="connsiteY116" fmla="*/ 2787491 h 3343276"/>
                  <a:gd name="connsiteX117" fmla="*/ 0 w 1860550"/>
                  <a:gd name="connsiteY117" fmla="*/ 2766302 h 3343276"/>
                  <a:gd name="connsiteX118" fmla="*/ 0 w 1860550"/>
                  <a:gd name="connsiteY118" fmla="*/ 2741016 h 3343276"/>
                  <a:gd name="connsiteX119" fmla="*/ 0 w 1860550"/>
                  <a:gd name="connsiteY119" fmla="*/ 2728031 h 3343276"/>
                  <a:gd name="connsiteX120" fmla="*/ 0 w 1860550"/>
                  <a:gd name="connsiteY120" fmla="*/ 2722563 h 3343276"/>
                  <a:gd name="connsiteX121" fmla="*/ 0 w 1860550"/>
                  <a:gd name="connsiteY121" fmla="*/ 2522258 h 3343276"/>
                  <a:gd name="connsiteX122" fmla="*/ 0 w 1860550"/>
                  <a:gd name="connsiteY122" fmla="*/ 505164 h 3343276"/>
                  <a:gd name="connsiteX123" fmla="*/ 0 w 1860550"/>
                  <a:gd name="connsiteY123" fmla="*/ 461963 h 3343276"/>
                  <a:gd name="connsiteX124" fmla="*/ 0 w 1860550"/>
                  <a:gd name="connsiteY124" fmla="*/ 418277 h 3343276"/>
                  <a:gd name="connsiteX125" fmla="*/ 0 w 1860550"/>
                  <a:gd name="connsiteY125" fmla="*/ 398763 h 3343276"/>
                  <a:gd name="connsiteX126" fmla="*/ 0 w 1860550"/>
                  <a:gd name="connsiteY126" fmla="*/ 356020 h 3343276"/>
                  <a:gd name="connsiteX127" fmla="*/ 0 w 1860550"/>
                  <a:gd name="connsiteY127" fmla="*/ 351269 h 3343276"/>
                  <a:gd name="connsiteX128" fmla="*/ 0 w 1860550"/>
                  <a:gd name="connsiteY128" fmla="*/ 314287 h 3343276"/>
                  <a:gd name="connsiteX129" fmla="*/ 0 w 1860550"/>
                  <a:gd name="connsiteY129" fmla="*/ 294426 h 3343276"/>
                  <a:gd name="connsiteX130" fmla="*/ 0 w 1860550"/>
                  <a:gd name="connsiteY130" fmla="*/ 288973 h 3343276"/>
                  <a:gd name="connsiteX131" fmla="*/ 0 w 1860550"/>
                  <a:gd name="connsiteY131" fmla="*/ 275975 h 3343276"/>
                  <a:gd name="connsiteX132" fmla="*/ 0 w 1860550"/>
                  <a:gd name="connsiteY132" fmla="*/ 273484 h 3343276"/>
                  <a:gd name="connsiteX133" fmla="*/ 0 w 1860550"/>
                  <a:gd name="connsiteY133" fmla="*/ 270501 h 3343276"/>
                  <a:gd name="connsiteX134" fmla="*/ 0 w 1860550"/>
                  <a:gd name="connsiteY134" fmla="*/ 270492 h 3343276"/>
                  <a:gd name="connsiteX135" fmla="*/ 267968 w 1860550"/>
                  <a:gd name="connsiteY135" fmla="*/ 0 h 33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860550" h="3343276">
                    <a:moveTo>
                      <a:pt x="930274" y="2997199"/>
                    </a:moveTo>
                    <a:cubicBezTo>
                      <a:pt x="912739" y="2997199"/>
                      <a:pt x="898524" y="3012125"/>
                      <a:pt x="898524" y="3030537"/>
                    </a:cubicBezTo>
                    <a:cubicBezTo>
                      <a:pt x="898524" y="3048949"/>
                      <a:pt x="912739" y="3063875"/>
                      <a:pt x="930274" y="3063875"/>
                    </a:cubicBezTo>
                    <a:cubicBezTo>
                      <a:pt x="947809" y="3063875"/>
                      <a:pt x="962024" y="3048949"/>
                      <a:pt x="962024" y="3030537"/>
                    </a:cubicBezTo>
                    <a:cubicBezTo>
                      <a:pt x="962024" y="3012125"/>
                      <a:pt x="947809" y="2997199"/>
                      <a:pt x="930274" y="2997199"/>
                    </a:cubicBezTo>
                    <a:close/>
                    <a:moveTo>
                      <a:pt x="930275" y="2874962"/>
                    </a:moveTo>
                    <a:cubicBezTo>
                      <a:pt x="1015320" y="2874962"/>
                      <a:pt x="1084263" y="2944260"/>
                      <a:pt x="1084263" y="3029744"/>
                    </a:cubicBezTo>
                    <a:cubicBezTo>
                      <a:pt x="1084263" y="3115228"/>
                      <a:pt x="1015320" y="3184526"/>
                      <a:pt x="930275" y="3184526"/>
                    </a:cubicBezTo>
                    <a:cubicBezTo>
                      <a:pt x="845230" y="3184526"/>
                      <a:pt x="776287" y="3115228"/>
                      <a:pt x="776287" y="3029744"/>
                    </a:cubicBezTo>
                    <a:cubicBezTo>
                      <a:pt x="776287" y="2944260"/>
                      <a:pt x="845230" y="2874962"/>
                      <a:pt x="930275" y="2874962"/>
                    </a:cubicBezTo>
                    <a:close/>
                    <a:moveTo>
                      <a:pt x="122238" y="2844800"/>
                    </a:moveTo>
                    <a:lnTo>
                      <a:pt x="122238" y="2858922"/>
                    </a:lnTo>
                    <a:lnTo>
                      <a:pt x="122238" y="2919914"/>
                    </a:lnTo>
                    <a:lnTo>
                      <a:pt x="122238" y="2937881"/>
                    </a:lnTo>
                    <a:lnTo>
                      <a:pt x="122238" y="2976361"/>
                    </a:lnTo>
                    <a:lnTo>
                      <a:pt x="122238" y="2994458"/>
                    </a:lnTo>
                    <a:lnTo>
                      <a:pt x="122238" y="3016807"/>
                    </a:lnTo>
                    <a:lnTo>
                      <a:pt x="122238" y="3032384"/>
                    </a:lnTo>
                    <a:lnTo>
                      <a:pt x="122238" y="3043919"/>
                    </a:lnTo>
                    <a:lnTo>
                      <a:pt x="122238" y="3055388"/>
                    </a:lnTo>
                    <a:cubicBezTo>
                      <a:pt x="122238" y="3060983"/>
                      <a:pt x="122238" y="3064714"/>
                      <a:pt x="122238" y="3067200"/>
                    </a:cubicBezTo>
                    <a:lnTo>
                      <a:pt x="122238" y="3068809"/>
                    </a:lnTo>
                    <a:lnTo>
                      <a:pt x="122238" y="3072174"/>
                    </a:lnTo>
                    <a:cubicBezTo>
                      <a:pt x="122238" y="3154201"/>
                      <a:pt x="189194" y="3221038"/>
                      <a:pt x="268324" y="3221038"/>
                    </a:cubicBezTo>
                    <a:cubicBezTo>
                      <a:pt x="1589184" y="3221038"/>
                      <a:pt x="1589184" y="3221038"/>
                      <a:pt x="1589184" y="3221038"/>
                    </a:cubicBezTo>
                    <a:cubicBezTo>
                      <a:pt x="1671357" y="3221038"/>
                      <a:pt x="1738313" y="3154201"/>
                      <a:pt x="1738313" y="3072174"/>
                    </a:cubicBezTo>
                    <a:lnTo>
                      <a:pt x="1738313" y="2997250"/>
                    </a:lnTo>
                    <a:lnTo>
                      <a:pt x="1738313" y="2940804"/>
                    </a:lnTo>
                    <a:lnTo>
                      <a:pt x="1738313" y="2900358"/>
                    </a:lnTo>
                    <a:lnTo>
                      <a:pt x="1738313" y="2873246"/>
                    </a:lnTo>
                    <a:lnTo>
                      <a:pt x="1738313" y="2848356"/>
                    </a:lnTo>
                    <a:lnTo>
                      <a:pt x="1738313" y="2844800"/>
                    </a:lnTo>
                    <a:close/>
                    <a:moveTo>
                      <a:pt x="122238" y="461963"/>
                    </a:moveTo>
                    <a:lnTo>
                      <a:pt x="122238" y="525582"/>
                    </a:lnTo>
                    <a:cubicBezTo>
                      <a:pt x="122238" y="1639716"/>
                      <a:pt x="122238" y="2266416"/>
                      <a:pt x="122238" y="2618936"/>
                    </a:cubicBezTo>
                    <a:lnTo>
                      <a:pt x="122238" y="2722563"/>
                    </a:lnTo>
                    <a:lnTo>
                      <a:pt x="169032" y="2722563"/>
                    </a:lnTo>
                    <a:cubicBezTo>
                      <a:pt x="1096639" y="2722563"/>
                      <a:pt x="1515558" y="2722563"/>
                      <a:pt x="1704747" y="2722563"/>
                    </a:cubicBezTo>
                    <a:lnTo>
                      <a:pt x="1738313" y="2722563"/>
                    </a:lnTo>
                    <a:lnTo>
                      <a:pt x="1738313" y="2521894"/>
                    </a:lnTo>
                    <a:cubicBezTo>
                      <a:pt x="1738313" y="1330298"/>
                      <a:pt x="1738313" y="769547"/>
                      <a:pt x="1738313" y="505665"/>
                    </a:cubicBezTo>
                    <a:lnTo>
                      <a:pt x="1738313" y="461963"/>
                    </a:lnTo>
                    <a:lnTo>
                      <a:pt x="1691518" y="461963"/>
                    </a:lnTo>
                    <a:cubicBezTo>
                      <a:pt x="763911" y="461963"/>
                      <a:pt x="344992" y="461963"/>
                      <a:pt x="155803" y="461963"/>
                    </a:cubicBezTo>
                    <a:close/>
                    <a:moveTo>
                      <a:pt x="721442" y="169863"/>
                    </a:moveTo>
                    <a:cubicBezTo>
                      <a:pt x="1072433" y="169863"/>
                      <a:pt x="1072433" y="169863"/>
                      <a:pt x="1072433" y="169863"/>
                    </a:cubicBezTo>
                    <a:cubicBezTo>
                      <a:pt x="1106006" y="169863"/>
                      <a:pt x="1133475" y="197367"/>
                      <a:pt x="1133475" y="230982"/>
                    </a:cubicBezTo>
                    <a:cubicBezTo>
                      <a:pt x="1133475" y="264598"/>
                      <a:pt x="1106006" y="292101"/>
                      <a:pt x="1072433" y="292101"/>
                    </a:cubicBezTo>
                    <a:cubicBezTo>
                      <a:pt x="721442" y="292101"/>
                      <a:pt x="721442" y="292101"/>
                      <a:pt x="721442" y="292101"/>
                    </a:cubicBezTo>
                    <a:cubicBezTo>
                      <a:pt x="687869" y="292101"/>
                      <a:pt x="660400" y="264598"/>
                      <a:pt x="660400" y="230982"/>
                    </a:cubicBezTo>
                    <a:cubicBezTo>
                      <a:pt x="660400" y="197367"/>
                      <a:pt x="687869" y="169863"/>
                      <a:pt x="721442" y="169863"/>
                    </a:cubicBezTo>
                    <a:close/>
                    <a:moveTo>
                      <a:pt x="1281907" y="149225"/>
                    </a:moveTo>
                    <a:cubicBezTo>
                      <a:pt x="1327060" y="149225"/>
                      <a:pt x="1363664" y="185118"/>
                      <a:pt x="1363664" y="229394"/>
                    </a:cubicBezTo>
                    <a:cubicBezTo>
                      <a:pt x="1363664" y="273670"/>
                      <a:pt x="1327060" y="309563"/>
                      <a:pt x="1281907" y="309563"/>
                    </a:cubicBezTo>
                    <a:cubicBezTo>
                      <a:pt x="1236754" y="309563"/>
                      <a:pt x="1200150" y="273670"/>
                      <a:pt x="1200150" y="229394"/>
                    </a:cubicBezTo>
                    <a:cubicBezTo>
                      <a:pt x="1200150" y="185118"/>
                      <a:pt x="1236754" y="149225"/>
                      <a:pt x="1281907" y="149225"/>
                    </a:cubicBezTo>
                    <a:close/>
                    <a:moveTo>
                      <a:pt x="268324" y="122238"/>
                    </a:moveTo>
                    <a:cubicBezTo>
                      <a:pt x="189194" y="122238"/>
                      <a:pt x="122238" y="189178"/>
                      <a:pt x="122238" y="271331"/>
                    </a:cubicBezTo>
                    <a:lnTo>
                      <a:pt x="122238" y="341313"/>
                    </a:lnTo>
                    <a:cubicBezTo>
                      <a:pt x="1738313" y="341313"/>
                      <a:pt x="1738313" y="341313"/>
                      <a:pt x="1738313" y="341313"/>
                    </a:cubicBezTo>
                    <a:lnTo>
                      <a:pt x="1738313" y="314869"/>
                    </a:lnTo>
                    <a:lnTo>
                      <a:pt x="1738313" y="300855"/>
                    </a:lnTo>
                    <a:lnTo>
                      <a:pt x="1738313" y="289566"/>
                    </a:lnTo>
                    <a:lnTo>
                      <a:pt x="1738313" y="280079"/>
                    </a:lnTo>
                    <a:lnTo>
                      <a:pt x="1738313" y="276573"/>
                    </a:lnTo>
                    <a:lnTo>
                      <a:pt x="1738313" y="271331"/>
                    </a:lnTo>
                    <a:cubicBezTo>
                      <a:pt x="1738313" y="189178"/>
                      <a:pt x="1671357" y="122238"/>
                      <a:pt x="1589184" y="122238"/>
                    </a:cubicBezTo>
                    <a:lnTo>
                      <a:pt x="1469183" y="122238"/>
                    </a:lnTo>
                    <a:lnTo>
                      <a:pt x="1356679" y="122238"/>
                    </a:lnTo>
                    <a:lnTo>
                      <a:pt x="1153197" y="122238"/>
                    </a:lnTo>
                    <a:lnTo>
                      <a:pt x="976803" y="122238"/>
                    </a:lnTo>
                    <a:lnTo>
                      <a:pt x="825562" y="122238"/>
                    </a:lnTo>
                    <a:lnTo>
                      <a:pt x="697539" y="122238"/>
                    </a:lnTo>
                    <a:lnTo>
                      <a:pt x="590799" y="122238"/>
                    </a:lnTo>
                    <a:lnTo>
                      <a:pt x="503408" y="122238"/>
                    </a:lnTo>
                    <a:lnTo>
                      <a:pt x="433431" y="122238"/>
                    </a:lnTo>
                    <a:lnTo>
                      <a:pt x="378933" y="122238"/>
                    </a:lnTo>
                    <a:lnTo>
                      <a:pt x="337979" y="122238"/>
                    </a:lnTo>
                    <a:lnTo>
                      <a:pt x="308633" y="122238"/>
                    </a:lnTo>
                    <a:lnTo>
                      <a:pt x="288962" y="122238"/>
                    </a:lnTo>
                    <a:lnTo>
                      <a:pt x="277031" y="122238"/>
                    </a:lnTo>
                    <a:lnTo>
                      <a:pt x="270904" y="122238"/>
                    </a:lnTo>
                    <a:close/>
                    <a:moveTo>
                      <a:pt x="267968" y="0"/>
                    </a:moveTo>
                    <a:cubicBezTo>
                      <a:pt x="1589537" y="0"/>
                      <a:pt x="1589537" y="0"/>
                      <a:pt x="1589537" y="0"/>
                    </a:cubicBezTo>
                    <a:cubicBezTo>
                      <a:pt x="1738747" y="0"/>
                      <a:pt x="1860550" y="121569"/>
                      <a:pt x="1860550" y="270492"/>
                    </a:cubicBezTo>
                    <a:lnTo>
                      <a:pt x="1860550" y="270501"/>
                    </a:lnTo>
                    <a:lnTo>
                      <a:pt x="1860550" y="461963"/>
                    </a:lnTo>
                    <a:lnTo>
                      <a:pt x="1860550" y="525090"/>
                    </a:lnTo>
                    <a:cubicBezTo>
                      <a:pt x="1860550" y="1639702"/>
                      <a:pt x="1860550" y="2266671"/>
                      <a:pt x="1860550" y="2619341"/>
                    </a:cubicBezTo>
                    <a:lnTo>
                      <a:pt x="1860550" y="2722563"/>
                    </a:lnTo>
                    <a:lnTo>
                      <a:pt x="1860550" y="2754314"/>
                    </a:lnTo>
                    <a:lnTo>
                      <a:pt x="1860550" y="2838062"/>
                    </a:lnTo>
                    <a:lnTo>
                      <a:pt x="1860550" y="2859431"/>
                    </a:lnTo>
                    <a:lnTo>
                      <a:pt x="1860550" y="2924856"/>
                    </a:lnTo>
                    <a:lnTo>
                      <a:pt x="1860550" y="2938424"/>
                    </a:lnTo>
                    <a:lnTo>
                      <a:pt x="1860550" y="2987047"/>
                    </a:lnTo>
                    <a:lnTo>
                      <a:pt x="1860550" y="2995025"/>
                    </a:lnTo>
                    <a:lnTo>
                      <a:pt x="1860550" y="3028736"/>
                    </a:lnTo>
                    <a:lnTo>
                      <a:pt x="1860550" y="3032967"/>
                    </a:lnTo>
                    <a:lnTo>
                      <a:pt x="1860550" y="3054023"/>
                    </a:lnTo>
                    <a:lnTo>
                      <a:pt x="1860550" y="3055980"/>
                    </a:lnTo>
                    <a:lnTo>
                      <a:pt x="1860550" y="3067008"/>
                    </a:lnTo>
                    <a:lnTo>
                      <a:pt x="1860550" y="3067798"/>
                    </a:lnTo>
                    <a:lnTo>
                      <a:pt x="1860550" y="3072475"/>
                    </a:lnTo>
                    <a:lnTo>
                      <a:pt x="1860550" y="3072774"/>
                    </a:lnTo>
                    <a:cubicBezTo>
                      <a:pt x="1860550" y="3184470"/>
                      <a:pt x="1792036" y="3280779"/>
                      <a:pt x="1694831" y="3321952"/>
                    </a:cubicBezTo>
                    <a:lnTo>
                      <a:pt x="1593989" y="3342374"/>
                    </a:lnTo>
                    <a:lnTo>
                      <a:pt x="1589537" y="3343276"/>
                    </a:lnTo>
                    <a:cubicBezTo>
                      <a:pt x="267968" y="3343276"/>
                      <a:pt x="267968" y="3343276"/>
                      <a:pt x="267968" y="3343276"/>
                    </a:cubicBezTo>
                    <a:lnTo>
                      <a:pt x="263590" y="3342374"/>
                    </a:lnTo>
                    <a:lnTo>
                      <a:pt x="164435" y="3321952"/>
                    </a:lnTo>
                    <a:cubicBezTo>
                      <a:pt x="68515" y="3280779"/>
                      <a:pt x="0" y="3184470"/>
                      <a:pt x="0" y="3072774"/>
                    </a:cubicBezTo>
                    <a:lnTo>
                      <a:pt x="0" y="3072475"/>
                    </a:lnTo>
                    <a:lnTo>
                      <a:pt x="0" y="2956977"/>
                    </a:lnTo>
                    <a:lnTo>
                      <a:pt x="0" y="2870182"/>
                    </a:lnTo>
                    <a:lnTo>
                      <a:pt x="0" y="2807991"/>
                    </a:lnTo>
                    <a:lnTo>
                      <a:pt x="0" y="2787491"/>
                    </a:lnTo>
                    <a:lnTo>
                      <a:pt x="0" y="2766302"/>
                    </a:lnTo>
                    <a:lnTo>
                      <a:pt x="0" y="2741016"/>
                    </a:lnTo>
                    <a:lnTo>
                      <a:pt x="0" y="2728031"/>
                    </a:lnTo>
                    <a:lnTo>
                      <a:pt x="0" y="2722563"/>
                    </a:lnTo>
                    <a:lnTo>
                      <a:pt x="0" y="2522258"/>
                    </a:lnTo>
                    <a:cubicBezTo>
                      <a:pt x="0" y="1330151"/>
                      <a:pt x="0" y="769160"/>
                      <a:pt x="0" y="505164"/>
                    </a:cubicBezTo>
                    <a:lnTo>
                      <a:pt x="0" y="461963"/>
                    </a:lnTo>
                    <a:lnTo>
                      <a:pt x="0" y="418277"/>
                    </a:lnTo>
                    <a:lnTo>
                      <a:pt x="0" y="398763"/>
                    </a:lnTo>
                    <a:lnTo>
                      <a:pt x="0" y="356020"/>
                    </a:lnTo>
                    <a:lnTo>
                      <a:pt x="0" y="351269"/>
                    </a:lnTo>
                    <a:lnTo>
                      <a:pt x="0" y="314287"/>
                    </a:lnTo>
                    <a:lnTo>
                      <a:pt x="0" y="294426"/>
                    </a:lnTo>
                    <a:lnTo>
                      <a:pt x="0" y="288973"/>
                    </a:lnTo>
                    <a:cubicBezTo>
                      <a:pt x="0" y="282816"/>
                      <a:pt x="0" y="278711"/>
                      <a:pt x="0" y="275975"/>
                    </a:cubicBezTo>
                    <a:lnTo>
                      <a:pt x="0" y="273484"/>
                    </a:lnTo>
                    <a:lnTo>
                      <a:pt x="0" y="270501"/>
                    </a:lnTo>
                    <a:lnTo>
                      <a:pt x="0" y="270492"/>
                    </a:lnTo>
                    <a:cubicBezTo>
                      <a:pt x="0" y="121569"/>
                      <a:pt x="121804" y="0"/>
                      <a:pt x="267968"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29" name="Freeform 228"/>
              <p:cNvSpPr/>
              <p:nvPr/>
            </p:nvSpPr>
            <p:spPr bwMode="auto">
              <a:xfrm>
                <a:off x="10884687" y="4165112"/>
                <a:ext cx="248428" cy="140196"/>
              </a:xfrm>
              <a:custGeom>
                <a:avLst/>
                <a:gdLst>
                  <a:gd name="connsiteX0" fmla="*/ 5333671 w 7645936"/>
                  <a:gd name="connsiteY0" fmla="*/ 2643510 h 4314825"/>
                  <a:gd name="connsiteX1" fmla="*/ 5193195 w 7645936"/>
                  <a:gd name="connsiteY1" fmla="*/ 2783986 h 4314825"/>
                  <a:gd name="connsiteX2" fmla="*/ 5193195 w 7645936"/>
                  <a:gd name="connsiteY2" fmla="*/ 3723500 h 4314825"/>
                  <a:gd name="connsiteX3" fmla="*/ 5333671 w 7645936"/>
                  <a:gd name="connsiteY3" fmla="*/ 3863976 h 4314825"/>
                  <a:gd name="connsiteX4" fmla="*/ 5421017 w 7645936"/>
                  <a:gd name="connsiteY4" fmla="*/ 3863976 h 4314825"/>
                  <a:gd name="connsiteX5" fmla="*/ 5561493 w 7645936"/>
                  <a:gd name="connsiteY5" fmla="*/ 3723500 h 4314825"/>
                  <a:gd name="connsiteX6" fmla="*/ 5561493 w 7645936"/>
                  <a:gd name="connsiteY6" fmla="*/ 2783986 h 4314825"/>
                  <a:gd name="connsiteX7" fmla="*/ 5421017 w 7645936"/>
                  <a:gd name="connsiteY7" fmla="*/ 2643510 h 4314825"/>
                  <a:gd name="connsiteX8" fmla="*/ 4527329 w 7645936"/>
                  <a:gd name="connsiteY8" fmla="*/ 2643510 h 4314825"/>
                  <a:gd name="connsiteX9" fmla="*/ 4386853 w 7645936"/>
                  <a:gd name="connsiteY9" fmla="*/ 2783986 h 4314825"/>
                  <a:gd name="connsiteX10" fmla="*/ 4386853 w 7645936"/>
                  <a:gd name="connsiteY10" fmla="*/ 3723500 h 4314825"/>
                  <a:gd name="connsiteX11" fmla="*/ 4527329 w 7645936"/>
                  <a:gd name="connsiteY11" fmla="*/ 3863976 h 4314825"/>
                  <a:gd name="connsiteX12" fmla="*/ 4614675 w 7645936"/>
                  <a:gd name="connsiteY12" fmla="*/ 3863976 h 4314825"/>
                  <a:gd name="connsiteX13" fmla="*/ 4755151 w 7645936"/>
                  <a:gd name="connsiteY13" fmla="*/ 3723500 h 4314825"/>
                  <a:gd name="connsiteX14" fmla="*/ 4755151 w 7645936"/>
                  <a:gd name="connsiteY14" fmla="*/ 2783986 h 4314825"/>
                  <a:gd name="connsiteX15" fmla="*/ 4614675 w 7645936"/>
                  <a:gd name="connsiteY15" fmla="*/ 2643510 h 4314825"/>
                  <a:gd name="connsiteX16" fmla="*/ 3720987 w 7645936"/>
                  <a:gd name="connsiteY16" fmla="*/ 2643510 h 4314825"/>
                  <a:gd name="connsiteX17" fmla="*/ 3580511 w 7645936"/>
                  <a:gd name="connsiteY17" fmla="*/ 2783986 h 4314825"/>
                  <a:gd name="connsiteX18" fmla="*/ 3580511 w 7645936"/>
                  <a:gd name="connsiteY18" fmla="*/ 3723500 h 4314825"/>
                  <a:gd name="connsiteX19" fmla="*/ 3720987 w 7645936"/>
                  <a:gd name="connsiteY19" fmla="*/ 3863976 h 4314825"/>
                  <a:gd name="connsiteX20" fmla="*/ 3808333 w 7645936"/>
                  <a:gd name="connsiteY20" fmla="*/ 3863976 h 4314825"/>
                  <a:gd name="connsiteX21" fmla="*/ 3948809 w 7645936"/>
                  <a:gd name="connsiteY21" fmla="*/ 3723500 h 4314825"/>
                  <a:gd name="connsiteX22" fmla="*/ 3948809 w 7645936"/>
                  <a:gd name="connsiteY22" fmla="*/ 2783986 h 4314825"/>
                  <a:gd name="connsiteX23" fmla="*/ 3808333 w 7645936"/>
                  <a:gd name="connsiteY23" fmla="*/ 2643510 h 4314825"/>
                  <a:gd name="connsiteX24" fmla="*/ 2914644 w 7645936"/>
                  <a:gd name="connsiteY24" fmla="*/ 2643510 h 4314825"/>
                  <a:gd name="connsiteX25" fmla="*/ 2774168 w 7645936"/>
                  <a:gd name="connsiteY25" fmla="*/ 2783986 h 4314825"/>
                  <a:gd name="connsiteX26" fmla="*/ 2774168 w 7645936"/>
                  <a:gd name="connsiteY26" fmla="*/ 3723500 h 4314825"/>
                  <a:gd name="connsiteX27" fmla="*/ 2914644 w 7645936"/>
                  <a:gd name="connsiteY27" fmla="*/ 3863976 h 4314825"/>
                  <a:gd name="connsiteX28" fmla="*/ 3001990 w 7645936"/>
                  <a:gd name="connsiteY28" fmla="*/ 3863976 h 4314825"/>
                  <a:gd name="connsiteX29" fmla="*/ 3142466 w 7645936"/>
                  <a:gd name="connsiteY29" fmla="*/ 3723500 h 4314825"/>
                  <a:gd name="connsiteX30" fmla="*/ 3142466 w 7645936"/>
                  <a:gd name="connsiteY30" fmla="*/ 2783986 h 4314825"/>
                  <a:gd name="connsiteX31" fmla="*/ 3001990 w 7645936"/>
                  <a:gd name="connsiteY31" fmla="*/ 2643510 h 4314825"/>
                  <a:gd name="connsiteX32" fmla="*/ 2108301 w 7645936"/>
                  <a:gd name="connsiteY32" fmla="*/ 2643510 h 4314825"/>
                  <a:gd name="connsiteX33" fmla="*/ 1967825 w 7645936"/>
                  <a:gd name="connsiteY33" fmla="*/ 2783986 h 4314825"/>
                  <a:gd name="connsiteX34" fmla="*/ 1967825 w 7645936"/>
                  <a:gd name="connsiteY34" fmla="*/ 3723500 h 4314825"/>
                  <a:gd name="connsiteX35" fmla="*/ 2108301 w 7645936"/>
                  <a:gd name="connsiteY35" fmla="*/ 3863976 h 4314825"/>
                  <a:gd name="connsiteX36" fmla="*/ 2195647 w 7645936"/>
                  <a:gd name="connsiteY36" fmla="*/ 3863976 h 4314825"/>
                  <a:gd name="connsiteX37" fmla="*/ 2336123 w 7645936"/>
                  <a:gd name="connsiteY37" fmla="*/ 3723500 h 4314825"/>
                  <a:gd name="connsiteX38" fmla="*/ 2336123 w 7645936"/>
                  <a:gd name="connsiteY38" fmla="*/ 2783986 h 4314825"/>
                  <a:gd name="connsiteX39" fmla="*/ 2195647 w 7645936"/>
                  <a:gd name="connsiteY39" fmla="*/ 2643510 h 4314825"/>
                  <a:gd name="connsiteX40" fmla="*/ 5312536 w 7645936"/>
                  <a:gd name="connsiteY40" fmla="*/ 2564132 h 4314825"/>
                  <a:gd name="connsiteX41" fmla="*/ 5442152 w 7645936"/>
                  <a:gd name="connsiteY41" fmla="*/ 2564132 h 4314825"/>
                  <a:gd name="connsiteX42" fmla="*/ 5650609 w 7645936"/>
                  <a:gd name="connsiteY42" fmla="*/ 2772589 h 4314825"/>
                  <a:gd name="connsiteX43" fmla="*/ 5650609 w 7645936"/>
                  <a:gd name="connsiteY43" fmla="*/ 3734896 h 4314825"/>
                  <a:gd name="connsiteX44" fmla="*/ 5442152 w 7645936"/>
                  <a:gd name="connsiteY44" fmla="*/ 3943353 h 4314825"/>
                  <a:gd name="connsiteX45" fmla="*/ 5312536 w 7645936"/>
                  <a:gd name="connsiteY45" fmla="*/ 3943353 h 4314825"/>
                  <a:gd name="connsiteX46" fmla="*/ 5104079 w 7645936"/>
                  <a:gd name="connsiteY46" fmla="*/ 3734896 h 4314825"/>
                  <a:gd name="connsiteX47" fmla="*/ 5104079 w 7645936"/>
                  <a:gd name="connsiteY47" fmla="*/ 2772589 h 4314825"/>
                  <a:gd name="connsiteX48" fmla="*/ 5312536 w 7645936"/>
                  <a:gd name="connsiteY48" fmla="*/ 2564132 h 4314825"/>
                  <a:gd name="connsiteX49" fmla="*/ 4506194 w 7645936"/>
                  <a:gd name="connsiteY49" fmla="*/ 2564132 h 4314825"/>
                  <a:gd name="connsiteX50" fmla="*/ 4635810 w 7645936"/>
                  <a:gd name="connsiteY50" fmla="*/ 2564132 h 4314825"/>
                  <a:gd name="connsiteX51" fmla="*/ 4844267 w 7645936"/>
                  <a:gd name="connsiteY51" fmla="*/ 2772589 h 4314825"/>
                  <a:gd name="connsiteX52" fmla="*/ 4844267 w 7645936"/>
                  <a:gd name="connsiteY52" fmla="*/ 3734896 h 4314825"/>
                  <a:gd name="connsiteX53" fmla="*/ 4635810 w 7645936"/>
                  <a:gd name="connsiteY53" fmla="*/ 3943353 h 4314825"/>
                  <a:gd name="connsiteX54" fmla="*/ 4506194 w 7645936"/>
                  <a:gd name="connsiteY54" fmla="*/ 3943353 h 4314825"/>
                  <a:gd name="connsiteX55" fmla="*/ 4297737 w 7645936"/>
                  <a:gd name="connsiteY55" fmla="*/ 3734896 h 4314825"/>
                  <a:gd name="connsiteX56" fmla="*/ 4297737 w 7645936"/>
                  <a:gd name="connsiteY56" fmla="*/ 2772589 h 4314825"/>
                  <a:gd name="connsiteX57" fmla="*/ 4506194 w 7645936"/>
                  <a:gd name="connsiteY57" fmla="*/ 2564132 h 4314825"/>
                  <a:gd name="connsiteX58" fmla="*/ 3699852 w 7645936"/>
                  <a:gd name="connsiteY58" fmla="*/ 2564132 h 4314825"/>
                  <a:gd name="connsiteX59" fmla="*/ 3829468 w 7645936"/>
                  <a:gd name="connsiteY59" fmla="*/ 2564132 h 4314825"/>
                  <a:gd name="connsiteX60" fmla="*/ 4037925 w 7645936"/>
                  <a:gd name="connsiteY60" fmla="*/ 2772589 h 4314825"/>
                  <a:gd name="connsiteX61" fmla="*/ 4037925 w 7645936"/>
                  <a:gd name="connsiteY61" fmla="*/ 3734896 h 4314825"/>
                  <a:gd name="connsiteX62" fmla="*/ 3829468 w 7645936"/>
                  <a:gd name="connsiteY62" fmla="*/ 3943353 h 4314825"/>
                  <a:gd name="connsiteX63" fmla="*/ 3699852 w 7645936"/>
                  <a:gd name="connsiteY63" fmla="*/ 3943353 h 4314825"/>
                  <a:gd name="connsiteX64" fmla="*/ 3491395 w 7645936"/>
                  <a:gd name="connsiteY64" fmla="*/ 3734896 h 4314825"/>
                  <a:gd name="connsiteX65" fmla="*/ 3491395 w 7645936"/>
                  <a:gd name="connsiteY65" fmla="*/ 2772589 h 4314825"/>
                  <a:gd name="connsiteX66" fmla="*/ 3699852 w 7645936"/>
                  <a:gd name="connsiteY66" fmla="*/ 2564132 h 4314825"/>
                  <a:gd name="connsiteX67" fmla="*/ 2893509 w 7645936"/>
                  <a:gd name="connsiteY67" fmla="*/ 2564132 h 4314825"/>
                  <a:gd name="connsiteX68" fmla="*/ 3023125 w 7645936"/>
                  <a:gd name="connsiteY68" fmla="*/ 2564132 h 4314825"/>
                  <a:gd name="connsiteX69" fmla="*/ 3231582 w 7645936"/>
                  <a:gd name="connsiteY69" fmla="*/ 2772589 h 4314825"/>
                  <a:gd name="connsiteX70" fmla="*/ 3231582 w 7645936"/>
                  <a:gd name="connsiteY70" fmla="*/ 3734896 h 4314825"/>
                  <a:gd name="connsiteX71" fmla="*/ 3023125 w 7645936"/>
                  <a:gd name="connsiteY71" fmla="*/ 3943353 h 4314825"/>
                  <a:gd name="connsiteX72" fmla="*/ 2893509 w 7645936"/>
                  <a:gd name="connsiteY72" fmla="*/ 3943353 h 4314825"/>
                  <a:gd name="connsiteX73" fmla="*/ 2685052 w 7645936"/>
                  <a:gd name="connsiteY73" fmla="*/ 3734896 h 4314825"/>
                  <a:gd name="connsiteX74" fmla="*/ 2685052 w 7645936"/>
                  <a:gd name="connsiteY74" fmla="*/ 2772589 h 4314825"/>
                  <a:gd name="connsiteX75" fmla="*/ 2893509 w 7645936"/>
                  <a:gd name="connsiteY75" fmla="*/ 2564132 h 4314825"/>
                  <a:gd name="connsiteX76" fmla="*/ 2087166 w 7645936"/>
                  <a:gd name="connsiteY76" fmla="*/ 2564132 h 4314825"/>
                  <a:gd name="connsiteX77" fmla="*/ 2216782 w 7645936"/>
                  <a:gd name="connsiteY77" fmla="*/ 2564132 h 4314825"/>
                  <a:gd name="connsiteX78" fmla="*/ 2425239 w 7645936"/>
                  <a:gd name="connsiteY78" fmla="*/ 2772589 h 4314825"/>
                  <a:gd name="connsiteX79" fmla="*/ 2425239 w 7645936"/>
                  <a:gd name="connsiteY79" fmla="*/ 3734896 h 4314825"/>
                  <a:gd name="connsiteX80" fmla="*/ 2216782 w 7645936"/>
                  <a:gd name="connsiteY80" fmla="*/ 3943353 h 4314825"/>
                  <a:gd name="connsiteX81" fmla="*/ 2087166 w 7645936"/>
                  <a:gd name="connsiteY81" fmla="*/ 3943353 h 4314825"/>
                  <a:gd name="connsiteX82" fmla="*/ 1878709 w 7645936"/>
                  <a:gd name="connsiteY82" fmla="*/ 3734896 h 4314825"/>
                  <a:gd name="connsiteX83" fmla="*/ 1878709 w 7645936"/>
                  <a:gd name="connsiteY83" fmla="*/ 2772589 h 4314825"/>
                  <a:gd name="connsiteX84" fmla="*/ 2087166 w 7645936"/>
                  <a:gd name="connsiteY84" fmla="*/ 2564132 h 4314825"/>
                  <a:gd name="connsiteX85" fmla="*/ 5082919 w 7645936"/>
                  <a:gd name="connsiteY85" fmla="*/ 775812 h 4314825"/>
                  <a:gd name="connsiteX86" fmla="*/ 4576665 w 7645936"/>
                  <a:gd name="connsiteY86" fmla="*/ 1282066 h 4314825"/>
                  <a:gd name="connsiteX87" fmla="*/ 5082919 w 7645936"/>
                  <a:gd name="connsiteY87" fmla="*/ 1788320 h 4314825"/>
                  <a:gd name="connsiteX88" fmla="*/ 5589173 w 7645936"/>
                  <a:gd name="connsiteY88" fmla="*/ 1282066 h 4314825"/>
                  <a:gd name="connsiteX89" fmla="*/ 5082919 w 7645936"/>
                  <a:gd name="connsiteY89" fmla="*/ 775812 h 4314825"/>
                  <a:gd name="connsiteX90" fmla="*/ 2408299 w 7645936"/>
                  <a:gd name="connsiteY90" fmla="*/ 775812 h 4314825"/>
                  <a:gd name="connsiteX91" fmla="*/ 1902046 w 7645936"/>
                  <a:gd name="connsiteY91" fmla="*/ 1282066 h 4314825"/>
                  <a:gd name="connsiteX92" fmla="*/ 2408299 w 7645936"/>
                  <a:gd name="connsiteY92" fmla="*/ 1788320 h 4314825"/>
                  <a:gd name="connsiteX93" fmla="*/ 2914553 w 7645936"/>
                  <a:gd name="connsiteY93" fmla="*/ 1282066 h 4314825"/>
                  <a:gd name="connsiteX94" fmla="*/ 2408299 w 7645936"/>
                  <a:gd name="connsiteY94" fmla="*/ 775812 h 4314825"/>
                  <a:gd name="connsiteX95" fmla="*/ 5082919 w 7645936"/>
                  <a:gd name="connsiteY95" fmla="*/ 661036 h 4314825"/>
                  <a:gd name="connsiteX96" fmla="*/ 5703949 w 7645936"/>
                  <a:gd name="connsiteY96" fmla="*/ 1282066 h 4314825"/>
                  <a:gd name="connsiteX97" fmla="*/ 5082919 w 7645936"/>
                  <a:gd name="connsiteY97" fmla="*/ 1903096 h 4314825"/>
                  <a:gd name="connsiteX98" fmla="*/ 4461889 w 7645936"/>
                  <a:gd name="connsiteY98" fmla="*/ 1282066 h 4314825"/>
                  <a:gd name="connsiteX99" fmla="*/ 5082919 w 7645936"/>
                  <a:gd name="connsiteY99" fmla="*/ 661036 h 4314825"/>
                  <a:gd name="connsiteX100" fmla="*/ 2408299 w 7645936"/>
                  <a:gd name="connsiteY100" fmla="*/ 661036 h 4314825"/>
                  <a:gd name="connsiteX101" fmla="*/ 3029329 w 7645936"/>
                  <a:gd name="connsiteY101" fmla="*/ 1282066 h 4314825"/>
                  <a:gd name="connsiteX102" fmla="*/ 2408299 w 7645936"/>
                  <a:gd name="connsiteY102" fmla="*/ 1903096 h 4314825"/>
                  <a:gd name="connsiteX103" fmla="*/ 1787269 w 7645936"/>
                  <a:gd name="connsiteY103" fmla="*/ 1282066 h 4314825"/>
                  <a:gd name="connsiteX104" fmla="*/ 2408299 w 7645936"/>
                  <a:gd name="connsiteY104" fmla="*/ 661036 h 4314825"/>
                  <a:gd name="connsiteX105" fmla="*/ 1164182 w 7645936"/>
                  <a:gd name="connsiteY105" fmla="*/ 126434 h 4314825"/>
                  <a:gd name="connsiteX106" fmla="*/ 1034158 w 7645936"/>
                  <a:gd name="connsiteY106" fmla="*/ 256457 h 4314825"/>
                  <a:gd name="connsiteX107" fmla="*/ 1034158 w 7645936"/>
                  <a:gd name="connsiteY107" fmla="*/ 1603376 h 4314825"/>
                  <a:gd name="connsiteX108" fmla="*/ 879743 w 7645936"/>
                  <a:gd name="connsiteY108" fmla="*/ 1603376 h 4314825"/>
                  <a:gd name="connsiteX109" fmla="*/ 478976 w 7645936"/>
                  <a:gd name="connsiteY109" fmla="*/ 1603376 h 4314825"/>
                  <a:gd name="connsiteX110" fmla="*/ 478976 w 7645936"/>
                  <a:gd name="connsiteY110" fmla="*/ 1286475 h 4314825"/>
                  <a:gd name="connsiteX111" fmla="*/ 89830 w 7645936"/>
                  <a:gd name="connsiteY111" fmla="*/ 1286475 h 4314825"/>
                  <a:gd name="connsiteX112" fmla="*/ 89830 w 7645936"/>
                  <a:gd name="connsiteY112" fmla="*/ 2046729 h 4314825"/>
                  <a:gd name="connsiteX113" fmla="*/ 478976 w 7645936"/>
                  <a:gd name="connsiteY113" fmla="*/ 2046729 h 4314825"/>
                  <a:gd name="connsiteX114" fmla="*/ 478976 w 7645936"/>
                  <a:gd name="connsiteY114" fmla="*/ 1724026 h 4314825"/>
                  <a:gd name="connsiteX115" fmla="*/ 879743 w 7645936"/>
                  <a:gd name="connsiteY115" fmla="*/ 1724026 h 4314825"/>
                  <a:gd name="connsiteX116" fmla="*/ 1034158 w 7645936"/>
                  <a:gd name="connsiteY116" fmla="*/ 1724026 h 4314825"/>
                  <a:gd name="connsiteX117" fmla="*/ 1034158 w 7645936"/>
                  <a:gd name="connsiteY117" fmla="*/ 4058369 h 4314825"/>
                  <a:gd name="connsiteX118" fmla="*/ 1164182 w 7645936"/>
                  <a:gd name="connsiteY118" fmla="*/ 4188392 h 4314825"/>
                  <a:gd name="connsiteX119" fmla="*/ 6481755 w 7645936"/>
                  <a:gd name="connsiteY119" fmla="*/ 4188392 h 4314825"/>
                  <a:gd name="connsiteX120" fmla="*/ 6611778 w 7645936"/>
                  <a:gd name="connsiteY120" fmla="*/ 4058369 h 4314825"/>
                  <a:gd name="connsiteX121" fmla="*/ 6611778 w 7645936"/>
                  <a:gd name="connsiteY121" fmla="*/ 1724026 h 4314825"/>
                  <a:gd name="connsiteX122" fmla="*/ 6766193 w 7645936"/>
                  <a:gd name="connsiteY122" fmla="*/ 1724026 h 4314825"/>
                  <a:gd name="connsiteX123" fmla="*/ 7166960 w 7645936"/>
                  <a:gd name="connsiteY123" fmla="*/ 1724026 h 4314825"/>
                  <a:gd name="connsiteX124" fmla="*/ 7166960 w 7645936"/>
                  <a:gd name="connsiteY124" fmla="*/ 2046729 h 4314825"/>
                  <a:gd name="connsiteX125" fmla="*/ 7556106 w 7645936"/>
                  <a:gd name="connsiteY125" fmla="*/ 2046729 h 4314825"/>
                  <a:gd name="connsiteX126" fmla="*/ 7556106 w 7645936"/>
                  <a:gd name="connsiteY126" fmla="*/ 1286475 h 4314825"/>
                  <a:gd name="connsiteX127" fmla="*/ 7166960 w 7645936"/>
                  <a:gd name="connsiteY127" fmla="*/ 1286475 h 4314825"/>
                  <a:gd name="connsiteX128" fmla="*/ 7166960 w 7645936"/>
                  <a:gd name="connsiteY128" fmla="*/ 1603376 h 4314825"/>
                  <a:gd name="connsiteX129" fmla="*/ 6766193 w 7645936"/>
                  <a:gd name="connsiteY129" fmla="*/ 1603376 h 4314825"/>
                  <a:gd name="connsiteX130" fmla="*/ 6611778 w 7645936"/>
                  <a:gd name="connsiteY130" fmla="*/ 1603376 h 4314825"/>
                  <a:gd name="connsiteX131" fmla="*/ 6611778 w 7645936"/>
                  <a:gd name="connsiteY131" fmla="*/ 256457 h 4314825"/>
                  <a:gd name="connsiteX132" fmla="*/ 6481755 w 7645936"/>
                  <a:gd name="connsiteY132" fmla="*/ 126434 h 4314825"/>
                  <a:gd name="connsiteX133" fmla="*/ 1011518 w 7645936"/>
                  <a:gd name="connsiteY133" fmla="*/ 0 h 4314825"/>
                  <a:gd name="connsiteX134" fmla="*/ 6634418 w 7645936"/>
                  <a:gd name="connsiteY134" fmla="*/ 0 h 4314825"/>
                  <a:gd name="connsiteX135" fmla="*/ 6766193 w 7645936"/>
                  <a:gd name="connsiteY135" fmla="*/ 131775 h 4314825"/>
                  <a:gd name="connsiteX136" fmla="*/ 6766193 w 7645936"/>
                  <a:gd name="connsiteY136" fmla="*/ 1485987 h 4314825"/>
                  <a:gd name="connsiteX137" fmla="*/ 7077129 w 7645936"/>
                  <a:gd name="connsiteY137" fmla="*/ 1485987 h 4314825"/>
                  <a:gd name="connsiteX138" fmla="*/ 7077129 w 7645936"/>
                  <a:gd name="connsiteY138" fmla="*/ 1193887 h 4314825"/>
                  <a:gd name="connsiteX139" fmla="*/ 7645936 w 7645936"/>
                  <a:gd name="connsiteY139" fmla="*/ 1193887 h 4314825"/>
                  <a:gd name="connsiteX140" fmla="*/ 7645936 w 7645936"/>
                  <a:gd name="connsiteY140" fmla="*/ 2139317 h 4314825"/>
                  <a:gd name="connsiteX141" fmla="*/ 7077129 w 7645936"/>
                  <a:gd name="connsiteY141" fmla="*/ 2139317 h 4314825"/>
                  <a:gd name="connsiteX142" fmla="*/ 7077129 w 7645936"/>
                  <a:gd name="connsiteY142" fmla="*/ 1840719 h 4314825"/>
                  <a:gd name="connsiteX143" fmla="*/ 6766193 w 7645936"/>
                  <a:gd name="connsiteY143" fmla="*/ 1840719 h 4314825"/>
                  <a:gd name="connsiteX144" fmla="*/ 6766193 w 7645936"/>
                  <a:gd name="connsiteY144" fmla="*/ 4183050 h 4314825"/>
                  <a:gd name="connsiteX145" fmla="*/ 6634418 w 7645936"/>
                  <a:gd name="connsiteY145" fmla="*/ 4314825 h 4314825"/>
                  <a:gd name="connsiteX146" fmla="*/ 1011518 w 7645936"/>
                  <a:gd name="connsiteY146" fmla="*/ 4314825 h 4314825"/>
                  <a:gd name="connsiteX147" fmla="*/ 879743 w 7645936"/>
                  <a:gd name="connsiteY147" fmla="*/ 4183050 h 4314825"/>
                  <a:gd name="connsiteX148" fmla="*/ 879743 w 7645936"/>
                  <a:gd name="connsiteY148" fmla="*/ 1840719 h 4314825"/>
                  <a:gd name="connsiteX149" fmla="*/ 568807 w 7645936"/>
                  <a:gd name="connsiteY149" fmla="*/ 1840719 h 4314825"/>
                  <a:gd name="connsiteX150" fmla="*/ 568807 w 7645936"/>
                  <a:gd name="connsiteY150" fmla="*/ 2139317 h 4314825"/>
                  <a:gd name="connsiteX151" fmla="*/ 0 w 7645936"/>
                  <a:gd name="connsiteY151" fmla="*/ 2139317 h 4314825"/>
                  <a:gd name="connsiteX152" fmla="*/ 0 w 7645936"/>
                  <a:gd name="connsiteY152" fmla="*/ 1193887 h 4314825"/>
                  <a:gd name="connsiteX153" fmla="*/ 568807 w 7645936"/>
                  <a:gd name="connsiteY153" fmla="*/ 1193887 h 4314825"/>
                  <a:gd name="connsiteX154" fmla="*/ 568807 w 7645936"/>
                  <a:gd name="connsiteY154" fmla="*/ 1485987 h 4314825"/>
                  <a:gd name="connsiteX155" fmla="*/ 879743 w 7645936"/>
                  <a:gd name="connsiteY155" fmla="*/ 1485987 h 4314825"/>
                  <a:gd name="connsiteX156" fmla="*/ 879743 w 7645936"/>
                  <a:gd name="connsiteY156" fmla="*/ 131775 h 4314825"/>
                  <a:gd name="connsiteX157" fmla="*/ 1011518 w 7645936"/>
                  <a:gd name="connsiteY15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645936" h="4314825">
                    <a:moveTo>
                      <a:pt x="5333671" y="2643510"/>
                    </a:moveTo>
                    <a:cubicBezTo>
                      <a:pt x="5256088" y="2643510"/>
                      <a:pt x="5193195" y="2706403"/>
                      <a:pt x="5193195" y="2783986"/>
                    </a:cubicBezTo>
                    <a:lnTo>
                      <a:pt x="5193195" y="3723500"/>
                    </a:lnTo>
                    <a:cubicBezTo>
                      <a:pt x="5193195" y="3801083"/>
                      <a:pt x="5256088" y="3863976"/>
                      <a:pt x="5333671" y="3863976"/>
                    </a:cubicBezTo>
                    <a:lnTo>
                      <a:pt x="5421017" y="3863976"/>
                    </a:lnTo>
                    <a:cubicBezTo>
                      <a:pt x="5498600" y="3863976"/>
                      <a:pt x="5561493" y="3801083"/>
                      <a:pt x="5561493" y="3723500"/>
                    </a:cubicBezTo>
                    <a:lnTo>
                      <a:pt x="5561493" y="2783986"/>
                    </a:lnTo>
                    <a:cubicBezTo>
                      <a:pt x="5561493" y="2706403"/>
                      <a:pt x="5498600" y="2643510"/>
                      <a:pt x="5421017" y="2643510"/>
                    </a:cubicBezTo>
                    <a:close/>
                    <a:moveTo>
                      <a:pt x="4527329" y="2643510"/>
                    </a:moveTo>
                    <a:cubicBezTo>
                      <a:pt x="4449746" y="2643510"/>
                      <a:pt x="4386853" y="2706403"/>
                      <a:pt x="4386853" y="2783986"/>
                    </a:cubicBezTo>
                    <a:lnTo>
                      <a:pt x="4386853" y="3723500"/>
                    </a:lnTo>
                    <a:cubicBezTo>
                      <a:pt x="4386853" y="3801083"/>
                      <a:pt x="4449746" y="3863976"/>
                      <a:pt x="4527329" y="3863976"/>
                    </a:cubicBezTo>
                    <a:lnTo>
                      <a:pt x="4614675" y="3863976"/>
                    </a:lnTo>
                    <a:cubicBezTo>
                      <a:pt x="4692258" y="3863976"/>
                      <a:pt x="4755151" y="3801083"/>
                      <a:pt x="4755151" y="3723500"/>
                    </a:cubicBezTo>
                    <a:lnTo>
                      <a:pt x="4755151" y="2783986"/>
                    </a:lnTo>
                    <a:cubicBezTo>
                      <a:pt x="4755151" y="2706403"/>
                      <a:pt x="4692258" y="2643510"/>
                      <a:pt x="4614675" y="2643510"/>
                    </a:cubicBezTo>
                    <a:close/>
                    <a:moveTo>
                      <a:pt x="3720987" y="2643510"/>
                    </a:moveTo>
                    <a:cubicBezTo>
                      <a:pt x="3643404" y="2643510"/>
                      <a:pt x="3580511" y="2706403"/>
                      <a:pt x="3580511" y="2783986"/>
                    </a:cubicBezTo>
                    <a:lnTo>
                      <a:pt x="3580511" y="3723500"/>
                    </a:lnTo>
                    <a:cubicBezTo>
                      <a:pt x="3580511" y="3801083"/>
                      <a:pt x="3643404" y="3863976"/>
                      <a:pt x="3720987" y="3863976"/>
                    </a:cubicBezTo>
                    <a:lnTo>
                      <a:pt x="3808333" y="3863976"/>
                    </a:lnTo>
                    <a:cubicBezTo>
                      <a:pt x="3885916" y="3863976"/>
                      <a:pt x="3948809" y="3801083"/>
                      <a:pt x="3948809" y="3723500"/>
                    </a:cubicBezTo>
                    <a:lnTo>
                      <a:pt x="3948809" y="2783986"/>
                    </a:lnTo>
                    <a:cubicBezTo>
                      <a:pt x="3948809" y="2706403"/>
                      <a:pt x="3885916" y="2643510"/>
                      <a:pt x="3808333" y="2643510"/>
                    </a:cubicBezTo>
                    <a:close/>
                    <a:moveTo>
                      <a:pt x="2914644" y="2643510"/>
                    </a:moveTo>
                    <a:cubicBezTo>
                      <a:pt x="2837061" y="2643510"/>
                      <a:pt x="2774168" y="2706403"/>
                      <a:pt x="2774168" y="2783986"/>
                    </a:cubicBezTo>
                    <a:lnTo>
                      <a:pt x="2774168" y="3723500"/>
                    </a:lnTo>
                    <a:cubicBezTo>
                      <a:pt x="2774168" y="3801083"/>
                      <a:pt x="2837061" y="3863976"/>
                      <a:pt x="2914644" y="3863976"/>
                    </a:cubicBezTo>
                    <a:lnTo>
                      <a:pt x="3001990" y="3863976"/>
                    </a:lnTo>
                    <a:cubicBezTo>
                      <a:pt x="3079573" y="3863976"/>
                      <a:pt x="3142466" y="3801083"/>
                      <a:pt x="3142466" y="3723500"/>
                    </a:cubicBezTo>
                    <a:lnTo>
                      <a:pt x="3142466" y="2783986"/>
                    </a:lnTo>
                    <a:cubicBezTo>
                      <a:pt x="3142466" y="2706403"/>
                      <a:pt x="3079573" y="2643510"/>
                      <a:pt x="3001990" y="2643510"/>
                    </a:cubicBezTo>
                    <a:close/>
                    <a:moveTo>
                      <a:pt x="2108301" y="2643510"/>
                    </a:moveTo>
                    <a:cubicBezTo>
                      <a:pt x="2030718" y="2643510"/>
                      <a:pt x="1967825" y="2706403"/>
                      <a:pt x="1967825" y="2783986"/>
                    </a:cubicBezTo>
                    <a:lnTo>
                      <a:pt x="1967825" y="3723500"/>
                    </a:lnTo>
                    <a:cubicBezTo>
                      <a:pt x="1967825" y="3801083"/>
                      <a:pt x="2030718" y="3863976"/>
                      <a:pt x="2108301" y="3863976"/>
                    </a:cubicBezTo>
                    <a:lnTo>
                      <a:pt x="2195647" y="3863976"/>
                    </a:lnTo>
                    <a:cubicBezTo>
                      <a:pt x="2273230" y="3863976"/>
                      <a:pt x="2336123" y="3801083"/>
                      <a:pt x="2336123" y="3723500"/>
                    </a:cubicBezTo>
                    <a:lnTo>
                      <a:pt x="2336123" y="2783986"/>
                    </a:lnTo>
                    <a:cubicBezTo>
                      <a:pt x="2336123" y="2706403"/>
                      <a:pt x="2273230" y="2643510"/>
                      <a:pt x="2195647" y="2643510"/>
                    </a:cubicBezTo>
                    <a:close/>
                    <a:moveTo>
                      <a:pt x="5312536" y="2564132"/>
                    </a:moveTo>
                    <a:lnTo>
                      <a:pt x="5442152" y="2564132"/>
                    </a:lnTo>
                    <a:cubicBezTo>
                      <a:pt x="5557280" y="2564132"/>
                      <a:pt x="5650609" y="2657461"/>
                      <a:pt x="5650609" y="2772589"/>
                    </a:cubicBezTo>
                    <a:lnTo>
                      <a:pt x="5650609" y="3734896"/>
                    </a:lnTo>
                    <a:cubicBezTo>
                      <a:pt x="5650609" y="3850024"/>
                      <a:pt x="5557280" y="3943353"/>
                      <a:pt x="5442152" y="3943353"/>
                    </a:cubicBezTo>
                    <a:lnTo>
                      <a:pt x="5312536" y="3943353"/>
                    </a:lnTo>
                    <a:cubicBezTo>
                      <a:pt x="5197408" y="3943353"/>
                      <a:pt x="5104079" y="3850024"/>
                      <a:pt x="5104079" y="3734896"/>
                    </a:cubicBezTo>
                    <a:lnTo>
                      <a:pt x="5104079" y="2772589"/>
                    </a:lnTo>
                    <a:cubicBezTo>
                      <a:pt x="5104079" y="2657461"/>
                      <a:pt x="5197408" y="2564132"/>
                      <a:pt x="5312536" y="2564132"/>
                    </a:cubicBezTo>
                    <a:close/>
                    <a:moveTo>
                      <a:pt x="4506194" y="2564132"/>
                    </a:moveTo>
                    <a:lnTo>
                      <a:pt x="4635810" y="2564132"/>
                    </a:lnTo>
                    <a:cubicBezTo>
                      <a:pt x="4750938" y="2564132"/>
                      <a:pt x="4844267" y="2657461"/>
                      <a:pt x="4844267" y="2772589"/>
                    </a:cubicBezTo>
                    <a:lnTo>
                      <a:pt x="4844267" y="3734896"/>
                    </a:lnTo>
                    <a:cubicBezTo>
                      <a:pt x="4844267" y="3850024"/>
                      <a:pt x="4750938" y="3943353"/>
                      <a:pt x="4635810" y="3943353"/>
                    </a:cubicBezTo>
                    <a:lnTo>
                      <a:pt x="4506194" y="3943353"/>
                    </a:lnTo>
                    <a:cubicBezTo>
                      <a:pt x="4391066" y="3943353"/>
                      <a:pt x="4297737" y="3850024"/>
                      <a:pt x="4297737" y="3734896"/>
                    </a:cubicBezTo>
                    <a:lnTo>
                      <a:pt x="4297737" y="2772589"/>
                    </a:lnTo>
                    <a:cubicBezTo>
                      <a:pt x="4297737" y="2657461"/>
                      <a:pt x="4391066" y="2564132"/>
                      <a:pt x="4506194" y="2564132"/>
                    </a:cubicBezTo>
                    <a:close/>
                    <a:moveTo>
                      <a:pt x="3699852" y="2564132"/>
                    </a:moveTo>
                    <a:lnTo>
                      <a:pt x="3829468" y="2564132"/>
                    </a:lnTo>
                    <a:cubicBezTo>
                      <a:pt x="3944596" y="2564132"/>
                      <a:pt x="4037925" y="2657461"/>
                      <a:pt x="4037925" y="2772589"/>
                    </a:cubicBezTo>
                    <a:lnTo>
                      <a:pt x="4037925" y="3734896"/>
                    </a:lnTo>
                    <a:cubicBezTo>
                      <a:pt x="4037925" y="3850024"/>
                      <a:pt x="3944596" y="3943353"/>
                      <a:pt x="3829468" y="3943353"/>
                    </a:cubicBezTo>
                    <a:lnTo>
                      <a:pt x="3699852" y="3943353"/>
                    </a:lnTo>
                    <a:cubicBezTo>
                      <a:pt x="3584724" y="3943353"/>
                      <a:pt x="3491395" y="3850024"/>
                      <a:pt x="3491395" y="3734896"/>
                    </a:cubicBezTo>
                    <a:lnTo>
                      <a:pt x="3491395" y="2772589"/>
                    </a:lnTo>
                    <a:cubicBezTo>
                      <a:pt x="3491395" y="2657461"/>
                      <a:pt x="3584724" y="2564132"/>
                      <a:pt x="3699852" y="2564132"/>
                    </a:cubicBezTo>
                    <a:close/>
                    <a:moveTo>
                      <a:pt x="2893509" y="2564132"/>
                    </a:moveTo>
                    <a:lnTo>
                      <a:pt x="3023125" y="2564132"/>
                    </a:lnTo>
                    <a:cubicBezTo>
                      <a:pt x="3138253" y="2564132"/>
                      <a:pt x="3231582" y="2657461"/>
                      <a:pt x="3231582" y="2772589"/>
                    </a:cubicBezTo>
                    <a:lnTo>
                      <a:pt x="3231582" y="3734896"/>
                    </a:lnTo>
                    <a:cubicBezTo>
                      <a:pt x="3231582" y="3850024"/>
                      <a:pt x="3138253" y="3943353"/>
                      <a:pt x="3023125" y="3943353"/>
                    </a:cubicBezTo>
                    <a:lnTo>
                      <a:pt x="2893509" y="3943353"/>
                    </a:lnTo>
                    <a:cubicBezTo>
                      <a:pt x="2778381" y="3943353"/>
                      <a:pt x="2685052" y="3850024"/>
                      <a:pt x="2685052" y="3734896"/>
                    </a:cubicBezTo>
                    <a:lnTo>
                      <a:pt x="2685052" y="2772589"/>
                    </a:lnTo>
                    <a:cubicBezTo>
                      <a:pt x="2685052" y="2657461"/>
                      <a:pt x="2778381" y="2564132"/>
                      <a:pt x="2893509" y="2564132"/>
                    </a:cubicBezTo>
                    <a:close/>
                    <a:moveTo>
                      <a:pt x="2087166" y="2564132"/>
                    </a:moveTo>
                    <a:lnTo>
                      <a:pt x="2216782" y="2564132"/>
                    </a:lnTo>
                    <a:cubicBezTo>
                      <a:pt x="2331910" y="2564132"/>
                      <a:pt x="2425239" y="2657461"/>
                      <a:pt x="2425239" y="2772589"/>
                    </a:cubicBezTo>
                    <a:lnTo>
                      <a:pt x="2425239" y="3734896"/>
                    </a:lnTo>
                    <a:cubicBezTo>
                      <a:pt x="2425239" y="3850024"/>
                      <a:pt x="2331910" y="3943353"/>
                      <a:pt x="2216782" y="3943353"/>
                    </a:cubicBezTo>
                    <a:lnTo>
                      <a:pt x="2087166" y="3943353"/>
                    </a:lnTo>
                    <a:cubicBezTo>
                      <a:pt x="1972038" y="3943353"/>
                      <a:pt x="1878709" y="3850024"/>
                      <a:pt x="1878709" y="3734896"/>
                    </a:cubicBezTo>
                    <a:lnTo>
                      <a:pt x="1878709" y="2772589"/>
                    </a:lnTo>
                    <a:cubicBezTo>
                      <a:pt x="1878709" y="2657461"/>
                      <a:pt x="1972038" y="2564132"/>
                      <a:pt x="2087166" y="2564132"/>
                    </a:cubicBezTo>
                    <a:close/>
                    <a:moveTo>
                      <a:pt x="5082919" y="775812"/>
                    </a:moveTo>
                    <a:cubicBezTo>
                      <a:pt x="4803323" y="775812"/>
                      <a:pt x="4576665" y="1002470"/>
                      <a:pt x="4576665" y="1282066"/>
                    </a:cubicBezTo>
                    <a:cubicBezTo>
                      <a:pt x="4576665" y="1561662"/>
                      <a:pt x="4803323" y="1788320"/>
                      <a:pt x="5082919" y="1788320"/>
                    </a:cubicBezTo>
                    <a:cubicBezTo>
                      <a:pt x="5362515" y="1788320"/>
                      <a:pt x="5589173" y="1561662"/>
                      <a:pt x="5589173" y="1282066"/>
                    </a:cubicBezTo>
                    <a:cubicBezTo>
                      <a:pt x="5589173" y="1002470"/>
                      <a:pt x="5362515" y="775812"/>
                      <a:pt x="5082919" y="775812"/>
                    </a:cubicBezTo>
                    <a:close/>
                    <a:moveTo>
                      <a:pt x="2408299" y="775812"/>
                    </a:moveTo>
                    <a:cubicBezTo>
                      <a:pt x="2128703" y="775812"/>
                      <a:pt x="1902046" y="1002470"/>
                      <a:pt x="1902046" y="1282066"/>
                    </a:cubicBezTo>
                    <a:cubicBezTo>
                      <a:pt x="1902046" y="1561662"/>
                      <a:pt x="2128703" y="1788320"/>
                      <a:pt x="2408299" y="1788320"/>
                    </a:cubicBezTo>
                    <a:cubicBezTo>
                      <a:pt x="2687895" y="1788320"/>
                      <a:pt x="2914553" y="1561662"/>
                      <a:pt x="2914553" y="1282066"/>
                    </a:cubicBezTo>
                    <a:cubicBezTo>
                      <a:pt x="2914553" y="1002470"/>
                      <a:pt x="2687895" y="775812"/>
                      <a:pt x="2408299" y="775812"/>
                    </a:cubicBezTo>
                    <a:close/>
                    <a:moveTo>
                      <a:pt x="5082919" y="661036"/>
                    </a:moveTo>
                    <a:cubicBezTo>
                      <a:pt x="5425904" y="661036"/>
                      <a:pt x="5703949" y="939081"/>
                      <a:pt x="5703949" y="1282066"/>
                    </a:cubicBezTo>
                    <a:cubicBezTo>
                      <a:pt x="5703949" y="1625051"/>
                      <a:pt x="5425904" y="1903096"/>
                      <a:pt x="5082919" y="1903096"/>
                    </a:cubicBezTo>
                    <a:cubicBezTo>
                      <a:pt x="4739934" y="1903096"/>
                      <a:pt x="4461889" y="1625051"/>
                      <a:pt x="4461889" y="1282066"/>
                    </a:cubicBezTo>
                    <a:cubicBezTo>
                      <a:pt x="4461889" y="939081"/>
                      <a:pt x="4739934" y="661036"/>
                      <a:pt x="5082919" y="661036"/>
                    </a:cubicBezTo>
                    <a:close/>
                    <a:moveTo>
                      <a:pt x="2408299" y="661036"/>
                    </a:moveTo>
                    <a:cubicBezTo>
                      <a:pt x="2751284" y="661036"/>
                      <a:pt x="3029329" y="939081"/>
                      <a:pt x="3029329" y="1282066"/>
                    </a:cubicBezTo>
                    <a:cubicBezTo>
                      <a:pt x="3029329" y="1625051"/>
                      <a:pt x="2751284" y="1903096"/>
                      <a:pt x="2408299" y="1903096"/>
                    </a:cubicBezTo>
                    <a:cubicBezTo>
                      <a:pt x="2065314" y="1903096"/>
                      <a:pt x="1787269" y="1625051"/>
                      <a:pt x="1787269" y="1282066"/>
                    </a:cubicBezTo>
                    <a:cubicBezTo>
                      <a:pt x="1787269" y="939081"/>
                      <a:pt x="2065314" y="661036"/>
                      <a:pt x="2408299" y="661036"/>
                    </a:cubicBezTo>
                    <a:close/>
                    <a:moveTo>
                      <a:pt x="1164182" y="126434"/>
                    </a:moveTo>
                    <a:cubicBezTo>
                      <a:pt x="1092372" y="126434"/>
                      <a:pt x="1034158" y="184647"/>
                      <a:pt x="1034158" y="256457"/>
                    </a:cubicBezTo>
                    <a:lnTo>
                      <a:pt x="1034158" y="1603376"/>
                    </a:lnTo>
                    <a:lnTo>
                      <a:pt x="879743" y="1603376"/>
                    </a:lnTo>
                    <a:lnTo>
                      <a:pt x="478976" y="1603376"/>
                    </a:lnTo>
                    <a:lnTo>
                      <a:pt x="478976" y="1286475"/>
                    </a:lnTo>
                    <a:lnTo>
                      <a:pt x="89830" y="1286475"/>
                    </a:lnTo>
                    <a:lnTo>
                      <a:pt x="89830" y="2046729"/>
                    </a:lnTo>
                    <a:lnTo>
                      <a:pt x="478976" y="2046729"/>
                    </a:lnTo>
                    <a:lnTo>
                      <a:pt x="478976" y="1724026"/>
                    </a:lnTo>
                    <a:lnTo>
                      <a:pt x="879743" y="1724026"/>
                    </a:lnTo>
                    <a:lnTo>
                      <a:pt x="1034158" y="1724026"/>
                    </a:lnTo>
                    <a:lnTo>
                      <a:pt x="1034158" y="4058369"/>
                    </a:lnTo>
                    <a:cubicBezTo>
                      <a:pt x="1034158" y="4130179"/>
                      <a:pt x="1092372" y="4188392"/>
                      <a:pt x="1164182" y="4188392"/>
                    </a:cubicBezTo>
                    <a:lnTo>
                      <a:pt x="6481755" y="4188392"/>
                    </a:lnTo>
                    <a:cubicBezTo>
                      <a:pt x="6553565" y="4188392"/>
                      <a:pt x="6611778" y="4130179"/>
                      <a:pt x="6611778" y="4058369"/>
                    </a:cubicBezTo>
                    <a:lnTo>
                      <a:pt x="6611778" y="1724026"/>
                    </a:lnTo>
                    <a:lnTo>
                      <a:pt x="6766193" y="1724026"/>
                    </a:lnTo>
                    <a:lnTo>
                      <a:pt x="7166960" y="1724026"/>
                    </a:lnTo>
                    <a:lnTo>
                      <a:pt x="7166960" y="2046729"/>
                    </a:lnTo>
                    <a:lnTo>
                      <a:pt x="7556106" y="2046729"/>
                    </a:lnTo>
                    <a:lnTo>
                      <a:pt x="7556106" y="1286475"/>
                    </a:lnTo>
                    <a:lnTo>
                      <a:pt x="7166960" y="1286475"/>
                    </a:lnTo>
                    <a:lnTo>
                      <a:pt x="7166960" y="1603376"/>
                    </a:lnTo>
                    <a:lnTo>
                      <a:pt x="6766193" y="1603376"/>
                    </a:lnTo>
                    <a:lnTo>
                      <a:pt x="6611778" y="1603376"/>
                    </a:lnTo>
                    <a:lnTo>
                      <a:pt x="6611778" y="256457"/>
                    </a:lnTo>
                    <a:cubicBezTo>
                      <a:pt x="6611778" y="184647"/>
                      <a:pt x="6553565" y="126434"/>
                      <a:pt x="6481755" y="126434"/>
                    </a:cubicBezTo>
                    <a:close/>
                    <a:moveTo>
                      <a:pt x="1011518" y="0"/>
                    </a:moveTo>
                    <a:lnTo>
                      <a:pt x="6634418" y="0"/>
                    </a:lnTo>
                    <a:cubicBezTo>
                      <a:pt x="6707195" y="0"/>
                      <a:pt x="6766193" y="58999"/>
                      <a:pt x="6766193" y="131775"/>
                    </a:cubicBezTo>
                    <a:lnTo>
                      <a:pt x="6766193" y="1485987"/>
                    </a:lnTo>
                    <a:lnTo>
                      <a:pt x="7077129" y="1485987"/>
                    </a:lnTo>
                    <a:lnTo>
                      <a:pt x="7077129" y="1193887"/>
                    </a:lnTo>
                    <a:lnTo>
                      <a:pt x="7645936" y="1193887"/>
                    </a:lnTo>
                    <a:lnTo>
                      <a:pt x="7645936" y="2139317"/>
                    </a:lnTo>
                    <a:lnTo>
                      <a:pt x="7077129" y="2139317"/>
                    </a:lnTo>
                    <a:lnTo>
                      <a:pt x="7077129" y="1840719"/>
                    </a:lnTo>
                    <a:lnTo>
                      <a:pt x="6766193" y="1840719"/>
                    </a:lnTo>
                    <a:lnTo>
                      <a:pt x="6766193" y="4183050"/>
                    </a:lnTo>
                    <a:cubicBezTo>
                      <a:pt x="6766193" y="4255827"/>
                      <a:pt x="6707195" y="4314825"/>
                      <a:pt x="6634418" y="4314825"/>
                    </a:cubicBezTo>
                    <a:lnTo>
                      <a:pt x="1011518" y="4314825"/>
                    </a:lnTo>
                    <a:cubicBezTo>
                      <a:pt x="938741" y="4314825"/>
                      <a:pt x="879743" y="4255827"/>
                      <a:pt x="879743" y="4183050"/>
                    </a:cubicBezTo>
                    <a:lnTo>
                      <a:pt x="879743" y="1840719"/>
                    </a:lnTo>
                    <a:lnTo>
                      <a:pt x="568807" y="1840719"/>
                    </a:lnTo>
                    <a:lnTo>
                      <a:pt x="568807" y="2139317"/>
                    </a:lnTo>
                    <a:lnTo>
                      <a:pt x="0" y="2139317"/>
                    </a:lnTo>
                    <a:lnTo>
                      <a:pt x="0" y="1193887"/>
                    </a:lnTo>
                    <a:lnTo>
                      <a:pt x="568807" y="1193887"/>
                    </a:lnTo>
                    <a:lnTo>
                      <a:pt x="568807" y="1485987"/>
                    </a:lnTo>
                    <a:lnTo>
                      <a:pt x="879743" y="1485987"/>
                    </a:lnTo>
                    <a:lnTo>
                      <a:pt x="879743" y="131775"/>
                    </a:lnTo>
                    <a:cubicBezTo>
                      <a:pt x="879743" y="58999"/>
                      <a:pt x="938741" y="0"/>
                      <a:pt x="1011518" y="0"/>
                    </a:cubicBezTo>
                    <a:close/>
                  </a:path>
                </a:pathLst>
              </a:custGeom>
              <a:noFill/>
              <a:ln w="3175">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accent2"/>
                  </a:solidFill>
                  <a:ea typeface="Segoe UI" pitchFamily="34" charset="0"/>
                  <a:cs typeface="Segoe UI" pitchFamily="34" charset="0"/>
                </a:endParaRPr>
              </a:p>
            </p:txBody>
          </p:sp>
          <p:cxnSp>
            <p:nvCxnSpPr>
              <p:cNvPr id="230" name="Straight Connector 229"/>
              <p:cNvCxnSpPr/>
              <p:nvPr/>
            </p:nvCxnSpPr>
            <p:spPr>
              <a:xfrm flipH="1">
                <a:off x="10486805" y="3605293"/>
                <a:ext cx="308472" cy="0"/>
              </a:xfrm>
              <a:prstGeom prst="line">
                <a:avLst/>
              </a:prstGeom>
              <a:grpFill/>
              <a:ln>
                <a:solidFill>
                  <a:schemeClr val="tx1">
                    <a:lumMod val="6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139" name="Rectangle 138"/>
          <p:cNvSpPr/>
          <p:nvPr/>
        </p:nvSpPr>
        <p:spPr>
          <a:xfrm>
            <a:off x="8647433" y="2914002"/>
            <a:ext cx="1212643" cy="418289"/>
          </a:xfrm>
          <a:prstGeom prst="rect">
            <a:avLst/>
          </a:prstGeom>
        </p:spPr>
        <p:txBody>
          <a:bodyPr wrap="square" anchor="ctr">
            <a:spAutoFit/>
          </a:bodyPr>
          <a:lstStyle/>
          <a:p>
            <a:r>
              <a:rPr lang="en-US" sz="1122" dirty="0">
                <a:cs typeface="Segoe UI Semilight" panose="020B0402040204020203" pitchFamily="34" charset="0"/>
              </a:rPr>
              <a:t>Bot </a:t>
            </a:r>
            <a:br>
              <a:rPr lang="en-US" sz="1122" dirty="0">
                <a:cs typeface="Segoe UI Semilight" panose="020B0402040204020203" pitchFamily="34" charset="0"/>
              </a:rPr>
            </a:br>
            <a:r>
              <a:rPr lang="en-US" sz="1122" dirty="0">
                <a:cs typeface="Segoe UI Semilight" panose="020B0402040204020203" pitchFamily="34" charset="0"/>
              </a:rPr>
              <a:t>Framework</a:t>
            </a:r>
          </a:p>
        </p:txBody>
      </p:sp>
      <p:sp>
        <p:nvSpPr>
          <p:cNvPr id="145" name="Rectangle 144"/>
          <p:cNvSpPr/>
          <p:nvPr/>
        </p:nvSpPr>
        <p:spPr>
          <a:xfrm>
            <a:off x="4944592" y="2917249"/>
            <a:ext cx="1214695" cy="418289"/>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144" name="Rectangle 143"/>
          <p:cNvSpPr/>
          <p:nvPr/>
        </p:nvSpPr>
        <p:spPr>
          <a:xfrm>
            <a:off x="3208175" y="3018419"/>
            <a:ext cx="1214695" cy="253266"/>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231" name="Group 230"/>
          <p:cNvGrpSpPr/>
          <p:nvPr/>
        </p:nvGrpSpPr>
        <p:grpSpPr>
          <a:xfrm>
            <a:off x="2907222" y="2977856"/>
            <a:ext cx="262811" cy="279564"/>
            <a:chOff x="3232150" y="382588"/>
            <a:chExt cx="5727700" cy="6092825"/>
          </a:xfrm>
          <a:solidFill>
            <a:schemeClr val="tx1"/>
          </a:solidFill>
        </p:grpSpPr>
        <p:sp>
          <p:nvSpPr>
            <p:cNvPr id="232"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3"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4"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50" name="Rectangle 149"/>
          <p:cNvSpPr/>
          <p:nvPr/>
        </p:nvSpPr>
        <p:spPr>
          <a:xfrm>
            <a:off x="6831635" y="2917249"/>
            <a:ext cx="1212643" cy="418289"/>
          </a:xfrm>
          <a:prstGeom prst="rect">
            <a:avLst/>
          </a:prstGeom>
        </p:spPr>
        <p:txBody>
          <a:bodyPr wrap="square">
            <a:spAutoFit/>
          </a:bodyPr>
          <a:lstStyle/>
          <a:p>
            <a:r>
              <a:rPr lang="en-US" sz="1122" dirty="0">
                <a:cs typeface="Segoe UI Semilight" panose="020B0402040204020203" pitchFamily="34" charset="0"/>
              </a:rPr>
              <a:t>Data Lake Analytics</a:t>
            </a:r>
          </a:p>
        </p:txBody>
      </p:sp>
      <p:grpSp>
        <p:nvGrpSpPr>
          <p:cNvPr id="235" name="Group 234"/>
          <p:cNvGrpSpPr/>
          <p:nvPr/>
        </p:nvGrpSpPr>
        <p:grpSpPr>
          <a:xfrm>
            <a:off x="6477230" y="2996617"/>
            <a:ext cx="210864" cy="275835"/>
            <a:chOff x="3473450" y="4579938"/>
            <a:chExt cx="1741488" cy="2278062"/>
          </a:xfrm>
          <a:solidFill>
            <a:schemeClr val="tx1"/>
          </a:solidFill>
        </p:grpSpPr>
        <p:sp>
          <p:nvSpPr>
            <p:cNvPr id="236"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7"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8"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46" name="Rectangle 145"/>
          <p:cNvSpPr/>
          <p:nvPr/>
        </p:nvSpPr>
        <p:spPr>
          <a:xfrm>
            <a:off x="3208175" y="2219906"/>
            <a:ext cx="1214695" cy="253266"/>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149" name="Rectangle 148"/>
          <p:cNvSpPr/>
          <p:nvPr/>
        </p:nvSpPr>
        <p:spPr>
          <a:xfrm>
            <a:off x="6831635" y="2139019"/>
            <a:ext cx="1212643" cy="418289"/>
          </a:xfrm>
          <a:prstGeom prst="rect">
            <a:avLst/>
          </a:prstGeom>
        </p:spPr>
        <p:txBody>
          <a:bodyPr wrap="square">
            <a:spAutoFit/>
          </a:bodyPr>
          <a:lstStyle/>
          <a:p>
            <a:r>
              <a:rPr lang="en-US" sz="1122" dirty="0">
                <a:cs typeface="Segoe UI Semilight" panose="020B0402040204020203" pitchFamily="34" charset="0"/>
              </a:rPr>
              <a:t>Machine Learning</a:t>
            </a:r>
          </a:p>
        </p:txBody>
      </p:sp>
      <p:sp>
        <p:nvSpPr>
          <p:cNvPr id="147" name="Rectangle 146"/>
          <p:cNvSpPr/>
          <p:nvPr/>
        </p:nvSpPr>
        <p:spPr>
          <a:xfrm>
            <a:off x="4931387" y="2219906"/>
            <a:ext cx="1214695" cy="253266"/>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239" name="Group 238"/>
          <p:cNvGrpSpPr/>
          <p:nvPr/>
        </p:nvGrpSpPr>
        <p:grpSpPr>
          <a:xfrm>
            <a:off x="4636526" y="2224884"/>
            <a:ext cx="240061" cy="240061"/>
            <a:chOff x="4068192" y="3363795"/>
            <a:chExt cx="324957" cy="324957"/>
          </a:xfrm>
        </p:grpSpPr>
        <p:sp>
          <p:nvSpPr>
            <p:cNvPr id="240" name="Rounded Rectangle 239"/>
            <p:cNvSpPr/>
            <p:nvPr/>
          </p:nvSpPr>
          <p:spPr bwMode="auto">
            <a:xfrm>
              <a:off x="4068192" y="3363795"/>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3" name="Oval 242"/>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4" name="Oval 243"/>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7" name="Oval 246"/>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8" name="Oval 247"/>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2" name="Oval 251"/>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5" name="Oval 254"/>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51" name="Rectangle 150"/>
          <p:cNvSpPr/>
          <p:nvPr/>
        </p:nvSpPr>
        <p:spPr>
          <a:xfrm>
            <a:off x="8647433" y="2139019"/>
            <a:ext cx="1212643" cy="418289"/>
          </a:xfrm>
          <a:prstGeom prst="rect">
            <a:avLst/>
          </a:prstGeom>
        </p:spPr>
        <p:txBody>
          <a:bodyPr wrap="square">
            <a:spAutoFit/>
          </a:bodyPr>
          <a:lstStyle/>
          <a:p>
            <a:r>
              <a:rPr lang="en-US" sz="1122" dirty="0">
                <a:cs typeface="Segoe UI Semilight" panose="020B0402040204020203" pitchFamily="34" charset="0"/>
              </a:rPr>
              <a:t>Cognitive Services</a:t>
            </a:r>
          </a:p>
        </p:txBody>
      </p:sp>
      <p:grpSp>
        <p:nvGrpSpPr>
          <p:cNvPr id="13" name="Group 12"/>
          <p:cNvGrpSpPr/>
          <p:nvPr/>
        </p:nvGrpSpPr>
        <p:grpSpPr>
          <a:xfrm>
            <a:off x="8215641" y="2213949"/>
            <a:ext cx="408490" cy="261932"/>
            <a:chOff x="7822816" y="2717080"/>
            <a:chExt cx="427431" cy="274077"/>
          </a:xfrm>
        </p:grpSpPr>
        <p:sp>
          <p:nvSpPr>
            <p:cNvPr id="257" name="Freeform 256"/>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solidFill>
              <a:schemeClr val="tx1"/>
            </a:solid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58"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263" name="Rectangle 262"/>
          <p:cNvSpPr/>
          <p:nvPr/>
        </p:nvSpPr>
        <p:spPr>
          <a:xfrm>
            <a:off x="8467066" y="5192194"/>
            <a:ext cx="1214695" cy="253266"/>
          </a:xfrm>
          <a:prstGeom prst="rect">
            <a:avLst/>
          </a:prstGeom>
        </p:spPr>
        <p:txBody>
          <a:bodyPr wrap="square">
            <a:spAutoFit/>
          </a:bodyPr>
          <a:lstStyle/>
          <a:p>
            <a:r>
              <a:rPr lang="en-US" sz="1122" dirty="0">
                <a:cs typeface="Segoe UI Semilight" panose="020B0402040204020203" pitchFamily="34" charset="0"/>
              </a:rPr>
              <a:t>Power BI</a:t>
            </a:r>
          </a:p>
        </p:txBody>
      </p:sp>
      <p:grpSp>
        <p:nvGrpSpPr>
          <p:cNvPr id="30" name="Group 29"/>
          <p:cNvGrpSpPr/>
          <p:nvPr/>
        </p:nvGrpSpPr>
        <p:grpSpPr>
          <a:xfrm>
            <a:off x="8125156" y="5217973"/>
            <a:ext cx="310508" cy="198461"/>
            <a:chOff x="7884058" y="5368509"/>
            <a:chExt cx="324905" cy="207663"/>
          </a:xfrm>
        </p:grpSpPr>
        <p:sp>
          <p:nvSpPr>
            <p:cNvPr id="265"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6"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7"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8"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9"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156" name="Freeform 155"/>
          <p:cNvSpPr/>
          <p:nvPr/>
        </p:nvSpPr>
        <p:spPr bwMode="auto">
          <a:xfrm>
            <a:off x="8241479" y="2997894"/>
            <a:ext cx="356814" cy="242549"/>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259" name="Group 258"/>
          <p:cNvGrpSpPr/>
          <p:nvPr/>
        </p:nvGrpSpPr>
        <p:grpSpPr>
          <a:xfrm>
            <a:off x="6416331" y="4571222"/>
            <a:ext cx="337028" cy="258901"/>
            <a:chOff x="1260022" y="5196402"/>
            <a:chExt cx="3273425" cy="2514600"/>
          </a:xfrm>
          <a:solidFill>
            <a:schemeClr val="tx1"/>
          </a:solidFill>
        </p:grpSpPr>
        <p:sp>
          <p:nvSpPr>
            <p:cNvPr id="260" name="Freeform 259"/>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61" name="Freeform 260"/>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62" name="Freeform 261"/>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70" name="Freeform 269"/>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271" name="Freeform 270"/>
          <p:cNvSpPr>
            <a:spLocks/>
          </p:cNvSpPr>
          <p:nvPr/>
        </p:nvSpPr>
        <p:spPr bwMode="auto">
          <a:xfrm>
            <a:off x="6417588" y="3769025"/>
            <a:ext cx="350145" cy="264972"/>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301" name="Freeform 300"/>
          <p:cNvSpPr/>
          <p:nvPr/>
        </p:nvSpPr>
        <p:spPr bwMode="auto">
          <a:xfrm>
            <a:off x="2903392" y="2161357"/>
            <a:ext cx="273767" cy="287691"/>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302" name="Freeform 301"/>
          <p:cNvSpPr/>
          <p:nvPr/>
        </p:nvSpPr>
        <p:spPr bwMode="auto">
          <a:xfrm>
            <a:off x="2922814" y="3781104"/>
            <a:ext cx="221312" cy="231596"/>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sp>
        <p:nvSpPr>
          <p:cNvPr id="303" name="Freeform 302"/>
          <p:cNvSpPr/>
          <p:nvPr/>
        </p:nvSpPr>
        <p:spPr bwMode="auto">
          <a:xfrm flipH="1">
            <a:off x="6458921" y="2213786"/>
            <a:ext cx="255409" cy="270286"/>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351" name="Group 350"/>
          <p:cNvGrpSpPr/>
          <p:nvPr/>
        </p:nvGrpSpPr>
        <p:grpSpPr>
          <a:xfrm>
            <a:off x="4637144" y="2977855"/>
            <a:ext cx="237255" cy="290582"/>
            <a:chOff x="-3084513" y="3390510"/>
            <a:chExt cx="2716213" cy="3363913"/>
          </a:xfrm>
          <a:solidFill>
            <a:schemeClr val="tx1"/>
          </a:solidFill>
        </p:grpSpPr>
        <p:sp>
          <p:nvSpPr>
            <p:cNvPr id="348"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9"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77" name="TextBox 176"/>
          <p:cNvSpPr txBox="1"/>
          <p:nvPr/>
        </p:nvSpPr>
        <p:spPr>
          <a:xfrm>
            <a:off x="1680530" y="1922422"/>
            <a:ext cx="495460" cy="302817"/>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179" name="TextBox 178"/>
          <p:cNvSpPr txBox="1"/>
          <p:nvPr/>
        </p:nvSpPr>
        <p:spPr>
          <a:xfrm>
            <a:off x="1680530" y="3227397"/>
            <a:ext cx="495460" cy="151409"/>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181" name="TextBox 180"/>
          <p:cNvSpPr txBox="1"/>
          <p:nvPr/>
        </p:nvSpPr>
        <p:spPr>
          <a:xfrm>
            <a:off x="1680530" y="4555831"/>
            <a:ext cx="689402" cy="302817"/>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182" name="TextBox 181"/>
          <p:cNvSpPr txBox="1"/>
          <p:nvPr/>
        </p:nvSpPr>
        <p:spPr>
          <a:xfrm>
            <a:off x="1344921" y="5395823"/>
            <a:ext cx="444613" cy="259557"/>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cxnSp>
        <p:nvCxnSpPr>
          <p:cNvPr id="202" name="Straight Connector 201"/>
          <p:cNvCxnSpPr/>
          <p:nvPr/>
        </p:nvCxnSpPr>
        <p:spPr>
          <a:xfrm>
            <a:off x="2254104" y="3319692"/>
            <a:ext cx="289049" cy="0"/>
          </a:xfrm>
          <a:prstGeom prst="line">
            <a:avLst/>
          </a:prstGeom>
          <a:solidFill>
            <a:srgbClr val="0078D7"/>
          </a:solid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9" name="Picture 2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336" y="2938860"/>
            <a:ext cx="727305" cy="850995"/>
          </a:xfrm>
          <a:prstGeom prst="rect">
            <a:avLst/>
          </a:prstGeom>
        </p:spPr>
      </p:pic>
      <p:pic>
        <p:nvPicPr>
          <p:cNvPr id="290" name="Picture 28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0" y="4294460"/>
            <a:ext cx="705564" cy="825558"/>
          </a:xfrm>
          <a:prstGeom prst="rect">
            <a:avLst/>
          </a:prstGeom>
        </p:spPr>
      </p:pic>
      <p:pic>
        <p:nvPicPr>
          <p:cNvPr id="291" name="Picture 2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636" y="1676103"/>
            <a:ext cx="642611" cy="751899"/>
          </a:xfrm>
          <a:prstGeom prst="rect">
            <a:avLst/>
          </a:prstGeom>
        </p:spPr>
      </p:pic>
      <p:pic>
        <p:nvPicPr>
          <p:cNvPr id="119" name="Graphic 118">
            <a:extLst>
              <a:ext uri="{FF2B5EF4-FFF2-40B4-BE49-F238E27FC236}">
                <a16:creationId xmlns:a16="http://schemas.microsoft.com/office/drawing/2014/main" id="{B1415BF4-0559-4AC2-84F5-5A64608EC3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3746" y="3561087"/>
            <a:ext cx="337641" cy="337641"/>
          </a:xfrm>
          <a:prstGeom prst="rect">
            <a:avLst/>
          </a:prstGeom>
        </p:spPr>
      </p:pic>
      <p:sp>
        <p:nvSpPr>
          <p:cNvPr id="121" name="Rectangle 120">
            <a:extLst>
              <a:ext uri="{FF2B5EF4-FFF2-40B4-BE49-F238E27FC236}">
                <a16:creationId xmlns:a16="http://schemas.microsoft.com/office/drawing/2014/main" id="{97BB1EE8-02D7-41AE-8700-3C9C89FFB1FF}"/>
              </a:ext>
            </a:extLst>
          </p:cNvPr>
          <p:cNvSpPr/>
          <p:nvPr/>
        </p:nvSpPr>
        <p:spPr>
          <a:xfrm>
            <a:off x="4969428" y="358803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spTree>
    <p:extLst>
      <p:ext uri="{BB962C8B-B14F-4D97-AF65-F5344CB8AC3E}">
        <p14:creationId xmlns:p14="http://schemas.microsoft.com/office/powerpoint/2010/main" val="14180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
          <p:cNvSpPr>
            <a:spLocks noGrp="1"/>
          </p:cNvSpPr>
          <p:nvPr>
            <p:ph type="title"/>
          </p:nvPr>
        </p:nvSpPr>
        <p:spPr/>
        <p:txBody>
          <a:bodyPr>
            <a:normAutofit/>
          </a:bodyPr>
          <a:lstStyle/>
          <a:p>
            <a:r>
              <a:rPr lang="en-US" dirty="0">
                <a:solidFill>
                  <a:schemeClr val="bg1"/>
                </a:solidFill>
              </a:rPr>
              <a:t>Cortana Intelligence Suite</a:t>
            </a:r>
          </a:p>
        </p:txBody>
      </p:sp>
      <p:grpSp>
        <p:nvGrpSpPr>
          <p:cNvPr id="104" name="Group 103"/>
          <p:cNvGrpSpPr/>
          <p:nvPr/>
        </p:nvGrpSpPr>
        <p:grpSpPr>
          <a:xfrm>
            <a:off x="7957731" y="2730216"/>
            <a:ext cx="318964" cy="186197"/>
            <a:chOff x="-4411663" y="4275138"/>
            <a:chExt cx="312738" cy="182563"/>
          </a:xfrm>
          <a:solidFill>
            <a:schemeClr val="bg2">
              <a:lumMod val="25000"/>
              <a:lumOff val="75000"/>
            </a:schemeClr>
          </a:solidFill>
        </p:grpSpPr>
        <p:sp>
          <p:nvSpPr>
            <p:cNvPr id="106" name="Freeform 9"/>
            <p:cNvSpPr>
              <a:spLocks/>
            </p:cNvSpPr>
            <p:nvPr/>
          </p:nvSpPr>
          <p:spPr bwMode="auto">
            <a:xfrm>
              <a:off x="-4411663" y="4352925"/>
              <a:ext cx="312738" cy="26988"/>
            </a:xfrm>
            <a:custGeom>
              <a:avLst/>
              <a:gdLst>
                <a:gd name="T0" fmla="*/ 377 w 394"/>
                <a:gd name="T1" fmla="*/ 33 h 33"/>
                <a:gd name="T2" fmla="*/ 16 w 394"/>
                <a:gd name="T3" fmla="*/ 33 h 33"/>
                <a:gd name="T4" fmla="*/ 16 w 394"/>
                <a:gd name="T5" fmla="*/ 33 h 33"/>
                <a:gd name="T6" fmla="*/ 10 w 394"/>
                <a:gd name="T7" fmla="*/ 32 h 33"/>
                <a:gd name="T8" fmla="*/ 4 w 394"/>
                <a:gd name="T9" fmla="*/ 28 h 33"/>
                <a:gd name="T10" fmla="*/ 1 w 394"/>
                <a:gd name="T11" fmla="*/ 23 h 33"/>
                <a:gd name="T12" fmla="*/ 0 w 394"/>
                <a:gd name="T13" fmla="*/ 17 h 33"/>
                <a:gd name="T14" fmla="*/ 0 w 394"/>
                <a:gd name="T15" fmla="*/ 17 h 33"/>
                <a:gd name="T16" fmla="*/ 1 w 394"/>
                <a:gd name="T17" fmla="*/ 10 h 33"/>
                <a:gd name="T18" fmla="*/ 4 w 394"/>
                <a:gd name="T19" fmla="*/ 6 h 33"/>
                <a:gd name="T20" fmla="*/ 10 w 394"/>
                <a:gd name="T21" fmla="*/ 1 h 33"/>
                <a:gd name="T22" fmla="*/ 16 w 394"/>
                <a:gd name="T23" fmla="*/ 0 h 33"/>
                <a:gd name="T24" fmla="*/ 377 w 394"/>
                <a:gd name="T25" fmla="*/ 0 h 33"/>
                <a:gd name="T26" fmla="*/ 377 w 394"/>
                <a:gd name="T27" fmla="*/ 0 h 33"/>
                <a:gd name="T28" fmla="*/ 383 w 394"/>
                <a:gd name="T29" fmla="*/ 1 h 33"/>
                <a:gd name="T30" fmla="*/ 389 w 394"/>
                <a:gd name="T31" fmla="*/ 6 h 33"/>
                <a:gd name="T32" fmla="*/ 392 w 394"/>
                <a:gd name="T33" fmla="*/ 10 h 33"/>
                <a:gd name="T34" fmla="*/ 394 w 394"/>
                <a:gd name="T35" fmla="*/ 17 h 33"/>
                <a:gd name="T36" fmla="*/ 394 w 394"/>
                <a:gd name="T37" fmla="*/ 17 h 33"/>
                <a:gd name="T38" fmla="*/ 392 w 394"/>
                <a:gd name="T39" fmla="*/ 23 h 33"/>
                <a:gd name="T40" fmla="*/ 389 w 394"/>
                <a:gd name="T41" fmla="*/ 28 h 33"/>
                <a:gd name="T42" fmla="*/ 383 w 394"/>
                <a:gd name="T43" fmla="*/ 32 h 33"/>
                <a:gd name="T44" fmla="*/ 377 w 394"/>
                <a:gd name="T45" fmla="*/ 33 h 33"/>
                <a:gd name="T46" fmla="*/ 377 w 394"/>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4" h="33">
                  <a:moveTo>
                    <a:pt x="377" y="33"/>
                  </a:moveTo>
                  <a:lnTo>
                    <a:pt x="16" y="33"/>
                  </a:lnTo>
                  <a:lnTo>
                    <a:pt x="16" y="33"/>
                  </a:lnTo>
                  <a:lnTo>
                    <a:pt x="10" y="32"/>
                  </a:lnTo>
                  <a:lnTo>
                    <a:pt x="4" y="28"/>
                  </a:lnTo>
                  <a:lnTo>
                    <a:pt x="1" y="23"/>
                  </a:lnTo>
                  <a:lnTo>
                    <a:pt x="0" y="17"/>
                  </a:lnTo>
                  <a:lnTo>
                    <a:pt x="0" y="17"/>
                  </a:lnTo>
                  <a:lnTo>
                    <a:pt x="1" y="10"/>
                  </a:lnTo>
                  <a:lnTo>
                    <a:pt x="4" y="6"/>
                  </a:lnTo>
                  <a:lnTo>
                    <a:pt x="10" y="1"/>
                  </a:lnTo>
                  <a:lnTo>
                    <a:pt x="16" y="0"/>
                  </a:lnTo>
                  <a:lnTo>
                    <a:pt x="377" y="0"/>
                  </a:lnTo>
                  <a:lnTo>
                    <a:pt x="377" y="0"/>
                  </a:lnTo>
                  <a:lnTo>
                    <a:pt x="383" y="1"/>
                  </a:lnTo>
                  <a:lnTo>
                    <a:pt x="389" y="6"/>
                  </a:lnTo>
                  <a:lnTo>
                    <a:pt x="392" y="10"/>
                  </a:lnTo>
                  <a:lnTo>
                    <a:pt x="394" y="17"/>
                  </a:lnTo>
                  <a:lnTo>
                    <a:pt x="394" y="17"/>
                  </a:lnTo>
                  <a:lnTo>
                    <a:pt x="392" y="23"/>
                  </a:lnTo>
                  <a:lnTo>
                    <a:pt x="389" y="28"/>
                  </a:lnTo>
                  <a:lnTo>
                    <a:pt x="383" y="32"/>
                  </a:lnTo>
                  <a:lnTo>
                    <a:pt x="377" y="33"/>
                  </a:lnTo>
                  <a:lnTo>
                    <a:pt x="37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8" name="Freeform 10"/>
            <p:cNvSpPr>
              <a:spLocks/>
            </p:cNvSpPr>
            <p:nvPr/>
          </p:nvSpPr>
          <p:spPr bwMode="auto">
            <a:xfrm>
              <a:off x="-4198938" y="4275138"/>
              <a:ext cx="100013" cy="182563"/>
            </a:xfrm>
            <a:custGeom>
              <a:avLst/>
              <a:gdLst>
                <a:gd name="T0" fmla="*/ 18 w 127"/>
                <a:gd name="T1" fmla="*/ 231 h 231"/>
                <a:gd name="T2" fmla="*/ 18 w 127"/>
                <a:gd name="T3" fmla="*/ 231 h 231"/>
                <a:gd name="T4" fmla="*/ 10 w 127"/>
                <a:gd name="T5" fmla="*/ 231 h 231"/>
                <a:gd name="T6" fmla="*/ 6 w 127"/>
                <a:gd name="T7" fmla="*/ 226 h 231"/>
                <a:gd name="T8" fmla="*/ 6 w 127"/>
                <a:gd name="T9" fmla="*/ 226 h 231"/>
                <a:gd name="T10" fmla="*/ 2 w 127"/>
                <a:gd name="T11" fmla="*/ 221 h 231"/>
                <a:gd name="T12" fmla="*/ 0 w 127"/>
                <a:gd name="T13" fmla="*/ 215 h 231"/>
                <a:gd name="T14" fmla="*/ 2 w 127"/>
                <a:gd name="T15" fmla="*/ 209 h 231"/>
                <a:gd name="T16" fmla="*/ 6 w 127"/>
                <a:gd name="T17" fmla="*/ 203 h 231"/>
                <a:gd name="T18" fmla="*/ 94 w 127"/>
                <a:gd name="T19" fmla="*/ 115 h 231"/>
                <a:gd name="T20" fmla="*/ 6 w 127"/>
                <a:gd name="T21" fmla="*/ 28 h 231"/>
                <a:gd name="T22" fmla="*/ 6 w 127"/>
                <a:gd name="T23" fmla="*/ 28 h 231"/>
                <a:gd name="T24" fmla="*/ 2 w 127"/>
                <a:gd name="T25" fmla="*/ 22 h 231"/>
                <a:gd name="T26" fmla="*/ 0 w 127"/>
                <a:gd name="T27" fmla="*/ 16 h 231"/>
                <a:gd name="T28" fmla="*/ 2 w 127"/>
                <a:gd name="T29" fmla="*/ 11 h 231"/>
                <a:gd name="T30" fmla="*/ 6 w 127"/>
                <a:gd name="T31" fmla="*/ 5 h 231"/>
                <a:gd name="T32" fmla="*/ 6 w 127"/>
                <a:gd name="T33" fmla="*/ 5 h 231"/>
                <a:gd name="T34" fmla="*/ 10 w 127"/>
                <a:gd name="T35" fmla="*/ 2 h 231"/>
                <a:gd name="T36" fmla="*/ 18 w 127"/>
                <a:gd name="T37" fmla="*/ 0 h 231"/>
                <a:gd name="T38" fmla="*/ 24 w 127"/>
                <a:gd name="T39" fmla="*/ 2 h 231"/>
                <a:gd name="T40" fmla="*/ 30 w 127"/>
                <a:gd name="T41" fmla="*/ 5 h 231"/>
                <a:gd name="T42" fmla="*/ 118 w 127"/>
                <a:gd name="T43" fmla="*/ 93 h 231"/>
                <a:gd name="T44" fmla="*/ 118 w 127"/>
                <a:gd name="T45" fmla="*/ 93 h 231"/>
                <a:gd name="T46" fmla="*/ 122 w 127"/>
                <a:gd name="T47" fmla="*/ 99 h 231"/>
                <a:gd name="T48" fmla="*/ 125 w 127"/>
                <a:gd name="T49" fmla="*/ 103 h 231"/>
                <a:gd name="T50" fmla="*/ 127 w 127"/>
                <a:gd name="T51" fmla="*/ 109 h 231"/>
                <a:gd name="T52" fmla="*/ 127 w 127"/>
                <a:gd name="T53" fmla="*/ 116 h 231"/>
                <a:gd name="T54" fmla="*/ 127 w 127"/>
                <a:gd name="T55" fmla="*/ 116 h 231"/>
                <a:gd name="T56" fmla="*/ 127 w 127"/>
                <a:gd name="T57" fmla="*/ 122 h 231"/>
                <a:gd name="T58" fmla="*/ 125 w 127"/>
                <a:gd name="T59" fmla="*/ 128 h 231"/>
                <a:gd name="T60" fmla="*/ 122 w 127"/>
                <a:gd name="T61" fmla="*/ 132 h 231"/>
                <a:gd name="T62" fmla="*/ 118 w 127"/>
                <a:gd name="T63" fmla="*/ 138 h 231"/>
                <a:gd name="T64" fmla="*/ 28 w 127"/>
                <a:gd name="T65" fmla="*/ 226 h 231"/>
                <a:gd name="T66" fmla="*/ 28 w 127"/>
                <a:gd name="T67" fmla="*/ 226 h 231"/>
                <a:gd name="T68" fmla="*/ 24 w 127"/>
                <a:gd name="T69" fmla="*/ 231 h 231"/>
                <a:gd name="T70" fmla="*/ 18 w 127"/>
                <a:gd name="T71" fmla="*/ 231 h 231"/>
                <a:gd name="T72" fmla="*/ 18 w 127"/>
                <a:gd name="T7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31">
                  <a:moveTo>
                    <a:pt x="18" y="231"/>
                  </a:moveTo>
                  <a:lnTo>
                    <a:pt x="18" y="231"/>
                  </a:lnTo>
                  <a:lnTo>
                    <a:pt x="10" y="231"/>
                  </a:lnTo>
                  <a:lnTo>
                    <a:pt x="6" y="226"/>
                  </a:lnTo>
                  <a:lnTo>
                    <a:pt x="6" y="226"/>
                  </a:lnTo>
                  <a:lnTo>
                    <a:pt x="2" y="221"/>
                  </a:lnTo>
                  <a:lnTo>
                    <a:pt x="0" y="215"/>
                  </a:lnTo>
                  <a:lnTo>
                    <a:pt x="2" y="209"/>
                  </a:lnTo>
                  <a:lnTo>
                    <a:pt x="6" y="203"/>
                  </a:lnTo>
                  <a:lnTo>
                    <a:pt x="94" y="115"/>
                  </a:lnTo>
                  <a:lnTo>
                    <a:pt x="6" y="28"/>
                  </a:lnTo>
                  <a:lnTo>
                    <a:pt x="6" y="28"/>
                  </a:lnTo>
                  <a:lnTo>
                    <a:pt x="2" y="22"/>
                  </a:lnTo>
                  <a:lnTo>
                    <a:pt x="0" y="16"/>
                  </a:lnTo>
                  <a:lnTo>
                    <a:pt x="2" y="11"/>
                  </a:lnTo>
                  <a:lnTo>
                    <a:pt x="6" y="5"/>
                  </a:lnTo>
                  <a:lnTo>
                    <a:pt x="6" y="5"/>
                  </a:lnTo>
                  <a:lnTo>
                    <a:pt x="10" y="2"/>
                  </a:lnTo>
                  <a:lnTo>
                    <a:pt x="18" y="0"/>
                  </a:lnTo>
                  <a:lnTo>
                    <a:pt x="24" y="2"/>
                  </a:lnTo>
                  <a:lnTo>
                    <a:pt x="30" y="5"/>
                  </a:lnTo>
                  <a:lnTo>
                    <a:pt x="118" y="93"/>
                  </a:lnTo>
                  <a:lnTo>
                    <a:pt x="118" y="93"/>
                  </a:lnTo>
                  <a:lnTo>
                    <a:pt x="122" y="99"/>
                  </a:lnTo>
                  <a:lnTo>
                    <a:pt x="125" y="103"/>
                  </a:lnTo>
                  <a:lnTo>
                    <a:pt x="127" y="109"/>
                  </a:lnTo>
                  <a:lnTo>
                    <a:pt x="127" y="116"/>
                  </a:lnTo>
                  <a:lnTo>
                    <a:pt x="127" y="116"/>
                  </a:lnTo>
                  <a:lnTo>
                    <a:pt x="127" y="122"/>
                  </a:lnTo>
                  <a:lnTo>
                    <a:pt x="125" y="128"/>
                  </a:lnTo>
                  <a:lnTo>
                    <a:pt x="122" y="132"/>
                  </a:lnTo>
                  <a:lnTo>
                    <a:pt x="118" y="138"/>
                  </a:lnTo>
                  <a:lnTo>
                    <a:pt x="28" y="226"/>
                  </a:lnTo>
                  <a:lnTo>
                    <a:pt x="28" y="226"/>
                  </a:lnTo>
                  <a:lnTo>
                    <a:pt x="24" y="231"/>
                  </a:lnTo>
                  <a:lnTo>
                    <a:pt x="18" y="231"/>
                  </a:lnTo>
                  <a:lnTo>
                    <a:pt x="1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09" name="TextBox 108"/>
          <p:cNvSpPr txBox="1"/>
          <p:nvPr/>
        </p:nvSpPr>
        <p:spPr>
          <a:xfrm>
            <a:off x="2030405" y="1481434"/>
            <a:ext cx="1111759" cy="696823"/>
          </a:xfrm>
          <a:prstGeom prst="rect">
            <a:avLst/>
          </a:prstGeom>
          <a:noFill/>
        </p:spPr>
        <p:txBody>
          <a:bodyPr wrap="square" lIns="0" tIns="149195" rIns="186494" bIns="149195" rtlCol="0">
            <a:noAutofit/>
          </a:bodyPr>
          <a:lstStyle/>
          <a:p>
            <a:pPr defTabSz="951121">
              <a:lnSpc>
                <a:spcPct val="90000"/>
              </a:lnSpc>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Business apps</a:t>
            </a:r>
          </a:p>
        </p:txBody>
      </p:sp>
      <p:sp>
        <p:nvSpPr>
          <p:cNvPr id="110" name="TextBox 109"/>
          <p:cNvSpPr txBox="1"/>
          <p:nvPr/>
        </p:nvSpPr>
        <p:spPr>
          <a:xfrm>
            <a:off x="1982333" y="2818921"/>
            <a:ext cx="1111759" cy="696823"/>
          </a:xfrm>
          <a:prstGeom prst="rect">
            <a:avLst/>
          </a:prstGeom>
          <a:noFill/>
        </p:spPr>
        <p:txBody>
          <a:bodyPr wrap="square" lIns="0" tIns="149195" rIns="186494" bIns="149195" rtlCol="0">
            <a:noAutofit/>
          </a:bodyPr>
          <a:lstStyle/>
          <a:p>
            <a:pPr defTabSz="951121">
              <a:lnSpc>
                <a:spcPct val="90000"/>
              </a:lnSpc>
              <a:spcBef>
                <a:spcPct val="0"/>
              </a:spcBef>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Custom apps</a:t>
            </a:r>
          </a:p>
        </p:txBody>
      </p:sp>
      <p:sp>
        <p:nvSpPr>
          <p:cNvPr id="111" name="TextBox 110"/>
          <p:cNvSpPr txBox="1"/>
          <p:nvPr/>
        </p:nvSpPr>
        <p:spPr>
          <a:xfrm>
            <a:off x="2030404" y="4016736"/>
            <a:ext cx="1390860" cy="894582"/>
          </a:xfrm>
          <a:prstGeom prst="rect">
            <a:avLst/>
          </a:prstGeom>
          <a:noFill/>
        </p:spPr>
        <p:txBody>
          <a:bodyPr wrap="square" lIns="0" tIns="149195" rIns="186494" bIns="149195" rtlCol="0">
            <a:noAutofit/>
          </a:bodyPr>
          <a:lstStyle/>
          <a:p>
            <a:pPr defTabSz="951121">
              <a:lnSpc>
                <a:spcPct val="90000"/>
              </a:lnSpc>
              <a:spcBef>
                <a:spcPct val="0"/>
              </a:spcBef>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Sensors </a:t>
            </a:r>
            <a:br>
              <a:rPr lang="en-US" sz="1428" spc="-31" dirty="0">
                <a:solidFill>
                  <a:schemeClr val="bg2"/>
                </a:solidFill>
                <a:latin typeface="Segoe UI Semilight" panose="020B0402040204020203" pitchFamily="34" charset="0"/>
                <a:cs typeface="Segoe UI Semilight" panose="020B0402040204020203" pitchFamily="34" charset="0"/>
              </a:rPr>
            </a:br>
            <a:r>
              <a:rPr lang="en-US" sz="1428" spc="-31" dirty="0">
                <a:solidFill>
                  <a:schemeClr val="bg2"/>
                </a:solidFill>
                <a:latin typeface="Segoe UI Semilight" panose="020B0402040204020203" pitchFamily="34" charset="0"/>
                <a:cs typeface="Segoe UI Semilight" panose="020B0402040204020203" pitchFamily="34" charset="0"/>
              </a:rPr>
              <a:t>and </a:t>
            </a:r>
            <a:br>
              <a:rPr lang="en-US" sz="1428" spc="-31" dirty="0">
                <a:solidFill>
                  <a:schemeClr val="bg2"/>
                </a:solidFill>
                <a:latin typeface="Segoe UI Semilight" panose="020B0402040204020203" pitchFamily="34" charset="0"/>
                <a:cs typeface="Segoe UI Semilight" panose="020B0402040204020203" pitchFamily="34" charset="0"/>
              </a:rPr>
            </a:br>
            <a:r>
              <a:rPr lang="en-US" sz="1428" spc="-31" dirty="0">
                <a:solidFill>
                  <a:schemeClr val="bg2"/>
                </a:solidFill>
                <a:latin typeface="Segoe UI Semilight" panose="020B0402040204020203" pitchFamily="34" charset="0"/>
                <a:cs typeface="Segoe UI Semilight" panose="020B0402040204020203" pitchFamily="34" charset="0"/>
              </a:rPr>
              <a:t>devices</a:t>
            </a:r>
          </a:p>
        </p:txBody>
      </p:sp>
      <p:sp>
        <p:nvSpPr>
          <p:cNvPr id="112" name="TextBox 111"/>
          <p:cNvSpPr txBox="1"/>
          <p:nvPr/>
        </p:nvSpPr>
        <p:spPr>
          <a:xfrm>
            <a:off x="10074183" y="1580314"/>
            <a:ext cx="1111758" cy="499063"/>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People</a:t>
            </a:r>
          </a:p>
        </p:txBody>
      </p:sp>
      <p:sp>
        <p:nvSpPr>
          <p:cNvPr id="113" name="TextBox 112"/>
          <p:cNvSpPr txBox="1"/>
          <p:nvPr/>
        </p:nvSpPr>
        <p:spPr>
          <a:xfrm>
            <a:off x="10355285" y="4266268"/>
            <a:ext cx="1636247" cy="403366"/>
          </a:xfrm>
          <a:prstGeom prst="rect">
            <a:avLst/>
          </a:prstGeom>
          <a:noFill/>
        </p:spPr>
        <p:txBody>
          <a:bodyPr wrap="square" lIns="0" tIns="0" rIns="0" bIns="0" rtlCol="0">
            <a:spAutoFit/>
          </a:bodyPr>
          <a:lstStyle/>
          <a:p>
            <a:pPr defTabSz="951121">
              <a:lnSpc>
                <a:spcPct val="90000"/>
              </a:lnSpc>
              <a:spcBef>
                <a:spcPct val="0"/>
              </a:spcBef>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Automated </a:t>
            </a:r>
            <a:br>
              <a:rPr lang="en-US" sz="1428" spc="-31" dirty="0">
                <a:solidFill>
                  <a:schemeClr val="bg2"/>
                </a:solidFill>
                <a:latin typeface="Segoe UI Semilight" panose="020B0402040204020203" pitchFamily="34" charset="0"/>
                <a:cs typeface="Segoe UI Semilight" panose="020B0402040204020203" pitchFamily="34" charset="0"/>
              </a:rPr>
            </a:br>
            <a:r>
              <a:rPr lang="en-US" sz="1428" spc="-31" dirty="0">
                <a:solidFill>
                  <a:schemeClr val="bg2"/>
                </a:solidFill>
                <a:latin typeface="Segoe UI Semilight" panose="020B0402040204020203" pitchFamily="34" charset="0"/>
                <a:cs typeface="Segoe UI Semilight" panose="020B0402040204020203" pitchFamily="34" charset="0"/>
              </a:rPr>
              <a:t>systems</a:t>
            </a:r>
          </a:p>
        </p:txBody>
      </p:sp>
      <p:sp>
        <p:nvSpPr>
          <p:cNvPr id="116" name="Rectangle 115"/>
          <p:cNvSpPr/>
          <p:nvPr/>
        </p:nvSpPr>
        <p:spPr>
          <a:xfrm>
            <a:off x="2030405" y="5583497"/>
            <a:ext cx="952182" cy="327537"/>
          </a:xfrm>
          <a:prstGeom prst="rect">
            <a:avLst/>
          </a:prstGeom>
        </p:spPr>
        <p:txBody>
          <a:bodyPr wrap="none" lIns="0" tIns="0" rIns="0" bIns="0" anchor="ctr">
            <a:noAutofit/>
          </a:bodyPr>
          <a:lstStyle/>
          <a:p>
            <a:pPr>
              <a:lnSpc>
                <a:spcPct val="90000"/>
              </a:lnSpc>
            </a:pPr>
            <a:r>
              <a:rPr lang="en-US" sz="2448" dirty="0">
                <a:solidFill>
                  <a:schemeClr val="bg2"/>
                </a:solidFill>
                <a:latin typeface="+mj-lt"/>
              </a:rPr>
              <a:t>Data</a:t>
            </a:r>
          </a:p>
        </p:txBody>
      </p:sp>
      <p:sp>
        <p:nvSpPr>
          <p:cNvPr id="119" name="Rectangle 118"/>
          <p:cNvSpPr/>
          <p:nvPr/>
        </p:nvSpPr>
        <p:spPr>
          <a:xfrm>
            <a:off x="5430604" y="5555163"/>
            <a:ext cx="1515566" cy="384205"/>
          </a:xfrm>
          <a:prstGeom prst="rect">
            <a:avLst/>
          </a:prstGeom>
        </p:spPr>
        <p:txBody>
          <a:bodyPr wrap="none" lIns="0" tIns="0" rIns="0" bIns="0" anchor="ctr">
            <a:spAutoFit/>
          </a:bodyPr>
          <a:lstStyle/>
          <a:p>
            <a:pPr algn="ctr" defTabSz="739440">
              <a:spcBef>
                <a:spcPct val="0"/>
              </a:spcBef>
              <a:spcAft>
                <a:spcPct val="35000"/>
              </a:spcAft>
            </a:pPr>
            <a:r>
              <a:rPr lang="en-US" sz="2448" dirty="0">
                <a:solidFill>
                  <a:schemeClr val="bg2"/>
                </a:solidFill>
                <a:latin typeface="+mj-lt"/>
              </a:rPr>
              <a:t>Intelligence</a:t>
            </a:r>
            <a:endParaRPr lang="en-US" sz="1836" b="1" spc="-31" dirty="0">
              <a:solidFill>
                <a:schemeClr val="bg2"/>
              </a:solidFill>
              <a:latin typeface="Segoe UI Semilight" panose="020B0402040204020203" pitchFamily="34" charset="0"/>
              <a:cs typeface="Segoe UI Semilight" panose="020B0402040204020203" pitchFamily="34" charset="0"/>
            </a:endParaRPr>
          </a:p>
        </p:txBody>
      </p:sp>
      <p:grpSp>
        <p:nvGrpSpPr>
          <p:cNvPr id="120" name="Group 119"/>
          <p:cNvGrpSpPr/>
          <p:nvPr/>
        </p:nvGrpSpPr>
        <p:grpSpPr>
          <a:xfrm>
            <a:off x="9583270" y="1575468"/>
            <a:ext cx="498045" cy="508756"/>
            <a:chOff x="6112510" y="6954657"/>
            <a:chExt cx="1181100" cy="1206500"/>
          </a:xfrm>
          <a:solidFill>
            <a:schemeClr val="accent1"/>
          </a:solidFill>
        </p:grpSpPr>
        <p:sp>
          <p:nvSpPr>
            <p:cNvPr id="121" name="Freeform 5"/>
            <p:cNvSpPr>
              <a:spLocks noEditPoints="1"/>
            </p:cNvSpPr>
            <p:nvPr/>
          </p:nvSpPr>
          <p:spPr bwMode="auto">
            <a:xfrm>
              <a:off x="6233160" y="6954657"/>
              <a:ext cx="485775" cy="482600"/>
            </a:xfrm>
            <a:custGeom>
              <a:avLst/>
              <a:gdLst>
                <a:gd name="T0" fmla="*/ 154 w 306"/>
                <a:gd name="T1" fmla="*/ 304 h 304"/>
                <a:gd name="T2" fmla="*/ 122 w 306"/>
                <a:gd name="T3" fmla="*/ 302 h 304"/>
                <a:gd name="T4" fmla="*/ 94 w 306"/>
                <a:gd name="T5" fmla="*/ 292 h 304"/>
                <a:gd name="T6" fmla="*/ 68 w 306"/>
                <a:gd name="T7" fmla="*/ 278 h 304"/>
                <a:gd name="T8" fmla="*/ 46 w 306"/>
                <a:gd name="T9" fmla="*/ 260 h 304"/>
                <a:gd name="T10" fmla="*/ 26 w 306"/>
                <a:gd name="T11" fmla="*/ 238 h 304"/>
                <a:gd name="T12" fmla="*/ 12 w 306"/>
                <a:gd name="T13" fmla="*/ 212 h 304"/>
                <a:gd name="T14" fmla="*/ 4 w 306"/>
                <a:gd name="T15" fmla="*/ 182 h 304"/>
                <a:gd name="T16" fmla="*/ 0 w 306"/>
                <a:gd name="T17" fmla="*/ 152 h 304"/>
                <a:gd name="T18" fmla="*/ 2 w 306"/>
                <a:gd name="T19" fmla="*/ 136 h 304"/>
                <a:gd name="T20" fmla="*/ 8 w 306"/>
                <a:gd name="T21" fmla="*/ 106 h 304"/>
                <a:gd name="T22" fmla="*/ 20 w 306"/>
                <a:gd name="T23" fmla="*/ 80 h 304"/>
                <a:gd name="T24" fmla="*/ 36 w 306"/>
                <a:gd name="T25" fmla="*/ 56 h 304"/>
                <a:gd name="T26" fmla="*/ 56 w 306"/>
                <a:gd name="T27" fmla="*/ 34 h 304"/>
                <a:gd name="T28" fmla="*/ 80 w 306"/>
                <a:gd name="T29" fmla="*/ 18 h 304"/>
                <a:gd name="T30" fmla="*/ 108 w 306"/>
                <a:gd name="T31" fmla="*/ 6 h 304"/>
                <a:gd name="T32" fmla="*/ 138 w 306"/>
                <a:gd name="T33" fmla="*/ 0 h 304"/>
                <a:gd name="T34" fmla="*/ 154 w 306"/>
                <a:gd name="T35" fmla="*/ 0 h 304"/>
                <a:gd name="T36" fmla="*/ 184 w 306"/>
                <a:gd name="T37" fmla="*/ 2 h 304"/>
                <a:gd name="T38" fmla="*/ 212 w 306"/>
                <a:gd name="T39" fmla="*/ 12 h 304"/>
                <a:gd name="T40" fmla="*/ 238 w 306"/>
                <a:gd name="T41" fmla="*/ 26 h 304"/>
                <a:gd name="T42" fmla="*/ 260 w 306"/>
                <a:gd name="T43" fmla="*/ 44 h 304"/>
                <a:gd name="T44" fmla="*/ 280 w 306"/>
                <a:gd name="T45" fmla="*/ 66 h 304"/>
                <a:gd name="T46" fmla="*/ 294 w 306"/>
                <a:gd name="T47" fmla="*/ 92 h 304"/>
                <a:gd name="T48" fmla="*/ 302 w 306"/>
                <a:gd name="T49" fmla="*/ 122 h 304"/>
                <a:gd name="T50" fmla="*/ 306 w 306"/>
                <a:gd name="T51" fmla="*/ 152 h 304"/>
                <a:gd name="T52" fmla="*/ 304 w 306"/>
                <a:gd name="T53" fmla="*/ 168 h 304"/>
                <a:gd name="T54" fmla="*/ 298 w 306"/>
                <a:gd name="T55" fmla="*/ 198 h 304"/>
                <a:gd name="T56" fmla="*/ 288 w 306"/>
                <a:gd name="T57" fmla="*/ 224 h 304"/>
                <a:gd name="T58" fmla="*/ 270 w 306"/>
                <a:gd name="T59" fmla="*/ 248 h 304"/>
                <a:gd name="T60" fmla="*/ 250 w 306"/>
                <a:gd name="T61" fmla="*/ 270 h 304"/>
                <a:gd name="T62" fmla="*/ 226 w 306"/>
                <a:gd name="T63" fmla="*/ 286 h 304"/>
                <a:gd name="T64" fmla="*/ 198 w 306"/>
                <a:gd name="T65" fmla="*/ 298 h 304"/>
                <a:gd name="T66" fmla="*/ 168 w 306"/>
                <a:gd name="T67" fmla="*/ 304 h 304"/>
                <a:gd name="T68" fmla="*/ 154 w 306"/>
                <a:gd name="T69" fmla="*/ 304 h 304"/>
                <a:gd name="T70" fmla="*/ 154 w 306"/>
                <a:gd name="T71" fmla="*/ 28 h 304"/>
                <a:gd name="T72" fmla="*/ 128 w 306"/>
                <a:gd name="T73" fmla="*/ 30 h 304"/>
                <a:gd name="T74" fmla="*/ 104 w 306"/>
                <a:gd name="T75" fmla="*/ 38 h 304"/>
                <a:gd name="T76" fmla="*/ 66 w 306"/>
                <a:gd name="T77" fmla="*/ 64 h 304"/>
                <a:gd name="T78" fmla="*/ 38 w 306"/>
                <a:gd name="T79" fmla="*/ 104 h 304"/>
                <a:gd name="T80" fmla="*/ 32 w 306"/>
                <a:gd name="T81" fmla="*/ 128 h 304"/>
                <a:gd name="T82" fmla="*/ 28 w 306"/>
                <a:gd name="T83" fmla="*/ 152 h 304"/>
                <a:gd name="T84" fmla="*/ 30 w 306"/>
                <a:gd name="T85" fmla="*/ 164 h 304"/>
                <a:gd name="T86" fmla="*/ 34 w 306"/>
                <a:gd name="T87" fmla="*/ 190 h 304"/>
                <a:gd name="T88" fmla="*/ 50 w 306"/>
                <a:gd name="T89" fmla="*/ 222 h 304"/>
                <a:gd name="T90" fmla="*/ 84 w 306"/>
                <a:gd name="T91" fmla="*/ 256 h 304"/>
                <a:gd name="T92" fmla="*/ 116 w 306"/>
                <a:gd name="T93" fmla="*/ 270 h 304"/>
                <a:gd name="T94" fmla="*/ 140 w 306"/>
                <a:gd name="T95" fmla="*/ 276 h 304"/>
                <a:gd name="T96" fmla="*/ 154 w 306"/>
                <a:gd name="T97" fmla="*/ 276 h 304"/>
                <a:gd name="T98" fmla="*/ 178 w 306"/>
                <a:gd name="T99" fmla="*/ 274 h 304"/>
                <a:gd name="T100" fmla="*/ 202 w 306"/>
                <a:gd name="T101" fmla="*/ 266 h 304"/>
                <a:gd name="T102" fmla="*/ 242 w 306"/>
                <a:gd name="T103" fmla="*/ 240 h 304"/>
                <a:gd name="T104" fmla="*/ 268 w 306"/>
                <a:gd name="T105" fmla="*/ 200 h 304"/>
                <a:gd name="T106" fmla="*/ 274 w 306"/>
                <a:gd name="T107" fmla="*/ 178 h 304"/>
                <a:gd name="T108" fmla="*/ 278 w 306"/>
                <a:gd name="T109" fmla="*/ 152 h 304"/>
                <a:gd name="T110" fmla="*/ 276 w 306"/>
                <a:gd name="T111" fmla="*/ 140 h 304"/>
                <a:gd name="T112" fmla="*/ 272 w 306"/>
                <a:gd name="T113" fmla="*/ 116 h 304"/>
                <a:gd name="T114" fmla="*/ 256 w 306"/>
                <a:gd name="T115" fmla="*/ 82 h 304"/>
                <a:gd name="T116" fmla="*/ 222 w 306"/>
                <a:gd name="T117" fmla="*/ 50 h 304"/>
                <a:gd name="T118" fmla="*/ 190 w 306"/>
                <a:gd name="T119" fmla="*/ 34 h 304"/>
                <a:gd name="T120" fmla="*/ 166 w 306"/>
                <a:gd name="T121" fmla="*/ 28 h 304"/>
                <a:gd name="T122" fmla="*/ 154 w 306"/>
                <a:gd name="T123" fmla="*/ 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04">
                  <a:moveTo>
                    <a:pt x="154" y="304"/>
                  </a:moveTo>
                  <a:lnTo>
                    <a:pt x="154" y="304"/>
                  </a:lnTo>
                  <a:lnTo>
                    <a:pt x="138" y="304"/>
                  </a:lnTo>
                  <a:lnTo>
                    <a:pt x="122" y="302"/>
                  </a:lnTo>
                  <a:lnTo>
                    <a:pt x="108" y="298"/>
                  </a:lnTo>
                  <a:lnTo>
                    <a:pt x="94" y="292"/>
                  </a:lnTo>
                  <a:lnTo>
                    <a:pt x="80" y="286"/>
                  </a:lnTo>
                  <a:lnTo>
                    <a:pt x="68" y="278"/>
                  </a:lnTo>
                  <a:lnTo>
                    <a:pt x="56" y="270"/>
                  </a:lnTo>
                  <a:lnTo>
                    <a:pt x="46" y="260"/>
                  </a:lnTo>
                  <a:lnTo>
                    <a:pt x="36" y="248"/>
                  </a:lnTo>
                  <a:lnTo>
                    <a:pt x="26" y="238"/>
                  </a:lnTo>
                  <a:lnTo>
                    <a:pt x="20" y="224"/>
                  </a:lnTo>
                  <a:lnTo>
                    <a:pt x="12" y="212"/>
                  </a:lnTo>
                  <a:lnTo>
                    <a:pt x="8" y="198"/>
                  </a:lnTo>
                  <a:lnTo>
                    <a:pt x="4" y="182"/>
                  </a:lnTo>
                  <a:lnTo>
                    <a:pt x="2" y="168"/>
                  </a:lnTo>
                  <a:lnTo>
                    <a:pt x="0" y="152"/>
                  </a:lnTo>
                  <a:lnTo>
                    <a:pt x="0" y="152"/>
                  </a:lnTo>
                  <a:lnTo>
                    <a:pt x="2" y="136"/>
                  </a:lnTo>
                  <a:lnTo>
                    <a:pt x="4" y="122"/>
                  </a:lnTo>
                  <a:lnTo>
                    <a:pt x="8" y="106"/>
                  </a:lnTo>
                  <a:lnTo>
                    <a:pt x="12" y="92"/>
                  </a:lnTo>
                  <a:lnTo>
                    <a:pt x="20" y="80"/>
                  </a:lnTo>
                  <a:lnTo>
                    <a:pt x="26" y="66"/>
                  </a:lnTo>
                  <a:lnTo>
                    <a:pt x="36" y="56"/>
                  </a:lnTo>
                  <a:lnTo>
                    <a:pt x="46" y="44"/>
                  </a:lnTo>
                  <a:lnTo>
                    <a:pt x="56" y="34"/>
                  </a:lnTo>
                  <a:lnTo>
                    <a:pt x="68" y="26"/>
                  </a:lnTo>
                  <a:lnTo>
                    <a:pt x="80" y="18"/>
                  </a:lnTo>
                  <a:lnTo>
                    <a:pt x="94" y="12"/>
                  </a:lnTo>
                  <a:lnTo>
                    <a:pt x="108" y="6"/>
                  </a:lnTo>
                  <a:lnTo>
                    <a:pt x="122" y="2"/>
                  </a:lnTo>
                  <a:lnTo>
                    <a:pt x="138" y="0"/>
                  </a:lnTo>
                  <a:lnTo>
                    <a:pt x="154" y="0"/>
                  </a:lnTo>
                  <a:lnTo>
                    <a:pt x="154" y="0"/>
                  </a:lnTo>
                  <a:lnTo>
                    <a:pt x="168" y="0"/>
                  </a:lnTo>
                  <a:lnTo>
                    <a:pt x="184" y="2"/>
                  </a:lnTo>
                  <a:lnTo>
                    <a:pt x="198" y="6"/>
                  </a:lnTo>
                  <a:lnTo>
                    <a:pt x="212" y="12"/>
                  </a:lnTo>
                  <a:lnTo>
                    <a:pt x="226" y="18"/>
                  </a:lnTo>
                  <a:lnTo>
                    <a:pt x="238" y="26"/>
                  </a:lnTo>
                  <a:lnTo>
                    <a:pt x="250" y="34"/>
                  </a:lnTo>
                  <a:lnTo>
                    <a:pt x="260" y="44"/>
                  </a:lnTo>
                  <a:lnTo>
                    <a:pt x="270" y="56"/>
                  </a:lnTo>
                  <a:lnTo>
                    <a:pt x="280" y="66"/>
                  </a:lnTo>
                  <a:lnTo>
                    <a:pt x="288" y="80"/>
                  </a:lnTo>
                  <a:lnTo>
                    <a:pt x="294" y="92"/>
                  </a:lnTo>
                  <a:lnTo>
                    <a:pt x="298" y="106"/>
                  </a:lnTo>
                  <a:lnTo>
                    <a:pt x="302" y="122"/>
                  </a:lnTo>
                  <a:lnTo>
                    <a:pt x="304" y="136"/>
                  </a:lnTo>
                  <a:lnTo>
                    <a:pt x="306" y="152"/>
                  </a:lnTo>
                  <a:lnTo>
                    <a:pt x="306" y="152"/>
                  </a:lnTo>
                  <a:lnTo>
                    <a:pt x="304" y="168"/>
                  </a:lnTo>
                  <a:lnTo>
                    <a:pt x="302" y="182"/>
                  </a:lnTo>
                  <a:lnTo>
                    <a:pt x="298" y="198"/>
                  </a:lnTo>
                  <a:lnTo>
                    <a:pt x="294" y="212"/>
                  </a:lnTo>
                  <a:lnTo>
                    <a:pt x="288" y="224"/>
                  </a:lnTo>
                  <a:lnTo>
                    <a:pt x="280" y="238"/>
                  </a:lnTo>
                  <a:lnTo>
                    <a:pt x="270" y="248"/>
                  </a:lnTo>
                  <a:lnTo>
                    <a:pt x="260" y="260"/>
                  </a:lnTo>
                  <a:lnTo>
                    <a:pt x="250" y="270"/>
                  </a:lnTo>
                  <a:lnTo>
                    <a:pt x="238" y="278"/>
                  </a:lnTo>
                  <a:lnTo>
                    <a:pt x="226" y="286"/>
                  </a:lnTo>
                  <a:lnTo>
                    <a:pt x="212" y="292"/>
                  </a:lnTo>
                  <a:lnTo>
                    <a:pt x="198" y="298"/>
                  </a:lnTo>
                  <a:lnTo>
                    <a:pt x="184" y="302"/>
                  </a:lnTo>
                  <a:lnTo>
                    <a:pt x="168" y="304"/>
                  </a:lnTo>
                  <a:lnTo>
                    <a:pt x="154" y="304"/>
                  </a:lnTo>
                  <a:lnTo>
                    <a:pt x="154" y="304"/>
                  </a:lnTo>
                  <a:close/>
                  <a:moveTo>
                    <a:pt x="154" y="28"/>
                  </a:moveTo>
                  <a:lnTo>
                    <a:pt x="154" y="28"/>
                  </a:lnTo>
                  <a:lnTo>
                    <a:pt x="140" y="28"/>
                  </a:lnTo>
                  <a:lnTo>
                    <a:pt x="128" y="30"/>
                  </a:lnTo>
                  <a:lnTo>
                    <a:pt x="116" y="34"/>
                  </a:lnTo>
                  <a:lnTo>
                    <a:pt x="104" y="38"/>
                  </a:lnTo>
                  <a:lnTo>
                    <a:pt x="84" y="50"/>
                  </a:lnTo>
                  <a:lnTo>
                    <a:pt x="66" y="64"/>
                  </a:lnTo>
                  <a:lnTo>
                    <a:pt x="50" y="82"/>
                  </a:lnTo>
                  <a:lnTo>
                    <a:pt x="38" y="104"/>
                  </a:lnTo>
                  <a:lnTo>
                    <a:pt x="34" y="116"/>
                  </a:lnTo>
                  <a:lnTo>
                    <a:pt x="32" y="128"/>
                  </a:lnTo>
                  <a:lnTo>
                    <a:pt x="30" y="140"/>
                  </a:lnTo>
                  <a:lnTo>
                    <a:pt x="28" y="152"/>
                  </a:lnTo>
                  <a:lnTo>
                    <a:pt x="28" y="152"/>
                  </a:lnTo>
                  <a:lnTo>
                    <a:pt x="30" y="164"/>
                  </a:lnTo>
                  <a:lnTo>
                    <a:pt x="32" y="178"/>
                  </a:lnTo>
                  <a:lnTo>
                    <a:pt x="34" y="190"/>
                  </a:lnTo>
                  <a:lnTo>
                    <a:pt x="38" y="200"/>
                  </a:lnTo>
                  <a:lnTo>
                    <a:pt x="50" y="222"/>
                  </a:lnTo>
                  <a:lnTo>
                    <a:pt x="66" y="240"/>
                  </a:lnTo>
                  <a:lnTo>
                    <a:pt x="84" y="256"/>
                  </a:lnTo>
                  <a:lnTo>
                    <a:pt x="104" y="266"/>
                  </a:lnTo>
                  <a:lnTo>
                    <a:pt x="116" y="270"/>
                  </a:lnTo>
                  <a:lnTo>
                    <a:pt x="128" y="274"/>
                  </a:lnTo>
                  <a:lnTo>
                    <a:pt x="140" y="276"/>
                  </a:lnTo>
                  <a:lnTo>
                    <a:pt x="154" y="276"/>
                  </a:lnTo>
                  <a:lnTo>
                    <a:pt x="154" y="276"/>
                  </a:lnTo>
                  <a:lnTo>
                    <a:pt x="166" y="276"/>
                  </a:lnTo>
                  <a:lnTo>
                    <a:pt x="178" y="274"/>
                  </a:lnTo>
                  <a:lnTo>
                    <a:pt x="190" y="270"/>
                  </a:lnTo>
                  <a:lnTo>
                    <a:pt x="202" y="266"/>
                  </a:lnTo>
                  <a:lnTo>
                    <a:pt x="222" y="256"/>
                  </a:lnTo>
                  <a:lnTo>
                    <a:pt x="242" y="240"/>
                  </a:lnTo>
                  <a:lnTo>
                    <a:pt x="256" y="222"/>
                  </a:lnTo>
                  <a:lnTo>
                    <a:pt x="268" y="200"/>
                  </a:lnTo>
                  <a:lnTo>
                    <a:pt x="272" y="190"/>
                  </a:lnTo>
                  <a:lnTo>
                    <a:pt x="274" y="178"/>
                  </a:lnTo>
                  <a:lnTo>
                    <a:pt x="276" y="164"/>
                  </a:lnTo>
                  <a:lnTo>
                    <a:pt x="278" y="152"/>
                  </a:lnTo>
                  <a:lnTo>
                    <a:pt x="278" y="152"/>
                  </a:lnTo>
                  <a:lnTo>
                    <a:pt x="276" y="140"/>
                  </a:lnTo>
                  <a:lnTo>
                    <a:pt x="274" y="128"/>
                  </a:lnTo>
                  <a:lnTo>
                    <a:pt x="272" y="116"/>
                  </a:lnTo>
                  <a:lnTo>
                    <a:pt x="268" y="104"/>
                  </a:lnTo>
                  <a:lnTo>
                    <a:pt x="256" y="82"/>
                  </a:lnTo>
                  <a:lnTo>
                    <a:pt x="242" y="64"/>
                  </a:lnTo>
                  <a:lnTo>
                    <a:pt x="222" y="50"/>
                  </a:lnTo>
                  <a:lnTo>
                    <a:pt x="202" y="38"/>
                  </a:lnTo>
                  <a:lnTo>
                    <a:pt x="190" y="34"/>
                  </a:lnTo>
                  <a:lnTo>
                    <a:pt x="178" y="30"/>
                  </a:lnTo>
                  <a:lnTo>
                    <a:pt x="166" y="28"/>
                  </a:lnTo>
                  <a:lnTo>
                    <a:pt x="154" y="28"/>
                  </a:lnTo>
                  <a:lnTo>
                    <a:pt x="1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2" name="Freeform 6"/>
            <p:cNvSpPr>
              <a:spLocks noEditPoints="1"/>
            </p:cNvSpPr>
            <p:nvPr/>
          </p:nvSpPr>
          <p:spPr bwMode="auto">
            <a:xfrm>
              <a:off x="6112510" y="7481707"/>
              <a:ext cx="727075" cy="679450"/>
            </a:xfrm>
            <a:custGeom>
              <a:avLst/>
              <a:gdLst>
                <a:gd name="T0" fmla="*/ 0 w 458"/>
                <a:gd name="T1" fmla="*/ 428 h 428"/>
                <a:gd name="T2" fmla="*/ 16 w 458"/>
                <a:gd name="T3" fmla="*/ 210 h 428"/>
                <a:gd name="T4" fmla="*/ 22 w 458"/>
                <a:gd name="T5" fmla="*/ 166 h 428"/>
                <a:gd name="T6" fmla="*/ 36 w 458"/>
                <a:gd name="T7" fmla="*/ 126 h 428"/>
                <a:gd name="T8" fmla="*/ 56 w 458"/>
                <a:gd name="T9" fmla="*/ 90 h 428"/>
                <a:gd name="T10" fmla="*/ 82 w 458"/>
                <a:gd name="T11" fmla="*/ 60 h 428"/>
                <a:gd name="T12" fmla="*/ 112 w 458"/>
                <a:gd name="T13" fmla="*/ 34 h 428"/>
                <a:gd name="T14" fmla="*/ 148 w 458"/>
                <a:gd name="T15" fmla="*/ 16 h 428"/>
                <a:gd name="T16" fmla="*/ 186 w 458"/>
                <a:gd name="T17" fmla="*/ 4 h 428"/>
                <a:gd name="T18" fmla="*/ 226 w 458"/>
                <a:gd name="T19" fmla="*/ 0 h 428"/>
                <a:gd name="T20" fmla="*/ 248 w 458"/>
                <a:gd name="T21" fmla="*/ 0 h 428"/>
                <a:gd name="T22" fmla="*/ 286 w 458"/>
                <a:gd name="T23" fmla="*/ 8 h 428"/>
                <a:gd name="T24" fmla="*/ 322 w 458"/>
                <a:gd name="T25" fmla="*/ 24 h 428"/>
                <a:gd name="T26" fmla="*/ 356 w 458"/>
                <a:gd name="T27" fmla="*/ 48 h 428"/>
                <a:gd name="T28" fmla="*/ 384 w 458"/>
                <a:gd name="T29" fmla="*/ 76 h 428"/>
                <a:gd name="T30" fmla="*/ 408 w 458"/>
                <a:gd name="T31" fmla="*/ 108 h 428"/>
                <a:gd name="T32" fmla="*/ 424 w 458"/>
                <a:gd name="T33" fmla="*/ 146 h 428"/>
                <a:gd name="T34" fmla="*/ 436 w 458"/>
                <a:gd name="T35" fmla="*/ 188 h 428"/>
                <a:gd name="T36" fmla="*/ 458 w 458"/>
                <a:gd name="T37" fmla="*/ 428 h 428"/>
                <a:gd name="T38" fmla="*/ 428 w 458"/>
                <a:gd name="T39" fmla="*/ 400 h 428"/>
                <a:gd name="T40" fmla="*/ 410 w 458"/>
                <a:gd name="T41" fmla="*/ 212 h 428"/>
                <a:gd name="T42" fmla="*/ 404 w 458"/>
                <a:gd name="T43" fmla="*/ 174 h 428"/>
                <a:gd name="T44" fmla="*/ 392 w 458"/>
                <a:gd name="T45" fmla="*/ 140 h 428"/>
                <a:gd name="T46" fmla="*/ 374 w 458"/>
                <a:gd name="T47" fmla="*/ 108 h 428"/>
                <a:gd name="T48" fmla="*/ 352 w 458"/>
                <a:gd name="T49" fmla="*/ 82 h 428"/>
                <a:gd name="T50" fmla="*/ 324 w 458"/>
                <a:gd name="T51" fmla="*/ 58 h 428"/>
                <a:gd name="T52" fmla="*/ 294 w 458"/>
                <a:gd name="T53" fmla="*/ 42 h 428"/>
                <a:gd name="T54" fmla="*/ 262 w 458"/>
                <a:gd name="T55" fmla="*/ 32 h 428"/>
                <a:gd name="T56" fmla="*/ 226 w 458"/>
                <a:gd name="T57" fmla="*/ 28 h 428"/>
                <a:gd name="T58" fmla="*/ 208 w 458"/>
                <a:gd name="T59" fmla="*/ 28 h 428"/>
                <a:gd name="T60" fmla="*/ 174 w 458"/>
                <a:gd name="T61" fmla="*/ 36 h 428"/>
                <a:gd name="T62" fmla="*/ 142 w 458"/>
                <a:gd name="T63" fmla="*/ 50 h 428"/>
                <a:gd name="T64" fmla="*/ 114 w 458"/>
                <a:gd name="T65" fmla="*/ 68 h 428"/>
                <a:gd name="T66" fmla="*/ 90 w 458"/>
                <a:gd name="T67" fmla="*/ 94 h 428"/>
                <a:gd name="T68" fmla="*/ 70 w 458"/>
                <a:gd name="T69" fmla="*/ 122 h 428"/>
                <a:gd name="T70" fmla="*/ 54 w 458"/>
                <a:gd name="T71" fmla="*/ 156 h 428"/>
                <a:gd name="T72" fmla="*/ 46 w 458"/>
                <a:gd name="T73" fmla="*/ 192 h 428"/>
                <a:gd name="T74" fmla="*/ 30 w 458"/>
                <a:gd name="T75"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8" h="428">
                  <a:moveTo>
                    <a:pt x="458" y="428"/>
                  </a:moveTo>
                  <a:lnTo>
                    <a:pt x="0" y="428"/>
                  </a:lnTo>
                  <a:lnTo>
                    <a:pt x="16" y="210"/>
                  </a:lnTo>
                  <a:lnTo>
                    <a:pt x="16" y="210"/>
                  </a:lnTo>
                  <a:lnTo>
                    <a:pt x="18" y="188"/>
                  </a:lnTo>
                  <a:lnTo>
                    <a:pt x="22" y="166"/>
                  </a:lnTo>
                  <a:lnTo>
                    <a:pt x="28" y="146"/>
                  </a:lnTo>
                  <a:lnTo>
                    <a:pt x="36" y="126"/>
                  </a:lnTo>
                  <a:lnTo>
                    <a:pt x="46" y="108"/>
                  </a:lnTo>
                  <a:lnTo>
                    <a:pt x="56" y="90"/>
                  </a:lnTo>
                  <a:lnTo>
                    <a:pt x="68" y="74"/>
                  </a:lnTo>
                  <a:lnTo>
                    <a:pt x="82" y="60"/>
                  </a:lnTo>
                  <a:lnTo>
                    <a:pt x="98" y="46"/>
                  </a:lnTo>
                  <a:lnTo>
                    <a:pt x="112" y="34"/>
                  </a:lnTo>
                  <a:lnTo>
                    <a:pt x="130" y="24"/>
                  </a:lnTo>
                  <a:lnTo>
                    <a:pt x="148" y="16"/>
                  </a:lnTo>
                  <a:lnTo>
                    <a:pt x="166" y="8"/>
                  </a:lnTo>
                  <a:lnTo>
                    <a:pt x="186" y="4"/>
                  </a:lnTo>
                  <a:lnTo>
                    <a:pt x="206" y="0"/>
                  </a:lnTo>
                  <a:lnTo>
                    <a:pt x="226" y="0"/>
                  </a:lnTo>
                  <a:lnTo>
                    <a:pt x="226" y="0"/>
                  </a:lnTo>
                  <a:lnTo>
                    <a:pt x="248" y="0"/>
                  </a:lnTo>
                  <a:lnTo>
                    <a:pt x="268" y="4"/>
                  </a:lnTo>
                  <a:lnTo>
                    <a:pt x="286" y="8"/>
                  </a:lnTo>
                  <a:lnTo>
                    <a:pt x="306" y="16"/>
                  </a:lnTo>
                  <a:lnTo>
                    <a:pt x="322" y="24"/>
                  </a:lnTo>
                  <a:lnTo>
                    <a:pt x="340" y="36"/>
                  </a:lnTo>
                  <a:lnTo>
                    <a:pt x="356" y="48"/>
                  </a:lnTo>
                  <a:lnTo>
                    <a:pt x="370" y="60"/>
                  </a:lnTo>
                  <a:lnTo>
                    <a:pt x="384" y="76"/>
                  </a:lnTo>
                  <a:lnTo>
                    <a:pt x="396" y="92"/>
                  </a:lnTo>
                  <a:lnTo>
                    <a:pt x="408" y="108"/>
                  </a:lnTo>
                  <a:lnTo>
                    <a:pt x="418" y="128"/>
                  </a:lnTo>
                  <a:lnTo>
                    <a:pt x="424" y="146"/>
                  </a:lnTo>
                  <a:lnTo>
                    <a:pt x="432" y="168"/>
                  </a:lnTo>
                  <a:lnTo>
                    <a:pt x="436" y="188"/>
                  </a:lnTo>
                  <a:lnTo>
                    <a:pt x="438" y="210"/>
                  </a:lnTo>
                  <a:lnTo>
                    <a:pt x="458" y="428"/>
                  </a:lnTo>
                  <a:close/>
                  <a:moveTo>
                    <a:pt x="30" y="400"/>
                  </a:moveTo>
                  <a:lnTo>
                    <a:pt x="428" y="400"/>
                  </a:lnTo>
                  <a:lnTo>
                    <a:pt x="410" y="212"/>
                  </a:lnTo>
                  <a:lnTo>
                    <a:pt x="410" y="212"/>
                  </a:lnTo>
                  <a:lnTo>
                    <a:pt x="408" y="194"/>
                  </a:lnTo>
                  <a:lnTo>
                    <a:pt x="404" y="174"/>
                  </a:lnTo>
                  <a:lnTo>
                    <a:pt x="398" y="156"/>
                  </a:lnTo>
                  <a:lnTo>
                    <a:pt x="392" y="140"/>
                  </a:lnTo>
                  <a:lnTo>
                    <a:pt x="384" y="124"/>
                  </a:lnTo>
                  <a:lnTo>
                    <a:pt x="374" y="108"/>
                  </a:lnTo>
                  <a:lnTo>
                    <a:pt x="364" y="94"/>
                  </a:lnTo>
                  <a:lnTo>
                    <a:pt x="352" y="82"/>
                  </a:lnTo>
                  <a:lnTo>
                    <a:pt x="338" y="70"/>
                  </a:lnTo>
                  <a:lnTo>
                    <a:pt x="324" y="58"/>
                  </a:lnTo>
                  <a:lnTo>
                    <a:pt x="310" y="50"/>
                  </a:lnTo>
                  <a:lnTo>
                    <a:pt x="294" y="42"/>
                  </a:lnTo>
                  <a:lnTo>
                    <a:pt x="278" y="36"/>
                  </a:lnTo>
                  <a:lnTo>
                    <a:pt x="262" y="32"/>
                  </a:lnTo>
                  <a:lnTo>
                    <a:pt x="244" y="28"/>
                  </a:lnTo>
                  <a:lnTo>
                    <a:pt x="226" y="28"/>
                  </a:lnTo>
                  <a:lnTo>
                    <a:pt x="226" y="28"/>
                  </a:lnTo>
                  <a:lnTo>
                    <a:pt x="208" y="28"/>
                  </a:lnTo>
                  <a:lnTo>
                    <a:pt x="192" y="32"/>
                  </a:lnTo>
                  <a:lnTo>
                    <a:pt x="174" y="36"/>
                  </a:lnTo>
                  <a:lnTo>
                    <a:pt x="158" y="42"/>
                  </a:lnTo>
                  <a:lnTo>
                    <a:pt x="142" y="50"/>
                  </a:lnTo>
                  <a:lnTo>
                    <a:pt x="128" y="58"/>
                  </a:lnTo>
                  <a:lnTo>
                    <a:pt x="114" y="68"/>
                  </a:lnTo>
                  <a:lnTo>
                    <a:pt x="102" y="80"/>
                  </a:lnTo>
                  <a:lnTo>
                    <a:pt x="90" y="94"/>
                  </a:lnTo>
                  <a:lnTo>
                    <a:pt x="80" y="108"/>
                  </a:lnTo>
                  <a:lnTo>
                    <a:pt x="70" y="122"/>
                  </a:lnTo>
                  <a:lnTo>
                    <a:pt x="62" y="138"/>
                  </a:lnTo>
                  <a:lnTo>
                    <a:pt x="54" y="156"/>
                  </a:lnTo>
                  <a:lnTo>
                    <a:pt x="50" y="174"/>
                  </a:lnTo>
                  <a:lnTo>
                    <a:pt x="46" y="192"/>
                  </a:lnTo>
                  <a:lnTo>
                    <a:pt x="44" y="212"/>
                  </a:lnTo>
                  <a:lnTo>
                    <a:pt x="30"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9" name="Freeform 7"/>
            <p:cNvSpPr>
              <a:spLocks noEditPoints="1"/>
            </p:cNvSpPr>
            <p:nvPr/>
          </p:nvSpPr>
          <p:spPr bwMode="auto">
            <a:xfrm>
              <a:off x="6826885" y="7173732"/>
              <a:ext cx="374650" cy="374650"/>
            </a:xfrm>
            <a:custGeom>
              <a:avLst/>
              <a:gdLst>
                <a:gd name="T0" fmla="*/ 118 w 236"/>
                <a:gd name="T1" fmla="*/ 236 h 236"/>
                <a:gd name="T2" fmla="*/ 94 w 236"/>
                <a:gd name="T3" fmla="*/ 234 h 236"/>
                <a:gd name="T4" fmla="*/ 52 w 236"/>
                <a:gd name="T5" fmla="*/ 216 h 236"/>
                <a:gd name="T6" fmla="*/ 20 w 236"/>
                <a:gd name="T7" fmla="*/ 184 h 236"/>
                <a:gd name="T8" fmla="*/ 2 w 236"/>
                <a:gd name="T9" fmla="*/ 142 h 236"/>
                <a:gd name="T10" fmla="*/ 0 w 236"/>
                <a:gd name="T11" fmla="*/ 118 h 236"/>
                <a:gd name="T12" fmla="*/ 2 w 236"/>
                <a:gd name="T13" fmla="*/ 106 h 236"/>
                <a:gd name="T14" fmla="*/ 10 w 236"/>
                <a:gd name="T15" fmla="*/ 72 h 236"/>
                <a:gd name="T16" fmla="*/ 34 w 236"/>
                <a:gd name="T17" fmla="*/ 34 h 236"/>
                <a:gd name="T18" fmla="*/ 72 w 236"/>
                <a:gd name="T19" fmla="*/ 10 h 236"/>
                <a:gd name="T20" fmla="*/ 106 w 236"/>
                <a:gd name="T21" fmla="*/ 0 h 236"/>
                <a:gd name="T22" fmla="*/ 118 w 236"/>
                <a:gd name="T23" fmla="*/ 0 h 236"/>
                <a:gd name="T24" fmla="*/ 142 w 236"/>
                <a:gd name="T25" fmla="*/ 2 h 236"/>
                <a:gd name="T26" fmla="*/ 184 w 236"/>
                <a:gd name="T27" fmla="*/ 20 h 236"/>
                <a:gd name="T28" fmla="*/ 216 w 236"/>
                <a:gd name="T29" fmla="*/ 52 h 236"/>
                <a:gd name="T30" fmla="*/ 234 w 236"/>
                <a:gd name="T31" fmla="*/ 94 h 236"/>
                <a:gd name="T32" fmla="*/ 236 w 236"/>
                <a:gd name="T33" fmla="*/ 118 h 236"/>
                <a:gd name="T34" fmla="*/ 236 w 236"/>
                <a:gd name="T35" fmla="*/ 130 h 236"/>
                <a:gd name="T36" fmla="*/ 226 w 236"/>
                <a:gd name="T37" fmla="*/ 164 h 236"/>
                <a:gd name="T38" fmla="*/ 202 w 236"/>
                <a:gd name="T39" fmla="*/ 200 h 236"/>
                <a:gd name="T40" fmla="*/ 164 w 236"/>
                <a:gd name="T41" fmla="*/ 226 h 236"/>
                <a:gd name="T42" fmla="*/ 130 w 236"/>
                <a:gd name="T43" fmla="*/ 234 h 236"/>
                <a:gd name="T44" fmla="*/ 118 w 236"/>
                <a:gd name="T45" fmla="*/ 236 h 236"/>
                <a:gd name="T46" fmla="*/ 118 w 236"/>
                <a:gd name="T47" fmla="*/ 28 h 236"/>
                <a:gd name="T48" fmla="*/ 84 w 236"/>
                <a:gd name="T49" fmla="*/ 36 h 236"/>
                <a:gd name="T50" fmla="*/ 54 w 236"/>
                <a:gd name="T51" fmla="*/ 54 h 236"/>
                <a:gd name="T52" fmla="*/ 36 w 236"/>
                <a:gd name="T53" fmla="*/ 82 h 236"/>
                <a:gd name="T54" fmla="*/ 28 w 236"/>
                <a:gd name="T55" fmla="*/ 118 h 236"/>
                <a:gd name="T56" fmla="*/ 30 w 236"/>
                <a:gd name="T57" fmla="*/ 136 h 236"/>
                <a:gd name="T58" fmla="*/ 44 w 236"/>
                <a:gd name="T59" fmla="*/ 168 h 236"/>
                <a:gd name="T60" fmla="*/ 68 w 236"/>
                <a:gd name="T61" fmla="*/ 192 h 236"/>
                <a:gd name="T62" fmla="*/ 100 w 236"/>
                <a:gd name="T63" fmla="*/ 206 h 236"/>
                <a:gd name="T64" fmla="*/ 118 w 236"/>
                <a:gd name="T65" fmla="*/ 208 h 236"/>
                <a:gd name="T66" fmla="*/ 154 w 236"/>
                <a:gd name="T67" fmla="*/ 200 h 236"/>
                <a:gd name="T68" fmla="*/ 182 w 236"/>
                <a:gd name="T69" fmla="*/ 182 h 236"/>
                <a:gd name="T70" fmla="*/ 200 w 236"/>
                <a:gd name="T71" fmla="*/ 152 h 236"/>
                <a:gd name="T72" fmla="*/ 208 w 236"/>
                <a:gd name="T73" fmla="*/ 118 h 236"/>
                <a:gd name="T74" fmla="*/ 206 w 236"/>
                <a:gd name="T75" fmla="*/ 100 h 236"/>
                <a:gd name="T76" fmla="*/ 192 w 236"/>
                <a:gd name="T77" fmla="*/ 68 h 236"/>
                <a:gd name="T78" fmla="*/ 168 w 236"/>
                <a:gd name="T79" fmla="*/ 44 h 236"/>
                <a:gd name="T80" fmla="*/ 136 w 236"/>
                <a:gd name="T81" fmla="*/ 30 h 236"/>
                <a:gd name="T82" fmla="*/ 118 w 236"/>
                <a:gd name="T83" fmla="*/ 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236"/>
                  </a:moveTo>
                  <a:lnTo>
                    <a:pt x="118" y="236"/>
                  </a:lnTo>
                  <a:lnTo>
                    <a:pt x="106" y="234"/>
                  </a:lnTo>
                  <a:lnTo>
                    <a:pt x="94" y="234"/>
                  </a:lnTo>
                  <a:lnTo>
                    <a:pt x="72" y="226"/>
                  </a:lnTo>
                  <a:lnTo>
                    <a:pt x="52" y="216"/>
                  </a:lnTo>
                  <a:lnTo>
                    <a:pt x="34" y="200"/>
                  </a:lnTo>
                  <a:lnTo>
                    <a:pt x="20" y="184"/>
                  </a:lnTo>
                  <a:lnTo>
                    <a:pt x="10" y="164"/>
                  </a:lnTo>
                  <a:lnTo>
                    <a:pt x="2" y="142"/>
                  </a:lnTo>
                  <a:lnTo>
                    <a:pt x="2" y="130"/>
                  </a:lnTo>
                  <a:lnTo>
                    <a:pt x="0" y="118"/>
                  </a:lnTo>
                  <a:lnTo>
                    <a:pt x="0" y="118"/>
                  </a:lnTo>
                  <a:lnTo>
                    <a:pt x="2" y="106"/>
                  </a:lnTo>
                  <a:lnTo>
                    <a:pt x="2" y="94"/>
                  </a:lnTo>
                  <a:lnTo>
                    <a:pt x="10" y="72"/>
                  </a:lnTo>
                  <a:lnTo>
                    <a:pt x="20" y="52"/>
                  </a:lnTo>
                  <a:lnTo>
                    <a:pt x="34" y="34"/>
                  </a:lnTo>
                  <a:lnTo>
                    <a:pt x="52" y="20"/>
                  </a:lnTo>
                  <a:lnTo>
                    <a:pt x="72" y="10"/>
                  </a:lnTo>
                  <a:lnTo>
                    <a:pt x="94" y="2"/>
                  </a:lnTo>
                  <a:lnTo>
                    <a:pt x="106" y="0"/>
                  </a:lnTo>
                  <a:lnTo>
                    <a:pt x="118" y="0"/>
                  </a:lnTo>
                  <a:lnTo>
                    <a:pt x="118" y="0"/>
                  </a:lnTo>
                  <a:lnTo>
                    <a:pt x="130" y="0"/>
                  </a:lnTo>
                  <a:lnTo>
                    <a:pt x="142" y="2"/>
                  </a:lnTo>
                  <a:lnTo>
                    <a:pt x="164" y="10"/>
                  </a:lnTo>
                  <a:lnTo>
                    <a:pt x="184" y="20"/>
                  </a:lnTo>
                  <a:lnTo>
                    <a:pt x="202" y="34"/>
                  </a:lnTo>
                  <a:lnTo>
                    <a:pt x="216" y="52"/>
                  </a:lnTo>
                  <a:lnTo>
                    <a:pt x="226" y="72"/>
                  </a:lnTo>
                  <a:lnTo>
                    <a:pt x="234" y="94"/>
                  </a:lnTo>
                  <a:lnTo>
                    <a:pt x="236" y="106"/>
                  </a:lnTo>
                  <a:lnTo>
                    <a:pt x="236" y="118"/>
                  </a:lnTo>
                  <a:lnTo>
                    <a:pt x="236" y="118"/>
                  </a:lnTo>
                  <a:lnTo>
                    <a:pt x="236" y="130"/>
                  </a:lnTo>
                  <a:lnTo>
                    <a:pt x="234" y="142"/>
                  </a:lnTo>
                  <a:lnTo>
                    <a:pt x="226" y="164"/>
                  </a:lnTo>
                  <a:lnTo>
                    <a:pt x="216" y="184"/>
                  </a:lnTo>
                  <a:lnTo>
                    <a:pt x="202" y="200"/>
                  </a:lnTo>
                  <a:lnTo>
                    <a:pt x="184" y="216"/>
                  </a:lnTo>
                  <a:lnTo>
                    <a:pt x="164" y="226"/>
                  </a:lnTo>
                  <a:lnTo>
                    <a:pt x="142" y="234"/>
                  </a:lnTo>
                  <a:lnTo>
                    <a:pt x="130" y="234"/>
                  </a:lnTo>
                  <a:lnTo>
                    <a:pt x="118" y="236"/>
                  </a:lnTo>
                  <a:lnTo>
                    <a:pt x="118" y="236"/>
                  </a:lnTo>
                  <a:close/>
                  <a:moveTo>
                    <a:pt x="118" y="28"/>
                  </a:moveTo>
                  <a:lnTo>
                    <a:pt x="118" y="28"/>
                  </a:lnTo>
                  <a:lnTo>
                    <a:pt x="100" y="30"/>
                  </a:lnTo>
                  <a:lnTo>
                    <a:pt x="84" y="36"/>
                  </a:lnTo>
                  <a:lnTo>
                    <a:pt x="68" y="44"/>
                  </a:lnTo>
                  <a:lnTo>
                    <a:pt x="54" y="54"/>
                  </a:lnTo>
                  <a:lnTo>
                    <a:pt x="44" y="68"/>
                  </a:lnTo>
                  <a:lnTo>
                    <a:pt x="36" y="82"/>
                  </a:lnTo>
                  <a:lnTo>
                    <a:pt x="30" y="100"/>
                  </a:lnTo>
                  <a:lnTo>
                    <a:pt x="28" y="118"/>
                  </a:lnTo>
                  <a:lnTo>
                    <a:pt x="28" y="118"/>
                  </a:lnTo>
                  <a:lnTo>
                    <a:pt x="30" y="136"/>
                  </a:lnTo>
                  <a:lnTo>
                    <a:pt x="36" y="152"/>
                  </a:lnTo>
                  <a:lnTo>
                    <a:pt x="44" y="168"/>
                  </a:lnTo>
                  <a:lnTo>
                    <a:pt x="54" y="182"/>
                  </a:lnTo>
                  <a:lnTo>
                    <a:pt x="68" y="192"/>
                  </a:lnTo>
                  <a:lnTo>
                    <a:pt x="84" y="200"/>
                  </a:lnTo>
                  <a:lnTo>
                    <a:pt x="100" y="206"/>
                  </a:lnTo>
                  <a:lnTo>
                    <a:pt x="118" y="208"/>
                  </a:lnTo>
                  <a:lnTo>
                    <a:pt x="118" y="208"/>
                  </a:lnTo>
                  <a:lnTo>
                    <a:pt x="136" y="206"/>
                  </a:lnTo>
                  <a:lnTo>
                    <a:pt x="154" y="200"/>
                  </a:lnTo>
                  <a:lnTo>
                    <a:pt x="168" y="192"/>
                  </a:lnTo>
                  <a:lnTo>
                    <a:pt x="182" y="182"/>
                  </a:lnTo>
                  <a:lnTo>
                    <a:pt x="192" y="168"/>
                  </a:lnTo>
                  <a:lnTo>
                    <a:pt x="200" y="152"/>
                  </a:lnTo>
                  <a:lnTo>
                    <a:pt x="206" y="136"/>
                  </a:lnTo>
                  <a:lnTo>
                    <a:pt x="208" y="118"/>
                  </a:lnTo>
                  <a:lnTo>
                    <a:pt x="208" y="118"/>
                  </a:lnTo>
                  <a:lnTo>
                    <a:pt x="206" y="100"/>
                  </a:lnTo>
                  <a:lnTo>
                    <a:pt x="200" y="82"/>
                  </a:lnTo>
                  <a:lnTo>
                    <a:pt x="192" y="68"/>
                  </a:lnTo>
                  <a:lnTo>
                    <a:pt x="182" y="54"/>
                  </a:lnTo>
                  <a:lnTo>
                    <a:pt x="168" y="44"/>
                  </a:lnTo>
                  <a:lnTo>
                    <a:pt x="154" y="36"/>
                  </a:lnTo>
                  <a:lnTo>
                    <a:pt x="136" y="30"/>
                  </a:lnTo>
                  <a:lnTo>
                    <a:pt x="118" y="28"/>
                  </a:lnTo>
                  <a:lnTo>
                    <a:pt x="11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0" name="Freeform 8"/>
            <p:cNvSpPr>
              <a:spLocks noEditPoints="1"/>
            </p:cNvSpPr>
            <p:nvPr/>
          </p:nvSpPr>
          <p:spPr bwMode="auto">
            <a:xfrm>
              <a:off x="6817360" y="7567432"/>
              <a:ext cx="476250" cy="523875"/>
            </a:xfrm>
            <a:custGeom>
              <a:avLst/>
              <a:gdLst>
                <a:gd name="T0" fmla="*/ 46 w 300"/>
                <a:gd name="T1" fmla="*/ 330 h 330"/>
                <a:gd name="T2" fmla="*/ 32 w 300"/>
                <a:gd name="T3" fmla="*/ 158 h 330"/>
                <a:gd name="T4" fmla="*/ 22 w 300"/>
                <a:gd name="T5" fmla="*/ 114 h 330"/>
                <a:gd name="T6" fmla="*/ 4 w 300"/>
                <a:gd name="T7" fmla="*/ 70 h 330"/>
                <a:gd name="T8" fmla="*/ 6 w 300"/>
                <a:gd name="T9" fmla="*/ 54 h 330"/>
                <a:gd name="T10" fmla="*/ 18 w 300"/>
                <a:gd name="T11" fmla="*/ 42 h 330"/>
                <a:gd name="T12" fmla="*/ 44 w 300"/>
                <a:gd name="T13" fmla="*/ 22 h 330"/>
                <a:gd name="T14" fmla="*/ 74 w 300"/>
                <a:gd name="T15" fmla="*/ 8 h 330"/>
                <a:gd name="T16" fmla="*/ 106 w 300"/>
                <a:gd name="T17" fmla="*/ 2 h 330"/>
                <a:gd name="T18" fmla="*/ 122 w 300"/>
                <a:gd name="T19" fmla="*/ 0 h 330"/>
                <a:gd name="T20" fmla="*/ 154 w 300"/>
                <a:gd name="T21" fmla="*/ 4 h 330"/>
                <a:gd name="T22" fmla="*/ 182 w 300"/>
                <a:gd name="T23" fmla="*/ 14 h 330"/>
                <a:gd name="T24" fmla="*/ 210 w 300"/>
                <a:gd name="T25" fmla="*/ 28 h 330"/>
                <a:gd name="T26" fmla="*/ 232 w 300"/>
                <a:gd name="T27" fmla="*/ 48 h 330"/>
                <a:gd name="T28" fmla="*/ 252 w 300"/>
                <a:gd name="T29" fmla="*/ 72 h 330"/>
                <a:gd name="T30" fmla="*/ 268 w 300"/>
                <a:gd name="T31" fmla="*/ 98 h 330"/>
                <a:gd name="T32" fmla="*/ 280 w 300"/>
                <a:gd name="T33" fmla="*/ 130 h 330"/>
                <a:gd name="T34" fmla="*/ 284 w 300"/>
                <a:gd name="T35" fmla="*/ 162 h 330"/>
                <a:gd name="T36" fmla="*/ 72 w 300"/>
                <a:gd name="T37" fmla="*/ 302 h 330"/>
                <a:gd name="T38" fmla="*/ 256 w 300"/>
                <a:gd name="T39" fmla="*/ 164 h 330"/>
                <a:gd name="T40" fmla="*/ 252 w 300"/>
                <a:gd name="T41" fmla="*/ 140 h 330"/>
                <a:gd name="T42" fmla="*/ 232 w 300"/>
                <a:gd name="T43" fmla="*/ 92 h 330"/>
                <a:gd name="T44" fmla="*/ 208 w 300"/>
                <a:gd name="T45" fmla="*/ 62 h 330"/>
                <a:gd name="T46" fmla="*/ 188 w 300"/>
                <a:gd name="T47" fmla="*/ 46 h 330"/>
                <a:gd name="T48" fmla="*/ 164 w 300"/>
                <a:gd name="T49" fmla="*/ 36 h 330"/>
                <a:gd name="T50" fmla="*/ 136 w 300"/>
                <a:gd name="T51" fmla="*/ 30 h 330"/>
                <a:gd name="T52" fmla="*/ 122 w 300"/>
                <a:gd name="T53" fmla="*/ 28 h 330"/>
                <a:gd name="T54" fmla="*/ 98 w 300"/>
                <a:gd name="T55" fmla="*/ 32 h 330"/>
                <a:gd name="T56" fmla="*/ 52 w 300"/>
                <a:gd name="T57" fmla="*/ 50 h 330"/>
                <a:gd name="T58" fmla="*/ 34 w 300"/>
                <a:gd name="T59" fmla="*/ 66 h 330"/>
                <a:gd name="T60" fmla="*/ 52 w 300"/>
                <a:gd name="T61" fmla="*/ 110 h 330"/>
                <a:gd name="T62" fmla="*/ 60 w 300"/>
                <a:gd name="T63" fmla="*/ 15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330">
                  <a:moveTo>
                    <a:pt x="300" y="330"/>
                  </a:moveTo>
                  <a:lnTo>
                    <a:pt x="46" y="330"/>
                  </a:lnTo>
                  <a:lnTo>
                    <a:pt x="32" y="158"/>
                  </a:lnTo>
                  <a:lnTo>
                    <a:pt x="32" y="158"/>
                  </a:lnTo>
                  <a:lnTo>
                    <a:pt x="28" y="136"/>
                  </a:lnTo>
                  <a:lnTo>
                    <a:pt x="22" y="114"/>
                  </a:lnTo>
                  <a:lnTo>
                    <a:pt x="14" y="92"/>
                  </a:lnTo>
                  <a:lnTo>
                    <a:pt x="4" y="70"/>
                  </a:lnTo>
                  <a:lnTo>
                    <a:pt x="0" y="62"/>
                  </a:lnTo>
                  <a:lnTo>
                    <a:pt x="6" y="54"/>
                  </a:lnTo>
                  <a:lnTo>
                    <a:pt x="6" y="54"/>
                  </a:lnTo>
                  <a:lnTo>
                    <a:pt x="18" y="42"/>
                  </a:lnTo>
                  <a:lnTo>
                    <a:pt x="30" y="32"/>
                  </a:lnTo>
                  <a:lnTo>
                    <a:pt x="44" y="22"/>
                  </a:lnTo>
                  <a:lnTo>
                    <a:pt x="58" y="14"/>
                  </a:lnTo>
                  <a:lnTo>
                    <a:pt x="74" y="8"/>
                  </a:lnTo>
                  <a:lnTo>
                    <a:pt x="90" y="4"/>
                  </a:lnTo>
                  <a:lnTo>
                    <a:pt x="106" y="2"/>
                  </a:lnTo>
                  <a:lnTo>
                    <a:pt x="122" y="0"/>
                  </a:lnTo>
                  <a:lnTo>
                    <a:pt x="122" y="0"/>
                  </a:lnTo>
                  <a:lnTo>
                    <a:pt x="138" y="2"/>
                  </a:lnTo>
                  <a:lnTo>
                    <a:pt x="154" y="4"/>
                  </a:lnTo>
                  <a:lnTo>
                    <a:pt x="168" y="8"/>
                  </a:lnTo>
                  <a:lnTo>
                    <a:pt x="182" y="14"/>
                  </a:lnTo>
                  <a:lnTo>
                    <a:pt x="196" y="20"/>
                  </a:lnTo>
                  <a:lnTo>
                    <a:pt x="210" y="28"/>
                  </a:lnTo>
                  <a:lnTo>
                    <a:pt x="222" y="38"/>
                  </a:lnTo>
                  <a:lnTo>
                    <a:pt x="232" y="48"/>
                  </a:lnTo>
                  <a:lnTo>
                    <a:pt x="244" y="58"/>
                  </a:lnTo>
                  <a:lnTo>
                    <a:pt x="252" y="72"/>
                  </a:lnTo>
                  <a:lnTo>
                    <a:pt x="260" y="84"/>
                  </a:lnTo>
                  <a:lnTo>
                    <a:pt x="268" y="98"/>
                  </a:lnTo>
                  <a:lnTo>
                    <a:pt x="274" y="114"/>
                  </a:lnTo>
                  <a:lnTo>
                    <a:pt x="280" y="130"/>
                  </a:lnTo>
                  <a:lnTo>
                    <a:pt x="282" y="146"/>
                  </a:lnTo>
                  <a:lnTo>
                    <a:pt x="284" y="162"/>
                  </a:lnTo>
                  <a:lnTo>
                    <a:pt x="300" y="330"/>
                  </a:lnTo>
                  <a:close/>
                  <a:moveTo>
                    <a:pt x="72" y="302"/>
                  </a:moveTo>
                  <a:lnTo>
                    <a:pt x="268" y="302"/>
                  </a:lnTo>
                  <a:lnTo>
                    <a:pt x="256" y="164"/>
                  </a:lnTo>
                  <a:lnTo>
                    <a:pt x="256" y="164"/>
                  </a:lnTo>
                  <a:lnTo>
                    <a:pt x="252" y="140"/>
                  </a:lnTo>
                  <a:lnTo>
                    <a:pt x="244" y="114"/>
                  </a:lnTo>
                  <a:lnTo>
                    <a:pt x="232" y="92"/>
                  </a:lnTo>
                  <a:lnTo>
                    <a:pt x="216" y="72"/>
                  </a:lnTo>
                  <a:lnTo>
                    <a:pt x="208" y="62"/>
                  </a:lnTo>
                  <a:lnTo>
                    <a:pt x="198" y="54"/>
                  </a:lnTo>
                  <a:lnTo>
                    <a:pt x="188" y="46"/>
                  </a:lnTo>
                  <a:lnTo>
                    <a:pt x="176" y="40"/>
                  </a:lnTo>
                  <a:lnTo>
                    <a:pt x="164" y="36"/>
                  </a:lnTo>
                  <a:lnTo>
                    <a:pt x="150" y="32"/>
                  </a:lnTo>
                  <a:lnTo>
                    <a:pt x="136" y="30"/>
                  </a:lnTo>
                  <a:lnTo>
                    <a:pt x="122" y="28"/>
                  </a:lnTo>
                  <a:lnTo>
                    <a:pt x="122" y="28"/>
                  </a:lnTo>
                  <a:lnTo>
                    <a:pt x="110" y="30"/>
                  </a:lnTo>
                  <a:lnTo>
                    <a:pt x="98" y="32"/>
                  </a:lnTo>
                  <a:lnTo>
                    <a:pt x="74" y="38"/>
                  </a:lnTo>
                  <a:lnTo>
                    <a:pt x="52" y="50"/>
                  </a:lnTo>
                  <a:lnTo>
                    <a:pt x="34" y="66"/>
                  </a:lnTo>
                  <a:lnTo>
                    <a:pt x="34" y="66"/>
                  </a:lnTo>
                  <a:lnTo>
                    <a:pt x="44" y="88"/>
                  </a:lnTo>
                  <a:lnTo>
                    <a:pt x="52" y="110"/>
                  </a:lnTo>
                  <a:lnTo>
                    <a:pt x="56" y="132"/>
                  </a:lnTo>
                  <a:lnTo>
                    <a:pt x="60" y="156"/>
                  </a:lnTo>
                  <a:lnTo>
                    <a:pt x="7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41" name="Group 140"/>
          <p:cNvGrpSpPr/>
          <p:nvPr/>
        </p:nvGrpSpPr>
        <p:grpSpPr>
          <a:xfrm>
            <a:off x="9615458" y="4131099"/>
            <a:ext cx="532685" cy="665856"/>
            <a:chOff x="2954338" y="6831013"/>
            <a:chExt cx="1041400" cy="1301750"/>
          </a:xfrm>
          <a:solidFill>
            <a:schemeClr val="accent1"/>
          </a:solidFill>
        </p:grpSpPr>
        <p:sp>
          <p:nvSpPr>
            <p:cNvPr id="142" name="Freeform 36"/>
            <p:cNvSpPr>
              <a:spLocks noEditPoints="1"/>
            </p:cNvSpPr>
            <p:nvPr/>
          </p:nvSpPr>
          <p:spPr bwMode="auto">
            <a:xfrm>
              <a:off x="3195638" y="7329488"/>
              <a:ext cx="390525" cy="393700"/>
            </a:xfrm>
            <a:custGeom>
              <a:avLst/>
              <a:gdLst>
                <a:gd name="T0" fmla="*/ 122 w 246"/>
                <a:gd name="T1" fmla="*/ 248 h 248"/>
                <a:gd name="T2" fmla="*/ 98 w 246"/>
                <a:gd name="T3" fmla="*/ 244 h 248"/>
                <a:gd name="T4" fmla="*/ 74 w 246"/>
                <a:gd name="T5" fmla="*/ 238 h 248"/>
                <a:gd name="T6" fmla="*/ 36 w 246"/>
                <a:gd name="T7" fmla="*/ 210 h 248"/>
                <a:gd name="T8" fmla="*/ 8 w 246"/>
                <a:gd name="T9" fmla="*/ 172 h 248"/>
                <a:gd name="T10" fmla="*/ 2 w 246"/>
                <a:gd name="T11" fmla="*/ 148 h 248"/>
                <a:gd name="T12" fmla="*/ 0 w 246"/>
                <a:gd name="T13" fmla="*/ 124 h 248"/>
                <a:gd name="T14" fmla="*/ 0 w 246"/>
                <a:gd name="T15" fmla="*/ 112 h 248"/>
                <a:gd name="T16" fmla="*/ 4 w 246"/>
                <a:gd name="T17" fmla="*/ 88 h 248"/>
                <a:gd name="T18" fmla="*/ 20 w 246"/>
                <a:gd name="T19" fmla="*/ 56 h 248"/>
                <a:gd name="T20" fmla="*/ 54 w 246"/>
                <a:gd name="T21" fmla="*/ 22 h 248"/>
                <a:gd name="T22" fmla="*/ 86 w 246"/>
                <a:gd name="T23" fmla="*/ 6 h 248"/>
                <a:gd name="T24" fmla="*/ 110 w 246"/>
                <a:gd name="T25" fmla="*/ 2 h 248"/>
                <a:gd name="T26" fmla="*/ 122 w 246"/>
                <a:gd name="T27" fmla="*/ 0 h 248"/>
                <a:gd name="T28" fmla="*/ 148 w 246"/>
                <a:gd name="T29" fmla="*/ 4 h 248"/>
                <a:gd name="T30" fmla="*/ 170 w 246"/>
                <a:gd name="T31" fmla="*/ 10 h 248"/>
                <a:gd name="T32" fmla="*/ 210 w 246"/>
                <a:gd name="T33" fmla="*/ 36 h 248"/>
                <a:gd name="T34" fmla="*/ 236 w 246"/>
                <a:gd name="T35" fmla="*/ 76 h 248"/>
                <a:gd name="T36" fmla="*/ 242 w 246"/>
                <a:gd name="T37" fmla="*/ 100 h 248"/>
                <a:gd name="T38" fmla="*/ 246 w 246"/>
                <a:gd name="T39" fmla="*/ 124 h 248"/>
                <a:gd name="T40" fmla="*/ 244 w 246"/>
                <a:gd name="T41" fmla="*/ 136 h 248"/>
                <a:gd name="T42" fmla="*/ 240 w 246"/>
                <a:gd name="T43" fmla="*/ 160 h 248"/>
                <a:gd name="T44" fmla="*/ 224 w 246"/>
                <a:gd name="T45" fmla="*/ 192 h 248"/>
                <a:gd name="T46" fmla="*/ 192 w 246"/>
                <a:gd name="T47" fmla="*/ 226 h 248"/>
                <a:gd name="T48" fmla="*/ 158 w 246"/>
                <a:gd name="T49" fmla="*/ 242 h 248"/>
                <a:gd name="T50" fmla="*/ 134 w 246"/>
                <a:gd name="T51" fmla="*/ 246 h 248"/>
                <a:gd name="T52" fmla="*/ 122 w 246"/>
                <a:gd name="T53" fmla="*/ 248 h 248"/>
                <a:gd name="T54" fmla="*/ 122 w 246"/>
                <a:gd name="T55" fmla="*/ 28 h 248"/>
                <a:gd name="T56" fmla="*/ 86 w 246"/>
                <a:gd name="T57" fmla="*/ 36 h 248"/>
                <a:gd name="T58" fmla="*/ 56 w 246"/>
                <a:gd name="T59" fmla="*/ 56 h 248"/>
                <a:gd name="T60" fmla="*/ 34 w 246"/>
                <a:gd name="T61" fmla="*/ 86 h 248"/>
                <a:gd name="T62" fmla="*/ 28 w 246"/>
                <a:gd name="T63" fmla="*/ 124 h 248"/>
                <a:gd name="T64" fmla="*/ 30 w 246"/>
                <a:gd name="T65" fmla="*/ 144 h 248"/>
                <a:gd name="T66" fmla="*/ 44 w 246"/>
                <a:gd name="T67" fmla="*/ 178 h 248"/>
                <a:gd name="T68" fmla="*/ 70 w 246"/>
                <a:gd name="T69" fmla="*/ 202 h 248"/>
                <a:gd name="T70" fmla="*/ 104 w 246"/>
                <a:gd name="T71" fmla="*/ 218 h 248"/>
                <a:gd name="T72" fmla="*/ 122 w 246"/>
                <a:gd name="T73" fmla="*/ 220 h 248"/>
                <a:gd name="T74" fmla="*/ 160 w 246"/>
                <a:gd name="T75" fmla="*/ 212 h 248"/>
                <a:gd name="T76" fmla="*/ 190 w 246"/>
                <a:gd name="T77" fmla="*/ 192 h 248"/>
                <a:gd name="T78" fmla="*/ 210 w 246"/>
                <a:gd name="T79" fmla="*/ 160 h 248"/>
                <a:gd name="T80" fmla="*/ 218 w 246"/>
                <a:gd name="T81" fmla="*/ 124 h 248"/>
                <a:gd name="T82" fmla="*/ 216 w 246"/>
                <a:gd name="T83" fmla="*/ 104 h 248"/>
                <a:gd name="T84" fmla="*/ 202 w 246"/>
                <a:gd name="T85" fmla="*/ 70 h 248"/>
                <a:gd name="T86" fmla="*/ 176 w 246"/>
                <a:gd name="T87" fmla="*/ 46 h 248"/>
                <a:gd name="T88" fmla="*/ 142 w 246"/>
                <a:gd name="T89" fmla="*/ 30 h 248"/>
                <a:gd name="T90" fmla="*/ 122 w 246"/>
                <a:gd name="T91"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48">
                  <a:moveTo>
                    <a:pt x="122" y="248"/>
                  </a:moveTo>
                  <a:lnTo>
                    <a:pt x="122" y="248"/>
                  </a:lnTo>
                  <a:lnTo>
                    <a:pt x="110" y="246"/>
                  </a:lnTo>
                  <a:lnTo>
                    <a:pt x="98" y="244"/>
                  </a:lnTo>
                  <a:lnTo>
                    <a:pt x="86" y="242"/>
                  </a:lnTo>
                  <a:lnTo>
                    <a:pt x="74" y="238"/>
                  </a:lnTo>
                  <a:lnTo>
                    <a:pt x="54" y="226"/>
                  </a:lnTo>
                  <a:lnTo>
                    <a:pt x="36" y="210"/>
                  </a:lnTo>
                  <a:lnTo>
                    <a:pt x="20" y="192"/>
                  </a:lnTo>
                  <a:lnTo>
                    <a:pt x="8" y="172"/>
                  </a:lnTo>
                  <a:lnTo>
                    <a:pt x="4" y="160"/>
                  </a:lnTo>
                  <a:lnTo>
                    <a:pt x="2" y="148"/>
                  </a:lnTo>
                  <a:lnTo>
                    <a:pt x="0" y="136"/>
                  </a:lnTo>
                  <a:lnTo>
                    <a:pt x="0" y="124"/>
                  </a:lnTo>
                  <a:lnTo>
                    <a:pt x="0" y="124"/>
                  </a:lnTo>
                  <a:lnTo>
                    <a:pt x="0" y="112"/>
                  </a:lnTo>
                  <a:lnTo>
                    <a:pt x="2" y="100"/>
                  </a:lnTo>
                  <a:lnTo>
                    <a:pt x="4" y="88"/>
                  </a:lnTo>
                  <a:lnTo>
                    <a:pt x="8" y="76"/>
                  </a:lnTo>
                  <a:lnTo>
                    <a:pt x="20" y="56"/>
                  </a:lnTo>
                  <a:lnTo>
                    <a:pt x="36" y="36"/>
                  </a:lnTo>
                  <a:lnTo>
                    <a:pt x="54" y="22"/>
                  </a:lnTo>
                  <a:lnTo>
                    <a:pt x="74" y="10"/>
                  </a:lnTo>
                  <a:lnTo>
                    <a:pt x="86" y="6"/>
                  </a:lnTo>
                  <a:lnTo>
                    <a:pt x="98" y="4"/>
                  </a:lnTo>
                  <a:lnTo>
                    <a:pt x="110" y="2"/>
                  </a:lnTo>
                  <a:lnTo>
                    <a:pt x="122" y="0"/>
                  </a:lnTo>
                  <a:lnTo>
                    <a:pt x="122" y="0"/>
                  </a:lnTo>
                  <a:lnTo>
                    <a:pt x="134" y="2"/>
                  </a:lnTo>
                  <a:lnTo>
                    <a:pt x="148" y="4"/>
                  </a:lnTo>
                  <a:lnTo>
                    <a:pt x="158" y="6"/>
                  </a:lnTo>
                  <a:lnTo>
                    <a:pt x="170" y="10"/>
                  </a:lnTo>
                  <a:lnTo>
                    <a:pt x="192" y="22"/>
                  </a:lnTo>
                  <a:lnTo>
                    <a:pt x="210" y="36"/>
                  </a:lnTo>
                  <a:lnTo>
                    <a:pt x="224" y="56"/>
                  </a:lnTo>
                  <a:lnTo>
                    <a:pt x="236" y="76"/>
                  </a:lnTo>
                  <a:lnTo>
                    <a:pt x="240" y="88"/>
                  </a:lnTo>
                  <a:lnTo>
                    <a:pt x="242" y="100"/>
                  </a:lnTo>
                  <a:lnTo>
                    <a:pt x="244" y="112"/>
                  </a:lnTo>
                  <a:lnTo>
                    <a:pt x="246" y="124"/>
                  </a:lnTo>
                  <a:lnTo>
                    <a:pt x="246" y="124"/>
                  </a:lnTo>
                  <a:lnTo>
                    <a:pt x="244" y="136"/>
                  </a:lnTo>
                  <a:lnTo>
                    <a:pt x="242" y="148"/>
                  </a:lnTo>
                  <a:lnTo>
                    <a:pt x="240" y="160"/>
                  </a:lnTo>
                  <a:lnTo>
                    <a:pt x="236" y="172"/>
                  </a:lnTo>
                  <a:lnTo>
                    <a:pt x="224" y="192"/>
                  </a:lnTo>
                  <a:lnTo>
                    <a:pt x="210" y="210"/>
                  </a:lnTo>
                  <a:lnTo>
                    <a:pt x="192" y="226"/>
                  </a:lnTo>
                  <a:lnTo>
                    <a:pt x="170" y="238"/>
                  </a:lnTo>
                  <a:lnTo>
                    <a:pt x="158" y="242"/>
                  </a:lnTo>
                  <a:lnTo>
                    <a:pt x="148" y="244"/>
                  </a:lnTo>
                  <a:lnTo>
                    <a:pt x="134" y="246"/>
                  </a:lnTo>
                  <a:lnTo>
                    <a:pt x="122" y="248"/>
                  </a:lnTo>
                  <a:lnTo>
                    <a:pt x="122" y="248"/>
                  </a:lnTo>
                  <a:close/>
                  <a:moveTo>
                    <a:pt x="122" y="28"/>
                  </a:moveTo>
                  <a:lnTo>
                    <a:pt x="122" y="28"/>
                  </a:lnTo>
                  <a:lnTo>
                    <a:pt x="104" y="30"/>
                  </a:lnTo>
                  <a:lnTo>
                    <a:pt x="86" y="36"/>
                  </a:lnTo>
                  <a:lnTo>
                    <a:pt x="70" y="46"/>
                  </a:lnTo>
                  <a:lnTo>
                    <a:pt x="56" y="56"/>
                  </a:lnTo>
                  <a:lnTo>
                    <a:pt x="44" y="70"/>
                  </a:lnTo>
                  <a:lnTo>
                    <a:pt x="34" y="86"/>
                  </a:lnTo>
                  <a:lnTo>
                    <a:pt x="30" y="104"/>
                  </a:lnTo>
                  <a:lnTo>
                    <a:pt x="28" y="124"/>
                  </a:lnTo>
                  <a:lnTo>
                    <a:pt x="28" y="124"/>
                  </a:lnTo>
                  <a:lnTo>
                    <a:pt x="30" y="144"/>
                  </a:lnTo>
                  <a:lnTo>
                    <a:pt x="34" y="160"/>
                  </a:lnTo>
                  <a:lnTo>
                    <a:pt x="44" y="178"/>
                  </a:lnTo>
                  <a:lnTo>
                    <a:pt x="56" y="192"/>
                  </a:lnTo>
                  <a:lnTo>
                    <a:pt x="70" y="202"/>
                  </a:lnTo>
                  <a:lnTo>
                    <a:pt x="86" y="212"/>
                  </a:lnTo>
                  <a:lnTo>
                    <a:pt x="104" y="218"/>
                  </a:lnTo>
                  <a:lnTo>
                    <a:pt x="122" y="220"/>
                  </a:lnTo>
                  <a:lnTo>
                    <a:pt x="122" y="220"/>
                  </a:lnTo>
                  <a:lnTo>
                    <a:pt x="142" y="218"/>
                  </a:lnTo>
                  <a:lnTo>
                    <a:pt x="160" y="212"/>
                  </a:lnTo>
                  <a:lnTo>
                    <a:pt x="176" y="202"/>
                  </a:lnTo>
                  <a:lnTo>
                    <a:pt x="190" y="192"/>
                  </a:lnTo>
                  <a:lnTo>
                    <a:pt x="202" y="178"/>
                  </a:lnTo>
                  <a:lnTo>
                    <a:pt x="210" y="160"/>
                  </a:lnTo>
                  <a:lnTo>
                    <a:pt x="216" y="144"/>
                  </a:lnTo>
                  <a:lnTo>
                    <a:pt x="218" y="124"/>
                  </a:lnTo>
                  <a:lnTo>
                    <a:pt x="218" y="124"/>
                  </a:lnTo>
                  <a:lnTo>
                    <a:pt x="216" y="104"/>
                  </a:lnTo>
                  <a:lnTo>
                    <a:pt x="210" y="86"/>
                  </a:lnTo>
                  <a:lnTo>
                    <a:pt x="202" y="70"/>
                  </a:lnTo>
                  <a:lnTo>
                    <a:pt x="190" y="56"/>
                  </a:lnTo>
                  <a:lnTo>
                    <a:pt x="176" y="46"/>
                  </a:lnTo>
                  <a:lnTo>
                    <a:pt x="160" y="36"/>
                  </a:lnTo>
                  <a:lnTo>
                    <a:pt x="142" y="30"/>
                  </a:lnTo>
                  <a:lnTo>
                    <a:pt x="122" y="28"/>
                  </a:lnTo>
                  <a:lnTo>
                    <a:pt x="122" y="28"/>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sp>
          <p:nvSpPr>
            <p:cNvPr id="143" name="Freeform 37"/>
            <p:cNvSpPr>
              <a:spLocks/>
            </p:cNvSpPr>
            <p:nvPr/>
          </p:nvSpPr>
          <p:spPr bwMode="auto">
            <a:xfrm>
              <a:off x="2954338" y="6831013"/>
              <a:ext cx="1041400" cy="1301750"/>
            </a:xfrm>
            <a:custGeom>
              <a:avLst/>
              <a:gdLst>
                <a:gd name="T0" fmla="*/ 114 w 656"/>
                <a:gd name="T1" fmla="*/ 784 h 820"/>
                <a:gd name="T2" fmla="*/ 80 w 656"/>
                <a:gd name="T3" fmla="*/ 760 h 820"/>
                <a:gd name="T4" fmla="*/ 172 w 656"/>
                <a:gd name="T5" fmla="*/ 608 h 820"/>
                <a:gd name="T6" fmla="*/ 238 w 656"/>
                <a:gd name="T7" fmla="*/ 672 h 820"/>
                <a:gd name="T8" fmla="*/ 300 w 656"/>
                <a:gd name="T9" fmla="*/ 684 h 820"/>
                <a:gd name="T10" fmla="*/ 328 w 656"/>
                <a:gd name="T11" fmla="*/ 628 h 820"/>
                <a:gd name="T12" fmla="*/ 416 w 656"/>
                <a:gd name="T13" fmla="*/ 630 h 820"/>
                <a:gd name="T14" fmla="*/ 466 w 656"/>
                <a:gd name="T15" fmla="*/ 592 h 820"/>
                <a:gd name="T16" fmla="*/ 446 w 656"/>
                <a:gd name="T17" fmla="*/ 536 h 820"/>
                <a:gd name="T18" fmla="*/ 512 w 656"/>
                <a:gd name="T19" fmla="*/ 474 h 820"/>
                <a:gd name="T20" fmla="*/ 518 w 656"/>
                <a:gd name="T21" fmla="*/ 406 h 820"/>
                <a:gd name="T22" fmla="*/ 464 w 656"/>
                <a:gd name="T23" fmla="*/ 386 h 820"/>
                <a:gd name="T24" fmla="*/ 466 w 656"/>
                <a:gd name="T25" fmla="*/ 296 h 820"/>
                <a:gd name="T26" fmla="*/ 424 w 656"/>
                <a:gd name="T27" fmla="*/ 244 h 820"/>
                <a:gd name="T28" fmla="*/ 372 w 656"/>
                <a:gd name="T29" fmla="*/ 266 h 820"/>
                <a:gd name="T30" fmla="*/ 310 w 656"/>
                <a:gd name="T31" fmla="*/ 200 h 820"/>
                <a:gd name="T32" fmla="*/ 240 w 656"/>
                <a:gd name="T33" fmla="*/ 198 h 820"/>
                <a:gd name="T34" fmla="*/ 198 w 656"/>
                <a:gd name="T35" fmla="*/ 256 h 820"/>
                <a:gd name="T36" fmla="*/ 128 w 656"/>
                <a:gd name="T37" fmla="*/ 244 h 820"/>
                <a:gd name="T38" fmla="*/ 82 w 656"/>
                <a:gd name="T39" fmla="*/ 296 h 820"/>
                <a:gd name="T40" fmla="*/ 84 w 656"/>
                <a:gd name="T41" fmla="*/ 386 h 820"/>
                <a:gd name="T42" fmla="*/ 32 w 656"/>
                <a:gd name="T43" fmla="*/ 406 h 820"/>
                <a:gd name="T44" fmla="*/ 38 w 656"/>
                <a:gd name="T45" fmla="*/ 474 h 820"/>
                <a:gd name="T46" fmla="*/ 102 w 656"/>
                <a:gd name="T47" fmla="*/ 536 h 820"/>
                <a:gd name="T48" fmla="*/ 78 w 656"/>
                <a:gd name="T49" fmla="*/ 550 h 820"/>
                <a:gd name="T50" fmla="*/ 10 w 656"/>
                <a:gd name="T51" fmla="*/ 488 h 820"/>
                <a:gd name="T52" fmla="*/ 6 w 656"/>
                <a:gd name="T53" fmla="*/ 394 h 820"/>
                <a:gd name="T54" fmla="*/ 74 w 656"/>
                <a:gd name="T55" fmla="*/ 334 h 820"/>
                <a:gd name="T56" fmla="*/ 60 w 656"/>
                <a:gd name="T57" fmla="*/ 264 h 820"/>
                <a:gd name="T58" fmla="*/ 138 w 656"/>
                <a:gd name="T59" fmla="*/ 218 h 820"/>
                <a:gd name="T60" fmla="*/ 212 w 656"/>
                <a:gd name="T61" fmla="*/ 192 h 820"/>
                <a:gd name="T62" fmla="*/ 296 w 656"/>
                <a:gd name="T63" fmla="*/ 164 h 820"/>
                <a:gd name="T64" fmla="*/ 342 w 656"/>
                <a:gd name="T65" fmla="*/ 222 h 820"/>
                <a:gd name="T66" fmla="*/ 426 w 656"/>
                <a:gd name="T67" fmla="*/ 216 h 820"/>
                <a:gd name="T68" fmla="*/ 494 w 656"/>
                <a:gd name="T69" fmla="*/ 278 h 820"/>
                <a:gd name="T70" fmla="*/ 490 w 656"/>
                <a:gd name="T71" fmla="*/ 370 h 820"/>
                <a:gd name="T72" fmla="*/ 548 w 656"/>
                <a:gd name="T73" fmla="*/ 410 h 820"/>
                <a:gd name="T74" fmla="*/ 528 w 656"/>
                <a:gd name="T75" fmla="*/ 498 h 820"/>
                <a:gd name="T76" fmla="*/ 492 w 656"/>
                <a:gd name="T77" fmla="*/ 568 h 820"/>
                <a:gd name="T78" fmla="*/ 452 w 656"/>
                <a:gd name="T79" fmla="*/ 646 h 820"/>
                <a:gd name="T80" fmla="*/ 398 w 656"/>
                <a:gd name="T81" fmla="*/ 652 h 820"/>
                <a:gd name="T82" fmla="*/ 330 w 656"/>
                <a:gd name="T83" fmla="*/ 696 h 820"/>
                <a:gd name="T84" fmla="*/ 238 w 656"/>
                <a:gd name="T85" fmla="*/ 710 h 820"/>
                <a:gd name="T86" fmla="*/ 176 w 656"/>
                <a:gd name="T87" fmla="*/ 640 h 820"/>
                <a:gd name="T88" fmla="*/ 232 w 656"/>
                <a:gd name="T89" fmla="*/ 788 h 820"/>
                <a:gd name="T90" fmla="*/ 472 w 656"/>
                <a:gd name="T91" fmla="*/ 730 h 820"/>
                <a:gd name="T92" fmla="*/ 626 w 656"/>
                <a:gd name="T93" fmla="*/ 474 h 820"/>
                <a:gd name="T94" fmla="*/ 546 w 656"/>
                <a:gd name="T95" fmla="*/ 214 h 820"/>
                <a:gd name="T96" fmla="*/ 274 w 656"/>
                <a:gd name="T97" fmla="*/ 84 h 820"/>
                <a:gd name="T98" fmla="*/ 186 w 656"/>
                <a:gd name="T99" fmla="*/ 170 h 820"/>
                <a:gd name="T100" fmla="*/ 30 w 656"/>
                <a:gd name="T101" fmla="*/ 136 h 820"/>
                <a:gd name="T102" fmla="*/ 124 w 656"/>
                <a:gd name="T103" fmla="*/ 2 h 820"/>
                <a:gd name="T104" fmla="*/ 130 w 656"/>
                <a:gd name="T105" fmla="*/ 100 h 820"/>
                <a:gd name="T106" fmla="*/ 240 w 656"/>
                <a:gd name="T107" fmla="*/ 58 h 820"/>
                <a:gd name="T108" fmla="*/ 516 w 656"/>
                <a:gd name="T109" fmla="*/ 144 h 820"/>
                <a:gd name="T110" fmla="*/ 656 w 656"/>
                <a:gd name="T111" fmla="*/ 438 h 820"/>
                <a:gd name="T112" fmla="*/ 544 w 656"/>
                <a:gd name="T113" fmla="*/ 708 h 820"/>
                <a:gd name="T114" fmla="*/ 274 w 656"/>
                <a:gd name="T115" fmla="*/ 8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 h="820">
                  <a:moveTo>
                    <a:pt x="274" y="820"/>
                  </a:moveTo>
                  <a:lnTo>
                    <a:pt x="274" y="820"/>
                  </a:lnTo>
                  <a:lnTo>
                    <a:pt x="250" y="818"/>
                  </a:lnTo>
                  <a:lnTo>
                    <a:pt x="228" y="816"/>
                  </a:lnTo>
                  <a:lnTo>
                    <a:pt x="204" y="812"/>
                  </a:lnTo>
                  <a:lnTo>
                    <a:pt x="182" y="808"/>
                  </a:lnTo>
                  <a:lnTo>
                    <a:pt x="158" y="802"/>
                  </a:lnTo>
                  <a:lnTo>
                    <a:pt x="136" y="794"/>
                  </a:lnTo>
                  <a:lnTo>
                    <a:pt x="114" y="784"/>
                  </a:lnTo>
                  <a:lnTo>
                    <a:pt x="94" y="774"/>
                  </a:lnTo>
                  <a:lnTo>
                    <a:pt x="94" y="774"/>
                  </a:lnTo>
                  <a:lnTo>
                    <a:pt x="88" y="770"/>
                  </a:lnTo>
                  <a:lnTo>
                    <a:pt x="88" y="770"/>
                  </a:lnTo>
                  <a:lnTo>
                    <a:pt x="86" y="768"/>
                  </a:lnTo>
                  <a:lnTo>
                    <a:pt x="86" y="768"/>
                  </a:lnTo>
                  <a:lnTo>
                    <a:pt x="82" y="766"/>
                  </a:lnTo>
                  <a:lnTo>
                    <a:pt x="80" y="760"/>
                  </a:lnTo>
                  <a:lnTo>
                    <a:pt x="80" y="760"/>
                  </a:lnTo>
                  <a:lnTo>
                    <a:pt x="80" y="754"/>
                  </a:lnTo>
                  <a:lnTo>
                    <a:pt x="82" y="750"/>
                  </a:lnTo>
                  <a:lnTo>
                    <a:pt x="94" y="730"/>
                  </a:lnTo>
                  <a:lnTo>
                    <a:pt x="158" y="616"/>
                  </a:lnTo>
                  <a:lnTo>
                    <a:pt x="158" y="616"/>
                  </a:lnTo>
                  <a:lnTo>
                    <a:pt x="162" y="612"/>
                  </a:lnTo>
                  <a:lnTo>
                    <a:pt x="166" y="608"/>
                  </a:lnTo>
                  <a:lnTo>
                    <a:pt x="166" y="608"/>
                  </a:lnTo>
                  <a:lnTo>
                    <a:pt x="172" y="608"/>
                  </a:lnTo>
                  <a:lnTo>
                    <a:pt x="176" y="610"/>
                  </a:lnTo>
                  <a:lnTo>
                    <a:pt x="176" y="610"/>
                  </a:lnTo>
                  <a:lnTo>
                    <a:pt x="198" y="620"/>
                  </a:lnTo>
                  <a:lnTo>
                    <a:pt x="222" y="628"/>
                  </a:lnTo>
                  <a:lnTo>
                    <a:pt x="222" y="628"/>
                  </a:lnTo>
                  <a:lnTo>
                    <a:pt x="228" y="632"/>
                  </a:lnTo>
                  <a:lnTo>
                    <a:pt x="232" y="638"/>
                  </a:lnTo>
                  <a:lnTo>
                    <a:pt x="238" y="672"/>
                  </a:lnTo>
                  <a:lnTo>
                    <a:pt x="238" y="672"/>
                  </a:lnTo>
                  <a:lnTo>
                    <a:pt x="238" y="674"/>
                  </a:lnTo>
                  <a:lnTo>
                    <a:pt x="238" y="674"/>
                  </a:lnTo>
                  <a:lnTo>
                    <a:pt x="240" y="678"/>
                  </a:lnTo>
                  <a:lnTo>
                    <a:pt x="244" y="680"/>
                  </a:lnTo>
                  <a:lnTo>
                    <a:pt x="248" y="684"/>
                  </a:lnTo>
                  <a:lnTo>
                    <a:pt x="252" y="684"/>
                  </a:lnTo>
                  <a:lnTo>
                    <a:pt x="296" y="684"/>
                  </a:lnTo>
                  <a:lnTo>
                    <a:pt x="296" y="684"/>
                  </a:lnTo>
                  <a:lnTo>
                    <a:pt x="300" y="684"/>
                  </a:lnTo>
                  <a:lnTo>
                    <a:pt x="306" y="680"/>
                  </a:lnTo>
                  <a:lnTo>
                    <a:pt x="308" y="678"/>
                  </a:lnTo>
                  <a:lnTo>
                    <a:pt x="310" y="674"/>
                  </a:lnTo>
                  <a:lnTo>
                    <a:pt x="310" y="674"/>
                  </a:lnTo>
                  <a:lnTo>
                    <a:pt x="310" y="672"/>
                  </a:lnTo>
                  <a:lnTo>
                    <a:pt x="318" y="638"/>
                  </a:lnTo>
                  <a:lnTo>
                    <a:pt x="318" y="638"/>
                  </a:lnTo>
                  <a:lnTo>
                    <a:pt x="320" y="632"/>
                  </a:lnTo>
                  <a:lnTo>
                    <a:pt x="328" y="628"/>
                  </a:lnTo>
                  <a:lnTo>
                    <a:pt x="328" y="628"/>
                  </a:lnTo>
                  <a:lnTo>
                    <a:pt x="350" y="620"/>
                  </a:lnTo>
                  <a:lnTo>
                    <a:pt x="372" y="610"/>
                  </a:lnTo>
                  <a:lnTo>
                    <a:pt x="372" y="610"/>
                  </a:lnTo>
                  <a:lnTo>
                    <a:pt x="380" y="608"/>
                  </a:lnTo>
                  <a:lnTo>
                    <a:pt x="386" y="610"/>
                  </a:lnTo>
                  <a:lnTo>
                    <a:pt x="414" y="628"/>
                  </a:lnTo>
                  <a:lnTo>
                    <a:pt x="414" y="628"/>
                  </a:lnTo>
                  <a:lnTo>
                    <a:pt x="416" y="630"/>
                  </a:lnTo>
                  <a:lnTo>
                    <a:pt x="416" y="630"/>
                  </a:lnTo>
                  <a:lnTo>
                    <a:pt x="420" y="632"/>
                  </a:lnTo>
                  <a:lnTo>
                    <a:pt x="424" y="632"/>
                  </a:lnTo>
                  <a:lnTo>
                    <a:pt x="424" y="632"/>
                  </a:lnTo>
                  <a:lnTo>
                    <a:pt x="428" y="630"/>
                  </a:lnTo>
                  <a:lnTo>
                    <a:pt x="434" y="628"/>
                  </a:lnTo>
                  <a:lnTo>
                    <a:pt x="464" y="596"/>
                  </a:lnTo>
                  <a:lnTo>
                    <a:pt x="464" y="596"/>
                  </a:lnTo>
                  <a:lnTo>
                    <a:pt x="466" y="592"/>
                  </a:lnTo>
                  <a:lnTo>
                    <a:pt x="468" y="588"/>
                  </a:lnTo>
                  <a:lnTo>
                    <a:pt x="468" y="584"/>
                  </a:lnTo>
                  <a:lnTo>
                    <a:pt x="466" y="580"/>
                  </a:lnTo>
                  <a:lnTo>
                    <a:pt x="466" y="580"/>
                  </a:lnTo>
                  <a:lnTo>
                    <a:pt x="466" y="578"/>
                  </a:lnTo>
                  <a:lnTo>
                    <a:pt x="446" y="550"/>
                  </a:lnTo>
                  <a:lnTo>
                    <a:pt x="446" y="550"/>
                  </a:lnTo>
                  <a:lnTo>
                    <a:pt x="444" y="542"/>
                  </a:lnTo>
                  <a:lnTo>
                    <a:pt x="446" y="536"/>
                  </a:lnTo>
                  <a:lnTo>
                    <a:pt x="446" y="536"/>
                  </a:lnTo>
                  <a:lnTo>
                    <a:pt x="456" y="514"/>
                  </a:lnTo>
                  <a:lnTo>
                    <a:pt x="464" y="490"/>
                  </a:lnTo>
                  <a:lnTo>
                    <a:pt x="464" y="490"/>
                  </a:lnTo>
                  <a:lnTo>
                    <a:pt x="468" y="484"/>
                  </a:lnTo>
                  <a:lnTo>
                    <a:pt x="476" y="480"/>
                  </a:lnTo>
                  <a:lnTo>
                    <a:pt x="508" y="474"/>
                  </a:lnTo>
                  <a:lnTo>
                    <a:pt x="508" y="474"/>
                  </a:lnTo>
                  <a:lnTo>
                    <a:pt x="512" y="474"/>
                  </a:lnTo>
                  <a:lnTo>
                    <a:pt x="512" y="474"/>
                  </a:lnTo>
                  <a:lnTo>
                    <a:pt x="514" y="472"/>
                  </a:lnTo>
                  <a:lnTo>
                    <a:pt x="518" y="468"/>
                  </a:lnTo>
                  <a:lnTo>
                    <a:pt x="520" y="464"/>
                  </a:lnTo>
                  <a:lnTo>
                    <a:pt x="520" y="460"/>
                  </a:lnTo>
                  <a:lnTo>
                    <a:pt x="520" y="416"/>
                  </a:lnTo>
                  <a:lnTo>
                    <a:pt x="520" y="416"/>
                  </a:lnTo>
                  <a:lnTo>
                    <a:pt x="520" y="412"/>
                  </a:lnTo>
                  <a:lnTo>
                    <a:pt x="518" y="406"/>
                  </a:lnTo>
                  <a:lnTo>
                    <a:pt x="514" y="404"/>
                  </a:lnTo>
                  <a:lnTo>
                    <a:pt x="512" y="402"/>
                  </a:lnTo>
                  <a:lnTo>
                    <a:pt x="512" y="402"/>
                  </a:lnTo>
                  <a:lnTo>
                    <a:pt x="508" y="402"/>
                  </a:lnTo>
                  <a:lnTo>
                    <a:pt x="476" y="396"/>
                  </a:lnTo>
                  <a:lnTo>
                    <a:pt x="476" y="396"/>
                  </a:lnTo>
                  <a:lnTo>
                    <a:pt x="468" y="392"/>
                  </a:lnTo>
                  <a:lnTo>
                    <a:pt x="464" y="386"/>
                  </a:lnTo>
                  <a:lnTo>
                    <a:pt x="464" y="386"/>
                  </a:lnTo>
                  <a:lnTo>
                    <a:pt x="456" y="362"/>
                  </a:lnTo>
                  <a:lnTo>
                    <a:pt x="446" y="340"/>
                  </a:lnTo>
                  <a:lnTo>
                    <a:pt x="446" y="340"/>
                  </a:lnTo>
                  <a:lnTo>
                    <a:pt x="444" y="334"/>
                  </a:lnTo>
                  <a:lnTo>
                    <a:pt x="446" y="326"/>
                  </a:lnTo>
                  <a:lnTo>
                    <a:pt x="466" y="298"/>
                  </a:lnTo>
                  <a:lnTo>
                    <a:pt x="466" y="298"/>
                  </a:lnTo>
                  <a:lnTo>
                    <a:pt x="466" y="296"/>
                  </a:lnTo>
                  <a:lnTo>
                    <a:pt x="466" y="296"/>
                  </a:lnTo>
                  <a:lnTo>
                    <a:pt x="468" y="292"/>
                  </a:lnTo>
                  <a:lnTo>
                    <a:pt x="468" y="288"/>
                  </a:lnTo>
                  <a:lnTo>
                    <a:pt x="466" y="284"/>
                  </a:lnTo>
                  <a:lnTo>
                    <a:pt x="464" y="280"/>
                  </a:lnTo>
                  <a:lnTo>
                    <a:pt x="434" y="248"/>
                  </a:lnTo>
                  <a:lnTo>
                    <a:pt x="434" y="248"/>
                  </a:lnTo>
                  <a:lnTo>
                    <a:pt x="428" y="246"/>
                  </a:lnTo>
                  <a:lnTo>
                    <a:pt x="424" y="244"/>
                  </a:lnTo>
                  <a:lnTo>
                    <a:pt x="424" y="244"/>
                  </a:lnTo>
                  <a:lnTo>
                    <a:pt x="420" y="244"/>
                  </a:lnTo>
                  <a:lnTo>
                    <a:pt x="416" y="246"/>
                  </a:lnTo>
                  <a:lnTo>
                    <a:pt x="416" y="246"/>
                  </a:lnTo>
                  <a:lnTo>
                    <a:pt x="414" y="248"/>
                  </a:lnTo>
                  <a:lnTo>
                    <a:pt x="386" y="266"/>
                  </a:lnTo>
                  <a:lnTo>
                    <a:pt x="386" y="266"/>
                  </a:lnTo>
                  <a:lnTo>
                    <a:pt x="380" y="268"/>
                  </a:lnTo>
                  <a:lnTo>
                    <a:pt x="372" y="266"/>
                  </a:lnTo>
                  <a:lnTo>
                    <a:pt x="372" y="266"/>
                  </a:lnTo>
                  <a:lnTo>
                    <a:pt x="350" y="256"/>
                  </a:lnTo>
                  <a:lnTo>
                    <a:pt x="328" y="248"/>
                  </a:lnTo>
                  <a:lnTo>
                    <a:pt x="328" y="248"/>
                  </a:lnTo>
                  <a:lnTo>
                    <a:pt x="320" y="244"/>
                  </a:lnTo>
                  <a:lnTo>
                    <a:pt x="318" y="236"/>
                  </a:lnTo>
                  <a:lnTo>
                    <a:pt x="310" y="204"/>
                  </a:lnTo>
                  <a:lnTo>
                    <a:pt x="310" y="204"/>
                  </a:lnTo>
                  <a:lnTo>
                    <a:pt x="310" y="200"/>
                  </a:lnTo>
                  <a:lnTo>
                    <a:pt x="310" y="200"/>
                  </a:lnTo>
                  <a:lnTo>
                    <a:pt x="308" y="198"/>
                  </a:lnTo>
                  <a:lnTo>
                    <a:pt x="306" y="196"/>
                  </a:lnTo>
                  <a:lnTo>
                    <a:pt x="300" y="192"/>
                  </a:lnTo>
                  <a:lnTo>
                    <a:pt x="296" y="192"/>
                  </a:lnTo>
                  <a:lnTo>
                    <a:pt x="254" y="192"/>
                  </a:lnTo>
                  <a:lnTo>
                    <a:pt x="254" y="192"/>
                  </a:lnTo>
                  <a:lnTo>
                    <a:pt x="248" y="192"/>
                  </a:lnTo>
                  <a:lnTo>
                    <a:pt x="244" y="196"/>
                  </a:lnTo>
                  <a:lnTo>
                    <a:pt x="240" y="198"/>
                  </a:lnTo>
                  <a:lnTo>
                    <a:pt x="238" y="200"/>
                  </a:lnTo>
                  <a:lnTo>
                    <a:pt x="238" y="200"/>
                  </a:lnTo>
                  <a:lnTo>
                    <a:pt x="238" y="204"/>
                  </a:lnTo>
                  <a:lnTo>
                    <a:pt x="232" y="236"/>
                  </a:lnTo>
                  <a:lnTo>
                    <a:pt x="232" y="236"/>
                  </a:lnTo>
                  <a:lnTo>
                    <a:pt x="228" y="244"/>
                  </a:lnTo>
                  <a:lnTo>
                    <a:pt x="222" y="248"/>
                  </a:lnTo>
                  <a:lnTo>
                    <a:pt x="222" y="248"/>
                  </a:lnTo>
                  <a:lnTo>
                    <a:pt x="198" y="256"/>
                  </a:lnTo>
                  <a:lnTo>
                    <a:pt x="176" y="266"/>
                  </a:lnTo>
                  <a:lnTo>
                    <a:pt x="176" y="266"/>
                  </a:lnTo>
                  <a:lnTo>
                    <a:pt x="170" y="268"/>
                  </a:lnTo>
                  <a:lnTo>
                    <a:pt x="162" y="266"/>
                  </a:lnTo>
                  <a:lnTo>
                    <a:pt x="134" y="248"/>
                  </a:lnTo>
                  <a:lnTo>
                    <a:pt x="134" y="248"/>
                  </a:lnTo>
                  <a:lnTo>
                    <a:pt x="132" y="246"/>
                  </a:lnTo>
                  <a:lnTo>
                    <a:pt x="132" y="246"/>
                  </a:lnTo>
                  <a:lnTo>
                    <a:pt x="128" y="244"/>
                  </a:lnTo>
                  <a:lnTo>
                    <a:pt x="124" y="244"/>
                  </a:lnTo>
                  <a:lnTo>
                    <a:pt x="120" y="246"/>
                  </a:lnTo>
                  <a:lnTo>
                    <a:pt x="116" y="248"/>
                  </a:lnTo>
                  <a:lnTo>
                    <a:pt x="86" y="278"/>
                  </a:lnTo>
                  <a:lnTo>
                    <a:pt x="86" y="278"/>
                  </a:lnTo>
                  <a:lnTo>
                    <a:pt x="82" y="284"/>
                  </a:lnTo>
                  <a:lnTo>
                    <a:pt x="80" y="288"/>
                  </a:lnTo>
                  <a:lnTo>
                    <a:pt x="80" y="292"/>
                  </a:lnTo>
                  <a:lnTo>
                    <a:pt x="82" y="296"/>
                  </a:lnTo>
                  <a:lnTo>
                    <a:pt x="82" y="296"/>
                  </a:lnTo>
                  <a:lnTo>
                    <a:pt x="84" y="298"/>
                  </a:lnTo>
                  <a:lnTo>
                    <a:pt x="102" y="326"/>
                  </a:lnTo>
                  <a:lnTo>
                    <a:pt x="102" y="326"/>
                  </a:lnTo>
                  <a:lnTo>
                    <a:pt x="104" y="334"/>
                  </a:lnTo>
                  <a:lnTo>
                    <a:pt x="102" y="340"/>
                  </a:lnTo>
                  <a:lnTo>
                    <a:pt x="102" y="340"/>
                  </a:lnTo>
                  <a:lnTo>
                    <a:pt x="92" y="362"/>
                  </a:lnTo>
                  <a:lnTo>
                    <a:pt x="84" y="386"/>
                  </a:lnTo>
                  <a:lnTo>
                    <a:pt x="84" y="386"/>
                  </a:lnTo>
                  <a:lnTo>
                    <a:pt x="80" y="392"/>
                  </a:lnTo>
                  <a:lnTo>
                    <a:pt x="74" y="396"/>
                  </a:lnTo>
                  <a:lnTo>
                    <a:pt x="40" y="402"/>
                  </a:lnTo>
                  <a:lnTo>
                    <a:pt x="40" y="402"/>
                  </a:lnTo>
                  <a:lnTo>
                    <a:pt x="38" y="402"/>
                  </a:lnTo>
                  <a:lnTo>
                    <a:pt x="38" y="402"/>
                  </a:lnTo>
                  <a:lnTo>
                    <a:pt x="34" y="404"/>
                  </a:lnTo>
                  <a:lnTo>
                    <a:pt x="32" y="406"/>
                  </a:lnTo>
                  <a:lnTo>
                    <a:pt x="30" y="412"/>
                  </a:lnTo>
                  <a:lnTo>
                    <a:pt x="28" y="416"/>
                  </a:lnTo>
                  <a:lnTo>
                    <a:pt x="28" y="460"/>
                  </a:lnTo>
                  <a:lnTo>
                    <a:pt x="28" y="460"/>
                  </a:lnTo>
                  <a:lnTo>
                    <a:pt x="30" y="464"/>
                  </a:lnTo>
                  <a:lnTo>
                    <a:pt x="32" y="468"/>
                  </a:lnTo>
                  <a:lnTo>
                    <a:pt x="34" y="472"/>
                  </a:lnTo>
                  <a:lnTo>
                    <a:pt x="38" y="474"/>
                  </a:lnTo>
                  <a:lnTo>
                    <a:pt x="38" y="474"/>
                  </a:lnTo>
                  <a:lnTo>
                    <a:pt x="40" y="474"/>
                  </a:lnTo>
                  <a:lnTo>
                    <a:pt x="74" y="480"/>
                  </a:lnTo>
                  <a:lnTo>
                    <a:pt x="74" y="480"/>
                  </a:lnTo>
                  <a:lnTo>
                    <a:pt x="80" y="484"/>
                  </a:lnTo>
                  <a:lnTo>
                    <a:pt x="84" y="490"/>
                  </a:lnTo>
                  <a:lnTo>
                    <a:pt x="84" y="490"/>
                  </a:lnTo>
                  <a:lnTo>
                    <a:pt x="92" y="514"/>
                  </a:lnTo>
                  <a:lnTo>
                    <a:pt x="102" y="536"/>
                  </a:lnTo>
                  <a:lnTo>
                    <a:pt x="102" y="536"/>
                  </a:lnTo>
                  <a:lnTo>
                    <a:pt x="104" y="540"/>
                  </a:lnTo>
                  <a:lnTo>
                    <a:pt x="104" y="546"/>
                  </a:lnTo>
                  <a:lnTo>
                    <a:pt x="102" y="550"/>
                  </a:lnTo>
                  <a:lnTo>
                    <a:pt x="98" y="554"/>
                  </a:lnTo>
                  <a:lnTo>
                    <a:pt x="98" y="554"/>
                  </a:lnTo>
                  <a:lnTo>
                    <a:pt x="92" y="556"/>
                  </a:lnTo>
                  <a:lnTo>
                    <a:pt x="86" y="556"/>
                  </a:lnTo>
                  <a:lnTo>
                    <a:pt x="82" y="554"/>
                  </a:lnTo>
                  <a:lnTo>
                    <a:pt x="78" y="550"/>
                  </a:lnTo>
                  <a:lnTo>
                    <a:pt x="78" y="550"/>
                  </a:lnTo>
                  <a:lnTo>
                    <a:pt x="68" y="528"/>
                  </a:lnTo>
                  <a:lnTo>
                    <a:pt x="60" y="506"/>
                  </a:lnTo>
                  <a:lnTo>
                    <a:pt x="36" y="502"/>
                  </a:lnTo>
                  <a:lnTo>
                    <a:pt x="36" y="502"/>
                  </a:lnTo>
                  <a:lnTo>
                    <a:pt x="28" y="500"/>
                  </a:lnTo>
                  <a:lnTo>
                    <a:pt x="22" y="496"/>
                  </a:lnTo>
                  <a:lnTo>
                    <a:pt x="16" y="492"/>
                  </a:lnTo>
                  <a:lnTo>
                    <a:pt x="10" y="488"/>
                  </a:lnTo>
                  <a:lnTo>
                    <a:pt x="6" y="480"/>
                  </a:lnTo>
                  <a:lnTo>
                    <a:pt x="2" y="474"/>
                  </a:lnTo>
                  <a:lnTo>
                    <a:pt x="0" y="466"/>
                  </a:lnTo>
                  <a:lnTo>
                    <a:pt x="0" y="460"/>
                  </a:lnTo>
                  <a:lnTo>
                    <a:pt x="0" y="416"/>
                  </a:lnTo>
                  <a:lnTo>
                    <a:pt x="0" y="416"/>
                  </a:lnTo>
                  <a:lnTo>
                    <a:pt x="0" y="410"/>
                  </a:lnTo>
                  <a:lnTo>
                    <a:pt x="2" y="402"/>
                  </a:lnTo>
                  <a:lnTo>
                    <a:pt x="6" y="394"/>
                  </a:lnTo>
                  <a:lnTo>
                    <a:pt x="10" y="388"/>
                  </a:lnTo>
                  <a:lnTo>
                    <a:pt x="16" y="384"/>
                  </a:lnTo>
                  <a:lnTo>
                    <a:pt x="22" y="378"/>
                  </a:lnTo>
                  <a:lnTo>
                    <a:pt x="28" y="376"/>
                  </a:lnTo>
                  <a:lnTo>
                    <a:pt x="36" y="374"/>
                  </a:lnTo>
                  <a:lnTo>
                    <a:pt x="60" y="370"/>
                  </a:lnTo>
                  <a:lnTo>
                    <a:pt x="60" y="370"/>
                  </a:lnTo>
                  <a:lnTo>
                    <a:pt x="66" y="352"/>
                  </a:lnTo>
                  <a:lnTo>
                    <a:pt x="74" y="334"/>
                  </a:lnTo>
                  <a:lnTo>
                    <a:pt x="60" y="314"/>
                  </a:lnTo>
                  <a:lnTo>
                    <a:pt x="60" y="314"/>
                  </a:lnTo>
                  <a:lnTo>
                    <a:pt x="56" y="308"/>
                  </a:lnTo>
                  <a:lnTo>
                    <a:pt x="54" y="300"/>
                  </a:lnTo>
                  <a:lnTo>
                    <a:pt x="52" y="294"/>
                  </a:lnTo>
                  <a:lnTo>
                    <a:pt x="52" y="286"/>
                  </a:lnTo>
                  <a:lnTo>
                    <a:pt x="54" y="278"/>
                  </a:lnTo>
                  <a:lnTo>
                    <a:pt x="56" y="272"/>
                  </a:lnTo>
                  <a:lnTo>
                    <a:pt x="60" y="264"/>
                  </a:lnTo>
                  <a:lnTo>
                    <a:pt x="66" y="260"/>
                  </a:lnTo>
                  <a:lnTo>
                    <a:pt x="96" y="228"/>
                  </a:lnTo>
                  <a:lnTo>
                    <a:pt x="96" y="228"/>
                  </a:lnTo>
                  <a:lnTo>
                    <a:pt x="102" y="224"/>
                  </a:lnTo>
                  <a:lnTo>
                    <a:pt x="108" y="220"/>
                  </a:lnTo>
                  <a:lnTo>
                    <a:pt x="114" y="218"/>
                  </a:lnTo>
                  <a:lnTo>
                    <a:pt x="122" y="216"/>
                  </a:lnTo>
                  <a:lnTo>
                    <a:pt x="130" y="216"/>
                  </a:lnTo>
                  <a:lnTo>
                    <a:pt x="138" y="218"/>
                  </a:lnTo>
                  <a:lnTo>
                    <a:pt x="144" y="220"/>
                  </a:lnTo>
                  <a:lnTo>
                    <a:pt x="150" y="224"/>
                  </a:lnTo>
                  <a:lnTo>
                    <a:pt x="170" y="238"/>
                  </a:lnTo>
                  <a:lnTo>
                    <a:pt x="170" y="238"/>
                  </a:lnTo>
                  <a:lnTo>
                    <a:pt x="188" y="230"/>
                  </a:lnTo>
                  <a:lnTo>
                    <a:pt x="206" y="222"/>
                  </a:lnTo>
                  <a:lnTo>
                    <a:pt x="210" y="200"/>
                  </a:lnTo>
                  <a:lnTo>
                    <a:pt x="210" y="200"/>
                  </a:lnTo>
                  <a:lnTo>
                    <a:pt x="212" y="192"/>
                  </a:lnTo>
                  <a:lnTo>
                    <a:pt x="216" y="186"/>
                  </a:lnTo>
                  <a:lnTo>
                    <a:pt x="220" y="180"/>
                  </a:lnTo>
                  <a:lnTo>
                    <a:pt x="226" y="174"/>
                  </a:lnTo>
                  <a:lnTo>
                    <a:pt x="232" y="170"/>
                  </a:lnTo>
                  <a:lnTo>
                    <a:pt x="238" y="166"/>
                  </a:lnTo>
                  <a:lnTo>
                    <a:pt x="246" y="164"/>
                  </a:lnTo>
                  <a:lnTo>
                    <a:pt x="254" y="164"/>
                  </a:lnTo>
                  <a:lnTo>
                    <a:pt x="296" y="164"/>
                  </a:lnTo>
                  <a:lnTo>
                    <a:pt x="296" y="164"/>
                  </a:lnTo>
                  <a:lnTo>
                    <a:pt x="304" y="164"/>
                  </a:lnTo>
                  <a:lnTo>
                    <a:pt x="310" y="166"/>
                  </a:lnTo>
                  <a:lnTo>
                    <a:pt x="318" y="170"/>
                  </a:lnTo>
                  <a:lnTo>
                    <a:pt x="324" y="174"/>
                  </a:lnTo>
                  <a:lnTo>
                    <a:pt x="330" y="180"/>
                  </a:lnTo>
                  <a:lnTo>
                    <a:pt x="334" y="186"/>
                  </a:lnTo>
                  <a:lnTo>
                    <a:pt x="336" y="192"/>
                  </a:lnTo>
                  <a:lnTo>
                    <a:pt x="338" y="200"/>
                  </a:lnTo>
                  <a:lnTo>
                    <a:pt x="342" y="222"/>
                  </a:lnTo>
                  <a:lnTo>
                    <a:pt x="342" y="222"/>
                  </a:lnTo>
                  <a:lnTo>
                    <a:pt x="360" y="230"/>
                  </a:lnTo>
                  <a:lnTo>
                    <a:pt x="378" y="238"/>
                  </a:lnTo>
                  <a:lnTo>
                    <a:pt x="398" y="224"/>
                  </a:lnTo>
                  <a:lnTo>
                    <a:pt x="398" y="224"/>
                  </a:lnTo>
                  <a:lnTo>
                    <a:pt x="404" y="220"/>
                  </a:lnTo>
                  <a:lnTo>
                    <a:pt x="412" y="218"/>
                  </a:lnTo>
                  <a:lnTo>
                    <a:pt x="418" y="216"/>
                  </a:lnTo>
                  <a:lnTo>
                    <a:pt x="426" y="216"/>
                  </a:lnTo>
                  <a:lnTo>
                    <a:pt x="426" y="216"/>
                  </a:lnTo>
                  <a:lnTo>
                    <a:pt x="442" y="220"/>
                  </a:lnTo>
                  <a:lnTo>
                    <a:pt x="448" y="224"/>
                  </a:lnTo>
                  <a:lnTo>
                    <a:pt x="454" y="230"/>
                  </a:lnTo>
                  <a:lnTo>
                    <a:pt x="484" y="260"/>
                  </a:lnTo>
                  <a:lnTo>
                    <a:pt x="484" y="260"/>
                  </a:lnTo>
                  <a:lnTo>
                    <a:pt x="488" y="264"/>
                  </a:lnTo>
                  <a:lnTo>
                    <a:pt x="492" y="272"/>
                  </a:lnTo>
                  <a:lnTo>
                    <a:pt x="494" y="278"/>
                  </a:lnTo>
                  <a:lnTo>
                    <a:pt x="496" y="286"/>
                  </a:lnTo>
                  <a:lnTo>
                    <a:pt x="496" y="294"/>
                  </a:lnTo>
                  <a:lnTo>
                    <a:pt x="494" y="300"/>
                  </a:lnTo>
                  <a:lnTo>
                    <a:pt x="492" y="308"/>
                  </a:lnTo>
                  <a:lnTo>
                    <a:pt x="488" y="314"/>
                  </a:lnTo>
                  <a:lnTo>
                    <a:pt x="474" y="334"/>
                  </a:lnTo>
                  <a:lnTo>
                    <a:pt x="474" y="334"/>
                  </a:lnTo>
                  <a:lnTo>
                    <a:pt x="482" y="352"/>
                  </a:lnTo>
                  <a:lnTo>
                    <a:pt x="490" y="370"/>
                  </a:lnTo>
                  <a:lnTo>
                    <a:pt x="512" y="374"/>
                  </a:lnTo>
                  <a:lnTo>
                    <a:pt x="512" y="374"/>
                  </a:lnTo>
                  <a:lnTo>
                    <a:pt x="520" y="376"/>
                  </a:lnTo>
                  <a:lnTo>
                    <a:pt x="528" y="378"/>
                  </a:lnTo>
                  <a:lnTo>
                    <a:pt x="534" y="384"/>
                  </a:lnTo>
                  <a:lnTo>
                    <a:pt x="538" y="388"/>
                  </a:lnTo>
                  <a:lnTo>
                    <a:pt x="542" y="396"/>
                  </a:lnTo>
                  <a:lnTo>
                    <a:pt x="546" y="402"/>
                  </a:lnTo>
                  <a:lnTo>
                    <a:pt x="548" y="410"/>
                  </a:lnTo>
                  <a:lnTo>
                    <a:pt x="548" y="416"/>
                  </a:lnTo>
                  <a:lnTo>
                    <a:pt x="548" y="460"/>
                  </a:lnTo>
                  <a:lnTo>
                    <a:pt x="548" y="460"/>
                  </a:lnTo>
                  <a:lnTo>
                    <a:pt x="548" y="466"/>
                  </a:lnTo>
                  <a:lnTo>
                    <a:pt x="546" y="474"/>
                  </a:lnTo>
                  <a:lnTo>
                    <a:pt x="542" y="480"/>
                  </a:lnTo>
                  <a:lnTo>
                    <a:pt x="538" y="488"/>
                  </a:lnTo>
                  <a:lnTo>
                    <a:pt x="534" y="492"/>
                  </a:lnTo>
                  <a:lnTo>
                    <a:pt x="528" y="498"/>
                  </a:lnTo>
                  <a:lnTo>
                    <a:pt x="520" y="500"/>
                  </a:lnTo>
                  <a:lnTo>
                    <a:pt x="512" y="502"/>
                  </a:lnTo>
                  <a:lnTo>
                    <a:pt x="490" y="506"/>
                  </a:lnTo>
                  <a:lnTo>
                    <a:pt x="490" y="506"/>
                  </a:lnTo>
                  <a:lnTo>
                    <a:pt x="482" y="524"/>
                  </a:lnTo>
                  <a:lnTo>
                    <a:pt x="474" y="542"/>
                  </a:lnTo>
                  <a:lnTo>
                    <a:pt x="488" y="562"/>
                  </a:lnTo>
                  <a:lnTo>
                    <a:pt x="488" y="562"/>
                  </a:lnTo>
                  <a:lnTo>
                    <a:pt x="492" y="568"/>
                  </a:lnTo>
                  <a:lnTo>
                    <a:pt x="494" y="574"/>
                  </a:lnTo>
                  <a:lnTo>
                    <a:pt x="496" y="582"/>
                  </a:lnTo>
                  <a:lnTo>
                    <a:pt x="496" y="590"/>
                  </a:lnTo>
                  <a:lnTo>
                    <a:pt x="494" y="598"/>
                  </a:lnTo>
                  <a:lnTo>
                    <a:pt x="492" y="604"/>
                  </a:lnTo>
                  <a:lnTo>
                    <a:pt x="488" y="610"/>
                  </a:lnTo>
                  <a:lnTo>
                    <a:pt x="484" y="616"/>
                  </a:lnTo>
                  <a:lnTo>
                    <a:pt x="452" y="646"/>
                  </a:lnTo>
                  <a:lnTo>
                    <a:pt x="452" y="646"/>
                  </a:lnTo>
                  <a:lnTo>
                    <a:pt x="448" y="652"/>
                  </a:lnTo>
                  <a:lnTo>
                    <a:pt x="442" y="656"/>
                  </a:lnTo>
                  <a:lnTo>
                    <a:pt x="434" y="658"/>
                  </a:lnTo>
                  <a:lnTo>
                    <a:pt x="426" y="660"/>
                  </a:lnTo>
                  <a:lnTo>
                    <a:pt x="426" y="660"/>
                  </a:lnTo>
                  <a:lnTo>
                    <a:pt x="418" y="660"/>
                  </a:lnTo>
                  <a:lnTo>
                    <a:pt x="412" y="658"/>
                  </a:lnTo>
                  <a:lnTo>
                    <a:pt x="404" y="656"/>
                  </a:lnTo>
                  <a:lnTo>
                    <a:pt x="398" y="652"/>
                  </a:lnTo>
                  <a:lnTo>
                    <a:pt x="378" y="638"/>
                  </a:lnTo>
                  <a:lnTo>
                    <a:pt x="378" y="638"/>
                  </a:lnTo>
                  <a:lnTo>
                    <a:pt x="360" y="646"/>
                  </a:lnTo>
                  <a:lnTo>
                    <a:pt x="342" y="652"/>
                  </a:lnTo>
                  <a:lnTo>
                    <a:pt x="338" y="676"/>
                  </a:lnTo>
                  <a:lnTo>
                    <a:pt x="338" y="676"/>
                  </a:lnTo>
                  <a:lnTo>
                    <a:pt x="336" y="684"/>
                  </a:lnTo>
                  <a:lnTo>
                    <a:pt x="334" y="690"/>
                  </a:lnTo>
                  <a:lnTo>
                    <a:pt x="330" y="696"/>
                  </a:lnTo>
                  <a:lnTo>
                    <a:pt x="324" y="702"/>
                  </a:lnTo>
                  <a:lnTo>
                    <a:pt x="318" y="706"/>
                  </a:lnTo>
                  <a:lnTo>
                    <a:pt x="310" y="710"/>
                  </a:lnTo>
                  <a:lnTo>
                    <a:pt x="302" y="712"/>
                  </a:lnTo>
                  <a:lnTo>
                    <a:pt x="296" y="712"/>
                  </a:lnTo>
                  <a:lnTo>
                    <a:pt x="252" y="712"/>
                  </a:lnTo>
                  <a:lnTo>
                    <a:pt x="252" y="712"/>
                  </a:lnTo>
                  <a:lnTo>
                    <a:pt x="246" y="712"/>
                  </a:lnTo>
                  <a:lnTo>
                    <a:pt x="238" y="710"/>
                  </a:lnTo>
                  <a:lnTo>
                    <a:pt x="232" y="706"/>
                  </a:lnTo>
                  <a:lnTo>
                    <a:pt x="226" y="702"/>
                  </a:lnTo>
                  <a:lnTo>
                    <a:pt x="220" y="696"/>
                  </a:lnTo>
                  <a:lnTo>
                    <a:pt x="216" y="690"/>
                  </a:lnTo>
                  <a:lnTo>
                    <a:pt x="212" y="684"/>
                  </a:lnTo>
                  <a:lnTo>
                    <a:pt x="210" y="676"/>
                  </a:lnTo>
                  <a:lnTo>
                    <a:pt x="206" y="652"/>
                  </a:lnTo>
                  <a:lnTo>
                    <a:pt x="206" y="652"/>
                  </a:lnTo>
                  <a:lnTo>
                    <a:pt x="176" y="640"/>
                  </a:lnTo>
                  <a:lnTo>
                    <a:pt x="118" y="744"/>
                  </a:lnTo>
                  <a:lnTo>
                    <a:pt x="112" y="752"/>
                  </a:lnTo>
                  <a:lnTo>
                    <a:pt x="112" y="752"/>
                  </a:lnTo>
                  <a:lnTo>
                    <a:pt x="132" y="762"/>
                  </a:lnTo>
                  <a:lnTo>
                    <a:pt x="150" y="770"/>
                  </a:lnTo>
                  <a:lnTo>
                    <a:pt x="170" y="776"/>
                  </a:lnTo>
                  <a:lnTo>
                    <a:pt x="190" y="782"/>
                  </a:lnTo>
                  <a:lnTo>
                    <a:pt x="212" y="786"/>
                  </a:lnTo>
                  <a:lnTo>
                    <a:pt x="232" y="788"/>
                  </a:lnTo>
                  <a:lnTo>
                    <a:pt x="254" y="790"/>
                  </a:lnTo>
                  <a:lnTo>
                    <a:pt x="274" y="792"/>
                  </a:lnTo>
                  <a:lnTo>
                    <a:pt x="274" y="792"/>
                  </a:lnTo>
                  <a:lnTo>
                    <a:pt x="310" y="790"/>
                  </a:lnTo>
                  <a:lnTo>
                    <a:pt x="346" y="784"/>
                  </a:lnTo>
                  <a:lnTo>
                    <a:pt x="380" y="776"/>
                  </a:lnTo>
                  <a:lnTo>
                    <a:pt x="412" y="764"/>
                  </a:lnTo>
                  <a:lnTo>
                    <a:pt x="442" y="748"/>
                  </a:lnTo>
                  <a:lnTo>
                    <a:pt x="472" y="730"/>
                  </a:lnTo>
                  <a:lnTo>
                    <a:pt x="500" y="710"/>
                  </a:lnTo>
                  <a:lnTo>
                    <a:pt x="524" y="688"/>
                  </a:lnTo>
                  <a:lnTo>
                    <a:pt x="546" y="662"/>
                  </a:lnTo>
                  <a:lnTo>
                    <a:pt x="568" y="636"/>
                  </a:lnTo>
                  <a:lnTo>
                    <a:pt x="586" y="606"/>
                  </a:lnTo>
                  <a:lnTo>
                    <a:pt x="600" y="576"/>
                  </a:lnTo>
                  <a:lnTo>
                    <a:pt x="612" y="542"/>
                  </a:lnTo>
                  <a:lnTo>
                    <a:pt x="620" y="510"/>
                  </a:lnTo>
                  <a:lnTo>
                    <a:pt x="626" y="474"/>
                  </a:lnTo>
                  <a:lnTo>
                    <a:pt x="628" y="438"/>
                  </a:lnTo>
                  <a:lnTo>
                    <a:pt x="628" y="438"/>
                  </a:lnTo>
                  <a:lnTo>
                    <a:pt x="626" y="402"/>
                  </a:lnTo>
                  <a:lnTo>
                    <a:pt x="620" y="366"/>
                  </a:lnTo>
                  <a:lnTo>
                    <a:pt x="612" y="332"/>
                  </a:lnTo>
                  <a:lnTo>
                    <a:pt x="600" y="300"/>
                  </a:lnTo>
                  <a:lnTo>
                    <a:pt x="586" y="270"/>
                  </a:lnTo>
                  <a:lnTo>
                    <a:pt x="568" y="240"/>
                  </a:lnTo>
                  <a:lnTo>
                    <a:pt x="546" y="214"/>
                  </a:lnTo>
                  <a:lnTo>
                    <a:pt x="524" y="188"/>
                  </a:lnTo>
                  <a:lnTo>
                    <a:pt x="500" y="166"/>
                  </a:lnTo>
                  <a:lnTo>
                    <a:pt x="472" y="144"/>
                  </a:lnTo>
                  <a:lnTo>
                    <a:pt x="442" y="128"/>
                  </a:lnTo>
                  <a:lnTo>
                    <a:pt x="412" y="112"/>
                  </a:lnTo>
                  <a:lnTo>
                    <a:pt x="380" y="100"/>
                  </a:lnTo>
                  <a:lnTo>
                    <a:pt x="346" y="92"/>
                  </a:lnTo>
                  <a:lnTo>
                    <a:pt x="310" y="86"/>
                  </a:lnTo>
                  <a:lnTo>
                    <a:pt x="274" y="84"/>
                  </a:lnTo>
                  <a:lnTo>
                    <a:pt x="274" y="84"/>
                  </a:lnTo>
                  <a:lnTo>
                    <a:pt x="246" y="86"/>
                  </a:lnTo>
                  <a:lnTo>
                    <a:pt x="218" y="88"/>
                  </a:lnTo>
                  <a:lnTo>
                    <a:pt x="190" y="94"/>
                  </a:lnTo>
                  <a:lnTo>
                    <a:pt x="162" y="102"/>
                  </a:lnTo>
                  <a:lnTo>
                    <a:pt x="174" y="130"/>
                  </a:lnTo>
                  <a:lnTo>
                    <a:pt x="186" y="164"/>
                  </a:lnTo>
                  <a:lnTo>
                    <a:pt x="186" y="164"/>
                  </a:lnTo>
                  <a:lnTo>
                    <a:pt x="186" y="170"/>
                  </a:lnTo>
                  <a:lnTo>
                    <a:pt x="184" y="178"/>
                  </a:lnTo>
                  <a:lnTo>
                    <a:pt x="184" y="178"/>
                  </a:lnTo>
                  <a:lnTo>
                    <a:pt x="176" y="182"/>
                  </a:lnTo>
                  <a:lnTo>
                    <a:pt x="170" y="182"/>
                  </a:lnTo>
                  <a:lnTo>
                    <a:pt x="40" y="144"/>
                  </a:lnTo>
                  <a:lnTo>
                    <a:pt x="40" y="144"/>
                  </a:lnTo>
                  <a:lnTo>
                    <a:pt x="34" y="142"/>
                  </a:lnTo>
                  <a:lnTo>
                    <a:pt x="30" y="136"/>
                  </a:lnTo>
                  <a:lnTo>
                    <a:pt x="30" y="136"/>
                  </a:lnTo>
                  <a:lnTo>
                    <a:pt x="28" y="130"/>
                  </a:lnTo>
                  <a:lnTo>
                    <a:pt x="32" y="124"/>
                  </a:lnTo>
                  <a:lnTo>
                    <a:pt x="104" y="8"/>
                  </a:lnTo>
                  <a:lnTo>
                    <a:pt x="104" y="8"/>
                  </a:lnTo>
                  <a:lnTo>
                    <a:pt x="108" y="4"/>
                  </a:lnTo>
                  <a:lnTo>
                    <a:pt x="112" y="0"/>
                  </a:lnTo>
                  <a:lnTo>
                    <a:pt x="118" y="0"/>
                  </a:lnTo>
                  <a:lnTo>
                    <a:pt x="124" y="2"/>
                  </a:lnTo>
                  <a:lnTo>
                    <a:pt x="124" y="2"/>
                  </a:lnTo>
                  <a:lnTo>
                    <a:pt x="128" y="6"/>
                  </a:lnTo>
                  <a:lnTo>
                    <a:pt x="130" y="12"/>
                  </a:lnTo>
                  <a:lnTo>
                    <a:pt x="130" y="16"/>
                  </a:lnTo>
                  <a:lnTo>
                    <a:pt x="128" y="22"/>
                  </a:lnTo>
                  <a:lnTo>
                    <a:pt x="64" y="122"/>
                  </a:lnTo>
                  <a:lnTo>
                    <a:pt x="150" y="148"/>
                  </a:lnTo>
                  <a:lnTo>
                    <a:pt x="148" y="140"/>
                  </a:lnTo>
                  <a:lnTo>
                    <a:pt x="130" y="100"/>
                  </a:lnTo>
                  <a:lnTo>
                    <a:pt x="130" y="100"/>
                  </a:lnTo>
                  <a:lnTo>
                    <a:pt x="130" y="94"/>
                  </a:lnTo>
                  <a:lnTo>
                    <a:pt x="130" y="88"/>
                  </a:lnTo>
                  <a:lnTo>
                    <a:pt x="130" y="88"/>
                  </a:lnTo>
                  <a:lnTo>
                    <a:pt x="134" y="84"/>
                  </a:lnTo>
                  <a:lnTo>
                    <a:pt x="138" y="82"/>
                  </a:lnTo>
                  <a:lnTo>
                    <a:pt x="138" y="82"/>
                  </a:lnTo>
                  <a:lnTo>
                    <a:pt x="172" y="70"/>
                  </a:lnTo>
                  <a:lnTo>
                    <a:pt x="206" y="62"/>
                  </a:lnTo>
                  <a:lnTo>
                    <a:pt x="240" y="58"/>
                  </a:lnTo>
                  <a:lnTo>
                    <a:pt x="274" y="56"/>
                  </a:lnTo>
                  <a:lnTo>
                    <a:pt x="274" y="56"/>
                  </a:lnTo>
                  <a:lnTo>
                    <a:pt x="314" y="58"/>
                  </a:lnTo>
                  <a:lnTo>
                    <a:pt x="352" y="64"/>
                  </a:lnTo>
                  <a:lnTo>
                    <a:pt x="388" y="74"/>
                  </a:lnTo>
                  <a:lnTo>
                    <a:pt x="422" y="86"/>
                  </a:lnTo>
                  <a:lnTo>
                    <a:pt x="456" y="102"/>
                  </a:lnTo>
                  <a:lnTo>
                    <a:pt x="488" y="122"/>
                  </a:lnTo>
                  <a:lnTo>
                    <a:pt x="516" y="144"/>
                  </a:lnTo>
                  <a:lnTo>
                    <a:pt x="544" y="168"/>
                  </a:lnTo>
                  <a:lnTo>
                    <a:pt x="568" y="196"/>
                  </a:lnTo>
                  <a:lnTo>
                    <a:pt x="590" y="224"/>
                  </a:lnTo>
                  <a:lnTo>
                    <a:pt x="610" y="256"/>
                  </a:lnTo>
                  <a:lnTo>
                    <a:pt x="626" y="290"/>
                  </a:lnTo>
                  <a:lnTo>
                    <a:pt x="638" y="324"/>
                  </a:lnTo>
                  <a:lnTo>
                    <a:pt x="648" y="362"/>
                  </a:lnTo>
                  <a:lnTo>
                    <a:pt x="654" y="398"/>
                  </a:lnTo>
                  <a:lnTo>
                    <a:pt x="656" y="438"/>
                  </a:lnTo>
                  <a:lnTo>
                    <a:pt x="656" y="438"/>
                  </a:lnTo>
                  <a:lnTo>
                    <a:pt x="654" y="476"/>
                  </a:lnTo>
                  <a:lnTo>
                    <a:pt x="648" y="514"/>
                  </a:lnTo>
                  <a:lnTo>
                    <a:pt x="638" y="552"/>
                  </a:lnTo>
                  <a:lnTo>
                    <a:pt x="626" y="586"/>
                  </a:lnTo>
                  <a:lnTo>
                    <a:pt x="610" y="620"/>
                  </a:lnTo>
                  <a:lnTo>
                    <a:pt x="590" y="652"/>
                  </a:lnTo>
                  <a:lnTo>
                    <a:pt x="568" y="680"/>
                  </a:lnTo>
                  <a:lnTo>
                    <a:pt x="544" y="708"/>
                  </a:lnTo>
                  <a:lnTo>
                    <a:pt x="516" y="732"/>
                  </a:lnTo>
                  <a:lnTo>
                    <a:pt x="488" y="754"/>
                  </a:lnTo>
                  <a:lnTo>
                    <a:pt x="456" y="774"/>
                  </a:lnTo>
                  <a:lnTo>
                    <a:pt x="422" y="790"/>
                  </a:lnTo>
                  <a:lnTo>
                    <a:pt x="388" y="802"/>
                  </a:lnTo>
                  <a:lnTo>
                    <a:pt x="352" y="812"/>
                  </a:lnTo>
                  <a:lnTo>
                    <a:pt x="314" y="818"/>
                  </a:lnTo>
                  <a:lnTo>
                    <a:pt x="274" y="820"/>
                  </a:lnTo>
                  <a:lnTo>
                    <a:pt x="274" y="820"/>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44" name="Freeform 539"/>
          <p:cNvSpPr>
            <a:spLocks noChangeAspect="1"/>
          </p:cNvSpPr>
          <p:nvPr/>
        </p:nvSpPr>
        <p:spPr bwMode="auto">
          <a:xfrm>
            <a:off x="4179135" y="2023386"/>
            <a:ext cx="4019002" cy="22095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bg1">
              <a:lumMod val="20000"/>
              <a:lumOff val="80000"/>
            </a:schemeClr>
          </a:solidFill>
          <a:ln w="28575">
            <a:noFill/>
          </a:ln>
          <a:extLst/>
        </p:spPr>
        <p:txBody>
          <a:bodyPr vert="horz" wrap="square" lIns="93247" tIns="46623" rIns="93247" bIns="46623" numCol="1" anchor="t" anchorCtr="0" compatLnSpc="1">
            <a:prstTxWarp prst="textNoShape">
              <a:avLst/>
            </a:prstTxWarp>
          </a:bodyPr>
          <a:lstStyle/>
          <a:p>
            <a:pPr defTabSz="951121"/>
            <a:endParaRPr lang="en-US" sz="1071" dirty="0">
              <a:solidFill>
                <a:srgbClr val="333333"/>
              </a:solidFill>
            </a:endParaRPr>
          </a:p>
        </p:txBody>
      </p:sp>
      <p:sp>
        <p:nvSpPr>
          <p:cNvPr id="145" name="TextBox 144"/>
          <p:cNvSpPr txBox="1"/>
          <p:nvPr/>
        </p:nvSpPr>
        <p:spPr>
          <a:xfrm>
            <a:off x="4791744" y="4240403"/>
            <a:ext cx="2832692" cy="583860"/>
          </a:xfrm>
          <a:prstGeom prst="rect">
            <a:avLst/>
          </a:prstGeom>
          <a:noFill/>
        </p:spPr>
        <p:txBody>
          <a:bodyPr wrap="square" lIns="186521" tIns="149217" rIns="186521" bIns="149217" rtlCol="0">
            <a:spAutoFit/>
          </a:bodyPr>
          <a:lstStyle/>
          <a:p>
            <a:pPr algn="ctr">
              <a:lnSpc>
                <a:spcPct val="90000"/>
              </a:lnSpc>
            </a:pPr>
            <a:r>
              <a:rPr lang="en-US" sz="2040" dirty="0">
                <a:solidFill>
                  <a:schemeClr val="bg2"/>
                </a:solidFill>
                <a:latin typeface="+mj-lt"/>
              </a:rPr>
              <a:t>Cortana Intelligence</a:t>
            </a:r>
          </a:p>
        </p:txBody>
      </p:sp>
      <p:grpSp>
        <p:nvGrpSpPr>
          <p:cNvPr id="149" name="Group 148"/>
          <p:cNvGrpSpPr/>
          <p:nvPr/>
        </p:nvGrpSpPr>
        <p:grpSpPr>
          <a:xfrm>
            <a:off x="3333527" y="5654710"/>
            <a:ext cx="1383700" cy="185111"/>
            <a:chOff x="3299791" y="5593822"/>
            <a:chExt cx="1356692" cy="181498"/>
          </a:xfrm>
          <a:solidFill>
            <a:schemeClr val="tx1">
              <a:lumMod val="85000"/>
            </a:schemeClr>
          </a:solidFill>
        </p:grpSpPr>
        <p:cxnSp>
          <p:nvCxnSpPr>
            <p:cNvPr id="150" name="Straight Connector 149"/>
            <p:cNvCxnSpPr/>
            <p:nvPr/>
          </p:nvCxnSpPr>
          <p:spPr>
            <a:xfrm>
              <a:off x="3299791" y="5685183"/>
              <a:ext cx="1356692"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rot="13500000">
              <a:off x="4445751" y="5595178"/>
              <a:ext cx="181498" cy="178786"/>
              <a:chOff x="402446" y="5872915"/>
              <a:chExt cx="292608" cy="288235"/>
            </a:xfrm>
            <a:grpFill/>
          </p:grpSpPr>
          <p:cxnSp>
            <p:nvCxnSpPr>
              <p:cNvPr id="152" name="Straight Connector 151"/>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54" name="Group 153"/>
          <p:cNvGrpSpPr/>
          <p:nvPr/>
        </p:nvGrpSpPr>
        <p:grpSpPr>
          <a:xfrm>
            <a:off x="7838922" y="5654710"/>
            <a:ext cx="1383700" cy="185111"/>
            <a:chOff x="3299791" y="5593822"/>
            <a:chExt cx="1356692" cy="181498"/>
          </a:xfrm>
          <a:solidFill>
            <a:schemeClr val="tx1">
              <a:lumMod val="85000"/>
            </a:schemeClr>
          </a:solidFill>
        </p:grpSpPr>
        <p:cxnSp>
          <p:nvCxnSpPr>
            <p:cNvPr id="155" name="Straight Connector 154"/>
            <p:cNvCxnSpPr/>
            <p:nvPr/>
          </p:nvCxnSpPr>
          <p:spPr>
            <a:xfrm>
              <a:off x="3299791" y="5685183"/>
              <a:ext cx="1356692"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rot="13500000">
              <a:off x="4445751" y="5595178"/>
              <a:ext cx="181498" cy="178786"/>
              <a:chOff x="402446" y="5872915"/>
              <a:chExt cx="292608" cy="288235"/>
            </a:xfrm>
            <a:grpFill/>
          </p:grpSpPr>
          <p:cxnSp>
            <p:nvCxnSpPr>
              <p:cNvPr id="157" name="Straight Connector 156"/>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59" name="Rectangle 158"/>
          <p:cNvSpPr/>
          <p:nvPr/>
        </p:nvSpPr>
        <p:spPr>
          <a:xfrm>
            <a:off x="10023085" y="5580045"/>
            <a:ext cx="1530480" cy="334440"/>
          </a:xfrm>
          <a:prstGeom prst="rect">
            <a:avLst/>
          </a:prstGeom>
        </p:spPr>
        <p:txBody>
          <a:bodyPr wrap="none" lIns="0" tIns="0" rIns="0" bIns="0" anchor="ctr">
            <a:noAutofit/>
          </a:bodyPr>
          <a:lstStyle/>
          <a:p>
            <a:pPr>
              <a:lnSpc>
                <a:spcPct val="90000"/>
              </a:lnSpc>
            </a:pPr>
            <a:r>
              <a:rPr lang="en-US" sz="2448" dirty="0">
                <a:solidFill>
                  <a:schemeClr val="bg2"/>
                </a:solidFill>
                <a:latin typeface="+mj-lt"/>
              </a:rPr>
              <a:t>Action</a:t>
            </a:r>
          </a:p>
        </p:txBody>
      </p:sp>
      <p:sp>
        <p:nvSpPr>
          <p:cNvPr id="160" name="Freeform 539"/>
          <p:cNvSpPr>
            <a:spLocks noChangeAspect="1"/>
          </p:cNvSpPr>
          <p:nvPr/>
        </p:nvSpPr>
        <p:spPr bwMode="auto">
          <a:xfrm>
            <a:off x="4040834" y="1809979"/>
            <a:ext cx="817936" cy="44969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EEEEE"/>
          </a:solidFill>
          <a:ln w="28575">
            <a:noFill/>
          </a:ln>
          <a:extLst/>
        </p:spPr>
        <p:txBody>
          <a:bodyPr vert="horz" wrap="square" lIns="93247" tIns="46623" rIns="93247" bIns="46623" numCol="1" anchor="t" anchorCtr="0" compatLnSpc="1">
            <a:prstTxWarp prst="textNoShape">
              <a:avLst/>
            </a:prstTxWarp>
          </a:bodyPr>
          <a:lstStyle/>
          <a:p>
            <a:pPr defTabSz="951121"/>
            <a:endParaRPr lang="en-US" sz="1071" dirty="0">
              <a:solidFill>
                <a:srgbClr val="333333"/>
              </a:solidFill>
            </a:endParaRPr>
          </a:p>
        </p:txBody>
      </p:sp>
      <p:sp>
        <p:nvSpPr>
          <p:cNvPr id="161" name="Freeform 539"/>
          <p:cNvSpPr>
            <a:spLocks noChangeAspect="1"/>
          </p:cNvSpPr>
          <p:nvPr/>
        </p:nvSpPr>
        <p:spPr bwMode="auto">
          <a:xfrm>
            <a:off x="3685888" y="4026245"/>
            <a:ext cx="461972" cy="25398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EEEEE"/>
          </a:solidFill>
          <a:ln w="28575">
            <a:noFill/>
          </a:ln>
          <a:extLst/>
        </p:spPr>
        <p:txBody>
          <a:bodyPr vert="horz" wrap="square" lIns="93247" tIns="46623" rIns="93247" bIns="46623" numCol="1" anchor="t" anchorCtr="0" compatLnSpc="1">
            <a:prstTxWarp prst="textNoShape">
              <a:avLst/>
            </a:prstTxWarp>
          </a:bodyPr>
          <a:lstStyle/>
          <a:p>
            <a:pPr defTabSz="951121"/>
            <a:endParaRPr lang="en-US" sz="1071" dirty="0">
              <a:solidFill>
                <a:srgbClr val="333333"/>
              </a:solidFill>
            </a:endParaRPr>
          </a:p>
        </p:txBody>
      </p:sp>
      <p:sp>
        <p:nvSpPr>
          <p:cNvPr id="162" name="Freeform 539"/>
          <p:cNvSpPr>
            <a:spLocks noChangeAspect="1"/>
          </p:cNvSpPr>
          <p:nvPr/>
        </p:nvSpPr>
        <p:spPr bwMode="auto">
          <a:xfrm>
            <a:off x="7137913" y="1826973"/>
            <a:ext cx="546507" cy="30046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EEEEE"/>
          </a:solidFill>
          <a:ln w="28575">
            <a:noFill/>
          </a:ln>
          <a:extLst/>
        </p:spPr>
        <p:txBody>
          <a:bodyPr vert="horz" wrap="square" lIns="93247" tIns="46623" rIns="93247" bIns="46623" numCol="1" anchor="t" anchorCtr="0" compatLnSpc="1">
            <a:prstTxWarp prst="textNoShape">
              <a:avLst/>
            </a:prstTxWarp>
          </a:bodyPr>
          <a:lstStyle/>
          <a:p>
            <a:pPr defTabSz="951121"/>
            <a:endParaRPr lang="en-US" sz="1071" dirty="0">
              <a:solidFill>
                <a:srgbClr val="333333"/>
              </a:solidFill>
            </a:endParaRPr>
          </a:p>
        </p:txBody>
      </p:sp>
      <p:sp>
        <p:nvSpPr>
          <p:cNvPr id="163" name="TextBox 162"/>
          <p:cNvSpPr txBox="1"/>
          <p:nvPr/>
        </p:nvSpPr>
        <p:spPr>
          <a:xfrm>
            <a:off x="10074183" y="2896086"/>
            <a:ext cx="1111758" cy="499063"/>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428" spc="-31" dirty="0">
                <a:solidFill>
                  <a:schemeClr val="bg2"/>
                </a:solidFill>
                <a:latin typeface="Segoe UI Semilight" panose="020B0402040204020203" pitchFamily="34" charset="0"/>
                <a:cs typeface="Segoe UI Semilight" panose="020B0402040204020203" pitchFamily="34" charset="0"/>
              </a:rPr>
              <a:t>Apps</a:t>
            </a:r>
          </a:p>
        </p:txBody>
      </p:sp>
      <p:grpSp>
        <p:nvGrpSpPr>
          <p:cNvPr id="164" name="Group 163"/>
          <p:cNvGrpSpPr/>
          <p:nvPr/>
        </p:nvGrpSpPr>
        <p:grpSpPr>
          <a:xfrm>
            <a:off x="4599516" y="2265293"/>
            <a:ext cx="3174994" cy="1760526"/>
            <a:chOff x="4508874" y="2221077"/>
            <a:chExt cx="3113022" cy="1726163"/>
          </a:xfrm>
        </p:grpSpPr>
        <p:sp>
          <p:nvSpPr>
            <p:cNvPr id="165" name="Freeform 12"/>
            <p:cNvSpPr>
              <a:spLocks/>
            </p:cNvSpPr>
            <p:nvPr/>
          </p:nvSpPr>
          <p:spPr bwMode="auto">
            <a:xfrm>
              <a:off x="4508874"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78" name="Freeform 13"/>
            <p:cNvSpPr>
              <a:spLocks/>
            </p:cNvSpPr>
            <p:nvPr/>
          </p:nvSpPr>
          <p:spPr bwMode="auto">
            <a:xfrm>
              <a:off x="4903745"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83"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4"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5" name="Freeform 16"/>
            <p:cNvSpPr>
              <a:spLocks noEditPoints="1"/>
            </p:cNvSpPr>
            <p:nvPr/>
          </p:nvSpPr>
          <p:spPr bwMode="auto">
            <a:xfrm>
              <a:off x="5069687" y="3003551"/>
              <a:ext cx="208337" cy="208337"/>
            </a:xfrm>
            <a:custGeom>
              <a:avLst/>
              <a:gdLst>
                <a:gd name="T0" fmla="*/ 172 w 344"/>
                <a:gd name="T1" fmla="*/ 344 h 344"/>
                <a:gd name="T2" fmla="*/ 172 w 344"/>
                <a:gd name="T3" fmla="*/ 344 h 344"/>
                <a:gd name="T4" fmla="*/ 142 w 344"/>
                <a:gd name="T5" fmla="*/ 334 h 344"/>
                <a:gd name="T6" fmla="*/ 124 w 344"/>
                <a:gd name="T7" fmla="*/ 310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2 w 344"/>
                <a:gd name="T33" fmla="*/ 34 h 344"/>
                <a:gd name="T34" fmla="*/ 126 w 344"/>
                <a:gd name="T35" fmla="*/ 26 h 344"/>
                <a:gd name="T36" fmla="*/ 144 w 344"/>
                <a:gd name="T37" fmla="*/ 10 h 344"/>
                <a:gd name="T38" fmla="*/ 172 w 344"/>
                <a:gd name="T39" fmla="*/ 0 h 344"/>
                <a:gd name="T40" fmla="*/ 180 w 344"/>
                <a:gd name="T41" fmla="*/ 2 h 344"/>
                <a:gd name="T42" fmla="*/ 202 w 344"/>
                <a:gd name="T43" fmla="*/ 10 h 344"/>
                <a:gd name="T44" fmla="*/ 218 w 344"/>
                <a:gd name="T45" fmla="*/ 28 h 344"/>
                <a:gd name="T46" fmla="*/ 222 w 344"/>
                <a:gd name="T47" fmla="*/ 34 h 344"/>
                <a:gd name="T48" fmla="*/ 232 w 344"/>
                <a:gd name="T49" fmla="*/ 54 h 344"/>
                <a:gd name="T50" fmla="*/ 254 w 344"/>
                <a:gd name="T51" fmla="*/ 82 h 344"/>
                <a:gd name="T52" fmla="*/ 290 w 344"/>
                <a:gd name="T53" fmla="*/ 112 h 344"/>
                <a:gd name="T54" fmla="*/ 314 w 344"/>
                <a:gd name="T55" fmla="*/ 124 h 344"/>
                <a:gd name="T56" fmla="*/ 328 w 344"/>
                <a:gd name="T57" fmla="*/ 134 h 344"/>
                <a:gd name="T58" fmla="*/ 342 w 344"/>
                <a:gd name="T59" fmla="*/ 160 h 344"/>
                <a:gd name="T60" fmla="*/ 344 w 344"/>
                <a:gd name="T61" fmla="*/ 176 h 344"/>
                <a:gd name="T62" fmla="*/ 340 w 344"/>
                <a:gd name="T63" fmla="*/ 190 h 344"/>
                <a:gd name="T64" fmla="*/ 322 w 344"/>
                <a:gd name="T65" fmla="*/ 214 h 344"/>
                <a:gd name="T66" fmla="*/ 308 w 344"/>
                <a:gd name="T67" fmla="*/ 222 h 344"/>
                <a:gd name="T68" fmla="*/ 292 w 344"/>
                <a:gd name="T69" fmla="*/ 230 h 344"/>
                <a:gd name="T70" fmla="*/ 262 w 344"/>
                <a:gd name="T71" fmla="*/ 252 h 344"/>
                <a:gd name="T72" fmla="*/ 240 w 344"/>
                <a:gd name="T73" fmla="*/ 280 h 344"/>
                <a:gd name="T74" fmla="*/ 220 w 344"/>
                <a:gd name="T75" fmla="*/ 312 h 344"/>
                <a:gd name="T76" fmla="*/ 212 w 344"/>
                <a:gd name="T77" fmla="*/ 326 h 344"/>
                <a:gd name="T78" fmla="*/ 188 w 344"/>
                <a:gd name="T79" fmla="*/ 342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0"/>
                  </a:lnTo>
                  <a:lnTo>
                    <a:pt x="124" y="310"/>
                  </a:lnTo>
                  <a:lnTo>
                    <a:pt x="118" y="300"/>
                  </a:lnTo>
                  <a:lnTo>
                    <a:pt x="112" y="290"/>
                  </a:lnTo>
                  <a:lnTo>
                    <a:pt x="102" y="278"/>
                  </a:lnTo>
                  <a:lnTo>
                    <a:pt x="88" y="262"/>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2" y="34"/>
                  </a:lnTo>
                  <a:lnTo>
                    <a:pt x="122" y="34"/>
                  </a:lnTo>
                  <a:lnTo>
                    <a:pt x="126" y="26"/>
                  </a:lnTo>
                  <a:lnTo>
                    <a:pt x="132" y="20"/>
                  </a:lnTo>
                  <a:lnTo>
                    <a:pt x="144" y="10"/>
                  </a:lnTo>
                  <a:lnTo>
                    <a:pt x="158" y="4"/>
                  </a:lnTo>
                  <a:lnTo>
                    <a:pt x="172" y="0"/>
                  </a:lnTo>
                  <a:lnTo>
                    <a:pt x="172" y="0"/>
                  </a:lnTo>
                  <a:lnTo>
                    <a:pt x="180" y="2"/>
                  </a:lnTo>
                  <a:lnTo>
                    <a:pt x="188" y="2"/>
                  </a:lnTo>
                  <a:lnTo>
                    <a:pt x="202" y="10"/>
                  </a:lnTo>
                  <a:lnTo>
                    <a:pt x="214" y="20"/>
                  </a:lnTo>
                  <a:lnTo>
                    <a:pt x="218" y="28"/>
                  </a:lnTo>
                  <a:lnTo>
                    <a:pt x="222" y="34"/>
                  </a:lnTo>
                  <a:lnTo>
                    <a:pt x="222" y="34"/>
                  </a:lnTo>
                  <a:lnTo>
                    <a:pt x="226" y="44"/>
                  </a:lnTo>
                  <a:lnTo>
                    <a:pt x="232" y="54"/>
                  </a:lnTo>
                  <a:lnTo>
                    <a:pt x="242" y="68"/>
                  </a:lnTo>
                  <a:lnTo>
                    <a:pt x="254" y="82"/>
                  </a:lnTo>
                  <a:lnTo>
                    <a:pt x="270" y="96"/>
                  </a:lnTo>
                  <a:lnTo>
                    <a:pt x="290" y="112"/>
                  </a:lnTo>
                  <a:lnTo>
                    <a:pt x="314" y="124"/>
                  </a:lnTo>
                  <a:lnTo>
                    <a:pt x="314" y="124"/>
                  </a:lnTo>
                  <a:lnTo>
                    <a:pt x="320" y="128"/>
                  </a:lnTo>
                  <a:lnTo>
                    <a:pt x="328" y="134"/>
                  </a:lnTo>
                  <a:lnTo>
                    <a:pt x="336" y="146"/>
                  </a:lnTo>
                  <a:lnTo>
                    <a:pt x="342" y="160"/>
                  </a:lnTo>
                  <a:lnTo>
                    <a:pt x="344" y="176"/>
                  </a:lnTo>
                  <a:lnTo>
                    <a:pt x="344" y="176"/>
                  </a:lnTo>
                  <a:lnTo>
                    <a:pt x="342" y="182"/>
                  </a:lnTo>
                  <a:lnTo>
                    <a:pt x="340" y="190"/>
                  </a:lnTo>
                  <a:lnTo>
                    <a:pt x="334" y="204"/>
                  </a:lnTo>
                  <a:lnTo>
                    <a:pt x="322" y="214"/>
                  </a:lnTo>
                  <a:lnTo>
                    <a:pt x="316" y="218"/>
                  </a:lnTo>
                  <a:lnTo>
                    <a:pt x="308" y="222"/>
                  </a:lnTo>
                  <a:lnTo>
                    <a:pt x="308" y="222"/>
                  </a:lnTo>
                  <a:lnTo>
                    <a:pt x="292" y="230"/>
                  </a:lnTo>
                  <a:lnTo>
                    <a:pt x="276" y="240"/>
                  </a:lnTo>
                  <a:lnTo>
                    <a:pt x="262" y="252"/>
                  </a:lnTo>
                  <a:lnTo>
                    <a:pt x="250" y="266"/>
                  </a:lnTo>
                  <a:lnTo>
                    <a:pt x="240" y="280"/>
                  </a:lnTo>
                  <a:lnTo>
                    <a:pt x="230" y="292"/>
                  </a:lnTo>
                  <a:lnTo>
                    <a:pt x="220" y="312"/>
                  </a:lnTo>
                  <a:lnTo>
                    <a:pt x="220" y="312"/>
                  </a:lnTo>
                  <a:lnTo>
                    <a:pt x="212" y="326"/>
                  </a:lnTo>
                  <a:lnTo>
                    <a:pt x="202" y="336"/>
                  </a:lnTo>
                  <a:lnTo>
                    <a:pt x="188" y="342"/>
                  </a:lnTo>
                  <a:lnTo>
                    <a:pt x="172" y="344"/>
                  </a:lnTo>
                  <a:lnTo>
                    <a:pt x="172" y="344"/>
                  </a:lnTo>
                  <a:close/>
                  <a:moveTo>
                    <a:pt x="146" y="172"/>
                  </a:moveTo>
                  <a:lnTo>
                    <a:pt x="146" y="172"/>
                  </a:lnTo>
                  <a:lnTo>
                    <a:pt x="170" y="196"/>
                  </a:lnTo>
                  <a:lnTo>
                    <a:pt x="170" y="196"/>
                  </a:lnTo>
                  <a:lnTo>
                    <a:pt x="182" y="184"/>
                  </a:lnTo>
                  <a:lnTo>
                    <a:pt x="196" y="170"/>
                  </a:lnTo>
                  <a:lnTo>
                    <a:pt x="196" y="170"/>
                  </a:lnTo>
                  <a:lnTo>
                    <a:pt x="172" y="148"/>
                  </a:lnTo>
                  <a:lnTo>
                    <a:pt x="172" y="148"/>
                  </a:lnTo>
                  <a:lnTo>
                    <a:pt x="146" y="172"/>
                  </a:lnTo>
                  <a:lnTo>
                    <a:pt x="146" y="17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6" name="Freeform 17"/>
            <p:cNvSpPr>
              <a:spLocks noEditPoints="1"/>
            </p:cNvSpPr>
            <p:nvPr/>
          </p:nvSpPr>
          <p:spPr bwMode="auto">
            <a:xfrm>
              <a:off x="5628079" y="2221077"/>
              <a:ext cx="208337" cy="208337"/>
            </a:xfrm>
            <a:custGeom>
              <a:avLst/>
              <a:gdLst>
                <a:gd name="T0" fmla="*/ 172 w 344"/>
                <a:gd name="T1" fmla="*/ 344 h 344"/>
                <a:gd name="T2" fmla="*/ 172 w 344"/>
                <a:gd name="T3" fmla="*/ 344 h 344"/>
                <a:gd name="T4" fmla="*/ 142 w 344"/>
                <a:gd name="T5" fmla="*/ 334 h 344"/>
                <a:gd name="T6" fmla="*/ 124 w 344"/>
                <a:gd name="T7" fmla="*/ 310 h 344"/>
                <a:gd name="T8" fmla="*/ 118 w 344"/>
                <a:gd name="T9" fmla="*/ 300 h 344"/>
                <a:gd name="T10" fmla="*/ 102 w 344"/>
                <a:gd name="T11" fmla="*/ 276 h 344"/>
                <a:gd name="T12" fmla="*/ 74 w 344"/>
                <a:gd name="T13" fmla="*/ 248 h 344"/>
                <a:gd name="T14" fmla="*/ 28 w 344"/>
                <a:gd name="T15" fmla="*/ 218 h 344"/>
                <a:gd name="T16" fmla="*/ 16 w 344"/>
                <a:gd name="T17" fmla="*/ 210 h 344"/>
                <a:gd name="T18" fmla="*/ 2 w 344"/>
                <a:gd name="T19" fmla="*/ 186 h 344"/>
                <a:gd name="T20" fmla="*/ 0 w 344"/>
                <a:gd name="T21" fmla="*/ 170 h 344"/>
                <a:gd name="T22" fmla="*/ 8 w 344"/>
                <a:gd name="T23" fmla="*/ 144 h 344"/>
                <a:gd name="T24" fmla="*/ 30 w 344"/>
                <a:gd name="T25" fmla="*/ 124 h 344"/>
                <a:gd name="T26" fmla="*/ 54 w 344"/>
                <a:gd name="T27" fmla="*/ 110 h 344"/>
                <a:gd name="T28" fmla="*/ 90 w 344"/>
                <a:gd name="T29" fmla="*/ 82 h 344"/>
                <a:gd name="T30" fmla="*/ 112 w 344"/>
                <a:gd name="T31" fmla="*/ 54 h 344"/>
                <a:gd name="T32" fmla="*/ 124 w 344"/>
                <a:gd name="T33" fmla="*/ 34 h 344"/>
                <a:gd name="T34" fmla="*/ 126 w 344"/>
                <a:gd name="T35" fmla="*/ 26 h 344"/>
                <a:gd name="T36" fmla="*/ 144 w 344"/>
                <a:gd name="T37" fmla="*/ 10 h 344"/>
                <a:gd name="T38" fmla="*/ 172 w 344"/>
                <a:gd name="T39" fmla="*/ 0 h 344"/>
                <a:gd name="T40" fmla="*/ 180 w 344"/>
                <a:gd name="T41" fmla="*/ 0 h 344"/>
                <a:gd name="T42" fmla="*/ 202 w 344"/>
                <a:gd name="T43" fmla="*/ 10 h 344"/>
                <a:gd name="T44" fmla="*/ 218 w 344"/>
                <a:gd name="T45" fmla="*/ 26 h 344"/>
                <a:gd name="T46" fmla="*/ 222 w 344"/>
                <a:gd name="T47" fmla="*/ 34 h 344"/>
                <a:gd name="T48" fmla="*/ 234 w 344"/>
                <a:gd name="T49" fmla="*/ 54 h 344"/>
                <a:gd name="T50" fmla="*/ 254 w 344"/>
                <a:gd name="T51" fmla="*/ 82 h 344"/>
                <a:gd name="T52" fmla="*/ 290 w 344"/>
                <a:gd name="T53" fmla="*/ 110 h 344"/>
                <a:gd name="T54" fmla="*/ 314 w 344"/>
                <a:gd name="T55" fmla="*/ 124 h 344"/>
                <a:gd name="T56" fmla="*/ 328 w 344"/>
                <a:gd name="T57" fmla="*/ 132 h 344"/>
                <a:gd name="T58" fmla="*/ 342 w 344"/>
                <a:gd name="T59" fmla="*/ 160 h 344"/>
                <a:gd name="T60" fmla="*/ 344 w 344"/>
                <a:gd name="T61" fmla="*/ 174 h 344"/>
                <a:gd name="T62" fmla="*/ 342 w 344"/>
                <a:gd name="T63" fmla="*/ 190 h 344"/>
                <a:gd name="T64" fmla="*/ 322 w 344"/>
                <a:gd name="T65" fmla="*/ 214 h 344"/>
                <a:gd name="T66" fmla="*/ 308 w 344"/>
                <a:gd name="T67" fmla="*/ 222 h 344"/>
                <a:gd name="T68" fmla="*/ 292 w 344"/>
                <a:gd name="T69" fmla="*/ 230 h 344"/>
                <a:gd name="T70" fmla="*/ 262 w 344"/>
                <a:gd name="T71" fmla="*/ 252 h 344"/>
                <a:gd name="T72" fmla="*/ 240 w 344"/>
                <a:gd name="T73" fmla="*/ 280 h 344"/>
                <a:gd name="T74" fmla="*/ 220 w 344"/>
                <a:gd name="T75" fmla="*/ 312 h 344"/>
                <a:gd name="T76" fmla="*/ 212 w 344"/>
                <a:gd name="T77" fmla="*/ 324 h 344"/>
                <a:gd name="T78" fmla="*/ 188 w 344"/>
                <a:gd name="T79" fmla="*/ 342 h 344"/>
                <a:gd name="T80" fmla="*/ 172 w 344"/>
                <a:gd name="T81" fmla="*/ 344 h 344"/>
                <a:gd name="T82" fmla="*/ 146 w 344"/>
                <a:gd name="T83" fmla="*/ 172 h 344"/>
                <a:gd name="T84" fmla="*/ 170 w 344"/>
                <a:gd name="T85" fmla="*/ 196 h 344"/>
                <a:gd name="T86" fmla="*/ 196 w 344"/>
                <a:gd name="T87" fmla="*/ 170 h 344"/>
                <a:gd name="T88" fmla="*/ 172 w 344"/>
                <a:gd name="T89" fmla="*/ 146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0"/>
                  </a:lnTo>
                  <a:lnTo>
                    <a:pt x="124" y="310"/>
                  </a:lnTo>
                  <a:lnTo>
                    <a:pt x="118" y="300"/>
                  </a:lnTo>
                  <a:lnTo>
                    <a:pt x="112" y="290"/>
                  </a:lnTo>
                  <a:lnTo>
                    <a:pt x="102" y="276"/>
                  </a:lnTo>
                  <a:lnTo>
                    <a:pt x="90" y="262"/>
                  </a:lnTo>
                  <a:lnTo>
                    <a:pt x="74" y="248"/>
                  </a:lnTo>
                  <a:lnTo>
                    <a:pt x="54" y="232"/>
                  </a:lnTo>
                  <a:lnTo>
                    <a:pt x="28" y="218"/>
                  </a:lnTo>
                  <a:lnTo>
                    <a:pt x="28" y="218"/>
                  </a:lnTo>
                  <a:lnTo>
                    <a:pt x="16" y="210"/>
                  </a:lnTo>
                  <a:lnTo>
                    <a:pt x="8" y="198"/>
                  </a:lnTo>
                  <a:lnTo>
                    <a:pt x="2" y="186"/>
                  </a:lnTo>
                  <a:lnTo>
                    <a:pt x="0" y="170"/>
                  </a:lnTo>
                  <a:lnTo>
                    <a:pt x="0" y="170"/>
                  </a:lnTo>
                  <a:lnTo>
                    <a:pt x="2" y="156"/>
                  </a:lnTo>
                  <a:lnTo>
                    <a:pt x="8" y="144"/>
                  </a:lnTo>
                  <a:lnTo>
                    <a:pt x="18" y="132"/>
                  </a:lnTo>
                  <a:lnTo>
                    <a:pt x="30" y="124"/>
                  </a:lnTo>
                  <a:lnTo>
                    <a:pt x="30" y="124"/>
                  </a:lnTo>
                  <a:lnTo>
                    <a:pt x="54" y="110"/>
                  </a:lnTo>
                  <a:lnTo>
                    <a:pt x="74" y="96"/>
                  </a:lnTo>
                  <a:lnTo>
                    <a:pt x="90" y="82"/>
                  </a:lnTo>
                  <a:lnTo>
                    <a:pt x="102" y="68"/>
                  </a:lnTo>
                  <a:lnTo>
                    <a:pt x="112" y="54"/>
                  </a:lnTo>
                  <a:lnTo>
                    <a:pt x="118" y="44"/>
                  </a:lnTo>
                  <a:lnTo>
                    <a:pt x="124" y="34"/>
                  </a:lnTo>
                  <a:lnTo>
                    <a:pt x="124" y="34"/>
                  </a:lnTo>
                  <a:lnTo>
                    <a:pt x="126" y="26"/>
                  </a:lnTo>
                  <a:lnTo>
                    <a:pt x="132" y="20"/>
                  </a:lnTo>
                  <a:lnTo>
                    <a:pt x="144" y="10"/>
                  </a:lnTo>
                  <a:lnTo>
                    <a:pt x="158" y="2"/>
                  </a:lnTo>
                  <a:lnTo>
                    <a:pt x="172" y="0"/>
                  </a:lnTo>
                  <a:lnTo>
                    <a:pt x="172" y="0"/>
                  </a:lnTo>
                  <a:lnTo>
                    <a:pt x="180" y="0"/>
                  </a:lnTo>
                  <a:lnTo>
                    <a:pt x="188" y="2"/>
                  </a:lnTo>
                  <a:lnTo>
                    <a:pt x="202" y="10"/>
                  </a:lnTo>
                  <a:lnTo>
                    <a:pt x="214" y="20"/>
                  </a:lnTo>
                  <a:lnTo>
                    <a:pt x="218" y="26"/>
                  </a:lnTo>
                  <a:lnTo>
                    <a:pt x="222" y="34"/>
                  </a:lnTo>
                  <a:lnTo>
                    <a:pt x="222" y="34"/>
                  </a:lnTo>
                  <a:lnTo>
                    <a:pt x="226" y="44"/>
                  </a:lnTo>
                  <a:lnTo>
                    <a:pt x="234" y="54"/>
                  </a:lnTo>
                  <a:lnTo>
                    <a:pt x="242" y="68"/>
                  </a:lnTo>
                  <a:lnTo>
                    <a:pt x="254" y="82"/>
                  </a:lnTo>
                  <a:lnTo>
                    <a:pt x="270" y="96"/>
                  </a:lnTo>
                  <a:lnTo>
                    <a:pt x="290" y="110"/>
                  </a:lnTo>
                  <a:lnTo>
                    <a:pt x="314" y="124"/>
                  </a:lnTo>
                  <a:lnTo>
                    <a:pt x="314" y="124"/>
                  </a:lnTo>
                  <a:lnTo>
                    <a:pt x="322" y="128"/>
                  </a:lnTo>
                  <a:lnTo>
                    <a:pt x="328" y="132"/>
                  </a:lnTo>
                  <a:lnTo>
                    <a:pt x="338" y="144"/>
                  </a:lnTo>
                  <a:lnTo>
                    <a:pt x="342" y="160"/>
                  </a:lnTo>
                  <a:lnTo>
                    <a:pt x="344" y="174"/>
                  </a:lnTo>
                  <a:lnTo>
                    <a:pt x="344" y="174"/>
                  </a:lnTo>
                  <a:lnTo>
                    <a:pt x="344" y="182"/>
                  </a:lnTo>
                  <a:lnTo>
                    <a:pt x="342" y="190"/>
                  </a:lnTo>
                  <a:lnTo>
                    <a:pt x="334" y="204"/>
                  </a:lnTo>
                  <a:lnTo>
                    <a:pt x="322" y="214"/>
                  </a:lnTo>
                  <a:lnTo>
                    <a:pt x="316" y="218"/>
                  </a:lnTo>
                  <a:lnTo>
                    <a:pt x="308" y="222"/>
                  </a:lnTo>
                  <a:lnTo>
                    <a:pt x="308" y="222"/>
                  </a:lnTo>
                  <a:lnTo>
                    <a:pt x="292" y="230"/>
                  </a:lnTo>
                  <a:lnTo>
                    <a:pt x="276" y="240"/>
                  </a:lnTo>
                  <a:lnTo>
                    <a:pt x="262" y="252"/>
                  </a:lnTo>
                  <a:lnTo>
                    <a:pt x="250" y="266"/>
                  </a:lnTo>
                  <a:lnTo>
                    <a:pt x="240" y="280"/>
                  </a:lnTo>
                  <a:lnTo>
                    <a:pt x="232" y="292"/>
                  </a:lnTo>
                  <a:lnTo>
                    <a:pt x="220" y="312"/>
                  </a:lnTo>
                  <a:lnTo>
                    <a:pt x="220" y="312"/>
                  </a:lnTo>
                  <a:lnTo>
                    <a:pt x="212" y="324"/>
                  </a:lnTo>
                  <a:lnTo>
                    <a:pt x="202" y="334"/>
                  </a:lnTo>
                  <a:lnTo>
                    <a:pt x="188" y="342"/>
                  </a:lnTo>
                  <a:lnTo>
                    <a:pt x="172" y="344"/>
                  </a:lnTo>
                  <a:lnTo>
                    <a:pt x="172" y="344"/>
                  </a:lnTo>
                  <a:close/>
                  <a:moveTo>
                    <a:pt x="146" y="172"/>
                  </a:moveTo>
                  <a:lnTo>
                    <a:pt x="146" y="172"/>
                  </a:lnTo>
                  <a:lnTo>
                    <a:pt x="170" y="196"/>
                  </a:lnTo>
                  <a:lnTo>
                    <a:pt x="170" y="196"/>
                  </a:lnTo>
                  <a:lnTo>
                    <a:pt x="182" y="182"/>
                  </a:lnTo>
                  <a:lnTo>
                    <a:pt x="196" y="170"/>
                  </a:lnTo>
                  <a:lnTo>
                    <a:pt x="196" y="170"/>
                  </a:lnTo>
                  <a:lnTo>
                    <a:pt x="172" y="146"/>
                  </a:lnTo>
                  <a:lnTo>
                    <a:pt x="172" y="146"/>
                  </a:lnTo>
                  <a:lnTo>
                    <a:pt x="146" y="172"/>
                  </a:lnTo>
                  <a:lnTo>
                    <a:pt x="146" y="17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7"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8" name="Freeform 19"/>
            <p:cNvSpPr>
              <a:spLocks noEditPoints="1"/>
            </p:cNvSpPr>
            <p:nvPr/>
          </p:nvSpPr>
          <p:spPr bwMode="auto">
            <a:xfrm>
              <a:off x="5091490"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9"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nvGrpSpPr>
            <p:cNvPr id="200" name="Group 199"/>
            <p:cNvGrpSpPr/>
            <p:nvPr/>
          </p:nvGrpSpPr>
          <p:grpSpPr>
            <a:xfrm>
              <a:off x="5413104" y="2621197"/>
              <a:ext cx="1326042" cy="1326043"/>
              <a:chOff x="5413104" y="2598477"/>
              <a:chExt cx="1326042" cy="1326043"/>
            </a:xfrm>
          </p:grpSpPr>
          <p:sp>
            <p:nvSpPr>
              <p:cNvPr id="201"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2"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3"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4"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5"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6"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7"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08" name="Oval 207"/>
              <p:cNvSpPr/>
              <p:nvPr/>
            </p:nvSpPr>
            <p:spPr bwMode="auto">
              <a:xfrm>
                <a:off x="5413104" y="2598477"/>
                <a:ext cx="1326042" cy="1326043"/>
              </a:xfrm>
              <a:prstGeom prst="ellipse">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09" name="Group 208"/>
          <p:cNvGrpSpPr/>
          <p:nvPr/>
        </p:nvGrpSpPr>
        <p:grpSpPr>
          <a:xfrm>
            <a:off x="9510004" y="2876104"/>
            <a:ext cx="610492" cy="472223"/>
            <a:chOff x="5007615" y="2323753"/>
            <a:chExt cx="649029" cy="502032"/>
          </a:xfrm>
          <a:solidFill>
            <a:schemeClr val="accent1"/>
          </a:solidFill>
        </p:grpSpPr>
        <p:sp>
          <p:nvSpPr>
            <p:cNvPr id="210" name="Freeform 209"/>
            <p:cNvSpPr>
              <a:spLocks/>
            </p:cNvSpPr>
            <p:nvPr/>
          </p:nvSpPr>
          <p:spPr bwMode="auto">
            <a:xfrm>
              <a:off x="5175285" y="2455306"/>
              <a:ext cx="313688" cy="314768"/>
            </a:xfrm>
            <a:custGeom>
              <a:avLst/>
              <a:gdLst>
                <a:gd name="connsiteX0" fmla="*/ 193673 w 319670"/>
                <a:gd name="connsiteY0" fmla="*/ 280605 h 320770"/>
                <a:gd name="connsiteX1" fmla="*/ 165888 w 319670"/>
                <a:gd name="connsiteY1" fmla="*/ 281661 h 320770"/>
                <a:gd name="connsiteX2" fmla="*/ 167460 w 319670"/>
                <a:gd name="connsiteY2" fmla="*/ 307015 h 320770"/>
                <a:gd name="connsiteX3" fmla="*/ 181091 w 319670"/>
                <a:gd name="connsiteY3" fmla="*/ 305430 h 320770"/>
                <a:gd name="connsiteX4" fmla="*/ 193673 w 319670"/>
                <a:gd name="connsiteY4" fmla="*/ 280605 h 320770"/>
                <a:gd name="connsiteX5" fmla="*/ 127923 w 319670"/>
                <a:gd name="connsiteY5" fmla="*/ 280054 h 320770"/>
                <a:gd name="connsiteX6" fmla="*/ 141657 w 319670"/>
                <a:gd name="connsiteY6" fmla="*/ 305957 h 320770"/>
                <a:gd name="connsiteX7" fmla="*/ 154333 w 319670"/>
                <a:gd name="connsiteY7" fmla="*/ 307015 h 320770"/>
                <a:gd name="connsiteX8" fmla="*/ 152749 w 319670"/>
                <a:gd name="connsiteY8" fmla="*/ 281640 h 320770"/>
                <a:gd name="connsiteX9" fmla="*/ 127923 w 319670"/>
                <a:gd name="connsiteY9" fmla="*/ 280054 h 320770"/>
                <a:gd name="connsiteX10" fmla="*/ 226960 w 319670"/>
                <a:gd name="connsiteY10" fmla="*/ 275378 h 320770"/>
                <a:gd name="connsiteX11" fmla="*/ 209629 w 319670"/>
                <a:gd name="connsiteY11" fmla="*/ 278547 h 320770"/>
                <a:gd name="connsiteX12" fmla="*/ 198075 w 319670"/>
                <a:gd name="connsiteY12" fmla="*/ 301788 h 320770"/>
                <a:gd name="connsiteX13" fmla="*/ 204377 w 319670"/>
                <a:gd name="connsiteY13" fmla="*/ 300203 h 320770"/>
                <a:gd name="connsiteX14" fmla="*/ 226960 w 319670"/>
                <a:gd name="connsiteY14" fmla="*/ 275378 h 320770"/>
                <a:gd name="connsiteX15" fmla="*/ 94911 w 319670"/>
                <a:gd name="connsiteY15" fmla="*/ 274277 h 320770"/>
                <a:gd name="connsiteX16" fmla="*/ 120163 w 319670"/>
                <a:gd name="connsiteY16" fmla="*/ 301828 h 320770"/>
                <a:gd name="connsiteX17" fmla="*/ 124897 w 319670"/>
                <a:gd name="connsiteY17" fmla="*/ 302888 h 320770"/>
                <a:gd name="connsiteX18" fmla="*/ 112797 w 319670"/>
                <a:gd name="connsiteY18" fmla="*/ 277456 h 320770"/>
                <a:gd name="connsiteX19" fmla="*/ 94911 w 319670"/>
                <a:gd name="connsiteY19" fmla="*/ 274277 h 320770"/>
                <a:gd name="connsiteX20" fmla="*/ 261623 w 319670"/>
                <a:gd name="connsiteY20" fmla="*/ 266024 h 320770"/>
                <a:gd name="connsiteX21" fmla="*/ 247511 w 319670"/>
                <a:gd name="connsiteY21" fmla="*/ 270781 h 320770"/>
                <a:gd name="connsiteX22" fmla="*/ 235489 w 319670"/>
                <a:gd name="connsiteY22" fmla="*/ 286107 h 320770"/>
                <a:gd name="connsiteX23" fmla="*/ 261623 w 319670"/>
                <a:gd name="connsiteY23" fmla="*/ 266024 h 320770"/>
                <a:gd name="connsiteX24" fmla="*/ 53646 w 319670"/>
                <a:gd name="connsiteY24" fmla="*/ 261072 h 320770"/>
                <a:gd name="connsiteX25" fmla="*/ 90509 w 319670"/>
                <a:gd name="connsiteY25" fmla="*/ 289683 h 320770"/>
                <a:gd name="connsiteX26" fmla="*/ 74184 w 319670"/>
                <a:gd name="connsiteY26" fmla="*/ 268490 h 320770"/>
                <a:gd name="connsiteX27" fmla="*/ 53646 w 319670"/>
                <a:gd name="connsiteY27" fmla="*/ 261072 h 320770"/>
                <a:gd name="connsiteX28" fmla="*/ 213205 w 319670"/>
                <a:gd name="connsiteY28" fmla="*/ 224209 h 320770"/>
                <a:gd name="connsiteX29" fmla="*/ 163687 w 319670"/>
                <a:gd name="connsiteY29" fmla="*/ 228957 h 320770"/>
                <a:gd name="connsiteX30" fmla="*/ 165267 w 319670"/>
                <a:gd name="connsiteY30" fmla="*/ 269051 h 320770"/>
                <a:gd name="connsiteX31" fmla="*/ 200035 w 319670"/>
                <a:gd name="connsiteY31" fmla="*/ 266413 h 320770"/>
                <a:gd name="connsiteX32" fmla="*/ 213205 w 319670"/>
                <a:gd name="connsiteY32" fmla="*/ 224209 h 320770"/>
                <a:gd name="connsiteX33" fmla="*/ 108941 w 319670"/>
                <a:gd name="connsiteY33" fmla="*/ 224209 h 320770"/>
                <a:gd name="connsiteX34" fmla="*/ 122109 w 319670"/>
                <a:gd name="connsiteY34" fmla="*/ 265864 h 320770"/>
                <a:gd name="connsiteX35" fmla="*/ 152132 w 319670"/>
                <a:gd name="connsiteY35" fmla="*/ 268500 h 320770"/>
                <a:gd name="connsiteX36" fmla="*/ 150552 w 319670"/>
                <a:gd name="connsiteY36" fmla="*/ 228954 h 320770"/>
                <a:gd name="connsiteX37" fmla="*/ 108941 w 319670"/>
                <a:gd name="connsiteY37" fmla="*/ 224209 h 320770"/>
                <a:gd name="connsiteX38" fmla="*/ 58322 w 319670"/>
                <a:gd name="connsiteY38" fmla="*/ 209903 h 320770"/>
                <a:gd name="connsiteX39" fmla="*/ 82669 w 319670"/>
                <a:gd name="connsiteY39" fmla="*/ 257461 h 320770"/>
                <a:gd name="connsiteX40" fmla="*/ 107016 w 319670"/>
                <a:gd name="connsiteY40" fmla="*/ 263273 h 320770"/>
                <a:gd name="connsiteX41" fmla="*/ 94842 w 319670"/>
                <a:gd name="connsiteY41" fmla="*/ 221000 h 320770"/>
                <a:gd name="connsiteX42" fmla="*/ 58322 w 319670"/>
                <a:gd name="connsiteY42" fmla="*/ 209903 h 320770"/>
                <a:gd name="connsiteX43" fmla="*/ 264925 w 319670"/>
                <a:gd name="connsiteY43" fmla="*/ 209078 h 320770"/>
                <a:gd name="connsiteX44" fmla="*/ 227505 w 319670"/>
                <a:gd name="connsiteY44" fmla="*/ 221190 h 320770"/>
                <a:gd name="connsiteX45" fmla="*/ 214856 w 319670"/>
                <a:gd name="connsiteY45" fmla="*/ 264374 h 320770"/>
                <a:gd name="connsiteX46" fmla="*/ 239100 w 319670"/>
                <a:gd name="connsiteY46" fmla="*/ 259634 h 320770"/>
                <a:gd name="connsiteX47" fmla="*/ 264925 w 319670"/>
                <a:gd name="connsiteY47" fmla="*/ 209078 h 320770"/>
                <a:gd name="connsiteX48" fmla="*/ 303989 w 319670"/>
                <a:gd name="connsiteY48" fmla="*/ 187895 h 320770"/>
                <a:gd name="connsiteX49" fmla="*/ 280765 w 319670"/>
                <a:gd name="connsiteY49" fmla="*/ 201624 h 320770"/>
                <a:gd name="connsiteX50" fmla="*/ 258597 w 319670"/>
                <a:gd name="connsiteY50" fmla="*/ 253370 h 320770"/>
                <a:gd name="connsiteX51" fmla="*/ 279710 w 319670"/>
                <a:gd name="connsiteY51" fmla="*/ 244921 h 320770"/>
                <a:gd name="connsiteX52" fmla="*/ 303989 w 319670"/>
                <a:gd name="connsiteY52" fmla="*/ 187895 h 320770"/>
                <a:gd name="connsiteX53" fmla="*/ 15131 w 319670"/>
                <a:gd name="connsiteY53" fmla="*/ 186244 h 320770"/>
                <a:gd name="connsiteX54" fmla="*/ 35764 w 319670"/>
                <a:gd name="connsiteY54" fmla="*/ 239029 h 320770"/>
                <a:gd name="connsiteX55" fmla="*/ 63274 w 319670"/>
                <a:gd name="connsiteY55" fmla="*/ 251169 h 320770"/>
                <a:gd name="connsiteX56" fmla="*/ 42641 w 319670"/>
                <a:gd name="connsiteY56" fmla="*/ 202607 h 320770"/>
                <a:gd name="connsiteX57" fmla="*/ 15131 w 319670"/>
                <a:gd name="connsiteY57" fmla="*/ 186244 h 320770"/>
                <a:gd name="connsiteX58" fmla="*/ 220633 w 319670"/>
                <a:gd name="connsiteY58" fmla="*/ 169463 h 320770"/>
                <a:gd name="connsiteX59" fmla="*/ 162861 w 319670"/>
                <a:gd name="connsiteY59" fmla="*/ 176816 h 320770"/>
                <a:gd name="connsiteX60" fmla="*/ 163386 w 319670"/>
                <a:gd name="connsiteY60" fmla="*/ 215680 h 320770"/>
                <a:gd name="connsiteX61" fmla="*/ 216431 w 319670"/>
                <a:gd name="connsiteY61" fmla="*/ 209903 h 320770"/>
                <a:gd name="connsiteX62" fmla="*/ 220633 w 319670"/>
                <a:gd name="connsiteY62" fmla="*/ 169463 h 320770"/>
                <a:gd name="connsiteX63" fmla="*/ 101513 w 319670"/>
                <a:gd name="connsiteY63" fmla="*/ 169463 h 320770"/>
                <a:gd name="connsiteX64" fmla="*/ 105748 w 319670"/>
                <a:gd name="connsiteY64" fmla="*/ 210428 h 320770"/>
                <a:gd name="connsiteX65" fmla="*/ 150207 w 319670"/>
                <a:gd name="connsiteY65" fmla="*/ 215680 h 320770"/>
                <a:gd name="connsiteX66" fmla="*/ 149678 w 319670"/>
                <a:gd name="connsiteY66" fmla="*/ 176291 h 320770"/>
                <a:gd name="connsiteX67" fmla="*/ 101513 w 319670"/>
                <a:gd name="connsiteY67" fmla="*/ 169463 h 320770"/>
                <a:gd name="connsiteX68" fmla="*/ 51121 w 319670"/>
                <a:gd name="connsiteY68" fmla="*/ 149931 h 320770"/>
                <a:gd name="connsiteX69" fmla="*/ 50069 w 319670"/>
                <a:gd name="connsiteY69" fmla="*/ 159953 h 320770"/>
                <a:gd name="connsiteX70" fmla="*/ 53752 w 319670"/>
                <a:gd name="connsiteY70" fmla="*/ 193713 h 320770"/>
                <a:gd name="connsiteX71" fmla="*/ 92160 w 319670"/>
                <a:gd name="connsiteY71" fmla="*/ 207427 h 320770"/>
                <a:gd name="connsiteX72" fmla="*/ 89003 w 319670"/>
                <a:gd name="connsiteY72" fmla="*/ 166283 h 320770"/>
                <a:gd name="connsiteX73" fmla="*/ 51121 w 319670"/>
                <a:gd name="connsiteY73" fmla="*/ 149931 h 320770"/>
                <a:gd name="connsiteX74" fmla="*/ 271850 w 319670"/>
                <a:gd name="connsiteY74" fmla="*/ 148830 h 320770"/>
                <a:gd name="connsiteX75" fmla="*/ 233420 w 319670"/>
                <a:gd name="connsiteY75" fmla="*/ 165717 h 320770"/>
                <a:gd name="connsiteX76" fmla="*/ 230262 w 319670"/>
                <a:gd name="connsiteY76" fmla="*/ 206877 h 320770"/>
                <a:gd name="connsiteX77" fmla="*/ 269218 w 319670"/>
                <a:gd name="connsiteY77" fmla="*/ 193157 h 320770"/>
                <a:gd name="connsiteX78" fmla="*/ 272903 w 319670"/>
                <a:gd name="connsiteY78" fmla="*/ 159912 h 320770"/>
                <a:gd name="connsiteX79" fmla="*/ 271850 w 319670"/>
                <a:gd name="connsiteY79" fmla="*/ 148830 h 320770"/>
                <a:gd name="connsiteX80" fmla="*/ 302793 w 319670"/>
                <a:gd name="connsiteY80" fmla="*/ 126547 h 320770"/>
                <a:gd name="connsiteX81" fmla="*/ 284431 w 319670"/>
                <a:gd name="connsiteY81" fmla="*/ 141328 h 320770"/>
                <a:gd name="connsiteX82" fmla="*/ 286005 w 319670"/>
                <a:gd name="connsiteY82" fmla="*/ 159805 h 320770"/>
                <a:gd name="connsiteX83" fmla="*/ 283907 w 319670"/>
                <a:gd name="connsiteY83" fmla="*/ 185144 h 320770"/>
                <a:gd name="connsiteX84" fmla="*/ 306465 w 319670"/>
                <a:gd name="connsiteY84" fmla="*/ 169835 h 320770"/>
                <a:gd name="connsiteX85" fmla="*/ 306465 w 319670"/>
                <a:gd name="connsiteY85" fmla="*/ 160333 h 320770"/>
                <a:gd name="connsiteX86" fmla="*/ 302793 w 319670"/>
                <a:gd name="connsiteY86" fmla="*/ 126547 h 320770"/>
                <a:gd name="connsiteX87" fmla="*/ 17427 w 319670"/>
                <a:gd name="connsiteY87" fmla="*/ 125172 h 320770"/>
                <a:gd name="connsiteX88" fmla="*/ 13205 w 319670"/>
                <a:gd name="connsiteY88" fmla="*/ 160446 h 320770"/>
                <a:gd name="connsiteX89" fmla="*/ 13205 w 319670"/>
                <a:gd name="connsiteY89" fmla="*/ 168870 h 320770"/>
                <a:gd name="connsiteX90" fmla="*/ 39065 w 319670"/>
                <a:gd name="connsiteY90" fmla="*/ 186244 h 320770"/>
                <a:gd name="connsiteX91" fmla="*/ 36954 w 319670"/>
                <a:gd name="connsiteY91" fmla="*/ 159920 h 320770"/>
                <a:gd name="connsiteX92" fmla="*/ 38537 w 319670"/>
                <a:gd name="connsiteY92" fmla="*/ 142546 h 320770"/>
                <a:gd name="connsiteX93" fmla="*/ 17427 w 319670"/>
                <a:gd name="connsiteY93" fmla="*/ 125172 h 320770"/>
                <a:gd name="connsiteX94" fmla="*/ 215883 w 319670"/>
                <a:gd name="connsiteY94" fmla="*/ 122420 h 320770"/>
                <a:gd name="connsiteX95" fmla="*/ 165486 w 319670"/>
                <a:gd name="connsiteY95" fmla="*/ 128769 h 320770"/>
                <a:gd name="connsiteX96" fmla="*/ 163386 w 319670"/>
                <a:gd name="connsiteY96" fmla="*/ 128769 h 320770"/>
                <a:gd name="connsiteX97" fmla="*/ 162861 w 319670"/>
                <a:gd name="connsiteY97" fmla="*/ 155221 h 320770"/>
                <a:gd name="connsiteX98" fmla="*/ 162861 w 319670"/>
                <a:gd name="connsiteY98" fmla="*/ 163686 h 320770"/>
                <a:gd name="connsiteX99" fmla="*/ 220083 w 319670"/>
                <a:gd name="connsiteY99" fmla="*/ 155750 h 320770"/>
                <a:gd name="connsiteX100" fmla="*/ 215883 w 319670"/>
                <a:gd name="connsiteY100" fmla="*/ 122420 h 320770"/>
                <a:gd name="connsiteX101" fmla="*/ 106825 w 319670"/>
                <a:gd name="connsiteY101" fmla="*/ 120220 h 320770"/>
                <a:gd name="connsiteX102" fmla="*/ 102064 w 319670"/>
                <a:gd name="connsiteY102" fmla="*/ 156248 h 320770"/>
                <a:gd name="connsiteX103" fmla="*/ 149678 w 319670"/>
                <a:gd name="connsiteY103" fmla="*/ 163136 h 320770"/>
                <a:gd name="connsiteX104" fmla="*/ 149678 w 319670"/>
                <a:gd name="connsiteY104" fmla="*/ 155188 h 320770"/>
                <a:gd name="connsiteX105" fmla="*/ 150207 w 319670"/>
                <a:gd name="connsiteY105" fmla="*/ 128167 h 320770"/>
                <a:gd name="connsiteX106" fmla="*/ 106825 w 319670"/>
                <a:gd name="connsiteY106" fmla="*/ 120220 h 320770"/>
                <a:gd name="connsiteX107" fmla="*/ 259617 w 319670"/>
                <a:gd name="connsiteY107" fmla="*/ 103988 h 320770"/>
                <a:gd name="connsiteX108" fmla="*/ 228611 w 319670"/>
                <a:gd name="connsiteY108" fmla="*/ 118717 h 320770"/>
                <a:gd name="connsiteX109" fmla="*/ 233341 w 319670"/>
                <a:gd name="connsiteY109" fmla="*/ 151856 h 320770"/>
                <a:gd name="connsiteX110" fmla="*/ 269602 w 319670"/>
                <a:gd name="connsiteY110" fmla="*/ 135024 h 320770"/>
                <a:gd name="connsiteX111" fmla="*/ 259617 w 319670"/>
                <a:gd name="connsiteY111" fmla="*/ 103988 h 320770"/>
                <a:gd name="connsiteX112" fmla="*/ 65249 w 319670"/>
                <a:gd name="connsiteY112" fmla="*/ 99862 h 320770"/>
                <a:gd name="connsiteX113" fmla="*/ 52545 w 319670"/>
                <a:gd name="connsiteY113" fmla="*/ 136118 h 320770"/>
                <a:gd name="connsiteX114" fmla="*/ 89068 w 319670"/>
                <a:gd name="connsiteY114" fmla="*/ 152407 h 320770"/>
                <a:gd name="connsiteX115" fmla="*/ 94361 w 319670"/>
                <a:gd name="connsiteY115" fmla="*/ 115625 h 320770"/>
                <a:gd name="connsiteX116" fmla="*/ 65249 w 319670"/>
                <a:gd name="connsiteY116" fmla="*/ 99862 h 320770"/>
                <a:gd name="connsiteX117" fmla="*/ 285381 w 319670"/>
                <a:gd name="connsiteY117" fmla="*/ 83906 h 320770"/>
                <a:gd name="connsiteX118" fmla="*/ 270702 w 319670"/>
                <a:gd name="connsiteY118" fmla="*/ 96554 h 320770"/>
                <a:gd name="connsiteX119" fmla="*/ 281711 w 319670"/>
                <a:gd name="connsiteY119" fmla="*/ 127648 h 320770"/>
                <a:gd name="connsiteX120" fmla="*/ 298487 w 319670"/>
                <a:gd name="connsiteY120" fmla="*/ 112365 h 320770"/>
                <a:gd name="connsiteX121" fmla="*/ 285381 w 319670"/>
                <a:gd name="connsiteY121" fmla="*/ 83906 h 320770"/>
                <a:gd name="connsiteX122" fmla="*/ 39411 w 319670"/>
                <a:gd name="connsiteY122" fmla="*/ 75928 h 320770"/>
                <a:gd name="connsiteX123" fmla="*/ 21458 w 319670"/>
                <a:gd name="connsiteY123" fmla="*/ 111317 h 320770"/>
                <a:gd name="connsiteX124" fmla="*/ 40995 w 319670"/>
                <a:gd name="connsiteY124" fmla="*/ 128748 h 320770"/>
                <a:gd name="connsiteX125" fmla="*/ 54196 w 319670"/>
                <a:gd name="connsiteY125" fmla="*/ 91774 h 320770"/>
                <a:gd name="connsiteX126" fmla="*/ 39411 w 319670"/>
                <a:gd name="connsiteY126" fmla="*/ 75928 h 320770"/>
                <a:gd name="connsiteX127" fmla="*/ 201616 w 319670"/>
                <a:gd name="connsiteY127" fmla="*/ 73452 h 320770"/>
                <a:gd name="connsiteX128" fmla="*/ 165267 w 319670"/>
                <a:gd name="connsiteY128" fmla="*/ 78187 h 320770"/>
                <a:gd name="connsiteX129" fmla="*/ 164740 w 319670"/>
                <a:gd name="connsiteY129" fmla="*/ 78187 h 320770"/>
                <a:gd name="connsiteX130" fmla="*/ 163687 w 319670"/>
                <a:gd name="connsiteY130" fmla="*/ 115543 h 320770"/>
                <a:gd name="connsiteX131" fmla="*/ 165267 w 319670"/>
                <a:gd name="connsiteY131" fmla="*/ 115543 h 320770"/>
                <a:gd name="connsiteX132" fmla="*/ 213205 w 319670"/>
                <a:gd name="connsiteY132" fmla="*/ 109756 h 320770"/>
                <a:gd name="connsiteX133" fmla="*/ 201616 w 319670"/>
                <a:gd name="connsiteY133" fmla="*/ 73452 h 320770"/>
                <a:gd name="connsiteX134" fmla="*/ 121592 w 319670"/>
                <a:gd name="connsiteY134" fmla="*/ 70701 h 320770"/>
                <a:gd name="connsiteX135" fmla="*/ 109491 w 319670"/>
                <a:gd name="connsiteY135" fmla="*/ 107084 h 320770"/>
                <a:gd name="connsiteX136" fmla="*/ 150530 w 319670"/>
                <a:gd name="connsiteY136" fmla="*/ 114993 h 320770"/>
                <a:gd name="connsiteX137" fmla="*/ 151582 w 319670"/>
                <a:gd name="connsiteY137" fmla="*/ 77028 h 320770"/>
                <a:gd name="connsiteX138" fmla="*/ 121592 w 319670"/>
                <a:gd name="connsiteY138" fmla="*/ 70701 h 320770"/>
                <a:gd name="connsiteX139" fmla="*/ 233321 w 319670"/>
                <a:gd name="connsiteY139" fmla="*/ 59697 h 320770"/>
                <a:gd name="connsiteX140" fmla="*/ 214306 w 319670"/>
                <a:gd name="connsiteY140" fmla="*/ 69207 h 320770"/>
                <a:gd name="connsiteX141" fmla="*/ 225926 w 319670"/>
                <a:gd name="connsiteY141" fmla="*/ 106189 h 320770"/>
                <a:gd name="connsiteX142" fmla="*/ 253921 w 319670"/>
                <a:gd name="connsiteY142" fmla="*/ 92453 h 320770"/>
                <a:gd name="connsiteX143" fmla="*/ 233321 w 319670"/>
                <a:gd name="connsiteY143" fmla="*/ 59697 h 320770"/>
                <a:gd name="connsiteX144" fmla="*/ 92595 w 319670"/>
                <a:gd name="connsiteY144" fmla="*/ 55846 h 320770"/>
                <a:gd name="connsiteX145" fmla="*/ 70977 w 319670"/>
                <a:gd name="connsiteY145" fmla="*/ 88088 h 320770"/>
                <a:gd name="connsiteX146" fmla="*/ 97341 w 319670"/>
                <a:gd name="connsiteY146" fmla="*/ 102888 h 320770"/>
                <a:gd name="connsiteX147" fmla="*/ 108941 w 319670"/>
                <a:gd name="connsiteY147" fmla="*/ 65360 h 320770"/>
                <a:gd name="connsiteX148" fmla="*/ 92595 w 319670"/>
                <a:gd name="connsiteY148" fmla="*/ 55846 h 320770"/>
                <a:gd name="connsiteX149" fmla="*/ 251144 w 319670"/>
                <a:gd name="connsiteY149" fmla="*/ 44842 h 320770"/>
                <a:gd name="connsiteX150" fmla="*/ 243742 w 319670"/>
                <a:gd name="connsiteY150" fmla="*/ 51712 h 320770"/>
                <a:gd name="connsiteX151" fmla="*/ 264890 w 319670"/>
                <a:gd name="connsiteY151" fmla="*/ 85007 h 320770"/>
                <a:gd name="connsiteX152" fmla="*/ 277579 w 319670"/>
                <a:gd name="connsiteY152" fmla="*/ 72851 h 320770"/>
                <a:gd name="connsiteX153" fmla="*/ 251144 w 319670"/>
                <a:gd name="connsiteY153" fmla="*/ 44842 h 320770"/>
                <a:gd name="connsiteX154" fmla="*/ 75908 w 319670"/>
                <a:gd name="connsiteY154" fmla="*/ 39614 h 320770"/>
                <a:gd name="connsiteX155" fmla="*/ 47868 w 319670"/>
                <a:gd name="connsiteY155" fmla="*/ 65510 h 320770"/>
                <a:gd name="connsiteX156" fmla="*/ 60565 w 319670"/>
                <a:gd name="connsiteY156" fmla="*/ 79779 h 320770"/>
                <a:gd name="connsiteX157" fmla="*/ 82256 w 319670"/>
                <a:gd name="connsiteY157" fmla="*/ 47013 h 320770"/>
                <a:gd name="connsiteX158" fmla="*/ 75908 w 319670"/>
                <a:gd name="connsiteY158" fmla="*/ 39614 h 320770"/>
                <a:gd name="connsiteX159" fmla="*/ 224484 w 319670"/>
                <a:gd name="connsiteY159" fmla="*/ 28060 h 320770"/>
                <a:gd name="connsiteX160" fmla="*/ 236003 w 319670"/>
                <a:gd name="connsiteY160" fmla="*/ 41815 h 320770"/>
                <a:gd name="connsiteX161" fmla="*/ 240716 w 319670"/>
                <a:gd name="connsiteY161" fmla="*/ 37583 h 320770"/>
                <a:gd name="connsiteX162" fmla="*/ 224484 w 319670"/>
                <a:gd name="connsiteY162" fmla="*/ 28060 h 320770"/>
                <a:gd name="connsiteX163" fmla="*/ 101238 w 319670"/>
                <a:gd name="connsiteY163" fmla="*/ 25309 h 320770"/>
                <a:gd name="connsiteX164" fmla="*/ 86933 w 319670"/>
                <a:gd name="connsiteY164" fmla="*/ 32662 h 320770"/>
                <a:gd name="connsiteX165" fmla="*/ 90642 w 319670"/>
                <a:gd name="connsiteY165" fmla="*/ 36863 h 320770"/>
                <a:gd name="connsiteX166" fmla="*/ 101238 w 319670"/>
                <a:gd name="connsiteY166" fmla="*/ 25309 h 320770"/>
                <a:gd name="connsiteX167" fmla="*/ 189546 w 319670"/>
                <a:gd name="connsiteY167" fmla="*/ 16506 h 320770"/>
                <a:gd name="connsiteX168" fmla="*/ 209532 w 319670"/>
                <a:gd name="connsiteY168" fmla="*/ 56946 h 320770"/>
                <a:gd name="connsiteX169" fmla="*/ 225310 w 319670"/>
                <a:gd name="connsiteY169" fmla="*/ 49068 h 320770"/>
                <a:gd name="connsiteX170" fmla="*/ 194280 w 319670"/>
                <a:gd name="connsiteY170" fmla="*/ 17556 h 320770"/>
                <a:gd name="connsiteX171" fmla="*/ 189546 w 319670"/>
                <a:gd name="connsiteY171" fmla="*/ 16506 h 320770"/>
                <a:gd name="connsiteX172" fmla="*/ 132600 w 319670"/>
                <a:gd name="connsiteY172" fmla="*/ 15955 h 320770"/>
                <a:gd name="connsiteX173" fmla="*/ 128938 w 319670"/>
                <a:gd name="connsiteY173" fmla="*/ 16483 h 320770"/>
                <a:gd name="connsiteX174" fmla="*/ 100688 w 319670"/>
                <a:gd name="connsiteY174" fmla="*/ 46010 h 320770"/>
                <a:gd name="connsiteX175" fmla="*/ 114290 w 319670"/>
                <a:gd name="connsiteY175" fmla="*/ 53920 h 320770"/>
                <a:gd name="connsiteX176" fmla="*/ 132600 w 319670"/>
                <a:gd name="connsiteY176" fmla="*/ 15955 h 320770"/>
                <a:gd name="connsiteX177" fmla="*/ 167974 w 319670"/>
                <a:gd name="connsiteY177" fmla="*/ 13204 h 320770"/>
                <a:gd name="connsiteX178" fmla="*/ 165337 w 319670"/>
                <a:gd name="connsiteY178" fmla="*/ 64924 h 320770"/>
                <a:gd name="connsiteX179" fmla="*/ 196974 w 319670"/>
                <a:gd name="connsiteY179" fmla="*/ 60702 h 320770"/>
                <a:gd name="connsiteX180" fmla="*/ 173247 w 319670"/>
                <a:gd name="connsiteY180" fmla="*/ 13732 h 320770"/>
                <a:gd name="connsiteX181" fmla="*/ 167974 w 319670"/>
                <a:gd name="connsiteY181" fmla="*/ 13204 h 320770"/>
                <a:gd name="connsiteX182" fmla="*/ 149585 w 319670"/>
                <a:gd name="connsiteY182" fmla="*/ 13204 h 320770"/>
                <a:gd name="connsiteX183" fmla="*/ 126273 w 319670"/>
                <a:gd name="connsiteY183" fmla="*/ 58551 h 320770"/>
                <a:gd name="connsiteX184" fmla="*/ 152764 w 319670"/>
                <a:gd name="connsiteY184" fmla="*/ 63823 h 320770"/>
                <a:gd name="connsiteX185" fmla="*/ 154883 w 319670"/>
                <a:gd name="connsiteY185" fmla="*/ 13204 h 320770"/>
                <a:gd name="connsiteX186" fmla="*/ 149585 w 319670"/>
                <a:gd name="connsiteY186" fmla="*/ 13204 h 320770"/>
                <a:gd name="connsiteX187" fmla="*/ 160099 w 319670"/>
                <a:gd name="connsiteY187" fmla="*/ 0 h 320770"/>
                <a:gd name="connsiteX188" fmla="*/ 248047 w 319670"/>
                <a:gd name="connsiteY188" fmla="*/ 26906 h 320770"/>
                <a:gd name="connsiteX189" fmla="*/ 259107 w 319670"/>
                <a:gd name="connsiteY189" fmla="*/ 34293 h 320770"/>
                <a:gd name="connsiteX190" fmla="*/ 285965 w 319670"/>
                <a:gd name="connsiteY190" fmla="*/ 61727 h 320770"/>
                <a:gd name="connsiteX191" fmla="*/ 293865 w 319670"/>
                <a:gd name="connsiteY191" fmla="*/ 72806 h 320770"/>
                <a:gd name="connsiteX192" fmla="*/ 308084 w 319670"/>
                <a:gd name="connsiteY192" fmla="*/ 100768 h 320770"/>
                <a:gd name="connsiteX193" fmla="*/ 313350 w 319670"/>
                <a:gd name="connsiteY193" fmla="*/ 115013 h 320770"/>
                <a:gd name="connsiteX194" fmla="*/ 319670 w 319670"/>
                <a:gd name="connsiteY194" fmla="*/ 157747 h 320770"/>
                <a:gd name="connsiteX195" fmla="*/ 319670 w 319670"/>
                <a:gd name="connsiteY195" fmla="*/ 160385 h 320770"/>
                <a:gd name="connsiteX196" fmla="*/ 319144 w 319670"/>
                <a:gd name="connsiteY196" fmla="*/ 176212 h 320770"/>
                <a:gd name="connsiteX197" fmla="*/ 302291 w 319670"/>
                <a:gd name="connsiteY197" fmla="*/ 232664 h 320770"/>
                <a:gd name="connsiteX198" fmla="*/ 288598 w 319670"/>
                <a:gd name="connsiteY198" fmla="*/ 254822 h 320770"/>
                <a:gd name="connsiteX199" fmla="*/ 160099 w 319670"/>
                <a:gd name="connsiteY199" fmla="*/ 320242 h 320770"/>
                <a:gd name="connsiteX200" fmla="*/ 159572 w 319670"/>
                <a:gd name="connsiteY200" fmla="*/ 320242 h 320770"/>
                <a:gd name="connsiteX201" fmla="*/ 155359 w 319670"/>
                <a:gd name="connsiteY201" fmla="*/ 320770 h 320770"/>
                <a:gd name="connsiteX202" fmla="*/ 155359 w 319670"/>
                <a:gd name="connsiteY202" fmla="*/ 320242 h 320770"/>
                <a:gd name="connsiteX203" fmla="*/ 26332 w 319670"/>
                <a:gd name="connsiteY203" fmla="*/ 248491 h 320770"/>
                <a:gd name="connsiteX204" fmla="*/ 13693 w 319670"/>
                <a:gd name="connsiteY204" fmla="*/ 225278 h 320770"/>
                <a:gd name="connsiteX205" fmla="*/ 527 w 319670"/>
                <a:gd name="connsiteY205" fmla="*/ 174630 h 320770"/>
                <a:gd name="connsiteX206" fmla="*/ 0 w 319670"/>
                <a:gd name="connsiteY206" fmla="*/ 160385 h 320770"/>
                <a:gd name="connsiteX207" fmla="*/ 0 w 319670"/>
                <a:gd name="connsiteY207" fmla="*/ 156164 h 320770"/>
                <a:gd name="connsiteX208" fmla="*/ 6847 w 319670"/>
                <a:gd name="connsiteY208" fmla="*/ 113958 h 320770"/>
                <a:gd name="connsiteX209" fmla="*/ 12113 w 319670"/>
                <a:gd name="connsiteY209" fmla="*/ 99185 h 320770"/>
                <a:gd name="connsiteX210" fmla="*/ 32125 w 319670"/>
                <a:gd name="connsiteY210" fmla="*/ 64365 h 320770"/>
                <a:gd name="connsiteX211" fmla="*/ 41078 w 319670"/>
                <a:gd name="connsiteY211" fmla="*/ 52758 h 320770"/>
                <a:gd name="connsiteX212" fmla="*/ 68990 w 319670"/>
                <a:gd name="connsiteY212" fmla="*/ 28489 h 320770"/>
                <a:gd name="connsiteX213" fmla="*/ 80576 w 319670"/>
                <a:gd name="connsiteY213" fmla="*/ 21103 h 320770"/>
                <a:gd name="connsiteX214" fmla="*/ 160099 w 319670"/>
                <a:gd name="connsiteY214" fmla="*/ 0 h 32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19670" h="320770">
                  <a:moveTo>
                    <a:pt x="193673" y="280605"/>
                  </a:moveTo>
                  <a:cubicBezTo>
                    <a:pt x="184761" y="281133"/>
                    <a:pt x="175324" y="281661"/>
                    <a:pt x="165888" y="281661"/>
                  </a:cubicBezTo>
                  <a:cubicBezTo>
                    <a:pt x="166412" y="292225"/>
                    <a:pt x="166936" y="300676"/>
                    <a:pt x="167460" y="307015"/>
                  </a:cubicBezTo>
                  <a:cubicBezTo>
                    <a:pt x="172179" y="306486"/>
                    <a:pt x="176373" y="305958"/>
                    <a:pt x="181091" y="305430"/>
                  </a:cubicBezTo>
                  <a:cubicBezTo>
                    <a:pt x="183188" y="301733"/>
                    <a:pt x="188430" y="292753"/>
                    <a:pt x="193673" y="280605"/>
                  </a:cubicBezTo>
                  <a:close/>
                  <a:moveTo>
                    <a:pt x="127923" y="280054"/>
                  </a:moveTo>
                  <a:cubicBezTo>
                    <a:pt x="133734" y="293270"/>
                    <a:pt x="139016" y="302257"/>
                    <a:pt x="141657" y="305957"/>
                  </a:cubicBezTo>
                  <a:cubicBezTo>
                    <a:pt x="145882" y="306486"/>
                    <a:pt x="150108" y="307015"/>
                    <a:pt x="154333" y="307015"/>
                  </a:cubicBezTo>
                  <a:cubicBezTo>
                    <a:pt x="153805" y="300671"/>
                    <a:pt x="153277" y="291684"/>
                    <a:pt x="152749" y="281640"/>
                  </a:cubicBezTo>
                  <a:cubicBezTo>
                    <a:pt x="144298" y="281640"/>
                    <a:pt x="135846" y="280583"/>
                    <a:pt x="127923" y="280054"/>
                  </a:cubicBezTo>
                  <a:close/>
                  <a:moveTo>
                    <a:pt x="226960" y="275378"/>
                  </a:moveTo>
                  <a:cubicBezTo>
                    <a:pt x="221183" y="276962"/>
                    <a:pt x="215406" y="277491"/>
                    <a:pt x="209629" y="278547"/>
                  </a:cubicBezTo>
                  <a:cubicBezTo>
                    <a:pt x="205427" y="288055"/>
                    <a:pt x="201226" y="295978"/>
                    <a:pt x="198075" y="301788"/>
                  </a:cubicBezTo>
                  <a:cubicBezTo>
                    <a:pt x="200175" y="301260"/>
                    <a:pt x="202276" y="300731"/>
                    <a:pt x="204377" y="300203"/>
                  </a:cubicBezTo>
                  <a:cubicBezTo>
                    <a:pt x="208053" y="296506"/>
                    <a:pt x="216982" y="288055"/>
                    <a:pt x="226960" y="275378"/>
                  </a:cubicBezTo>
                  <a:close/>
                  <a:moveTo>
                    <a:pt x="94911" y="274277"/>
                  </a:moveTo>
                  <a:cubicBezTo>
                    <a:pt x="107537" y="290172"/>
                    <a:pt x="118584" y="300239"/>
                    <a:pt x="120163" y="301828"/>
                  </a:cubicBezTo>
                  <a:cubicBezTo>
                    <a:pt x="121741" y="302358"/>
                    <a:pt x="123319" y="302358"/>
                    <a:pt x="124897" y="302888"/>
                  </a:cubicBezTo>
                  <a:cubicBezTo>
                    <a:pt x="121215" y="296530"/>
                    <a:pt x="117006" y="288053"/>
                    <a:pt x="112797" y="277456"/>
                  </a:cubicBezTo>
                  <a:cubicBezTo>
                    <a:pt x="106485" y="276927"/>
                    <a:pt x="100698" y="275337"/>
                    <a:pt x="94911" y="274277"/>
                  </a:cubicBezTo>
                  <a:close/>
                  <a:moveTo>
                    <a:pt x="261623" y="266024"/>
                  </a:moveTo>
                  <a:cubicBezTo>
                    <a:pt x="256919" y="267610"/>
                    <a:pt x="252215" y="269195"/>
                    <a:pt x="247511" y="270781"/>
                  </a:cubicBezTo>
                  <a:cubicBezTo>
                    <a:pt x="243329" y="276066"/>
                    <a:pt x="239670" y="281351"/>
                    <a:pt x="235489" y="286107"/>
                  </a:cubicBezTo>
                  <a:cubicBezTo>
                    <a:pt x="244897" y="280294"/>
                    <a:pt x="253783" y="273952"/>
                    <a:pt x="261623" y="266024"/>
                  </a:cubicBezTo>
                  <a:close/>
                  <a:moveTo>
                    <a:pt x="53646" y="261072"/>
                  </a:moveTo>
                  <a:cubicBezTo>
                    <a:pt x="64178" y="272729"/>
                    <a:pt x="76817" y="282266"/>
                    <a:pt x="90509" y="289683"/>
                  </a:cubicBezTo>
                  <a:cubicBezTo>
                    <a:pt x="85243" y="283855"/>
                    <a:pt x="79977" y="276438"/>
                    <a:pt x="74184" y="268490"/>
                  </a:cubicBezTo>
                  <a:cubicBezTo>
                    <a:pt x="66811" y="266371"/>
                    <a:pt x="59965" y="264252"/>
                    <a:pt x="53646" y="261072"/>
                  </a:cubicBezTo>
                  <a:close/>
                  <a:moveTo>
                    <a:pt x="213205" y="224209"/>
                  </a:moveTo>
                  <a:cubicBezTo>
                    <a:pt x="197402" y="226846"/>
                    <a:pt x="180544" y="228429"/>
                    <a:pt x="163687" y="228957"/>
                  </a:cubicBezTo>
                  <a:cubicBezTo>
                    <a:pt x="163687" y="243201"/>
                    <a:pt x="164740" y="256917"/>
                    <a:pt x="165267" y="269051"/>
                  </a:cubicBezTo>
                  <a:cubicBezTo>
                    <a:pt x="176857" y="268523"/>
                    <a:pt x="188446" y="267996"/>
                    <a:pt x="200035" y="266413"/>
                  </a:cubicBezTo>
                  <a:cubicBezTo>
                    <a:pt x="204777" y="254279"/>
                    <a:pt x="209518" y="240035"/>
                    <a:pt x="213205" y="224209"/>
                  </a:cubicBezTo>
                  <a:close/>
                  <a:moveTo>
                    <a:pt x="108941" y="224209"/>
                  </a:moveTo>
                  <a:cubicBezTo>
                    <a:pt x="112628" y="240027"/>
                    <a:pt x="117369" y="253736"/>
                    <a:pt x="122109" y="265864"/>
                  </a:cubicBezTo>
                  <a:cubicBezTo>
                    <a:pt x="131590" y="267446"/>
                    <a:pt x="141598" y="267973"/>
                    <a:pt x="152132" y="268500"/>
                  </a:cubicBezTo>
                  <a:cubicBezTo>
                    <a:pt x="151606" y="256373"/>
                    <a:pt x="151079" y="243191"/>
                    <a:pt x="150552" y="228954"/>
                  </a:cubicBezTo>
                  <a:cubicBezTo>
                    <a:pt x="135804" y="228427"/>
                    <a:pt x="122109" y="226845"/>
                    <a:pt x="108941" y="224209"/>
                  </a:cubicBezTo>
                  <a:close/>
                  <a:moveTo>
                    <a:pt x="58322" y="209903"/>
                  </a:moveTo>
                  <a:cubicBezTo>
                    <a:pt x="64673" y="227869"/>
                    <a:pt x="73671" y="243722"/>
                    <a:pt x="82669" y="257461"/>
                  </a:cubicBezTo>
                  <a:cubicBezTo>
                    <a:pt x="90608" y="260103"/>
                    <a:pt x="98547" y="261688"/>
                    <a:pt x="107016" y="263273"/>
                  </a:cubicBezTo>
                  <a:cubicBezTo>
                    <a:pt x="102252" y="251120"/>
                    <a:pt x="98018" y="236852"/>
                    <a:pt x="94842" y="221000"/>
                  </a:cubicBezTo>
                  <a:cubicBezTo>
                    <a:pt x="82140" y="218358"/>
                    <a:pt x="69966" y="214131"/>
                    <a:pt x="58322" y="209903"/>
                  </a:cubicBezTo>
                  <a:close/>
                  <a:moveTo>
                    <a:pt x="264925" y="209078"/>
                  </a:moveTo>
                  <a:cubicBezTo>
                    <a:pt x="253330" y="213818"/>
                    <a:pt x="240681" y="218031"/>
                    <a:pt x="227505" y="221190"/>
                  </a:cubicBezTo>
                  <a:cubicBezTo>
                    <a:pt x="224343" y="236989"/>
                    <a:pt x="219599" y="251735"/>
                    <a:pt x="214856" y="264374"/>
                  </a:cubicBezTo>
                  <a:cubicBezTo>
                    <a:pt x="223289" y="263320"/>
                    <a:pt x="231194" y="261214"/>
                    <a:pt x="239100" y="259634"/>
                  </a:cubicBezTo>
                  <a:cubicBezTo>
                    <a:pt x="248586" y="245415"/>
                    <a:pt x="258073" y="228037"/>
                    <a:pt x="264925" y="209078"/>
                  </a:cubicBezTo>
                  <a:close/>
                  <a:moveTo>
                    <a:pt x="303989" y="187895"/>
                  </a:moveTo>
                  <a:cubicBezTo>
                    <a:pt x="297128" y="192647"/>
                    <a:pt x="289211" y="197399"/>
                    <a:pt x="280765" y="201624"/>
                  </a:cubicBezTo>
                  <a:cubicBezTo>
                    <a:pt x="275487" y="220632"/>
                    <a:pt x="267570" y="238057"/>
                    <a:pt x="258597" y="253370"/>
                  </a:cubicBezTo>
                  <a:cubicBezTo>
                    <a:pt x="265987" y="250729"/>
                    <a:pt x="273376" y="248089"/>
                    <a:pt x="279710" y="244921"/>
                  </a:cubicBezTo>
                  <a:cubicBezTo>
                    <a:pt x="291850" y="228025"/>
                    <a:pt x="300295" y="209016"/>
                    <a:pt x="303989" y="187895"/>
                  </a:cubicBezTo>
                  <a:close/>
                  <a:moveTo>
                    <a:pt x="15131" y="186244"/>
                  </a:moveTo>
                  <a:cubicBezTo>
                    <a:pt x="18834" y="205247"/>
                    <a:pt x="25712" y="223193"/>
                    <a:pt x="35764" y="239029"/>
                  </a:cubicBezTo>
                  <a:cubicBezTo>
                    <a:pt x="44229" y="243251"/>
                    <a:pt x="53751" y="247474"/>
                    <a:pt x="63274" y="251169"/>
                  </a:cubicBezTo>
                  <a:cubicBezTo>
                    <a:pt x="54810" y="236917"/>
                    <a:pt x="47403" y="220554"/>
                    <a:pt x="42641" y="202607"/>
                  </a:cubicBezTo>
                  <a:cubicBezTo>
                    <a:pt x="32590" y="197857"/>
                    <a:pt x="23596" y="192578"/>
                    <a:pt x="15131" y="186244"/>
                  </a:cubicBezTo>
                  <a:close/>
                  <a:moveTo>
                    <a:pt x="220633" y="169463"/>
                  </a:moveTo>
                  <a:cubicBezTo>
                    <a:pt x="202251" y="174190"/>
                    <a:pt x="182819" y="176291"/>
                    <a:pt x="162861" y="176816"/>
                  </a:cubicBezTo>
                  <a:cubicBezTo>
                    <a:pt x="162861" y="189946"/>
                    <a:pt x="162861" y="203076"/>
                    <a:pt x="163386" y="215680"/>
                  </a:cubicBezTo>
                  <a:cubicBezTo>
                    <a:pt x="181768" y="215680"/>
                    <a:pt x="199625" y="213580"/>
                    <a:pt x="216431" y="209903"/>
                  </a:cubicBezTo>
                  <a:cubicBezTo>
                    <a:pt x="218532" y="197298"/>
                    <a:pt x="220108" y="183643"/>
                    <a:pt x="220633" y="169463"/>
                  </a:cubicBezTo>
                  <a:close/>
                  <a:moveTo>
                    <a:pt x="101513" y="169463"/>
                  </a:moveTo>
                  <a:cubicBezTo>
                    <a:pt x="102043" y="183643"/>
                    <a:pt x="103631" y="197298"/>
                    <a:pt x="105748" y="210428"/>
                  </a:cubicBezTo>
                  <a:cubicBezTo>
                    <a:pt x="120038" y="213054"/>
                    <a:pt x="134858" y="215155"/>
                    <a:pt x="150207" y="215680"/>
                  </a:cubicBezTo>
                  <a:cubicBezTo>
                    <a:pt x="149678" y="203076"/>
                    <a:pt x="149678" y="189946"/>
                    <a:pt x="149678" y="176291"/>
                  </a:cubicBezTo>
                  <a:cubicBezTo>
                    <a:pt x="132741" y="175765"/>
                    <a:pt x="116862" y="173139"/>
                    <a:pt x="101513" y="169463"/>
                  </a:cubicBezTo>
                  <a:close/>
                  <a:moveTo>
                    <a:pt x="51121" y="149931"/>
                  </a:moveTo>
                  <a:cubicBezTo>
                    <a:pt x="50595" y="153623"/>
                    <a:pt x="50069" y="156788"/>
                    <a:pt x="50069" y="159953"/>
                  </a:cubicBezTo>
                  <a:cubicBezTo>
                    <a:pt x="50069" y="171558"/>
                    <a:pt x="51647" y="183163"/>
                    <a:pt x="53752" y="193713"/>
                  </a:cubicBezTo>
                  <a:cubicBezTo>
                    <a:pt x="65853" y="198988"/>
                    <a:pt x="78480" y="203735"/>
                    <a:pt x="92160" y="207427"/>
                  </a:cubicBezTo>
                  <a:cubicBezTo>
                    <a:pt x="90055" y="194240"/>
                    <a:pt x="88477" y="180525"/>
                    <a:pt x="89003" y="166283"/>
                  </a:cubicBezTo>
                  <a:cubicBezTo>
                    <a:pt x="75324" y="161536"/>
                    <a:pt x="62170" y="156261"/>
                    <a:pt x="51121" y="149931"/>
                  </a:cubicBezTo>
                  <a:close/>
                  <a:moveTo>
                    <a:pt x="271850" y="148830"/>
                  </a:moveTo>
                  <a:cubicBezTo>
                    <a:pt x="260269" y="155690"/>
                    <a:pt x="247634" y="161495"/>
                    <a:pt x="233420" y="165717"/>
                  </a:cubicBezTo>
                  <a:cubicBezTo>
                    <a:pt x="233947" y="179965"/>
                    <a:pt x="232367" y="193685"/>
                    <a:pt x="230262" y="206877"/>
                  </a:cubicBezTo>
                  <a:cubicBezTo>
                    <a:pt x="244475" y="203183"/>
                    <a:pt x="257110" y="198434"/>
                    <a:pt x="269218" y="193157"/>
                  </a:cubicBezTo>
                  <a:cubicBezTo>
                    <a:pt x="271850" y="182603"/>
                    <a:pt x="272903" y="171521"/>
                    <a:pt x="272903" y="159912"/>
                  </a:cubicBezTo>
                  <a:cubicBezTo>
                    <a:pt x="272903" y="156218"/>
                    <a:pt x="272376" y="152524"/>
                    <a:pt x="271850" y="148830"/>
                  </a:cubicBezTo>
                  <a:close/>
                  <a:moveTo>
                    <a:pt x="302793" y="126547"/>
                  </a:moveTo>
                  <a:cubicBezTo>
                    <a:pt x="297022" y="131826"/>
                    <a:pt x="290727" y="136577"/>
                    <a:pt x="284431" y="141328"/>
                  </a:cubicBezTo>
                  <a:cubicBezTo>
                    <a:pt x="284956" y="147135"/>
                    <a:pt x="286005" y="153470"/>
                    <a:pt x="286005" y="159805"/>
                  </a:cubicBezTo>
                  <a:cubicBezTo>
                    <a:pt x="286005" y="168251"/>
                    <a:pt x="285481" y="176698"/>
                    <a:pt x="283907" y="185144"/>
                  </a:cubicBezTo>
                  <a:cubicBezTo>
                    <a:pt x="292301" y="180393"/>
                    <a:pt x="299645" y="175642"/>
                    <a:pt x="306465" y="169835"/>
                  </a:cubicBezTo>
                  <a:cubicBezTo>
                    <a:pt x="306465" y="166668"/>
                    <a:pt x="306465" y="163500"/>
                    <a:pt x="306465" y="160333"/>
                  </a:cubicBezTo>
                  <a:cubicBezTo>
                    <a:pt x="306465" y="148719"/>
                    <a:pt x="305416" y="137105"/>
                    <a:pt x="302793" y="126547"/>
                  </a:cubicBezTo>
                  <a:close/>
                  <a:moveTo>
                    <a:pt x="17427" y="125172"/>
                  </a:moveTo>
                  <a:cubicBezTo>
                    <a:pt x="14789" y="136754"/>
                    <a:pt x="13205" y="148337"/>
                    <a:pt x="13205" y="160446"/>
                  </a:cubicBezTo>
                  <a:cubicBezTo>
                    <a:pt x="13205" y="163079"/>
                    <a:pt x="13205" y="165711"/>
                    <a:pt x="13205" y="168870"/>
                  </a:cubicBezTo>
                  <a:cubicBezTo>
                    <a:pt x="21122" y="175188"/>
                    <a:pt x="29565" y="180979"/>
                    <a:pt x="39065" y="186244"/>
                  </a:cubicBezTo>
                  <a:cubicBezTo>
                    <a:pt x="37482" y="177821"/>
                    <a:pt x="36954" y="168870"/>
                    <a:pt x="36954" y="159920"/>
                  </a:cubicBezTo>
                  <a:cubicBezTo>
                    <a:pt x="37482" y="154128"/>
                    <a:pt x="38009" y="148337"/>
                    <a:pt x="38537" y="142546"/>
                  </a:cubicBezTo>
                  <a:cubicBezTo>
                    <a:pt x="30621" y="137281"/>
                    <a:pt x="23760" y="131489"/>
                    <a:pt x="17427" y="125172"/>
                  </a:cubicBezTo>
                  <a:close/>
                  <a:moveTo>
                    <a:pt x="215883" y="122420"/>
                  </a:moveTo>
                  <a:cubicBezTo>
                    <a:pt x="200134" y="126653"/>
                    <a:pt x="183335" y="128769"/>
                    <a:pt x="165486" y="128769"/>
                  </a:cubicBezTo>
                  <a:cubicBezTo>
                    <a:pt x="164961" y="128769"/>
                    <a:pt x="164436" y="128769"/>
                    <a:pt x="163386" y="128769"/>
                  </a:cubicBezTo>
                  <a:cubicBezTo>
                    <a:pt x="163386" y="137763"/>
                    <a:pt x="163386" y="146228"/>
                    <a:pt x="162861" y="155221"/>
                  </a:cubicBezTo>
                  <a:cubicBezTo>
                    <a:pt x="162861" y="157866"/>
                    <a:pt x="162861" y="161041"/>
                    <a:pt x="162861" y="163686"/>
                  </a:cubicBezTo>
                  <a:cubicBezTo>
                    <a:pt x="183335" y="163157"/>
                    <a:pt x="202234" y="160512"/>
                    <a:pt x="220083" y="155750"/>
                  </a:cubicBezTo>
                  <a:cubicBezTo>
                    <a:pt x="219558" y="144640"/>
                    <a:pt x="217983" y="133530"/>
                    <a:pt x="215883" y="122420"/>
                  </a:cubicBezTo>
                  <a:close/>
                  <a:moveTo>
                    <a:pt x="106825" y="120220"/>
                  </a:moveTo>
                  <a:cubicBezTo>
                    <a:pt x="104180" y="131876"/>
                    <a:pt x="102593" y="144062"/>
                    <a:pt x="102064" y="156248"/>
                  </a:cubicBezTo>
                  <a:cubicBezTo>
                    <a:pt x="116877" y="159957"/>
                    <a:pt x="132748" y="162606"/>
                    <a:pt x="149678" y="163136"/>
                  </a:cubicBezTo>
                  <a:cubicBezTo>
                    <a:pt x="149678" y="160487"/>
                    <a:pt x="149678" y="157837"/>
                    <a:pt x="149678" y="155188"/>
                  </a:cubicBezTo>
                  <a:cubicBezTo>
                    <a:pt x="150207" y="146181"/>
                    <a:pt x="150207" y="137174"/>
                    <a:pt x="150207" y="128167"/>
                  </a:cubicBezTo>
                  <a:cubicBezTo>
                    <a:pt x="134864" y="127107"/>
                    <a:pt x="120051" y="124458"/>
                    <a:pt x="106825" y="120220"/>
                  </a:cubicBezTo>
                  <a:close/>
                  <a:moveTo>
                    <a:pt x="259617" y="103988"/>
                  </a:moveTo>
                  <a:cubicBezTo>
                    <a:pt x="250157" y="109775"/>
                    <a:pt x="240173" y="115035"/>
                    <a:pt x="228611" y="118717"/>
                  </a:cubicBezTo>
                  <a:cubicBezTo>
                    <a:pt x="230713" y="129238"/>
                    <a:pt x="232290" y="140810"/>
                    <a:pt x="233341" y="151856"/>
                  </a:cubicBezTo>
                  <a:cubicBezTo>
                    <a:pt x="246479" y="147648"/>
                    <a:pt x="258566" y="141862"/>
                    <a:pt x="269602" y="135024"/>
                  </a:cubicBezTo>
                  <a:cubicBezTo>
                    <a:pt x="267500" y="124503"/>
                    <a:pt x="263821" y="113983"/>
                    <a:pt x="259617" y="103988"/>
                  </a:cubicBezTo>
                  <a:close/>
                  <a:moveTo>
                    <a:pt x="65249" y="99862"/>
                  </a:moveTo>
                  <a:cubicBezTo>
                    <a:pt x="59956" y="111422"/>
                    <a:pt x="55192" y="123507"/>
                    <a:pt x="52545" y="136118"/>
                  </a:cubicBezTo>
                  <a:cubicBezTo>
                    <a:pt x="63661" y="142423"/>
                    <a:pt x="75835" y="148203"/>
                    <a:pt x="89068" y="152407"/>
                  </a:cubicBezTo>
                  <a:cubicBezTo>
                    <a:pt x="90126" y="139796"/>
                    <a:pt x="91714" y="127185"/>
                    <a:pt x="94361" y="115625"/>
                  </a:cubicBezTo>
                  <a:cubicBezTo>
                    <a:pt x="83774" y="111422"/>
                    <a:pt x="73718" y="106167"/>
                    <a:pt x="65249" y="99862"/>
                  </a:cubicBezTo>
                  <a:close/>
                  <a:moveTo>
                    <a:pt x="285381" y="83906"/>
                  </a:moveTo>
                  <a:cubicBezTo>
                    <a:pt x="280663" y="88122"/>
                    <a:pt x="275944" y="92338"/>
                    <a:pt x="270702" y="96554"/>
                  </a:cubicBezTo>
                  <a:cubicBezTo>
                    <a:pt x="275420" y="106567"/>
                    <a:pt x="279090" y="116581"/>
                    <a:pt x="281711" y="127648"/>
                  </a:cubicBezTo>
                  <a:cubicBezTo>
                    <a:pt x="288002" y="122905"/>
                    <a:pt x="293769" y="117635"/>
                    <a:pt x="298487" y="112365"/>
                  </a:cubicBezTo>
                  <a:cubicBezTo>
                    <a:pt x="295342" y="102351"/>
                    <a:pt x="290624" y="92865"/>
                    <a:pt x="285381" y="83906"/>
                  </a:cubicBezTo>
                  <a:close/>
                  <a:moveTo>
                    <a:pt x="39411" y="75928"/>
                  </a:moveTo>
                  <a:cubicBezTo>
                    <a:pt x="32019" y="87020"/>
                    <a:pt x="25683" y="98640"/>
                    <a:pt x="21458" y="111317"/>
                  </a:cubicBezTo>
                  <a:cubicBezTo>
                    <a:pt x="26739" y="117656"/>
                    <a:pt x="33603" y="122938"/>
                    <a:pt x="40995" y="128748"/>
                  </a:cubicBezTo>
                  <a:cubicBezTo>
                    <a:pt x="44163" y="115543"/>
                    <a:pt x="48916" y="103394"/>
                    <a:pt x="54196" y="91774"/>
                  </a:cubicBezTo>
                  <a:cubicBezTo>
                    <a:pt x="48916" y="87020"/>
                    <a:pt x="43635" y="81738"/>
                    <a:pt x="39411" y="75928"/>
                  </a:cubicBezTo>
                  <a:close/>
                  <a:moveTo>
                    <a:pt x="201616" y="73452"/>
                  </a:moveTo>
                  <a:cubicBezTo>
                    <a:pt x="190553" y="76083"/>
                    <a:pt x="178437" y="78187"/>
                    <a:pt x="165267" y="78187"/>
                  </a:cubicBezTo>
                  <a:cubicBezTo>
                    <a:pt x="165267" y="78187"/>
                    <a:pt x="165267" y="78187"/>
                    <a:pt x="164740" y="78187"/>
                  </a:cubicBezTo>
                  <a:cubicBezTo>
                    <a:pt x="164740" y="89762"/>
                    <a:pt x="164214" y="102390"/>
                    <a:pt x="163687" y="115543"/>
                  </a:cubicBezTo>
                  <a:cubicBezTo>
                    <a:pt x="164214" y="115543"/>
                    <a:pt x="164740" y="115543"/>
                    <a:pt x="165267" y="115543"/>
                  </a:cubicBezTo>
                  <a:cubicBezTo>
                    <a:pt x="182125" y="115543"/>
                    <a:pt x="198455" y="113438"/>
                    <a:pt x="213205" y="109756"/>
                  </a:cubicBezTo>
                  <a:cubicBezTo>
                    <a:pt x="210044" y="96602"/>
                    <a:pt x="205830" y="84501"/>
                    <a:pt x="201616" y="73452"/>
                  </a:cubicBezTo>
                  <a:close/>
                  <a:moveTo>
                    <a:pt x="121592" y="70701"/>
                  </a:moveTo>
                  <a:cubicBezTo>
                    <a:pt x="116857" y="81774"/>
                    <a:pt x="113174" y="94429"/>
                    <a:pt x="109491" y="107084"/>
                  </a:cubicBezTo>
                  <a:cubicBezTo>
                    <a:pt x="122119" y="111302"/>
                    <a:pt x="136324" y="113938"/>
                    <a:pt x="150530" y="114993"/>
                  </a:cubicBezTo>
                  <a:cubicBezTo>
                    <a:pt x="151056" y="101811"/>
                    <a:pt x="151582" y="88629"/>
                    <a:pt x="151582" y="77028"/>
                  </a:cubicBezTo>
                  <a:cubicBezTo>
                    <a:pt x="141060" y="75974"/>
                    <a:pt x="131063" y="73865"/>
                    <a:pt x="121592" y="70701"/>
                  </a:cubicBezTo>
                  <a:close/>
                  <a:moveTo>
                    <a:pt x="233321" y="59697"/>
                  </a:moveTo>
                  <a:cubicBezTo>
                    <a:pt x="227511" y="63395"/>
                    <a:pt x="221172" y="66565"/>
                    <a:pt x="214306" y="69207"/>
                  </a:cubicBezTo>
                  <a:cubicBezTo>
                    <a:pt x="218531" y="80302"/>
                    <a:pt x="222757" y="92981"/>
                    <a:pt x="225926" y="106189"/>
                  </a:cubicBezTo>
                  <a:cubicBezTo>
                    <a:pt x="235962" y="102491"/>
                    <a:pt x="245469" y="97736"/>
                    <a:pt x="253921" y="92453"/>
                  </a:cubicBezTo>
                  <a:cubicBezTo>
                    <a:pt x="247582" y="80302"/>
                    <a:pt x="240716" y="69207"/>
                    <a:pt x="233321" y="59697"/>
                  </a:cubicBezTo>
                  <a:close/>
                  <a:moveTo>
                    <a:pt x="92595" y="55846"/>
                  </a:moveTo>
                  <a:cubicBezTo>
                    <a:pt x="85214" y="65360"/>
                    <a:pt x="77832" y="76460"/>
                    <a:pt x="70977" y="88088"/>
                  </a:cubicBezTo>
                  <a:cubicBezTo>
                    <a:pt x="78886" y="93902"/>
                    <a:pt x="87323" y="98660"/>
                    <a:pt x="97341" y="102888"/>
                  </a:cubicBezTo>
                  <a:cubicBezTo>
                    <a:pt x="100505" y="89674"/>
                    <a:pt x="104723" y="76988"/>
                    <a:pt x="108941" y="65360"/>
                  </a:cubicBezTo>
                  <a:cubicBezTo>
                    <a:pt x="103141" y="62717"/>
                    <a:pt x="97341" y="59546"/>
                    <a:pt x="92595" y="55846"/>
                  </a:cubicBezTo>
                  <a:close/>
                  <a:moveTo>
                    <a:pt x="251144" y="44842"/>
                  </a:moveTo>
                  <a:cubicBezTo>
                    <a:pt x="248500" y="47484"/>
                    <a:pt x="246385" y="49598"/>
                    <a:pt x="243742" y="51712"/>
                  </a:cubicBezTo>
                  <a:cubicBezTo>
                    <a:pt x="251144" y="61225"/>
                    <a:pt x="258546" y="72323"/>
                    <a:pt x="264890" y="85007"/>
                  </a:cubicBezTo>
                  <a:cubicBezTo>
                    <a:pt x="269649" y="80779"/>
                    <a:pt x="273878" y="77079"/>
                    <a:pt x="277579" y="72851"/>
                  </a:cubicBezTo>
                  <a:cubicBezTo>
                    <a:pt x="270177" y="62282"/>
                    <a:pt x="261189" y="52769"/>
                    <a:pt x="251144" y="44842"/>
                  </a:cubicBezTo>
                  <a:close/>
                  <a:moveTo>
                    <a:pt x="75908" y="39614"/>
                  </a:moveTo>
                  <a:cubicBezTo>
                    <a:pt x="65327" y="47013"/>
                    <a:pt x="55804" y="55469"/>
                    <a:pt x="47868" y="65510"/>
                  </a:cubicBezTo>
                  <a:cubicBezTo>
                    <a:pt x="51043" y="70795"/>
                    <a:pt x="55804" y="75551"/>
                    <a:pt x="60565" y="79779"/>
                  </a:cubicBezTo>
                  <a:cubicBezTo>
                    <a:pt x="67443" y="67624"/>
                    <a:pt x="74850" y="56526"/>
                    <a:pt x="82256" y="47013"/>
                  </a:cubicBezTo>
                  <a:cubicBezTo>
                    <a:pt x="80140" y="44899"/>
                    <a:pt x="78024" y="42257"/>
                    <a:pt x="75908" y="39614"/>
                  </a:cubicBezTo>
                  <a:close/>
                  <a:moveTo>
                    <a:pt x="224484" y="28060"/>
                  </a:moveTo>
                  <a:cubicBezTo>
                    <a:pt x="228150" y="32293"/>
                    <a:pt x="231815" y="36525"/>
                    <a:pt x="236003" y="41815"/>
                  </a:cubicBezTo>
                  <a:cubicBezTo>
                    <a:pt x="237574" y="40228"/>
                    <a:pt x="239145" y="38641"/>
                    <a:pt x="240716" y="37583"/>
                  </a:cubicBezTo>
                  <a:cubicBezTo>
                    <a:pt x="235480" y="33880"/>
                    <a:pt x="230244" y="31234"/>
                    <a:pt x="224484" y="28060"/>
                  </a:cubicBezTo>
                  <a:close/>
                  <a:moveTo>
                    <a:pt x="101238" y="25309"/>
                  </a:moveTo>
                  <a:cubicBezTo>
                    <a:pt x="95940" y="27410"/>
                    <a:pt x="91172" y="30036"/>
                    <a:pt x="86933" y="32662"/>
                  </a:cubicBezTo>
                  <a:cubicBezTo>
                    <a:pt x="87993" y="34237"/>
                    <a:pt x="89582" y="35288"/>
                    <a:pt x="90642" y="36863"/>
                  </a:cubicBezTo>
                  <a:cubicBezTo>
                    <a:pt x="94350" y="32662"/>
                    <a:pt x="97529" y="28985"/>
                    <a:pt x="101238" y="25309"/>
                  </a:cubicBezTo>
                  <a:close/>
                  <a:moveTo>
                    <a:pt x="189546" y="16506"/>
                  </a:moveTo>
                  <a:cubicBezTo>
                    <a:pt x="195332" y="25959"/>
                    <a:pt x="202695" y="39614"/>
                    <a:pt x="209532" y="56946"/>
                  </a:cubicBezTo>
                  <a:cubicBezTo>
                    <a:pt x="215317" y="54845"/>
                    <a:pt x="220576" y="52219"/>
                    <a:pt x="225310" y="49068"/>
                  </a:cubicBezTo>
                  <a:cubicBezTo>
                    <a:pt x="210584" y="31736"/>
                    <a:pt x="197961" y="20707"/>
                    <a:pt x="194280" y="17556"/>
                  </a:cubicBezTo>
                  <a:cubicBezTo>
                    <a:pt x="192702" y="17031"/>
                    <a:pt x="191124" y="16506"/>
                    <a:pt x="189546" y="16506"/>
                  </a:cubicBezTo>
                  <a:close/>
                  <a:moveTo>
                    <a:pt x="132600" y="15955"/>
                  </a:moveTo>
                  <a:cubicBezTo>
                    <a:pt x="131554" y="15955"/>
                    <a:pt x="130507" y="15955"/>
                    <a:pt x="128938" y="16483"/>
                  </a:cubicBezTo>
                  <a:cubicBezTo>
                    <a:pt x="128938" y="17010"/>
                    <a:pt x="115859" y="27556"/>
                    <a:pt x="100688" y="46010"/>
                  </a:cubicBezTo>
                  <a:cubicBezTo>
                    <a:pt x="104873" y="48647"/>
                    <a:pt x="109058" y="51283"/>
                    <a:pt x="114290" y="53920"/>
                  </a:cubicBezTo>
                  <a:cubicBezTo>
                    <a:pt x="121091" y="37574"/>
                    <a:pt x="127892" y="24919"/>
                    <a:pt x="132600" y="15955"/>
                  </a:cubicBezTo>
                  <a:close/>
                  <a:moveTo>
                    <a:pt x="167974" y="13204"/>
                  </a:moveTo>
                  <a:cubicBezTo>
                    <a:pt x="167447" y="22704"/>
                    <a:pt x="166392" y="40647"/>
                    <a:pt x="165337" y="64924"/>
                  </a:cubicBezTo>
                  <a:cubicBezTo>
                    <a:pt x="176410" y="64924"/>
                    <a:pt x="186956" y="63341"/>
                    <a:pt x="196974" y="60702"/>
                  </a:cubicBezTo>
                  <a:cubicBezTo>
                    <a:pt x="187483" y="38009"/>
                    <a:pt x="177465" y="21121"/>
                    <a:pt x="173247" y="13732"/>
                  </a:cubicBezTo>
                  <a:cubicBezTo>
                    <a:pt x="171665" y="13732"/>
                    <a:pt x="169556" y="13732"/>
                    <a:pt x="167974" y="13204"/>
                  </a:cubicBezTo>
                  <a:close/>
                  <a:moveTo>
                    <a:pt x="149585" y="13204"/>
                  </a:moveTo>
                  <a:cubicBezTo>
                    <a:pt x="145346" y="20059"/>
                    <a:pt x="135810" y="36405"/>
                    <a:pt x="126273" y="58551"/>
                  </a:cubicBezTo>
                  <a:cubicBezTo>
                    <a:pt x="134220" y="61187"/>
                    <a:pt x="143227" y="63296"/>
                    <a:pt x="152764" y="63823"/>
                  </a:cubicBezTo>
                  <a:cubicBezTo>
                    <a:pt x="153294" y="40623"/>
                    <a:pt x="154354" y="22696"/>
                    <a:pt x="154883" y="13204"/>
                  </a:cubicBezTo>
                  <a:cubicBezTo>
                    <a:pt x="153294" y="13204"/>
                    <a:pt x="151175" y="13204"/>
                    <a:pt x="149585" y="13204"/>
                  </a:cubicBezTo>
                  <a:close/>
                  <a:moveTo>
                    <a:pt x="160099" y="0"/>
                  </a:moveTo>
                  <a:cubicBezTo>
                    <a:pt x="192750" y="0"/>
                    <a:pt x="222769" y="10024"/>
                    <a:pt x="248047" y="26906"/>
                  </a:cubicBezTo>
                  <a:cubicBezTo>
                    <a:pt x="251734" y="29017"/>
                    <a:pt x="255420" y="31655"/>
                    <a:pt x="259107" y="34293"/>
                  </a:cubicBezTo>
                  <a:cubicBezTo>
                    <a:pt x="269113" y="42206"/>
                    <a:pt x="278066" y="51703"/>
                    <a:pt x="285965" y="61727"/>
                  </a:cubicBezTo>
                  <a:cubicBezTo>
                    <a:pt x="288598" y="65420"/>
                    <a:pt x="291232" y="69113"/>
                    <a:pt x="293865" y="72806"/>
                  </a:cubicBezTo>
                  <a:cubicBezTo>
                    <a:pt x="299658" y="81775"/>
                    <a:pt x="304398" y="90744"/>
                    <a:pt x="308084" y="100768"/>
                  </a:cubicBezTo>
                  <a:cubicBezTo>
                    <a:pt x="310191" y="105516"/>
                    <a:pt x="311771" y="110264"/>
                    <a:pt x="313350" y="115013"/>
                  </a:cubicBezTo>
                  <a:cubicBezTo>
                    <a:pt x="317564" y="128730"/>
                    <a:pt x="319670" y="142975"/>
                    <a:pt x="319670" y="157747"/>
                  </a:cubicBezTo>
                  <a:cubicBezTo>
                    <a:pt x="319670" y="158275"/>
                    <a:pt x="319670" y="159330"/>
                    <a:pt x="319670" y="160385"/>
                  </a:cubicBezTo>
                  <a:cubicBezTo>
                    <a:pt x="319670" y="165661"/>
                    <a:pt x="319670" y="170937"/>
                    <a:pt x="319144" y="176212"/>
                  </a:cubicBezTo>
                  <a:cubicBezTo>
                    <a:pt x="317037" y="196260"/>
                    <a:pt x="311244" y="215253"/>
                    <a:pt x="302291" y="232664"/>
                  </a:cubicBezTo>
                  <a:cubicBezTo>
                    <a:pt x="298605" y="240577"/>
                    <a:pt x="293865" y="247964"/>
                    <a:pt x="288598" y="254822"/>
                  </a:cubicBezTo>
                  <a:cubicBezTo>
                    <a:pt x="259633" y="294391"/>
                    <a:pt x="212763" y="320242"/>
                    <a:pt x="160099" y="320242"/>
                  </a:cubicBezTo>
                  <a:cubicBezTo>
                    <a:pt x="159572" y="320242"/>
                    <a:pt x="159572" y="320242"/>
                    <a:pt x="159572" y="320242"/>
                  </a:cubicBezTo>
                  <a:cubicBezTo>
                    <a:pt x="159572" y="320242"/>
                    <a:pt x="159572" y="320242"/>
                    <a:pt x="155359" y="320770"/>
                  </a:cubicBezTo>
                  <a:cubicBezTo>
                    <a:pt x="155359" y="320770"/>
                    <a:pt x="155359" y="320242"/>
                    <a:pt x="155359" y="320242"/>
                  </a:cubicBezTo>
                  <a:cubicBezTo>
                    <a:pt x="101642" y="318660"/>
                    <a:pt x="54244" y="290698"/>
                    <a:pt x="26332" y="248491"/>
                  </a:cubicBezTo>
                  <a:cubicBezTo>
                    <a:pt x="21593" y="241105"/>
                    <a:pt x="17379" y="233191"/>
                    <a:pt x="13693" y="225278"/>
                  </a:cubicBezTo>
                  <a:cubicBezTo>
                    <a:pt x="6847" y="209450"/>
                    <a:pt x="2107" y="192567"/>
                    <a:pt x="527" y="174630"/>
                  </a:cubicBezTo>
                  <a:cubicBezTo>
                    <a:pt x="0" y="169881"/>
                    <a:pt x="0" y="165133"/>
                    <a:pt x="0" y="160385"/>
                  </a:cubicBezTo>
                  <a:cubicBezTo>
                    <a:pt x="0" y="158802"/>
                    <a:pt x="0" y="157219"/>
                    <a:pt x="0" y="156164"/>
                  </a:cubicBezTo>
                  <a:cubicBezTo>
                    <a:pt x="527" y="141392"/>
                    <a:pt x="2634" y="127147"/>
                    <a:pt x="6847" y="113958"/>
                  </a:cubicBezTo>
                  <a:cubicBezTo>
                    <a:pt x="8427" y="108682"/>
                    <a:pt x="10006" y="103934"/>
                    <a:pt x="12113" y="99185"/>
                  </a:cubicBezTo>
                  <a:cubicBezTo>
                    <a:pt x="17379" y="86523"/>
                    <a:pt x="23699" y="74916"/>
                    <a:pt x="32125" y="64365"/>
                  </a:cubicBezTo>
                  <a:cubicBezTo>
                    <a:pt x="34758" y="60144"/>
                    <a:pt x="37918" y="56451"/>
                    <a:pt x="41078" y="52758"/>
                  </a:cubicBezTo>
                  <a:cubicBezTo>
                    <a:pt x="49505" y="43789"/>
                    <a:pt x="58984" y="35348"/>
                    <a:pt x="68990" y="28489"/>
                  </a:cubicBezTo>
                  <a:cubicBezTo>
                    <a:pt x="72677" y="25851"/>
                    <a:pt x="76363" y="23213"/>
                    <a:pt x="80576" y="21103"/>
                  </a:cubicBezTo>
                  <a:cubicBezTo>
                    <a:pt x="103748" y="7913"/>
                    <a:pt x="131133" y="0"/>
                    <a:pt x="160099" y="0"/>
                  </a:cubicBezTo>
                  <a:close/>
                </a:path>
              </a:pathLst>
            </a:custGeom>
            <a:grpFill/>
            <a:ln>
              <a:noFill/>
            </a:ln>
            <a:extLst/>
          </p:spPr>
          <p:txBody>
            <a:bodyPr vert="horz" wrap="square" lIns="93260" tIns="46630" rIns="93260" bIns="46630" numCol="1" anchor="t" anchorCtr="0" compatLnSpc="1">
              <a:prstTxWarp prst="textNoShape">
                <a:avLst/>
              </a:prstTxWarp>
              <a:noAutofit/>
            </a:bodyPr>
            <a:lstStyle/>
            <a:p>
              <a:endParaRPr lang="en-US" sz="1836" dirty="0"/>
            </a:p>
          </p:txBody>
        </p:sp>
        <p:sp>
          <p:nvSpPr>
            <p:cNvPr id="211" name="Freeform 210"/>
            <p:cNvSpPr>
              <a:spLocks/>
            </p:cNvSpPr>
            <p:nvPr/>
          </p:nvSpPr>
          <p:spPr bwMode="auto">
            <a:xfrm>
              <a:off x="5007615" y="2323753"/>
              <a:ext cx="649029" cy="502032"/>
            </a:xfrm>
            <a:custGeom>
              <a:avLst/>
              <a:gdLst>
                <a:gd name="connsiteX0" fmla="*/ 33287 w 649029"/>
                <a:gd name="connsiteY0" fmla="*/ 88963 h 502032"/>
                <a:gd name="connsiteX1" fmla="*/ 21098 w 649029"/>
                <a:gd name="connsiteY1" fmla="*/ 102250 h 502032"/>
                <a:gd name="connsiteX2" fmla="*/ 21098 w 649029"/>
                <a:gd name="connsiteY2" fmla="*/ 467370 h 502032"/>
                <a:gd name="connsiteX3" fmla="*/ 33287 w 649029"/>
                <a:gd name="connsiteY3" fmla="*/ 480657 h 502032"/>
                <a:gd name="connsiteX4" fmla="*/ 615742 w 649029"/>
                <a:gd name="connsiteY4" fmla="*/ 480657 h 502032"/>
                <a:gd name="connsiteX5" fmla="*/ 627932 w 649029"/>
                <a:gd name="connsiteY5" fmla="*/ 467370 h 502032"/>
                <a:gd name="connsiteX6" fmla="*/ 627932 w 649029"/>
                <a:gd name="connsiteY6" fmla="*/ 102250 h 502032"/>
                <a:gd name="connsiteX7" fmla="*/ 615742 w 649029"/>
                <a:gd name="connsiteY7" fmla="*/ 88963 h 502032"/>
                <a:gd name="connsiteX8" fmla="*/ 71744 w 649029"/>
                <a:gd name="connsiteY8" fmla="*/ 21375 h 502032"/>
                <a:gd name="connsiteX9" fmla="*/ 61676 w 649029"/>
                <a:gd name="connsiteY9" fmla="*/ 31460 h 502032"/>
                <a:gd name="connsiteX10" fmla="*/ 61676 w 649029"/>
                <a:gd name="connsiteY10" fmla="*/ 67588 h 502032"/>
                <a:gd name="connsiteX11" fmla="*/ 281061 w 649029"/>
                <a:gd name="connsiteY11" fmla="*/ 67588 h 502032"/>
                <a:gd name="connsiteX12" fmla="*/ 281061 w 649029"/>
                <a:gd name="connsiteY12" fmla="*/ 31460 h 502032"/>
                <a:gd name="connsiteX13" fmla="*/ 270993 w 649029"/>
                <a:gd name="connsiteY13" fmla="*/ 21375 h 502032"/>
                <a:gd name="connsiteX14" fmla="*/ 71826 w 649029"/>
                <a:gd name="connsiteY14" fmla="*/ 0 h 502032"/>
                <a:gd name="connsiteX15" fmla="*/ 271010 w 649029"/>
                <a:gd name="connsiteY15" fmla="*/ 0 h 502032"/>
                <a:gd name="connsiteX16" fmla="*/ 302265 w 649029"/>
                <a:gd name="connsiteY16" fmla="*/ 31399 h 502032"/>
                <a:gd name="connsiteX17" fmla="*/ 302265 w 649029"/>
                <a:gd name="connsiteY17" fmla="*/ 59604 h 502032"/>
                <a:gd name="connsiteX18" fmla="*/ 614285 w 649029"/>
                <a:gd name="connsiteY18" fmla="*/ 59604 h 502032"/>
                <a:gd name="connsiteX19" fmla="*/ 625873 w 649029"/>
                <a:gd name="connsiteY19" fmla="*/ 64461 h 502032"/>
                <a:gd name="connsiteX20" fmla="*/ 629657 w 649029"/>
                <a:gd name="connsiteY20" fmla="*/ 73573 h 502032"/>
                <a:gd name="connsiteX21" fmla="*/ 639294 w 649029"/>
                <a:gd name="connsiteY21" fmla="*/ 77692 h 502032"/>
                <a:gd name="connsiteX22" fmla="*/ 649029 w 649029"/>
                <a:gd name="connsiteY22" fmla="*/ 102152 h 502032"/>
                <a:gd name="connsiteX23" fmla="*/ 649029 w 649029"/>
                <a:gd name="connsiteY23" fmla="*/ 467468 h 502032"/>
                <a:gd name="connsiteX24" fmla="*/ 615651 w 649029"/>
                <a:gd name="connsiteY24" fmla="*/ 502032 h 502032"/>
                <a:gd name="connsiteX25" fmla="*/ 33379 w 649029"/>
                <a:gd name="connsiteY25" fmla="*/ 502032 h 502032"/>
                <a:gd name="connsiteX26" fmla="*/ 0 w 649029"/>
                <a:gd name="connsiteY26" fmla="*/ 467468 h 502032"/>
                <a:gd name="connsiteX27" fmla="*/ 0 w 649029"/>
                <a:gd name="connsiteY27" fmla="*/ 102152 h 502032"/>
                <a:gd name="connsiteX28" fmla="*/ 9735 w 649029"/>
                <a:gd name="connsiteY28" fmla="*/ 77692 h 502032"/>
                <a:gd name="connsiteX29" fmla="*/ 19371 w 649029"/>
                <a:gd name="connsiteY29" fmla="*/ 73574 h 502032"/>
                <a:gd name="connsiteX30" fmla="*/ 23155 w 649029"/>
                <a:gd name="connsiteY30" fmla="*/ 64461 h 502032"/>
                <a:gd name="connsiteX31" fmla="*/ 34744 w 649029"/>
                <a:gd name="connsiteY31" fmla="*/ 59604 h 502032"/>
                <a:gd name="connsiteX32" fmla="*/ 40571 w 649029"/>
                <a:gd name="connsiteY32" fmla="*/ 59604 h 502032"/>
                <a:gd name="connsiteX33" fmla="*/ 40571 w 649029"/>
                <a:gd name="connsiteY33" fmla="*/ 31399 h 502032"/>
                <a:gd name="connsiteX34" fmla="*/ 71826 w 649029"/>
                <a:gd name="connsiteY34" fmla="*/ 0 h 50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9029" h="502032">
                  <a:moveTo>
                    <a:pt x="33287" y="88963"/>
                  </a:moveTo>
                  <a:cubicBezTo>
                    <a:pt x="26398" y="88963"/>
                    <a:pt x="21098" y="94809"/>
                    <a:pt x="21098" y="102250"/>
                  </a:cubicBezTo>
                  <a:lnTo>
                    <a:pt x="21098" y="467370"/>
                  </a:lnTo>
                  <a:cubicBezTo>
                    <a:pt x="21098" y="474811"/>
                    <a:pt x="26398" y="480657"/>
                    <a:pt x="33287" y="480657"/>
                  </a:cubicBezTo>
                  <a:lnTo>
                    <a:pt x="615742" y="480657"/>
                  </a:lnTo>
                  <a:cubicBezTo>
                    <a:pt x="622632" y="480657"/>
                    <a:pt x="627932" y="474811"/>
                    <a:pt x="627932" y="467370"/>
                  </a:cubicBezTo>
                  <a:lnTo>
                    <a:pt x="627932" y="102250"/>
                  </a:lnTo>
                  <a:cubicBezTo>
                    <a:pt x="627932" y="94809"/>
                    <a:pt x="622632" y="88963"/>
                    <a:pt x="615742" y="88963"/>
                  </a:cubicBezTo>
                  <a:close/>
                  <a:moveTo>
                    <a:pt x="71744" y="21375"/>
                  </a:moveTo>
                  <a:cubicBezTo>
                    <a:pt x="66445" y="21375"/>
                    <a:pt x="61676" y="26152"/>
                    <a:pt x="61676" y="31460"/>
                  </a:cubicBezTo>
                  <a:lnTo>
                    <a:pt x="61676" y="67588"/>
                  </a:lnTo>
                  <a:lnTo>
                    <a:pt x="281061" y="67588"/>
                  </a:lnTo>
                  <a:lnTo>
                    <a:pt x="281061" y="31460"/>
                  </a:lnTo>
                  <a:cubicBezTo>
                    <a:pt x="281061" y="26152"/>
                    <a:pt x="276292" y="21375"/>
                    <a:pt x="270993" y="21375"/>
                  </a:cubicBezTo>
                  <a:close/>
                  <a:moveTo>
                    <a:pt x="71826" y="0"/>
                  </a:moveTo>
                  <a:lnTo>
                    <a:pt x="271010" y="0"/>
                  </a:lnTo>
                  <a:cubicBezTo>
                    <a:pt x="287962" y="0"/>
                    <a:pt x="302265" y="14369"/>
                    <a:pt x="302265" y="31399"/>
                  </a:cubicBezTo>
                  <a:lnTo>
                    <a:pt x="302265" y="59604"/>
                  </a:lnTo>
                  <a:lnTo>
                    <a:pt x="614285" y="59604"/>
                  </a:lnTo>
                  <a:cubicBezTo>
                    <a:pt x="618788" y="59604"/>
                    <a:pt x="622894" y="61467"/>
                    <a:pt x="625873" y="64461"/>
                  </a:cubicBezTo>
                  <a:lnTo>
                    <a:pt x="629657" y="73573"/>
                  </a:lnTo>
                  <a:lnTo>
                    <a:pt x="639294" y="77692"/>
                  </a:lnTo>
                  <a:cubicBezTo>
                    <a:pt x="645320" y="83940"/>
                    <a:pt x="649029" y="92581"/>
                    <a:pt x="649029" y="102152"/>
                  </a:cubicBezTo>
                  <a:lnTo>
                    <a:pt x="649029" y="467468"/>
                  </a:lnTo>
                  <a:cubicBezTo>
                    <a:pt x="649029" y="486611"/>
                    <a:pt x="634194" y="502032"/>
                    <a:pt x="615651" y="502032"/>
                  </a:cubicBezTo>
                  <a:lnTo>
                    <a:pt x="33379" y="502032"/>
                  </a:lnTo>
                  <a:cubicBezTo>
                    <a:pt x="14835" y="502032"/>
                    <a:pt x="0" y="486611"/>
                    <a:pt x="0" y="467468"/>
                  </a:cubicBezTo>
                  <a:lnTo>
                    <a:pt x="0" y="102152"/>
                  </a:lnTo>
                  <a:cubicBezTo>
                    <a:pt x="0" y="92581"/>
                    <a:pt x="3709" y="83940"/>
                    <a:pt x="9735" y="77692"/>
                  </a:cubicBezTo>
                  <a:lnTo>
                    <a:pt x="19371" y="73574"/>
                  </a:lnTo>
                  <a:lnTo>
                    <a:pt x="23155" y="64461"/>
                  </a:lnTo>
                  <a:cubicBezTo>
                    <a:pt x="26135" y="61467"/>
                    <a:pt x="30241" y="59604"/>
                    <a:pt x="34744" y="59604"/>
                  </a:cubicBezTo>
                  <a:lnTo>
                    <a:pt x="40571" y="59604"/>
                  </a:lnTo>
                  <a:lnTo>
                    <a:pt x="40571" y="31399"/>
                  </a:lnTo>
                  <a:cubicBezTo>
                    <a:pt x="40571" y="14369"/>
                    <a:pt x="54344" y="0"/>
                    <a:pt x="718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noAutofit/>
            </a:bodyPr>
            <a:lstStyle/>
            <a:p>
              <a:endParaRPr lang="en-US" sz="1836" dirty="0"/>
            </a:p>
          </p:txBody>
        </p:sp>
      </p:grpSp>
      <p:grpSp>
        <p:nvGrpSpPr>
          <p:cNvPr id="212" name="Group 211"/>
          <p:cNvGrpSpPr/>
          <p:nvPr/>
        </p:nvGrpSpPr>
        <p:grpSpPr>
          <a:xfrm>
            <a:off x="2898189" y="1774619"/>
            <a:ext cx="765836" cy="2786477"/>
            <a:chOff x="-4887913" y="2606675"/>
            <a:chExt cx="750888" cy="2732088"/>
          </a:xfrm>
          <a:solidFill>
            <a:schemeClr val="accent1"/>
          </a:solidFill>
        </p:grpSpPr>
        <p:sp>
          <p:nvSpPr>
            <p:cNvPr id="213" name="Freeform 5"/>
            <p:cNvSpPr>
              <a:spLocks/>
            </p:cNvSpPr>
            <p:nvPr/>
          </p:nvSpPr>
          <p:spPr bwMode="auto">
            <a:xfrm>
              <a:off x="-4884738" y="2606675"/>
              <a:ext cx="282575" cy="2732088"/>
            </a:xfrm>
            <a:custGeom>
              <a:avLst/>
              <a:gdLst>
                <a:gd name="T0" fmla="*/ 300 w 356"/>
                <a:gd name="T1" fmla="*/ 3442 h 3442"/>
                <a:gd name="T2" fmla="*/ 17 w 356"/>
                <a:gd name="T3" fmla="*/ 3442 h 3442"/>
                <a:gd name="T4" fmla="*/ 17 w 356"/>
                <a:gd name="T5" fmla="*/ 3442 h 3442"/>
                <a:gd name="T6" fmla="*/ 11 w 356"/>
                <a:gd name="T7" fmla="*/ 3441 h 3442"/>
                <a:gd name="T8" fmla="*/ 5 w 356"/>
                <a:gd name="T9" fmla="*/ 3436 h 3442"/>
                <a:gd name="T10" fmla="*/ 2 w 356"/>
                <a:gd name="T11" fmla="*/ 3432 h 3442"/>
                <a:gd name="T12" fmla="*/ 0 w 356"/>
                <a:gd name="T13" fmla="*/ 3424 h 3442"/>
                <a:gd name="T14" fmla="*/ 0 w 356"/>
                <a:gd name="T15" fmla="*/ 3424 h 3442"/>
                <a:gd name="T16" fmla="*/ 2 w 356"/>
                <a:gd name="T17" fmla="*/ 3418 h 3442"/>
                <a:gd name="T18" fmla="*/ 5 w 356"/>
                <a:gd name="T19" fmla="*/ 3414 h 3442"/>
                <a:gd name="T20" fmla="*/ 11 w 356"/>
                <a:gd name="T21" fmla="*/ 3410 h 3442"/>
                <a:gd name="T22" fmla="*/ 17 w 356"/>
                <a:gd name="T23" fmla="*/ 3408 h 3442"/>
                <a:gd name="T24" fmla="*/ 300 w 356"/>
                <a:gd name="T25" fmla="*/ 3408 h 3442"/>
                <a:gd name="T26" fmla="*/ 300 w 356"/>
                <a:gd name="T27" fmla="*/ 3408 h 3442"/>
                <a:gd name="T28" fmla="*/ 304 w 356"/>
                <a:gd name="T29" fmla="*/ 3408 h 3442"/>
                <a:gd name="T30" fmla="*/ 309 w 356"/>
                <a:gd name="T31" fmla="*/ 3407 h 3442"/>
                <a:gd name="T32" fmla="*/ 316 w 356"/>
                <a:gd name="T33" fmla="*/ 3402 h 3442"/>
                <a:gd name="T34" fmla="*/ 322 w 356"/>
                <a:gd name="T35" fmla="*/ 3395 h 3442"/>
                <a:gd name="T36" fmla="*/ 324 w 356"/>
                <a:gd name="T37" fmla="*/ 3391 h 3442"/>
                <a:gd name="T38" fmla="*/ 324 w 356"/>
                <a:gd name="T39" fmla="*/ 3385 h 3442"/>
                <a:gd name="T40" fmla="*/ 324 w 356"/>
                <a:gd name="T41" fmla="*/ 56 h 3442"/>
                <a:gd name="T42" fmla="*/ 324 w 356"/>
                <a:gd name="T43" fmla="*/ 56 h 3442"/>
                <a:gd name="T44" fmla="*/ 324 w 356"/>
                <a:gd name="T45" fmla="*/ 51 h 3442"/>
                <a:gd name="T46" fmla="*/ 322 w 356"/>
                <a:gd name="T47" fmla="*/ 47 h 3442"/>
                <a:gd name="T48" fmla="*/ 316 w 356"/>
                <a:gd name="T49" fmla="*/ 40 h 3442"/>
                <a:gd name="T50" fmla="*/ 309 w 356"/>
                <a:gd name="T51" fmla="*/ 35 h 3442"/>
                <a:gd name="T52" fmla="*/ 304 w 356"/>
                <a:gd name="T53" fmla="*/ 34 h 3442"/>
                <a:gd name="T54" fmla="*/ 300 w 356"/>
                <a:gd name="T55" fmla="*/ 32 h 3442"/>
                <a:gd name="T56" fmla="*/ 17 w 356"/>
                <a:gd name="T57" fmla="*/ 32 h 3442"/>
                <a:gd name="T58" fmla="*/ 17 w 356"/>
                <a:gd name="T59" fmla="*/ 32 h 3442"/>
                <a:gd name="T60" fmla="*/ 11 w 356"/>
                <a:gd name="T61" fmla="*/ 32 h 3442"/>
                <a:gd name="T62" fmla="*/ 5 w 356"/>
                <a:gd name="T63" fmla="*/ 28 h 3442"/>
                <a:gd name="T64" fmla="*/ 2 w 356"/>
                <a:gd name="T65" fmla="*/ 24 h 3442"/>
                <a:gd name="T66" fmla="*/ 0 w 356"/>
                <a:gd name="T67" fmla="*/ 16 h 3442"/>
                <a:gd name="T68" fmla="*/ 0 w 356"/>
                <a:gd name="T69" fmla="*/ 16 h 3442"/>
                <a:gd name="T70" fmla="*/ 2 w 356"/>
                <a:gd name="T71" fmla="*/ 10 h 3442"/>
                <a:gd name="T72" fmla="*/ 5 w 356"/>
                <a:gd name="T73" fmla="*/ 4 h 3442"/>
                <a:gd name="T74" fmla="*/ 11 w 356"/>
                <a:gd name="T75" fmla="*/ 1 h 3442"/>
                <a:gd name="T76" fmla="*/ 17 w 356"/>
                <a:gd name="T77" fmla="*/ 0 h 3442"/>
                <a:gd name="T78" fmla="*/ 300 w 356"/>
                <a:gd name="T79" fmla="*/ 0 h 3442"/>
                <a:gd name="T80" fmla="*/ 300 w 356"/>
                <a:gd name="T81" fmla="*/ 0 h 3442"/>
                <a:gd name="T82" fmla="*/ 312 w 356"/>
                <a:gd name="T83" fmla="*/ 1 h 3442"/>
                <a:gd name="T84" fmla="*/ 322 w 356"/>
                <a:gd name="T85" fmla="*/ 4 h 3442"/>
                <a:gd name="T86" fmla="*/ 331 w 356"/>
                <a:gd name="T87" fmla="*/ 9 h 3442"/>
                <a:gd name="T88" fmla="*/ 340 w 356"/>
                <a:gd name="T89" fmla="*/ 16 h 3442"/>
                <a:gd name="T90" fmla="*/ 347 w 356"/>
                <a:gd name="T91" fmla="*/ 25 h 3442"/>
                <a:gd name="T92" fmla="*/ 351 w 356"/>
                <a:gd name="T93" fmla="*/ 34 h 3442"/>
                <a:gd name="T94" fmla="*/ 356 w 356"/>
                <a:gd name="T95" fmla="*/ 44 h 3442"/>
                <a:gd name="T96" fmla="*/ 356 w 356"/>
                <a:gd name="T97" fmla="*/ 56 h 3442"/>
                <a:gd name="T98" fmla="*/ 356 w 356"/>
                <a:gd name="T99" fmla="*/ 3385 h 3442"/>
                <a:gd name="T100" fmla="*/ 356 w 356"/>
                <a:gd name="T101" fmla="*/ 3385 h 3442"/>
                <a:gd name="T102" fmla="*/ 356 w 356"/>
                <a:gd name="T103" fmla="*/ 3396 h 3442"/>
                <a:gd name="T104" fmla="*/ 351 w 356"/>
                <a:gd name="T105" fmla="*/ 3407 h 3442"/>
                <a:gd name="T106" fmla="*/ 347 w 356"/>
                <a:gd name="T107" fmla="*/ 3417 h 3442"/>
                <a:gd name="T108" fmla="*/ 340 w 356"/>
                <a:gd name="T109" fmla="*/ 3424 h 3442"/>
                <a:gd name="T110" fmla="*/ 331 w 356"/>
                <a:gd name="T111" fmla="*/ 3432 h 3442"/>
                <a:gd name="T112" fmla="*/ 322 w 356"/>
                <a:gd name="T113" fmla="*/ 3438 h 3442"/>
                <a:gd name="T114" fmla="*/ 312 w 356"/>
                <a:gd name="T115" fmla="*/ 3441 h 3442"/>
                <a:gd name="T116" fmla="*/ 300 w 356"/>
                <a:gd name="T117" fmla="*/ 3442 h 3442"/>
                <a:gd name="T118" fmla="*/ 300 w 356"/>
                <a:gd name="T119" fmla="*/ 3442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42">
                  <a:moveTo>
                    <a:pt x="300" y="3442"/>
                  </a:moveTo>
                  <a:lnTo>
                    <a:pt x="17" y="3442"/>
                  </a:lnTo>
                  <a:lnTo>
                    <a:pt x="17" y="3442"/>
                  </a:lnTo>
                  <a:lnTo>
                    <a:pt x="11" y="3441"/>
                  </a:lnTo>
                  <a:lnTo>
                    <a:pt x="5" y="3436"/>
                  </a:lnTo>
                  <a:lnTo>
                    <a:pt x="2" y="3432"/>
                  </a:lnTo>
                  <a:lnTo>
                    <a:pt x="0" y="3424"/>
                  </a:lnTo>
                  <a:lnTo>
                    <a:pt x="0" y="3424"/>
                  </a:lnTo>
                  <a:lnTo>
                    <a:pt x="2" y="3418"/>
                  </a:lnTo>
                  <a:lnTo>
                    <a:pt x="5" y="3414"/>
                  </a:lnTo>
                  <a:lnTo>
                    <a:pt x="11" y="3410"/>
                  </a:lnTo>
                  <a:lnTo>
                    <a:pt x="17" y="3408"/>
                  </a:lnTo>
                  <a:lnTo>
                    <a:pt x="300" y="3408"/>
                  </a:lnTo>
                  <a:lnTo>
                    <a:pt x="300" y="3408"/>
                  </a:lnTo>
                  <a:lnTo>
                    <a:pt x="304" y="3408"/>
                  </a:lnTo>
                  <a:lnTo>
                    <a:pt x="309" y="3407"/>
                  </a:lnTo>
                  <a:lnTo>
                    <a:pt x="316" y="3402"/>
                  </a:lnTo>
                  <a:lnTo>
                    <a:pt x="322" y="3395"/>
                  </a:lnTo>
                  <a:lnTo>
                    <a:pt x="324" y="3391"/>
                  </a:lnTo>
                  <a:lnTo>
                    <a:pt x="324" y="3385"/>
                  </a:lnTo>
                  <a:lnTo>
                    <a:pt x="324" y="56"/>
                  </a:lnTo>
                  <a:lnTo>
                    <a:pt x="324" y="56"/>
                  </a:lnTo>
                  <a:lnTo>
                    <a:pt x="324" y="51"/>
                  </a:lnTo>
                  <a:lnTo>
                    <a:pt x="322" y="47"/>
                  </a:lnTo>
                  <a:lnTo>
                    <a:pt x="316" y="40"/>
                  </a:lnTo>
                  <a:lnTo>
                    <a:pt x="309" y="35"/>
                  </a:lnTo>
                  <a:lnTo>
                    <a:pt x="304" y="34"/>
                  </a:lnTo>
                  <a:lnTo>
                    <a:pt x="300" y="32"/>
                  </a:lnTo>
                  <a:lnTo>
                    <a:pt x="17" y="32"/>
                  </a:lnTo>
                  <a:lnTo>
                    <a:pt x="17" y="32"/>
                  </a:lnTo>
                  <a:lnTo>
                    <a:pt x="11" y="32"/>
                  </a:lnTo>
                  <a:lnTo>
                    <a:pt x="5" y="28"/>
                  </a:lnTo>
                  <a:lnTo>
                    <a:pt x="2" y="24"/>
                  </a:lnTo>
                  <a:lnTo>
                    <a:pt x="0" y="16"/>
                  </a:lnTo>
                  <a:lnTo>
                    <a:pt x="0" y="16"/>
                  </a:lnTo>
                  <a:lnTo>
                    <a:pt x="2" y="10"/>
                  </a:lnTo>
                  <a:lnTo>
                    <a:pt x="5" y="4"/>
                  </a:lnTo>
                  <a:lnTo>
                    <a:pt x="11" y="1"/>
                  </a:lnTo>
                  <a:lnTo>
                    <a:pt x="17" y="0"/>
                  </a:lnTo>
                  <a:lnTo>
                    <a:pt x="300" y="0"/>
                  </a:lnTo>
                  <a:lnTo>
                    <a:pt x="300" y="0"/>
                  </a:lnTo>
                  <a:lnTo>
                    <a:pt x="312" y="1"/>
                  </a:lnTo>
                  <a:lnTo>
                    <a:pt x="322" y="4"/>
                  </a:lnTo>
                  <a:lnTo>
                    <a:pt x="331" y="9"/>
                  </a:lnTo>
                  <a:lnTo>
                    <a:pt x="340" y="16"/>
                  </a:lnTo>
                  <a:lnTo>
                    <a:pt x="347" y="25"/>
                  </a:lnTo>
                  <a:lnTo>
                    <a:pt x="351" y="34"/>
                  </a:lnTo>
                  <a:lnTo>
                    <a:pt x="356" y="44"/>
                  </a:lnTo>
                  <a:lnTo>
                    <a:pt x="356" y="56"/>
                  </a:lnTo>
                  <a:lnTo>
                    <a:pt x="356" y="3385"/>
                  </a:lnTo>
                  <a:lnTo>
                    <a:pt x="356" y="3385"/>
                  </a:lnTo>
                  <a:lnTo>
                    <a:pt x="356" y="3396"/>
                  </a:lnTo>
                  <a:lnTo>
                    <a:pt x="351" y="3407"/>
                  </a:lnTo>
                  <a:lnTo>
                    <a:pt x="347" y="3417"/>
                  </a:lnTo>
                  <a:lnTo>
                    <a:pt x="340" y="3424"/>
                  </a:lnTo>
                  <a:lnTo>
                    <a:pt x="331" y="3432"/>
                  </a:lnTo>
                  <a:lnTo>
                    <a:pt x="322" y="3438"/>
                  </a:lnTo>
                  <a:lnTo>
                    <a:pt x="312" y="3441"/>
                  </a:lnTo>
                  <a:lnTo>
                    <a:pt x="300" y="3442"/>
                  </a:lnTo>
                  <a:lnTo>
                    <a:pt x="300" y="3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4" name="Freeform 7"/>
            <p:cNvSpPr>
              <a:spLocks/>
            </p:cNvSpPr>
            <p:nvPr/>
          </p:nvSpPr>
          <p:spPr bwMode="auto">
            <a:xfrm>
              <a:off x="-4887913" y="3983038"/>
              <a:ext cx="750888" cy="26988"/>
            </a:xfrm>
            <a:custGeom>
              <a:avLst/>
              <a:gdLst>
                <a:gd name="T0" fmla="*/ 930 w 946"/>
                <a:gd name="T1" fmla="*/ 32 h 32"/>
                <a:gd name="T2" fmla="*/ 18 w 946"/>
                <a:gd name="T3" fmla="*/ 32 h 32"/>
                <a:gd name="T4" fmla="*/ 18 w 946"/>
                <a:gd name="T5" fmla="*/ 32 h 32"/>
                <a:gd name="T6" fmla="*/ 10 w 946"/>
                <a:gd name="T7" fmla="*/ 31 h 32"/>
                <a:gd name="T8" fmla="*/ 6 w 946"/>
                <a:gd name="T9" fmla="*/ 28 h 32"/>
                <a:gd name="T10" fmla="*/ 1 w 946"/>
                <a:gd name="T11" fmla="*/ 22 h 32"/>
                <a:gd name="T12" fmla="*/ 0 w 946"/>
                <a:gd name="T13" fmla="*/ 16 h 32"/>
                <a:gd name="T14" fmla="*/ 0 w 946"/>
                <a:gd name="T15" fmla="*/ 16 h 32"/>
                <a:gd name="T16" fmla="*/ 1 w 946"/>
                <a:gd name="T17" fmla="*/ 10 h 32"/>
                <a:gd name="T18" fmla="*/ 6 w 946"/>
                <a:gd name="T19" fmla="*/ 4 h 32"/>
                <a:gd name="T20" fmla="*/ 10 w 946"/>
                <a:gd name="T21" fmla="*/ 1 h 32"/>
                <a:gd name="T22" fmla="*/ 18 w 946"/>
                <a:gd name="T23" fmla="*/ 0 h 32"/>
                <a:gd name="T24" fmla="*/ 930 w 946"/>
                <a:gd name="T25" fmla="*/ 0 h 32"/>
                <a:gd name="T26" fmla="*/ 930 w 946"/>
                <a:gd name="T27" fmla="*/ 0 h 32"/>
                <a:gd name="T28" fmla="*/ 936 w 946"/>
                <a:gd name="T29" fmla="*/ 1 h 32"/>
                <a:gd name="T30" fmla="*/ 942 w 946"/>
                <a:gd name="T31" fmla="*/ 4 h 32"/>
                <a:gd name="T32" fmla="*/ 945 w 946"/>
                <a:gd name="T33" fmla="*/ 10 h 32"/>
                <a:gd name="T34" fmla="*/ 946 w 946"/>
                <a:gd name="T35" fmla="*/ 16 h 32"/>
                <a:gd name="T36" fmla="*/ 946 w 946"/>
                <a:gd name="T37" fmla="*/ 16 h 32"/>
                <a:gd name="T38" fmla="*/ 945 w 946"/>
                <a:gd name="T39" fmla="*/ 22 h 32"/>
                <a:gd name="T40" fmla="*/ 942 w 946"/>
                <a:gd name="T41" fmla="*/ 28 h 32"/>
                <a:gd name="T42" fmla="*/ 936 w 946"/>
                <a:gd name="T43" fmla="*/ 31 h 32"/>
                <a:gd name="T44" fmla="*/ 930 w 946"/>
                <a:gd name="T45" fmla="*/ 32 h 32"/>
                <a:gd name="T46" fmla="*/ 930 w 946"/>
                <a:gd name="T4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6" h="32">
                  <a:moveTo>
                    <a:pt x="930" y="32"/>
                  </a:moveTo>
                  <a:lnTo>
                    <a:pt x="18" y="32"/>
                  </a:lnTo>
                  <a:lnTo>
                    <a:pt x="18" y="32"/>
                  </a:lnTo>
                  <a:lnTo>
                    <a:pt x="10" y="31"/>
                  </a:lnTo>
                  <a:lnTo>
                    <a:pt x="6" y="28"/>
                  </a:lnTo>
                  <a:lnTo>
                    <a:pt x="1" y="22"/>
                  </a:lnTo>
                  <a:lnTo>
                    <a:pt x="0" y="16"/>
                  </a:lnTo>
                  <a:lnTo>
                    <a:pt x="0" y="16"/>
                  </a:lnTo>
                  <a:lnTo>
                    <a:pt x="1" y="10"/>
                  </a:lnTo>
                  <a:lnTo>
                    <a:pt x="6" y="4"/>
                  </a:lnTo>
                  <a:lnTo>
                    <a:pt x="10" y="1"/>
                  </a:lnTo>
                  <a:lnTo>
                    <a:pt x="18" y="0"/>
                  </a:lnTo>
                  <a:lnTo>
                    <a:pt x="930" y="0"/>
                  </a:lnTo>
                  <a:lnTo>
                    <a:pt x="930" y="0"/>
                  </a:lnTo>
                  <a:lnTo>
                    <a:pt x="936" y="1"/>
                  </a:lnTo>
                  <a:lnTo>
                    <a:pt x="942" y="4"/>
                  </a:lnTo>
                  <a:lnTo>
                    <a:pt x="945" y="10"/>
                  </a:lnTo>
                  <a:lnTo>
                    <a:pt x="946" y="16"/>
                  </a:lnTo>
                  <a:lnTo>
                    <a:pt x="946" y="16"/>
                  </a:lnTo>
                  <a:lnTo>
                    <a:pt x="945" y="22"/>
                  </a:lnTo>
                  <a:lnTo>
                    <a:pt x="942" y="28"/>
                  </a:lnTo>
                  <a:lnTo>
                    <a:pt x="936" y="31"/>
                  </a:lnTo>
                  <a:lnTo>
                    <a:pt x="930" y="32"/>
                  </a:lnTo>
                  <a:lnTo>
                    <a:pt x="93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5" name="Freeform 8"/>
            <p:cNvSpPr>
              <a:spLocks/>
            </p:cNvSpPr>
            <p:nvPr/>
          </p:nvSpPr>
          <p:spPr bwMode="auto">
            <a:xfrm>
              <a:off x="-4237038" y="3905250"/>
              <a:ext cx="100013" cy="184150"/>
            </a:xfrm>
            <a:custGeom>
              <a:avLst/>
              <a:gdLst>
                <a:gd name="T0" fmla="*/ 16 w 126"/>
                <a:gd name="T1" fmla="*/ 232 h 232"/>
                <a:gd name="T2" fmla="*/ 16 w 126"/>
                <a:gd name="T3" fmla="*/ 232 h 232"/>
                <a:gd name="T4" fmla="*/ 10 w 126"/>
                <a:gd name="T5" fmla="*/ 231 h 232"/>
                <a:gd name="T6" fmla="*/ 4 w 126"/>
                <a:gd name="T7" fmla="*/ 226 h 232"/>
                <a:gd name="T8" fmla="*/ 4 w 126"/>
                <a:gd name="T9" fmla="*/ 226 h 232"/>
                <a:gd name="T10" fmla="*/ 1 w 126"/>
                <a:gd name="T11" fmla="*/ 222 h 232"/>
                <a:gd name="T12" fmla="*/ 0 w 126"/>
                <a:gd name="T13" fmla="*/ 215 h 232"/>
                <a:gd name="T14" fmla="*/ 1 w 126"/>
                <a:gd name="T15" fmla="*/ 209 h 232"/>
                <a:gd name="T16" fmla="*/ 4 w 126"/>
                <a:gd name="T17" fmla="*/ 204 h 232"/>
                <a:gd name="T18" fmla="*/ 94 w 126"/>
                <a:gd name="T19" fmla="*/ 115 h 232"/>
                <a:gd name="T20" fmla="*/ 4 w 126"/>
                <a:gd name="T21" fmla="*/ 28 h 232"/>
                <a:gd name="T22" fmla="*/ 4 w 126"/>
                <a:gd name="T23" fmla="*/ 28 h 232"/>
                <a:gd name="T24" fmla="*/ 1 w 126"/>
                <a:gd name="T25" fmla="*/ 24 h 232"/>
                <a:gd name="T26" fmla="*/ 0 w 126"/>
                <a:gd name="T27" fmla="*/ 16 h 232"/>
                <a:gd name="T28" fmla="*/ 1 w 126"/>
                <a:gd name="T29" fmla="*/ 10 h 232"/>
                <a:gd name="T30" fmla="*/ 4 w 126"/>
                <a:gd name="T31" fmla="*/ 4 h 232"/>
                <a:gd name="T32" fmla="*/ 4 w 126"/>
                <a:gd name="T33" fmla="*/ 4 h 232"/>
                <a:gd name="T34" fmla="*/ 10 w 126"/>
                <a:gd name="T35" fmla="*/ 2 h 232"/>
                <a:gd name="T36" fmla="*/ 16 w 126"/>
                <a:gd name="T37" fmla="*/ 0 h 232"/>
                <a:gd name="T38" fmla="*/ 23 w 126"/>
                <a:gd name="T39" fmla="*/ 2 h 232"/>
                <a:gd name="T40" fmla="*/ 28 w 126"/>
                <a:gd name="T41" fmla="*/ 4 h 232"/>
                <a:gd name="T42" fmla="*/ 117 w 126"/>
                <a:gd name="T43" fmla="*/ 94 h 232"/>
                <a:gd name="T44" fmla="*/ 117 w 126"/>
                <a:gd name="T45" fmla="*/ 94 h 232"/>
                <a:gd name="T46" fmla="*/ 120 w 126"/>
                <a:gd name="T47" fmla="*/ 98 h 232"/>
                <a:gd name="T48" fmla="*/ 123 w 126"/>
                <a:gd name="T49" fmla="*/ 104 h 232"/>
                <a:gd name="T50" fmla="*/ 126 w 126"/>
                <a:gd name="T51" fmla="*/ 110 h 232"/>
                <a:gd name="T52" fmla="*/ 126 w 126"/>
                <a:gd name="T53" fmla="*/ 116 h 232"/>
                <a:gd name="T54" fmla="*/ 126 w 126"/>
                <a:gd name="T55" fmla="*/ 116 h 232"/>
                <a:gd name="T56" fmla="*/ 126 w 126"/>
                <a:gd name="T57" fmla="*/ 122 h 232"/>
                <a:gd name="T58" fmla="*/ 123 w 126"/>
                <a:gd name="T59" fmla="*/ 128 h 232"/>
                <a:gd name="T60" fmla="*/ 120 w 126"/>
                <a:gd name="T61" fmla="*/ 134 h 232"/>
                <a:gd name="T62" fmla="*/ 117 w 126"/>
                <a:gd name="T63" fmla="*/ 138 h 232"/>
                <a:gd name="T64" fmla="*/ 28 w 126"/>
                <a:gd name="T65" fmla="*/ 226 h 232"/>
                <a:gd name="T66" fmla="*/ 28 w 126"/>
                <a:gd name="T67" fmla="*/ 226 h 232"/>
                <a:gd name="T68" fmla="*/ 23 w 126"/>
                <a:gd name="T69" fmla="*/ 231 h 232"/>
                <a:gd name="T70" fmla="*/ 16 w 126"/>
                <a:gd name="T71" fmla="*/ 232 h 232"/>
                <a:gd name="T72" fmla="*/ 16 w 126"/>
                <a:gd name="T7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232">
                  <a:moveTo>
                    <a:pt x="16" y="232"/>
                  </a:moveTo>
                  <a:lnTo>
                    <a:pt x="16" y="232"/>
                  </a:lnTo>
                  <a:lnTo>
                    <a:pt x="10" y="231"/>
                  </a:lnTo>
                  <a:lnTo>
                    <a:pt x="4" y="226"/>
                  </a:lnTo>
                  <a:lnTo>
                    <a:pt x="4" y="226"/>
                  </a:lnTo>
                  <a:lnTo>
                    <a:pt x="1" y="222"/>
                  </a:lnTo>
                  <a:lnTo>
                    <a:pt x="0" y="215"/>
                  </a:lnTo>
                  <a:lnTo>
                    <a:pt x="1" y="209"/>
                  </a:lnTo>
                  <a:lnTo>
                    <a:pt x="4" y="204"/>
                  </a:lnTo>
                  <a:lnTo>
                    <a:pt x="94" y="115"/>
                  </a:lnTo>
                  <a:lnTo>
                    <a:pt x="4" y="28"/>
                  </a:lnTo>
                  <a:lnTo>
                    <a:pt x="4" y="28"/>
                  </a:lnTo>
                  <a:lnTo>
                    <a:pt x="1" y="24"/>
                  </a:lnTo>
                  <a:lnTo>
                    <a:pt x="0" y="16"/>
                  </a:lnTo>
                  <a:lnTo>
                    <a:pt x="1" y="10"/>
                  </a:lnTo>
                  <a:lnTo>
                    <a:pt x="4" y="4"/>
                  </a:lnTo>
                  <a:lnTo>
                    <a:pt x="4" y="4"/>
                  </a:lnTo>
                  <a:lnTo>
                    <a:pt x="10" y="2"/>
                  </a:lnTo>
                  <a:lnTo>
                    <a:pt x="16" y="0"/>
                  </a:lnTo>
                  <a:lnTo>
                    <a:pt x="23" y="2"/>
                  </a:lnTo>
                  <a:lnTo>
                    <a:pt x="28" y="4"/>
                  </a:lnTo>
                  <a:lnTo>
                    <a:pt x="117" y="94"/>
                  </a:lnTo>
                  <a:lnTo>
                    <a:pt x="117" y="94"/>
                  </a:lnTo>
                  <a:lnTo>
                    <a:pt x="120" y="98"/>
                  </a:lnTo>
                  <a:lnTo>
                    <a:pt x="123" y="104"/>
                  </a:lnTo>
                  <a:lnTo>
                    <a:pt x="126" y="110"/>
                  </a:lnTo>
                  <a:lnTo>
                    <a:pt x="126" y="116"/>
                  </a:lnTo>
                  <a:lnTo>
                    <a:pt x="126" y="116"/>
                  </a:lnTo>
                  <a:lnTo>
                    <a:pt x="126" y="122"/>
                  </a:lnTo>
                  <a:lnTo>
                    <a:pt x="123" y="128"/>
                  </a:lnTo>
                  <a:lnTo>
                    <a:pt x="120" y="134"/>
                  </a:lnTo>
                  <a:lnTo>
                    <a:pt x="117" y="138"/>
                  </a:lnTo>
                  <a:lnTo>
                    <a:pt x="28" y="226"/>
                  </a:lnTo>
                  <a:lnTo>
                    <a:pt x="28" y="226"/>
                  </a:lnTo>
                  <a:lnTo>
                    <a:pt x="23" y="231"/>
                  </a:lnTo>
                  <a:lnTo>
                    <a:pt x="16" y="232"/>
                  </a:lnTo>
                  <a:lnTo>
                    <a:pt x="16"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6" name="Group 215"/>
          <p:cNvGrpSpPr/>
          <p:nvPr/>
        </p:nvGrpSpPr>
        <p:grpSpPr>
          <a:xfrm>
            <a:off x="3635317" y="3541176"/>
            <a:ext cx="318964" cy="186197"/>
            <a:chOff x="-4411663" y="4275138"/>
            <a:chExt cx="312738" cy="182563"/>
          </a:xfrm>
          <a:solidFill>
            <a:schemeClr val="accent1"/>
          </a:solidFill>
        </p:grpSpPr>
        <p:sp>
          <p:nvSpPr>
            <p:cNvPr id="217" name="Freeform 9"/>
            <p:cNvSpPr>
              <a:spLocks/>
            </p:cNvSpPr>
            <p:nvPr/>
          </p:nvSpPr>
          <p:spPr bwMode="auto">
            <a:xfrm>
              <a:off x="-4411663" y="4352925"/>
              <a:ext cx="312738" cy="26988"/>
            </a:xfrm>
            <a:custGeom>
              <a:avLst/>
              <a:gdLst>
                <a:gd name="T0" fmla="*/ 377 w 394"/>
                <a:gd name="T1" fmla="*/ 33 h 33"/>
                <a:gd name="T2" fmla="*/ 16 w 394"/>
                <a:gd name="T3" fmla="*/ 33 h 33"/>
                <a:gd name="T4" fmla="*/ 16 w 394"/>
                <a:gd name="T5" fmla="*/ 33 h 33"/>
                <a:gd name="T6" fmla="*/ 10 w 394"/>
                <a:gd name="T7" fmla="*/ 32 h 33"/>
                <a:gd name="T8" fmla="*/ 4 w 394"/>
                <a:gd name="T9" fmla="*/ 28 h 33"/>
                <a:gd name="T10" fmla="*/ 1 w 394"/>
                <a:gd name="T11" fmla="*/ 23 h 33"/>
                <a:gd name="T12" fmla="*/ 0 w 394"/>
                <a:gd name="T13" fmla="*/ 17 h 33"/>
                <a:gd name="T14" fmla="*/ 0 w 394"/>
                <a:gd name="T15" fmla="*/ 17 h 33"/>
                <a:gd name="T16" fmla="*/ 1 w 394"/>
                <a:gd name="T17" fmla="*/ 10 h 33"/>
                <a:gd name="T18" fmla="*/ 4 w 394"/>
                <a:gd name="T19" fmla="*/ 6 h 33"/>
                <a:gd name="T20" fmla="*/ 10 w 394"/>
                <a:gd name="T21" fmla="*/ 1 h 33"/>
                <a:gd name="T22" fmla="*/ 16 w 394"/>
                <a:gd name="T23" fmla="*/ 0 h 33"/>
                <a:gd name="T24" fmla="*/ 377 w 394"/>
                <a:gd name="T25" fmla="*/ 0 h 33"/>
                <a:gd name="T26" fmla="*/ 377 w 394"/>
                <a:gd name="T27" fmla="*/ 0 h 33"/>
                <a:gd name="T28" fmla="*/ 383 w 394"/>
                <a:gd name="T29" fmla="*/ 1 h 33"/>
                <a:gd name="T30" fmla="*/ 389 w 394"/>
                <a:gd name="T31" fmla="*/ 6 h 33"/>
                <a:gd name="T32" fmla="*/ 392 w 394"/>
                <a:gd name="T33" fmla="*/ 10 h 33"/>
                <a:gd name="T34" fmla="*/ 394 w 394"/>
                <a:gd name="T35" fmla="*/ 17 h 33"/>
                <a:gd name="T36" fmla="*/ 394 w 394"/>
                <a:gd name="T37" fmla="*/ 17 h 33"/>
                <a:gd name="T38" fmla="*/ 392 w 394"/>
                <a:gd name="T39" fmla="*/ 23 h 33"/>
                <a:gd name="T40" fmla="*/ 389 w 394"/>
                <a:gd name="T41" fmla="*/ 28 h 33"/>
                <a:gd name="T42" fmla="*/ 383 w 394"/>
                <a:gd name="T43" fmla="*/ 32 h 33"/>
                <a:gd name="T44" fmla="*/ 377 w 394"/>
                <a:gd name="T45" fmla="*/ 33 h 33"/>
                <a:gd name="T46" fmla="*/ 377 w 394"/>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4" h="33">
                  <a:moveTo>
                    <a:pt x="377" y="33"/>
                  </a:moveTo>
                  <a:lnTo>
                    <a:pt x="16" y="33"/>
                  </a:lnTo>
                  <a:lnTo>
                    <a:pt x="16" y="33"/>
                  </a:lnTo>
                  <a:lnTo>
                    <a:pt x="10" y="32"/>
                  </a:lnTo>
                  <a:lnTo>
                    <a:pt x="4" y="28"/>
                  </a:lnTo>
                  <a:lnTo>
                    <a:pt x="1" y="23"/>
                  </a:lnTo>
                  <a:lnTo>
                    <a:pt x="0" y="17"/>
                  </a:lnTo>
                  <a:lnTo>
                    <a:pt x="0" y="17"/>
                  </a:lnTo>
                  <a:lnTo>
                    <a:pt x="1" y="10"/>
                  </a:lnTo>
                  <a:lnTo>
                    <a:pt x="4" y="6"/>
                  </a:lnTo>
                  <a:lnTo>
                    <a:pt x="10" y="1"/>
                  </a:lnTo>
                  <a:lnTo>
                    <a:pt x="16" y="0"/>
                  </a:lnTo>
                  <a:lnTo>
                    <a:pt x="377" y="0"/>
                  </a:lnTo>
                  <a:lnTo>
                    <a:pt x="377" y="0"/>
                  </a:lnTo>
                  <a:lnTo>
                    <a:pt x="383" y="1"/>
                  </a:lnTo>
                  <a:lnTo>
                    <a:pt x="389" y="6"/>
                  </a:lnTo>
                  <a:lnTo>
                    <a:pt x="392" y="10"/>
                  </a:lnTo>
                  <a:lnTo>
                    <a:pt x="394" y="17"/>
                  </a:lnTo>
                  <a:lnTo>
                    <a:pt x="394" y="17"/>
                  </a:lnTo>
                  <a:lnTo>
                    <a:pt x="392" y="23"/>
                  </a:lnTo>
                  <a:lnTo>
                    <a:pt x="389" y="28"/>
                  </a:lnTo>
                  <a:lnTo>
                    <a:pt x="383" y="32"/>
                  </a:lnTo>
                  <a:lnTo>
                    <a:pt x="377" y="33"/>
                  </a:lnTo>
                  <a:lnTo>
                    <a:pt x="37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8" name="Freeform 10"/>
            <p:cNvSpPr>
              <a:spLocks/>
            </p:cNvSpPr>
            <p:nvPr/>
          </p:nvSpPr>
          <p:spPr bwMode="auto">
            <a:xfrm>
              <a:off x="-4198938" y="4275138"/>
              <a:ext cx="100013" cy="182563"/>
            </a:xfrm>
            <a:custGeom>
              <a:avLst/>
              <a:gdLst>
                <a:gd name="T0" fmla="*/ 18 w 127"/>
                <a:gd name="T1" fmla="*/ 231 h 231"/>
                <a:gd name="T2" fmla="*/ 18 w 127"/>
                <a:gd name="T3" fmla="*/ 231 h 231"/>
                <a:gd name="T4" fmla="*/ 10 w 127"/>
                <a:gd name="T5" fmla="*/ 231 h 231"/>
                <a:gd name="T6" fmla="*/ 6 w 127"/>
                <a:gd name="T7" fmla="*/ 226 h 231"/>
                <a:gd name="T8" fmla="*/ 6 w 127"/>
                <a:gd name="T9" fmla="*/ 226 h 231"/>
                <a:gd name="T10" fmla="*/ 2 w 127"/>
                <a:gd name="T11" fmla="*/ 221 h 231"/>
                <a:gd name="T12" fmla="*/ 0 w 127"/>
                <a:gd name="T13" fmla="*/ 215 h 231"/>
                <a:gd name="T14" fmla="*/ 2 w 127"/>
                <a:gd name="T15" fmla="*/ 209 h 231"/>
                <a:gd name="T16" fmla="*/ 6 w 127"/>
                <a:gd name="T17" fmla="*/ 203 h 231"/>
                <a:gd name="T18" fmla="*/ 94 w 127"/>
                <a:gd name="T19" fmla="*/ 115 h 231"/>
                <a:gd name="T20" fmla="*/ 6 w 127"/>
                <a:gd name="T21" fmla="*/ 28 h 231"/>
                <a:gd name="T22" fmla="*/ 6 w 127"/>
                <a:gd name="T23" fmla="*/ 28 h 231"/>
                <a:gd name="T24" fmla="*/ 2 w 127"/>
                <a:gd name="T25" fmla="*/ 22 h 231"/>
                <a:gd name="T26" fmla="*/ 0 w 127"/>
                <a:gd name="T27" fmla="*/ 16 h 231"/>
                <a:gd name="T28" fmla="*/ 2 w 127"/>
                <a:gd name="T29" fmla="*/ 11 h 231"/>
                <a:gd name="T30" fmla="*/ 6 w 127"/>
                <a:gd name="T31" fmla="*/ 5 h 231"/>
                <a:gd name="T32" fmla="*/ 6 w 127"/>
                <a:gd name="T33" fmla="*/ 5 h 231"/>
                <a:gd name="T34" fmla="*/ 10 w 127"/>
                <a:gd name="T35" fmla="*/ 2 h 231"/>
                <a:gd name="T36" fmla="*/ 18 w 127"/>
                <a:gd name="T37" fmla="*/ 0 h 231"/>
                <a:gd name="T38" fmla="*/ 24 w 127"/>
                <a:gd name="T39" fmla="*/ 2 h 231"/>
                <a:gd name="T40" fmla="*/ 30 w 127"/>
                <a:gd name="T41" fmla="*/ 5 h 231"/>
                <a:gd name="T42" fmla="*/ 118 w 127"/>
                <a:gd name="T43" fmla="*/ 93 h 231"/>
                <a:gd name="T44" fmla="*/ 118 w 127"/>
                <a:gd name="T45" fmla="*/ 93 h 231"/>
                <a:gd name="T46" fmla="*/ 122 w 127"/>
                <a:gd name="T47" fmla="*/ 99 h 231"/>
                <a:gd name="T48" fmla="*/ 125 w 127"/>
                <a:gd name="T49" fmla="*/ 103 h 231"/>
                <a:gd name="T50" fmla="*/ 127 w 127"/>
                <a:gd name="T51" fmla="*/ 109 h 231"/>
                <a:gd name="T52" fmla="*/ 127 w 127"/>
                <a:gd name="T53" fmla="*/ 116 h 231"/>
                <a:gd name="T54" fmla="*/ 127 w 127"/>
                <a:gd name="T55" fmla="*/ 116 h 231"/>
                <a:gd name="T56" fmla="*/ 127 w 127"/>
                <a:gd name="T57" fmla="*/ 122 h 231"/>
                <a:gd name="T58" fmla="*/ 125 w 127"/>
                <a:gd name="T59" fmla="*/ 128 h 231"/>
                <a:gd name="T60" fmla="*/ 122 w 127"/>
                <a:gd name="T61" fmla="*/ 132 h 231"/>
                <a:gd name="T62" fmla="*/ 118 w 127"/>
                <a:gd name="T63" fmla="*/ 138 h 231"/>
                <a:gd name="T64" fmla="*/ 28 w 127"/>
                <a:gd name="T65" fmla="*/ 226 h 231"/>
                <a:gd name="T66" fmla="*/ 28 w 127"/>
                <a:gd name="T67" fmla="*/ 226 h 231"/>
                <a:gd name="T68" fmla="*/ 24 w 127"/>
                <a:gd name="T69" fmla="*/ 231 h 231"/>
                <a:gd name="T70" fmla="*/ 18 w 127"/>
                <a:gd name="T71" fmla="*/ 231 h 231"/>
                <a:gd name="T72" fmla="*/ 18 w 127"/>
                <a:gd name="T7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31">
                  <a:moveTo>
                    <a:pt x="18" y="231"/>
                  </a:moveTo>
                  <a:lnTo>
                    <a:pt x="18" y="231"/>
                  </a:lnTo>
                  <a:lnTo>
                    <a:pt x="10" y="231"/>
                  </a:lnTo>
                  <a:lnTo>
                    <a:pt x="6" y="226"/>
                  </a:lnTo>
                  <a:lnTo>
                    <a:pt x="6" y="226"/>
                  </a:lnTo>
                  <a:lnTo>
                    <a:pt x="2" y="221"/>
                  </a:lnTo>
                  <a:lnTo>
                    <a:pt x="0" y="215"/>
                  </a:lnTo>
                  <a:lnTo>
                    <a:pt x="2" y="209"/>
                  </a:lnTo>
                  <a:lnTo>
                    <a:pt x="6" y="203"/>
                  </a:lnTo>
                  <a:lnTo>
                    <a:pt x="94" y="115"/>
                  </a:lnTo>
                  <a:lnTo>
                    <a:pt x="6" y="28"/>
                  </a:lnTo>
                  <a:lnTo>
                    <a:pt x="6" y="28"/>
                  </a:lnTo>
                  <a:lnTo>
                    <a:pt x="2" y="22"/>
                  </a:lnTo>
                  <a:lnTo>
                    <a:pt x="0" y="16"/>
                  </a:lnTo>
                  <a:lnTo>
                    <a:pt x="2" y="11"/>
                  </a:lnTo>
                  <a:lnTo>
                    <a:pt x="6" y="5"/>
                  </a:lnTo>
                  <a:lnTo>
                    <a:pt x="6" y="5"/>
                  </a:lnTo>
                  <a:lnTo>
                    <a:pt x="10" y="2"/>
                  </a:lnTo>
                  <a:lnTo>
                    <a:pt x="18" y="0"/>
                  </a:lnTo>
                  <a:lnTo>
                    <a:pt x="24" y="2"/>
                  </a:lnTo>
                  <a:lnTo>
                    <a:pt x="30" y="5"/>
                  </a:lnTo>
                  <a:lnTo>
                    <a:pt x="118" y="93"/>
                  </a:lnTo>
                  <a:lnTo>
                    <a:pt x="118" y="93"/>
                  </a:lnTo>
                  <a:lnTo>
                    <a:pt x="122" y="99"/>
                  </a:lnTo>
                  <a:lnTo>
                    <a:pt x="125" y="103"/>
                  </a:lnTo>
                  <a:lnTo>
                    <a:pt x="127" y="109"/>
                  </a:lnTo>
                  <a:lnTo>
                    <a:pt x="127" y="116"/>
                  </a:lnTo>
                  <a:lnTo>
                    <a:pt x="127" y="116"/>
                  </a:lnTo>
                  <a:lnTo>
                    <a:pt x="127" y="122"/>
                  </a:lnTo>
                  <a:lnTo>
                    <a:pt x="125" y="128"/>
                  </a:lnTo>
                  <a:lnTo>
                    <a:pt x="122" y="132"/>
                  </a:lnTo>
                  <a:lnTo>
                    <a:pt x="118" y="138"/>
                  </a:lnTo>
                  <a:lnTo>
                    <a:pt x="28" y="226"/>
                  </a:lnTo>
                  <a:lnTo>
                    <a:pt x="28" y="226"/>
                  </a:lnTo>
                  <a:lnTo>
                    <a:pt x="24" y="231"/>
                  </a:lnTo>
                  <a:lnTo>
                    <a:pt x="18" y="231"/>
                  </a:lnTo>
                  <a:lnTo>
                    <a:pt x="1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9" name="Group 218"/>
          <p:cNvGrpSpPr/>
          <p:nvPr/>
        </p:nvGrpSpPr>
        <p:grpSpPr>
          <a:xfrm>
            <a:off x="4180306" y="2689808"/>
            <a:ext cx="318964" cy="187816"/>
            <a:chOff x="-2597151" y="4195763"/>
            <a:chExt cx="312738" cy="184150"/>
          </a:xfrm>
          <a:solidFill>
            <a:schemeClr val="bg2">
              <a:lumMod val="25000"/>
              <a:lumOff val="75000"/>
            </a:schemeClr>
          </a:solidFill>
        </p:grpSpPr>
        <p:sp>
          <p:nvSpPr>
            <p:cNvPr id="220" name="Freeform 13"/>
            <p:cNvSpPr>
              <a:spLocks/>
            </p:cNvSpPr>
            <p:nvPr/>
          </p:nvSpPr>
          <p:spPr bwMode="auto">
            <a:xfrm>
              <a:off x="-2490788" y="4275138"/>
              <a:ext cx="206375" cy="25400"/>
            </a:xfrm>
            <a:custGeom>
              <a:avLst/>
              <a:gdLst>
                <a:gd name="T0" fmla="*/ 244 w 260"/>
                <a:gd name="T1" fmla="*/ 33 h 33"/>
                <a:gd name="T2" fmla="*/ 16 w 260"/>
                <a:gd name="T3" fmla="*/ 33 h 33"/>
                <a:gd name="T4" fmla="*/ 16 w 260"/>
                <a:gd name="T5" fmla="*/ 33 h 33"/>
                <a:gd name="T6" fmla="*/ 11 w 260"/>
                <a:gd name="T7" fmla="*/ 31 h 33"/>
                <a:gd name="T8" fmla="*/ 5 w 260"/>
                <a:gd name="T9" fmla="*/ 28 h 33"/>
                <a:gd name="T10" fmla="*/ 2 w 260"/>
                <a:gd name="T11" fmla="*/ 22 h 33"/>
                <a:gd name="T12" fmla="*/ 0 w 260"/>
                <a:gd name="T13" fmla="*/ 16 h 33"/>
                <a:gd name="T14" fmla="*/ 0 w 260"/>
                <a:gd name="T15" fmla="*/ 16 h 33"/>
                <a:gd name="T16" fmla="*/ 2 w 260"/>
                <a:gd name="T17" fmla="*/ 11 h 33"/>
                <a:gd name="T18" fmla="*/ 5 w 260"/>
                <a:gd name="T19" fmla="*/ 5 h 33"/>
                <a:gd name="T20" fmla="*/ 11 w 260"/>
                <a:gd name="T21" fmla="*/ 2 h 33"/>
                <a:gd name="T22" fmla="*/ 16 w 260"/>
                <a:gd name="T23" fmla="*/ 0 h 33"/>
                <a:gd name="T24" fmla="*/ 244 w 260"/>
                <a:gd name="T25" fmla="*/ 0 h 33"/>
                <a:gd name="T26" fmla="*/ 244 w 260"/>
                <a:gd name="T27" fmla="*/ 0 h 33"/>
                <a:gd name="T28" fmla="*/ 250 w 260"/>
                <a:gd name="T29" fmla="*/ 2 h 33"/>
                <a:gd name="T30" fmla="*/ 256 w 260"/>
                <a:gd name="T31" fmla="*/ 5 h 33"/>
                <a:gd name="T32" fmla="*/ 259 w 260"/>
                <a:gd name="T33" fmla="*/ 11 h 33"/>
                <a:gd name="T34" fmla="*/ 260 w 260"/>
                <a:gd name="T35" fmla="*/ 16 h 33"/>
                <a:gd name="T36" fmla="*/ 260 w 260"/>
                <a:gd name="T37" fmla="*/ 16 h 33"/>
                <a:gd name="T38" fmla="*/ 259 w 260"/>
                <a:gd name="T39" fmla="*/ 22 h 33"/>
                <a:gd name="T40" fmla="*/ 256 w 260"/>
                <a:gd name="T41" fmla="*/ 28 h 33"/>
                <a:gd name="T42" fmla="*/ 250 w 260"/>
                <a:gd name="T43" fmla="*/ 31 h 33"/>
                <a:gd name="T44" fmla="*/ 244 w 260"/>
                <a:gd name="T45" fmla="*/ 33 h 33"/>
                <a:gd name="T46" fmla="*/ 244 w 260"/>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0" h="33">
                  <a:moveTo>
                    <a:pt x="244" y="33"/>
                  </a:moveTo>
                  <a:lnTo>
                    <a:pt x="16" y="33"/>
                  </a:lnTo>
                  <a:lnTo>
                    <a:pt x="16" y="33"/>
                  </a:lnTo>
                  <a:lnTo>
                    <a:pt x="11" y="31"/>
                  </a:lnTo>
                  <a:lnTo>
                    <a:pt x="5" y="28"/>
                  </a:lnTo>
                  <a:lnTo>
                    <a:pt x="2" y="22"/>
                  </a:lnTo>
                  <a:lnTo>
                    <a:pt x="0" y="16"/>
                  </a:lnTo>
                  <a:lnTo>
                    <a:pt x="0" y="16"/>
                  </a:lnTo>
                  <a:lnTo>
                    <a:pt x="2" y="11"/>
                  </a:lnTo>
                  <a:lnTo>
                    <a:pt x="5" y="5"/>
                  </a:lnTo>
                  <a:lnTo>
                    <a:pt x="11" y="2"/>
                  </a:lnTo>
                  <a:lnTo>
                    <a:pt x="16" y="0"/>
                  </a:lnTo>
                  <a:lnTo>
                    <a:pt x="244" y="0"/>
                  </a:lnTo>
                  <a:lnTo>
                    <a:pt x="244" y="0"/>
                  </a:lnTo>
                  <a:lnTo>
                    <a:pt x="250" y="2"/>
                  </a:lnTo>
                  <a:lnTo>
                    <a:pt x="256" y="5"/>
                  </a:lnTo>
                  <a:lnTo>
                    <a:pt x="259" y="11"/>
                  </a:lnTo>
                  <a:lnTo>
                    <a:pt x="260" y="16"/>
                  </a:lnTo>
                  <a:lnTo>
                    <a:pt x="260" y="16"/>
                  </a:lnTo>
                  <a:lnTo>
                    <a:pt x="259" y="22"/>
                  </a:lnTo>
                  <a:lnTo>
                    <a:pt x="256" y="28"/>
                  </a:lnTo>
                  <a:lnTo>
                    <a:pt x="250" y="31"/>
                  </a:lnTo>
                  <a:lnTo>
                    <a:pt x="244" y="33"/>
                  </a:lnTo>
                  <a:lnTo>
                    <a:pt x="24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1" name="Freeform 14"/>
            <p:cNvSpPr>
              <a:spLocks/>
            </p:cNvSpPr>
            <p:nvPr/>
          </p:nvSpPr>
          <p:spPr bwMode="auto">
            <a:xfrm>
              <a:off x="-2597151" y="4275138"/>
              <a:ext cx="92075" cy="25400"/>
            </a:xfrm>
            <a:custGeom>
              <a:avLst/>
              <a:gdLst>
                <a:gd name="T0" fmla="*/ 98 w 114"/>
                <a:gd name="T1" fmla="*/ 33 h 33"/>
                <a:gd name="T2" fmla="*/ 16 w 114"/>
                <a:gd name="T3" fmla="*/ 33 h 33"/>
                <a:gd name="T4" fmla="*/ 16 w 114"/>
                <a:gd name="T5" fmla="*/ 33 h 33"/>
                <a:gd name="T6" fmla="*/ 8 w 114"/>
                <a:gd name="T7" fmla="*/ 31 h 33"/>
                <a:gd name="T8" fmla="*/ 4 w 114"/>
                <a:gd name="T9" fmla="*/ 28 h 33"/>
                <a:gd name="T10" fmla="*/ 0 w 114"/>
                <a:gd name="T11" fmla="*/ 22 h 33"/>
                <a:gd name="T12" fmla="*/ 0 w 114"/>
                <a:gd name="T13" fmla="*/ 16 h 33"/>
                <a:gd name="T14" fmla="*/ 0 w 114"/>
                <a:gd name="T15" fmla="*/ 16 h 33"/>
                <a:gd name="T16" fmla="*/ 0 w 114"/>
                <a:gd name="T17" fmla="*/ 11 h 33"/>
                <a:gd name="T18" fmla="*/ 4 w 114"/>
                <a:gd name="T19" fmla="*/ 5 h 33"/>
                <a:gd name="T20" fmla="*/ 8 w 114"/>
                <a:gd name="T21" fmla="*/ 2 h 33"/>
                <a:gd name="T22" fmla="*/ 16 w 114"/>
                <a:gd name="T23" fmla="*/ 0 h 33"/>
                <a:gd name="T24" fmla="*/ 98 w 114"/>
                <a:gd name="T25" fmla="*/ 0 h 33"/>
                <a:gd name="T26" fmla="*/ 98 w 114"/>
                <a:gd name="T27" fmla="*/ 0 h 33"/>
                <a:gd name="T28" fmla="*/ 104 w 114"/>
                <a:gd name="T29" fmla="*/ 2 h 33"/>
                <a:gd name="T30" fmla="*/ 110 w 114"/>
                <a:gd name="T31" fmla="*/ 5 h 33"/>
                <a:gd name="T32" fmla="*/ 113 w 114"/>
                <a:gd name="T33" fmla="*/ 11 h 33"/>
                <a:gd name="T34" fmla="*/ 114 w 114"/>
                <a:gd name="T35" fmla="*/ 16 h 33"/>
                <a:gd name="T36" fmla="*/ 114 w 114"/>
                <a:gd name="T37" fmla="*/ 16 h 33"/>
                <a:gd name="T38" fmla="*/ 113 w 114"/>
                <a:gd name="T39" fmla="*/ 22 h 33"/>
                <a:gd name="T40" fmla="*/ 110 w 114"/>
                <a:gd name="T41" fmla="*/ 28 h 33"/>
                <a:gd name="T42" fmla="*/ 104 w 114"/>
                <a:gd name="T43" fmla="*/ 31 h 33"/>
                <a:gd name="T44" fmla="*/ 98 w 114"/>
                <a:gd name="T45" fmla="*/ 33 h 33"/>
                <a:gd name="T46" fmla="*/ 98 w 114"/>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33">
                  <a:moveTo>
                    <a:pt x="98" y="33"/>
                  </a:moveTo>
                  <a:lnTo>
                    <a:pt x="16" y="33"/>
                  </a:lnTo>
                  <a:lnTo>
                    <a:pt x="16" y="33"/>
                  </a:lnTo>
                  <a:lnTo>
                    <a:pt x="8" y="31"/>
                  </a:lnTo>
                  <a:lnTo>
                    <a:pt x="4" y="28"/>
                  </a:lnTo>
                  <a:lnTo>
                    <a:pt x="0" y="22"/>
                  </a:lnTo>
                  <a:lnTo>
                    <a:pt x="0" y="16"/>
                  </a:lnTo>
                  <a:lnTo>
                    <a:pt x="0" y="16"/>
                  </a:lnTo>
                  <a:lnTo>
                    <a:pt x="0" y="11"/>
                  </a:lnTo>
                  <a:lnTo>
                    <a:pt x="4" y="5"/>
                  </a:lnTo>
                  <a:lnTo>
                    <a:pt x="8" y="2"/>
                  </a:lnTo>
                  <a:lnTo>
                    <a:pt x="16" y="0"/>
                  </a:lnTo>
                  <a:lnTo>
                    <a:pt x="98" y="0"/>
                  </a:lnTo>
                  <a:lnTo>
                    <a:pt x="98" y="0"/>
                  </a:lnTo>
                  <a:lnTo>
                    <a:pt x="104" y="2"/>
                  </a:lnTo>
                  <a:lnTo>
                    <a:pt x="110" y="5"/>
                  </a:lnTo>
                  <a:lnTo>
                    <a:pt x="113" y="11"/>
                  </a:lnTo>
                  <a:lnTo>
                    <a:pt x="114" y="16"/>
                  </a:lnTo>
                  <a:lnTo>
                    <a:pt x="114" y="16"/>
                  </a:lnTo>
                  <a:lnTo>
                    <a:pt x="113" y="22"/>
                  </a:lnTo>
                  <a:lnTo>
                    <a:pt x="110" y="28"/>
                  </a:lnTo>
                  <a:lnTo>
                    <a:pt x="104" y="31"/>
                  </a:lnTo>
                  <a:lnTo>
                    <a:pt x="98" y="33"/>
                  </a:lnTo>
                  <a:lnTo>
                    <a:pt x="9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2" name="Freeform 15"/>
            <p:cNvSpPr>
              <a:spLocks/>
            </p:cNvSpPr>
            <p:nvPr/>
          </p:nvSpPr>
          <p:spPr bwMode="auto">
            <a:xfrm>
              <a:off x="-2384426" y="4195763"/>
              <a:ext cx="100013" cy="184150"/>
            </a:xfrm>
            <a:custGeom>
              <a:avLst/>
              <a:gdLst>
                <a:gd name="T0" fmla="*/ 16 w 126"/>
                <a:gd name="T1" fmla="*/ 232 h 232"/>
                <a:gd name="T2" fmla="*/ 16 w 126"/>
                <a:gd name="T3" fmla="*/ 232 h 232"/>
                <a:gd name="T4" fmla="*/ 10 w 126"/>
                <a:gd name="T5" fmla="*/ 231 h 232"/>
                <a:gd name="T6" fmla="*/ 6 w 126"/>
                <a:gd name="T7" fmla="*/ 227 h 232"/>
                <a:gd name="T8" fmla="*/ 6 w 126"/>
                <a:gd name="T9" fmla="*/ 227 h 232"/>
                <a:gd name="T10" fmla="*/ 1 w 126"/>
                <a:gd name="T11" fmla="*/ 222 h 232"/>
                <a:gd name="T12" fmla="*/ 0 w 126"/>
                <a:gd name="T13" fmla="*/ 216 h 232"/>
                <a:gd name="T14" fmla="*/ 1 w 126"/>
                <a:gd name="T15" fmla="*/ 209 h 232"/>
                <a:gd name="T16" fmla="*/ 6 w 126"/>
                <a:gd name="T17" fmla="*/ 205 h 232"/>
                <a:gd name="T18" fmla="*/ 94 w 126"/>
                <a:gd name="T19" fmla="*/ 115 h 232"/>
                <a:gd name="T20" fmla="*/ 6 w 126"/>
                <a:gd name="T21" fmla="*/ 28 h 232"/>
                <a:gd name="T22" fmla="*/ 6 w 126"/>
                <a:gd name="T23" fmla="*/ 28 h 232"/>
                <a:gd name="T24" fmla="*/ 1 w 126"/>
                <a:gd name="T25" fmla="*/ 24 h 232"/>
                <a:gd name="T26" fmla="*/ 0 w 126"/>
                <a:gd name="T27" fmla="*/ 16 h 232"/>
                <a:gd name="T28" fmla="*/ 1 w 126"/>
                <a:gd name="T29" fmla="*/ 11 h 232"/>
                <a:gd name="T30" fmla="*/ 6 w 126"/>
                <a:gd name="T31" fmla="*/ 5 h 232"/>
                <a:gd name="T32" fmla="*/ 6 w 126"/>
                <a:gd name="T33" fmla="*/ 5 h 232"/>
                <a:gd name="T34" fmla="*/ 10 w 126"/>
                <a:gd name="T35" fmla="*/ 2 h 232"/>
                <a:gd name="T36" fmla="*/ 16 w 126"/>
                <a:gd name="T37" fmla="*/ 0 h 232"/>
                <a:gd name="T38" fmla="*/ 23 w 126"/>
                <a:gd name="T39" fmla="*/ 2 h 232"/>
                <a:gd name="T40" fmla="*/ 28 w 126"/>
                <a:gd name="T41" fmla="*/ 5 h 232"/>
                <a:gd name="T42" fmla="*/ 117 w 126"/>
                <a:gd name="T43" fmla="*/ 94 h 232"/>
                <a:gd name="T44" fmla="*/ 117 w 126"/>
                <a:gd name="T45" fmla="*/ 94 h 232"/>
                <a:gd name="T46" fmla="*/ 122 w 126"/>
                <a:gd name="T47" fmla="*/ 99 h 232"/>
                <a:gd name="T48" fmla="*/ 125 w 126"/>
                <a:gd name="T49" fmla="*/ 105 h 232"/>
                <a:gd name="T50" fmla="*/ 126 w 126"/>
                <a:gd name="T51" fmla="*/ 111 h 232"/>
                <a:gd name="T52" fmla="*/ 126 w 126"/>
                <a:gd name="T53" fmla="*/ 116 h 232"/>
                <a:gd name="T54" fmla="*/ 126 w 126"/>
                <a:gd name="T55" fmla="*/ 116 h 232"/>
                <a:gd name="T56" fmla="*/ 126 w 126"/>
                <a:gd name="T57" fmla="*/ 122 h 232"/>
                <a:gd name="T58" fmla="*/ 125 w 126"/>
                <a:gd name="T59" fmla="*/ 128 h 232"/>
                <a:gd name="T60" fmla="*/ 122 w 126"/>
                <a:gd name="T61" fmla="*/ 134 h 232"/>
                <a:gd name="T62" fmla="*/ 117 w 126"/>
                <a:gd name="T63" fmla="*/ 138 h 232"/>
                <a:gd name="T64" fmla="*/ 28 w 126"/>
                <a:gd name="T65" fmla="*/ 227 h 232"/>
                <a:gd name="T66" fmla="*/ 28 w 126"/>
                <a:gd name="T67" fmla="*/ 227 h 232"/>
                <a:gd name="T68" fmla="*/ 23 w 126"/>
                <a:gd name="T69" fmla="*/ 231 h 232"/>
                <a:gd name="T70" fmla="*/ 16 w 126"/>
                <a:gd name="T71" fmla="*/ 232 h 232"/>
                <a:gd name="T72" fmla="*/ 16 w 126"/>
                <a:gd name="T7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232">
                  <a:moveTo>
                    <a:pt x="16" y="232"/>
                  </a:moveTo>
                  <a:lnTo>
                    <a:pt x="16" y="232"/>
                  </a:lnTo>
                  <a:lnTo>
                    <a:pt x="10" y="231"/>
                  </a:lnTo>
                  <a:lnTo>
                    <a:pt x="6" y="227"/>
                  </a:lnTo>
                  <a:lnTo>
                    <a:pt x="6" y="227"/>
                  </a:lnTo>
                  <a:lnTo>
                    <a:pt x="1" y="222"/>
                  </a:lnTo>
                  <a:lnTo>
                    <a:pt x="0" y="216"/>
                  </a:lnTo>
                  <a:lnTo>
                    <a:pt x="1" y="209"/>
                  </a:lnTo>
                  <a:lnTo>
                    <a:pt x="6" y="205"/>
                  </a:lnTo>
                  <a:lnTo>
                    <a:pt x="94" y="115"/>
                  </a:lnTo>
                  <a:lnTo>
                    <a:pt x="6" y="28"/>
                  </a:lnTo>
                  <a:lnTo>
                    <a:pt x="6" y="28"/>
                  </a:lnTo>
                  <a:lnTo>
                    <a:pt x="1" y="24"/>
                  </a:lnTo>
                  <a:lnTo>
                    <a:pt x="0" y="16"/>
                  </a:lnTo>
                  <a:lnTo>
                    <a:pt x="1" y="11"/>
                  </a:lnTo>
                  <a:lnTo>
                    <a:pt x="6" y="5"/>
                  </a:lnTo>
                  <a:lnTo>
                    <a:pt x="6" y="5"/>
                  </a:lnTo>
                  <a:lnTo>
                    <a:pt x="10" y="2"/>
                  </a:lnTo>
                  <a:lnTo>
                    <a:pt x="16" y="0"/>
                  </a:lnTo>
                  <a:lnTo>
                    <a:pt x="23" y="2"/>
                  </a:lnTo>
                  <a:lnTo>
                    <a:pt x="28" y="5"/>
                  </a:lnTo>
                  <a:lnTo>
                    <a:pt x="117" y="94"/>
                  </a:lnTo>
                  <a:lnTo>
                    <a:pt x="117" y="94"/>
                  </a:lnTo>
                  <a:lnTo>
                    <a:pt x="122" y="99"/>
                  </a:lnTo>
                  <a:lnTo>
                    <a:pt x="125" y="105"/>
                  </a:lnTo>
                  <a:lnTo>
                    <a:pt x="126" y="111"/>
                  </a:lnTo>
                  <a:lnTo>
                    <a:pt x="126" y="116"/>
                  </a:lnTo>
                  <a:lnTo>
                    <a:pt x="126" y="116"/>
                  </a:lnTo>
                  <a:lnTo>
                    <a:pt x="126" y="122"/>
                  </a:lnTo>
                  <a:lnTo>
                    <a:pt x="125" y="128"/>
                  </a:lnTo>
                  <a:lnTo>
                    <a:pt x="122" y="134"/>
                  </a:lnTo>
                  <a:lnTo>
                    <a:pt x="117" y="138"/>
                  </a:lnTo>
                  <a:lnTo>
                    <a:pt x="28" y="227"/>
                  </a:lnTo>
                  <a:lnTo>
                    <a:pt x="28" y="227"/>
                  </a:lnTo>
                  <a:lnTo>
                    <a:pt x="23" y="231"/>
                  </a:lnTo>
                  <a:lnTo>
                    <a:pt x="16" y="232"/>
                  </a:lnTo>
                  <a:lnTo>
                    <a:pt x="16"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23" name="Group 222"/>
          <p:cNvGrpSpPr/>
          <p:nvPr/>
        </p:nvGrpSpPr>
        <p:grpSpPr>
          <a:xfrm>
            <a:off x="8504620" y="1774619"/>
            <a:ext cx="806034" cy="2786477"/>
            <a:chOff x="8337755" y="1739981"/>
            <a:chExt cx="790301" cy="2732088"/>
          </a:xfrm>
          <a:solidFill>
            <a:schemeClr val="accent1"/>
          </a:solidFill>
        </p:grpSpPr>
        <p:sp>
          <p:nvSpPr>
            <p:cNvPr id="224" name="Freeform 6"/>
            <p:cNvSpPr>
              <a:spLocks/>
            </p:cNvSpPr>
            <p:nvPr/>
          </p:nvSpPr>
          <p:spPr bwMode="auto">
            <a:xfrm>
              <a:off x="8845481" y="1739981"/>
              <a:ext cx="282575" cy="2732088"/>
            </a:xfrm>
            <a:custGeom>
              <a:avLst/>
              <a:gdLst>
                <a:gd name="T0" fmla="*/ 339 w 355"/>
                <a:gd name="T1" fmla="*/ 3442 h 3442"/>
                <a:gd name="T2" fmla="*/ 55 w 355"/>
                <a:gd name="T3" fmla="*/ 3442 h 3442"/>
                <a:gd name="T4" fmla="*/ 55 w 355"/>
                <a:gd name="T5" fmla="*/ 3442 h 3442"/>
                <a:gd name="T6" fmla="*/ 45 w 355"/>
                <a:gd name="T7" fmla="*/ 3441 h 3442"/>
                <a:gd name="T8" fmla="*/ 35 w 355"/>
                <a:gd name="T9" fmla="*/ 3438 h 3442"/>
                <a:gd name="T10" fmla="*/ 24 w 355"/>
                <a:gd name="T11" fmla="*/ 3432 h 3442"/>
                <a:gd name="T12" fmla="*/ 16 w 355"/>
                <a:gd name="T13" fmla="*/ 3424 h 3442"/>
                <a:gd name="T14" fmla="*/ 10 w 355"/>
                <a:gd name="T15" fmla="*/ 3417 h 3442"/>
                <a:gd name="T16" fmla="*/ 4 w 355"/>
                <a:gd name="T17" fmla="*/ 3407 h 3442"/>
                <a:gd name="T18" fmla="*/ 1 w 355"/>
                <a:gd name="T19" fmla="*/ 3396 h 3442"/>
                <a:gd name="T20" fmla="*/ 0 w 355"/>
                <a:gd name="T21" fmla="*/ 3385 h 3442"/>
                <a:gd name="T22" fmla="*/ 0 w 355"/>
                <a:gd name="T23" fmla="*/ 56 h 3442"/>
                <a:gd name="T24" fmla="*/ 0 w 355"/>
                <a:gd name="T25" fmla="*/ 56 h 3442"/>
                <a:gd name="T26" fmla="*/ 1 w 355"/>
                <a:gd name="T27" fmla="*/ 44 h 3442"/>
                <a:gd name="T28" fmla="*/ 4 w 355"/>
                <a:gd name="T29" fmla="*/ 34 h 3442"/>
                <a:gd name="T30" fmla="*/ 10 w 355"/>
                <a:gd name="T31" fmla="*/ 25 h 3442"/>
                <a:gd name="T32" fmla="*/ 16 w 355"/>
                <a:gd name="T33" fmla="*/ 16 h 3442"/>
                <a:gd name="T34" fmla="*/ 24 w 355"/>
                <a:gd name="T35" fmla="*/ 9 h 3442"/>
                <a:gd name="T36" fmla="*/ 35 w 355"/>
                <a:gd name="T37" fmla="*/ 4 h 3442"/>
                <a:gd name="T38" fmla="*/ 45 w 355"/>
                <a:gd name="T39" fmla="*/ 1 h 3442"/>
                <a:gd name="T40" fmla="*/ 55 w 355"/>
                <a:gd name="T41" fmla="*/ 0 h 3442"/>
                <a:gd name="T42" fmla="*/ 339 w 355"/>
                <a:gd name="T43" fmla="*/ 0 h 3442"/>
                <a:gd name="T44" fmla="*/ 339 w 355"/>
                <a:gd name="T45" fmla="*/ 0 h 3442"/>
                <a:gd name="T46" fmla="*/ 346 w 355"/>
                <a:gd name="T47" fmla="*/ 1 h 3442"/>
                <a:gd name="T48" fmla="*/ 351 w 355"/>
                <a:gd name="T49" fmla="*/ 4 h 3442"/>
                <a:gd name="T50" fmla="*/ 354 w 355"/>
                <a:gd name="T51" fmla="*/ 10 h 3442"/>
                <a:gd name="T52" fmla="*/ 355 w 355"/>
                <a:gd name="T53" fmla="*/ 16 h 3442"/>
                <a:gd name="T54" fmla="*/ 355 w 355"/>
                <a:gd name="T55" fmla="*/ 16 h 3442"/>
                <a:gd name="T56" fmla="*/ 354 w 355"/>
                <a:gd name="T57" fmla="*/ 24 h 3442"/>
                <a:gd name="T58" fmla="*/ 351 w 355"/>
                <a:gd name="T59" fmla="*/ 28 h 3442"/>
                <a:gd name="T60" fmla="*/ 346 w 355"/>
                <a:gd name="T61" fmla="*/ 32 h 3442"/>
                <a:gd name="T62" fmla="*/ 339 w 355"/>
                <a:gd name="T63" fmla="*/ 32 h 3442"/>
                <a:gd name="T64" fmla="*/ 55 w 355"/>
                <a:gd name="T65" fmla="*/ 32 h 3442"/>
                <a:gd name="T66" fmla="*/ 55 w 355"/>
                <a:gd name="T67" fmla="*/ 32 h 3442"/>
                <a:gd name="T68" fmla="*/ 51 w 355"/>
                <a:gd name="T69" fmla="*/ 34 h 3442"/>
                <a:gd name="T70" fmla="*/ 47 w 355"/>
                <a:gd name="T71" fmla="*/ 35 h 3442"/>
                <a:gd name="T72" fmla="*/ 39 w 355"/>
                <a:gd name="T73" fmla="*/ 40 h 3442"/>
                <a:gd name="T74" fmla="*/ 35 w 355"/>
                <a:gd name="T75" fmla="*/ 47 h 3442"/>
                <a:gd name="T76" fmla="*/ 33 w 355"/>
                <a:gd name="T77" fmla="*/ 51 h 3442"/>
                <a:gd name="T78" fmla="*/ 33 w 355"/>
                <a:gd name="T79" fmla="*/ 56 h 3442"/>
                <a:gd name="T80" fmla="*/ 33 w 355"/>
                <a:gd name="T81" fmla="*/ 3385 h 3442"/>
                <a:gd name="T82" fmla="*/ 33 w 355"/>
                <a:gd name="T83" fmla="*/ 3385 h 3442"/>
                <a:gd name="T84" fmla="*/ 33 w 355"/>
                <a:gd name="T85" fmla="*/ 3391 h 3442"/>
                <a:gd name="T86" fmla="*/ 35 w 355"/>
                <a:gd name="T87" fmla="*/ 3395 h 3442"/>
                <a:gd name="T88" fmla="*/ 39 w 355"/>
                <a:gd name="T89" fmla="*/ 3402 h 3442"/>
                <a:gd name="T90" fmla="*/ 47 w 355"/>
                <a:gd name="T91" fmla="*/ 3407 h 3442"/>
                <a:gd name="T92" fmla="*/ 51 w 355"/>
                <a:gd name="T93" fmla="*/ 3408 h 3442"/>
                <a:gd name="T94" fmla="*/ 55 w 355"/>
                <a:gd name="T95" fmla="*/ 3408 h 3442"/>
                <a:gd name="T96" fmla="*/ 339 w 355"/>
                <a:gd name="T97" fmla="*/ 3408 h 3442"/>
                <a:gd name="T98" fmla="*/ 339 w 355"/>
                <a:gd name="T99" fmla="*/ 3408 h 3442"/>
                <a:gd name="T100" fmla="*/ 346 w 355"/>
                <a:gd name="T101" fmla="*/ 3410 h 3442"/>
                <a:gd name="T102" fmla="*/ 351 w 355"/>
                <a:gd name="T103" fmla="*/ 3414 h 3442"/>
                <a:gd name="T104" fmla="*/ 354 w 355"/>
                <a:gd name="T105" fmla="*/ 3418 h 3442"/>
                <a:gd name="T106" fmla="*/ 355 w 355"/>
                <a:gd name="T107" fmla="*/ 3424 h 3442"/>
                <a:gd name="T108" fmla="*/ 355 w 355"/>
                <a:gd name="T109" fmla="*/ 3424 h 3442"/>
                <a:gd name="T110" fmla="*/ 354 w 355"/>
                <a:gd name="T111" fmla="*/ 3432 h 3442"/>
                <a:gd name="T112" fmla="*/ 351 w 355"/>
                <a:gd name="T113" fmla="*/ 3436 h 3442"/>
                <a:gd name="T114" fmla="*/ 346 w 355"/>
                <a:gd name="T115" fmla="*/ 3441 h 3442"/>
                <a:gd name="T116" fmla="*/ 339 w 355"/>
                <a:gd name="T117" fmla="*/ 3442 h 3442"/>
                <a:gd name="T118" fmla="*/ 339 w 355"/>
                <a:gd name="T119" fmla="*/ 3442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3442">
                  <a:moveTo>
                    <a:pt x="339" y="3442"/>
                  </a:moveTo>
                  <a:lnTo>
                    <a:pt x="55" y="3442"/>
                  </a:lnTo>
                  <a:lnTo>
                    <a:pt x="55" y="3442"/>
                  </a:lnTo>
                  <a:lnTo>
                    <a:pt x="45" y="3441"/>
                  </a:lnTo>
                  <a:lnTo>
                    <a:pt x="35" y="3438"/>
                  </a:lnTo>
                  <a:lnTo>
                    <a:pt x="24" y="3432"/>
                  </a:lnTo>
                  <a:lnTo>
                    <a:pt x="16" y="3424"/>
                  </a:lnTo>
                  <a:lnTo>
                    <a:pt x="10" y="3417"/>
                  </a:lnTo>
                  <a:lnTo>
                    <a:pt x="4" y="3407"/>
                  </a:lnTo>
                  <a:lnTo>
                    <a:pt x="1" y="3396"/>
                  </a:lnTo>
                  <a:lnTo>
                    <a:pt x="0" y="3385"/>
                  </a:lnTo>
                  <a:lnTo>
                    <a:pt x="0" y="56"/>
                  </a:lnTo>
                  <a:lnTo>
                    <a:pt x="0" y="56"/>
                  </a:lnTo>
                  <a:lnTo>
                    <a:pt x="1" y="44"/>
                  </a:lnTo>
                  <a:lnTo>
                    <a:pt x="4" y="34"/>
                  </a:lnTo>
                  <a:lnTo>
                    <a:pt x="10" y="25"/>
                  </a:lnTo>
                  <a:lnTo>
                    <a:pt x="16" y="16"/>
                  </a:lnTo>
                  <a:lnTo>
                    <a:pt x="24" y="9"/>
                  </a:lnTo>
                  <a:lnTo>
                    <a:pt x="35" y="4"/>
                  </a:lnTo>
                  <a:lnTo>
                    <a:pt x="45" y="1"/>
                  </a:lnTo>
                  <a:lnTo>
                    <a:pt x="55" y="0"/>
                  </a:lnTo>
                  <a:lnTo>
                    <a:pt x="339" y="0"/>
                  </a:lnTo>
                  <a:lnTo>
                    <a:pt x="339" y="0"/>
                  </a:lnTo>
                  <a:lnTo>
                    <a:pt x="346" y="1"/>
                  </a:lnTo>
                  <a:lnTo>
                    <a:pt x="351" y="4"/>
                  </a:lnTo>
                  <a:lnTo>
                    <a:pt x="354" y="10"/>
                  </a:lnTo>
                  <a:lnTo>
                    <a:pt x="355" y="16"/>
                  </a:lnTo>
                  <a:lnTo>
                    <a:pt x="355" y="16"/>
                  </a:lnTo>
                  <a:lnTo>
                    <a:pt x="354" y="24"/>
                  </a:lnTo>
                  <a:lnTo>
                    <a:pt x="351" y="28"/>
                  </a:lnTo>
                  <a:lnTo>
                    <a:pt x="346" y="32"/>
                  </a:lnTo>
                  <a:lnTo>
                    <a:pt x="339" y="32"/>
                  </a:lnTo>
                  <a:lnTo>
                    <a:pt x="55" y="32"/>
                  </a:lnTo>
                  <a:lnTo>
                    <a:pt x="55" y="32"/>
                  </a:lnTo>
                  <a:lnTo>
                    <a:pt x="51" y="34"/>
                  </a:lnTo>
                  <a:lnTo>
                    <a:pt x="47" y="35"/>
                  </a:lnTo>
                  <a:lnTo>
                    <a:pt x="39" y="40"/>
                  </a:lnTo>
                  <a:lnTo>
                    <a:pt x="35" y="47"/>
                  </a:lnTo>
                  <a:lnTo>
                    <a:pt x="33" y="51"/>
                  </a:lnTo>
                  <a:lnTo>
                    <a:pt x="33" y="56"/>
                  </a:lnTo>
                  <a:lnTo>
                    <a:pt x="33" y="3385"/>
                  </a:lnTo>
                  <a:lnTo>
                    <a:pt x="33" y="3385"/>
                  </a:lnTo>
                  <a:lnTo>
                    <a:pt x="33" y="3391"/>
                  </a:lnTo>
                  <a:lnTo>
                    <a:pt x="35" y="3395"/>
                  </a:lnTo>
                  <a:lnTo>
                    <a:pt x="39" y="3402"/>
                  </a:lnTo>
                  <a:lnTo>
                    <a:pt x="47" y="3407"/>
                  </a:lnTo>
                  <a:lnTo>
                    <a:pt x="51" y="3408"/>
                  </a:lnTo>
                  <a:lnTo>
                    <a:pt x="55" y="3408"/>
                  </a:lnTo>
                  <a:lnTo>
                    <a:pt x="339" y="3408"/>
                  </a:lnTo>
                  <a:lnTo>
                    <a:pt x="339" y="3408"/>
                  </a:lnTo>
                  <a:lnTo>
                    <a:pt x="346" y="3410"/>
                  </a:lnTo>
                  <a:lnTo>
                    <a:pt x="351" y="3414"/>
                  </a:lnTo>
                  <a:lnTo>
                    <a:pt x="354" y="3418"/>
                  </a:lnTo>
                  <a:lnTo>
                    <a:pt x="355" y="3424"/>
                  </a:lnTo>
                  <a:lnTo>
                    <a:pt x="355" y="3424"/>
                  </a:lnTo>
                  <a:lnTo>
                    <a:pt x="354" y="3432"/>
                  </a:lnTo>
                  <a:lnTo>
                    <a:pt x="351" y="3436"/>
                  </a:lnTo>
                  <a:lnTo>
                    <a:pt x="346" y="3441"/>
                  </a:lnTo>
                  <a:lnTo>
                    <a:pt x="339" y="3442"/>
                  </a:lnTo>
                  <a:lnTo>
                    <a:pt x="339" y="3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5" name="Freeform 11"/>
            <p:cNvSpPr>
              <a:spLocks/>
            </p:cNvSpPr>
            <p:nvPr/>
          </p:nvSpPr>
          <p:spPr bwMode="auto">
            <a:xfrm>
              <a:off x="8337755" y="3141744"/>
              <a:ext cx="512763" cy="25400"/>
            </a:xfrm>
            <a:custGeom>
              <a:avLst/>
              <a:gdLst>
                <a:gd name="T0" fmla="*/ 630 w 647"/>
                <a:gd name="T1" fmla="*/ 32 h 32"/>
                <a:gd name="T2" fmla="*/ 16 w 647"/>
                <a:gd name="T3" fmla="*/ 32 h 32"/>
                <a:gd name="T4" fmla="*/ 16 w 647"/>
                <a:gd name="T5" fmla="*/ 32 h 32"/>
                <a:gd name="T6" fmla="*/ 11 w 647"/>
                <a:gd name="T7" fmla="*/ 31 h 32"/>
                <a:gd name="T8" fmla="*/ 5 w 647"/>
                <a:gd name="T9" fmla="*/ 28 h 32"/>
                <a:gd name="T10" fmla="*/ 2 w 647"/>
                <a:gd name="T11" fmla="*/ 22 h 32"/>
                <a:gd name="T12" fmla="*/ 0 w 647"/>
                <a:gd name="T13" fmla="*/ 16 h 32"/>
                <a:gd name="T14" fmla="*/ 0 w 647"/>
                <a:gd name="T15" fmla="*/ 16 h 32"/>
                <a:gd name="T16" fmla="*/ 2 w 647"/>
                <a:gd name="T17" fmla="*/ 10 h 32"/>
                <a:gd name="T18" fmla="*/ 5 w 647"/>
                <a:gd name="T19" fmla="*/ 4 h 32"/>
                <a:gd name="T20" fmla="*/ 11 w 647"/>
                <a:gd name="T21" fmla="*/ 1 h 32"/>
                <a:gd name="T22" fmla="*/ 16 w 647"/>
                <a:gd name="T23" fmla="*/ 0 h 32"/>
                <a:gd name="T24" fmla="*/ 630 w 647"/>
                <a:gd name="T25" fmla="*/ 0 h 32"/>
                <a:gd name="T26" fmla="*/ 630 w 647"/>
                <a:gd name="T27" fmla="*/ 0 h 32"/>
                <a:gd name="T28" fmla="*/ 638 w 647"/>
                <a:gd name="T29" fmla="*/ 1 h 32"/>
                <a:gd name="T30" fmla="*/ 642 w 647"/>
                <a:gd name="T31" fmla="*/ 4 h 32"/>
                <a:gd name="T32" fmla="*/ 647 w 647"/>
                <a:gd name="T33" fmla="*/ 10 h 32"/>
                <a:gd name="T34" fmla="*/ 647 w 647"/>
                <a:gd name="T35" fmla="*/ 16 h 32"/>
                <a:gd name="T36" fmla="*/ 647 w 647"/>
                <a:gd name="T37" fmla="*/ 16 h 32"/>
                <a:gd name="T38" fmla="*/ 647 w 647"/>
                <a:gd name="T39" fmla="*/ 22 h 32"/>
                <a:gd name="T40" fmla="*/ 642 w 647"/>
                <a:gd name="T41" fmla="*/ 28 h 32"/>
                <a:gd name="T42" fmla="*/ 638 w 647"/>
                <a:gd name="T43" fmla="*/ 31 h 32"/>
                <a:gd name="T44" fmla="*/ 630 w 647"/>
                <a:gd name="T45" fmla="*/ 32 h 32"/>
                <a:gd name="T46" fmla="*/ 630 w 647"/>
                <a:gd name="T4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32">
                  <a:moveTo>
                    <a:pt x="630" y="32"/>
                  </a:moveTo>
                  <a:lnTo>
                    <a:pt x="16" y="32"/>
                  </a:lnTo>
                  <a:lnTo>
                    <a:pt x="16" y="32"/>
                  </a:lnTo>
                  <a:lnTo>
                    <a:pt x="11" y="31"/>
                  </a:lnTo>
                  <a:lnTo>
                    <a:pt x="5" y="28"/>
                  </a:lnTo>
                  <a:lnTo>
                    <a:pt x="2" y="22"/>
                  </a:lnTo>
                  <a:lnTo>
                    <a:pt x="0" y="16"/>
                  </a:lnTo>
                  <a:lnTo>
                    <a:pt x="0" y="16"/>
                  </a:lnTo>
                  <a:lnTo>
                    <a:pt x="2" y="10"/>
                  </a:lnTo>
                  <a:lnTo>
                    <a:pt x="5" y="4"/>
                  </a:lnTo>
                  <a:lnTo>
                    <a:pt x="11" y="1"/>
                  </a:lnTo>
                  <a:lnTo>
                    <a:pt x="16" y="0"/>
                  </a:lnTo>
                  <a:lnTo>
                    <a:pt x="630" y="0"/>
                  </a:lnTo>
                  <a:lnTo>
                    <a:pt x="630" y="0"/>
                  </a:lnTo>
                  <a:lnTo>
                    <a:pt x="638" y="1"/>
                  </a:lnTo>
                  <a:lnTo>
                    <a:pt x="642" y="4"/>
                  </a:lnTo>
                  <a:lnTo>
                    <a:pt x="647" y="10"/>
                  </a:lnTo>
                  <a:lnTo>
                    <a:pt x="647" y="16"/>
                  </a:lnTo>
                  <a:lnTo>
                    <a:pt x="647" y="16"/>
                  </a:lnTo>
                  <a:lnTo>
                    <a:pt x="647" y="22"/>
                  </a:lnTo>
                  <a:lnTo>
                    <a:pt x="642" y="28"/>
                  </a:lnTo>
                  <a:lnTo>
                    <a:pt x="638" y="31"/>
                  </a:lnTo>
                  <a:lnTo>
                    <a:pt x="630" y="32"/>
                  </a:lnTo>
                  <a:lnTo>
                    <a:pt x="63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6" name="Freeform 12"/>
            <p:cNvSpPr>
              <a:spLocks/>
            </p:cNvSpPr>
            <p:nvPr/>
          </p:nvSpPr>
          <p:spPr bwMode="auto">
            <a:xfrm>
              <a:off x="8752092" y="3062369"/>
              <a:ext cx="98425" cy="184150"/>
            </a:xfrm>
            <a:custGeom>
              <a:avLst/>
              <a:gdLst>
                <a:gd name="T0" fmla="*/ 16 w 125"/>
                <a:gd name="T1" fmla="*/ 232 h 232"/>
                <a:gd name="T2" fmla="*/ 16 w 125"/>
                <a:gd name="T3" fmla="*/ 232 h 232"/>
                <a:gd name="T4" fmla="*/ 10 w 125"/>
                <a:gd name="T5" fmla="*/ 231 h 232"/>
                <a:gd name="T6" fmla="*/ 4 w 125"/>
                <a:gd name="T7" fmla="*/ 226 h 232"/>
                <a:gd name="T8" fmla="*/ 4 w 125"/>
                <a:gd name="T9" fmla="*/ 226 h 232"/>
                <a:gd name="T10" fmla="*/ 0 w 125"/>
                <a:gd name="T11" fmla="*/ 222 h 232"/>
                <a:gd name="T12" fmla="*/ 0 w 125"/>
                <a:gd name="T13" fmla="*/ 216 h 232"/>
                <a:gd name="T14" fmla="*/ 0 w 125"/>
                <a:gd name="T15" fmla="*/ 209 h 232"/>
                <a:gd name="T16" fmla="*/ 4 w 125"/>
                <a:gd name="T17" fmla="*/ 204 h 232"/>
                <a:gd name="T18" fmla="*/ 92 w 125"/>
                <a:gd name="T19" fmla="*/ 114 h 232"/>
                <a:gd name="T20" fmla="*/ 4 w 125"/>
                <a:gd name="T21" fmla="*/ 28 h 232"/>
                <a:gd name="T22" fmla="*/ 4 w 125"/>
                <a:gd name="T23" fmla="*/ 28 h 232"/>
                <a:gd name="T24" fmla="*/ 0 w 125"/>
                <a:gd name="T25" fmla="*/ 23 h 232"/>
                <a:gd name="T26" fmla="*/ 0 w 125"/>
                <a:gd name="T27" fmla="*/ 16 h 232"/>
                <a:gd name="T28" fmla="*/ 0 w 125"/>
                <a:gd name="T29" fmla="*/ 10 h 232"/>
                <a:gd name="T30" fmla="*/ 4 w 125"/>
                <a:gd name="T31" fmla="*/ 4 h 232"/>
                <a:gd name="T32" fmla="*/ 4 w 125"/>
                <a:gd name="T33" fmla="*/ 4 h 232"/>
                <a:gd name="T34" fmla="*/ 10 w 125"/>
                <a:gd name="T35" fmla="*/ 1 h 232"/>
                <a:gd name="T36" fmla="*/ 16 w 125"/>
                <a:gd name="T37" fmla="*/ 0 h 232"/>
                <a:gd name="T38" fmla="*/ 22 w 125"/>
                <a:gd name="T39" fmla="*/ 1 h 232"/>
                <a:gd name="T40" fmla="*/ 28 w 125"/>
                <a:gd name="T41" fmla="*/ 4 h 232"/>
                <a:gd name="T42" fmla="*/ 116 w 125"/>
                <a:gd name="T43" fmla="*/ 94 h 232"/>
                <a:gd name="T44" fmla="*/ 116 w 125"/>
                <a:gd name="T45" fmla="*/ 94 h 232"/>
                <a:gd name="T46" fmla="*/ 120 w 125"/>
                <a:gd name="T47" fmla="*/ 98 h 232"/>
                <a:gd name="T48" fmla="*/ 123 w 125"/>
                <a:gd name="T49" fmla="*/ 104 h 232"/>
                <a:gd name="T50" fmla="*/ 125 w 125"/>
                <a:gd name="T51" fmla="*/ 110 h 232"/>
                <a:gd name="T52" fmla="*/ 125 w 125"/>
                <a:gd name="T53" fmla="*/ 116 h 232"/>
                <a:gd name="T54" fmla="*/ 125 w 125"/>
                <a:gd name="T55" fmla="*/ 116 h 232"/>
                <a:gd name="T56" fmla="*/ 125 w 125"/>
                <a:gd name="T57" fmla="*/ 122 h 232"/>
                <a:gd name="T58" fmla="*/ 123 w 125"/>
                <a:gd name="T59" fmla="*/ 128 h 232"/>
                <a:gd name="T60" fmla="*/ 120 w 125"/>
                <a:gd name="T61" fmla="*/ 134 h 232"/>
                <a:gd name="T62" fmla="*/ 116 w 125"/>
                <a:gd name="T63" fmla="*/ 138 h 232"/>
                <a:gd name="T64" fmla="*/ 28 w 125"/>
                <a:gd name="T65" fmla="*/ 226 h 232"/>
                <a:gd name="T66" fmla="*/ 28 w 125"/>
                <a:gd name="T67" fmla="*/ 226 h 232"/>
                <a:gd name="T68" fmla="*/ 22 w 125"/>
                <a:gd name="T69" fmla="*/ 231 h 232"/>
                <a:gd name="T70" fmla="*/ 16 w 125"/>
                <a:gd name="T71" fmla="*/ 232 h 232"/>
                <a:gd name="T72" fmla="*/ 16 w 125"/>
                <a:gd name="T7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232">
                  <a:moveTo>
                    <a:pt x="16" y="232"/>
                  </a:moveTo>
                  <a:lnTo>
                    <a:pt x="16" y="232"/>
                  </a:lnTo>
                  <a:lnTo>
                    <a:pt x="10" y="231"/>
                  </a:lnTo>
                  <a:lnTo>
                    <a:pt x="4" y="226"/>
                  </a:lnTo>
                  <a:lnTo>
                    <a:pt x="4" y="226"/>
                  </a:lnTo>
                  <a:lnTo>
                    <a:pt x="0" y="222"/>
                  </a:lnTo>
                  <a:lnTo>
                    <a:pt x="0" y="216"/>
                  </a:lnTo>
                  <a:lnTo>
                    <a:pt x="0" y="209"/>
                  </a:lnTo>
                  <a:lnTo>
                    <a:pt x="4" y="204"/>
                  </a:lnTo>
                  <a:lnTo>
                    <a:pt x="92" y="114"/>
                  </a:lnTo>
                  <a:lnTo>
                    <a:pt x="4" y="28"/>
                  </a:lnTo>
                  <a:lnTo>
                    <a:pt x="4" y="28"/>
                  </a:lnTo>
                  <a:lnTo>
                    <a:pt x="0" y="23"/>
                  </a:lnTo>
                  <a:lnTo>
                    <a:pt x="0" y="16"/>
                  </a:lnTo>
                  <a:lnTo>
                    <a:pt x="0" y="10"/>
                  </a:lnTo>
                  <a:lnTo>
                    <a:pt x="4" y="4"/>
                  </a:lnTo>
                  <a:lnTo>
                    <a:pt x="4" y="4"/>
                  </a:lnTo>
                  <a:lnTo>
                    <a:pt x="10" y="1"/>
                  </a:lnTo>
                  <a:lnTo>
                    <a:pt x="16" y="0"/>
                  </a:lnTo>
                  <a:lnTo>
                    <a:pt x="22" y="1"/>
                  </a:lnTo>
                  <a:lnTo>
                    <a:pt x="28" y="4"/>
                  </a:lnTo>
                  <a:lnTo>
                    <a:pt x="116" y="94"/>
                  </a:lnTo>
                  <a:lnTo>
                    <a:pt x="116" y="94"/>
                  </a:lnTo>
                  <a:lnTo>
                    <a:pt x="120" y="98"/>
                  </a:lnTo>
                  <a:lnTo>
                    <a:pt x="123" y="104"/>
                  </a:lnTo>
                  <a:lnTo>
                    <a:pt x="125" y="110"/>
                  </a:lnTo>
                  <a:lnTo>
                    <a:pt x="125" y="116"/>
                  </a:lnTo>
                  <a:lnTo>
                    <a:pt x="125" y="116"/>
                  </a:lnTo>
                  <a:lnTo>
                    <a:pt x="125" y="122"/>
                  </a:lnTo>
                  <a:lnTo>
                    <a:pt x="123" y="128"/>
                  </a:lnTo>
                  <a:lnTo>
                    <a:pt x="120" y="134"/>
                  </a:lnTo>
                  <a:lnTo>
                    <a:pt x="116" y="138"/>
                  </a:lnTo>
                  <a:lnTo>
                    <a:pt x="28" y="226"/>
                  </a:lnTo>
                  <a:lnTo>
                    <a:pt x="28" y="226"/>
                  </a:lnTo>
                  <a:lnTo>
                    <a:pt x="22" y="231"/>
                  </a:lnTo>
                  <a:lnTo>
                    <a:pt x="16" y="232"/>
                  </a:lnTo>
                  <a:lnTo>
                    <a:pt x="16"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27" name="Group 226"/>
          <p:cNvGrpSpPr/>
          <p:nvPr/>
        </p:nvGrpSpPr>
        <p:grpSpPr>
          <a:xfrm>
            <a:off x="8389185" y="3492657"/>
            <a:ext cx="318964" cy="187816"/>
            <a:chOff x="-2597151" y="4195763"/>
            <a:chExt cx="312738" cy="184150"/>
          </a:xfrm>
          <a:solidFill>
            <a:schemeClr val="accent1"/>
          </a:solidFill>
        </p:grpSpPr>
        <p:sp>
          <p:nvSpPr>
            <p:cNvPr id="228" name="Freeform 13"/>
            <p:cNvSpPr>
              <a:spLocks/>
            </p:cNvSpPr>
            <p:nvPr/>
          </p:nvSpPr>
          <p:spPr bwMode="auto">
            <a:xfrm>
              <a:off x="-2490788" y="4275138"/>
              <a:ext cx="206375" cy="25400"/>
            </a:xfrm>
            <a:custGeom>
              <a:avLst/>
              <a:gdLst>
                <a:gd name="T0" fmla="*/ 244 w 260"/>
                <a:gd name="T1" fmla="*/ 33 h 33"/>
                <a:gd name="T2" fmla="*/ 16 w 260"/>
                <a:gd name="T3" fmla="*/ 33 h 33"/>
                <a:gd name="T4" fmla="*/ 16 w 260"/>
                <a:gd name="T5" fmla="*/ 33 h 33"/>
                <a:gd name="T6" fmla="*/ 11 w 260"/>
                <a:gd name="T7" fmla="*/ 31 h 33"/>
                <a:gd name="T8" fmla="*/ 5 w 260"/>
                <a:gd name="T9" fmla="*/ 28 h 33"/>
                <a:gd name="T10" fmla="*/ 2 w 260"/>
                <a:gd name="T11" fmla="*/ 22 h 33"/>
                <a:gd name="T12" fmla="*/ 0 w 260"/>
                <a:gd name="T13" fmla="*/ 16 h 33"/>
                <a:gd name="T14" fmla="*/ 0 w 260"/>
                <a:gd name="T15" fmla="*/ 16 h 33"/>
                <a:gd name="T16" fmla="*/ 2 w 260"/>
                <a:gd name="T17" fmla="*/ 11 h 33"/>
                <a:gd name="T18" fmla="*/ 5 w 260"/>
                <a:gd name="T19" fmla="*/ 5 h 33"/>
                <a:gd name="T20" fmla="*/ 11 w 260"/>
                <a:gd name="T21" fmla="*/ 2 h 33"/>
                <a:gd name="T22" fmla="*/ 16 w 260"/>
                <a:gd name="T23" fmla="*/ 0 h 33"/>
                <a:gd name="T24" fmla="*/ 244 w 260"/>
                <a:gd name="T25" fmla="*/ 0 h 33"/>
                <a:gd name="T26" fmla="*/ 244 w 260"/>
                <a:gd name="T27" fmla="*/ 0 h 33"/>
                <a:gd name="T28" fmla="*/ 250 w 260"/>
                <a:gd name="T29" fmla="*/ 2 h 33"/>
                <a:gd name="T30" fmla="*/ 256 w 260"/>
                <a:gd name="T31" fmla="*/ 5 h 33"/>
                <a:gd name="T32" fmla="*/ 259 w 260"/>
                <a:gd name="T33" fmla="*/ 11 h 33"/>
                <a:gd name="T34" fmla="*/ 260 w 260"/>
                <a:gd name="T35" fmla="*/ 16 h 33"/>
                <a:gd name="T36" fmla="*/ 260 w 260"/>
                <a:gd name="T37" fmla="*/ 16 h 33"/>
                <a:gd name="T38" fmla="*/ 259 w 260"/>
                <a:gd name="T39" fmla="*/ 22 h 33"/>
                <a:gd name="T40" fmla="*/ 256 w 260"/>
                <a:gd name="T41" fmla="*/ 28 h 33"/>
                <a:gd name="T42" fmla="*/ 250 w 260"/>
                <a:gd name="T43" fmla="*/ 31 h 33"/>
                <a:gd name="T44" fmla="*/ 244 w 260"/>
                <a:gd name="T45" fmla="*/ 33 h 33"/>
                <a:gd name="T46" fmla="*/ 244 w 260"/>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0" h="33">
                  <a:moveTo>
                    <a:pt x="244" y="33"/>
                  </a:moveTo>
                  <a:lnTo>
                    <a:pt x="16" y="33"/>
                  </a:lnTo>
                  <a:lnTo>
                    <a:pt x="16" y="33"/>
                  </a:lnTo>
                  <a:lnTo>
                    <a:pt x="11" y="31"/>
                  </a:lnTo>
                  <a:lnTo>
                    <a:pt x="5" y="28"/>
                  </a:lnTo>
                  <a:lnTo>
                    <a:pt x="2" y="22"/>
                  </a:lnTo>
                  <a:lnTo>
                    <a:pt x="0" y="16"/>
                  </a:lnTo>
                  <a:lnTo>
                    <a:pt x="0" y="16"/>
                  </a:lnTo>
                  <a:lnTo>
                    <a:pt x="2" y="11"/>
                  </a:lnTo>
                  <a:lnTo>
                    <a:pt x="5" y="5"/>
                  </a:lnTo>
                  <a:lnTo>
                    <a:pt x="11" y="2"/>
                  </a:lnTo>
                  <a:lnTo>
                    <a:pt x="16" y="0"/>
                  </a:lnTo>
                  <a:lnTo>
                    <a:pt x="244" y="0"/>
                  </a:lnTo>
                  <a:lnTo>
                    <a:pt x="244" y="0"/>
                  </a:lnTo>
                  <a:lnTo>
                    <a:pt x="250" y="2"/>
                  </a:lnTo>
                  <a:lnTo>
                    <a:pt x="256" y="5"/>
                  </a:lnTo>
                  <a:lnTo>
                    <a:pt x="259" y="11"/>
                  </a:lnTo>
                  <a:lnTo>
                    <a:pt x="260" y="16"/>
                  </a:lnTo>
                  <a:lnTo>
                    <a:pt x="260" y="16"/>
                  </a:lnTo>
                  <a:lnTo>
                    <a:pt x="259" y="22"/>
                  </a:lnTo>
                  <a:lnTo>
                    <a:pt x="256" y="28"/>
                  </a:lnTo>
                  <a:lnTo>
                    <a:pt x="250" y="31"/>
                  </a:lnTo>
                  <a:lnTo>
                    <a:pt x="244" y="33"/>
                  </a:lnTo>
                  <a:lnTo>
                    <a:pt x="24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9" name="Freeform 14"/>
            <p:cNvSpPr>
              <a:spLocks/>
            </p:cNvSpPr>
            <p:nvPr/>
          </p:nvSpPr>
          <p:spPr bwMode="auto">
            <a:xfrm>
              <a:off x="-2597151" y="4275138"/>
              <a:ext cx="92075" cy="25400"/>
            </a:xfrm>
            <a:custGeom>
              <a:avLst/>
              <a:gdLst>
                <a:gd name="T0" fmla="*/ 98 w 114"/>
                <a:gd name="T1" fmla="*/ 33 h 33"/>
                <a:gd name="T2" fmla="*/ 16 w 114"/>
                <a:gd name="T3" fmla="*/ 33 h 33"/>
                <a:gd name="T4" fmla="*/ 16 w 114"/>
                <a:gd name="T5" fmla="*/ 33 h 33"/>
                <a:gd name="T6" fmla="*/ 8 w 114"/>
                <a:gd name="T7" fmla="*/ 31 h 33"/>
                <a:gd name="T8" fmla="*/ 4 w 114"/>
                <a:gd name="T9" fmla="*/ 28 h 33"/>
                <a:gd name="T10" fmla="*/ 0 w 114"/>
                <a:gd name="T11" fmla="*/ 22 h 33"/>
                <a:gd name="T12" fmla="*/ 0 w 114"/>
                <a:gd name="T13" fmla="*/ 16 h 33"/>
                <a:gd name="T14" fmla="*/ 0 w 114"/>
                <a:gd name="T15" fmla="*/ 16 h 33"/>
                <a:gd name="T16" fmla="*/ 0 w 114"/>
                <a:gd name="T17" fmla="*/ 11 h 33"/>
                <a:gd name="T18" fmla="*/ 4 w 114"/>
                <a:gd name="T19" fmla="*/ 5 h 33"/>
                <a:gd name="T20" fmla="*/ 8 w 114"/>
                <a:gd name="T21" fmla="*/ 2 h 33"/>
                <a:gd name="T22" fmla="*/ 16 w 114"/>
                <a:gd name="T23" fmla="*/ 0 h 33"/>
                <a:gd name="T24" fmla="*/ 98 w 114"/>
                <a:gd name="T25" fmla="*/ 0 h 33"/>
                <a:gd name="T26" fmla="*/ 98 w 114"/>
                <a:gd name="T27" fmla="*/ 0 h 33"/>
                <a:gd name="T28" fmla="*/ 104 w 114"/>
                <a:gd name="T29" fmla="*/ 2 h 33"/>
                <a:gd name="T30" fmla="*/ 110 w 114"/>
                <a:gd name="T31" fmla="*/ 5 h 33"/>
                <a:gd name="T32" fmla="*/ 113 w 114"/>
                <a:gd name="T33" fmla="*/ 11 h 33"/>
                <a:gd name="T34" fmla="*/ 114 w 114"/>
                <a:gd name="T35" fmla="*/ 16 h 33"/>
                <a:gd name="T36" fmla="*/ 114 w 114"/>
                <a:gd name="T37" fmla="*/ 16 h 33"/>
                <a:gd name="T38" fmla="*/ 113 w 114"/>
                <a:gd name="T39" fmla="*/ 22 h 33"/>
                <a:gd name="T40" fmla="*/ 110 w 114"/>
                <a:gd name="T41" fmla="*/ 28 h 33"/>
                <a:gd name="T42" fmla="*/ 104 w 114"/>
                <a:gd name="T43" fmla="*/ 31 h 33"/>
                <a:gd name="T44" fmla="*/ 98 w 114"/>
                <a:gd name="T45" fmla="*/ 33 h 33"/>
                <a:gd name="T46" fmla="*/ 98 w 114"/>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33">
                  <a:moveTo>
                    <a:pt x="98" y="33"/>
                  </a:moveTo>
                  <a:lnTo>
                    <a:pt x="16" y="33"/>
                  </a:lnTo>
                  <a:lnTo>
                    <a:pt x="16" y="33"/>
                  </a:lnTo>
                  <a:lnTo>
                    <a:pt x="8" y="31"/>
                  </a:lnTo>
                  <a:lnTo>
                    <a:pt x="4" y="28"/>
                  </a:lnTo>
                  <a:lnTo>
                    <a:pt x="0" y="22"/>
                  </a:lnTo>
                  <a:lnTo>
                    <a:pt x="0" y="16"/>
                  </a:lnTo>
                  <a:lnTo>
                    <a:pt x="0" y="16"/>
                  </a:lnTo>
                  <a:lnTo>
                    <a:pt x="0" y="11"/>
                  </a:lnTo>
                  <a:lnTo>
                    <a:pt x="4" y="5"/>
                  </a:lnTo>
                  <a:lnTo>
                    <a:pt x="8" y="2"/>
                  </a:lnTo>
                  <a:lnTo>
                    <a:pt x="16" y="0"/>
                  </a:lnTo>
                  <a:lnTo>
                    <a:pt x="98" y="0"/>
                  </a:lnTo>
                  <a:lnTo>
                    <a:pt x="98" y="0"/>
                  </a:lnTo>
                  <a:lnTo>
                    <a:pt x="104" y="2"/>
                  </a:lnTo>
                  <a:lnTo>
                    <a:pt x="110" y="5"/>
                  </a:lnTo>
                  <a:lnTo>
                    <a:pt x="113" y="11"/>
                  </a:lnTo>
                  <a:lnTo>
                    <a:pt x="114" y="16"/>
                  </a:lnTo>
                  <a:lnTo>
                    <a:pt x="114" y="16"/>
                  </a:lnTo>
                  <a:lnTo>
                    <a:pt x="113" y="22"/>
                  </a:lnTo>
                  <a:lnTo>
                    <a:pt x="110" y="28"/>
                  </a:lnTo>
                  <a:lnTo>
                    <a:pt x="104" y="31"/>
                  </a:lnTo>
                  <a:lnTo>
                    <a:pt x="98" y="33"/>
                  </a:lnTo>
                  <a:lnTo>
                    <a:pt x="9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0" name="Freeform 15"/>
            <p:cNvSpPr>
              <a:spLocks/>
            </p:cNvSpPr>
            <p:nvPr/>
          </p:nvSpPr>
          <p:spPr bwMode="auto">
            <a:xfrm>
              <a:off x="-2384426" y="4195763"/>
              <a:ext cx="100013" cy="184150"/>
            </a:xfrm>
            <a:custGeom>
              <a:avLst/>
              <a:gdLst>
                <a:gd name="T0" fmla="*/ 16 w 126"/>
                <a:gd name="T1" fmla="*/ 232 h 232"/>
                <a:gd name="T2" fmla="*/ 16 w 126"/>
                <a:gd name="T3" fmla="*/ 232 h 232"/>
                <a:gd name="T4" fmla="*/ 10 w 126"/>
                <a:gd name="T5" fmla="*/ 231 h 232"/>
                <a:gd name="T6" fmla="*/ 6 w 126"/>
                <a:gd name="T7" fmla="*/ 227 h 232"/>
                <a:gd name="T8" fmla="*/ 6 w 126"/>
                <a:gd name="T9" fmla="*/ 227 h 232"/>
                <a:gd name="T10" fmla="*/ 1 w 126"/>
                <a:gd name="T11" fmla="*/ 222 h 232"/>
                <a:gd name="T12" fmla="*/ 0 w 126"/>
                <a:gd name="T13" fmla="*/ 216 h 232"/>
                <a:gd name="T14" fmla="*/ 1 w 126"/>
                <a:gd name="T15" fmla="*/ 209 h 232"/>
                <a:gd name="T16" fmla="*/ 6 w 126"/>
                <a:gd name="T17" fmla="*/ 205 h 232"/>
                <a:gd name="T18" fmla="*/ 94 w 126"/>
                <a:gd name="T19" fmla="*/ 115 h 232"/>
                <a:gd name="T20" fmla="*/ 6 w 126"/>
                <a:gd name="T21" fmla="*/ 28 h 232"/>
                <a:gd name="T22" fmla="*/ 6 w 126"/>
                <a:gd name="T23" fmla="*/ 28 h 232"/>
                <a:gd name="T24" fmla="*/ 1 w 126"/>
                <a:gd name="T25" fmla="*/ 24 h 232"/>
                <a:gd name="T26" fmla="*/ 0 w 126"/>
                <a:gd name="T27" fmla="*/ 16 h 232"/>
                <a:gd name="T28" fmla="*/ 1 w 126"/>
                <a:gd name="T29" fmla="*/ 11 h 232"/>
                <a:gd name="T30" fmla="*/ 6 w 126"/>
                <a:gd name="T31" fmla="*/ 5 h 232"/>
                <a:gd name="T32" fmla="*/ 6 w 126"/>
                <a:gd name="T33" fmla="*/ 5 h 232"/>
                <a:gd name="T34" fmla="*/ 10 w 126"/>
                <a:gd name="T35" fmla="*/ 2 h 232"/>
                <a:gd name="T36" fmla="*/ 16 w 126"/>
                <a:gd name="T37" fmla="*/ 0 h 232"/>
                <a:gd name="T38" fmla="*/ 23 w 126"/>
                <a:gd name="T39" fmla="*/ 2 h 232"/>
                <a:gd name="T40" fmla="*/ 28 w 126"/>
                <a:gd name="T41" fmla="*/ 5 h 232"/>
                <a:gd name="T42" fmla="*/ 117 w 126"/>
                <a:gd name="T43" fmla="*/ 94 h 232"/>
                <a:gd name="T44" fmla="*/ 117 w 126"/>
                <a:gd name="T45" fmla="*/ 94 h 232"/>
                <a:gd name="T46" fmla="*/ 122 w 126"/>
                <a:gd name="T47" fmla="*/ 99 h 232"/>
                <a:gd name="T48" fmla="*/ 125 w 126"/>
                <a:gd name="T49" fmla="*/ 105 h 232"/>
                <a:gd name="T50" fmla="*/ 126 w 126"/>
                <a:gd name="T51" fmla="*/ 111 h 232"/>
                <a:gd name="T52" fmla="*/ 126 w 126"/>
                <a:gd name="T53" fmla="*/ 116 h 232"/>
                <a:gd name="T54" fmla="*/ 126 w 126"/>
                <a:gd name="T55" fmla="*/ 116 h 232"/>
                <a:gd name="T56" fmla="*/ 126 w 126"/>
                <a:gd name="T57" fmla="*/ 122 h 232"/>
                <a:gd name="T58" fmla="*/ 125 w 126"/>
                <a:gd name="T59" fmla="*/ 128 h 232"/>
                <a:gd name="T60" fmla="*/ 122 w 126"/>
                <a:gd name="T61" fmla="*/ 134 h 232"/>
                <a:gd name="T62" fmla="*/ 117 w 126"/>
                <a:gd name="T63" fmla="*/ 138 h 232"/>
                <a:gd name="T64" fmla="*/ 28 w 126"/>
                <a:gd name="T65" fmla="*/ 227 h 232"/>
                <a:gd name="T66" fmla="*/ 28 w 126"/>
                <a:gd name="T67" fmla="*/ 227 h 232"/>
                <a:gd name="T68" fmla="*/ 23 w 126"/>
                <a:gd name="T69" fmla="*/ 231 h 232"/>
                <a:gd name="T70" fmla="*/ 16 w 126"/>
                <a:gd name="T71" fmla="*/ 232 h 232"/>
                <a:gd name="T72" fmla="*/ 16 w 126"/>
                <a:gd name="T7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232">
                  <a:moveTo>
                    <a:pt x="16" y="232"/>
                  </a:moveTo>
                  <a:lnTo>
                    <a:pt x="16" y="232"/>
                  </a:lnTo>
                  <a:lnTo>
                    <a:pt x="10" y="231"/>
                  </a:lnTo>
                  <a:lnTo>
                    <a:pt x="6" y="227"/>
                  </a:lnTo>
                  <a:lnTo>
                    <a:pt x="6" y="227"/>
                  </a:lnTo>
                  <a:lnTo>
                    <a:pt x="1" y="222"/>
                  </a:lnTo>
                  <a:lnTo>
                    <a:pt x="0" y="216"/>
                  </a:lnTo>
                  <a:lnTo>
                    <a:pt x="1" y="209"/>
                  </a:lnTo>
                  <a:lnTo>
                    <a:pt x="6" y="205"/>
                  </a:lnTo>
                  <a:lnTo>
                    <a:pt x="94" y="115"/>
                  </a:lnTo>
                  <a:lnTo>
                    <a:pt x="6" y="28"/>
                  </a:lnTo>
                  <a:lnTo>
                    <a:pt x="6" y="28"/>
                  </a:lnTo>
                  <a:lnTo>
                    <a:pt x="1" y="24"/>
                  </a:lnTo>
                  <a:lnTo>
                    <a:pt x="0" y="16"/>
                  </a:lnTo>
                  <a:lnTo>
                    <a:pt x="1" y="11"/>
                  </a:lnTo>
                  <a:lnTo>
                    <a:pt x="6" y="5"/>
                  </a:lnTo>
                  <a:lnTo>
                    <a:pt x="6" y="5"/>
                  </a:lnTo>
                  <a:lnTo>
                    <a:pt x="10" y="2"/>
                  </a:lnTo>
                  <a:lnTo>
                    <a:pt x="16" y="0"/>
                  </a:lnTo>
                  <a:lnTo>
                    <a:pt x="23" y="2"/>
                  </a:lnTo>
                  <a:lnTo>
                    <a:pt x="28" y="5"/>
                  </a:lnTo>
                  <a:lnTo>
                    <a:pt x="117" y="94"/>
                  </a:lnTo>
                  <a:lnTo>
                    <a:pt x="117" y="94"/>
                  </a:lnTo>
                  <a:lnTo>
                    <a:pt x="122" y="99"/>
                  </a:lnTo>
                  <a:lnTo>
                    <a:pt x="125" y="105"/>
                  </a:lnTo>
                  <a:lnTo>
                    <a:pt x="126" y="111"/>
                  </a:lnTo>
                  <a:lnTo>
                    <a:pt x="126" y="116"/>
                  </a:lnTo>
                  <a:lnTo>
                    <a:pt x="126" y="116"/>
                  </a:lnTo>
                  <a:lnTo>
                    <a:pt x="126" y="122"/>
                  </a:lnTo>
                  <a:lnTo>
                    <a:pt x="125" y="128"/>
                  </a:lnTo>
                  <a:lnTo>
                    <a:pt x="122" y="134"/>
                  </a:lnTo>
                  <a:lnTo>
                    <a:pt x="117" y="138"/>
                  </a:lnTo>
                  <a:lnTo>
                    <a:pt x="28" y="227"/>
                  </a:lnTo>
                  <a:lnTo>
                    <a:pt x="28" y="227"/>
                  </a:lnTo>
                  <a:lnTo>
                    <a:pt x="23" y="231"/>
                  </a:lnTo>
                  <a:lnTo>
                    <a:pt x="16" y="232"/>
                  </a:lnTo>
                  <a:lnTo>
                    <a:pt x="16"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231" name="Picture 2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554" y="2804854"/>
            <a:ext cx="776178" cy="908180"/>
          </a:xfrm>
          <a:prstGeom prst="rect">
            <a:avLst/>
          </a:prstGeom>
        </p:spPr>
      </p:pic>
      <p:pic>
        <p:nvPicPr>
          <p:cNvPr id="232" name="Picture 2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131" y="4043416"/>
            <a:ext cx="861961" cy="1008553"/>
          </a:xfrm>
          <a:prstGeom prst="rect">
            <a:avLst/>
          </a:prstGeom>
        </p:spPr>
      </p:pic>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5116" y="1457243"/>
            <a:ext cx="685793" cy="802425"/>
          </a:xfrm>
          <a:prstGeom prst="rect">
            <a:avLst/>
          </a:prstGeom>
        </p:spPr>
      </p:pic>
    </p:spTree>
    <p:extLst>
      <p:ext uri="{BB962C8B-B14F-4D97-AF65-F5344CB8AC3E}">
        <p14:creationId xmlns:p14="http://schemas.microsoft.com/office/powerpoint/2010/main" val="23604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275482" y="5920919"/>
            <a:ext cx="11854721"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solidFill>
                  <a:schemeClr val="bg1"/>
                </a:solidFill>
                <a:cs typeface="Segoe UI" pitchFamily="34" charset="0"/>
              </a:rPr>
              <a:t>© 2016 Microsoft Corporation. All rights reserved.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invGray">
          <a:xfrm>
            <a:off x="468803" y="3207443"/>
            <a:ext cx="3354781" cy="71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76388" y="3040199"/>
          <a:ext cx="11883827" cy="2760880"/>
        </p:xfrm>
        <a:graphic>
          <a:graphicData uri="http://schemas.openxmlformats.org/drawingml/2006/table">
            <a:tbl>
              <a:tblPr>
                <a:tableStyleId>{5C22544A-7EE6-4342-B048-85BDC9FD1C3A}</a:tableStyleId>
              </a:tblPr>
              <a:tblGrid>
                <a:gridCol w="502778">
                  <a:extLst>
                    <a:ext uri="{9D8B030D-6E8A-4147-A177-3AD203B41FA5}">
                      <a16:colId xmlns:a16="http://schemas.microsoft.com/office/drawing/2014/main" val="2160959974"/>
                    </a:ext>
                  </a:extLst>
                </a:gridCol>
                <a:gridCol w="2513886">
                  <a:extLst>
                    <a:ext uri="{9D8B030D-6E8A-4147-A177-3AD203B41FA5}">
                      <a16:colId xmlns:a16="http://schemas.microsoft.com/office/drawing/2014/main" val="2858916363"/>
                    </a:ext>
                  </a:extLst>
                </a:gridCol>
                <a:gridCol w="3747977">
                  <a:extLst>
                    <a:ext uri="{9D8B030D-6E8A-4147-A177-3AD203B41FA5}">
                      <a16:colId xmlns:a16="http://schemas.microsoft.com/office/drawing/2014/main" val="1723700571"/>
                    </a:ext>
                  </a:extLst>
                </a:gridCol>
                <a:gridCol w="2559593">
                  <a:extLst>
                    <a:ext uri="{9D8B030D-6E8A-4147-A177-3AD203B41FA5}">
                      <a16:colId xmlns:a16="http://schemas.microsoft.com/office/drawing/2014/main" val="1424570741"/>
                    </a:ext>
                  </a:extLst>
                </a:gridCol>
                <a:gridCol w="2559593">
                  <a:extLst>
                    <a:ext uri="{9D8B030D-6E8A-4147-A177-3AD203B41FA5}">
                      <a16:colId xmlns:a16="http://schemas.microsoft.com/office/drawing/2014/main" val="2934445761"/>
                    </a:ext>
                  </a:extLst>
                </a:gridCol>
              </a:tblGrid>
              <a:tr h="552176">
                <a:tc>
                  <a:txBody>
                    <a:bodyPr/>
                    <a:lstStyle/>
                    <a:p>
                      <a:endParaRPr lang="en-US" sz="11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5357">
                                <a:schemeClr val="accent1"/>
                              </a:gs>
                              <a:gs pos="16964">
                                <a:schemeClr val="accent1"/>
                              </a:gs>
                            </a:gsLst>
                            <a:lin ang="5400000" scaled="1"/>
                          </a:gradFill>
                        </a:rPr>
                        <a:t>Intelligence</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Cognitive Services, Bot</a:t>
                      </a:r>
                      <a:r>
                        <a:rPr lang="en-US" sz="1200" baseline="0">
                          <a:gradFill>
                            <a:gsLst>
                              <a:gs pos="16964">
                                <a:schemeClr val="tx1">
                                  <a:lumMod val="50000"/>
                                </a:schemeClr>
                              </a:gs>
                              <a:gs pos="48000">
                                <a:schemeClr val="tx1">
                                  <a:lumMod val="50000"/>
                                </a:schemeClr>
                              </a:gs>
                            </a:gsLst>
                            <a:lin ang="5400000" scaled="1"/>
                          </a:gradFill>
                        </a:rPr>
                        <a:t> Framework, Cortana</a:t>
                      </a:r>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49098"/>
                  </a:ext>
                </a:extLst>
              </a:tr>
              <a:tr h="552176">
                <a:tc>
                  <a:txBody>
                    <a:bodyPr/>
                    <a:lstStyle/>
                    <a:p>
                      <a:endParaRPr lang="en-US" sz="11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5357">
                                <a:schemeClr val="accent1"/>
                              </a:gs>
                              <a:gs pos="16964">
                                <a:schemeClr val="accent1"/>
                              </a:gs>
                            </a:gsLst>
                            <a:lin ang="5400000" scaled="1"/>
                          </a:gradFill>
                        </a:rPr>
                        <a:t>Dashboards and visualizations</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Power</a:t>
                      </a:r>
                      <a:r>
                        <a:rPr lang="en-US" sz="1200" baseline="0">
                          <a:gradFill>
                            <a:gsLst>
                              <a:gs pos="16964">
                                <a:schemeClr val="tx1">
                                  <a:lumMod val="50000"/>
                                </a:schemeClr>
                              </a:gs>
                              <a:gs pos="48000">
                                <a:schemeClr val="tx1">
                                  <a:lumMod val="50000"/>
                                </a:schemeClr>
                              </a:gs>
                            </a:gsLst>
                            <a:lin ang="5400000" scaled="1"/>
                          </a:gradFill>
                        </a:rPr>
                        <a:t> BI</a:t>
                      </a:r>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SSRS,</a:t>
                      </a:r>
                      <a:r>
                        <a:rPr lang="en-US" sz="1200" baseline="0">
                          <a:gradFill>
                            <a:gsLst>
                              <a:gs pos="16964">
                                <a:schemeClr val="tx1">
                                  <a:lumMod val="50000"/>
                                </a:schemeClr>
                              </a:gs>
                              <a:gs pos="48000">
                                <a:schemeClr val="tx1">
                                  <a:lumMod val="50000"/>
                                </a:schemeClr>
                              </a:gs>
                            </a:gsLst>
                            <a:lin ang="5400000" scaled="1"/>
                          </a:gradFill>
                        </a:rPr>
                        <a:t> DataZen, R</a:t>
                      </a:r>
                      <a:endParaRPr lang="en-US" sz="1200" dirty="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a:gradFill>
                            <a:gsLst>
                              <a:gs pos="16964">
                                <a:schemeClr val="tx1">
                                  <a:lumMod val="50000"/>
                                </a:schemeClr>
                              </a:gs>
                              <a:gs pos="48000">
                                <a:schemeClr val="tx1">
                                  <a:lumMod val="50000"/>
                                </a:schemeClr>
                              </a:gs>
                            </a:gsLst>
                            <a:lin ang="5400000" scaled="1"/>
                          </a:gradFill>
                        </a:rPr>
                        <a:t>R visualizations </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021678"/>
                  </a:ext>
                </a:extLst>
              </a:tr>
              <a:tr h="552176">
                <a:tc>
                  <a:txBody>
                    <a:bodyPr/>
                    <a:lstStyle/>
                    <a:p>
                      <a:endParaRPr lang="en-US" sz="11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5357">
                                <a:schemeClr val="accent1"/>
                              </a:gs>
                              <a:gs pos="16964">
                                <a:schemeClr val="accent1"/>
                              </a:gs>
                            </a:gsLst>
                            <a:lin ang="5400000" scaled="1"/>
                          </a:gradFill>
                        </a:rPr>
                        <a:t>Machine learning and analytics</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Machine learning, Stream Analytics, HDInsight</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SSAS,</a:t>
                      </a:r>
                      <a:r>
                        <a:rPr lang="en-US" sz="1200" baseline="0">
                          <a:gradFill>
                            <a:gsLst>
                              <a:gs pos="16964">
                                <a:schemeClr val="tx1">
                                  <a:lumMod val="50000"/>
                                </a:schemeClr>
                              </a:gs>
                              <a:gs pos="48000">
                                <a:schemeClr val="tx1">
                                  <a:lumMod val="50000"/>
                                </a:schemeClr>
                              </a:gs>
                            </a:gsLst>
                            <a:lin ang="5400000" scaled="1"/>
                          </a:gradFill>
                        </a:rPr>
                        <a:t> SQL Server R Services</a:t>
                      </a:r>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a:gradFill>
                            <a:gsLst>
                              <a:gs pos="16964">
                                <a:schemeClr val="tx1">
                                  <a:lumMod val="50000"/>
                                </a:schemeClr>
                              </a:gs>
                              <a:gs pos="48000">
                                <a:schemeClr val="tx1">
                                  <a:lumMod val="50000"/>
                                </a:schemeClr>
                              </a:gs>
                            </a:gsLst>
                            <a:lin ang="5400000" scaled="1"/>
                          </a:gradFill>
                        </a:rPr>
                        <a:t>Microsoft R</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131991"/>
                  </a:ext>
                </a:extLst>
              </a:tr>
              <a:tr h="552176">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en-US" sz="11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a:gradFill>
                            <a:gsLst>
                              <a:gs pos="5357">
                                <a:schemeClr val="accent1"/>
                              </a:gs>
                              <a:gs pos="16964">
                                <a:schemeClr val="accent1"/>
                              </a:gs>
                            </a:gsLst>
                            <a:lin ang="5400000" scaled="1"/>
                          </a:gradFill>
                        </a:rPr>
                        <a:t>Big</a:t>
                      </a:r>
                      <a:r>
                        <a:rPr lang="en-US" sz="1200" baseline="0">
                          <a:gradFill>
                            <a:gsLst>
                              <a:gs pos="5357">
                                <a:schemeClr val="accent1"/>
                              </a:gs>
                              <a:gs pos="16964">
                                <a:schemeClr val="accent1"/>
                              </a:gs>
                            </a:gsLst>
                            <a:lin ang="5400000" scaled="1"/>
                          </a:gradFill>
                        </a:rPr>
                        <a:t> data store</a:t>
                      </a:r>
                      <a:endParaRPr lang="en-US" sz="1200">
                        <a:gradFill>
                          <a:gsLst>
                            <a:gs pos="5357">
                              <a:schemeClr val="accent1"/>
                            </a:gs>
                            <a:gs pos="16964">
                              <a:schemeClr val="accent1"/>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a:gradFill>
                            <a:gsLst>
                              <a:gs pos="16964">
                                <a:schemeClr val="tx1">
                                  <a:lumMod val="50000"/>
                                </a:schemeClr>
                              </a:gs>
                              <a:gs pos="48000">
                                <a:schemeClr val="tx1">
                                  <a:lumMod val="50000"/>
                                </a:schemeClr>
                              </a:gs>
                            </a:gsLst>
                            <a:lin ang="5400000" scaled="1"/>
                          </a:gradFill>
                        </a:rPr>
                        <a:t>Data Lake, SQL, DW</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gradFill>
                            <a:gsLst>
                              <a:gs pos="16964">
                                <a:schemeClr val="tx1">
                                  <a:lumMod val="50000"/>
                                </a:schemeClr>
                              </a:gs>
                              <a:gs pos="48000">
                                <a:schemeClr val="tx1">
                                  <a:lumMod val="50000"/>
                                </a:schemeClr>
                              </a:gs>
                            </a:gsLst>
                            <a:lin ang="5400000" scaled="1"/>
                          </a:gradFill>
                        </a:rPr>
                        <a:t>OLTP, DW,</a:t>
                      </a:r>
                      <a:r>
                        <a:rPr lang="en-US" sz="1200" baseline="0" dirty="0">
                          <a:gradFill>
                            <a:gsLst>
                              <a:gs pos="16964">
                                <a:schemeClr val="tx1">
                                  <a:lumMod val="50000"/>
                                </a:schemeClr>
                              </a:gs>
                              <a:gs pos="48000">
                                <a:schemeClr val="tx1">
                                  <a:lumMod val="50000"/>
                                </a:schemeClr>
                              </a:gs>
                            </a:gsLst>
                            <a:lin ang="5400000" scaled="1"/>
                          </a:gradFill>
                        </a:rPr>
                        <a:t> Hadoop, EDSs</a:t>
                      </a:r>
                      <a:endParaRPr lang="en-US" sz="1200" dirty="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a:gradFill>
                            <a:gsLst>
                              <a:gs pos="16964">
                                <a:schemeClr val="tx1">
                                  <a:lumMod val="50000"/>
                                </a:schemeClr>
                              </a:gs>
                              <a:gs pos="48000">
                                <a:schemeClr val="tx1">
                                  <a:lumMod val="50000"/>
                                </a:schemeClr>
                              </a:gs>
                            </a:gsLst>
                            <a:lin ang="5400000" scaled="1"/>
                          </a:gradFill>
                        </a:rPr>
                        <a:t>Hadoop, Teradata, Linux, Windows</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5137"/>
                  </a:ext>
                </a:extLst>
              </a:tr>
              <a:tr h="552176">
                <a:tc>
                  <a:txBody>
                    <a:bodyPr/>
                    <a:lstStyle/>
                    <a:p>
                      <a:endParaRPr lang="en-US" sz="11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5357">
                                <a:schemeClr val="accent1"/>
                              </a:gs>
                              <a:gs pos="16964">
                                <a:schemeClr val="accent1"/>
                              </a:gs>
                            </a:gsLst>
                            <a:lin ang="5400000" scaled="1"/>
                          </a:gradFill>
                        </a:rPr>
                        <a:t>Information management</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gradFill>
                            <a:gsLst>
                              <a:gs pos="16964">
                                <a:schemeClr val="tx1">
                                  <a:lumMod val="50000"/>
                                </a:schemeClr>
                              </a:gs>
                              <a:gs pos="48000">
                                <a:schemeClr val="tx1">
                                  <a:lumMod val="50000"/>
                                </a:schemeClr>
                              </a:gs>
                            </a:gsLst>
                            <a:lin ang="5400000" scaled="1"/>
                          </a:gradFill>
                        </a:rPr>
                        <a:t>Data Factory, Data Catalog,</a:t>
                      </a:r>
                      <a:r>
                        <a:rPr lang="en-US" sz="1200" baseline="0">
                          <a:gradFill>
                            <a:gsLst>
                              <a:gs pos="16964">
                                <a:schemeClr val="tx1">
                                  <a:lumMod val="50000"/>
                                </a:schemeClr>
                              </a:gs>
                              <a:gs pos="48000">
                                <a:schemeClr val="tx1">
                                  <a:lumMod val="50000"/>
                                </a:schemeClr>
                              </a:gs>
                            </a:gsLst>
                            <a:lin ang="5400000" scaled="1"/>
                          </a:gradFill>
                        </a:rPr>
                        <a:t> Event Hubs</a:t>
                      </a:r>
                      <a:endParaRPr lang="en-US" sz="1200">
                        <a:gradFill>
                          <a:gsLst>
                            <a:gs pos="16964">
                              <a:schemeClr val="tx1">
                                <a:lumMod val="50000"/>
                              </a:schemeClr>
                            </a:gs>
                            <a:gs pos="48000">
                              <a:schemeClr val="tx1">
                                <a:lumMod val="50000"/>
                              </a:schemeClr>
                            </a:gs>
                          </a:gsLst>
                          <a:lin ang="5400000" scaled="1"/>
                        </a:gradFill>
                      </a:endParaRP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gradFill>
                            <a:gsLst>
                              <a:gs pos="16964">
                                <a:schemeClr val="tx1">
                                  <a:lumMod val="50000"/>
                                </a:schemeClr>
                              </a:gs>
                              <a:gs pos="48000">
                                <a:schemeClr val="tx1">
                                  <a:lumMod val="50000"/>
                                </a:schemeClr>
                              </a:gs>
                            </a:gsLst>
                            <a:lin ang="5400000" scaled="1"/>
                          </a:gradFill>
                        </a:rPr>
                        <a:t>SSIS, DQS, MDS</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dirty="0">
                          <a:gradFill>
                            <a:gsLst>
                              <a:gs pos="16964">
                                <a:schemeClr val="tx1">
                                  <a:lumMod val="50000"/>
                                </a:schemeClr>
                              </a:gs>
                              <a:gs pos="48000">
                                <a:schemeClr val="tx1">
                                  <a:lumMod val="50000"/>
                                </a:schemeClr>
                              </a:gs>
                            </a:gsLst>
                            <a:lin ang="5400000" scaled="1"/>
                          </a:gradFill>
                        </a:rPr>
                        <a:t>Spark SQL/ETL</a:t>
                      </a:r>
                    </a:p>
                  </a:txBody>
                  <a:tcPr marL="0" marR="0" marT="182828" marB="18282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7569315"/>
                  </a:ext>
                </a:extLst>
              </a:tr>
            </a:tbl>
          </a:graphicData>
        </a:graphic>
      </p:graphicFrame>
      <p:sp>
        <p:nvSpPr>
          <p:cNvPr id="281" name="Rectangle 280"/>
          <p:cNvSpPr/>
          <p:nvPr/>
        </p:nvSpPr>
        <p:spPr>
          <a:xfrm>
            <a:off x="276327" y="2327006"/>
            <a:ext cx="1963400" cy="508263"/>
          </a:xfrm>
          <a:prstGeom prst="rect">
            <a:avLst/>
          </a:prstGeom>
          <a:noFill/>
        </p:spPr>
        <p:txBody>
          <a:bodyPr wrap="none" lIns="182828" tIns="0" rIns="0" bIns="0">
            <a:spAutoFit/>
          </a:bodyPr>
          <a:lstStyle/>
          <a:p>
            <a:pPr defTabSz="913522">
              <a:lnSpc>
                <a:spcPct val="90000"/>
              </a:lnSpc>
              <a:defRPr/>
            </a:pPr>
            <a:r>
              <a:rPr lang="en-US" sz="3598" kern="0">
                <a:gradFill>
                  <a:gsLst>
                    <a:gs pos="52679">
                      <a:srgbClr val="505050">
                        <a:lumMod val="50000"/>
                      </a:srgbClr>
                    </a:gs>
                    <a:gs pos="32000">
                      <a:srgbClr val="505050">
                        <a:lumMod val="50000"/>
                      </a:srgbClr>
                    </a:gs>
                  </a:gsLst>
                  <a:lin ang="16200000" scaled="1"/>
                </a:gradFill>
                <a:latin typeface="Segoe UI Light"/>
                <a:ea typeface="Segoe UI" pitchFamily="34" charset="0"/>
                <a:cs typeface="Segoe UI Semilight" panose="020B0402040204020203" pitchFamily="34" charset="0"/>
              </a:rPr>
              <a:t>Solutions</a:t>
            </a:r>
          </a:p>
        </p:txBody>
      </p:sp>
      <p:sp>
        <p:nvSpPr>
          <p:cNvPr id="242" name="Title 1"/>
          <p:cNvSpPr>
            <a:spLocks noGrp="1"/>
          </p:cNvSpPr>
          <p:nvPr>
            <p:ph type="title"/>
          </p:nvPr>
        </p:nvSpPr>
        <p:spPr>
          <a:xfrm>
            <a:off x="276325" y="296186"/>
            <a:ext cx="11886192" cy="917314"/>
          </a:xfrm>
        </p:spPr>
        <p:txBody>
          <a:bodyPr/>
          <a:lstStyle/>
          <a:p>
            <a:r>
              <a:rPr lang="en-US"/>
              <a:t>Operationalization Platforms</a:t>
            </a:r>
          </a:p>
        </p:txBody>
      </p:sp>
      <p:grpSp>
        <p:nvGrpSpPr>
          <p:cNvPr id="11" name="Group 10"/>
          <p:cNvGrpSpPr/>
          <p:nvPr/>
        </p:nvGrpSpPr>
        <p:grpSpPr>
          <a:xfrm>
            <a:off x="399900" y="3203168"/>
            <a:ext cx="259560" cy="2395902"/>
            <a:chOff x="398248" y="3203084"/>
            <a:chExt cx="259634" cy="2396582"/>
          </a:xfrm>
        </p:grpSpPr>
        <p:sp>
          <p:nvSpPr>
            <p:cNvPr id="273" name="Freeform 118"/>
            <p:cNvSpPr>
              <a:spLocks noChangeAspect="1" noEditPoints="1"/>
            </p:cNvSpPr>
            <p:nvPr/>
          </p:nvSpPr>
          <p:spPr bwMode="black">
            <a:xfrm flipH="1">
              <a:off x="432677" y="3795725"/>
              <a:ext cx="190776" cy="131966"/>
            </a:xfrm>
            <a:custGeom>
              <a:avLst/>
              <a:gdLst>
                <a:gd name="T0" fmla="*/ 40 w 80"/>
                <a:gd name="T1" fmla="*/ 0 h 56"/>
                <a:gd name="T2" fmla="*/ 0 w 80"/>
                <a:gd name="T3" fmla="*/ 28 h 56"/>
                <a:gd name="T4" fmla="*/ 40 w 80"/>
                <a:gd name="T5" fmla="*/ 56 h 56"/>
                <a:gd name="T6" fmla="*/ 80 w 80"/>
                <a:gd name="T7" fmla="*/ 28 h 56"/>
                <a:gd name="T8" fmla="*/ 40 w 80"/>
                <a:gd name="T9" fmla="*/ 0 h 56"/>
                <a:gd name="T10" fmla="*/ 40 w 80"/>
                <a:gd name="T11" fmla="*/ 48 h 56"/>
                <a:gd name="T12" fmla="*/ 20 w 80"/>
                <a:gd name="T13" fmla="*/ 28 h 56"/>
                <a:gd name="T14" fmla="*/ 40 w 80"/>
                <a:gd name="T15" fmla="*/ 8 h 56"/>
                <a:gd name="T16" fmla="*/ 60 w 80"/>
                <a:gd name="T17" fmla="*/ 28 h 56"/>
                <a:gd name="T18" fmla="*/ 40 w 80"/>
                <a:gd name="T19" fmla="*/ 48 h 56"/>
                <a:gd name="T20" fmla="*/ 52 w 80"/>
                <a:gd name="T21" fmla="*/ 28 h 56"/>
                <a:gd name="T22" fmla="*/ 40 w 80"/>
                <a:gd name="T23" fmla="*/ 40 h 56"/>
                <a:gd name="T24" fmla="*/ 28 w 80"/>
                <a:gd name="T25" fmla="*/ 28 h 56"/>
                <a:gd name="T26" fmla="*/ 40 w 80"/>
                <a:gd name="T27" fmla="*/ 16 h 56"/>
                <a:gd name="T28" fmla="*/ 52 w 80"/>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56">
                  <a:moveTo>
                    <a:pt x="40" y="0"/>
                  </a:moveTo>
                  <a:cubicBezTo>
                    <a:pt x="15" y="0"/>
                    <a:pt x="0" y="28"/>
                    <a:pt x="0" y="28"/>
                  </a:cubicBezTo>
                  <a:cubicBezTo>
                    <a:pt x="0" y="28"/>
                    <a:pt x="15" y="56"/>
                    <a:pt x="40" y="56"/>
                  </a:cubicBezTo>
                  <a:cubicBezTo>
                    <a:pt x="65" y="56"/>
                    <a:pt x="80" y="28"/>
                    <a:pt x="80" y="28"/>
                  </a:cubicBezTo>
                  <a:cubicBezTo>
                    <a:pt x="80" y="28"/>
                    <a:pt x="65" y="0"/>
                    <a:pt x="40" y="0"/>
                  </a:cubicBezTo>
                  <a:close/>
                  <a:moveTo>
                    <a:pt x="40" y="48"/>
                  </a:moveTo>
                  <a:cubicBezTo>
                    <a:pt x="29" y="48"/>
                    <a:pt x="20" y="39"/>
                    <a:pt x="20" y="28"/>
                  </a:cubicBezTo>
                  <a:cubicBezTo>
                    <a:pt x="20" y="17"/>
                    <a:pt x="29" y="8"/>
                    <a:pt x="40" y="8"/>
                  </a:cubicBezTo>
                  <a:cubicBezTo>
                    <a:pt x="51" y="8"/>
                    <a:pt x="60" y="17"/>
                    <a:pt x="60" y="28"/>
                  </a:cubicBezTo>
                  <a:cubicBezTo>
                    <a:pt x="60" y="39"/>
                    <a:pt x="51" y="48"/>
                    <a:pt x="40" y="48"/>
                  </a:cubicBezTo>
                  <a:close/>
                  <a:moveTo>
                    <a:pt x="52" y="28"/>
                  </a:moveTo>
                  <a:cubicBezTo>
                    <a:pt x="52" y="35"/>
                    <a:pt x="46" y="40"/>
                    <a:pt x="40" y="40"/>
                  </a:cubicBezTo>
                  <a:cubicBezTo>
                    <a:pt x="33" y="40"/>
                    <a:pt x="28" y="35"/>
                    <a:pt x="28" y="28"/>
                  </a:cubicBezTo>
                  <a:cubicBezTo>
                    <a:pt x="28" y="22"/>
                    <a:pt x="33" y="16"/>
                    <a:pt x="40" y="16"/>
                  </a:cubicBezTo>
                  <a:cubicBezTo>
                    <a:pt x="46" y="16"/>
                    <a:pt x="52" y="22"/>
                    <a:pt x="52" y="28"/>
                  </a:cubicBezTo>
                </a:path>
              </a:pathLst>
            </a:custGeom>
            <a:solidFill>
              <a:schemeClr val="accent1"/>
            </a:solidFill>
            <a:ln>
              <a:noFill/>
            </a:ln>
            <a:extLst/>
          </p:spPr>
          <p:txBody>
            <a:bodyPr vert="horz" wrap="square" lIns="95063" tIns="47531" rIns="95063" bIns="47531" numCol="1" anchor="t" anchorCtr="0" compatLnSpc="1">
              <a:prstTxWarp prst="textNoShape">
                <a:avLst/>
              </a:prstTxWarp>
            </a:bodyPr>
            <a:lstStyle/>
            <a:p>
              <a:pPr defTabSz="950425">
                <a:defRPr/>
              </a:pPr>
              <a:endParaRPr lang="en-US" sz="1873" kern="0">
                <a:solidFill>
                  <a:sysClr val="windowText" lastClr="000000"/>
                </a:solidFill>
                <a:latin typeface="Segoe UI"/>
              </a:endParaRPr>
            </a:p>
          </p:txBody>
        </p:sp>
        <p:sp>
          <p:nvSpPr>
            <p:cNvPr id="286" name="Freeform 285"/>
            <p:cNvSpPr>
              <a:spLocks noChangeAspect="1"/>
            </p:cNvSpPr>
            <p:nvPr/>
          </p:nvSpPr>
          <p:spPr bwMode="auto">
            <a:xfrm>
              <a:off x="433030" y="4340032"/>
              <a:ext cx="190070" cy="152932"/>
            </a:xfrm>
            <a:custGeom>
              <a:avLst/>
              <a:gdLst>
                <a:gd name="connsiteX0" fmla="*/ 88219 w 295310"/>
                <a:gd name="connsiteY0" fmla="*/ 219322 h 237610"/>
                <a:gd name="connsiteX1" fmla="*/ 207091 w 295310"/>
                <a:gd name="connsiteY1" fmla="*/ 219322 h 237610"/>
                <a:gd name="connsiteX2" fmla="*/ 216235 w 295310"/>
                <a:gd name="connsiteY2" fmla="*/ 228466 h 237610"/>
                <a:gd name="connsiteX3" fmla="*/ 207091 w 295310"/>
                <a:gd name="connsiteY3" fmla="*/ 237610 h 237610"/>
                <a:gd name="connsiteX4" fmla="*/ 88219 w 295310"/>
                <a:gd name="connsiteY4" fmla="*/ 237610 h 237610"/>
                <a:gd name="connsiteX5" fmla="*/ 79075 w 295310"/>
                <a:gd name="connsiteY5" fmla="*/ 228466 h 237610"/>
                <a:gd name="connsiteX6" fmla="*/ 88219 w 295310"/>
                <a:gd name="connsiteY6" fmla="*/ 219322 h 237610"/>
                <a:gd name="connsiteX7" fmla="*/ 147656 w 295310"/>
                <a:gd name="connsiteY7" fmla="*/ 81234 h 237610"/>
                <a:gd name="connsiteX8" fmla="*/ 128003 w 295310"/>
                <a:gd name="connsiteY8" fmla="*/ 100887 h 237610"/>
                <a:gd name="connsiteX9" fmla="*/ 147656 w 295310"/>
                <a:gd name="connsiteY9" fmla="*/ 120539 h 237610"/>
                <a:gd name="connsiteX10" fmla="*/ 167308 w 295310"/>
                <a:gd name="connsiteY10" fmla="*/ 100887 h 237610"/>
                <a:gd name="connsiteX11" fmla="*/ 147656 w 295310"/>
                <a:gd name="connsiteY11" fmla="*/ 81234 h 237610"/>
                <a:gd name="connsiteX12" fmla="*/ 147656 w 295310"/>
                <a:gd name="connsiteY12" fmla="*/ 42250 h 237610"/>
                <a:gd name="connsiteX13" fmla="*/ 164830 w 295310"/>
                <a:gd name="connsiteY13" fmla="*/ 59424 h 237610"/>
                <a:gd name="connsiteX14" fmla="*/ 189118 w 295310"/>
                <a:gd name="connsiteY14" fmla="*/ 59424 h 237610"/>
                <a:gd name="connsiteX15" fmla="*/ 189118 w 295310"/>
                <a:gd name="connsiteY15" fmla="*/ 83712 h 237610"/>
                <a:gd name="connsiteX16" fmla="*/ 206292 w 295310"/>
                <a:gd name="connsiteY16" fmla="*/ 100887 h 237610"/>
                <a:gd name="connsiteX17" fmla="*/ 189118 w 295310"/>
                <a:gd name="connsiteY17" fmla="*/ 118061 h 237610"/>
                <a:gd name="connsiteX18" fmla="*/ 189118 w 295310"/>
                <a:gd name="connsiteY18" fmla="*/ 142349 h 237610"/>
                <a:gd name="connsiteX19" fmla="*/ 164830 w 295310"/>
                <a:gd name="connsiteY19" fmla="*/ 142349 h 237610"/>
                <a:gd name="connsiteX20" fmla="*/ 147656 w 295310"/>
                <a:gd name="connsiteY20" fmla="*/ 159523 h 237610"/>
                <a:gd name="connsiteX21" fmla="*/ 130481 w 295310"/>
                <a:gd name="connsiteY21" fmla="*/ 142349 h 237610"/>
                <a:gd name="connsiteX22" fmla="*/ 106193 w 295310"/>
                <a:gd name="connsiteY22" fmla="*/ 142349 h 237610"/>
                <a:gd name="connsiteX23" fmla="*/ 106193 w 295310"/>
                <a:gd name="connsiteY23" fmla="*/ 118061 h 237610"/>
                <a:gd name="connsiteX24" fmla="*/ 89019 w 295310"/>
                <a:gd name="connsiteY24" fmla="*/ 100887 h 237610"/>
                <a:gd name="connsiteX25" fmla="*/ 106193 w 295310"/>
                <a:gd name="connsiteY25" fmla="*/ 83712 h 237610"/>
                <a:gd name="connsiteX26" fmla="*/ 106193 w 295310"/>
                <a:gd name="connsiteY26" fmla="*/ 59424 h 237610"/>
                <a:gd name="connsiteX27" fmla="*/ 130481 w 295310"/>
                <a:gd name="connsiteY27" fmla="*/ 59424 h 237610"/>
                <a:gd name="connsiteX28" fmla="*/ 25143 w 295310"/>
                <a:gd name="connsiteY28" fmla="*/ 25143 h 237610"/>
                <a:gd name="connsiteX29" fmla="*/ 25143 w 295310"/>
                <a:gd name="connsiteY29" fmla="*/ 175998 h 237610"/>
                <a:gd name="connsiteX30" fmla="*/ 270168 w 295310"/>
                <a:gd name="connsiteY30" fmla="*/ 175998 h 237610"/>
                <a:gd name="connsiteX31" fmla="*/ 270168 w 295310"/>
                <a:gd name="connsiteY31" fmla="*/ 25143 h 237610"/>
                <a:gd name="connsiteX32" fmla="*/ 0 w 295310"/>
                <a:gd name="connsiteY32" fmla="*/ 0 h 237610"/>
                <a:gd name="connsiteX33" fmla="*/ 295310 w 295310"/>
                <a:gd name="connsiteY33" fmla="*/ 0 h 237610"/>
                <a:gd name="connsiteX34" fmla="*/ 295310 w 295310"/>
                <a:gd name="connsiteY34" fmla="*/ 201140 h 237610"/>
                <a:gd name="connsiteX35" fmla="*/ 0 w 295310"/>
                <a:gd name="connsiteY35" fmla="*/ 201140 h 23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5310" h="237610">
                  <a:moveTo>
                    <a:pt x="88219" y="219322"/>
                  </a:moveTo>
                  <a:lnTo>
                    <a:pt x="207091" y="219322"/>
                  </a:lnTo>
                  <a:cubicBezTo>
                    <a:pt x="212141" y="219322"/>
                    <a:pt x="216235" y="223416"/>
                    <a:pt x="216235" y="228466"/>
                  </a:cubicBezTo>
                  <a:cubicBezTo>
                    <a:pt x="216235" y="233516"/>
                    <a:pt x="212141" y="237610"/>
                    <a:pt x="207091" y="237610"/>
                  </a:cubicBezTo>
                  <a:lnTo>
                    <a:pt x="88219" y="237610"/>
                  </a:lnTo>
                  <a:cubicBezTo>
                    <a:pt x="83169" y="237610"/>
                    <a:pt x="79075" y="233516"/>
                    <a:pt x="79075" y="228466"/>
                  </a:cubicBezTo>
                  <a:cubicBezTo>
                    <a:pt x="79075" y="223416"/>
                    <a:pt x="83169" y="219322"/>
                    <a:pt x="88219" y="219322"/>
                  </a:cubicBezTo>
                  <a:close/>
                  <a:moveTo>
                    <a:pt x="147656" y="81234"/>
                  </a:moveTo>
                  <a:cubicBezTo>
                    <a:pt x="136802" y="81234"/>
                    <a:pt x="128003" y="90033"/>
                    <a:pt x="128003" y="100887"/>
                  </a:cubicBezTo>
                  <a:cubicBezTo>
                    <a:pt x="128003" y="111741"/>
                    <a:pt x="136802" y="120539"/>
                    <a:pt x="147656" y="120539"/>
                  </a:cubicBezTo>
                  <a:cubicBezTo>
                    <a:pt x="158510" y="120539"/>
                    <a:pt x="167308" y="111741"/>
                    <a:pt x="167308" y="100887"/>
                  </a:cubicBezTo>
                  <a:cubicBezTo>
                    <a:pt x="167308" y="90033"/>
                    <a:pt x="158510" y="81234"/>
                    <a:pt x="147656" y="81234"/>
                  </a:cubicBezTo>
                  <a:close/>
                  <a:moveTo>
                    <a:pt x="147656" y="42250"/>
                  </a:moveTo>
                  <a:lnTo>
                    <a:pt x="164830" y="59424"/>
                  </a:lnTo>
                  <a:lnTo>
                    <a:pt x="189118" y="59424"/>
                  </a:lnTo>
                  <a:lnTo>
                    <a:pt x="189118" y="83712"/>
                  </a:lnTo>
                  <a:lnTo>
                    <a:pt x="206292" y="100887"/>
                  </a:lnTo>
                  <a:lnTo>
                    <a:pt x="189118" y="118061"/>
                  </a:lnTo>
                  <a:lnTo>
                    <a:pt x="189118" y="142349"/>
                  </a:lnTo>
                  <a:lnTo>
                    <a:pt x="164830" y="142349"/>
                  </a:lnTo>
                  <a:lnTo>
                    <a:pt x="147656" y="159523"/>
                  </a:lnTo>
                  <a:lnTo>
                    <a:pt x="130481" y="142349"/>
                  </a:lnTo>
                  <a:lnTo>
                    <a:pt x="106193" y="142349"/>
                  </a:lnTo>
                  <a:lnTo>
                    <a:pt x="106193" y="118061"/>
                  </a:lnTo>
                  <a:lnTo>
                    <a:pt x="89019" y="100887"/>
                  </a:lnTo>
                  <a:lnTo>
                    <a:pt x="106193" y="83712"/>
                  </a:lnTo>
                  <a:lnTo>
                    <a:pt x="106193" y="59424"/>
                  </a:lnTo>
                  <a:lnTo>
                    <a:pt x="130481" y="59424"/>
                  </a:lnTo>
                  <a:close/>
                  <a:moveTo>
                    <a:pt x="25143" y="25143"/>
                  </a:moveTo>
                  <a:lnTo>
                    <a:pt x="25143" y="175998"/>
                  </a:lnTo>
                  <a:lnTo>
                    <a:pt x="270168" y="175998"/>
                  </a:lnTo>
                  <a:lnTo>
                    <a:pt x="270168" y="25143"/>
                  </a:lnTo>
                  <a:close/>
                  <a:moveTo>
                    <a:pt x="0" y="0"/>
                  </a:moveTo>
                  <a:lnTo>
                    <a:pt x="295310" y="0"/>
                  </a:lnTo>
                  <a:lnTo>
                    <a:pt x="295310" y="201140"/>
                  </a:lnTo>
                  <a:lnTo>
                    <a:pt x="0" y="20114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07" tIns="46604" rIns="93207" bIns="46604" numCol="1" spcCol="0" rtlCol="0" fromWordArt="0" anchor="ctr" anchorCtr="0" forceAA="0" compatLnSpc="1">
              <a:prstTxWarp prst="textNoShape">
                <a:avLst/>
              </a:prstTxWarp>
              <a:noAutofit/>
            </a:bodyPr>
            <a:lstStyle/>
            <a:p>
              <a:pPr algn="ctr" defTabSz="950299" fontAlgn="base">
                <a:spcBef>
                  <a:spcPct val="0"/>
                </a:spcBef>
                <a:spcAft>
                  <a:spcPct val="0"/>
                </a:spcAft>
                <a:defRPr/>
              </a:pPr>
              <a:endParaRPr lang="en-US" sz="2448" kern="0">
                <a:solidFill>
                  <a:srgbClr val="505050"/>
                </a:solidFill>
                <a:latin typeface="Segoe UI"/>
                <a:ea typeface="Segoe UI" pitchFamily="34" charset="0"/>
                <a:cs typeface="Segoe UI" pitchFamily="34" charset="0"/>
              </a:endParaRPr>
            </a:p>
          </p:txBody>
        </p:sp>
        <p:sp>
          <p:nvSpPr>
            <p:cNvPr id="299" name="Freeform 298"/>
            <p:cNvSpPr>
              <a:spLocks noChangeAspect="1"/>
            </p:cNvSpPr>
            <p:nvPr/>
          </p:nvSpPr>
          <p:spPr bwMode="auto">
            <a:xfrm>
              <a:off x="398248" y="4869181"/>
              <a:ext cx="259634" cy="161345"/>
            </a:xfrm>
            <a:custGeom>
              <a:avLst/>
              <a:gdLst>
                <a:gd name="connsiteX0" fmla="*/ 262227 w 365760"/>
                <a:gd name="connsiteY0" fmla="*/ 134421 h 227295"/>
                <a:gd name="connsiteX1" fmla="*/ 280515 w 365760"/>
                <a:gd name="connsiteY1" fmla="*/ 152709 h 227295"/>
                <a:gd name="connsiteX2" fmla="*/ 280515 w 365760"/>
                <a:gd name="connsiteY2" fmla="*/ 161853 h 227295"/>
                <a:gd name="connsiteX3" fmla="*/ 262227 w 365760"/>
                <a:gd name="connsiteY3" fmla="*/ 180141 h 227295"/>
                <a:gd name="connsiteX4" fmla="*/ 243939 w 365760"/>
                <a:gd name="connsiteY4" fmla="*/ 161853 h 227295"/>
                <a:gd name="connsiteX5" fmla="*/ 243939 w 365760"/>
                <a:gd name="connsiteY5" fmla="*/ 152709 h 227295"/>
                <a:gd name="connsiteX6" fmla="*/ 262227 w 365760"/>
                <a:gd name="connsiteY6" fmla="*/ 134421 h 227295"/>
                <a:gd name="connsiteX7" fmla="*/ 89320 w 365760"/>
                <a:gd name="connsiteY7" fmla="*/ 112265 h 227295"/>
                <a:gd name="connsiteX8" fmla="*/ 107608 w 365760"/>
                <a:gd name="connsiteY8" fmla="*/ 130553 h 227295"/>
                <a:gd name="connsiteX9" fmla="*/ 107608 w 365760"/>
                <a:gd name="connsiteY9" fmla="*/ 161853 h 227295"/>
                <a:gd name="connsiteX10" fmla="*/ 89320 w 365760"/>
                <a:gd name="connsiteY10" fmla="*/ 180141 h 227295"/>
                <a:gd name="connsiteX11" fmla="*/ 71032 w 365760"/>
                <a:gd name="connsiteY11" fmla="*/ 161853 h 227295"/>
                <a:gd name="connsiteX12" fmla="*/ 71032 w 365760"/>
                <a:gd name="connsiteY12" fmla="*/ 130553 h 227295"/>
                <a:gd name="connsiteX13" fmla="*/ 89320 w 365760"/>
                <a:gd name="connsiteY13" fmla="*/ 112265 h 227295"/>
                <a:gd name="connsiteX14" fmla="*/ 210487 w 365760"/>
                <a:gd name="connsiteY14" fmla="*/ 97845 h 227295"/>
                <a:gd name="connsiteX15" fmla="*/ 228775 w 365760"/>
                <a:gd name="connsiteY15" fmla="*/ 116133 h 227295"/>
                <a:gd name="connsiteX16" fmla="*/ 228775 w 365760"/>
                <a:gd name="connsiteY16" fmla="*/ 161853 h 227295"/>
                <a:gd name="connsiteX17" fmla="*/ 210487 w 365760"/>
                <a:gd name="connsiteY17" fmla="*/ 180141 h 227295"/>
                <a:gd name="connsiteX18" fmla="*/ 192199 w 365760"/>
                <a:gd name="connsiteY18" fmla="*/ 161853 h 227295"/>
                <a:gd name="connsiteX19" fmla="*/ 192199 w 365760"/>
                <a:gd name="connsiteY19" fmla="*/ 116133 h 227295"/>
                <a:gd name="connsiteX20" fmla="*/ 210487 w 365760"/>
                <a:gd name="connsiteY20" fmla="*/ 97845 h 227295"/>
                <a:gd name="connsiteX21" fmla="*/ 155800 w 365760"/>
                <a:gd name="connsiteY21" fmla="*/ 52125 h 227295"/>
                <a:gd name="connsiteX22" fmla="*/ 174088 w 365760"/>
                <a:gd name="connsiteY22" fmla="*/ 70413 h 227295"/>
                <a:gd name="connsiteX23" fmla="*/ 174088 w 365760"/>
                <a:gd name="connsiteY23" fmla="*/ 161853 h 227295"/>
                <a:gd name="connsiteX24" fmla="*/ 155800 w 365760"/>
                <a:gd name="connsiteY24" fmla="*/ 180141 h 227295"/>
                <a:gd name="connsiteX25" fmla="*/ 137512 w 365760"/>
                <a:gd name="connsiteY25" fmla="*/ 161853 h 227295"/>
                <a:gd name="connsiteX26" fmla="*/ 137512 w 365760"/>
                <a:gd name="connsiteY26" fmla="*/ 70413 h 227295"/>
                <a:gd name="connsiteX27" fmla="*/ 155800 w 365760"/>
                <a:gd name="connsiteY27" fmla="*/ 52125 h 227295"/>
                <a:gd name="connsiteX28" fmla="*/ 63551 w 365760"/>
                <a:gd name="connsiteY28" fmla="*/ 26605 h 227295"/>
                <a:gd name="connsiteX29" fmla="*/ 63551 w 365760"/>
                <a:gd name="connsiteY29" fmla="*/ 186232 h 227295"/>
                <a:gd name="connsiteX30" fmla="*/ 305652 w 365760"/>
                <a:gd name="connsiteY30" fmla="*/ 186232 h 227295"/>
                <a:gd name="connsiteX31" fmla="*/ 305652 w 365760"/>
                <a:gd name="connsiteY31" fmla="*/ 26605 h 227295"/>
                <a:gd name="connsiteX32" fmla="*/ 36946 w 365760"/>
                <a:gd name="connsiteY32" fmla="*/ 0 h 227295"/>
                <a:gd name="connsiteX33" fmla="*/ 332256 w 365760"/>
                <a:gd name="connsiteY33" fmla="*/ 0 h 227295"/>
                <a:gd name="connsiteX34" fmla="*/ 332256 w 365760"/>
                <a:gd name="connsiteY34" fmla="*/ 190719 h 227295"/>
                <a:gd name="connsiteX35" fmla="*/ 365760 w 365760"/>
                <a:gd name="connsiteY35" fmla="*/ 190719 h 227295"/>
                <a:gd name="connsiteX36" fmla="*/ 365760 w 365760"/>
                <a:gd name="connsiteY36" fmla="*/ 227295 h 227295"/>
                <a:gd name="connsiteX37" fmla="*/ 0 w 365760"/>
                <a:gd name="connsiteY37" fmla="*/ 227295 h 227295"/>
                <a:gd name="connsiteX38" fmla="*/ 0 w 365760"/>
                <a:gd name="connsiteY38" fmla="*/ 190719 h 227295"/>
                <a:gd name="connsiteX39" fmla="*/ 36946 w 365760"/>
                <a:gd name="connsiteY39" fmla="*/ 190719 h 22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 h="227295">
                  <a:moveTo>
                    <a:pt x="262227" y="134421"/>
                  </a:moveTo>
                  <a:cubicBezTo>
                    <a:pt x="272327" y="134421"/>
                    <a:pt x="280515" y="142609"/>
                    <a:pt x="280515" y="152709"/>
                  </a:cubicBezTo>
                  <a:lnTo>
                    <a:pt x="280515" y="161853"/>
                  </a:lnTo>
                  <a:cubicBezTo>
                    <a:pt x="280515" y="171953"/>
                    <a:pt x="272327" y="180141"/>
                    <a:pt x="262227" y="180141"/>
                  </a:cubicBezTo>
                  <a:cubicBezTo>
                    <a:pt x="252127" y="180141"/>
                    <a:pt x="243939" y="171953"/>
                    <a:pt x="243939" y="161853"/>
                  </a:cubicBezTo>
                  <a:lnTo>
                    <a:pt x="243939" y="152709"/>
                  </a:lnTo>
                  <a:cubicBezTo>
                    <a:pt x="243939" y="142609"/>
                    <a:pt x="252127" y="134421"/>
                    <a:pt x="262227" y="134421"/>
                  </a:cubicBezTo>
                  <a:close/>
                  <a:moveTo>
                    <a:pt x="89320" y="112265"/>
                  </a:moveTo>
                  <a:cubicBezTo>
                    <a:pt x="99420" y="112265"/>
                    <a:pt x="107608" y="120453"/>
                    <a:pt x="107608" y="130553"/>
                  </a:cubicBezTo>
                  <a:lnTo>
                    <a:pt x="107608" y="161853"/>
                  </a:lnTo>
                  <a:cubicBezTo>
                    <a:pt x="107608" y="171953"/>
                    <a:pt x="99420" y="180141"/>
                    <a:pt x="89320" y="180141"/>
                  </a:cubicBezTo>
                  <a:cubicBezTo>
                    <a:pt x="79220" y="180141"/>
                    <a:pt x="71032" y="171953"/>
                    <a:pt x="71032" y="161853"/>
                  </a:cubicBezTo>
                  <a:lnTo>
                    <a:pt x="71032" y="130553"/>
                  </a:lnTo>
                  <a:cubicBezTo>
                    <a:pt x="71032" y="120453"/>
                    <a:pt x="79220" y="112265"/>
                    <a:pt x="89320" y="112265"/>
                  </a:cubicBezTo>
                  <a:close/>
                  <a:moveTo>
                    <a:pt x="210487" y="97845"/>
                  </a:moveTo>
                  <a:cubicBezTo>
                    <a:pt x="220587" y="97845"/>
                    <a:pt x="228775" y="106033"/>
                    <a:pt x="228775" y="116133"/>
                  </a:cubicBezTo>
                  <a:lnTo>
                    <a:pt x="228775" y="161853"/>
                  </a:lnTo>
                  <a:cubicBezTo>
                    <a:pt x="228775" y="171953"/>
                    <a:pt x="220587" y="180141"/>
                    <a:pt x="210487" y="180141"/>
                  </a:cubicBezTo>
                  <a:cubicBezTo>
                    <a:pt x="200387" y="180141"/>
                    <a:pt x="192199" y="171953"/>
                    <a:pt x="192199" y="161853"/>
                  </a:cubicBezTo>
                  <a:lnTo>
                    <a:pt x="192199" y="116133"/>
                  </a:lnTo>
                  <a:cubicBezTo>
                    <a:pt x="192199" y="106033"/>
                    <a:pt x="200387" y="97845"/>
                    <a:pt x="210487" y="97845"/>
                  </a:cubicBezTo>
                  <a:close/>
                  <a:moveTo>
                    <a:pt x="155800" y="52125"/>
                  </a:moveTo>
                  <a:cubicBezTo>
                    <a:pt x="165900" y="52125"/>
                    <a:pt x="174088" y="60313"/>
                    <a:pt x="174088" y="70413"/>
                  </a:cubicBezTo>
                  <a:lnTo>
                    <a:pt x="174088" y="161853"/>
                  </a:lnTo>
                  <a:cubicBezTo>
                    <a:pt x="174088" y="171953"/>
                    <a:pt x="165900" y="180141"/>
                    <a:pt x="155800" y="180141"/>
                  </a:cubicBezTo>
                  <a:cubicBezTo>
                    <a:pt x="145700" y="180141"/>
                    <a:pt x="137512" y="171953"/>
                    <a:pt x="137512" y="161853"/>
                  </a:cubicBezTo>
                  <a:lnTo>
                    <a:pt x="137512" y="70413"/>
                  </a:lnTo>
                  <a:cubicBezTo>
                    <a:pt x="137512" y="60313"/>
                    <a:pt x="145700" y="52125"/>
                    <a:pt x="155800" y="52125"/>
                  </a:cubicBezTo>
                  <a:close/>
                  <a:moveTo>
                    <a:pt x="63551" y="26605"/>
                  </a:moveTo>
                  <a:lnTo>
                    <a:pt x="63551" y="186232"/>
                  </a:lnTo>
                  <a:lnTo>
                    <a:pt x="305652" y="186232"/>
                  </a:lnTo>
                  <a:lnTo>
                    <a:pt x="305652" y="26605"/>
                  </a:lnTo>
                  <a:close/>
                  <a:moveTo>
                    <a:pt x="36946" y="0"/>
                  </a:moveTo>
                  <a:lnTo>
                    <a:pt x="332256" y="0"/>
                  </a:lnTo>
                  <a:lnTo>
                    <a:pt x="332256" y="190719"/>
                  </a:lnTo>
                  <a:lnTo>
                    <a:pt x="365760" y="190719"/>
                  </a:lnTo>
                  <a:lnTo>
                    <a:pt x="365760" y="227295"/>
                  </a:lnTo>
                  <a:lnTo>
                    <a:pt x="0" y="227295"/>
                  </a:lnTo>
                  <a:lnTo>
                    <a:pt x="0" y="190719"/>
                  </a:lnTo>
                  <a:lnTo>
                    <a:pt x="36946" y="190719"/>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07" tIns="46604" rIns="93207" bIns="46604" numCol="1" spcCol="0" rtlCol="0" fromWordArt="0" anchor="ctr" anchorCtr="0" forceAA="0" compatLnSpc="1">
              <a:prstTxWarp prst="textNoShape">
                <a:avLst/>
              </a:prstTxWarp>
              <a:noAutofit/>
            </a:bodyPr>
            <a:lstStyle/>
            <a:p>
              <a:pPr algn="ctr" defTabSz="950299" fontAlgn="base">
                <a:spcBef>
                  <a:spcPct val="0"/>
                </a:spcBef>
                <a:spcAft>
                  <a:spcPct val="0"/>
                </a:spcAft>
                <a:defRPr/>
              </a:pPr>
              <a:endParaRPr lang="en-US" sz="2448" kern="0">
                <a:solidFill>
                  <a:srgbClr val="505050"/>
                </a:solidFill>
                <a:latin typeface="Segoe UI"/>
                <a:ea typeface="Segoe UI" pitchFamily="34" charset="0"/>
                <a:cs typeface="Segoe UI" pitchFamily="34" charset="0"/>
              </a:endParaRPr>
            </a:p>
          </p:txBody>
        </p:sp>
        <p:sp>
          <p:nvSpPr>
            <p:cNvPr id="324" name="Freeform 323"/>
            <p:cNvSpPr>
              <a:spLocks noChangeAspect="1"/>
            </p:cNvSpPr>
            <p:nvPr/>
          </p:nvSpPr>
          <p:spPr bwMode="auto">
            <a:xfrm rot="5400000" flipH="1">
              <a:off x="422549" y="5388831"/>
              <a:ext cx="211033" cy="210637"/>
            </a:xfrm>
            <a:custGeom>
              <a:avLst/>
              <a:gdLst>
                <a:gd name="connsiteX0" fmla="*/ 668447 w 1195780"/>
                <a:gd name="connsiteY0" fmla="*/ 93102 h 1084729"/>
                <a:gd name="connsiteX1" fmla="*/ 593868 w 1195780"/>
                <a:gd name="connsiteY1" fmla="*/ 0 h 1084729"/>
                <a:gd name="connsiteX2" fmla="*/ 519288 w 1195780"/>
                <a:gd name="connsiteY2" fmla="*/ 93102 h 1084729"/>
                <a:gd name="connsiteX3" fmla="*/ 840984 w 1195780"/>
                <a:gd name="connsiteY3" fmla="*/ 991627 h 1084729"/>
                <a:gd name="connsiteX4" fmla="*/ 691825 w 1195780"/>
                <a:gd name="connsiteY4" fmla="*/ 991627 h 1084729"/>
                <a:gd name="connsiteX5" fmla="*/ 766405 w 1195780"/>
                <a:gd name="connsiteY5" fmla="*/ 1084729 h 1084729"/>
                <a:gd name="connsiteX6" fmla="*/ 1195780 w 1195780"/>
                <a:gd name="connsiteY6" fmla="*/ 766941 h 1084729"/>
                <a:gd name="connsiteX7" fmla="*/ 1195779 w 1195780"/>
                <a:gd name="connsiteY7" fmla="*/ 766942 h 1084729"/>
                <a:gd name="connsiteX8" fmla="*/ 1107199 w 1195780"/>
                <a:gd name="connsiteY8" fmla="*/ 633305 h 1084729"/>
                <a:gd name="connsiteX9" fmla="*/ 1089304 w 1195780"/>
                <a:gd name="connsiteY9" fmla="*/ 629692 h 1084729"/>
                <a:gd name="connsiteX10" fmla="*/ 140501 w 1195780"/>
                <a:gd name="connsiteY10" fmla="*/ 629692 h 1084729"/>
                <a:gd name="connsiteX11" fmla="*/ 56075 w 1195780"/>
                <a:gd name="connsiteY11" fmla="*/ 545266 h 1084729"/>
                <a:gd name="connsiteX12" fmla="*/ 140501 w 1195780"/>
                <a:gd name="connsiteY12" fmla="*/ 460840 h 1084729"/>
                <a:gd name="connsiteX13" fmla="*/ 831349 w 1195780"/>
                <a:gd name="connsiteY13" fmla="*/ 464015 h 1084729"/>
                <a:gd name="connsiteX14" fmla="*/ 971663 w 1195780"/>
                <a:gd name="connsiteY14" fmla="*/ 310713 h 1084729"/>
                <a:gd name="connsiteX15" fmla="*/ 815516 w 1195780"/>
                <a:gd name="connsiteY15" fmla="*/ 173616 h 1084729"/>
                <a:gd name="connsiteX16" fmla="*/ 698179 w 1195780"/>
                <a:gd name="connsiteY16" fmla="*/ 172886 h 1084729"/>
                <a:gd name="connsiteX17" fmla="*/ 693087 w 1195780"/>
                <a:gd name="connsiteY17" fmla="*/ 172955 h 1084729"/>
                <a:gd name="connsiteX18" fmla="*/ 693087 w 1195780"/>
                <a:gd name="connsiteY18" fmla="*/ 173940 h 1084729"/>
                <a:gd name="connsiteX19" fmla="*/ 674192 w 1195780"/>
                <a:gd name="connsiteY19" fmla="*/ 173940 h 1084729"/>
                <a:gd name="connsiteX20" fmla="*/ 610332 w 1195780"/>
                <a:gd name="connsiteY20" fmla="*/ 126414 h 1084729"/>
                <a:gd name="connsiteX21" fmla="*/ 608190 w 1195780"/>
                <a:gd name="connsiteY21" fmla="*/ 114500 h 1084729"/>
                <a:gd name="connsiteX22" fmla="*/ 562157 w 1195780"/>
                <a:gd name="connsiteY22" fmla="*/ 114500 h 1084729"/>
                <a:gd name="connsiteX23" fmla="*/ 568291 w 1195780"/>
                <a:gd name="connsiteY23" fmla="*/ 148614 h 1084729"/>
                <a:gd name="connsiteX24" fmla="*/ 678956 w 1195780"/>
                <a:gd name="connsiteY24" fmla="*/ 230972 h 1084729"/>
                <a:gd name="connsiteX25" fmla="*/ 787536 w 1195780"/>
                <a:gd name="connsiteY25" fmla="*/ 230972 h 1084729"/>
                <a:gd name="connsiteX26" fmla="*/ 787536 w 1195780"/>
                <a:gd name="connsiteY26" fmla="*/ 230566 h 1084729"/>
                <a:gd name="connsiteX27" fmla="*/ 815937 w 1195780"/>
                <a:gd name="connsiteY27" fmla="*/ 230566 h 1084729"/>
                <a:gd name="connsiteX28" fmla="*/ 900363 w 1195780"/>
                <a:gd name="connsiteY28" fmla="*/ 314992 h 1084729"/>
                <a:gd name="connsiteX29" fmla="*/ 815937 w 1195780"/>
                <a:gd name="connsiteY29" fmla="*/ 399418 h 1084729"/>
                <a:gd name="connsiteX30" fmla="*/ 504387 w 1195780"/>
                <a:gd name="connsiteY30" fmla="*/ 399418 h 1084729"/>
                <a:gd name="connsiteX31" fmla="*/ 502129 w 1195780"/>
                <a:gd name="connsiteY31" fmla="*/ 398962 h 1084729"/>
                <a:gd name="connsiteX32" fmla="*/ 146304 w 1195780"/>
                <a:gd name="connsiteY32" fmla="*/ 398962 h 1084729"/>
                <a:gd name="connsiteX33" fmla="*/ 0 w 1195780"/>
                <a:gd name="connsiteY33" fmla="*/ 545266 h 1084729"/>
                <a:gd name="connsiteX34" fmla="*/ 146304 w 1195780"/>
                <a:gd name="connsiteY34" fmla="*/ 691570 h 1084729"/>
                <a:gd name="connsiteX35" fmla="*/ 725185 w 1195780"/>
                <a:gd name="connsiteY35" fmla="*/ 691570 h 1084729"/>
                <a:gd name="connsiteX36" fmla="*/ 733050 w 1195780"/>
                <a:gd name="connsiteY36" fmla="*/ 689982 h 1084729"/>
                <a:gd name="connsiteX37" fmla="*/ 1044599 w 1195780"/>
                <a:gd name="connsiteY37" fmla="*/ 689982 h 1084729"/>
                <a:gd name="connsiteX38" fmla="*/ 1129025 w 1195780"/>
                <a:gd name="connsiteY38" fmla="*/ 774408 h 1084729"/>
                <a:gd name="connsiteX39" fmla="*/ 1044599 w 1195780"/>
                <a:gd name="connsiteY39" fmla="*/ 858834 h 1084729"/>
                <a:gd name="connsiteX40" fmla="*/ 964064 w 1195780"/>
                <a:gd name="connsiteY40" fmla="*/ 858834 h 1084729"/>
                <a:gd name="connsiteX41" fmla="*/ 964064 w 1195780"/>
                <a:gd name="connsiteY41" fmla="*/ 857653 h 1084729"/>
                <a:gd name="connsiteX42" fmla="*/ 855484 w 1195780"/>
                <a:gd name="connsiteY42" fmla="*/ 857653 h 1084729"/>
                <a:gd name="connsiteX43" fmla="*/ 744819 w 1195780"/>
                <a:gd name="connsiteY43" fmla="*/ 937256 h 1084729"/>
                <a:gd name="connsiteX44" fmla="*/ 738685 w 1195780"/>
                <a:gd name="connsiteY44" fmla="*/ 970227 h 1084729"/>
                <a:gd name="connsiteX45" fmla="*/ 784718 w 1195780"/>
                <a:gd name="connsiteY45" fmla="*/ 970227 h 1084729"/>
                <a:gd name="connsiteX46" fmla="*/ 786860 w 1195780"/>
                <a:gd name="connsiteY46" fmla="*/ 958712 h 1084729"/>
                <a:gd name="connsiteX47" fmla="*/ 850720 w 1195780"/>
                <a:gd name="connsiteY47" fmla="*/ 912777 h 1084729"/>
                <a:gd name="connsiteX48" fmla="*/ 964064 w 1195780"/>
                <a:gd name="connsiteY48" fmla="*/ 912777 h 1084729"/>
                <a:gd name="connsiteX49" fmla="*/ 964064 w 1195780"/>
                <a:gd name="connsiteY49" fmla="*/ 911977 h 1084729"/>
                <a:gd name="connsiteX50" fmla="*/ 1050745 w 1195780"/>
                <a:gd name="connsiteY50" fmla="*/ 911976 h 1084729"/>
                <a:gd name="connsiteX51" fmla="*/ 1195780 w 1195780"/>
                <a:gd name="connsiteY51" fmla="*/ 766941 h 10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5780" h="1084729">
                  <a:moveTo>
                    <a:pt x="668447" y="93102"/>
                  </a:moveTo>
                  <a:lnTo>
                    <a:pt x="593868" y="0"/>
                  </a:lnTo>
                  <a:lnTo>
                    <a:pt x="519288" y="93102"/>
                  </a:lnTo>
                  <a:close/>
                  <a:moveTo>
                    <a:pt x="840984" y="991627"/>
                  </a:moveTo>
                  <a:lnTo>
                    <a:pt x="691825" y="991627"/>
                  </a:lnTo>
                  <a:lnTo>
                    <a:pt x="766405" y="1084729"/>
                  </a:lnTo>
                  <a:close/>
                  <a:moveTo>
                    <a:pt x="1195780" y="766941"/>
                  </a:moveTo>
                  <a:lnTo>
                    <a:pt x="1195779" y="766942"/>
                  </a:lnTo>
                  <a:cubicBezTo>
                    <a:pt x="1195779" y="706866"/>
                    <a:pt x="1159254" y="655322"/>
                    <a:pt x="1107199" y="633305"/>
                  </a:cubicBezTo>
                  <a:lnTo>
                    <a:pt x="1089304" y="629692"/>
                  </a:lnTo>
                  <a:lnTo>
                    <a:pt x="140501" y="629692"/>
                  </a:lnTo>
                  <a:cubicBezTo>
                    <a:pt x="93874" y="629692"/>
                    <a:pt x="56075" y="591893"/>
                    <a:pt x="56075" y="545266"/>
                  </a:cubicBezTo>
                  <a:cubicBezTo>
                    <a:pt x="56075" y="498639"/>
                    <a:pt x="93874" y="460840"/>
                    <a:pt x="140501" y="460840"/>
                  </a:cubicBezTo>
                  <a:cubicBezTo>
                    <a:pt x="387717" y="460840"/>
                    <a:pt x="720547" y="469607"/>
                    <a:pt x="831349" y="464015"/>
                  </a:cubicBezTo>
                  <a:cubicBezTo>
                    <a:pt x="942151" y="458423"/>
                    <a:pt x="974302" y="359113"/>
                    <a:pt x="971663" y="310713"/>
                  </a:cubicBezTo>
                  <a:cubicBezTo>
                    <a:pt x="969024" y="262313"/>
                    <a:pt x="938085" y="175563"/>
                    <a:pt x="815516" y="173616"/>
                  </a:cubicBezTo>
                  <a:cubicBezTo>
                    <a:pt x="754232" y="172642"/>
                    <a:pt x="722510" y="172642"/>
                    <a:pt x="698179" y="172886"/>
                  </a:cubicBezTo>
                  <a:lnTo>
                    <a:pt x="693087" y="172955"/>
                  </a:lnTo>
                  <a:lnTo>
                    <a:pt x="693087" y="173940"/>
                  </a:lnTo>
                  <a:lnTo>
                    <a:pt x="674192" y="173940"/>
                  </a:lnTo>
                  <a:cubicBezTo>
                    <a:pt x="645484" y="173940"/>
                    <a:pt x="620853" y="154343"/>
                    <a:pt x="610332" y="126414"/>
                  </a:cubicBezTo>
                  <a:lnTo>
                    <a:pt x="608190" y="114500"/>
                  </a:lnTo>
                  <a:lnTo>
                    <a:pt x="562157" y="114500"/>
                  </a:lnTo>
                  <a:lnTo>
                    <a:pt x="568291" y="148614"/>
                  </a:lnTo>
                  <a:cubicBezTo>
                    <a:pt x="586523" y="197013"/>
                    <a:pt x="629207" y="230972"/>
                    <a:pt x="678956" y="230972"/>
                  </a:cubicBezTo>
                  <a:lnTo>
                    <a:pt x="787536" y="230972"/>
                  </a:lnTo>
                  <a:lnTo>
                    <a:pt x="787536" y="230566"/>
                  </a:lnTo>
                  <a:lnTo>
                    <a:pt x="815937" y="230566"/>
                  </a:lnTo>
                  <a:cubicBezTo>
                    <a:pt x="862564" y="230566"/>
                    <a:pt x="900363" y="268365"/>
                    <a:pt x="900363" y="314992"/>
                  </a:cubicBezTo>
                  <a:cubicBezTo>
                    <a:pt x="900363" y="361619"/>
                    <a:pt x="862564" y="399418"/>
                    <a:pt x="815937" y="399418"/>
                  </a:cubicBezTo>
                  <a:lnTo>
                    <a:pt x="504387" y="399418"/>
                  </a:lnTo>
                  <a:lnTo>
                    <a:pt x="502129" y="398962"/>
                  </a:lnTo>
                  <a:lnTo>
                    <a:pt x="146304" y="398962"/>
                  </a:lnTo>
                  <a:cubicBezTo>
                    <a:pt x="65503" y="398962"/>
                    <a:pt x="0" y="464465"/>
                    <a:pt x="0" y="545266"/>
                  </a:cubicBezTo>
                  <a:cubicBezTo>
                    <a:pt x="0" y="626067"/>
                    <a:pt x="65503" y="691570"/>
                    <a:pt x="146304" y="691570"/>
                  </a:cubicBezTo>
                  <a:lnTo>
                    <a:pt x="725185" y="691570"/>
                  </a:lnTo>
                  <a:lnTo>
                    <a:pt x="733050" y="689982"/>
                  </a:lnTo>
                  <a:lnTo>
                    <a:pt x="1044599" y="689982"/>
                  </a:lnTo>
                  <a:cubicBezTo>
                    <a:pt x="1091226" y="689982"/>
                    <a:pt x="1129025" y="727781"/>
                    <a:pt x="1129025" y="774408"/>
                  </a:cubicBezTo>
                  <a:cubicBezTo>
                    <a:pt x="1129025" y="821035"/>
                    <a:pt x="1091226" y="858834"/>
                    <a:pt x="1044599" y="858834"/>
                  </a:cubicBezTo>
                  <a:lnTo>
                    <a:pt x="964064" y="858834"/>
                  </a:lnTo>
                  <a:lnTo>
                    <a:pt x="964064" y="857653"/>
                  </a:lnTo>
                  <a:lnTo>
                    <a:pt x="855484" y="857653"/>
                  </a:lnTo>
                  <a:cubicBezTo>
                    <a:pt x="805735" y="857653"/>
                    <a:pt x="763051" y="890476"/>
                    <a:pt x="744819" y="937256"/>
                  </a:cubicBezTo>
                  <a:lnTo>
                    <a:pt x="738685" y="970227"/>
                  </a:lnTo>
                  <a:lnTo>
                    <a:pt x="784718" y="970227"/>
                  </a:lnTo>
                  <a:lnTo>
                    <a:pt x="786860" y="958712"/>
                  </a:lnTo>
                  <a:cubicBezTo>
                    <a:pt x="797381" y="931718"/>
                    <a:pt x="822012" y="912777"/>
                    <a:pt x="850720" y="912777"/>
                  </a:cubicBezTo>
                  <a:lnTo>
                    <a:pt x="964064" y="912777"/>
                  </a:lnTo>
                  <a:lnTo>
                    <a:pt x="964064" y="911977"/>
                  </a:lnTo>
                  <a:lnTo>
                    <a:pt x="1050745" y="911976"/>
                  </a:lnTo>
                  <a:cubicBezTo>
                    <a:pt x="1130846" y="911976"/>
                    <a:pt x="1195780" y="847042"/>
                    <a:pt x="1195780" y="766941"/>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07" tIns="46604" rIns="93207" bIns="46604" numCol="1" spcCol="0" rtlCol="0" fromWordArt="0" anchor="ctr" anchorCtr="0" forceAA="0" compatLnSpc="1">
              <a:prstTxWarp prst="textNoShape">
                <a:avLst/>
              </a:prstTxWarp>
              <a:noAutofit/>
            </a:bodyPr>
            <a:lstStyle/>
            <a:p>
              <a:pPr algn="ctr" defTabSz="950299" fontAlgn="base">
                <a:spcBef>
                  <a:spcPct val="0"/>
                </a:spcBef>
                <a:spcAft>
                  <a:spcPct val="0"/>
                </a:spcAft>
                <a:defRPr/>
              </a:pPr>
              <a:endParaRPr lang="en-US" sz="2448" kern="0">
                <a:solidFill>
                  <a:srgbClr val="505050"/>
                </a:solidFill>
                <a:latin typeface="Segoe UI"/>
                <a:ea typeface="Segoe UI" pitchFamily="34" charset="0"/>
                <a:cs typeface="Segoe UI" pitchFamily="34" charset="0"/>
              </a:endParaRPr>
            </a:p>
          </p:txBody>
        </p:sp>
        <p:sp>
          <p:nvSpPr>
            <p:cNvPr id="245" name="Freeform 12"/>
            <p:cNvSpPr>
              <a:spLocks noChangeAspect="1" noEditPoints="1"/>
            </p:cNvSpPr>
            <p:nvPr/>
          </p:nvSpPr>
          <p:spPr bwMode="auto">
            <a:xfrm>
              <a:off x="459529" y="3203084"/>
              <a:ext cx="137072" cy="227005"/>
            </a:xfrm>
            <a:custGeom>
              <a:avLst/>
              <a:gdLst>
                <a:gd name="T0" fmla="*/ 66 w 90"/>
                <a:gd name="T1" fmla="*/ 121 h 152"/>
                <a:gd name="T2" fmla="*/ 24 w 90"/>
                <a:gd name="T3" fmla="*/ 121 h 152"/>
                <a:gd name="T4" fmla="*/ 24 w 90"/>
                <a:gd name="T5" fmla="*/ 113 h 152"/>
                <a:gd name="T6" fmla="*/ 66 w 90"/>
                <a:gd name="T7" fmla="*/ 113 h 152"/>
                <a:gd name="T8" fmla="*/ 66 w 90"/>
                <a:gd name="T9" fmla="*/ 121 h 152"/>
                <a:gd name="T10" fmla="*/ 66 w 90"/>
                <a:gd name="T11" fmla="*/ 129 h 152"/>
                <a:gd name="T12" fmla="*/ 24 w 90"/>
                <a:gd name="T13" fmla="*/ 129 h 152"/>
                <a:gd name="T14" fmla="*/ 24 w 90"/>
                <a:gd name="T15" fmla="*/ 137 h 152"/>
                <a:gd name="T16" fmla="*/ 66 w 90"/>
                <a:gd name="T17" fmla="*/ 137 h 152"/>
                <a:gd name="T18" fmla="*/ 66 w 90"/>
                <a:gd name="T19" fmla="*/ 129 h 152"/>
                <a:gd name="T20" fmla="*/ 61 w 90"/>
                <a:gd name="T21" fmla="*/ 144 h 152"/>
                <a:gd name="T22" fmla="*/ 29 w 90"/>
                <a:gd name="T23" fmla="*/ 144 h 152"/>
                <a:gd name="T24" fmla="*/ 29 w 90"/>
                <a:gd name="T25" fmla="*/ 152 h 152"/>
                <a:gd name="T26" fmla="*/ 61 w 90"/>
                <a:gd name="T27" fmla="*/ 152 h 152"/>
                <a:gd name="T28" fmla="*/ 61 w 90"/>
                <a:gd name="T29" fmla="*/ 144 h 152"/>
                <a:gd name="T30" fmla="*/ 70 w 90"/>
                <a:gd name="T31" fmla="*/ 100 h 152"/>
                <a:gd name="T32" fmla="*/ 80 w 90"/>
                <a:gd name="T33" fmla="*/ 74 h 152"/>
                <a:gd name="T34" fmla="*/ 81 w 90"/>
                <a:gd name="T35" fmla="*/ 72 h 152"/>
                <a:gd name="T36" fmla="*/ 90 w 90"/>
                <a:gd name="T37" fmla="*/ 45 h 152"/>
                <a:gd name="T38" fmla="*/ 45 w 90"/>
                <a:gd name="T39" fmla="*/ 0 h 152"/>
                <a:gd name="T40" fmla="*/ 0 w 90"/>
                <a:gd name="T41" fmla="*/ 45 h 152"/>
                <a:gd name="T42" fmla="*/ 9 w 90"/>
                <a:gd name="T43" fmla="*/ 72 h 152"/>
                <a:gd name="T44" fmla="*/ 9 w 90"/>
                <a:gd name="T45" fmla="*/ 72 h 152"/>
                <a:gd name="T46" fmla="*/ 20 w 90"/>
                <a:gd name="T47" fmla="*/ 100 h 152"/>
                <a:gd name="T48" fmla="*/ 20 w 90"/>
                <a:gd name="T49" fmla="*/ 104 h 152"/>
                <a:gd name="T50" fmla="*/ 70 w 90"/>
                <a:gd name="T51" fmla="*/ 104 h 152"/>
                <a:gd name="T52" fmla="*/ 70 w 90"/>
                <a:gd name="T53" fmla="*/ 100 h 152"/>
                <a:gd name="T54" fmla="*/ 15 w 90"/>
                <a:gd name="T55" fmla="*/ 67 h 152"/>
                <a:gd name="T56" fmla="*/ 15 w 90"/>
                <a:gd name="T57" fmla="*/ 67 h 152"/>
                <a:gd name="T58" fmla="*/ 8 w 90"/>
                <a:gd name="T59" fmla="*/ 45 h 152"/>
                <a:gd name="T60" fmla="*/ 45 w 90"/>
                <a:gd name="T61" fmla="*/ 8 h 152"/>
                <a:gd name="T62" fmla="*/ 82 w 90"/>
                <a:gd name="T63" fmla="*/ 45 h 152"/>
                <a:gd name="T64" fmla="*/ 75 w 90"/>
                <a:gd name="T65" fmla="*/ 67 h 152"/>
                <a:gd name="T66" fmla="*/ 75 w 90"/>
                <a:gd name="T67" fmla="*/ 67 h 152"/>
                <a:gd name="T68" fmla="*/ 63 w 90"/>
                <a:gd name="T69" fmla="*/ 96 h 152"/>
                <a:gd name="T70" fmla="*/ 28 w 90"/>
                <a:gd name="T71" fmla="*/ 96 h 152"/>
                <a:gd name="T72" fmla="*/ 15 w 90"/>
                <a:gd name="T73"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52">
                  <a:moveTo>
                    <a:pt x="66" y="121"/>
                  </a:moveTo>
                  <a:cubicBezTo>
                    <a:pt x="24" y="121"/>
                    <a:pt x="24" y="121"/>
                    <a:pt x="24" y="121"/>
                  </a:cubicBezTo>
                  <a:cubicBezTo>
                    <a:pt x="24" y="113"/>
                    <a:pt x="24" y="113"/>
                    <a:pt x="24" y="113"/>
                  </a:cubicBezTo>
                  <a:cubicBezTo>
                    <a:pt x="66" y="113"/>
                    <a:pt x="66" y="113"/>
                    <a:pt x="66" y="113"/>
                  </a:cubicBezTo>
                  <a:lnTo>
                    <a:pt x="66" y="121"/>
                  </a:lnTo>
                  <a:close/>
                  <a:moveTo>
                    <a:pt x="66" y="129"/>
                  </a:moveTo>
                  <a:cubicBezTo>
                    <a:pt x="24" y="129"/>
                    <a:pt x="24" y="129"/>
                    <a:pt x="24" y="129"/>
                  </a:cubicBezTo>
                  <a:cubicBezTo>
                    <a:pt x="24" y="137"/>
                    <a:pt x="24" y="137"/>
                    <a:pt x="24" y="137"/>
                  </a:cubicBezTo>
                  <a:cubicBezTo>
                    <a:pt x="66" y="137"/>
                    <a:pt x="66" y="137"/>
                    <a:pt x="66" y="137"/>
                  </a:cubicBezTo>
                  <a:lnTo>
                    <a:pt x="66" y="129"/>
                  </a:lnTo>
                  <a:close/>
                  <a:moveTo>
                    <a:pt x="61" y="144"/>
                  </a:moveTo>
                  <a:cubicBezTo>
                    <a:pt x="29" y="144"/>
                    <a:pt x="29" y="144"/>
                    <a:pt x="29" y="144"/>
                  </a:cubicBezTo>
                  <a:cubicBezTo>
                    <a:pt x="29" y="152"/>
                    <a:pt x="29" y="152"/>
                    <a:pt x="29" y="152"/>
                  </a:cubicBezTo>
                  <a:cubicBezTo>
                    <a:pt x="61" y="152"/>
                    <a:pt x="61" y="152"/>
                    <a:pt x="61" y="152"/>
                  </a:cubicBezTo>
                  <a:lnTo>
                    <a:pt x="61" y="144"/>
                  </a:lnTo>
                  <a:close/>
                  <a:moveTo>
                    <a:pt x="70" y="100"/>
                  </a:moveTo>
                  <a:cubicBezTo>
                    <a:pt x="70" y="100"/>
                    <a:pt x="71" y="87"/>
                    <a:pt x="80" y="74"/>
                  </a:cubicBezTo>
                  <a:cubicBezTo>
                    <a:pt x="81" y="72"/>
                    <a:pt x="81" y="72"/>
                    <a:pt x="81" y="72"/>
                  </a:cubicBezTo>
                  <a:cubicBezTo>
                    <a:pt x="87" y="64"/>
                    <a:pt x="90" y="55"/>
                    <a:pt x="90" y="45"/>
                  </a:cubicBezTo>
                  <a:cubicBezTo>
                    <a:pt x="90" y="21"/>
                    <a:pt x="70" y="0"/>
                    <a:pt x="45" y="0"/>
                  </a:cubicBezTo>
                  <a:cubicBezTo>
                    <a:pt x="20" y="0"/>
                    <a:pt x="0" y="21"/>
                    <a:pt x="0" y="45"/>
                  </a:cubicBezTo>
                  <a:cubicBezTo>
                    <a:pt x="0" y="55"/>
                    <a:pt x="3" y="64"/>
                    <a:pt x="9" y="72"/>
                  </a:cubicBezTo>
                  <a:cubicBezTo>
                    <a:pt x="9" y="72"/>
                    <a:pt x="9" y="72"/>
                    <a:pt x="9" y="72"/>
                  </a:cubicBezTo>
                  <a:cubicBezTo>
                    <a:pt x="19" y="85"/>
                    <a:pt x="20" y="100"/>
                    <a:pt x="20" y="100"/>
                  </a:cubicBezTo>
                  <a:cubicBezTo>
                    <a:pt x="20" y="104"/>
                    <a:pt x="20" y="104"/>
                    <a:pt x="20" y="104"/>
                  </a:cubicBezTo>
                  <a:cubicBezTo>
                    <a:pt x="70" y="104"/>
                    <a:pt x="70" y="104"/>
                    <a:pt x="70" y="104"/>
                  </a:cubicBezTo>
                  <a:lnTo>
                    <a:pt x="70" y="100"/>
                  </a:lnTo>
                  <a:close/>
                  <a:moveTo>
                    <a:pt x="15" y="67"/>
                  </a:moveTo>
                  <a:cubicBezTo>
                    <a:pt x="15" y="67"/>
                    <a:pt x="15" y="67"/>
                    <a:pt x="15" y="67"/>
                  </a:cubicBezTo>
                  <a:cubicBezTo>
                    <a:pt x="11" y="61"/>
                    <a:pt x="8" y="53"/>
                    <a:pt x="8" y="45"/>
                  </a:cubicBezTo>
                  <a:cubicBezTo>
                    <a:pt x="8" y="25"/>
                    <a:pt x="25" y="8"/>
                    <a:pt x="45" y="8"/>
                  </a:cubicBezTo>
                  <a:cubicBezTo>
                    <a:pt x="66" y="8"/>
                    <a:pt x="82" y="25"/>
                    <a:pt x="82" y="45"/>
                  </a:cubicBezTo>
                  <a:cubicBezTo>
                    <a:pt x="82" y="53"/>
                    <a:pt x="80" y="61"/>
                    <a:pt x="75" y="67"/>
                  </a:cubicBezTo>
                  <a:cubicBezTo>
                    <a:pt x="75" y="67"/>
                    <a:pt x="75" y="67"/>
                    <a:pt x="75" y="67"/>
                  </a:cubicBezTo>
                  <a:cubicBezTo>
                    <a:pt x="67" y="78"/>
                    <a:pt x="64" y="90"/>
                    <a:pt x="63" y="96"/>
                  </a:cubicBezTo>
                  <a:cubicBezTo>
                    <a:pt x="28" y="96"/>
                    <a:pt x="28" y="96"/>
                    <a:pt x="28" y="96"/>
                  </a:cubicBezTo>
                  <a:cubicBezTo>
                    <a:pt x="27" y="90"/>
                    <a:pt x="24" y="78"/>
                    <a:pt x="15" y="67"/>
                  </a:cubicBezTo>
                  <a:close/>
                </a:path>
              </a:pathLst>
            </a:custGeom>
            <a:solidFill>
              <a:schemeClr val="accent1"/>
            </a:solidFill>
            <a:ln>
              <a:noFill/>
            </a:ln>
          </p:spPr>
          <p:txBody>
            <a:bodyPr vert="horz" wrap="square" lIns="91414" tIns="45706" rIns="91414" bIns="45706" numCol="1" anchor="t" anchorCtr="0" compatLnSpc="1">
              <a:prstTxWarp prst="textNoShape">
                <a:avLst/>
              </a:prstTxWarp>
            </a:bodyPr>
            <a:lstStyle/>
            <a:p>
              <a:pPr defTabSz="932330">
                <a:defRPr/>
              </a:pPr>
              <a:endParaRPr lang="en-US" sz="1836">
                <a:solidFill>
                  <a:srgbClr val="505050"/>
                </a:solidFill>
                <a:latin typeface="Segoe UI"/>
              </a:endParaRPr>
            </a:p>
          </p:txBody>
        </p:sp>
      </p:grpSp>
      <p:sp>
        <p:nvSpPr>
          <p:cNvPr id="158" name="TextBox 157"/>
          <p:cNvSpPr txBox="1"/>
          <p:nvPr/>
        </p:nvSpPr>
        <p:spPr>
          <a:xfrm>
            <a:off x="3293019" y="2528623"/>
            <a:ext cx="2754831" cy="254262"/>
          </a:xfrm>
          <a:prstGeom prst="rect">
            <a:avLst/>
          </a:prstGeom>
          <a:noFill/>
        </p:spPr>
        <p:txBody>
          <a:bodyPr wrap="none" lIns="0" tIns="0" rIns="0" bIns="0" rtlCol="0">
            <a:spAutoFit/>
          </a:bodyPr>
          <a:lstStyle/>
          <a:p>
            <a:pPr defTabSz="931881">
              <a:lnSpc>
                <a:spcPct val="90000"/>
              </a:lnSpc>
              <a:defRPr/>
            </a:pPr>
            <a:r>
              <a:rPr lang="en-US" kern="0">
                <a:gradFill>
                  <a:gsLst>
                    <a:gs pos="0">
                      <a:srgbClr val="0078D7"/>
                    </a:gs>
                    <a:gs pos="100000">
                      <a:srgbClr val="0078D7"/>
                    </a:gs>
                  </a:gsLst>
                  <a:lin ang="10800000" scaled="1"/>
                </a:gradFill>
                <a:latin typeface="Segoe UI Semibold" panose="020B0702040204020203" pitchFamily="34" charset="0"/>
                <a:cs typeface="Segoe UI Semibold" panose="020B0702040204020203" pitchFamily="34" charset="0"/>
              </a:rPr>
              <a:t>Cortana Intelligence Suite</a:t>
            </a:r>
          </a:p>
        </p:txBody>
      </p:sp>
      <p:grpSp>
        <p:nvGrpSpPr>
          <p:cNvPr id="10" name="Group 9"/>
          <p:cNvGrpSpPr/>
          <p:nvPr/>
        </p:nvGrpSpPr>
        <p:grpSpPr>
          <a:xfrm>
            <a:off x="9590999" y="1960719"/>
            <a:ext cx="1248787" cy="822167"/>
            <a:chOff x="9591955" y="1960281"/>
            <a:chExt cx="1249141" cy="822400"/>
          </a:xfrm>
        </p:grpSpPr>
        <p:sp>
          <p:nvSpPr>
            <p:cNvPr id="188" name="TextBox 187"/>
            <p:cNvSpPr txBox="1"/>
            <p:nvPr/>
          </p:nvSpPr>
          <p:spPr>
            <a:xfrm>
              <a:off x="9601480" y="2528347"/>
              <a:ext cx="1239616" cy="254334"/>
            </a:xfrm>
            <a:prstGeom prst="rect">
              <a:avLst/>
            </a:prstGeom>
            <a:noFill/>
          </p:spPr>
          <p:txBody>
            <a:bodyPr wrap="none" lIns="0" tIns="0" rIns="0" bIns="0" rtlCol="0">
              <a:spAutoFit/>
            </a:bodyPr>
            <a:lstStyle/>
            <a:p>
              <a:pPr defTabSz="931881">
                <a:lnSpc>
                  <a:spcPct val="90000"/>
                </a:lnSpc>
                <a:defRPr/>
              </a:pPr>
              <a:r>
                <a:rPr lang="en-US" kern="0">
                  <a:gradFill>
                    <a:gsLst>
                      <a:gs pos="0">
                        <a:srgbClr val="0078D7"/>
                      </a:gs>
                      <a:gs pos="100000">
                        <a:srgbClr val="0078D7"/>
                      </a:gs>
                    </a:gsLst>
                    <a:lin ang="10800000" scaled="1"/>
                  </a:gradFill>
                  <a:latin typeface="Segoe UI Semibold" panose="020B0702040204020203" pitchFamily="34" charset="0"/>
                  <a:cs typeface="Segoe UI Semibold" panose="020B0702040204020203" pitchFamily="34" charset="0"/>
                </a:rPr>
                <a:t>Microsoft R</a:t>
              </a:r>
            </a:p>
          </p:txBody>
        </p:sp>
        <p:pic>
          <p:nvPicPr>
            <p:cNvPr id="247" name="Picture 246"/>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1955" y="1960281"/>
              <a:ext cx="491288" cy="430696"/>
            </a:xfrm>
            <a:prstGeom prst="rect">
              <a:avLst/>
            </a:prstGeom>
          </p:spPr>
        </p:pic>
      </p:grpSp>
      <p:grpSp>
        <p:nvGrpSpPr>
          <p:cNvPr id="8" name="Group 7"/>
          <p:cNvGrpSpPr/>
          <p:nvPr/>
        </p:nvGrpSpPr>
        <p:grpSpPr>
          <a:xfrm>
            <a:off x="7040953" y="2082207"/>
            <a:ext cx="1710121" cy="700681"/>
            <a:chOff x="7041188" y="2081801"/>
            <a:chExt cx="1710606" cy="700880"/>
          </a:xfrm>
        </p:grpSpPr>
        <p:sp>
          <p:nvSpPr>
            <p:cNvPr id="189" name="TextBox 188"/>
            <p:cNvSpPr txBox="1"/>
            <p:nvPr/>
          </p:nvSpPr>
          <p:spPr>
            <a:xfrm>
              <a:off x="7041188" y="2528347"/>
              <a:ext cx="1710606" cy="254334"/>
            </a:xfrm>
            <a:prstGeom prst="rect">
              <a:avLst/>
            </a:prstGeom>
            <a:noFill/>
          </p:spPr>
          <p:txBody>
            <a:bodyPr wrap="none" lIns="0" tIns="0" rIns="0" bIns="0" rtlCol="0">
              <a:spAutoFit/>
            </a:bodyPr>
            <a:lstStyle/>
            <a:p>
              <a:pPr defTabSz="931881">
                <a:lnSpc>
                  <a:spcPct val="90000"/>
                </a:lnSpc>
                <a:defRPr/>
              </a:pPr>
              <a:r>
                <a:rPr lang="en-US" kern="0">
                  <a:gradFill>
                    <a:gsLst>
                      <a:gs pos="0">
                        <a:srgbClr val="0078D7"/>
                      </a:gs>
                      <a:gs pos="100000">
                        <a:srgbClr val="0078D7"/>
                      </a:gs>
                    </a:gsLst>
                    <a:lin ang="10800000" scaled="1"/>
                  </a:gradFill>
                  <a:latin typeface="Segoe UI Semibold" panose="020B0702040204020203" pitchFamily="34" charset="0"/>
                  <a:cs typeface="Segoe UI Semibold" panose="020B0702040204020203" pitchFamily="34" charset="0"/>
                </a:rPr>
                <a:t>SQL Server 2016</a:t>
              </a:r>
            </a:p>
          </p:txBody>
        </p:sp>
        <p:sp>
          <p:nvSpPr>
            <p:cNvPr id="249" name="Freeform 5"/>
            <p:cNvSpPr>
              <a:spLocks noChangeAspect="1" noEditPoints="1"/>
            </p:cNvSpPr>
            <p:nvPr/>
          </p:nvSpPr>
          <p:spPr bwMode="auto">
            <a:xfrm>
              <a:off x="7041188" y="2081801"/>
              <a:ext cx="1639893" cy="187657"/>
            </a:xfrm>
            <a:custGeom>
              <a:avLst/>
              <a:gdLst>
                <a:gd name="T0" fmla="*/ 123 w 1640"/>
                <a:gd name="T1" fmla="*/ 43 h 185"/>
                <a:gd name="T2" fmla="*/ 16 w 1640"/>
                <a:gd name="T3" fmla="*/ 57 h 185"/>
                <a:gd name="T4" fmla="*/ 71 w 1640"/>
                <a:gd name="T5" fmla="*/ 125 h 185"/>
                <a:gd name="T6" fmla="*/ 189 w 1640"/>
                <a:gd name="T7" fmla="*/ 14 h 185"/>
                <a:gd name="T8" fmla="*/ 178 w 1640"/>
                <a:gd name="T9" fmla="*/ 4 h 185"/>
                <a:gd name="T10" fmla="*/ 186 w 1640"/>
                <a:gd name="T11" fmla="*/ 50 h 185"/>
                <a:gd name="T12" fmla="*/ 203 w 1640"/>
                <a:gd name="T13" fmla="*/ 103 h 185"/>
                <a:gd name="T14" fmla="*/ 229 w 1640"/>
                <a:gd name="T15" fmla="*/ 73 h 185"/>
                <a:gd name="T16" fmla="*/ 346 w 1640"/>
                <a:gd name="T17" fmla="*/ 67 h 185"/>
                <a:gd name="T18" fmla="*/ 294 w 1640"/>
                <a:gd name="T19" fmla="*/ 50 h 185"/>
                <a:gd name="T20" fmla="*/ 346 w 1640"/>
                <a:gd name="T21" fmla="*/ 50 h 185"/>
                <a:gd name="T22" fmla="*/ 346 w 1640"/>
                <a:gd name="T23" fmla="*/ 102 h 185"/>
                <a:gd name="T24" fmla="*/ 419 w 1640"/>
                <a:gd name="T25" fmla="*/ 72 h 185"/>
                <a:gd name="T26" fmla="*/ 419 w 1640"/>
                <a:gd name="T27" fmla="*/ 129 h 185"/>
                <a:gd name="T28" fmla="*/ 454 w 1640"/>
                <a:gd name="T29" fmla="*/ 130 h 185"/>
                <a:gd name="T30" fmla="*/ 454 w 1640"/>
                <a:gd name="T31" fmla="*/ 77 h 185"/>
                <a:gd name="T32" fmla="*/ 476 w 1640"/>
                <a:gd name="T33" fmla="*/ 66 h 185"/>
                <a:gd name="T34" fmla="*/ 622 w 1640"/>
                <a:gd name="T35" fmla="*/ 100 h 185"/>
                <a:gd name="T36" fmla="*/ 575 w 1640"/>
                <a:gd name="T37" fmla="*/ 48 h 185"/>
                <a:gd name="T38" fmla="*/ 549 w 1640"/>
                <a:gd name="T39" fmla="*/ 72 h 185"/>
                <a:gd name="T40" fmla="*/ 685 w 1640"/>
                <a:gd name="T41" fmla="*/ 16 h 185"/>
                <a:gd name="T42" fmla="*/ 657 w 1640"/>
                <a:gd name="T43" fmla="*/ 64 h 185"/>
                <a:gd name="T44" fmla="*/ 641 w 1640"/>
                <a:gd name="T45" fmla="*/ 50 h 185"/>
                <a:gd name="T46" fmla="*/ 736 w 1640"/>
                <a:gd name="T47" fmla="*/ 150 h 185"/>
                <a:gd name="T48" fmla="*/ 695 w 1640"/>
                <a:gd name="T49" fmla="*/ 50 h 185"/>
                <a:gd name="T50" fmla="*/ 711 w 1640"/>
                <a:gd name="T51" fmla="*/ 64 h 185"/>
                <a:gd name="T52" fmla="*/ 862 w 1640"/>
                <a:gd name="T53" fmla="*/ 115 h 185"/>
                <a:gd name="T54" fmla="*/ 800 w 1640"/>
                <a:gd name="T55" fmla="*/ 135 h 185"/>
                <a:gd name="T56" fmla="*/ 784 w 1640"/>
                <a:gd name="T57" fmla="*/ 45 h 185"/>
                <a:gd name="T58" fmla="*/ 809 w 1640"/>
                <a:gd name="T59" fmla="*/ 29 h 185"/>
                <a:gd name="T60" fmla="*/ 862 w 1640"/>
                <a:gd name="T61" fmla="*/ 115 h 185"/>
                <a:gd name="T62" fmla="*/ 938 w 1640"/>
                <a:gd name="T63" fmla="*/ 153 h 185"/>
                <a:gd name="T64" fmla="*/ 941 w 1640"/>
                <a:gd name="T65" fmla="*/ 8 h 185"/>
                <a:gd name="T66" fmla="*/ 940 w 1640"/>
                <a:gd name="T67" fmla="*/ 23 h 185"/>
                <a:gd name="T68" fmla="*/ 939 w 1640"/>
                <a:gd name="T69" fmla="*/ 138 h 185"/>
                <a:gd name="T70" fmla="*/ 1041 w 1640"/>
                <a:gd name="T71" fmla="*/ 10 h 185"/>
                <a:gd name="T72" fmla="*/ 1175 w 1640"/>
                <a:gd name="T73" fmla="*/ 153 h 185"/>
                <a:gd name="T74" fmla="*/ 1204 w 1640"/>
                <a:gd name="T75" fmla="*/ 117 h 185"/>
                <a:gd name="T76" fmla="*/ 1188 w 1640"/>
                <a:gd name="T77" fmla="*/ 8 h 185"/>
                <a:gd name="T78" fmla="*/ 1163 w 1640"/>
                <a:gd name="T79" fmla="*/ 55 h 185"/>
                <a:gd name="T80" fmla="*/ 1249 w 1640"/>
                <a:gd name="T81" fmla="*/ 105 h 185"/>
                <a:gd name="T82" fmla="*/ 1244 w 1640"/>
                <a:gd name="T83" fmla="*/ 139 h 185"/>
                <a:gd name="T84" fmla="*/ 1319 w 1640"/>
                <a:gd name="T85" fmla="*/ 96 h 185"/>
                <a:gd name="T86" fmla="*/ 1249 w 1640"/>
                <a:gd name="T87" fmla="*/ 91 h 185"/>
                <a:gd name="T88" fmla="*/ 1351 w 1640"/>
                <a:gd name="T89" fmla="*/ 151 h 185"/>
                <a:gd name="T90" fmla="*/ 1361 w 1640"/>
                <a:gd name="T91" fmla="*/ 55 h 185"/>
                <a:gd name="T92" fmla="*/ 1428 w 1640"/>
                <a:gd name="T93" fmla="*/ 151 h 185"/>
                <a:gd name="T94" fmla="*/ 1440 w 1640"/>
                <a:gd name="T95" fmla="*/ 124 h 185"/>
                <a:gd name="T96" fmla="*/ 1534 w 1640"/>
                <a:gd name="T97" fmla="*/ 139 h 185"/>
                <a:gd name="T98" fmla="*/ 1491 w 1640"/>
                <a:gd name="T99" fmla="*/ 74 h 185"/>
                <a:gd name="T100" fmla="*/ 1556 w 1640"/>
                <a:gd name="T101" fmla="*/ 91 h 185"/>
                <a:gd name="T102" fmla="*/ 1640 w 1640"/>
                <a:gd name="T103" fmla="*/ 67 h 185"/>
                <a:gd name="T104" fmla="*/ 1588 w 1640"/>
                <a:gd name="T105" fmla="*/ 50 h 185"/>
                <a:gd name="T106" fmla="*/ 1640 w 1640"/>
                <a:gd name="T107" fmla="*/ 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0" h="185">
                  <a:moveTo>
                    <a:pt x="143" y="151"/>
                  </a:moveTo>
                  <a:cubicBezTo>
                    <a:pt x="127" y="151"/>
                    <a:pt x="127" y="151"/>
                    <a:pt x="127" y="151"/>
                  </a:cubicBezTo>
                  <a:cubicBezTo>
                    <a:pt x="127" y="56"/>
                    <a:pt x="127" y="56"/>
                    <a:pt x="127" y="56"/>
                  </a:cubicBezTo>
                  <a:cubicBezTo>
                    <a:pt x="127" y="49"/>
                    <a:pt x="127" y="40"/>
                    <a:pt x="128" y="29"/>
                  </a:cubicBezTo>
                  <a:cubicBezTo>
                    <a:pt x="128" y="29"/>
                    <a:pt x="128" y="29"/>
                    <a:pt x="128" y="29"/>
                  </a:cubicBezTo>
                  <a:cubicBezTo>
                    <a:pt x="126" y="36"/>
                    <a:pt x="125" y="40"/>
                    <a:pt x="123" y="43"/>
                  </a:cubicBezTo>
                  <a:cubicBezTo>
                    <a:pt x="76" y="151"/>
                    <a:pt x="76" y="151"/>
                    <a:pt x="76" y="151"/>
                  </a:cubicBezTo>
                  <a:cubicBezTo>
                    <a:pt x="68" y="151"/>
                    <a:pt x="68" y="151"/>
                    <a:pt x="68" y="151"/>
                  </a:cubicBezTo>
                  <a:cubicBezTo>
                    <a:pt x="20" y="44"/>
                    <a:pt x="20" y="44"/>
                    <a:pt x="20" y="44"/>
                  </a:cubicBezTo>
                  <a:cubicBezTo>
                    <a:pt x="18" y="41"/>
                    <a:pt x="17" y="36"/>
                    <a:pt x="15" y="29"/>
                  </a:cubicBezTo>
                  <a:cubicBezTo>
                    <a:pt x="15" y="29"/>
                    <a:pt x="15" y="29"/>
                    <a:pt x="15" y="29"/>
                  </a:cubicBezTo>
                  <a:cubicBezTo>
                    <a:pt x="16" y="35"/>
                    <a:pt x="16" y="44"/>
                    <a:pt x="16" y="57"/>
                  </a:cubicBezTo>
                  <a:cubicBezTo>
                    <a:pt x="16" y="151"/>
                    <a:pt x="16" y="151"/>
                    <a:pt x="16" y="151"/>
                  </a:cubicBezTo>
                  <a:cubicBezTo>
                    <a:pt x="0" y="151"/>
                    <a:pt x="0" y="151"/>
                    <a:pt x="0" y="151"/>
                  </a:cubicBezTo>
                  <a:cubicBezTo>
                    <a:pt x="0" y="10"/>
                    <a:pt x="0" y="10"/>
                    <a:pt x="0" y="10"/>
                  </a:cubicBezTo>
                  <a:cubicBezTo>
                    <a:pt x="22" y="10"/>
                    <a:pt x="22" y="10"/>
                    <a:pt x="22" y="10"/>
                  </a:cubicBezTo>
                  <a:cubicBezTo>
                    <a:pt x="65" y="108"/>
                    <a:pt x="65" y="108"/>
                    <a:pt x="65" y="108"/>
                  </a:cubicBezTo>
                  <a:cubicBezTo>
                    <a:pt x="68" y="116"/>
                    <a:pt x="70" y="121"/>
                    <a:pt x="71" y="125"/>
                  </a:cubicBezTo>
                  <a:cubicBezTo>
                    <a:pt x="72" y="125"/>
                    <a:pt x="72" y="125"/>
                    <a:pt x="72" y="125"/>
                  </a:cubicBezTo>
                  <a:cubicBezTo>
                    <a:pt x="75" y="116"/>
                    <a:pt x="77" y="110"/>
                    <a:pt x="79" y="108"/>
                  </a:cubicBezTo>
                  <a:cubicBezTo>
                    <a:pt x="122" y="10"/>
                    <a:pt x="122" y="10"/>
                    <a:pt x="122" y="10"/>
                  </a:cubicBezTo>
                  <a:cubicBezTo>
                    <a:pt x="143" y="10"/>
                    <a:pt x="143" y="10"/>
                    <a:pt x="143" y="10"/>
                  </a:cubicBezTo>
                  <a:lnTo>
                    <a:pt x="143" y="151"/>
                  </a:lnTo>
                  <a:close/>
                  <a:moveTo>
                    <a:pt x="189" y="14"/>
                  </a:moveTo>
                  <a:cubicBezTo>
                    <a:pt x="189" y="18"/>
                    <a:pt x="187" y="20"/>
                    <a:pt x="185" y="22"/>
                  </a:cubicBezTo>
                  <a:cubicBezTo>
                    <a:pt x="183" y="24"/>
                    <a:pt x="181" y="25"/>
                    <a:pt x="178" y="25"/>
                  </a:cubicBezTo>
                  <a:cubicBezTo>
                    <a:pt x="175" y="25"/>
                    <a:pt x="173" y="24"/>
                    <a:pt x="171" y="22"/>
                  </a:cubicBezTo>
                  <a:cubicBezTo>
                    <a:pt x="168" y="20"/>
                    <a:pt x="167" y="18"/>
                    <a:pt x="167" y="14"/>
                  </a:cubicBezTo>
                  <a:cubicBezTo>
                    <a:pt x="167" y="12"/>
                    <a:pt x="168" y="9"/>
                    <a:pt x="170" y="7"/>
                  </a:cubicBezTo>
                  <a:cubicBezTo>
                    <a:pt x="172" y="5"/>
                    <a:pt x="175" y="4"/>
                    <a:pt x="178" y="4"/>
                  </a:cubicBezTo>
                  <a:cubicBezTo>
                    <a:pt x="181" y="4"/>
                    <a:pt x="183" y="5"/>
                    <a:pt x="185" y="7"/>
                  </a:cubicBezTo>
                  <a:cubicBezTo>
                    <a:pt x="188" y="9"/>
                    <a:pt x="189" y="12"/>
                    <a:pt x="189" y="14"/>
                  </a:cubicBezTo>
                  <a:close/>
                  <a:moveTo>
                    <a:pt x="186" y="151"/>
                  </a:moveTo>
                  <a:cubicBezTo>
                    <a:pt x="170" y="151"/>
                    <a:pt x="170" y="151"/>
                    <a:pt x="170" y="151"/>
                  </a:cubicBezTo>
                  <a:cubicBezTo>
                    <a:pt x="170" y="50"/>
                    <a:pt x="170" y="50"/>
                    <a:pt x="170" y="50"/>
                  </a:cubicBezTo>
                  <a:cubicBezTo>
                    <a:pt x="186" y="50"/>
                    <a:pt x="186" y="50"/>
                    <a:pt x="186" y="50"/>
                  </a:cubicBezTo>
                  <a:lnTo>
                    <a:pt x="186" y="151"/>
                  </a:lnTo>
                  <a:close/>
                  <a:moveTo>
                    <a:pt x="278" y="146"/>
                  </a:moveTo>
                  <a:cubicBezTo>
                    <a:pt x="270" y="151"/>
                    <a:pt x="261" y="153"/>
                    <a:pt x="250" y="153"/>
                  </a:cubicBezTo>
                  <a:cubicBezTo>
                    <a:pt x="241" y="153"/>
                    <a:pt x="233" y="151"/>
                    <a:pt x="226" y="147"/>
                  </a:cubicBezTo>
                  <a:cubicBezTo>
                    <a:pt x="218" y="143"/>
                    <a:pt x="213" y="137"/>
                    <a:pt x="209" y="129"/>
                  </a:cubicBezTo>
                  <a:cubicBezTo>
                    <a:pt x="205" y="121"/>
                    <a:pt x="203" y="113"/>
                    <a:pt x="203" y="103"/>
                  </a:cubicBezTo>
                  <a:cubicBezTo>
                    <a:pt x="203" y="86"/>
                    <a:pt x="207" y="73"/>
                    <a:pt x="217" y="63"/>
                  </a:cubicBezTo>
                  <a:cubicBezTo>
                    <a:pt x="226" y="53"/>
                    <a:pt x="239" y="48"/>
                    <a:pt x="255" y="48"/>
                  </a:cubicBezTo>
                  <a:cubicBezTo>
                    <a:pt x="264" y="48"/>
                    <a:pt x="271" y="50"/>
                    <a:pt x="278" y="53"/>
                  </a:cubicBezTo>
                  <a:cubicBezTo>
                    <a:pt x="278" y="69"/>
                    <a:pt x="278" y="69"/>
                    <a:pt x="278" y="69"/>
                  </a:cubicBezTo>
                  <a:cubicBezTo>
                    <a:pt x="270" y="64"/>
                    <a:pt x="263" y="62"/>
                    <a:pt x="254" y="62"/>
                  </a:cubicBezTo>
                  <a:cubicBezTo>
                    <a:pt x="244" y="62"/>
                    <a:pt x="235" y="65"/>
                    <a:pt x="229" y="73"/>
                  </a:cubicBezTo>
                  <a:cubicBezTo>
                    <a:pt x="222" y="80"/>
                    <a:pt x="219" y="90"/>
                    <a:pt x="219" y="101"/>
                  </a:cubicBezTo>
                  <a:cubicBezTo>
                    <a:pt x="219" y="113"/>
                    <a:pt x="222" y="122"/>
                    <a:pt x="228" y="129"/>
                  </a:cubicBezTo>
                  <a:cubicBezTo>
                    <a:pt x="234" y="136"/>
                    <a:pt x="243" y="139"/>
                    <a:pt x="253" y="139"/>
                  </a:cubicBezTo>
                  <a:cubicBezTo>
                    <a:pt x="262" y="139"/>
                    <a:pt x="270" y="136"/>
                    <a:pt x="278" y="131"/>
                  </a:cubicBezTo>
                  <a:lnTo>
                    <a:pt x="278" y="146"/>
                  </a:lnTo>
                  <a:close/>
                  <a:moveTo>
                    <a:pt x="346" y="67"/>
                  </a:moveTo>
                  <a:cubicBezTo>
                    <a:pt x="343" y="65"/>
                    <a:pt x="339" y="63"/>
                    <a:pt x="334" y="63"/>
                  </a:cubicBezTo>
                  <a:cubicBezTo>
                    <a:pt x="327" y="63"/>
                    <a:pt x="321" y="67"/>
                    <a:pt x="317" y="73"/>
                  </a:cubicBezTo>
                  <a:cubicBezTo>
                    <a:pt x="312" y="80"/>
                    <a:pt x="310" y="89"/>
                    <a:pt x="310" y="100"/>
                  </a:cubicBezTo>
                  <a:cubicBezTo>
                    <a:pt x="310" y="151"/>
                    <a:pt x="310" y="151"/>
                    <a:pt x="310" y="151"/>
                  </a:cubicBezTo>
                  <a:cubicBezTo>
                    <a:pt x="294" y="151"/>
                    <a:pt x="294" y="151"/>
                    <a:pt x="294" y="151"/>
                  </a:cubicBezTo>
                  <a:cubicBezTo>
                    <a:pt x="294" y="50"/>
                    <a:pt x="294" y="50"/>
                    <a:pt x="294" y="50"/>
                  </a:cubicBezTo>
                  <a:cubicBezTo>
                    <a:pt x="310" y="50"/>
                    <a:pt x="310" y="50"/>
                    <a:pt x="310" y="50"/>
                  </a:cubicBezTo>
                  <a:cubicBezTo>
                    <a:pt x="310" y="71"/>
                    <a:pt x="310" y="71"/>
                    <a:pt x="310" y="71"/>
                  </a:cubicBezTo>
                  <a:cubicBezTo>
                    <a:pt x="310" y="71"/>
                    <a:pt x="310" y="71"/>
                    <a:pt x="310" y="71"/>
                  </a:cubicBezTo>
                  <a:cubicBezTo>
                    <a:pt x="313" y="64"/>
                    <a:pt x="316" y="59"/>
                    <a:pt x="321" y="55"/>
                  </a:cubicBezTo>
                  <a:cubicBezTo>
                    <a:pt x="325" y="51"/>
                    <a:pt x="331" y="49"/>
                    <a:pt x="337" y="49"/>
                  </a:cubicBezTo>
                  <a:cubicBezTo>
                    <a:pt x="341" y="49"/>
                    <a:pt x="344" y="49"/>
                    <a:pt x="346" y="50"/>
                  </a:cubicBezTo>
                  <a:lnTo>
                    <a:pt x="346" y="67"/>
                  </a:lnTo>
                  <a:close/>
                  <a:moveTo>
                    <a:pt x="444" y="100"/>
                  </a:moveTo>
                  <a:cubicBezTo>
                    <a:pt x="444" y="116"/>
                    <a:pt x="440" y="129"/>
                    <a:pt x="431" y="139"/>
                  </a:cubicBezTo>
                  <a:cubicBezTo>
                    <a:pt x="422" y="148"/>
                    <a:pt x="409" y="153"/>
                    <a:pt x="394" y="153"/>
                  </a:cubicBezTo>
                  <a:cubicBezTo>
                    <a:pt x="379" y="153"/>
                    <a:pt x="368" y="148"/>
                    <a:pt x="359" y="139"/>
                  </a:cubicBezTo>
                  <a:cubicBezTo>
                    <a:pt x="350" y="129"/>
                    <a:pt x="346" y="117"/>
                    <a:pt x="346" y="102"/>
                  </a:cubicBezTo>
                  <a:cubicBezTo>
                    <a:pt x="346" y="85"/>
                    <a:pt x="350" y="72"/>
                    <a:pt x="359" y="62"/>
                  </a:cubicBezTo>
                  <a:cubicBezTo>
                    <a:pt x="368" y="53"/>
                    <a:pt x="381" y="48"/>
                    <a:pt x="397" y="48"/>
                  </a:cubicBezTo>
                  <a:cubicBezTo>
                    <a:pt x="411" y="48"/>
                    <a:pt x="423" y="53"/>
                    <a:pt x="432" y="62"/>
                  </a:cubicBezTo>
                  <a:cubicBezTo>
                    <a:pt x="440" y="71"/>
                    <a:pt x="444" y="84"/>
                    <a:pt x="444" y="100"/>
                  </a:cubicBezTo>
                  <a:close/>
                  <a:moveTo>
                    <a:pt x="428" y="101"/>
                  </a:moveTo>
                  <a:cubicBezTo>
                    <a:pt x="428" y="88"/>
                    <a:pt x="425" y="78"/>
                    <a:pt x="419" y="72"/>
                  </a:cubicBezTo>
                  <a:cubicBezTo>
                    <a:pt x="414" y="65"/>
                    <a:pt x="406" y="62"/>
                    <a:pt x="395" y="62"/>
                  </a:cubicBezTo>
                  <a:cubicBezTo>
                    <a:pt x="385" y="62"/>
                    <a:pt x="377" y="65"/>
                    <a:pt x="371" y="72"/>
                  </a:cubicBezTo>
                  <a:cubicBezTo>
                    <a:pt x="365" y="79"/>
                    <a:pt x="362" y="89"/>
                    <a:pt x="362" y="101"/>
                  </a:cubicBezTo>
                  <a:cubicBezTo>
                    <a:pt x="362" y="113"/>
                    <a:pt x="365" y="122"/>
                    <a:pt x="371" y="129"/>
                  </a:cubicBezTo>
                  <a:cubicBezTo>
                    <a:pt x="377" y="136"/>
                    <a:pt x="385" y="139"/>
                    <a:pt x="395" y="139"/>
                  </a:cubicBezTo>
                  <a:cubicBezTo>
                    <a:pt x="406" y="139"/>
                    <a:pt x="414" y="136"/>
                    <a:pt x="419" y="129"/>
                  </a:cubicBezTo>
                  <a:cubicBezTo>
                    <a:pt x="425" y="123"/>
                    <a:pt x="428" y="113"/>
                    <a:pt x="428" y="101"/>
                  </a:cubicBezTo>
                  <a:close/>
                  <a:moveTo>
                    <a:pt x="516" y="124"/>
                  </a:moveTo>
                  <a:cubicBezTo>
                    <a:pt x="516" y="132"/>
                    <a:pt x="512" y="140"/>
                    <a:pt x="506" y="145"/>
                  </a:cubicBezTo>
                  <a:cubicBezTo>
                    <a:pt x="499" y="150"/>
                    <a:pt x="490" y="153"/>
                    <a:pt x="479" y="153"/>
                  </a:cubicBezTo>
                  <a:cubicBezTo>
                    <a:pt x="470" y="153"/>
                    <a:pt x="461" y="151"/>
                    <a:pt x="454" y="147"/>
                  </a:cubicBezTo>
                  <a:cubicBezTo>
                    <a:pt x="454" y="130"/>
                    <a:pt x="454" y="130"/>
                    <a:pt x="454" y="130"/>
                  </a:cubicBezTo>
                  <a:cubicBezTo>
                    <a:pt x="462" y="136"/>
                    <a:pt x="471" y="139"/>
                    <a:pt x="480" y="139"/>
                  </a:cubicBezTo>
                  <a:cubicBezTo>
                    <a:pt x="493" y="139"/>
                    <a:pt x="499" y="135"/>
                    <a:pt x="499" y="125"/>
                  </a:cubicBezTo>
                  <a:cubicBezTo>
                    <a:pt x="499" y="122"/>
                    <a:pt x="498" y="119"/>
                    <a:pt x="496" y="116"/>
                  </a:cubicBezTo>
                  <a:cubicBezTo>
                    <a:pt x="493" y="114"/>
                    <a:pt x="487" y="111"/>
                    <a:pt x="479" y="106"/>
                  </a:cubicBezTo>
                  <a:cubicBezTo>
                    <a:pt x="470" y="103"/>
                    <a:pt x="463" y="99"/>
                    <a:pt x="460" y="94"/>
                  </a:cubicBezTo>
                  <a:cubicBezTo>
                    <a:pt x="456" y="90"/>
                    <a:pt x="454" y="84"/>
                    <a:pt x="454" y="77"/>
                  </a:cubicBezTo>
                  <a:cubicBezTo>
                    <a:pt x="454" y="69"/>
                    <a:pt x="458" y="62"/>
                    <a:pt x="464" y="56"/>
                  </a:cubicBezTo>
                  <a:cubicBezTo>
                    <a:pt x="471" y="51"/>
                    <a:pt x="479" y="48"/>
                    <a:pt x="490" y="48"/>
                  </a:cubicBezTo>
                  <a:cubicBezTo>
                    <a:pt x="498" y="48"/>
                    <a:pt x="505" y="50"/>
                    <a:pt x="511" y="53"/>
                  </a:cubicBezTo>
                  <a:cubicBezTo>
                    <a:pt x="511" y="69"/>
                    <a:pt x="511" y="69"/>
                    <a:pt x="511" y="69"/>
                  </a:cubicBezTo>
                  <a:cubicBezTo>
                    <a:pt x="505" y="64"/>
                    <a:pt x="497" y="62"/>
                    <a:pt x="488" y="62"/>
                  </a:cubicBezTo>
                  <a:cubicBezTo>
                    <a:pt x="483" y="62"/>
                    <a:pt x="479" y="63"/>
                    <a:pt x="476" y="66"/>
                  </a:cubicBezTo>
                  <a:cubicBezTo>
                    <a:pt x="472" y="68"/>
                    <a:pt x="471" y="72"/>
                    <a:pt x="471" y="76"/>
                  </a:cubicBezTo>
                  <a:cubicBezTo>
                    <a:pt x="471" y="80"/>
                    <a:pt x="472" y="84"/>
                    <a:pt x="474" y="86"/>
                  </a:cubicBezTo>
                  <a:cubicBezTo>
                    <a:pt x="477" y="88"/>
                    <a:pt x="482" y="91"/>
                    <a:pt x="490" y="94"/>
                  </a:cubicBezTo>
                  <a:cubicBezTo>
                    <a:pt x="499" y="98"/>
                    <a:pt x="506" y="103"/>
                    <a:pt x="510" y="107"/>
                  </a:cubicBezTo>
                  <a:cubicBezTo>
                    <a:pt x="514" y="112"/>
                    <a:pt x="516" y="117"/>
                    <a:pt x="516" y="124"/>
                  </a:cubicBezTo>
                  <a:close/>
                  <a:moveTo>
                    <a:pt x="622" y="100"/>
                  </a:moveTo>
                  <a:cubicBezTo>
                    <a:pt x="622" y="116"/>
                    <a:pt x="618" y="129"/>
                    <a:pt x="609" y="139"/>
                  </a:cubicBezTo>
                  <a:cubicBezTo>
                    <a:pt x="600" y="148"/>
                    <a:pt x="587" y="153"/>
                    <a:pt x="572" y="153"/>
                  </a:cubicBezTo>
                  <a:cubicBezTo>
                    <a:pt x="557" y="153"/>
                    <a:pt x="546" y="148"/>
                    <a:pt x="537" y="139"/>
                  </a:cubicBezTo>
                  <a:cubicBezTo>
                    <a:pt x="528" y="129"/>
                    <a:pt x="524" y="117"/>
                    <a:pt x="524" y="102"/>
                  </a:cubicBezTo>
                  <a:cubicBezTo>
                    <a:pt x="524" y="85"/>
                    <a:pt x="528" y="72"/>
                    <a:pt x="537" y="62"/>
                  </a:cubicBezTo>
                  <a:cubicBezTo>
                    <a:pt x="546" y="53"/>
                    <a:pt x="559" y="48"/>
                    <a:pt x="575" y="48"/>
                  </a:cubicBezTo>
                  <a:cubicBezTo>
                    <a:pt x="589" y="48"/>
                    <a:pt x="601" y="53"/>
                    <a:pt x="610" y="62"/>
                  </a:cubicBezTo>
                  <a:cubicBezTo>
                    <a:pt x="618" y="71"/>
                    <a:pt x="622" y="84"/>
                    <a:pt x="622" y="100"/>
                  </a:cubicBezTo>
                  <a:close/>
                  <a:moveTo>
                    <a:pt x="606" y="101"/>
                  </a:moveTo>
                  <a:cubicBezTo>
                    <a:pt x="606" y="88"/>
                    <a:pt x="603" y="78"/>
                    <a:pt x="597" y="72"/>
                  </a:cubicBezTo>
                  <a:cubicBezTo>
                    <a:pt x="592" y="65"/>
                    <a:pt x="584" y="62"/>
                    <a:pt x="573" y="62"/>
                  </a:cubicBezTo>
                  <a:cubicBezTo>
                    <a:pt x="563" y="62"/>
                    <a:pt x="555" y="65"/>
                    <a:pt x="549" y="72"/>
                  </a:cubicBezTo>
                  <a:cubicBezTo>
                    <a:pt x="543" y="79"/>
                    <a:pt x="540" y="89"/>
                    <a:pt x="540" y="101"/>
                  </a:cubicBezTo>
                  <a:cubicBezTo>
                    <a:pt x="540" y="113"/>
                    <a:pt x="543" y="122"/>
                    <a:pt x="549" y="129"/>
                  </a:cubicBezTo>
                  <a:cubicBezTo>
                    <a:pt x="555" y="136"/>
                    <a:pt x="563" y="139"/>
                    <a:pt x="573" y="139"/>
                  </a:cubicBezTo>
                  <a:cubicBezTo>
                    <a:pt x="584" y="139"/>
                    <a:pt x="592" y="136"/>
                    <a:pt x="597" y="129"/>
                  </a:cubicBezTo>
                  <a:cubicBezTo>
                    <a:pt x="603" y="123"/>
                    <a:pt x="606" y="113"/>
                    <a:pt x="606" y="101"/>
                  </a:cubicBezTo>
                  <a:close/>
                  <a:moveTo>
                    <a:pt x="685" y="16"/>
                  </a:moveTo>
                  <a:cubicBezTo>
                    <a:pt x="682" y="15"/>
                    <a:pt x="678" y="14"/>
                    <a:pt x="674" y="14"/>
                  </a:cubicBezTo>
                  <a:cubicBezTo>
                    <a:pt x="663" y="14"/>
                    <a:pt x="657" y="21"/>
                    <a:pt x="657" y="35"/>
                  </a:cubicBezTo>
                  <a:cubicBezTo>
                    <a:pt x="657" y="50"/>
                    <a:pt x="657" y="50"/>
                    <a:pt x="657" y="50"/>
                  </a:cubicBezTo>
                  <a:cubicBezTo>
                    <a:pt x="681" y="50"/>
                    <a:pt x="681" y="50"/>
                    <a:pt x="681" y="50"/>
                  </a:cubicBezTo>
                  <a:cubicBezTo>
                    <a:pt x="681" y="64"/>
                    <a:pt x="681" y="64"/>
                    <a:pt x="681" y="64"/>
                  </a:cubicBezTo>
                  <a:cubicBezTo>
                    <a:pt x="657" y="64"/>
                    <a:pt x="657" y="64"/>
                    <a:pt x="657" y="64"/>
                  </a:cubicBezTo>
                  <a:cubicBezTo>
                    <a:pt x="657" y="151"/>
                    <a:pt x="657" y="151"/>
                    <a:pt x="657" y="151"/>
                  </a:cubicBezTo>
                  <a:cubicBezTo>
                    <a:pt x="641" y="151"/>
                    <a:pt x="641" y="151"/>
                    <a:pt x="641" y="151"/>
                  </a:cubicBezTo>
                  <a:cubicBezTo>
                    <a:pt x="641" y="64"/>
                    <a:pt x="641" y="64"/>
                    <a:pt x="641" y="64"/>
                  </a:cubicBezTo>
                  <a:cubicBezTo>
                    <a:pt x="624" y="64"/>
                    <a:pt x="624" y="64"/>
                    <a:pt x="624" y="64"/>
                  </a:cubicBezTo>
                  <a:cubicBezTo>
                    <a:pt x="624" y="50"/>
                    <a:pt x="624" y="50"/>
                    <a:pt x="624" y="50"/>
                  </a:cubicBezTo>
                  <a:cubicBezTo>
                    <a:pt x="641" y="50"/>
                    <a:pt x="641" y="50"/>
                    <a:pt x="641" y="50"/>
                  </a:cubicBezTo>
                  <a:cubicBezTo>
                    <a:pt x="641" y="34"/>
                    <a:pt x="641" y="34"/>
                    <a:pt x="641" y="34"/>
                  </a:cubicBezTo>
                  <a:cubicBezTo>
                    <a:pt x="641" y="24"/>
                    <a:pt x="644" y="16"/>
                    <a:pt x="650" y="10"/>
                  </a:cubicBezTo>
                  <a:cubicBezTo>
                    <a:pt x="656" y="3"/>
                    <a:pt x="664" y="0"/>
                    <a:pt x="673" y="0"/>
                  </a:cubicBezTo>
                  <a:cubicBezTo>
                    <a:pt x="678" y="0"/>
                    <a:pt x="682" y="1"/>
                    <a:pt x="685" y="2"/>
                  </a:cubicBezTo>
                  <a:lnTo>
                    <a:pt x="685" y="16"/>
                  </a:lnTo>
                  <a:close/>
                  <a:moveTo>
                    <a:pt x="736" y="150"/>
                  </a:moveTo>
                  <a:cubicBezTo>
                    <a:pt x="732" y="152"/>
                    <a:pt x="727" y="153"/>
                    <a:pt x="721" y="153"/>
                  </a:cubicBezTo>
                  <a:cubicBezTo>
                    <a:pt x="704" y="153"/>
                    <a:pt x="695" y="143"/>
                    <a:pt x="695" y="123"/>
                  </a:cubicBezTo>
                  <a:cubicBezTo>
                    <a:pt x="695" y="64"/>
                    <a:pt x="695" y="64"/>
                    <a:pt x="695" y="64"/>
                  </a:cubicBezTo>
                  <a:cubicBezTo>
                    <a:pt x="678" y="64"/>
                    <a:pt x="678" y="64"/>
                    <a:pt x="678" y="64"/>
                  </a:cubicBezTo>
                  <a:cubicBezTo>
                    <a:pt x="678" y="50"/>
                    <a:pt x="678" y="50"/>
                    <a:pt x="678" y="50"/>
                  </a:cubicBezTo>
                  <a:cubicBezTo>
                    <a:pt x="695" y="50"/>
                    <a:pt x="695" y="50"/>
                    <a:pt x="695" y="50"/>
                  </a:cubicBezTo>
                  <a:cubicBezTo>
                    <a:pt x="695" y="26"/>
                    <a:pt x="695" y="26"/>
                    <a:pt x="695" y="26"/>
                  </a:cubicBezTo>
                  <a:cubicBezTo>
                    <a:pt x="711" y="21"/>
                    <a:pt x="711" y="21"/>
                    <a:pt x="711" y="21"/>
                  </a:cubicBezTo>
                  <a:cubicBezTo>
                    <a:pt x="711" y="50"/>
                    <a:pt x="711" y="50"/>
                    <a:pt x="711" y="50"/>
                  </a:cubicBezTo>
                  <a:cubicBezTo>
                    <a:pt x="736" y="50"/>
                    <a:pt x="736" y="50"/>
                    <a:pt x="736" y="50"/>
                  </a:cubicBezTo>
                  <a:cubicBezTo>
                    <a:pt x="736" y="64"/>
                    <a:pt x="736" y="64"/>
                    <a:pt x="736" y="64"/>
                  </a:cubicBezTo>
                  <a:cubicBezTo>
                    <a:pt x="711" y="64"/>
                    <a:pt x="711" y="64"/>
                    <a:pt x="711" y="64"/>
                  </a:cubicBezTo>
                  <a:cubicBezTo>
                    <a:pt x="711" y="121"/>
                    <a:pt x="711" y="121"/>
                    <a:pt x="711" y="121"/>
                  </a:cubicBezTo>
                  <a:cubicBezTo>
                    <a:pt x="711" y="127"/>
                    <a:pt x="712" y="132"/>
                    <a:pt x="714" y="135"/>
                  </a:cubicBezTo>
                  <a:cubicBezTo>
                    <a:pt x="717" y="138"/>
                    <a:pt x="720" y="139"/>
                    <a:pt x="726" y="139"/>
                  </a:cubicBezTo>
                  <a:cubicBezTo>
                    <a:pt x="730" y="139"/>
                    <a:pt x="733" y="138"/>
                    <a:pt x="736" y="136"/>
                  </a:cubicBezTo>
                  <a:lnTo>
                    <a:pt x="736" y="150"/>
                  </a:lnTo>
                  <a:close/>
                  <a:moveTo>
                    <a:pt x="862" y="115"/>
                  </a:moveTo>
                  <a:cubicBezTo>
                    <a:pt x="862" y="127"/>
                    <a:pt x="858" y="136"/>
                    <a:pt x="849" y="143"/>
                  </a:cubicBezTo>
                  <a:cubicBezTo>
                    <a:pt x="841" y="150"/>
                    <a:pt x="830" y="153"/>
                    <a:pt x="815" y="153"/>
                  </a:cubicBezTo>
                  <a:cubicBezTo>
                    <a:pt x="810" y="153"/>
                    <a:pt x="804" y="152"/>
                    <a:pt x="798" y="150"/>
                  </a:cubicBezTo>
                  <a:cubicBezTo>
                    <a:pt x="791" y="149"/>
                    <a:pt x="787" y="147"/>
                    <a:pt x="784" y="145"/>
                  </a:cubicBezTo>
                  <a:cubicBezTo>
                    <a:pt x="784" y="126"/>
                    <a:pt x="784" y="126"/>
                    <a:pt x="784" y="126"/>
                  </a:cubicBezTo>
                  <a:cubicBezTo>
                    <a:pt x="788" y="129"/>
                    <a:pt x="793" y="132"/>
                    <a:pt x="800" y="135"/>
                  </a:cubicBezTo>
                  <a:cubicBezTo>
                    <a:pt x="806" y="137"/>
                    <a:pt x="812" y="138"/>
                    <a:pt x="818" y="138"/>
                  </a:cubicBezTo>
                  <a:cubicBezTo>
                    <a:pt x="836" y="138"/>
                    <a:pt x="845" y="131"/>
                    <a:pt x="845" y="117"/>
                  </a:cubicBezTo>
                  <a:cubicBezTo>
                    <a:pt x="845" y="111"/>
                    <a:pt x="843" y="106"/>
                    <a:pt x="839" y="102"/>
                  </a:cubicBezTo>
                  <a:cubicBezTo>
                    <a:pt x="835" y="98"/>
                    <a:pt x="827" y="92"/>
                    <a:pt x="815" y="85"/>
                  </a:cubicBezTo>
                  <a:cubicBezTo>
                    <a:pt x="804" y="79"/>
                    <a:pt x="796" y="73"/>
                    <a:pt x="791" y="67"/>
                  </a:cubicBezTo>
                  <a:cubicBezTo>
                    <a:pt x="786" y="61"/>
                    <a:pt x="784" y="54"/>
                    <a:pt x="784" y="45"/>
                  </a:cubicBezTo>
                  <a:cubicBezTo>
                    <a:pt x="784" y="34"/>
                    <a:pt x="788" y="25"/>
                    <a:pt x="796" y="18"/>
                  </a:cubicBezTo>
                  <a:cubicBezTo>
                    <a:pt x="805" y="11"/>
                    <a:pt x="815" y="8"/>
                    <a:pt x="829" y="8"/>
                  </a:cubicBezTo>
                  <a:cubicBezTo>
                    <a:pt x="841" y="8"/>
                    <a:pt x="850" y="10"/>
                    <a:pt x="856" y="13"/>
                  </a:cubicBezTo>
                  <a:cubicBezTo>
                    <a:pt x="856" y="31"/>
                    <a:pt x="856" y="31"/>
                    <a:pt x="856" y="31"/>
                  </a:cubicBezTo>
                  <a:cubicBezTo>
                    <a:pt x="849" y="26"/>
                    <a:pt x="839" y="23"/>
                    <a:pt x="828" y="23"/>
                  </a:cubicBezTo>
                  <a:cubicBezTo>
                    <a:pt x="820" y="23"/>
                    <a:pt x="814" y="25"/>
                    <a:pt x="809" y="29"/>
                  </a:cubicBezTo>
                  <a:cubicBezTo>
                    <a:pt x="804" y="32"/>
                    <a:pt x="801" y="38"/>
                    <a:pt x="801" y="44"/>
                  </a:cubicBezTo>
                  <a:cubicBezTo>
                    <a:pt x="801" y="49"/>
                    <a:pt x="802" y="52"/>
                    <a:pt x="803" y="55"/>
                  </a:cubicBezTo>
                  <a:cubicBezTo>
                    <a:pt x="805" y="58"/>
                    <a:pt x="807" y="61"/>
                    <a:pt x="811" y="63"/>
                  </a:cubicBezTo>
                  <a:cubicBezTo>
                    <a:pt x="814" y="66"/>
                    <a:pt x="820" y="70"/>
                    <a:pt x="829" y="74"/>
                  </a:cubicBezTo>
                  <a:cubicBezTo>
                    <a:pt x="841" y="81"/>
                    <a:pt x="850" y="88"/>
                    <a:pt x="855" y="94"/>
                  </a:cubicBezTo>
                  <a:cubicBezTo>
                    <a:pt x="860" y="100"/>
                    <a:pt x="862" y="107"/>
                    <a:pt x="862" y="115"/>
                  </a:cubicBezTo>
                  <a:close/>
                  <a:moveTo>
                    <a:pt x="1005" y="79"/>
                  </a:moveTo>
                  <a:cubicBezTo>
                    <a:pt x="1005" y="98"/>
                    <a:pt x="1001" y="114"/>
                    <a:pt x="992" y="126"/>
                  </a:cubicBezTo>
                  <a:cubicBezTo>
                    <a:pt x="984" y="139"/>
                    <a:pt x="971" y="147"/>
                    <a:pt x="955" y="151"/>
                  </a:cubicBezTo>
                  <a:cubicBezTo>
                    <a:pt x="988" y="185"/>
                    <a:pt x="988" y="185"/>
                    <a:pt x="988" y="185"/>
                  </a:cubicBezTo>
                  <a:cubicBezTo>
                    <a:pt x="965" y="185"/>
                    <a:pt x="965" y="185"/>
                    <a:pt x="965" y="185"/>
                  </a:cubicBezTo>
                  <a:cubicBezTo>
                    <a:pt x="938" y="153"/>
                    <a:pt x="938" y="153"/>
                    <a:pt x="938" y="153"/>
                  </a:cubicBezTo>
                  <a:cubicBezTo>
                    <a:pt x="925" y="153"/>
                    <a:pt x="914" y="150"/>
                    <a:pt x="904" y="144"/>
                  </a:cubicBezTo>
                  <a:cubicBezTo>
                    <a:pt x="894" y="138"/>
                    <a:pt x="886" y="130"/>
                    <a:pt x="881" y="119"/>
                  </a:cubicBezTo>
                  <a:cubicBezTo>
                    <a:pt x="875" y="108"/>
                    <a:pt x="873" y="96"/>
                    <a:pt x="873" y="82"/>
                  </a:cubicBezTo>
                  <a:cubicBezTo>
                    <a:pt x="873" y="67"/>
                    <a:pt x="876" y="54"/>
                    <a:pt x="881" y="43"/>
                  </a:cubicBezTo>
                  <a:cubicBezTo>
                    <a:pt x="887" y="32"/>
                    <a:pt x="895" y="23"/>
                    <a:pt x="905" y="17"/>
                  </a:cubicBezTo>
                  <a:cubicBezTo>
                    <a:pt x="915" y="11"/>
                    <a:pt x="928" y="8"/>
                    <a:pt x="941" y="8"/>
                  </a:cubicBezTo>
                  <a:cubicBezTo>
                    <a:pt x="954" y="8"/>
                    <a:pt x="965" y="11"/>
                    <a:pt x="975" y="17"/>
                  </a:cubicBezTo>
                  <a:cubicBezTo>
                    <a:pt x="984" y="23"/>
                    <a:pt x="992" y="31"/>
                    <a:pt x="997" y="42"/>
                  </a:cubicBezTo>
                  <a:cubicBezTo>
                    <a:pt x="1003" y="53"/>
                    <a:pt x="1005" y="65"/>
                    <a:pt x="1005" y="79"/>
                  </a:cubicBezTo>
                  <a:close/>
                  <a:moveTo>
                    <a:pt x="988" y="81"/>
                  </a:moveTo>
                  <a:cubicBezTo>
                    <a:pt x="988" y="63"/>
                    <a:pt x="984" y="48"/>
                    <a:pt x="975" y="38"/>
                  </a:cubicBezTo>
                  <a:cubicBezTo>
                    <a:pt x="967" y="28"/>
                    <a:pt x="955" y="23"/>
                    <a:pt x="940" y="23"/>
                  </a:cubicBezTo>
                  <a:cubicBezTo>
                    <a:pt x="930" y="23"/>
                    <a:pt x="922" y="25"/>
                    <a:pt x="914" y="30"/>
                  </a:cubicBezTo>
                  <a:cubicBezTo>
                    <a:pt x="906" y="35"/>
                    <a:pt x="900" y="42"/>
                    <a:pt x="896" y="51"/>
                  </a:cubicBezTo>
                  <a:cubicBezTo>
                    <a:pt x="892" y="60"/>
                    <a:pt x="890" y="70"/>
                    <a:pt x="890" y="81"/>
                  </a:cubicBezTo>
                  <a:cubicBezTo>
                    <a:pt x="890" y="92"/>
                    <a:pt x="892" y="102"/>
                    <a:pt x="896" y="111"/>
                  </a:cubicBezTo>
                  <a:cubicBezTo>
                    <a:pt x="900" y="119"/>
                    <a:pt x="906" y="126"/>
                    <a:pt x="913" y="131"/>
                  </a:cubicBezTo>
                  <a:cubicBezTo>
                    <a:pt x="921" y="136"/>
                    <a:pt x="929" y="138"/>
                    <a:pt x="939" y="138"/>
                  </a:cubicBezTo>
                  <a:cubicBezTo>
                    <a:pt x="954" y="138"/>
                    <a:pt x="966" y="133"/>
                    <a:pt x="975" y="123"/>
                  </a:cubicBezTo>
                  <a:cubicBezTo>
                    <a:pt x="984" y="113"/>
                    <a:pt x="988" y="99"/>
                    <a:pt x="988" y="81"/>
                  </a:cubicBezTo>
                  <a:close/>
                  <a:moveTo>
                    <a:pt x="1098" y="151"/>
                  </a:moveTo>
                  <a:cubicBezTo>
                    <a:pt x="1025" y="151"/>
                    <a:pt x="1025" y="151"/>
                    <a:pt x="1025" y="151"/>
                  </a:cubicBezTo>
                  <a:cubicBezTo>
                    <a:pt x="1025" y="10"/>
                    <a:pt x="1025" y="10"/>
                    <a:pt x="1025" y="10"/>
                  </a:cubicBezTo>
                  <a:cubicBezTo>
                    <a:pt x="1041" y="10"/>
                    <a:pt x="1041" y="10"/>
                    <a:pt x="1041" y="10"/>
                  </a:cubicBezTo>
                  <a:cubicBezTo>
                    <a:pt x="1041" y="136"/>
                    <a:pt x="1041" y="136"/>
                    <a:pt x="1041" y="136"/>
                  </a:cubicBezTo>
                  <a:cubicBezTo>
                    <a:pt x="1098" y="136"/>
                    <a:pt x="1098" y="136"/>
                    <a:pt x="1098" y="136"/>
                  </a:cubicBezTo>
                  <a:lnTo>
                    <a:pt x="1098" y="151"/>
                  </a:lnTo>
                  <a:close/>
                  <a:moveTo>
                    <a:pt x="1222" y="115"/>
                  </a:moveTo>
                  <a:cubicBezTo>
                    <a:pt x="1222" y="127"/>
                    <a:pt x="1218" y="136"/>
                    <a:pt x="1209" y="143"/>
                  </a:cubicBezTo>
                  <a:cubicBezTo>
                    <a:pt x="1201" y="150"/>
                    <a:pt x="1190" y="153"/>
                    <a:pt x="1175" y="153"/>
                  </a:cubicBezTo>
                  <a:cubicBezTo>
                    <a:pt x="1170" y="153"/>
                    <a:pt x="1164" y="152"/>
                    <a:pt x="1157" y="150"/>
                  </a:cubicBezTo>
                  <a:cubicBezTo>
                    <a:pt x="1151" y="149"/>
                    <a:pt x="1146" y="147"/>
                    <a:pt x="1144" y="145"/>
                  </a:cubicBezTo>
                  <a:cubicBezTo>
                    <a:pt x="1144" y="126"/>
                    <a:pt x="1144" y="126"/>
                    <a:pt x="1144" y="126"/>
                  </a:cubicBezTo>
                  <a:cubicBezTo>
                    <a:pt x="1148" y="129"/>
                    <a:pt x="1153" y="132"/>
                    <a:pt x="1159" y="135"/>
                  </a:cubicBezTo>
                  <a:cubicBezTo>
                    <a:pt x="1166" y="137"/>
                    <a:pt x="1172" y="138"/>
                    <a:pt x="1177" y="138"/>
                  </a:cubicBezTo>
                  <a:cubicBezTo>
                    <a:pt x="1195" y="138"/>
                    <a:pt x="1204" y="131"/>
                    <a:pt x="1204" y="117"/>
                  </a:cubicBezTo>
                  <a:cubicBezTo>
                    <a:pt x="1204" y="111"/>
                    <a:pt x="1202" y="106"/>
                    <a:pt x="1199" y="102"/>
                  </a:cubicBezTo>
                  <a:cubicBezTo>
                    <a:pt x="1195" y="98"/>
                    <a:pt x="1187" y="92"/>
                    <a:pt x="1175" y="85"/>
                  </a:cubicBezTo>
                  <a:cubicBezTo>
                    <a:pt x="1163" y="79"/>
                    <a:pt x="1155" y="73"/>
                    <a:pt x="1151" y="67"/>
                  </a:cubicBezTo>
                  <a:cubicBezTo>
                    <a:pt x="1146" y="61"/>
                    <a:pt x="1144" y="54"/>
                    <a:pt x="1144" y="45"/>
                  </a:cubicBezTo>
                  <a:cubicBezTo>
                    <a:pt x="1144" y="34"/>
                    <a:pt x="1148" y="25"/>
                    <a:pt x="1156" y="18"/>
                  </a:cubicBezTo>
                  <a:cubicBezTo>
                    <a:pt x="1164" y="11"/>
                    <a:pt x="1175" y="8"/>
                    <a:pt x="1188" y="8"/>
                  </a:cubicBezTo>
                  <a:cubicBezTo>
                    <a:pt x="1201" y="8"/>
                    <a:pt x="1210" y="10"/>
                    <a:pt x="1216" y="13"/>
                  </a:cubicBezTo>
                  <a:cubicBezTo>
                    <a:pt x="1216" y="31"/>
                    <a:pt x="1216" y="31"/>
                    <a:pt x="1216" y="31"/>
                  </a:cubicBezTo>
                  <a:cubicBezTo>
                    <a:pt x="1209" y="26"/>
                    <a:pt x="1199" y="23"/>
                    <a:pt x="1187" y="23"/>
                  </a:cubicBezTo>
                  <a:cubicBezTo>
                    <a:pt x="1180" y="23"/>
                    <a:pt x="1173" y="25"/>
                    <a:pt x="1168" y="29"/>
                  </a:cubicBezTo>
                  <a:cubicBezTo>
                    <a:pt x="1163" y="32"/>
                    <a:pt x="1161" y="38"/>
                    <a:pt x="1161" y="44"/>
                  </a:cubicBezTo>
                  <a:cubicBezTo>
                    <a:pt x="1161" y="49"/>
                    <a:pt x="1162" y="52"/>
                    <a:pt x="1163" y="55"/>
                  </a:cubicBezTo>
                  <a:cubicBezTo>
                    <a:pt x="1165" y="58"/>
                    <a:pt x="1167" y="61"/>
                    <a:pt x="1171" y="63"/>
                  </a:cubicBezTo>
                  <a:cubicBezTo>
                    <a:pt x="1174" y="66"/>
                    <a:pt x="1180" y="70"/>
                    <a:pt x="1188" y="74"/>
                  </a:cubicBezTo>
                  <a:cubicBezTo>
                    <a:pt x="1201" y="81"/>
                    <a:pt x="1209" y="88"/>
                    <a:pt x="1214" y="94"/>
                  </a:cubicBezTo>
                  <a:cubicBezTo>
                    <a:pt x="1219" y="100"/>
                    <a:pt x="1222" y="107"/>
                    <a:pt x="1222" y="115"/>
                  </a:cubicBezTo>
                  <a:close/>
                  <a:moveTo>
                    <a:pt x="1319" y="105"/>
                  </a:moveTo>
                  <a:cubicBezTo>
                    <a:pt x="1249" y="105"/>
                    <a:pt x="1249" y="105"/>
                    <a:pt x="1249" y="105"/>
                  </a:cubicBezTo>
                  <a:cubicBezTo>
                    <a:pt x="1249" y="116"/>
                    <a:pt x="1252" y="124"/>
                    <a:pt x="1258" y="130"/>
                  </a:cubicBezTo>
                  <a:cubicBezTo>
                    <a:pt x="1263" y="136"/>
                    <a:pt x="1271" y="139"/>
                    <a:pt x="1281" y="139"/>
                  </a:cubicBezTo>
                  <a:cubicBezTo>
                    <a:pt x="1293" y="139"/>
                    <a:pt x="1303" y="136"/>
                    <a:pt x="1312" y="128"/>
                  </a:cubicBezTo>
                  <a:cubicBezTo>
                    <a:pt x="1312" y="143"/>
                    <a:pt x="1312" y="143"/>
                    <a:pt x="1312" y="143"/>
                  </a:cubicBezTo>
                  <a:cubicBezTo>
                    <a:pt x="1304" y="150"/>
                    <a:pt x="1292" y="153"/>
                    <a:pt x="1277" y="153"/>
                  </a:cubicBezTo>
                  <a:cubicBezTo>
                    <a:pt x="1263" y="153"/>
                    <a:pt x="1252" y="148"/>
                    <a:pt x="1244" y="139"/>
                  </a:cubicBezTo>
                  <a:cubicBezTo>
                    <a:pt x="1236" y="130"/>
                    <a:pt x="1232" y="117"/>
                    <a:pt x="1232" y="101"/>
                  </a:cubicBezTo>
                  <a:cubicBezTo>
                    <a:pt x="1232" y="91"/>
                    <a:pt x="1234" y="82"/>
                    <a:pt x="1238" y="74"/>
                  </a:cubicBezTo>
                  <a:cubicBezTo>
                    <a:pt x="1242" y="66"/>
                    <a:pt x="1247" y="59"/>
                    <a:pt x="1255" y="55"/>
                  </a:cubicBezTo>
                  <a:cubicBezTo>
                    <a:pt x="1262" y="50"/>
                    <a:pt x="1269" y="48"/>
                    <a:pt x="1278" y="48"/>
                  </a:cubicBezTo>
                  <a:cubicBezTo>
                    <a:pt x="1291" y="48"/>
                    <a:pt x="1301" y="52"/>
                    <a:pt x="1308" y="61"/>
                  </a:cubicBezTo>
                  <a:cubicBezTo>
                    <a:pt x="1316" y="69"/>
                    <a:pt x="1319" y="81"/>
                    <a:pt x="1319" y="96"/>
                  </a:cubicBezTo>
                  <a:lnTo>
                    <a:pt x="1319" y="105"/>
                  </a:lnTo>
                  <a:close/>
                  <a:moveTo>
                    <a:pt x="1303" y="91"/>
                  </a:moveTo>
                  <a:cubicBezTo>
                    <a:pt x="1303" y="82"/>
                    <a:pt x="1300" y="74"/>
                    <a:pt x="1296" y="69"/>
                  </a:cubicBezTo>
                  <a:cubicBezTo>
                    <a:pt x="1292" y="64"/>
                    <a:pt x="1286" y="62"/>
                    <a:pt x="1278" y="62"/>
                  </a:cubicBezTo>
                  <a:cubicBezTo>
                    <a:pt x="1270" y="62"/>
                    <a:pt x="1264" y="64"/>
                    <a:pt x="1259" y="70"/>
                  </a:cubicBezTo>
                  <a:cubicBezTo>
                    <a:pt x="1253" y="75"/>
                    <a:pt x="1250" y="82"/>
                    <a:pt x="1249" y="91"/>
                  </a:cubicBezTo>
                  <a:lnTo>
                    <a:pt x="1303" y="91"/>
                  </a:lnTo>
                  <a:close/>
                  <a:moveTo>
                    <a:pt x="1387" y="67"/>
                  </a:moveTo>
                  <a:cubicBezTo>
                    <a:pt x="1384" y="65"/>
                    <a:pt x="1380" y="63"/>
                    <a:pt x="1375" y="63"/>
                  </a:cubicBezTo>
                  <a:cubicBezTo>
                    <a:pt x="1368" y="63"/>
                    <a:pt x="1362" y="67"/>
                    <a:pt x="1357" y="73"/>
                  </a:cubicBezTo>
                  <a:cubicBezTo>
                    <a:pt x="1353" y="80"/>
                    <a:pt x="1351" y="89"/>
                    <a:pt x="1351" y="100"/>
                  </a:cubicBezTo>
                  <a:cubicBezTo>
                    <a:pt x="1351" y="151"/>
                    <a:pt x="1351" y="151"/>
                    <a:pt x="1351" y="151"/>
                  </a:cubicBezTo>
                  <a:cubicBezTo>
                    <a:pt x="1335" y="151"/>
                    <a:pt x="1335" y="151"/>
                    <a:pt x="1335" y="151"/>
                  </a:cubicBezTo>
                  <a:cubicBezTo>
                    <a:pt x="1335" y="50"/>
                    <a:pt x="1335" y="50"/>
                    <a:pt x="1335" y="50"/>
                  </a:cubicBezTo>
                  <a:cubicBezTo>
                    <a:pt x="1351" y="50"/>
                    <a:pt x="1351" y="50"/>
                    <a:pt x="1351" y="50"/>
                  </a:cubicBezTo>
                  <a:cubicBezTo>
                    <a:pt x="1351" y="71"/>
                    <a:pt x="1351" y="71"/>
                    <a:pt x="1351" y="71"/>
                  </a:cubicBezTo>
                  <a:cubicBezTo>
                    <a:pt x="1351" y="71"/>
                    <a:pt x="1351" y="71"/>
                    <a:pt x="1351" y="71"/>
                  </a:cubicBezTo>
                  <a:cubicBezTo>
                    <a:pt x="1353" y="64"/>
                    <a:pt x="1357" y="59"/>
                    <a:pt x="1361" y="55"/>
                  </a:cubicBezTo>
                  <a:cubicBezTo>
                    <a:pt x="1366" y="51"/>
                    <a:pt x="1371" y="49"/>
                    <a:pt x="1377" y="49"/>
                  </a:cubicBezTo>
                  <a:cubicBezTo>
                    <a:pt x="1382" y="49"/>
                    <a:pt x="1385" y="49"/>
                    <a:pt x="1387" y="50"/>
                  </a:cubicBezTo>
                  <a:lnTo>
                    <a:pt x="1387" y="67"/>
                  </a:lnTo>
                  <a:close/>
                  <a:moveTo>
                    <a:pt x="1483" y="50"/>
                  </a:moveTo>
                  <a:cubicBezTo>
                    <a:pt x="1443" y="151"/>
                    <a:pt x="1443" y="151"/>
                    <a:pt x="1443" y="151"/>
                  </a:cubicBezTo>
                  <a:cubicBezTo>
                    <a:pt x="1428" y="151"/>
                    <a:pt x="1428" y="151"/>
                    <a:pt x="1428" y="151"/>
                  </a:cubicBezTo>
                  <a:cubicBezTo>
                    <a:pt x="1390" y="50"/>
                    <a:pt x="1390" y="50"/>
                    <a:pt x="1390" y="50"/>
                  </a:cubicBezTo>
                  <a:cubicBezTo>
                    <a:pt x="1407" y="50"/>
                    <a:pt x="1407" y="50"/>
                    <a:pt x="1407" y="50"/>
                  </a:cubicBezTo>
                  <a:cubicBezTo>
                    <a:pt x="1433" y="123"/>
                    <a:pt x="1433" y="123"/>
                    <a:pt x="1433" y="123"/>
                  </a:cubicBezTo>
                  <a:cubicBezTo>
                    <a:pt x="1434" y="127"/>
                    <a:pt x="1435" y="132"/>
                    <a:pt x="1436" y="137"/>
                  </a:cubicBezTo>
                  <a:cubicBezTo>
                    <a:pt x="1437" y="137"/>
                    <a:pt x="1437" y="137"/>
                    <a:pt x="1437" y="137"/>
                  </a:cubicBezTo>
                  <a:cubicBezTo>
                    <a:pt x="1437" y="132"/>
                    <a:pt x="1438" y="128"/>
                    <a:pt x="1440" y="124"/>
                  </a:cubicBezTo>
                  <a:cubicBezTo>
                    <a:pt x="1466" y="50"/>
                    <a:pt x="1466" y="50"/>
                    <a:pt x="1466" y="50"/>
                  </a:cubicBezTo>
                  <a:lnTo>
                    <a:pt x="1483" y="50"/>
                  </a:lnTo>
                  <a:close/>
                  <a:moveTo>
                    <a:pt x="1572" y="105"/>
                  </a:moveTo>
                  <a:cubicBezTo>
                    <a:pt x="1502" y="105"/>
                    <a:pt x="1502" y="105"/>
                    <a:pt x="1502" y="105"/>
                  </a:cubicBezTo>
                  <a:cubicBezTo>
                    <a:pt x="1502" y="116"/>
                    <a:pt x="1505" y="124"/>
                    <a:pt x="1510" y="130"/>
                  </a:cubicBezTo>
                  <a:cubicBezTo>
                    <a:pt x="1516" y="136"/>
                    <a:pt x="1524" y="139"/>
                    <a:pt x="1534" y="139"/>
                  </a:cubicBezTo>
                  <a:cubicBezTo>
                    <a:pt x="1546" y="139"/>
                    <a:pt x="1556" y="136"/>
                    <a:pt x="1565" y="128"/>
                  </a:cubicBezTo>
                  <a:cubicBezTo>
                    <a:pt x="1565" y="143"/>
                    <a:pt x="1565" y="143"/>
                    <a:pt x="1565" y="143"/>
                  </a:cubicBezTo>
                  <a:cubicBezTo>
                    <a:pt x="1556" y="150"/>
                    <a:pt x="1545" y="153"/>
                    <a:pt x="1530" y="153"/>
                  </a:cubicBezTo>
                  <a:cubicBezTo>
                    <a:pt x="1516" y="153"/>
                    <a:pt x="1505" y="148"/>
                    <a:pt x="1497" y="139"/>
                  </a:cubicBezTo>
                  <a:cubicBezTo>
                    <a:pt x="1489" y="130"/>
                    <a:pt x="1485" y="117"/>
                    <a:pt x="1485" y="101"/>
                  </a:cubicBezTo>
                  <a:cubicBezTo>
                    <a:pt x="1485" y="91"/>
                    <a:pt x="1487" y="82"/>
                    <a:pt x="1491" y="74"/>
                  </a:cubicBezTo>
                  <a:cubicBezTo>
                    <a:pt x="1495" y="66"/>
                    <a:pt x="1500" y="59"/>
                    <a:pt x="1507" y="55"/>
                  </a:cubicBezTo>
                  <a:cubicBezTo>
                    <a:pt x="1515" y="50"/>
                    <a:pt x="1522" y="48"/>
                    <a:pt x="1531" y="48"/>
                  </a:cubicBezTo>
                  <a:cubicBezTo>
                    <a:pt x="1544" y="48"/>
                    <a:pt x="1554" y="52"/>
                    <a:pt x="1561" y="61"/>
                  </a:cubicBezTo>
                  <a:cubicBezTo>
                    <a:pt x="1569" y="69"/>
                    <a:pt x="1572" y="81"/>
                    <a:pt x="1572" y="96"/>
                  </a:cubicBezTo>
                  <a:lnTo>
                    <a:pt x="1572" y="105"/>
                  </a:lnTo>
                  <a:close/>
                  <a:moveTo>
                    <a:pt x="1556" y="91"/>
                  </a:moveTo>
                  <a:cubicBezTo>
                    <a:pt x="1556" y="82"/>
                    <a:pt x="1553" y="74"/>
                    <a:pt x="1549" y="69"/>
                  </a:cubicBezTo>
                  <a:cubicBezTo>
                    <a:pt x="1545" y="64"/>
                    <a:pt x="1539" y="62"/>
                    <a:pt x="1531" y="62"/>
                  </a:cubicBezTo>
                  <a:cubicBezTo>
                    <a:pt x="1523" y="62"/>
                    <a:pt x="1517" y="64"/>
                    <a:pt x="1512" y="70"/>
                  </a:cubicBezTo>
                  <a:cubicBezTo>
                    <a:pt x="1506" y="75"/>
                    <a:pt x="1503" y="82"/>
                    <a:pt x="1502" y="91"/>
                  </a:cubicBezTo>
                  <a:lnTo>
                    <a:pt x="1556" y="91"/>
                  </a:lnTo>
                  <a:close/>
                  <a:moveTo>
                    <a:pt x="1640" y="67"/>
                  </a:moveTo>
                  <a:cubicBezTo>
                    <a:pt x="1637" y="65"/>
                    <a:pt x="1633" y="63"/>
                    <a:pt x="1628" y="63"/>
                  </a:cubicBezTo>
                  <a:cubicBezTo>
                    <a:pt x="1621" y="63"/>
                    <a:pt x="1615" y="67"/>
                    <a:pt x="1610" y="73"/>
                  </a:cubicBezTo>
                  <a:cubicBezTo>
                    <a:pt x="1606" y="80"/>
                    <a:pt x="1604" y="89"/>
                    <a:pt x="1604" y="100"/>
                  </a:cubicBezTo>
                  <a:cubicBezTo>
                    <a:pt x="1604" y="151"/>
                    <a:pt x="1604" y="151"/>
                    <a:pt x="1604" y="151"/>
                  </a:cubicBezTo>
                  <a:cubicBezTo>
                    <a:pt x="1588" y="151"/>
                    <a:pt x="1588" y="151"/>
                    <a:pt x="1588" y="151"/>
                  </a:cubicBezTo>
                  <a:cubicBezTo>
                    <a:pt x="1588" y="50"/>
                    <a:pt x="1588" y="50"/>
                    <a:pt x="1588" y="50"/>
                  </a:cubicBezTo>
                  <a:cubicBezTo>
                    <a:pt x="1604" y="50"/>
                    <a:pt x="1604" y="50"/>
                    <a:pt x="1604" y="50"/>
                  </a:cubicBezTo>
                  <a:cubicBezTo>
                    <a:pt x="1604" y="71"/>
                    <a:pt x="1604" y="71"/>
                    <a:pt x="1604" y="71"/>
                  </a:cubicBezTo>
                  <a:cubicBezTo>
                    <a:pt x="1604" y="71"/>
                    <a:pt x="1604" y="71"/>
                    <a:pt x="1604" y="71"/>
                  </a:cubicBezTo>
                  <a:cubicBezTo>
                    <a:pt x="1606" y="64"/>
                    <a:pt x="1610" y="59"/>
                    <a:pt x="1614" y="55"/>
                  </a:cubicBezTo>
                  <a:cubicBezTo>
                    <a:pt x="1619" y="51"/>
                    <a:pt x="1624" y="49"/>
                    <a:pt x="1630" y="49"/>
                  </a:cubicBezTo>
                  <a:cubicBezTo>
                    <a:pt x="1635" y="49"/>
                    <a:pt x="1638" y="49"/>
                    <a:pt x="1640" y="50"/>
                  </a:cubicBezTo>
                  <a:lnTo>
                    <a:pt x="1640" y="67"/>
                  </a:lnTo>
                  <a:close/>
                </a:path>
              </a:pathLst>
            </a:custGeom>
            <a:solidFill>
              <a:schemeClr val="tx1">
                <a:lumMod val="50000"/>
              </a:schemeClr>
            </a:solidFill>
            <a:ln>
              <a:noFill/>
            </a:ln>
          </p:spPr>
          <p:txBody>
            <a:bodyPr vert="horz" wrap="square" lIns="89594" tIns="44795" rIns="89594" bIns="44795" numCol="1" anchor="t" anchorCtr="0" compatLnSpc="1">
              <a:prstTxWarp prst="textNoShape">
                <a:avLst/>
              </a:prstTxWarp>
            </a:bodyPr>
            <a:lstStyle/>
            <a:p>
              <a:pPr defTabSz="932330">
                <a:defRPr/>
              </a:pPr>
              <a:endParaRPr lang="en-US" sz="1762">
                <a:solidFill>
                  <a:prstClr val="black"/>
                </a:solidFill>
                <a:latin typeface="Segoe UI"/>
              </a:endParaRPr>
            </a:p>
          </p:txBody>
        </p:sp>
      </p:grpSp>
      <p:pic>
        <p:nvPicPr>
          <p:cNvPr id="20" name="Picture 19"/>
          <p:cNvPicPr>
            <a:picLocks noChangeAspect="1"/>
          </p:cNvPicPr>
          <p:nvPr/>
        </p:nvPicPr>
        <p:blipFill rotWithShape="1">
          <a:blip r:embed="rId4"/>
          <a:srcRect b="19149"/>
          <a:stretch/>
        </p:blipFill>
        <p:spPr>
          <a:xfrm>
            <a:off x="3289600" y="1981800"/>
            <a:ext cx="748545" cy="429922"/>
          </a:xfrm>
          <a:prstGeom prst="rect">
            <a:avLst/>
          </a:prstGeom>
        </p:spPr>
      </p:pic>
    </p:spTree>
    <p:extLst>
      <p:ext uri="{BB962C8B-B14F-4D97-AF65-F5344CB8AC3E}">
        <p14:creationId xmlns:p14="http://schemas.microsoft.com/office/powerpoint/2010/main" val="42435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Transform data into intelligent action</a:t>
            </a:r>
          </a:p>
        </p:txBody>
      </p:sp>
      <p:sp>
        <p:nvSpPr>
          <p:cNvPr id="134" name="Rectangle 133"/>
          <p:cNvSpPr/>
          <p:nvPr/>
        </p:nvSpPr>
        <p:spPr bwMode="auto">
          <a:xfrm>
            <a:off x="8005941" y="1212849"/>
            <a:ext cx="1660373" cy="2928083"/>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Intelligence</a:t>
            </a:r>
          </a:p>
        </p:txBody>
      </p:sp>
      <p:sp>
        <p:nvSpPr>
          <p:cNvPr id="142" name="Rectangle 141"/>
          <p:cNvSpPr/>
          <p:nvPr/>
        </p:nvSpPr>
        <p:spPr bwMode="auto">
          <a:xfrm>
            <a:off x="8005941" y="4267723"/>
            <a:ext cx="1660373" cy="1293008"/>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Dashboards &amp; Visualizations</a:t>
            </a:r>
          </a:p>
        </p:txBody>
      </p:sp>
      <p:sp>
        <p:nvSpPr>
          <p:cNvPr id="131" name="Rectangle 130"/>
          <p:cNvSpPr/>
          <p:nvPr/>
        </p:nvSpPr>
        <p:spPr bwMode="auto">
          <a:xfrm>
            <a:off x="2679611" y="1212849"/>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132" name="Rectangle 131"/>
          <p:cNvSpPr/>
          <p:nvPr/>
        </p:nvSpPr>
        <p:spPr bwMode="auto">
          <a:xfrm>
            <a:off x="4455055" y="1212850"/>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Big Data Stores</a:t>
            </a:r>
          </a:p>
        </p:txBody>
      </p:sp>
      <p:sp>
        <p:nvSpPr>
          <p:cNvPr id="133" name="Rectangle 132"/>
          <p:cNvSpPr/>
          <p:nvPr/>
        </p:nvSpPr>
        <p:spPr bwMode="auto">
          <a:xfrm>
            <a:off x="6230498" y="1212850"/>
            <a:ext cx="1660373" cy="4347882"/>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Machine Learning and Analytics</a:t>
            </a:r>
          </a:p>
        </p:txBody>
      </p:sp>
      <p:sp>
        <p:nvSpPr>
          <p:cNvPr id="135" name="Rectangle 134"/>
          <p:cNvSpPr/>
          <p:nvPr/>
        </p:nvSpPr>
        <p:spPr>
          <a:xfrm>
            <a:off x="8647433" y="3601914"/>
            <a:ext cx="1212643" cy="253266"/>
          </a:xfrm>
          <a:prstGeom prst="rect">
            <a:avLst/>
          </a:prstGeom>
        </p:spPr>
        <p:txBody>
          <a:bodyPr wrap="square">
            <a:spAutoFit/>
          </a:bodyPr>
          <a:lstStyle/>
          <a:p>
            <a:r>
              <a:rPr lang="en-US" sz="1122" dirty="0">
                <a:cs typeface="Segoe UI Semilight" panose="020B0402040204020203" pitchFamily="34" charset="0"/>
              </a:rPr>
              <a:t>Cortana</a:t>
            </a:r>
          </a:p>
        </p:txBody>
      </p:sp>
      <p:grpSp>
        <p:nvGrpSpPr>
          <p:cNvPr id="136" name="Group 135"/>
          <p:cNvGrpSpPr/>
          <p:nvPr/>
        </p:nvGrpSpPr>
        <p:grpSpPr>
          <a:xfrm>
            <a:off x="8269003" y="3574270"/>
            <a:ext cx="301767" cy="301767"/>
            <a:chOff x="3236100" y="589298"/>
            <a:chExt cx="5641200" cy="5641200"/>
          </a:xfrm>
        </p:grpSpPr>
        <p:sp>
          <p:nvSpPr>
            <p:cNvPr id="137" name="Freeform 136"/>
            <p:cNvSpPr/>
            <p:nvPr/>
          </p:nvSpPr>
          <p:spPr bwMode="auto">
            <a:xfrm>
              <a:off x="3236100" y="589298"/>
              <a:ext cx="5641200" cy="5641200"/>
            </a:xfrm>
            <a:custGeom>
              <a:avLst/>
              <a:gdLst>
                <a:gd name="connsiteX0" fmla="*/ 2820600 w 5641200"/>
                <a:gd name="connsiteY0" fmla="*/ 378999 h 5641200"/>
                <a:gd name="connsiteX1" fmla="*/ 378999 w 5641200"/>
                <a:gd name="connsiteY1" fmla="*/ 2820600 h 5641200"/>
                <a:gd name="connsiteX2" fmla="*/ 2820600 w 5641200"/>
                <a:gd name="connsiteY2" fmla="*/ 5262201 h 5641200"/>
                <a:gd name="connsiteX3" fmla="*/ 5262201 w 5641200"/>
                <a:gd name="connsiteY3" fmla="*/ 2820600 h 5641200"/>
                <a:gd name="connsiteX4" fmla="*/ 2820600 w 5641200"/>
                <a:gd name="connsiteY4" fmla="*/ 378999 h 5641200"/>
                <a:gd name="connsiteX5" fmla="*/ 2820600 w 5641200"/>
                <a:gd name="connsiteY5" fmla="*/ 0 h 5641200"/>
                <a:gd name="connsiteX6" fmla="*/ 5641200 w 5641200"/>
                <a:gd name="connsiteY6" fmla="*/ 2820600 h 5641200"/>
                <a:gd name="connsiteX7" fmla="*/ 2820600 w 5641200"/>
                <a:gd name="connsiteY7" fmla="*/ 5641200 h 5641200"/>
                <a:gd name="connsiteX8" fmla="*/ 0 w 5641200"/>
                <a:gd name="connsiteY8" fmla="*/ 2820600 h 5641200"/>
                <a:gd name="connsiteX9" fmla="*/ 2820600 w 5641200"/>
                <a:gd name="connsiteY9" fmla="*/ 0 h 56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1200" h="5641200">
                  <a:moveTo>
                    <a:pt x="2820600" y="378999"/>
                  </a:moveTo>
                  <a:cubicBezTo>
                    <a:pt x="1472141" y="378999"/>
                    <a:pt x="378999" y="1472141"/>
                    <a:pt x="378999" y="2820600"/>
                  </a:cubicBezTo>
                  <a:cubicBezTo>
                    <a:pt x="378999" y="4169059"/>
                    <a:pt x="1472141" y="5262201"/>
                    <a:pt x="2820600" y="5262201"/>
                  </a:cubicBezTo>
                  <a:cubicBezTo>
                    <a:pt x="4169059" y="5262201"/>
                    <a:pt x="5262201" y="4169059"/>
                    <a:pt x="5262201" y="2820600"/>
                  </a:cubicBezTo>
                  <a:cubicBezTo>
                    <a:pt x="5262201" y="1472141"/>
                    <a:pt x="4169059" y="378999"/>
                    <a:pt x="2820600" y="378999"/>
                  </a:cubicBezTo>
                  <a:close/>
                  <a:moveTo>
                    <a:pt x="2820600" y="0"/>
                  </a:moveTo>
                  <a:cubicBezTo>
                    <a:pt x="4378374" y="0"/>
                    <a:pt x="5641200" y="1262826"/>
                    <a:pt x="5641200" y="2820600"/>
                  </a:cubicBezTo>
                  <a:cubicBezTo>
                    <a:pt x="5641200" y="4378374"/>
                    <a:pt x="4378374" y="5641200"/>
                    <a:pt x="2820600" y="5641200"/>
                  </a:cubicBezTo>
                  <a:cubicBezTo>
                    <a:pt x="1262826" y="5641200"/>
                    <a:pt x="0" y="4378374"/>
                    <a:pt x="0" y="2820600"/>
                  </a:cubicBezTo>
                  <a:cubicBezTo>
                    <a:pt x="0" y="1262826"/>
                    <a:pt x="1262826" y="0"/>
                    <a:pt x="282060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sp>
          <p:nvSpPr>
            <p:cNvPr id="138" name="Freeform 137"/>
            <p:cNvSpPr/>
            <p:nvPr/>
          </p:nvSpPr>
          <p:spPr bwMode="auto">
            <a:xfrm>
              <a:off x="3615099" y="968297"/>
              <a:ext cx="4883202" cy="4883202"/>
            </a:xfrm>
            <a:custGeom>
              <a:avLst/>
              <a:gdLst>
                <a:gd name="connsiteX0" fmla="*/ 2441601 w 4883202"/>
                <a:gd name="connsiteY0" fmla="*/ 535401 h 4883202"/>
                <a:gd name="connsiteX1" fmla="*/ 535401 w 4883202"/>
                <a:gd name="connsiteY1" fmla="*/ 2441601 h 4883202"/>
                <a:gd name="connsiteX2" fmla="*/ 2441601 w 4883202"/>
                <a:gd name="connsiteY2" fmla="*/ 4347801 h 4883202"/>
                <a:gd name="connsiteX3" fmla="*/ 4347801 w 4883202"/>
                <a:gd name="connsiteY3" fmla="*/ 2441601 h 4883202"/>
                <a:gd name="connsiteX4" fmla="*/ 2441601 w 4883202"/>
                <a:gd name="connsiteY4" fmla="*/ 535401 h 4883202"/>
                <a:gd name="connsiteX5" fmla="*/ 2441601 w 4883202"/>
                <a:gd name="connsiteY5" fmla="*/ 0 h 4883202"/>
                <a:gd name="connsiteX6" fmla="*/ 4883202 w 4883202"/>
                <a:gd name="connsiteY6" fmla="*/ 2441601 h 4883202"/>
                <a:gd name="connsiteX7" fmla="*/ 2441601 w 4883202"/>
                <a:gd name="connsiteY7" fmla="*/ 4883202 h 4883202"/>
                <a:gd name="connsiteX8" fmla="*/ 0 w 4883202"/>
                <a:gd name="connsiteY8" fmla="*/ 2441601 h 4883202"/>
                <a:gd name="connsiteX9" fmla="*/ 2441601 w 4883202"/>
                <a:gd name="connsiteY9" fmla="*/ 0 h 48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3202" h="4883202">
                  <a:moveTo>
                    <a:pt x="2441601" y="535401"/>
                  </a:moveTo>
                  <a:cubicBezTo>
                    <a:pt x="1388836" y="535401"/>
                    <a:pt x="535401" y="1388836"/>
                    <a:pt x="535401" y="2441601"/>
                  </a:cubicBezTo>
                  <a:cubicBezTo>
                    <a:pt x="535401" y="3494366"/>
                    <a:pt x="1388836" y="4347801"/>
                    <a:pt x="2441601" y="4347801"/>
                  </a:cubicBezTo>
                  <a:cubicBezTo>
                    <a:pt x="3494366" y="4347801"/>
                    <a:pt x="4347801" y="3494366"/>
                    <a:pt x="4347801" y="2441601"/>
                  </a:cubicBezTo>
                  <a:cubicBezTo>
                    <a:pt x="4347801" y="1388836"/>
                    <a:pt x="3494366" y="535401"/>
                    <a:pt x="2441601" y="535401"/>
                  </a:cubicBezTo>
                  <a:close/>
                  <a:moveTo>
                    <a:pt x="2441601" y="0"/>
                  </a:moveTo>
                  <a:cubicBezTo>
                    <a:pt x="3790060" y="0"/>
                    <a:pt x="4883202" y="1093142"/>
                    <a:pt x="4883202" y="2441601"/>
                  </a:cubicBezTo>
                  <a:cubicBezTo>
                    <a:pt x="4883202" y="3790060"/>
                    <a:pt x="3790060" y="4883202"/>
                    <a:pt x="2441601" y="4883202"/>
                  </a:cubicBezTo>
                  <a:cubicBezTo>
                    <a:pt x="1093142" y="4883202"/>
                    <a:pt x="0" y="3790060"/>
                    <a:pt x="0" y="2441601"/>
                  </a:cubicBezTo>
                  <a:cubicBezTo>
                    <a:pt x="0" y="1093142"/>
                    <a:pt x="1093142" y="0"/>
                    <a:pt x="2441601" y="0"/>
                  </a:cubicBezTo>
                  <a:close/>
                </a:path>
              </a:pathLst>
            </a:cu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spcBef>
                  <a:spcPct val="0"/>
                </a:spcBef>
                <a:spcAft>
                  <a:spcPct val="0"/>
                </a:spcAft>
              </a:pPr>
              <a:endParaRPr lang="en-US" sz="3672" dirty="0" err="1">
                <a:solidFill>
                  <a:schemeClr val="tx1"/>
                </a:solidFill>
                <a:ea typeface="Segoe UI" pitchFamily="34" charset="0"/>
                <a:cs typeface="Segoe UI" pitchFamily="34" charset="0"/>
              </a:endParaRPr>
            </a:p>
          </p:txBody>
        </p:sp>
      </p:grpSp>
      <p:sp>
        <p:nvSpPr>
          <p:cNvPr id="141" name="Rectangle 140"/>
          <p:cNvSpPr/>
          <p:nvPr/>
        </p:nvSpPr>
        <p:spPr>
          <a:xfrm>
            <a:off x="3208175" y="3601914"/>
            <a:ext cx="1214695" cy="265009"/>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143" name="Rectangle 142"/>
          <p:cNvSpPr/>
          <p:nvPr/>
        </p:nvSpPr>
        <p:spPr>
          <a:xfrm>
            <a:off x="6831635" y="3440138"/>
            <a:ext cx="1212643" cy="583314"/>
          </a:xfrm>
          <a:prstGeom prst="rect">
            <a:avLst/>
          </a:prstGeom>
        </p:spPr>
        <p:txBody>
          <a:bodyPr wrap="square">
            <a:spAutoFit/>
          </a:bodyPr>
          <a:lstStyle/>
          <a:p>
            <a:r>
              <a:rPr lang="en-US" sz="1122" dirty="0">
                <a:cs typeface="Segoe UI Semilight" panose="020B0402040204020203" pitchFamily="34" charset="0"/>
              </a:rPr>
              <a:t>HDInsight </a:t>
            </a:r>
          </a:p>
          <a:p>
            <a:r>
              <a:rPr lang="en-US" sz="1122" dirty="0">
                <a:cs typeface="Segoe UI Semilight" panose="020B0402040204020203" pitchFamily="34" charset="0"/>
              </a:rPr>
              <a:t>(Hadoop and Spark)</a:t>
            </a:r>
          </a:p>
        </p:txBody>
      </p:sp>
      <p:sp>
        <p:nvSpPr>
          <p:cNvPr id="140" name="Rectangle 139"/>
          <p:cNvSpPr/>
          <p:nvPr/>
        </p:nvSpPr>
        <p:spPr>
          <a:xfrm>
            <a:off x="6831635" y="4394523"/>
            <a:ext cx="866839" cy="410125"/>
          </a:xfrm>
          <a:prstGeom prst="rect">
            <a:avLst/>
          </a:prstGeom>
        </p:spPr>
        <p:txBody>
          <a:bodyPr wrap="square">
            <a:spAutoFit/>
          </a:bodyPr>
          <a:lstStyle/>
          <a:p>
            <a:r>
              <a:rPr lang="en-US" sz="1122" dirty="0">
                <a:cs typeface="Segoe UI Semilight" panose="020B0402040204020203" pitchFamily="34" charset="0"/>
              </a:rPr>
              <a:t>Stream Analytics</a:t>
            </a:r>
          </a:p>
        </p:txBody>
      </p:sp>
      <p:sp>
        <p:nvSpPr>
          <p:cNvPr id="189" name="Rectangle 188"/>
          <p:cNvSpPr/>
          <p:nvPr/>
        </p:nvSpPr>
        <p:spPr>
          <a:xfrm>
            <a:off x="2169343" y="5843791"/>
            <a:ext cx="892227" cy="306913"/>
          </a:xfrm>
          <a:prstGeom prst="rect">
            <a:avLst/>
          </a:prstGeom>
        </p:spPr>
        <p:txBody>
          <a:bodyPr wrap="none" lIns="0" tIns="0" rIns="0" bIns="0" anchor="ctr">
            <a:noAutofit/>
          </a:bodyPr>
          <a:lstStyle/>
          <a:p>
            <a:pPr>
              <a:lnSpc>
                <a:spcPct val="90000"/>
              </a:lnSpc>
            </a:pPr>
            <a:r>
              <a:rPr lang="en-US" sz="2448" dirty="0">
                <a:solidFill>
                  <a:schemeClr val="bg2"/>
                </a:solidFill>
                <a:latin typeface="+mj-lt"/>
              </a:rPr>
              <a:t>Data</a:t>
            </a:r>
          </a:p>
        </p:txBody>
      </p:sp>
      <p:sp>
        <p:nvSpPr>
          <p:cNvPr id="190" name="Rectangle 189"/>
          <p:cNvSpPr/>
          <p:nvPr/>
        </p:nvSpPr>
        <p:spPr>
          <a:xfrm>
            <a:off x="5471961" y="5817241"/>
            <a:ext cx="1420136" cy="360013"/>
          </a:xfrm>
          <a:prstGeom prst="rect">
            <a:avLst/>
          </a:prstGeom>
        </p:spPr>
        <p:txBody>
          <a:bodyPr wrap="none" lIns="0" tIns="0" rIns="0" bIns="0" anchor="ctr">
            <a:spAutoFit/>
          </a:bodyPr>
          <a:lstStyle/>
          <a:p>
            <a:pPr algn="ctr" defTabSz="739440">
              <a:spcBef>
                <a:spcPct val="0"/>
              </a:spcBef>
              <a:spcAft>
                <a:spcPct val="35000"/>
              </a:spcAft>
            </a:pPr>
            <a:r>
              <a:rPr lang="en-US" sz="2448" dirty="0">
                <a:solidFill>
                  <a:schemeClr val="bg2"/>
                </a:solidFill>
                <a:latin typeface="+mj-lt"/>
              </a:rPr>
              <a:t>Intelligence</a:t>
            </a:r>
            <a:endParaRPr lang="en-US" sz="1836" b="1" spc="-31" dirty="0">
              <a:solidFill>
                <a:schemeClr val="bg2"/>
              </a:solidFill>
              <a:latin typeface="Segoe UI Semilight" panose="020B0402040204020203" pitchFamily="34" charset="0"/>
              <a:cs typeface="Segoe UI Semilight" panose="020B0402040204020203" pitchFamily="34" charset="0"/>
            </a:endParaRPr>
          </a:p>
        </p:txBody>
      </p:sp>
      <p:cxnSp>
        <p:nvCxnSpPr>
          <p:cNvPr id="192" name="Straight Connector 191"/>
          <p:cNvCxnSpPr/>
          <p:nvPr/>
        </p:nvCxnSpPr>
        <p:spPr>
          <a:xfrm>
            <a:off x="3506929" y="5997833"/>
            <a:ext cx="1296574" cy="0"/>
          </a:xfrm>
          <a:prstGeom prst="line">
            <a:avLst/>
          </a:prstGeom>
          <a:solidFill>
            <a:schemeClr val="tx1">
              <a:lumMod val="85000"/>
            </a:schemeClr>
          </a:solid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rot="13500000">
            <a:off x="4602109" y="5911816"/>
            <a:ext cx="173455" cy="170863"/>
            <a:chOff x="402446" y="5872915"/>
            <a:chExt cx="292608" cy="288235"/>
          </a:xfrm>
          <a:solidFill>
            <a:schemeClr val="tx1">
              <a:lumMod val="85000"/>
            </a:schemeClr>
          </a:solidFill>
        </p:grpSpPr>
        <p:cxnSp>
          <p:nvCxnSpPr>
            <p:cNvPr id="194" name="Straight Connector 193"/>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a:off x="7728636" y="5997833"/>
            <a:ext cx="1296574" cy="0"/>
          </a:xfrm>
          <a:prstGeom prst="line">
            <a:avLst/>
          </a:prstGeom>
          <a:solidFill>
            <a:schemeClr val="tx1">
              <a:lumMod val="85000"/>
            </a:schemeClr>
          </a:solid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rot="13500000">
            <a:off x="8823816" y="5911816"/>
            <a:ext cx="173455" cy="170863"/>
            <a:chOff x="402446" y="5872915"/>
            <a:chExt cx="292608" cy="288235"/>
          </a:xfrm>
          <a:solidFill>
            <a:schemeClr val="tx1">
              <a:lumMod val="85000"/>
            </a:schemeClr>
          </a:solidFill>
        </p:grpSpPr>
        <p:cxnSp>
          <p:nvCxnSpPr>
            <p:cNvPr id="199" name="Straight Connector 198"/>
            <p:cNvCxnSpPr/>
            <p:nvPr/>
          </p:nvCxnSpPr>
          <p:spPr>
            <a:xfrm>
              <a:off x="412598" y="5872915"/>
              <a:ext cx="0" cy="288235"/>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02446" y="6148978"/>
              <a:ext cx="292608" cy="0"/>
            </a:xfrm>
            <a:prstGeom prst="line">
              <a:avLst/>
            </a:prstGeom>
            <a:grpFill/>
            <a:ln w="285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9775271" y="5840557"/>
            <a:ext cx="1434111" cy="313382"/>
          </a:xfrm>
          <a:prstGeom prst="rect">
            <a:avLst/>
          </a:prstGeom>
        </p:spPr>
        <p:txBody>
          <a:bodyPr wrap="none" lIns="0" tIns="0" rIns="0" bIns="0" anchor="ctr">
            <a:noAutofit/>
          </a:bodyPr>
          <a:lstStyle/>
          <a:p>
            <a:pPr>
              <a:lnSpc>
                <a:spcPct val="90000"/>
              </a:lnSpc>
            </a:pPr>
            <a:r>
              <a:rPr lang="en-US" sz="2448" dirty="0">
                <a:solidFill>
                  <a:schemeClr val="bg2"/>
                </a:solidFill>
                <a:latin typeface="+mj-lt"/>
              </a:rPr>
              <a:t>Action</a:t>
            </a:r>
          </a:p>
        </p:txBody>
      </p:sp>
      <p:sp>
        <p:nvSpPr>
          <p:cNvPr id="203" name="Freeform 202"/>
          <p:cNvSpPr/>
          <p:nvPr/>
        </p:nvSpPr>
        <p:spPr bwMode="auto">
          <a:xfrm>
            <a:off x="2476641" y="1221590"/>
            <a:ext cx="118369" cy="4360661"/>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sp>
        <p:nvSpPr>
          <p:cNvPr id="206" name="Freeform 205"/>
          <p:cNvSpPr/>
          <p:nvPr/>
        </p:nvSpPr>
        <p:spPr bwMode="auto">
          <a:xfrm flipH="1">
            <a:off x="9754276" y="1221590"/>
            <a:ext cx="118369" cy="4360661"/>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p>
        </p:txBody>
      </p:sp>
      <p:cxnSp>
        <p:nvCxnSpPr>
          <p:cNvPr id="207" name="Straight Connector 206"/>
          <p:cNvCxnSpPr/>
          <p:nvPr/>
        </p:nvCxnSpPr>
        <p:spPr>
          <a:xfrm flipH="1">
            <a:off x="9754276" y="3401919"/>
            <a:ext cx="294803" cy="0"/>
          </a:xfrm>
          <a:prstGeom prst="line">
            <a:avLst/>
          </a:prstGeom>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10512073" y="1520323"/>
            <a:ext cx="1041755" cy="441167"/>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People</a:t>
            </a:r>
          </a:p>
        </p:txBody>
      </p:sp>
      <p:sp>
        <p:nvSpPr>
          <p:cNvPr id="209" name="TextBox 208"/>
          <p:cNvSpPr txBox="1"/>
          <p:nvPr/>
        </p:nvSpPr>
        <p:spPr>
          <a:xfrm>
            <a:off x="10768954" y="4684216"/>
            <a:ext cx="829796" cy="324042"/>
          </a:xfrm>
          <a:prstGeom prst="rect">
            <a:avLst/>
          </a:prstGeom>
          <a:noFill/>
        </p:spPr>
        <p:txBody>
          <a:bodyPr wrap="square" lIns="0" tIns="0" rIns="0" bIns="0"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Automated </a:t>
            </a:r>
            <a:br>
              <a:rPr lang="en-US" sz="1224" spc="-31" dirty="0">
                <a:solidFill>
                  <a:schemeClr val="bg2"/>
                </a:solidFill>
                <a:latin typeface="Segoe UI Semilight" panose="020B0402040204020203" pitchFamily="34" charset="0"/>
                <a:cs typeface="Segoe UI Semilight" panose="020B0402040204020203" pitchFamily="34" charset="0"/>
              </a:rPr>
            </a:br>
            <a:r>
              <a:rPr lang="en-US" sz="1224" spc="-31" dirty="0">
                <a:solidFill>
                  <a:schemeClr val="bg2"/>
                </a:solidFill>
                <a:latin typeface="Segoe UI Semilight" panose="020B0402040204020203" pitchFamily="34" charset="0"/>
                <a:cs typeface="Segoe UI Semilight" panose="020B0402040204020203" pitchFamily="34" charset="0"/>
              </a:rPr>
              <a:t>Systems</a:t>
            </a:r>
          </a:p>
        </p:txBody>
      </p:sp>
      <p:grpSp>
        <p:nvGrpSpPr>
          <p:cNvPr id="210" name="Group 209"/>
          <p:cNvGrpSpPr/>
          <p:nvPr/>
        </p:nvGrpSpPr>
        <p:grpSpPr>
          <a:xfrm>
            <a:off x="10132159" y="1556774"/>
            <a:ext cx="360512" cy="368265"/>
            <a:chOff x="6112510" y="6954657"/>
            <a:chExt cx="1181100" cy="1206500"/>
          </a:xfrm>
          <a:solidFill>
            <a:schemeClr val="accent2"/>
          </a:solidFill>
        </p:grpSpPr>
        <p:sp>
          <p:nvSpPr>
            <p:cNvPr id="211" name="Freeform 5"/>
            <p:cNvSpPr>
              <a:spLocks noEditPoints="1"/>
            </p:cNvSpPr>
            <p:nvPr/>
          </p:nvSpPr>
          <p:spPr bwMode="auto">
            <a:xfrm>
              <a:off x="6233160" y="6954657"/>
              <a:ext cx="485775" cy="482600"/>
            </a:xfrm>
            <a:custGeom>
              <a:avLst/>
              <a:gdLst>
                <a:gd name="T0" fmla="*/ 154 w 306"/>
                <a:gd name="T1" fmla="*/ 304 h 304"/>
                <a:gd name="T2" fmla="*/ 122 w 306"/>
                <a:gd name="T3" fmla="*/ 302 h 304"/>
                <a:gd name="T4" fmla="*/ 94 w 306"/>
                <a:gd name="T5" fmla="*/ 292 h 304"/>
                <a:gd name="T6" fmla="*/ 68 w 306"/>
                <a:gd name="T7" fmla="*/ 278 h 304"/>
                <a:gd name="T8" fmla="*/ 46 w 306"/>
                <a:gd name="T9" fmla="*/ 260 h 304"/>
                <a:gd name="T10" fmla="*/ 26 w 306"/>
                <a:gd name="T11" fmla="*/ 238 h 304"/>
                <a:gd name="T12" fmla="*/ 12 w 306"/>
                <a:gd name="T13" fmla="*/ 212 h 304"/>
                <a:gd name="T14" fmla="*/ 4 w 306"/>
                <a:gd name="T15" fmla="*/ 182 h 304"/>
                <a:gd name="T16" fmla="*/ 0 w 306"/>
                <a:gd name="T17" fmla="*/ 152 h 304"/>
                <a:gd name="T18" fmla="*/ 2 w 306"/>
                <a:gd name="T19" fmla="*/ 136 h 304"/>
                <a:gd name="T20" fmla="*/ 8 w 306"/>
                <a:gd name="T21" fmla="*/ 106 h 304"/>
                <a:gd name="T22" fmla="*/ 20 w 306"/>
                <a:gd name="T23" fmla="*/ 80 h 304"/>
                <a:gd name="T24" fmla="*/ 36 w 306"/>
                <a:gd name="T25" fmla="*/ 56 h 304"/>
                <a:gd name="T26" fmla="*/ 56 w 306"/>
                <a:gd name="T27" fmla="*/ 34 h 304"/>
                <a:gd name="T28" fmla="*/ 80 w 306"/>
                <a:gd name="T29" fmla="*/ 18 h 304"/>
                <a:gd name="T30" fmla="*/ 108 w 306"/>
                <a:gd name="T31" fmla="*/ 6 h 304"/>
                <a:gd name="T32" fmla="*/ 138 w 306"/>
                <a:gd name="T33" fmla="*/ 0 h 304"/>
                <a:gd name="T34" fmla="*/ 154 w 306"/>
                <a:gd name="T35" fmla="*/ 0 h 304"/>
                <a:gd name="T36" fmla="*/ 184 w 306"/>
                <a:gd name="T37" fmla="*/ 2 h 304"/>
                <a:gd name="T38" fmla="*/ 212 w 306"/>
                <a:gd name="T39" fmla="*/ 12 h 304"/>
                <a:gd name="T40" fmla="*/ 238 w 306"/>
                <a:gd name="T41" fmla="*/ 26 h 304"/>
                <a:gd name="T42" fmla="*/ 260 w 306"/>
                <a:gd name="T43" fmla="*/ 44 h 304"/>
                <a:gd name="T44" fmla="*/ 280 w 306"/>
                <a:gd name="T45" fmla="*/ 66 h 304"/>
                <a:gd name="T46" fmla="*/ 294 w 306"/>
                <a:gd name="T47" fmla="*/ 92 h 304"/>
                <a:gd name="T48" fmla="*/ 302 w 306"/>
                <a:gd name="T49" fmla="*/ 122 h 304"/>
                <a:gd name="T50" fmla="*/ 306 w 306"/>
                <a:gd name="T51" fmla="*/ 152 h 304"/>
                <a:gd name="T52" fmla="*/ 304 w 306"/>
                <a:gd name="T53" fmla="*/ 168 h 304"/>
                <a:gd name="T54" fmla="*/ 298 w 306"/>
                <a:gd name="T55" fmla="*/ 198 h 304"/>
                <a:gd name="T56" fmla="*/ 288 w 306"/>
                <a:gd name="T57" fmla="*/ 224 h 304"/>
                <a:gd name="T58" fmla="*/ 270 w 306"/>
                <a:gd name="T59" fmla="*/ 248 h 304"/>
                <a:gd name="T60" fmla="*/ 250 w 306"/>
                <a:gd name="T61" fmla="*/ 270 h 304"/>
                <a:gd name="T62" fmla="*/ 226 w 306"/>
                <a:gd name="T63" fmla="*/ 286 h 304"/>
                <a:gd name="T64" fmla="*/ 198 w 306"/>
                <a:gd name="T65" fmla="*/ 298 h 304"/>
                <a:gd name="T66" fmla="*/ 168 w 306"/>
                <a:gd name="T67" fmla="*/ 304 h 304"/>
                <a:gd name="T68" fmla="*/ 154 w 306"/>
                <a:gd name="T69" fmla="*/ 304 h 304"/>
                <a:gd name="T70" fmla="*/ 154 w 306"/>
                <a:gd name="T71" fmla="*/ 28 h 304"/>
                <a:gd name="T72" fmla="*/ 128 w 306"/>
                <a:gd name="T73" fmla="*/ 30 h 304"/>
                <a:gd name="T74" fmla="*/ 104 w 306"/>
                <a:gd name="T75" fmla="*/ 38 h 304"/>
                <a:gd name="T76" fmla="*/ 66 w 306"/>
                <a:gd name="T77" fmla="*/ 64 h 304"/>
                <a:gd name="T78" fmla="*/ 38 w 306"/>
                <a:gd name="T79" fmla="*/ 104 h 304"/>
                <a:gd name="T80" fmla="*/ 32 w 306"/>
                <a:gd name="T81" fmla="*/ 128 h 304"/>
                <a:gd name="T82" fmla="*/ 28 w 306"/>
                <a:gd name="T83" fmla="*/ 152 h 304"/>
                <a:gd name="T84" fmla="*/ 30 w 306"/>
                <a:gd name="T85" fmla="*/ 164 h 304"/>
                <a:gd name="T86" fmla="*/ 34 w 306"/>
                <a:gd name="T87" fmla="*/ 190 h 304"/>
                <a:gd name="T88" fmla="*/ 50 w 306"/>
                <a:gd name="T89" fmla="*/ 222 h 304"/>
                <a:gd name="T90" fmla="*/ 84 w 306"/>
                <a:gd name="T91" fmla="*/ 256 h 304"/>
                <a:gd name="T92" fmla="*/ 116 w 306"/>
                <a:gd name="T93" fmla="*/ 270 h 304"/>
                <a:gd name="T94" fmla="*/ 140 w 306"/>
                <a:gd name="T95" fmla="*/ 276 h 304"/>
                <a:gd name="T96" fmla="*/ 154 w 306"/>
                <a:gd name="T97" fmla="*/ 276 h 304"/>
                <a:gd name="T98" fmla="*/ 178 w 306"/>
                <a:gd name="T99" fmla="*/ 274 h 304"/>
                <a:gd name="T100" fmla="*/ 202 w 306"/>
                <a:gd name="T101" fmla="*/ 266 h 304"/>
                <a:gd name="T102" fmla="*/ 242 w 306"/>
                <a:gd name="T103" fmla="*/ 240 h 304"/>
                <a:gd name="T104" fmla="*/ 268 w 306"/>
                <a:gd name="T105" fmla="*/ 200 h 304"/>
                <a:gd name="T106" fmla="*/ 274 w 306"/>
                <a:gd name="T107" fmla="*/ 178 h 304"/>
                <a:gd name="T108" fmla="*/ 278 w 306"/>
                <a:gd name="T109" fmla="*/ 152 h 304"/>
                <a:gd name="T110" fmla="*/ 276 w 306"/>
                <a:gd name="T111" fmla="*/ 140 h 304"/>
                <a:gd name="T112" fmla="*/ 272 w 306"/>
                <a:gd name="T113" fmla="*/ 116 h 304"/>
                <a:gd name="T114" fmla="*/ 256 w 306"/>
                <a:gd name="T115" fmla="*/ 82 h 304"/>
                <a:gd name="T116" fmla="*/ 222 w 306"/>
                <a:gd name="T117" fmla="*/ 50 h 304"/>
                <a:gd name="T118" fmla="*/ 190 w 306"/>
                <a:gd name="T119" fmla="*/ 34 h 304"/>
                <a:gd name="T120" fmla="*/ 166 w 306"/>
                <a:gd name="T121" fmla="*/ 28 h 304"/>
                <a:gd name="T122" fmla="*/ 154 w 306"/>
                <a:gd name="T123" fmla="*/ 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04">
                  <a:moveTo>
                    <a:pt x="154" y="304"/>
                  </a:moveTo>
                  <a:lnTo>
                    <a:pt x="154" y="304"/>
                  </a:lnTo>
                  <a:lnTo>
                    <a:pt x="138" y="304"/>
                  </a:lnTo>
                  <a:lnTo>
                    <a:pt x="122" y="302"/>
                  </a:lnTo>
                  <a:lnTo>
                    <a:pt x="108" y="298"/>
                  </a:lnTo>
                  <a:lnTo>
                    <a:pt x="94" y="292"/>
                  </a:lnTo>
                  <a:lnTo>
                    <a:pt x="80" y="286"/>
                  </a:lnTo>
                  <a:lnTo>
                    <a:pt x="68" y="278"/>
                  </a:lnTo>
                  <a:lnTo>
                    <a:pt x="56" y="270"/>
                  </a:lnTo>
                  <a:lnTo>
                    <a:pt x="46" y="260"/>
                  </a:lnTo>
                  <a:lnTo>
                    <a:pt x="36" y="248"/>
                  </a:lnTo>
                  <a:lnTo>
                    <a:pt x="26" y="238"/>
                  </a:lnTo>
                  <a:lnTo>
                    <a:pt x="20" y="224"/>
                  </a:lnTo>
                  <a:lnTo>
                    <a:pt x="12" y="212"/>
                  </a:lnTo>
                  <a:lnTo>
                    <a:pt x="8" y="198"/>
                  </a:lnTo>
                  <a:lnTo>
                    <a:pt x="4" y="182"/>
                  </a:lnTo>
                  <a:lnTo>
                    <a:pt x="2" y="168"/>
                  </a:lnTo>
                  <a:lnTo>
                    <a:pt x="0" y="152"/>
                  </a:lnTo>
                  <a:lnTo>
                    <a:pt x="0" y="152"/>
                  </a:lnTo>
                  <a:lnTo>
                    <a:pt x="2" y="136"/>
                  </a:lnTo>
                  <a:lnTo>
                    <a:pt x="4" y="122"/>
                  </a:lnTo>
                  <a:lnTo>
                    <a:pt x="8" y="106"/>
                  </a:lnTo>
                  <a:lnTo>
                    <a:pt x="12" y="92"/>
                  </a:lnTo>
                  <a:lnTo>
                    <a:pt x="20" y="80"/>
                  </a:lnTo>
                  <a:lnTo>
                    <a:pt x="26" y="66"/>
                  </a:lnTo>
                  <a:lnTo>
                    <a:pt x="36" y="56"/>
                  </a:lnTo>
                  <a:lnTo>
                    <a:pt x="46" y="44"/>
                  </a:lnTo>
                  <a:lnTo>
                    <a:pt x="56" y="34"/>
                  </a:lnTo>
                  <a:lnTo>
                    <a:pt x="68" y="26"/>
                  </a:lnTo>
                  <a:lnTo>
                    <a:pt x="80" y="18"/>
                  </a:lnTo>
                  <a:lnTo>
                    <a:pt x="94" y="12"/>
                  </a:lnTo>
                  <a:lnTo>
                    <a:pt x="108" y="6"/>
                  </a:lnTo>
                  <a:lnTo>
                    <a:pt x="122" y="2"/>
                  </a:lnTo>
                  <a:lnTo>
                    <a:pt x="138" y="0"/>
                  </a:lnTo>
                  <a:lnTo>
                    <a:pt x="154" y="0"/>
                  </a:lnTo>
                  <a:lnTo>
                    <a:pt x="154" y="0"/>
                  </a:lnTo>
                  <a:lnTo>
                    <a:pt x="168" y="0"/>
                  </a:lnTo>
                  <a:lnTo>
                    <a:pt x="184" y="2"/>
                  </a:lnTo>
                  <a:lnTo>
                    <a:pt x="198" y="6"/>
                  </a:lnTo>
                  <a:lnTo>
                    <a:pt x="212" y="12"/>
                  </a:lnTo>
                  <a:lnTo>
                    <a:pt x="226" y="18"/>
                  </a:lnTo>
                  <a:lnTo>
                    <a:pt x="238" y="26"/>
                  </a:lnTo>
                  <a:lnTo>
                    <a:pt x="250" y="34"/>
                  </a:lnTo>
                  <a:lnTo>
                    <a:pt x="260" y="44"/>
                  </a:lnTo>
                  <a:lnTo>
                    <a:pt x="270" y="56"/>
                  </a:lnTo>
                  <a:lnTo>
                    <a:pt x="280" y="66"/>
                  </a:lnTo>
                  <a:lnTo>
                    <a:pt x="288" y="80"/>
                  </a:lnTo>
                  <a:lnTo>
                    <a:pt x="294" y="92"/>
                  </a:lnTo>
                  <a:lnTo>
                    <a:pt x="298" y="106"/>
                  </a:lnTo>
                  <a:lnTo>
                    <a:pt x="302" y="122"/>
                  </a:lnTo>
                  <a:lnTo>
                    <a:pt x="304" y="136"/>
                  </a:lnTo>
                  <a:lnTo>
                    <a:pt x="306" y="152"/>
                  </a:lnTo>
                  <a:lnTo>
                    <a:pt x="306" y="152"/>
                  </a:lnTo>
                  <a:lnTo>
                    <a:pt x="304" y="168"/>
                  </a:lnTo>
                  <a:lnTo>
                    <a:pt x="302" y="182"/>
                  </a:lnTo>
                  <a:lnTo>
                    <a:pt x="298" y="198"/>
                  </a:lnTo>
                  <a:lnTo>
                    <a:pt x="294" y="212"/>
                  </a:lnTo>
                  <a:lnTo>
                    <a:pt x="288" y="224"/>
                  </a:lnTo>
                  <a:lnTo>
                    <a:pt x="280" y="238"/>
                  </a:lnTo>
                  <a:lnTo>
                    <a:pt x="270" y="248"/>
                  </a:lnTo>
                  <a:lnTo>
                    <a:pt x="260" y="260"/>
                  </a:lnTo>
                  <a:lnTo>
                    <a:pt x="250" y="270"/>
                  </a:lnTo>
                  <a:lnTo>
                    <a:pt x="238" y="278"/>
                  </a:lnTo>
                  <a:lnTo>
                    <a:pt x="226" y="286"/>
                  </a:lnTo>
                  <a:lnTo>
                    <a:pt x="212" y="292"/>
                  </a:lnTo>
                  <a:lnTo>
                    <a:pt x="198" y="298"/>
                  </a:lnTo>
                  <a:lnTo>
                    <a:pt x="184" y="302"/>
                  </a:lnTo>
                  <a:lnTo>
                    <a:pt x="168" y="304"/>
                  </a:lnTo>
                  <a:lnTo>
                    <a:pt x="154" y="304"/>
                  </a:lnTo>
                  <a:lnTo>
                    <a:pt x="154" y="304"/>
                  </a:lnTo>
                  <a:close/>
                  <a:moveTo>
                    <a:pt x="154" y="28"/>
                  </a:moveTo>
                  <a:lnTo>
                    <a:pt x="154" y="28"/>
                  </a:lnTo>
                  <a:lnTo>
                    <a:pt x="140" y="28"/>
                  </a:lnTo>
                  <a:lnTo>
                    <a:pt x="128" y="30"/>
                  </a:lnTo>
                  <a:lnTo>
                    <a:pt x="116" y="34"/>
                  </a:lnTo>
                  <a:lnTo>
                    <a:pt x="104" y="38"/>
                  </a:lnTo>
                  <a:lnTo>
                    <a:pt x="84" y="50"/>
                  </a:lnTo>
                  <a:lnTo>
                    <a:pt x="66" y="64"/>
                  </a:lnTo>
                  <a:lnTo>
                    <a:pt x="50" y="82"/>
                  </a:lnTo>
                  <a:lnTo>
                    <a:pt x="38" y="104"/>
                  </a:lnTo>
                  <a:lnTo>
                    <a:pt x="34" y="116"/>
                  </a:lnTo>
                  <a:lnTo>
                    <a:pt x="32" y="128"/>
                  </a:lnTo>
                  <a:lnTo>
                    <a:pt x="30" y="140"/>
                  </a:lnTo>
                  <a:lnTo>
                    <a:pt x="28" y="152"/>
                  </a:lnTo>
                  <a:lnTo>
                    <a:pt x="28" y="152"/>
                  </a:lnTo>
                  <a:lnTo>
                    <a:pt x="30" y="164"/>
                  </a:lnTo>
                  <a:lnTo>
                    <a:pt x="32" y="178"/>
                  </a:lnTo>
                  <a:lnTo>
                    <a:pt x="34" y="190"/>
                  </a:lnTo>
                  <a:lnTo>
                    <a:pt x="38" y="200"/>
                  </a:lnTo>
                  <a:lnTo>
                    <a:pt x="50" y="222"/>
                  </a:lnTo>
                  <a:lnTo>
                    <a:pt x="66" y="240"/>
                  </a:lnTo>
                  <a:lnTo>
                    <a:pt x="84" y="256"/>
                  </a:lnTo>
                  <a:lnTo>
                    <a:pt x="104" y="266"/>
                  </a:lnTo>
                  <a:lnTo>
                    <a:pt x="116" y="270"/>
                  </a:lnTo>
                  <a:lnTo>
                    <a:pt x="128" y="274"/>
                  </a:lnTo>
                  <a:lnTo>
                    <a:pt x="140" y="276"/>
                  </a:lnTo>
                  <a:lnTo>
                    <a:pt x="154" y="276"/>
                  </a:lnTo>
                  <a:lnTo>
                    <a:pt x="154" y="276"/>
                  </a:lnTo>
                  <a:lnTo>
                    <a:pt x="166" y="276"/>
                  </a:lnTo>
                  <a:lnTo>
                    <a:pt x="178" y="274"/>
                  </a:lnTo>
                  <a:lnTo>
                    <a:pt x="190" y="270"/>
                  </a:lnTo>
                  <a:lnTo>
                    <a:pt x="202" y="266"/>
                  </a:lnTo>
                  <a:lnTo>
                    <a:pt x="222" y="256"/>
                  </a:lnTo>
                  <a:lnTo>
                    <a:pt x="242" y="240"/>
                  </a:lnTo>
                  <a:lnTo>
                    <a:pt x="256" y="222"/>
                  </a:lnTo>
                  <a:lnTo>
                    <a:pt x="268" y="200"/>
                  </a:lnTo>
                  <a:lnTo>
                    <a:pt x="272" y="190"/>
                  </a:lnTo>
                  <a:lnTo>
                    <a:pt x="274" y="178"/>
                  </a:lnTo>
                  <a:lnTo>
                    <a:pt x="276" y="164"/>
                  </a:lnTo>
                  <a:lnTo>
                    <a:pt x="278" y="152"/>
                  </a:lnTo>
                  <a:lnTo>
                    <a:pt x="278" y="152"/>
                  </a:lnTo>
                  <a:lnTo>
                    <a:pt x="276" y="140"/>
                  </a:lnTo>
                  <a:lnTo>
                    <a:pt x="274" y="128"/>
                  </a:lnTo>
                  <a:lnTo>
                    <a:pt x="272" y="116"/>
                  </a:lnTo>
                  <a:lnTo>
                    <a:pt x="268" y="104"/>
                  </a:lnTo>
                  <a:lnTo>
                    <a:pt x="256" y="82"/>
                  </a:lnTo>
                  <a:lnTo>
                    <a:pt x="242" y="64"/>
                  </a:lnTo>
                  <a:lnTo>
                    <a:pt x="222" y="50"/>
                  </a:lnTo>
                  <a:lnTo>
                    <a:pt x="202" y="38"/>
                  </a:lnTo>
                  <a:lnTo>
                    <a:pt x="190" y="34"/>
                  </a:lnTo>
                  <a:lnTo>
                    <a:pt x="178" y="30"/>
                  </a:lnTo>
                  <a:lnTo>
                    <a:pt x="166" y="28"/>
                  </a:lnTo>
                  <a:lnTo>
                    <a:pt x="154" y="28"/>
                  </a:lnTo>
                  <a:lnTo>
                    <a:pt x="1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2" name="Freeform 6"/>
            <p:cNvSpPr>
              <a:spLocks noEditPoints="1"/>
            </p:cNvSpPr>
            <p:nvPr/>
          </p:nvSpPr>
          <p:spPr bwMode="auto">
            <a:xfrm>
              <a:off x="6112510" y="7481707"/>
              <a:ext cx="727075" cy="679450"/>
            </a:xfrm>
            <a:custGeom>
              <a:avLst/>
              <a:gdLst>
                <a:gd name="T0" fmla="*/ 0 w 458"/>
                <a:gd name="T1" fmla="*/ 428 h 428"/>
                <a:gd name="T2" fmla="*/ 16 w 458"/>
                <a:gd name="T3" fmla="*/ 210 h 428"/>
                <a:gd name="T4" fmla="*/ 22 w 458"/>
                <a:gd name="T5" fmla="*/ 166 h 428"/>
                <a:gd name="T6" fmla="*/ 36 w 458"/>
                <a:gd name="T7" fmla="*/ 126 h 428"/>
                <a:gd name="T8" fmla="*/ 56 w 458"/>
                <a:gd name="T9" fmla="*/ 90 h 428"/>
                <a:gd name="T10" fmla="*/ 82 w 458"/>
                <a:gd name="T11" fmla="*/ 60 h 428"/>
                <a:gd name="T12" fmla="*/ 112 w 458"/>
                <a:gd name="T13" fmla="*/ 34 h 428"/>
                <a:gd name="T14" fmla="*/ 148 w 458"/>
                <a:gd name="T15" fmla="*/ 16 h 428"/>
                <a:gd name="T16" fmla="*/ 186 w 458"/>
                <a:gd name="T17" fmla="*/ 4 h 428"/>
                <a:gd name="T18" fmla="*/ 226 w 458"/>
                <a:gd name="T19" fmla="*/ 0 h 428"/>
                <a:gd name="T20" fmla="*/ 248 w 458"/>
                <a:gd name="T21" fmla="*/ 0 h 428"/>
                <a:gd name="T22" fmla="*/ 286 w 458"/>
                <a:gd name="T23" fmla="*/ 8 h 428"/>
                <a:gd name="T24" fmla="*/ 322 w 458"/>
                <a:gd name="T25" fmla="*/ 24 h 428"/>
                <a:gd name="T26" fmla="*/ 356 w 458"/>
                <a:gd name="T27" fmla="*/ 48 h 428"/>
                <a:gd name="T28" fmla="*/ 384 w 458"/>
                <a:gd name="T29" fmla="*/ 76 h 428"/>
                <a:gd name="T30" fmla="*/ 408 w 458"/>
                <a:gd name="T31" fmla="*/ 108 h 428"/>
                <a:gd name="T32" fmla="*/ 424 w 458"/>
                <a:gd name="T33" fmla="*/ 146 h 428"/>
                <a:gd name="T34" fmla="*/ 436 w 458"/>
                <a:gd name="T35" fmla="*/ 188 h 428"/>
                <a:gd name="T36" fmla="*/ 458 w 458"/>
                <a:gd name="T37" fmla="*/ 428 h 428"/>
                <a:gd name="T38" fmla="*/ 428 w 458"/>
                <a:gd name="T39" fmla="*/ 400 h 428"/>
                <a:gd name="T40" fmla="*/ 410 w 458"/>
                <a:gd name="T41" fmla="*/ 212 h 428"/>
                <a:gd name="T42" fmla="*/ 404 w 458"/>
                <a:gd name="T43" fmla="*/ 174 h 428"/>
                <a:gd name="T44" fmla="*/ 392 w 458"/>
                <a:gd name="T45" fmla="*/ 140 h 428"/>
                <a:gd name="T46" fmla="*/ 374 w 458"/>
                <a:gd name="T47" fmla="*/ 108 h 428"/>
                <a:gd name="T48" fmla="*/ 352 w 458"/>
                <a:gd name="T49" fmla="*/ 82 h 428"/>
                <a:gd name="T50" fmla="*/ 324 w 458"/>
                <a:gd name="T51" fmla="*/ 58 h 428"/>
                <a:gd name="T52" fmla="*/ 294 w 458"/>
                <a:gd name="T53" fmla="*/ 42 h 428"/>
                <a:gd name="T54" fmla="*/ 262 w 458"/>
                <a:gd name="T55" fmla="*/ 32 h 428"/>
                <a:gd name="T56" fmla="*/ 226 w 458"/>
                <a:gd name="T57" fmla="*/ 28 h 428"/>
                <a:gd name="T58" fmla="*/ 208 w 458"/>
                <a:gd name="T59" fmla="*/ 28 h 428"/>
                <a:gd name="T60" fmla="*/ 174 w 458"/>
                <a:gd name="T61" fmla="*/ 36 h 428"/>
                <a:gd name="T62" fmla="*/ 142 w 458"/>
                <a:gd name="T63" fmla="*/ 50 h 428"/>
                <a:gd name="T64" fmla="*/ 114 w 458"/>
                <a:gd name="T65" fmla="*/ 68 h 428"/>
                <a:gd name="T66" fmla="*/ 90 w 458"/>
                <a:gd name="T67" fmla="*/ 94 h 428"/>
                <a:gd name="T68" fmla="*/ 70 w 458"/>
                <a:gd name="T69" fmla="*/ 122 h 428"/>
                <a:gd name="T70" fmla="*/ 54 w 458"/>
                <a:gd name="T71" fmla="*/ 156 h 428"/>
                <a:gd name="T72" fmla="*/ 46 w 458"/>
                <a:gd name="T73" fmla="*/ 192 h 428"/>
                <a:gd name="T74" fmla="*/ 30 w 458"/>
                <a:gd name="T75"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8" h="428">
                  <a:moveTo>
                    <a:pt x="458" y="428"/>
                  </a:moveTo>
                  <a:lnTo>
                    <a:pt x="0" y="428"/>
                  </a:lnTo>
                  <a:lnTo>
                    <a:pt x="16" y="210"/>
                  </a:lnTo>
                  <a:lnTo>
                    <a:pt x="16" y="210"/>
                  </a:lnTo>
                  <a:lnTo>
                    <a:pt x="18" y="188"/>
                  </a:lnTo>
                  <a:lnTo>
                    <a:pt x="22" y="166"/>
                  </a:lnTo>
                  <a:lnTo>
                    <a:pt x="28" y="146"/>
                  </a:lnTo>
                  <a:lnTo>
                    <a:pt x="36" y="126"/>
                  </a:lnTo>
                  <a:lnTo>
                    <a:pt x="46" y="108"/>
                  </a:lnTo>
                  <a:lnTo>
                    <a:pt x="56" y="90"/>
                  </a:lnTo>
                  <a:lnTo>
                    <a:pt x="68" y="74"/>
                  </a:lnTo>
                  <a:lnTo>
                    <a:pt x="82" y="60"/>
                  </a:lnTo>
                  <a:lnTo>
                    <a:pt x="98" y="46"/>
                  </a:lnTo>
                  <a:lnTo>
                    <a:pt x="112" y="34"/>
                  </a:lnTo>
                  <a:lnTo>
                    <a:pt x="130" y="24"/>
                  </a:lnTo>
                  <a:lnTo>
                    <a:pt x="148" y="16"/>
                  </a:lnTo>
                  <a:lnTo>
                    <a:pt x="166" y="8"/>
                  </a:lnTo>
                  <a:lnTo>
                    <a:pt x="186" y="4"/>
                  </a:lnTo>
                  <a:lnTo>
                    <a:pt x="206" y="0"/>
                  </a:lnTo>
                  <a:lnTo>
                    <a:pt x="226" y="0"/>
                  </a:lnTo>
                  <a:lnTo>
                    <a:pt x="226" y="0"/>
                  </a:lnTo>
                  <a:lnTo>
                    <a:pt x="248" y="0"/>
                  </a:lnTo>
                  <a:lnTo>
                    <a:pt x="268" y="4"/>
                  </a:lnTo>
                  <a:lnTo>
                    <a:pt x="286" y="8"/>
                  </a:lnTo>
                  <a:lnTo>
                    <a:pt x="306" y="16"/>
                  </a:lnTo>
                  <a:lnTo>
                    <a:pt x="322" y="24"/>
                  </a:lnTo>
                  <a:lnTo>
                    <a:pt x="340" y="36"/>
                  </a:lnTo>
                  <a:lnTo>
                    <a:pt x="356" y="48"/>
                  </a:lnTo>
                  <a:lnTo>
                    <a:pt x="370" y="60"/>
                  </a:lnTo>
                  <a:lnTo>
                    <a:pt x="384" y="76"/>
                  </a:lnTo>
                  <a:lnTo>
                    <a:pt x="396" y="92"/>
                  </a:lnTo>
                  <a:lnTo>
                    <a:pt x="408" y="108"/>
                  </a:lnTo>
                  <a:lnTo>
                    <a:pt x="418" y="128"/>
                  </a:lnTo>
                  <a:lnTo>
                    <a:pt x="424" y="146"/>
                  </a:lnTo>
                  <a:lnTo>
                    <a:pt x="432" y="168"/>
                  </a:lnTo>
                  <a:lnTo>
                    <a:pt x="436" y="188"/>
                  </a:lnTo>
                  <a:lnTo>
                    <a:pt x="438" y="210"/>
                  </a:lnTo>
                  <a:lnTo>
                    <a:pt x="458" y="428"/>
                  </a:lnTo>
                  <a:close/>
                  <a:moveTo>
                    <a:pt x="30" y="400"/>
                  </a:moveTo>
                  <a:lnTo>
                    <a:pt x="428" y="400"/>
                  </a:lnTo>
                  <a:lnTo>
                    <a:pt x="410" y="212"/>
                  </a:lnTo>
                  <a:lnTo>
                    <a:pt x="410" y="212"/>
                  </a:lnTo>
                  <a:lnTo>
                    <a:pt x="408" y="194"/>
                  </a:lnTo>
                  <a:lnTo>
                    <a:pt x="404" y="174"/>
                  </a:lnTo>
                  <a:lnTo>
                    <a:pt x="398" y="156"/>
                  </a:lnTo>
                  <a:lnTo>
                    <a:pt x="392" y="140"/>
                  </a:lnTo>
                  <a:lnTo>
                    <a:pt x="384" y="124"/>
                  </a:lnTo>
                  <a:lnTo>
                    <a:pt x="374" y="108"/>
                  </a:lnTo>
                  <a:lnTo>
                    <a:pt x="364" y="94"/>
                  </a:lnTo>
                  <a:lnTo>
                    <a:pt x="352" y="82"/>
                  </a:lnTo>
                  <a:lnTo>
                    <a:pt x="338" y="70"/>
                  </a:lnTo>
                  <a:lnTo>
                    <a:pt x="324" y="58"/>
                  </a:lnTo>
                  <a:lnTo>
                    <a:pt x="310" y="50"/>
                  </a:lnTo>
                  <a:lnTo>
                    <a:pt x="294" y="42"/>
                  </a:lnTo>
                  <a:lnTo>
                    <a:pt x="278" y="36"/>
                  </a:lnTo>
                  <a:lnTo>
                    <a:pt x="262" y="32"/>
                  </a:lnTo>
                  <a:lnTo>
                    <a:pt x="244" y="28"/>
                  </a:lnTo>
                  <a:lnTo>
                    <a:pt x="226" y="28"/>
                  </a:lnTo>
                  <a:lnTo>
                    <a:pt x="226" y="28"/>
                  </a:lnTo>
                  <a:lnTo>
                    <a:pt x="208" y="28"/>
                  </a:lnTo>
                  <a:lnTo>
                    <a:pt x="192" y="32"/>
                  </a:lnTo>
                  <a:lnTo>
                    <a:pt x="174" y="36"/>
                  </a:lnTo>
                  <a:lnTo>
                    <a:pt x="158" y="42"/>
                  </a:lnTo>
                  <a:lnTo>
                    <a:pt x="142" y="50"/>
                  </a:lnTo>
                  <a:lnTo>
                    <a:pt x="128" y="58"/>
                  </a:lnTo>
                  <a:lnTo>
                    <a:pt x="114" y="68"/>
                  </a:lnTo>
                  <a:lnTo>
                    <a:pt x="102" y="80"/>
                  </a:lnTo>
                  <a:lnTo>
                    <a:pt x="90" y="94"/>
                  </a:lnTo>
                  <a:lnTo>
                    <a:pt x="80" y="108"/>
                  </a:lnTo>
                  <a:lnTo>
                    <a:pt x="70" y="122"/>
                  </a:lnTo>
                  <a:lnTo>
                    <a:pt x="62" y="138"/>
                  </a:lnTo>
                  <a:lnTo>
                    <a:pt x="54" y="156"/>
                  </a:lnTo>
                  <a:lnTo>
                    <a:pt x="50" y="174"/>
                  </a:lnTo>
                  <a:lnTo>
                    <a:pt x="46" y="192"/>
                  </a:lnTo>
                  <a:lnTo>
                    <a:pt x="44" y="212"/>
                  </a:lnTo>
                  <a:lnTo>
                    <a:pt x="30"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3" name="Freeform 7"/>
            <p:cNvSpPr>
              <a:spLocks noEditPoints="1"/>
            </p:cNvSpPr>
            <p:nvPr/>
          </p:nvSpPr>
          <p:spPr bwMode="auto">
            <a:xfrm>
              <a:off x="6826885" y="7173732"/>
              <a:ext cx="374650" cy="374650"/>
            </a:xfrm>
            <a:custGeom>
              <a:avLst/>
              <a:gdLst>
                <a:gd name="T0" fmla="*/ 118 w 236"/>
                <a:gd name="T1" fmla="*/ 236 h 236"/>
                <a:gd name="T2" fmla="*/ 94 w 236"/>
                <a:gd name="T3" fmla="*/ 234 h 236"/>
                <a:gd name="T4" fmla="*/ 52 w 236"/>
                <a:gd name="T5" fmla="*/ 216 h 236"/>
                <a:gd name="T6" fmla="*/ 20 w 236"/>
                <a:gd name="T7" fmla="*/ 184 h 236"/>
                <a:gd name="T8" fmla="*/ 2 w 236"/>
                <a:gd name="T9" fmla="*/ 142 h 236"/>
                <a:gd name="T10" fmla="*/ 0 w 236"/>
                <a:gd name="T11" fmla="*/ 118 h 236"/>
                <a:gd name="T12" fmla="*/ 2 w 236"/>
                <a:gd name="T13" fmla="*/ 106 h 236"/>
                <a:gd name="T14" fmla="*/ 10 w 236"/>
                <a:gd name="T15" fmla="*/ 72 h 236"/>
                <a:gd name="T16" fmla="*/ 34 w 236"/>
                <a:gd name="T17" fmla="*/ 34 h 236"/>
                <a:gd name="T18" fmla="*/ 72 w 236"/>
                <a:gd name="T19" fmla="*/ 10 h 236"/>
                <a:gd name="T20" fmla="*/ 106 w 236"/>
                <a:gd name="T21" fmla="*/ 0 h 236"/>
                <a:gd name="T22" fmla="*/ 118 w 236"/>
                <a:gd name="T23" fmla="*/ 0 h 236"/>
                <a:gd name="T24" fmla="*/ 142 w 236"/>
                <a:gd name="T25" fmla="*/ 2 h 236"/>
                <a:gd name="T26" fmla="*/ 184 w 236"/>
                <a:gd name="T27" fmla="*/ 20 h 236"/>
                <a:gd name="T28" fmla="*/ 216 w 236"/>
                <a:gd name="T29" fmla="*/ 52 h 236"/>
                <a:gd name="T30" fmla="*/ 234 w 236"/>
                <a:gd name="T31" fmla="*/ 94 h 236"/>
                <a:gd name="T32" fmla="*/ 236 w 236"/>
                <a:gd name="T33" fmla="*/ 118 h 236"/>
                <a:gd name="T34" fmla="*/ 236 w 236"/>
                <a:gd name="T35" fmla="*/ 130 h 236"/>
                <a:gd name="T36" fmla="*/ 226 w 236"/>
                <a:gd name="T37" fmla="*/ 164 h 236"/>
                <a:gd name="T38" fmla="*/ 202 w 236"/>
                <a:gd name="T39" fmla="*/ 200 h 236"/>
                <a:gd name="T40" fmla="*/ 164 w 236"/>
                <a:gd name="T41" fmla="*/ 226 h 236"/>
                <a:gd name="T42" fmla="*/ 130 w 236"/>
                <a:gd name="T43" fmla="*/ 234 h 236"/>
                <a:gd name="T44" fmla="*/ 118 w 236"/>
                <a:gd name="T45" fmla="*/ 236 h 236"/>
                <a:gd name="T46" fmla="*/ 118 w 236"/>
                <a:gd name="T47" fmla="*/ 28 h 236"/>
                <a:gd name="T48" fmla="*/ 84 w 236"/>
                <a:gd name="T49" fmla="*/ 36 h 236"/>
                <a:gd name="T50" fmla="*/ 54 w 236"/>
                <a:gd name="T51" fmla="*/ 54 h 236"/>
                <a:gd name="T52" fmla="*/ 36 w 236"/>
                <a:gd name="T53" fmla="*/ 82 h 236"/>
                <a:gd name="T54" fmla="*/ 28 w 236"/>
                <a:gd name="T55" fmla="*/ 118 h 236"/>
                <a:gd name="T56" fmla="*/ 30 w 236"/>
                <a:gd name="T57" fmla="*/ 136 h 236"/>
                <a:gd name="T58" fmla="*/ 44 w 236"/>
                <a:gd name="T59" fmla="*/ 168 h 236"/>
                <a:gd name="T60" fmla="*/ 68 w 236"/>
                <a:gd name="T61" fmla="*/ 192 h 236"/>
                <a:gd name="T62" fmla="*/ 100 w 236"/>
                <a:gd name="T63" fmla="*/ 206 h 236"/>
                <a:gd name="T64" fmla="*/ 118 w 236"/>
                <a:gd name="T65" fmla="*/ 208 h 236"/>
                <a:gd name="T66" fmla="*/ 154 w 236"/>
                <a:gd name="T67" fmla="*/ 200 h 236"/>
                <a:gd name="T68" fmla="*/ 182 w 236"/>
                <a:gd name="T69" fmla="*/ 182 h 236"/>
                <a:gd name="T70" fmla="*/ 200 w 236"/>
                <a:gd name="T71" fmla="*/ 152 h 236"/>
                <a:gd name="T72" fmla="*/ 208 w 236"/>
                <a:gd name="T73" fmla="*/ 118 h 236"/>
                <a:gd name="T74" fmla="*/ 206 w 236"/>
                <a:gd name="T75" fmla="*/ 100 h 236"/>
                <a:gd name="T76" fmla="*/ 192 w 236"/>
                <a:gd name="T77" fmla="*/ 68 h 236"/>
                <a:gd name="T78" fmla="*/ 168 w 236"/>
                <a:gd name="T79" fmla="*/ 44 h 236"/>
                <a:gd name="T80" fmla="*/ 136 w 236"/>
                <a:gd name="T81" fmla="*/ 30 h 236"/>
                <a:gd name="T82" fmla="*/ 118 w 236"/>
                <a:gd name="T83" fmla="*/ 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236"/>
                  </a:moveTo>
                  <a:lnTo>
                    <a:pt x="118" y="236"/>
                  </a:lnTo>
                  <a:lnTo>
                    <a:pt x="106" y="234"/>
                  </a:lnTo>
                  <a:lnTo>
                    <a:pt x="94" y="234"/>
                  </a:lnTo>
                  <a:lnTo>
                    <a:pt x="72" y="226"/>
                  </a:lnTo>
                  <a:lnTo>
                    <a:pt x="52" y="216"/>
                  </a:lnTo>
                  <a:lnTo>
                    <a:pt x="34" y="200"/>
                  </a:lnTo>
                  <a:lnTo>
                    <a:pt x="20" y="184"/>
                  </a:lnTo>
                  <a:lnTo>
                    <a:pt x="10" y="164"/>
                  </a:lnTo>
                  <a:lnTo>
                    <a:pt x="2" y="142"/>
                  </a:lnTo>
                  <a:lnTo>
                    <a:pt x="2" y="130"/>
                  </a:lnTo>
                  <a:lnTo>
                    <a:pt x="0" y="118"/>
                  </a:lnTo>
                  <a:lnTo>
                    <a:pt x="0" y="118"/>
                  </a:lnTo>
                  <a:lnTo>
                    <a:pt x="2" y="106"/>
                  </a:lnTo>
                  <a:lnTo>
                    <a:pt x="2" y="94"/>
                  </a:lnTo>
                  <a:lnTo>
                    <a:pt x="10" y="72"/>
                  </a:lnTo>
                  <a:lnTo>
                    <a:pt x="20" y="52"/>
                  </a:lnTo>
                  <a:lnTo>
                    <a:pt x="34" y="34"/>
                  </a:lnTo>
                  <a:lnTo>
                    <a:pt x="52" y="20"/>
                  </a:lnTo>
                  <a:lnTo>
                    <a:pt x="72" y="10"/>
                  </a:lnTo>
                  <a:lnTo>
                    <a:pt x="94" y="2"/>
                  </a:lnTo>
                  <a:lnTo>
                    <a:pt x="106" y="0"/>
                  </a:lnTo>
                  <a:lnTo>
                    <a:pt x="118" y="0"/>
                  </a:lnTo>
                  <a:lnTo>
                    <a:pt x="118" y="0"/>
                  </a:lnTo>
                  <a:lnTo>
                    <a:pt x="130" y="0"/>
                  </a:lnTo>
                  <a:lnTo>
                    <a:pt x="142" y="2"/>
                  </a:lnTo>
                  <a:lnTo>
                    <a:pt x="164" y="10"/>
                  </a:lnTo>
                  <a:lnTo>
                    <a:pt x="184" y="20"/>
                  </a:lnTo>
                  <a:lnTo>
                    <a:pt x="202" y="34"/>
                  </a:lnTo>
                  <a:lnTo>
                    <a:pt x="216" y="52"/>
                  </a:lnTo>
                  <a:lnTo>
                    <a:pt x="226" y="72"/>
                  </a:lnTo>
                  <a:lnTo>
                    <a:pt x="234" y="94"/>
                  </a:lnTo>
                  <a:lnTo>
                    <a:pt x="236" y="106"/>
                  </a:lnTo>
                  <a:lnTo>
                    <a:pt x="236" y="118"/>
                  </a:lnTo>
                  <a:lnTo>
                    <a:pt x="236" y="118"/>
                  </a:lnTo>
                  <a:lnTo>
                    <a:pt x="236" y="130"/>
                  </a:lnTo>
                  <a:lnTo>
                    <a:pt x="234" y="142"/>
                  </a:lnTo>
                  <a:lnTo>
                    <a:pt x="226" y="164"/>
                  </a:lnTo>
                  <a:lnTo>
                    <a:pt x="216" y="184"/>
                  </a:lnTo>
                  <a:lnTo>
                    <a:pt x="202" y="200"/>
                  </a:lnTo>
                  <a:lnTo>
                    <a:pt x="184" y="216"/>
                  </a:lnTo>
                  <a:lnTo>
                    <a:pt x="164" y="226"/>
                  </a:lnTo>
                  <a:lnTo>
                    <a:pt x="142" y="234"/>
                  </a:lnTo>
                  <a:lnTo>
                    <a:pt x="130" y="234"/>
                  </a:lnTo>
                  <a:lnTo>
                    <a:pt x="118" y="236"/>
                  </a:lnTo>
                  <a:lnTo>
                    <a:pt x="118" y="236"/>
                  </a:lnTo>
                  <a:close/>
                  <a:moveTo>
                    <a:pt x="118" y="28"/>
                  </a:moveTo>
                  <a:lnTo>
                    <a:pt x="118" y="28"/>
                  </a:lnTo>
                  <a:lnTo>
                    <a:pt x="100" y="30"/>
                  </a:lnTo>
                  <a:lnTo>
                    <a:pt x="84" y="36"/>
                  </a:lnTo>
                  <a:lnTo>
                    <a:pt x="68" y="44"/>
                  </a:lnTo>
                  <a:lnTo>
                    <a:pt x="54" y="54"/>
                  </a:lnTo>
                  <a:lnTo>
                    <a:pt x="44" y="68"/>
                  </a:lnTo>
                  <a:lnTo>
                    <a:pt x="36" y="82"/>
                  </a:lnTo>
                  <a:lnTo>
                    <a:pt x="30" y="100"/>
                  </a:lnTo>
                  <a:lnTo>
                    <a:pt x="28" y="118"/>
                  </a:lnTo>
                  <a:lnTo>
                    <a:pt x="28" y="118"/>
                  </a:lnTo>
                  <a:lnTo>
                    <a:pt x="30" y="136"/>
                  </a:lnTo>
                  <a:lnTo>
                    <a:pt x="36" y="152"/>
                  </a:lnTo>
                  <a:lnTo>
                    <a:pt x="44" y="168"/>
                  </a:lnTo>
                  <a:lnTo>
                    <a:pt x="54" y="182"/>
                  </a:lnTo>
                  <a:lnTo>
                    <a:pt x="68" y="192"/>
                  </a:lnTo>
                  <a:lnTo>
                    <a:pt x="84" y="200"/>
                  </a:lnTo>
                  <a:lnTo>
                    <a:pt x="100" y="206"/>
                  </a:lnTo>
                  <a:lnTo>
                    <a:pt x="118" y="208"/>
                  </a:lnTo>
                  <a:lnTo>
                    <a:pt x="118" y="208"/>
                  </a:lnTo>
                  <a:lnTo>
                    <a:pt x="136" y="206"/>
                  </a:lnTo>
                  <a:lnTo>
                    <a:pt x="154" y="200"/>
                  </a:lnTo>
                  <a:lnTo>
                    <a:pt x="168" y="192"/>
                  </a:lnTo>
                  <a:lnTo>
                    <a:pt x="182" y="182"/>
                  </a:lnTo>
                  <a:lnTo>
                    <a:pt x="192" y="168"/>
                  </a:lnTo>
                  <a:lnTo>
                    <a:pt x="200" y="152"/>
                  </a:lnTo>
                  <a:lnTo>
                    <a:pt x="206" y="136"/>
                  </a:lnTo>
                  <a:lnTo>
                    <a:pt x="208" y="118"/>
                  </a:lnTo>
                  <a:lnTo>
                    <a:pt x="208" y="118"/>
                  </a:lnTo>
                  <a:lnTo>
                    <a:pt x="206" y="100"/>
                  </a:lnTo>
                  <a:lnTo>
                    <a:pt x="200" y="82"/>
                  </a:lnTo>
                  <a:lnTo>
                    <a:pt x="192" y="68"/>
                  </a:lnTo>
                  <a:lnTo>
                    <a:pt x="182" y="54"/>
                  </a:lnTo>
                  <a:lnTo>
                    <a:pt x="168" y="44"/>
                  </a:lnTo>
                  <a:lnTo>
                    <a:pt x="154" y="36"/>
                  </a:lnTo>
                  <a:lnTo>
                    <a:pt x="136" y="30"/>
                  </a:lnTo>
                  <a:lnTo>
                    <a:pt x="118" y="28"/>
                  </a:lnTo>
                  <a:lnTo>
                    <a:pt x="11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4" name="Freeform 8"/>
            <p:cNvSpPr>
              <a:spLocks noEditPoints="1"/>
            </p:cNvSpPr>
            <p:nvPr/>
          </p:nvSpPr>
          <p:spPr bwMode="auto">
            <a:xfrm>
              <a:off x="6817360" y="7567432"/>
              <a:ext cx="476250" cy="523875"/>
            </a:xfrm>
            <a:custGeom>
              <a:avLst/>
              <a:gdLst>
                <a:gd name="T0" fmla="*/ 46 w 300"/>
                <a:gd name="T1" fmla="*/ 330 h 330"/>
                <a:gd name="T2" fmla="*/ 32 w 300"/>
                <a:gd name="T3" fmla="*/ 158 h 330"/>
                <a:gd name="T4" fmla="*/ 22 w 300"/>
                <a:gd name="T5" fmla="*/ 114 h 330"/>
                <a:gd name="T6" fmla="*/ 4 w 300"/>
                <a:gd name="T7" fmla="*/ 70 h 330"/>
                <a:gd name="T8" fmla="*/ 6 w 300"/>
                <a:gd name="T9" fmla="*/ 54 h 330"/>
                <a:gd name="T10" fmla="*/ 18 w 300"/>
                <a:gd name="T11" fmla="*/ 42 h 330"/>
                <a:gd name="T12" fmla="*/ 44 w 300"/>
                <a:gd name="T13" fmla="*/ 22 h 330"/>
                <a:gd name="T14" fmla="*/ 74 w 300"/>
                <a:gd name="T15" fmla="*/ 8 h 330"/>
                <a:gd name="T16" fmla="*/ 106 w 300"/>
                <a:gd name="T17" fmla="*/ 2 h 330"/>
                <a:gd name="T18" fmla="*/ 122 w 300"/>
                <a:gd name="T19" fmla="*/ 0 h 330"/>
                <a:gd name="T20" fmla="*/ 154 w 300"/>
                <a:gd name="T21" fmla="*/ 4 h 330"/>
                <a:gd name="T22" fmla="*/ 182 w 300"/>
                <a:gd name="T23" fmla="*/ 14 h 330"/>
                <a:gd name="T24" fmla="*/ 210 w 300"/>
                <a:gd name="T25" fmla="*/ 28 h 330"/>
                <a:gd name="T26" fmla="*/ 232 w 300"/>
                <a:gd name="T27" fmla="*/ 48 h 330"/>
                <a:gd name="T28" fmla="*/ 252 w 300"/>
                <a:gd name="T29" fmla="*/ 72 h 330"/>
                <a:gd name="T30" fmla="*/ 268 w 300"/>
                <a:gd name="T31" fmla="*/ 98 h 330"/>
                <a:gd name="T32" fmla="*/ 280 w 300"/>
                <a:gd name="T33" fmla="*/ 130 h 330"/>
                <a:gd name="T34" fmla="*/ 284 w 300"/>
                <a:gd name="T35" fmla="*/ 162 h 330"/>
                <a:gd name="T36" fmla="*/ 72 w 300"/>
                <a:gd name="T37" fmla="*/ 302 h 330"/>
                <a:gd name="T38" fmla="*/ 256 w 300"/>
                <a:gd name="T39" fmla="*/ 164 h 330"/>
                <a:gd name="T40" fmla="*/ 252 w 300"/>
                <a:gd name="T41" fmla="*/ 140 h 330"/>
                <a:gd name="T42" fmla="*/ 232 w 300"/>
                <a:gd name="T43" fmla="*/ 92 h 330"/>
                <a:gd name="T44" fmla="*/ 208 w 300"/>
                <a:gd name="T45" fmla="*/ 62 h 330"/>
                <a:gd name="T46" fmla="*/ 188 w 300"/>
                <a:gd name="T47" fmla="*/ 46 h 330"/>
                <a:gd name="T48" fmla="*/ 164 w 300"/>
                <a:gd name="T49" fmla="*/ 36 h 330"/>
                <a:gd name="T50" fmla="*/ 136 w 300"/>
                <a:gd name="T51" fmla="*/ 30 h 330"/>
                <a:gd name="T52" fmla="*/ 122 w 300"/>
                <a:gd name="T53" fmla="*/ 28 h 330"/>
                <a:gd name="T54" fmla="*/ 98 w 300"/>
                <a:gd name="T55" fmla="*/ 32 h 330"/>
                <a:gd name="T56" fmla="*/ 52 w 300"/>
                <a:gd name="T57" fmla="*/ 50 h 330"/>
                <a:gd name="T58" fmla="*/ 34 w 300"/>
                <a:gd name="T59" fmla="*/ 66 h 330"/>
                <a:gd name="T60" fmla="*/ 52 w 300"/>
                <a:gd name="T61" fmla="*/ 110 h 330"/>
                <a:gd name="T62" fmla="*/ 60 w 300"/>
                <a:gd name="T63" fmla="*/ 15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330">
                  <a:moveTo>
                    <a:pt x="300" y="330"/>
                  </a:moveTo>
                  <a:lnTo>
                    <a:pt x="46" y="330"/>
                  </a:lnTo>
                  <a:lnTo>
                    <a:pt x="32" y="158"/>
                  </a:lnTo>
                  <a:lnTo>
                    <a:pt x="32" y="158"/>
                  </a:lnTo>
                  <a:lnTo>
                    <a:pt x="28" y="136"/>
                  </a:lnTo>
                  <a:lnTo>
                    <a:pt x="22" y="114"/>
                  </a:lnTo>
                  <a:lnTo>
                    <a:pt x="14" y="92"/>
                  </a:lnTo>
                  <a:lnTo>
                    <a:pt x="4" y="70"/>
                  </a:lnTo>
                  <a:lnTo>
                    <a:pt x="0" y="62"/>
                  </a:lnTo>
                  <a:lnTo>
                    <a:pt x="6" y="54"/>
                  </a:lnTo>
                  <a:lnTo>
                    <a:pt x="6" y="54"/>
                  </a:lnTo>
                  <a:lnTo>
                    <a:pt x="18" y="42"/>
                  </a:lnTo>
                  <a:lnTo>
                    <a:pt x="30" y="32"/>
                  </a:lnTo>
                  <a:lnTo>
                    <a:pt x="44" y="22"/>
                  </a:lnTo>
                  <a:lnTo>
                    <a:pt x="58" y="14"/>
                  </a:lnTo>
                  <a:lnTo>
                    <a:pt x="74" y="8"/>
                  </a:lnTo>
                  <a:lnTo>
                    <a:pt x="90" y="4"/>
                  </a:lnTo>
                  <a:lnTo>
                    <a:pt x="106" y="2"/>
                  </a:lnTo>
                  <a:lnTo>
                    <a:pt x="122" y="0"/>
                  </a:lnTo>
                  <a:lnTo>
                    <a:pt x="122" y="0"/>
                  </a:lnTo>
                  <a:lnTo>
                    <a:pt x="138" y="2"/>
                  </a:lnTo>
                  <a:lnTo>
                    <a:pt x="154" y="4"/>
                  </a:lnTo>
                  <a:lnTo>
                    <a:pt x="168" y="8"/>
                  </a:lnTo>
                  <a:lnTo>
                    <a:pt x="182" y="14"/>
                  </a:lnTo>
                  <a:lnTo>
                    <a:pt x="196" y="20"/>
                  </a:lnTo>
                  <a:lnTo>
                    <a:pt x="210" y="28"/>
                  </a:lnTo>
                  <a:lnTo>
                    <a:pt x="222" y="38"/>
                  </a:lnTo>
                  <a:lnTo>
                    <a:pt x="232" y="48"/>
                  </a:lnTo>
                  <a:lnTo>
                    <a:pt x="244" y="58"/>
                  </a:lnTo>
                  <a:lnTo>
                    <a:pt x="252" y="72"/>
                  </a:lnTo>
                  <a:lnTo>
                    <a:pt x="260" y="84"/>
                  </a:lnTo>
                  <a:lnTo>
                    <a:pt x="268" y="98"/>
                  </a:lnTo>
                  <a:lnTo>
                    <a:pt x="274" y="114"/>
                  </a:lnTo>
                  <a:lnTo>
                    <a:pt x="280" y="130"/>
                  </a:lnTo>
                  <a:lnTo>
                    <a:pt x="282" y="146"/>
                  </a:lnTo>
                  <a:lnTo>
                    <a:pt x="284" y="162"/>
                  </a:lnTo>
                  <a:lnTo>
                    <a:pt x="300" y="330"/>
                  </a:lnTo>
                  <a:close/>
                  <a:moveTo>
                    <a:pt x="72" y="302"/>
                  </a:moveTo>
                  <a:lnTo>
                    <a:pt x="268" y="302"/>
                  </a:lnTo>
                  <a:lnTo>
                    <a:pt x="256" y="164"/>
                  </a:lnTo>
                  <a:lnTo>
                    <a:pt x="256" y="164"/>
                  </a:lnTo>
                  <a:lnTo>
                    <a:pt x="252" y="140"/>
                  </a:lnTo>
                  <a:lnTo>
                    <a:pt x="244" y="114"/>
                  </a:lnTo>
                  <a:lnTo>
                    <a:pt x="232" y="92"/>
                  </a:lnTo>
                  <a:lnTo>
                    <a:pt x="216" y="72"/>
                  </a:lnTo>
                  <a:lnTo>
                    <a:pt x="208" y="62"/>
                  </a:lnTo>
                  <a:lnTo>
                    <a:pt x="198" y="54"/>
                  </a:lnTo>
                  <a:lnTo>
                    <a:pt x="188" y="46"/>
                  </a:lnTo>
                  <a:lnTo>
                    <a:pt x="176" y="40"/>
                  </a:lnTo>
                  <a:lnTo>
                    <a:pt x="164" y="36"/>
                  </a:lnTo>
                  <a:lnTo>
                    <a:pt x="150" y="32"/>
                  </a:lnTo>
                  <a:lnTo>
                    <a:pt x="136" y="30"/>
                  </a:lnTo>
                  <a:lnTo>
                    <a:pt x="122" y="28"/>
                  </a:lnTo>
                  <a:lnTo>
                    <a:pt x="122" y="28"/>
                  </a:lnTo>
                  <a:lnTo>
                    <a:pt x="110" y="30"/>
                  </a:lnTo>
                  <a:lnTo>
                    <a:pt x="98" y="32"/>
                  </a:lnTo>
                  <a:lnTo>
                    <a:pt x="74" y="38"/>
                  </a:lnTo>
                  <a:lnTo>
                    <a:pt x="52" y="50"/>
                  </a:lnTo>
                  <a:lnTo>
                    <a:pt x="34" y="66"/>
                  </a:lnTo>
                  <a:lnTo>
                    <a:pt x="34" y="66"/>
                  </a:lnTo>
                  <a:lnTo>
                    <a:pt x="44" y="88"/>
                  </a:lnTo>
                  <a:lnTo>
                    <a:pt x="52" y="110"/>
                  </a:lnTo>
                  <a:lnTo>
                    <a:pt x="56" y="132"/>
                  </a:lnTo>
                  <a:lnTo>
                    <a:pt x="60" y="156"/>
                  </a:lnTo>
                  <a:lnTo>
                    <a:pt x="7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5" name="Group 214"/>
          <p:cNvGrpSpPr/>
          <p:nvPr/>
        </p:nvGrpSpPr>
        <p:grpSpPr>
          <a:xfrm>
            <a:off x="10180112" y="4612640"/>
            <a:ext cx="368657" cy="460821"/>
            <a:chOff x="2954338" y="6831013"/>
            <a:chExt cx="1041400" cy="1301750"/>
          </a:xfrm>
          <a:solidFill>
            <a:schemeClr val="accent2"/>
          </a:solidFill>
        </p:grpSpPr>
        <p:sp>
          <p:nvSpPr>
            <p:cNvPr id="216" name="Freeform 36"/>
            <p:cNvSpPr>
              <a:spLocks noEditPoints="1"/>
            </p:cNvSpPr>
            <p:nvPr/>
          </p:nvSpPr>
          <p:spPr bwMode="auto">
            <a:xfrm>
              <a:off x="3195638" y="7329488"/>
              <a:ext cx="390525" cy="393700"/>
            </a:xfrm>
            <a:custGeom>
              <a:avLst/>
              <a:gdLst>
                <a:gd name="T0" fmla="*/ 122 w 246"/>
                <a:gd name="T1" fmla="*/ 248 h 248"/>
                <a:gd name="T2" fmla="*/ 98 w 246"/>
                <a:gd name="T3" fmla="*/ 244 h 248"/>
                <a:gd name="T4" fmla="*/ 74 w 246"/>
                <a:gd name="T5" fmla="*/ 238 h 248"/>
                <a:gd name="T6" fmla="*/ 36 w 246"/>
                <a:gd name="T7" fmla="*/ 210 h 248"/>
                <a:gd name="T8" fmla="*/ 8 w 246"/>
                <a:gd name="T9" fmla="*/ 172 h 248"/>
                <a:gd name="T10" fmla="*/ 2 w 246"/>
                <a:gd name="T11" fmla="*/ 148 h 248"/>
                <a:gd name="T12" fmla="*/ 0 w 246"/>
                <a:gd name="T13" fmla="*/ 124 h 248"/>
                <a:gd name="T14" fmla="*/ 0 w 246"/>
                <a:gd name="T15" fmla="*/ 112 h 248"/>
                <a:gd name="T16" fmla="*/ 4 w 246"/>
                <a:gd name="T17" fmla="*/ 88 h 248"/>
                <a:gd name="T18" fmla="*/ 20 w 246"/>
                <a:gd name="T19" fmla="*/ 56 h 248"/>
                <a:gd name="T20" fmla="*/ 54 w 246"/>
                <a:gd name="T21" fmla="*/ 22 h 248"/>
                <a:gd name="T22" fmla="*/ 86 w 246"/>
                <a:gd name="T23" fmla="*/ 6 h 248"/>
                <a:gd name="T24" fmla="*/ 110 w 246"/>
                <a:gd name="T25" fmla="*/ 2 h 248"/>
                <a:gd name="T26" fmla="*/ 122 w 246"/>
                <a:gd name="T27" fmla="*/ 0 h 248"/>
                <a:gd name="T28" fmla="*/ 148 w 246"/>
                <a:gd name="T29" fmla="*/ 4 h 248"/>
                <a:gd name="T30" fmla="*/ 170 w 246"/>
                <a:gd name="T31" fmla="*/ 10 h 248"/>
                <a:gd name="T32" fmla="*/ 210 w 246"/>
                <a:gd name="T33" fmla="*/ 36 h 248"/>
                <a:gd name="T34" fmla="*/ 236 w 246"/>
                <a:gd name="T35" fmla="*/ 76 h 248"/>
                <a:gd name="T36" fmla="*/ 242 w 246"/>
                <a:gd name="T37" fmla="*/ 100 h 248"/>
                <a:gd name="T38" fmla="*/ 246 w 246"/>
                <a:gd name="T39" fmla="*/ 124 h 248"/>
                <a:gd name="T40" fmla="*/ 244 w 246"/>
                <a:gd name="T41" fmla="*/ 136 h 248"/>
                <a:gd name="T42" fmla="*/ 240 w 246"/>
                <a:gd name="T43" fmla="*/ 160 h 248"/>
                <a:gd name="T44" fmla="*/ 224 w 246"/>
                <a:gd name="T45" fmla="*/ 192 h 248"/>
                <a:gd name="T46" fmla="*/ 192 w 246"/>
                <a:gd name="T47" fmla="*/ 226 h 248"/>
                <a:gd name="T48" fmla="*/ 158 w 246"/>
                <a:gd name="T49" fmla="*/ 242 h 248"/>
                <a:gd name="T50" fmla="*/ 134 w 246"/>
                <a:gd name="T51" fmla="*/ 246 h 248"/>
                <a:gd name="T52" fmla="*/ 122 w 246"/>
                <a:gd name="T53" fmla="*/ 248 h 248"/>
                <a:gd name="T54" fmla="*/ 122 w 246"/>
                <a:gd name="T55" fmla="*/ 28 h 248"/>
                <a:gd name="T56" fmla="*/ 86 w 246"/>
                <a:gd name="T57" fmla="*/ 36 h 248"/>
                <a:gd name="T58" fmla="*/ 56 w 246"/>
                <a:gd name="T59" fmla="*/ 56 h 248"/>
                <a:gd name="T60" fmla="*/ 34 w 246"/>
                <a:gd name="T61" fmla="*/ 86 h 248"/>
                <a:gd name="T62" fmla="*/ 28 w 246"/>
                <a:gd name="T63" fmla="*/ 124 h 248"/>
                <a:gd name="T64" fmla="*/ 30 w 246"/>
                <a:gd name="T65" fmla="*/ 144 h 248"/>
                <a:gd name="T66" fmla="*/ 44 w 246"/>
                <a:gd name="T67" fmla="*/ 178 h 248"/>
                <a:gd name="T68" fmla="*/ 70 w 246"/>
                <a:gd name="T69" fmla="*/ 202 h 248"/>
                <a:gd name="T70" fmla="*/ 104 w 246"/>
                <a:gd name="T71" fmla="*/ 218 h 248"/>
                <a:gd name="T72" fmla="*/ 122 w 246"/>
                <a:gd name="T73" fmla="*/ 220 h 248"/>
                <a:gd name="T74" fmla="*/ 160 w 246"/>
                <a:gd name="T75" fmla="*/ 212 h 248"/>
                <a:gd name="T76" fmla="*/ 190 w 246"/>
                <a:gd name="T77" fmla="*/ 192 h 248"/>
                <a:gd name="T78" fmla="*/ 210 w 246"/>
                <a:gd name="T79" fmla="*/ 160 h 248"/>
                <a:gd name="T80" fmla="*/ 218 w 246"/>
                <a:gd name="T81" fmla="*/ 124 h 248"/>
                <a:gd name="T82" fmla="*/ 216 w 246"/>
                <a:gd name="T83" fmla="*/ 104 h 248"/>
                <a:gd name="T84" fmla="*/ 202 w 246"/>
                <a:gd name="T85" fmla="*/ 70 h 248"/>
                <a:gd name="T86" fmla="*/ 176 w 246"/>
                <a:gd name="T87" fmla="*/ 46 h 248"/>
                <a:gd name="T88" fmla="*/ 142 w 246"/>
                <a:gd name="T89" fmla="*/ 30 h 248"/>
                <a:gd name="T90" fmla="*/ 122 w 246"/>
                <a:gd name="T91"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48">
                  <a:moveTo>
                    <a:pt x="122" y="248"/>
                  </a:moveTo>
                  <a:lnTo>
                    <a:pt x="122" y="248"/>
                  </a:lnTo>
                  <a:lnTo>
                    <a:pt x="110" y="246"/>
                  </a:lnTo>
                  <a:lnTo>
                    <a:pt x="98" y="244"/>
                  </a:lnTo>
                  <a:lnTo>
                    <a:pt x="86" y="242"/>
                  </a:lnTo>
                  <a:lnTo>
                    <a:pt x="74" y="238"/>
                  </a:lnTo>
                  <a:lnTo>
                    <a:pt x="54" y="226"/>
                  </a:lnTo>
                  <a:lnTo>
                    <a:pt x="36" y="210"/>
                  </a:lnTo>
                  <a:lnTo>
                    <a:pt x="20" y="192"/>
                  </a:lnTo>
                  <a:lnTo>
                    <a:pt x="8" y="172"/>
                  </a:lnTo>
                  <a:lnTo>
                    <a:pt x="4" y="160"/>
                  </a:lnTo>
                  <a:lnTo>
                    <a:pt x="2" y="148"/>
                  </a:lnTo>
                  <a:lnTo>
                    <a:pt x="0" y="136"/>
                  </a:lnTo>
                  <a:lnTo>
                    <a:pt x="0" y="124"/>
                  </a:lnTo>
                  <a:lnTo>
                    <a:pt x="0" y="124"/>
                  </a:lnTo>
                  <a:lnTo>
                    <a:pt x="0" y="112"/>
                  </a:lnTo>
                  <a:lnTo>
                    <a:pt x="2" y="100"/>
                  </a:lnTo>
                  <a:lnTo>
                    <a:pt x="4" y="88"/>
                  </a:lnTo>
                  <a:lnTo>
                    <a:pt x="8" y="76"/>
                  </a:lnTo>
                  <a:lnTo>
                    <a:pt x="20" y="56"/>
                  </a:lnTo>
                  <a:lnTo>
                    <a:pt x="36" y="36"/>
                  </a:lnTo>
                  <a:lnTo>
                    <a:pt x="54" y="22"/>
                  </a:lnTo>
                  <a:lnTo>
                    <a:pt x="74" y="10"/>
                  </a:lnTo>
                  <a:lnTo>
                    <a:pt x="86" y="6"/>
                  </a:lnTo>
                  <a:lnTo>
                    <a:pt x="98" y="4"/>
                  </a:lnTo>
                  <a:lnTo>
                    <a:pt x="110" y="2"/>
                  </a:lnTo>
                  <a:lnTo>
                    <a:pt x="122" y="0"/>
                  </a:lnTo>
                  <a:lnTo>
                    <a:pt x="122" y="0"/>
                  </a:lnTo>
                  <a:lnTo>
                    <a:pt x="134" y="2"/>
                  </a:lnTo>
                  <a:lnTo>
                    <a:pt x="148" y="4"/>
                  </a:lnTo>
                  <a:lnTo>
                    <a:pt x="158" y="6"/>
                  </a:lnTo>
                  <a:lnTo>
                    <a:pt x="170" y="10"/>
                  </a:lnTo>
                  <a:lnTo>
                    <a:pt x="192" y="22"/>
                  </a:lnTo>
                  <a:lnTo>
                    <a:pt x="210" y="36"/>
                  </a:lnTo>
                  <a:lnTo>
                    <a:pt x="224" y="56"/>
                  </a:lnTo>
                  <a:lnTo>
                    <a:pt x="236" y="76"/>
                  </a:lnTo>
                  <a:lnTo>
                    <a:pt x="240" y="88"/>
                  </a:lnTo>
                  <a:lnTo>
                    <a:pt x="242" y="100"/>
                  </a:lnTo>
                  <a:lnTo>
                    <a:pt x="244" y="112"/>
                  </a:lnTo>
                  <a:lnTo>
                    <a:pt x="246" y="124"/>
                  </a:lnTo>
                  <a:lnTo>
                    <a:pt x="246" y="124"/>
                  </a:lnTo>
                  <a:lnTo>
                    <a:pt x="244" y="136"/>
                  </a:lnTo>
                  <a:lnTo>
                    <a:pt x="242" y="148"/>
                  </a:lnTo>
                  <a:lnTo>
                    <a:pt x="240" y="160"/>
                  </a:lnTo>
                  <a:lnTo>
                    <a:pt x="236" y="172"/>
                  </a:lnTo>
                  <a:lnTo>
                    <a:pt x="224" y="192"/>
                  </a:lnTo>
                  <a:lnTo>
                    <a:pt x="210" y="210"/>
                  </a:lnTo>
                  <a:lnTo>
                    <a:pt x="192" y="226"/>
                  </a:lnTo>
                  <a:lnTo>
                    <a:pt x="170" y="238"/>
                  </a:lnTo>
                  <a:lnTo>
                    <a:pt x="158" y="242"/>
                  </a:lnTo>
                  <a:lnTo>
                    <a:pt x="148" y="244"/>
                  </a:lnTo>
                  <a:lnTo>
                    <a:pt x="134" y="246"/>
                  </a:lnTo>
                  <a:lnTo>
                    <a:pt x="122" y="248"/>
                  </a:lnTo>
                  <a:lnTo>
                    <a:pt x="122" y="248"/>
                  </a:lnTo>
                  <a:close/>
                  <a:moveTo>
                    <a:pt x="122" y="28"/>
                  </a:moveTo>
                  <a:lnTo>
                    <a:pt x="122" y="28"/>
                  </a:lnTo>
                  <a:lnTo>
                    <a:pt x="104" y="30"/>
                  </a:lnTo>
                  <a:lnTo>
                    <a:pt x="86" y="36"/>
                  </a:lnTo>
                  <a:lnTo>
                    <a:pt x="70" y="46"/>
                  </a:lnTo>
                  <a:lnTo>
                    <a:pt x="56" y="56"/>
                  </a:lnTo>
                  <a:lnTo>
                    <a:pt x="44" y="70"/>
                  </a:lnTo>
                  <a:lnTo>
                    <a:pt x="34" y="86"/>
                  </a:lnTo>
                  <a:lnTo>
                    <a:pt x="30" y="104"/>
                  </a:lnTo>
                  <a:lnTo>
                    <a:pt x="28" y="124"/>
                  </a:lnTo>
                  <a:lnTo>
                    <a:pt x="28" y="124"/>
                  </a:lnTo>
                  <a:lnTo>
                    <a:pt x="30" y="144"/>
                  </a:lnTo>
                  <a:lnTo>
                    <a:pt x="34" y="160"/>
                  </a:lnTo>
                  <a:lnTo>
                    <a:pt x="44" y="178"/>
                  </a:lnTo>
                  <a:lnTo>
                    <a:pt x="56" y="192"/>
                  </a:lnTo>
                  <a:lnTo>
                    <a:pt x="70" y="202"/>
                  </a:lnTo>
                  <a:lnTo>
                    <a:pt x="86" y="212"/>
                  </a:lnTo>
                  <a:lnTo>
                    <a:pt x="104" y="218"/>
                  </a:lnTo>
                  <a:lnTo>
                    <a:pt x="122" y="220"/>
                  </a:lnTo>
                  <a:lnTo>
                    <a:pt x="122" y="220"/>
                  </a:lnTo>
                  <a:lnTo>
                    <a:pt x="142" y="218"/>
                  </a:lnTo>
                  <a:lnTo>
                    <a:pt x="160" y="212"/>
                  </a:lnTo>
                  <a:lnTo>
                    <a:pt x="176" y="202"/>
                  </a:lnTo>
                  <a:lnTo>
                    <a:pt x="190" y="192"/>
                  </a:lnTo>
                  <a:lnTo>
                    <a:pt x="202" y="178"/>
                  </a:lnTo>
                  <a:lnTo>
                    <a:pt x="210" y="160"/>
                  </a:lnTo>
                  <a:lnTo>
                    <a:pt x="216" y="144"/>
                  </a:lnTo>
                  <a:lnTo>
                    <a:pt x="218" y="124"/>
                  </a:lnTo>
                  <a:lnTo>
                    <a:pt x="218" y="124"/>
                  </a:lnTo>
                  <a:lnTo>
                    <a:pt x="216" y="104"/>
                  </a:lnTo>
                  <a:lnTo>
                    <a:pt x="210" y="86"/>
                  </a:lnTo>
                  <a:lnTo>
                    <a:pt x="202" y="70"/>
                  </a:lnTo>
                  <a:lnTo>
                    <a:pt x="190" y="56"/>
                  </a:lnTo>
                  <a:lnTo>
                    <a:pt x="176" y="46"/>
                  </a:lnTo>
                  <a:lnTo>
                    <a:pt x="160" y="36"/>
                  </a:lnTo>
                  <a:lnTo>
                    <a:pt x="142" y="30"/>
                  </a:lnTo>
                  <a:lnTo>
                    <a:pt x="122" y="28"/>
                  </a:lnTo>
                  <a:lnTo>
                    <a:pt x="122" y="28"/>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sp>
          <p:nvSpPr>
            <p:cNvPr id="217" name="Freeform 37"/>
            <p:cNvSpPr>
              <a:spLocks/>
            </p:cNvSpPr>
            <p:nvPr/>
          </p:nvSpPr>
          <p:spPr bwMode="auto">
            <a:xfrm>
              <a:off x="2954338" y="6831013"/>
              <a:ext cx="1041400" cy="1301750"/>
            </a:xfrm>
            <a:custGeom>
              <a:avLst/>
              <a:gdLst>
                <a:gd name="T0" fmla="*/ 114 w 656"/>
                <a:gd name="T1" fmla="*/ 784 h 820"/>
                <a:gd name="T2" fmla="*/ 80 w 656"/>
                <a:gd name="T3" fmla="*/ 760 h 820"/>
                <a:gd name="T4" fmla="*/ 172 w 656"/>
                <a:gd name="T5" fmla="*/ 608 h 820"/>
                <a:gd name="T6" fmla="*/ 238 w 656"/>
                <a:gd name="T7" fmla="*/ 672 h 820"/>
                <a:gd name="T8" fmla="*/ 300 w 656"/>
                <a:gd name="T9" fmla="*/ 684 h 820"/>
                <a:gd name="T10" fmla="*/ 328 w 656"/>
                <a:gd name="T11" fmla="*/ 628 h 820"/>
                <a:gd name="T12" fmla="*/ 416 w 656"/>
                <a:gd name="T13" fmla="*/ 630 h 820"/>
                <a:gd name="T14" fmla="*/ 466 w 656"/>
                <a:gd name="T15" fmla="*/ 592 h 820"/>
                <a:gd name="T16" fmla="*/ 446 w 656"/>
                <a:gd name="T17" fmla="*/ 536 h 820"/>
                <a:gd name="T18" fmla="*/ 512 w 656"/>
                <a:gd name="T19" fmla="*/ 474 h 820"/>
                <a:gd name="T20" fmla="*/ 518 w 656"/>
                <a:gd name="T21" fmla="*/ 406 h 820"/>
                <a:gd name="T22" fmla="*/ 464 w 656"/>
                <a:gd name="T23" fmla="*/ 386 h 820"/>
                <a:gd name="T24" fmla="*/ 466 w 656"/>
                <a:gd name="T25" fmla="*/ 296 h 820"/>
                <a:gd name="T26" fmla="*/ 424 w 656"/>
                <a:gd name="T27" fmla="*/ 244 h 820"/>
                <a:gd name="T28" fmla="*/ 372 w 656"/>
                <a:gd name="T29" fmla="*/ 266 h 820"/>
                <a:gd name="T30" fmla="*/ 310 w 656"/>
                <a:gd name="T31" fmla="*/ 200 h 820"/>
                <a:gd name="T32" fmla="*/ 240 w 656"/>
                <a:gd name="T33" fmla="*/ 198 h 820"/>
                <a:gd name="T34" fmla="*/ 198 w 656"/>
                <a:gd name="T35" fmla="*/ 256 h 820"/>
                <a:gd name="T36" fmla="*/ 128 w 656"/>
                <a:gd name="T37" fmla="*/ 244 h 820"/>
                <a:gd name="T38" fmla="*/ 82 w 656"/>
                <a:gd name="T39" fmla="*/ 296 h 820"/>
                <a:gd name="T40" fmla="*/ 84 w 656"/>
                <a:gd name="T41" fmla="*/ 386 h 820"/>
                <a:gd name="T42" fmla="*/ 32 w 656"/>
                <a:gd name="T43" fmla="*/ 406 h 820"/>
                <a:gd name="T44" fmla="*/ 38 w 656"/>
                <a:gd name="T45" fmla="*/ 474 h 820"/>
                <a:gd name="T46" fmla="*/ 102 w 656"/>
                <a:gd name="T47" fmla="*/ 536 h 820"/>
                <a:gd name="T48" fmla="*/ 78 w 656"/>
                <a:gd name="T49" fmla="*/ 550 h 820"/>
                <a:gd name="T50" fmla="*/ 10 w 656"/>
                <a:gd name="T51" fmla="*/ 488 h 820"/>
                <a:gd name="T52" fmla="*/ 6 w 656"/>
                <a:gd name="T53" fmla="*/ 394 h 820"/>
                <a:gd name="T54" fmla="*/ 74 w 656"/>
                <a:gd name="T55" fmla="*/ 334 h 820"/>
                <a:gd name="T56" fmla="*/ 60 w 656"/>
                <a:gd name="T57" fmla="*/ 264 h 820"/>
                <a:gd name="T58" fmla="*/ 138 w 656"/>
                <a:gd name="T59" fmla="*/ 218 h 820"/>
                <a:gd name="T60" fmla="*/ 212 w 656"/>
                <a:gd name="T61" fmla="*/ 192 h 820"/>
                <a:gd name="T62" fmla="*/ 296 w 656"/>
                <a:gd name="T63" fmla="*/ 164 h 820"/>
                <a:gd name="T64" fmla="*/ 342 w 656"/>
                <a:gd name="T65" fmla="*/ 222 h 820"/>
                <a:gd name="T66" fmla="*/ 426 w 656"/>
                <a:gd name="T67" fmla="*/ 216 h 820"/>
                <a:gd name="T68" fmla="*/ 494 w 656"/>
                <a:gd name="T69" fmla="*/ 278 h 820"/>
                <a:gd name="T70" fmla="*/ 490 w 656"/>
                <a:gd name="T71" fmla="*/ 370 h 820"/>
                <a:gd name="T72" fmla="*/ 548 w 656"/>
                <a:gd name="T73" fmla="*/ 410 h 820"/>
                <a:gd name="T74" fmla="*/ 528 w 656"/>
                <a:gd name="T75" fmla="*/ 498 h 820"/>
                <a:gd name="T76" fmla="*/ 492 w 656"/>
                <a:gd name="T77" fmla="*/ 568 h 820"/>
                <a:gd name="T78" fmla="*/ 452 w 656"/>
                <a:gd name="T79" fmla="*/ 646 h 820"/>
                <a:gd name="T80" fmla="*/ 398 w 656"/>
                <a:gd name="T81" fmla="*/ 652 h 820"/>
                <a:gd name="T82" fmla="*/ 330 w 656"/>
                <a:gd name="T83" fmla="*/ 696 h 820"/>
                <a:gd name="T84" fmla="*/ 238 w 656"/>
                <a:gd name="T85" fmla="*/ 710 h 820"/>
                <a:gd name="T86" fmla="*/ 176 w 656"/>
                <a:gd name="T87" fmla="*/ 640 h 820"/>
                <a:gd name="T88" fmla="*/ 232 w 656"/>
                <a:gd name="T89" fmla="*/ 788 h 820"/>
                <a:gd name="T90" fmla="*/ 472 w 656"/>
                <a:gd name="T91" fmla="*/ 730 h 820"/>
                <a:gd name="T92" fmla="*/ 626 w 656"/>
                <a:gd name="T93" fmla="*/ 474 h 820"/>
                <a:gd name="T94" fmla="*/ 546 w 656"/>
                <a:gd name="T95" fmla="*/ 214 h 820"/>
                <a:gd name="T96" fmla="*/ 274 w 656"/>
                <a:gd name="T97" fmla="*/ 84 h 820"/>
                <a:gd name="T98" fmla="*/ 186 w 656"/>
                <a:gd name="T99" fmla="*/ 170 h 820"/>
                <a:gd name="T100" fmla="*/ 30 w 656"/>
                <a:gd name="T101" fmla="*/ 136 h 820"/>
                <a:gd name="T102" fmla="*/ 124 w 656"/>
                <a:gd name="T103" fmla="*/ 2 h 820"/>
                <a:gd name="T104" fmla="*/ 130 w 656"/>
                <a:gd name="T105" fmla="*/ 100 h 820"/>
                <a:gd name="T106" fmla="*/ 240 w 656"/>
                <a:gd name="T107" fmla="*/ 58 h 820"/>
                <a:gd name="T108" fmla="*/ 516 w 656"/>
                <a:gd name="T109" fmla="*/ 144 h 820"/>
                <a:gd name="T110" fmla="*/ 656 w 656"/>
                <a:gd name="T111" fmla="*/ 438 h 820"/>
                <a:gd name="T112" fmla="*/ 544 w 656"/>
                <a:gd name="T113" fmla="*/ 708 h 820"/>
                <a:gd name="T114" fmla="*/ 274 w 656"/>
                <a:gd name="T115" fmla="*/ 8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 h="820">
                  <a:moveTo>
                    <a:pt x="274" y="820"/>
                  </a:moveTo>
                  <a:lnTo>
                    <a:pt x="274" y="820"/>
                  </a:lnTo>
                  <a:lnTo>
                    <a:pt x="250" y="818"/>
                  </a:lnTo>
                  <a:lnTo>
                    <a:pt x="228" y="816"/>
                  </a:lnTo>
                  <a:lnTo>
                    <a:pt x="204" y="812"/>
                  </a:lnTo>
                  <a:lnTo>
                    <a:pt x="182" y="808"/>
                  </a:lnTo>
                  <a:lnTo>
                    <a:pt x="158" y="802"/>
                  </a:lnTo>
                  <a:lnTo>
                    <a:pt x="136" y="794"/>
                  </a:lnTo>
                  <a:lnTo>
                    <a:pt x="114" y="784"/>
                  </a:lnTo>
                  <a:lnTo>
                    <a:pt x="94" y="774"/>
                  </a:lnTo>
                  <a:lnTo>
                    <a:pt x="94" y="774"/>
                  </a:lnTo>
                  <a:lnTo>
                    <a:pt x="88" y="770"/>
                  </a:lnTo>
                  <a:lnTo>
                    <a:pt x="88" y="770"/>
                  </a:lnTo>
                  <a:lnTo>
                    <a:pt x="86" y="768"/>
                  </a:lnTo>
                  <a:lnTo>
                    <a:pt x="86" y="768"/>
                  </a:lnTo>
                  <a:lnTo>
                    <a:pt x="82" y="766"/>
                  </a:lnTo>
                  <a:lnTo>
                    <a:pt x="80" y="760"/>
                  </a:lnTo>
                  <a:lnTo>
                    <a:pt x="80" y="760"/>
                  </a:lnTo>
                  <a:lnTo>
                    <a:pt x="80" y="754"/>
                  </a:lnTo>
                  <a:lnTo>
                    <a:pt x="82" y="750"/>
                  </a:lnTo>
                  <a:lnTo>
                    <a:pt x="94" y="730"/>
                  </a:lnTo>
                  <a:lnTo>
                    <a:pt x="158" y="616"/>
                  </a:lnTo>
                  <a:lnTo>
                    <a:pt x="158" y="616"/>
                  </a:lnTo>
                  <a:lnTo>
                    <a:pt x="162" y="612"/>
                  </a:lnTo>
                  <a:lnTo>
                    <a:pt x="166" y="608"/>
                  </a:lnTo>
                  <a:lnTo>
                    <a:pt x="166" y="608"/>
                  </a:lnTo>
                  <a:lnTo>
                    <a:pt x="172" y="608"/>
                  </a:lnTo>
                  <a:lnTo>
                    <a:pt x="176" y="610"/>
                  </a:lnTo>
                  <a:lnTo>
                    <a:pt x="176" y="610"/>
                  </a:lnTo>
                  <a:lnTo>
                    <a:pt x="198" y="620"/>
                  </a:lnTo>
                  <a:lnTo>
                    <a:pt x="222" y="628"/>
                  </a:lnTo>
                  <a:lnTo>
                    <a:pt x="222" y="628"/>
                  </a:lnTo>
                  <a:lnTo>
                    <a:pt x="228" y="632"/>
                  </a:lnTo>
                  <a:lnTo>
                    <a:pt x="232" y="638"/>
                  </a:lnTo>
                  <a:lnTo>
                    <a:pt x="238" y="672"/>
                  </a:lnTo>
                  <a:lnTo>
                    <a:pt x="238" y="672"/>
                  </a:lnTo>
                  <a:lnTo>
                    <a:pt x="238" y="674"/>
                  </a:lnTo>
                  <a:lnTo>
                    <a:pt x="238" y="674"/>
                  </a:lnTo>
                  <a:lnTo>
                    <a:pt x="240" y="678"/>
                  </a:lnTo>
                  <a:lnTo>
                    <a:pt x="244" y="680"/>
                  </a:lnTo>
                  <a:lnTo>
                    <a:pt x="248" y="684"/>
                  </a:lnTo>
                  <a:lnTo>
                    <a:pt x="252" y="684"/>
                  </a:lnTo>
                  <a:lnTo>
                    <a:pt x="296" y="684"/>
                  </a:lnTo>
                  <a:lnTo>
                    <a:pt x="296" y="684"/>
                  </a:lnTo>
                  <a:lnTo>
                    <a:pt x="300" y="684"/>
                  </a:lnTo>
                  <a:lnTo>
                    <a:pt x="306" y="680"/>
                  </a:lnTo>
                  <a:lnTo>
                    <a:pt x="308" y="678"/>
                  </a:lnTo>
                  <a:lnTo>
                    <a:pt x="310" y="674"/>
                  </a:lnTo>
                  <a:lnTo>
                    <a:pt x="310" y="674"/>
                  </a:lnTo>
                  <a:lnTo>
                    <a:pt x="310" y="672"/>
                  </a:lnTo>
                  <a:lnTo>
                    <a:pt x="318" y="638"/>
                  </a:lnTo>
                  <a:lnTo>
                    <a:pt x="318" y="638"/>
                  </a:lnTo>
                  <a:lnTo>
                    <a:pt x="320" y="632"/>
                  </a:lnTo>
                  <a:lnTo>
                    <a:pt x="328" y="628"/>
                  </a:lnTo>
                  <a:lnTo>
                    <a:pt x="328" y="628"/>
                  </a:lnTo>
                  <a:lnTo>
                    <a:pt x="350" y="620"/>
                  </a:lnTo>
                  <a:lnTo>
                    <a:pt x="372" y="610"/>
                  </a:lnTo>
                  <a:lnTo>
                    <a:pt x="372" y="610"/>
                  </a:lnTo>
                  <a:lnTo>
                    <a:pt x="380" y="608"/>
                  </a:lnTo>
                  <a:lnTo>
                    <a:pt x="386" y="610"/>
                  </a:lnTo>
                  <a:lnTo>
                    <a:pt x="414" y="628"/>
                  </a:lnTo>
                  <a:lnTo>
                    <a:pt x="414" y="628"/>
                  </a:lnTo>
                  <a:lnTo>
                    <a:pt x="416" y="630"/>
                  </a:lnTo>
                  <a:lnTo>
                    <a:pt x="416" y="630"/>
                  </a:lnTo>
                  <a:lnTo>
                    <a:pt x="420" y="632"/>
                  </a:lnTo>
                  <a:lnTo>
                    <a:pt x="424" y="632"/>
                  </a:lnTo>
                  <a:lnTo>
                    <a:pt x="424" y="632"/>
                  </a:lnTo>
                  <a:lnTo>
                    <a:pt x="428" y="630"/>
                  </a:lnTo>
                  <a:lnTo>
                    <a:pt x="434" y="628"/>
                  </a:lnTo>
                  <a:lnTo>
                    <a:pt x="464" y="596"/>
                  </a:lnTo>
                  <a:lnTo>
                    <a:pt x="464" y="596"/>
                  </a:lnTo>
                  <a:lnTo>
                    <a:pt x="466" y="592"/>
                  </a:lnTo>
                  <a:lnTo>
                    <a:pt x="468" y="588"/>
                  </a:lnTo>
                  <a:lnTo>
                    <a:pt x="468" y="584"/>
                  </a:lnTo>
                  <a:lnTo>
                    <a:pt x="466" y="580"/>
                  </a:lnTo>
                  <a:lnTo>
                    <a:pt x="466" y="580"/>
                  </a:lnTo>
                  <a:lnTo>
                    <a:pt x="466" y="578"/>
                  </a:lnTo>
                  <a:lnTo>
                    <a:pt x="446" y="550"/>
                  </a:lnTo>
                  <a:lnTo>
                    <a:pt x="446" y="550"/>
                  </a:lnTo>
                  <a:lnTo>
                    <a:pt x="444" y="542"/>
                  </a:lnTo>
                  <a:lnTo>
                    <a:pt x="446" y="536"/>
                  </a:lnTo>
                  <a:lnTo>
                    <a:pt x="446" y="536"/>
                  </a:lnTo>
                  <a:lnTo>
                    <a:pt x="456" y="514"/>
                  </a:lnTo>
                  <a:lnTo>
                    <a:pt x="464" y="490"/>
                  </a:lnTo>
                  <a:lnTo>
                    <a:pt x="464" y="490"/>
                  </a:lnTo>
                  <a:lnTo>
                    <a:pt x="468" y="484"/>
                  </a:lnTo>
                  <a:lnTo>
                    <a:pt x="476" y="480"/>
                  </a:lnTo>
                  <a:lnTo>
                    <a:pt x="508" y="474"/>
                  </a:lnTo>
                  <a:lnTo>
                    <a:pt x="508" y="474"/>
                  </a:lnTo>
                  <a:lnTo>
                    <a:pt x="512" y="474"/>
                  </a:lnTo>
                  <a:lnTo>
                    <a:pt x="512" y="474"/>
                  </a:lnTo>
                  <a:lnTo>
                    <a:pt x="514" y="472"/>
                  </a:lnTo>
                  <a:lnTo>
                    <a:pt x="518" y="468"/>
                  </a:lnTo>
                  <a:lnTo>
                    <a:pt x="520" y="464"/>
                  </a:lnTo>
                  <a:lnTo>
                    <a:pt x="520" y="460"/>
                  </a:lnTo>
                  <a:lnTo>
                    <a:pt x="520" y="416"/>
                  </a:lnTo>
                  <a:lnTo>
                    <a:pt x="520" y="416"/>
                  </a:lnTo>
                  <a:lnTo>
                    <a:pt x="520" y="412"/>
                  </a:lnTo>
                  <a:lnTo>
                    <a:pt x="518" y="406"/>
                  </a:lnTo>
                  <a:lnTo>
                    <a:pt x="514" y="404"/>
                  </a:lnTo>
                  <a:lnTo>
                    <a:pt x="512" y="402"/>
                  </a:lnTo>
                  <a:lnTo>
                    <a:pt x="512" y="402"/>
                  </a:lnTo>
                  <a:lnTo>
                    <a:pt x="508" y="402"/>
                  </a:lnTo>
                  <a:lnTo>
                    <a:pt x="476" y="396"/>
                  </a:lnTo>
                  <a:lnTo>
                    <a:pt x="476" y="396"/>
                  </a:lnTo>
                  <a:lnTo>
                    <a:pt x="468" y="392"/>
                  </a:lnTo>
                  <a:lnTo>
                    <a:pt x="464" y="386"/>
                  </a:lnTo>
                  <a:lnTo>
                    <a:pt x="464" y="386"/>
                  </a:lnTo>
                  <a:lnTo>
                    <a:pt x="456" y="362"/>
                  </a:lnTo>
                  <a:lnTo>
                    <a:pt x="446" y="340"/>
                  </a:lnTo>
                  <a:lnTo>
                    <a:pt x="446" y="340"/>
                  </a:lnTo>
                  <a:lnTo>
                    <a:pt x="444" y="334"/>
                  </a:lnTo>
                  <a:lnTo>
                    <a:pt x="446" y="326"/>
                  </a:lnTo>
                  <a:lnTo>
                    <a:pt x="466" y="298"/>
                  </a:lnTo>
                  <a:lnTo>
                    <a:pt x="466" y="298"/>
                  </a:lnTo>
                  <a:lnTo>
                    <a:pt x="466" y="296"/>
                  </a:lnTo>
                  <a:lnTo>
                    <a:pt x="466" y="296"/>
                  </a:lnTo>
                  <a:lnTo>
                    <a:pt x="468" y="292"/>
                  </a:lnTo>
                  <a:lnTo>
                    <a:pt x="468" y="288"/>
                  </a:lnTo>
                  <a:lnTo>
                    <a:pt x="466" y="284"/>
                  </a:lnTo>
                  <a:lnTo>
                    <a:pt x="464" y="280"/>
                  </a:lnTo>
                  <a:lnTo>
                    <a:pt x="434" y="248"/>
                  </a:lnTo>
                  <a:lnTo>
                    <a:pt x="434" y="248"/>
                  </a:lnTo>
                  <a:lnTo>
                    <a:pt x="428" y="246"/>
                  </a:lnTo>
                  <a:lnTo>
                    <a:pt x="424" y="244"/>
                  </a:lnTo>
                  <a:lnTo>
                    <a:pt x="424" y="244"/>
                  </a:lnTo>
                  <a:lnTo>
                    <a:pt x="420" y="244"/>
                  </a:lnTo>
                  <a:lnTo>
                    <a:pt x="416" y="246"/>
                  </a:lnTo>
                  <a:lnTo>
                    <a:pt x="416" y="246"/>
                  </a:lnTo>
                  <a:lnTo>
                    <a:pt x="414" y="248"/>
                  </a:lnTo>
                  <a:lnTo>
                    <a:pt x="386" y="266"/>
                  </a:lnTo>
                  <a:lnTo>
                    <a:pt x="386" y="266"/>
                  </a:lnTo>
                  <a:lnTo>
                    <a:pt x="380" y="268"/>
                  </a:lnTo>
                  <a:lnTo>
                    <a:pt x="372" y="266"/>
                  </a:lnTo>
                  <a:lnTo>
                    <a:pt x="372" y="266"/>
                  </a:lnTo>
                  <a:lnTo>
                    <a:pt x="350" y="256"/>
                  </a:lnTo>
                  <a:lnTo>
                    <a:pt x="328" y="248"/>
                  </a:lnTo>
                  <a:lnTo>
                    <a:pt x="328" y="248"/>
                  </a:lnTo>
                  <a:lnTo>
                    <a:pt x="320" y="244"/>
                  </a:lnTo>
                  <a:lnTo>
                    <a:pt x="318" y="236"/>
                  </a:lnTo>
                  <a:lnTo>
                    <a:pt x="310" y="204"/>
                  </a:lnTo>
                  <a:lnTo>
                    <a:pt x="310" y="204"/>
                  </a:lnTo>
                  <a:lnTo>
                    <a:pt x="310" y="200"/>
                  </a:lnTo>
                  <a:lnTo>
                    <a:pt x="310" y="200"/>
                  </a:lnTo>
                  <a:lnTo>
                    <a:pt x="308" y="198"/>
                  </a:lnTo>
                  <a:lnTo>
                    <a:pt x="306" y="196"/>
                  </a:lnTo>
                  <a:lnTo>
                    <a:pt x="300" y="192"/>
                  </a:lnTo>
                  <a:lnTo>
                    <a:pt x="296" y="192"/>
                  </a:lnTo>
                  <a:lnTo>
                    <a:pt x="254" y="192"/>
                  </a:lnTo>
                  <a:lnTo>
                    <a:pt x="254" y="192"/>
                  </a:lnTo>
                  <a:lnTo>
                    <a:pt x="248" y="192"/>
                  </a:lnTo>
                  <a:lnTo>
                    <a:pt x="244" y="196"/>
                  </a:lnTo>
                  <a:lnTo>
                    <a:pt x="240" y="198"/>
                  </a:lnTo>
                  <a:lnTo>
                    <a:pt x="238" y="200"/>
                  </a:lnTo>
                  <a:lnTo>
                    <a:pt x="238" y="200"/>
                  </a:lnTo>
                  <a:lnTo>
                    <a:pt x="238" y="204"/>
                  </a:lnTo>
                  <a:lnTo>
                    <a:pt x="232" y="236"/>
                  </a:lnTo>
                  <a:lnTo>
                    <a:pt x="232" y="236"/>
                  </a:lnTo>
                  <a:lnTo>
                    <a:pt x="228" y="244"/>
                  </a:lnTo>
                  <a:lnTo>
                    <a:pt x="222" y="248"/>
                  </a:lnTo>
                  <a:lnTo>
                    <a:pt x="222" y="248"/>
                  </a:lnTo>
                  <a:lnTo>
                    <a:pt x="198" y="256"/>
                  </a:lnTo>
                  <a:lnTo>
                    <a:pt x="176" y="266"/>
                  </a:lnTo>
                  <a:lnTo>
                    <a:pt x="176" y="266"/>
                  </a:lnTo>
                  <a:lnTo>
                    <a:pt x="170" y="268"/>
                  </a:lnTo>
                  <a:lnTo>
                    <a:pt x="162" y="266"/>
                  </a:lnTo>
                  <a:lnTo>
                    <a:pt x="134" y="248"/>
                  </a:lnTo>
                  <a:lnTo>
                    <a:pt x="134" y="248"/>
                  </a:lnTo>
                  <a:lnTo>
                    <a:pt x="132" y="246"/>
                  </a:lnTo>
                  <a:lnTo>
                    <a:pt x="132" y="246"/>
                  </a:lnTo>
                  <a:lnTo>
                    <a:pt x="128" y="244"/>
                  </a:lnTo>
                  <a:lnTo>
                    <a:pt x="124" y="244"/>
                  </a:lnTo>
                  <a:lnTo>
                    <a:pt x="120" y="246"/>
                  </a:lnTo>
                  <a:lnTo>
                    <a:pt x="116" y="248"/>
                  </a:lnTo>
                  <a:lnTo>
                    <a:pt x="86" y="278"/>
                  </a:lnTo>
                  <a:lnTo>
                    <a:pt x="86" y="278"/>
                  </a:lnTo>
                  <a:lnTo>
                    <a:pt x="82" y="284"/>
                  </a:lnTo>
                  <a:lnTo>
                    <a:pt x="80" y="288"/>
                  </a:lnTo>
                  <a:lnTo>
                    <a:pt x="80" y="292"/>
                  </a:lnTo>
                  <a:lnTo>
                    <a:pt x="82" y="296"/>
                  </a:lnTo>
                  <a:lnTo>
                    <a:pt x="82" y="296"/>
                  </a:lnTo>
                  <a:lnTo>
                    <a:pt x="84" y="298"/>
                  </a:lnTo>
                  <a:lnTo>
                    <a:pt x="102" y="326"/>
                  </a:lnTo>
                  <a:lnTo>
                    <a:pt x="102" y="326"/>
                  </a:lnTo>
                  <a:lnTo>
                    <a:pt x="104" y="334"/>
                  </a:lnTo>
                  <a:lnTo>
                    <a:pt x="102" y="340"/>
                  </a:lnTo>
                  <a:lnTo>
                    <a:pt x="102" y="340"/>
                  </a:lnTo>
                  <a:lnTo>
                    <a:pt x="92" y="362"/>
                  </a:lnTo>
                  <a:lnTo>
                    <a:pt x="84" y="386"/>
                  </a:lnTo>
                  <a:lnTo>
                    <a:pt x="84" y="386"/>
                  </a:lnTo>
                  <a:lnTo>
                    <a:pt x="80" y="392"/>
                  </a:lnTo>
                  <a:lnTo>
                    <a:pt x="74" y="396"/>
                  </a:lnTo>
                  <a:lnTo>
                    <a:pt x="40" y="402"/>
                  </a:lnTo>
                  <a:lnTo>
                    <a:pt x="40" y="402"/>
                  </a:lnTo>
                  <a:lnTo>
                    <a:pt x="38" y="402"/>
                  </a:lnTo>
                  <a:lnTo>
                    <a:pt x="38" y="402"/>
                  </a:lnTo>
                  <a:lnTo>
                    <a:pt x="34" y="404"/>
                  </a:lnTo>
                  <a:lnTo>
                    <a:pt x="32" y="406"/>
                  </a:lnTo>
                  <a:lnTo>
                    <a:pt x="30" y="412"/>
                  </a:lnTo>
                  <a:lnTo>
                    <a:pt x="28" y="416"/>
                  </a:lnTo>
                  <a:lnTo>
                    <a:pt x="28" y="460"/>
                  </a:lnTo>
                  <a:lnTo>
                    <a:pt x="28" y="460"/>
                  </a:lnTo>
                  <a:lnTo>
                    <a:pt x="30" y="464"/>
                  </a:lnTo>
                  <a:lnTo>
                    <a:pt x="32" y="468"/>
                  </a:lnTo>
                  <a:lnTo>
                    <a:pt x="34" y="472"/>
                  </a:lnTo>
                  <a:lnTo>
                    <a:pt x="38" y="474"/>
                  </a:lnTo>
                  <a:lnTo>
                    <a:pt x="38" y="474"/>
                  </a:lnTo>
                  <a:lnTo>
                    <a:pt x="40" y="474"/>
                  </a:lnTo>
                  <a:lnTo>
                    <a:pt x="74" y="480"/>
                  </a:lnTo>
                  <a:lnTo>
                    <a:pt x="74" y="480"/>
                  </a:lnTo>
                  <a:lnTo>
                    <a:pt x="80" y="484"/>
                  </a:lnTo>
                  <a:lnTo>
                    <a:pt x="84" y="490"/>
                  </a:lnTo>
                  <a:lnTo>
                    <a:pt x="84" y="490"/>
                  </a:lnTo>
                  <a:lnTo>
                    <a:pt x="92" y="514"/>
                  </a:lnTo>
                  <a:lnTo>
                    <a:pt x="102" y="536"/>
                  </a:lnTo>
                  <a:lnTo>
                    <a:pt x="102" y="536"/>
                  </a:lnTo>
                  <a:lnTo>
                    <a:pt x="104" y="540"/>
                  </a:lnTo>
                  <a:lnTo>
                    <a:pt x="104" y="546"/>
                  </a:lnTo>
                  <a:lnTo>
                    <a:pt x="102" y="550"/>
                  </a:lnTo>
                  <a:lnTo>
                    <a:pt x="98" y="554"/>
                  </a:lnTo>
                  <a:lnTo>
                    <a:pt x="98" y="554"/>
                  </a:lnTo>
                  <a:lnTo>
                    <a:pt x="92" y="556"/>
                  </a:lnTo>
                  <a:lnTo>
                    <a:pt x="86" y="556"/>
                  </a:lnTo>
                  <a:lnTo>
                    <a:pt x="82" y="554"/>
                  </a:lnTo>
                  <a:lnTo>
                    <a:pt x="78" y="550"/>
                  </a:lnTo>
                  <a:lnTo>
                    <a:pt x="78" y="550"/>
                  </a:lnTo>
                  <a:lnTo>
                    <a:pt x="68" y="528"/>
                  </a:lnTo>
                  <a:lnTo>
                    <a:pt x="60" y="506"/>
                  </a:lnTo>
                  <a:lnTo>
                    <a:pt x="36" y="502"/>
                  </a:lnTo>
                  <a:lnTo>
                    <a:pt x="36" y="502"/>
                  </a:lnTo>
                  <a:lnTo>
                    <a:pt x="28" y="500"/>
                  </a:lnTo>
                  <a:lnTo>
                    <a:pt x="22" y="496"/>
                  </a:lnTo>
                  <a:lnTo>
                    <a:pt x="16" y="492"/>
                  </a:lnTo>
                  <a:lnTo>
                    <a:pt x="10" y="488"/>
                  </a:lnTo>
                  <a:lnTo>
                    <a:pt x="6" y="480"/>
                  </a:lnTo>
                  <a:lnTo>
                    <a:pt x="2" y="474"/>
                  </a:lnTo>
                  <a:lnTo>
                    <a:pt x="0" y="466"/>
                  </a:lnTo>
                  <a:lnTo>
                    <a:pt x="0" y="460"/>
                  </a:lnTo>
                  <a:lnTo>
                    <a:pt x="0" y="416"/>
                  </a:lnTo>
                  <a:lnTo>
                    <a:pt x="0" y="416"/>
                  </a:lnTo>
                  <a:lnTo>
                    <a:pt x="0" y="410"/>
                  </a:lnTo>
                  <a:lnTo>
                    <a:pt x="2" y="402"/>
                  </a:lnTo>
                  <a:lnTo>
                    <a:pt x="6" y="394"/>
                  </a:lnTo>
                  <a:lnTo>
                    <a:pt x="10" y="388"/>
                  </a:lnTo>
                  <a:lnTo>
                    <a:pt x="16" y="384"/>
                  </a:lnTo>
                  <a:lnTo>
                    <a:pt x="22" y="378"/>
                  </a:lnTo>
                  <a:lnTo>
                    <a:pt x="28" y="376"/>
                  </a:lnTo>
                  <a:lnTo>
                    <a:pt x="36" y="374"/>
                  </a:lnTo>
                  <a:lnTo>
                    <a:pt x="60" y="370"/>
                  </a:lnTo>
                  <a:lnTo>
                    <a:pt x="60" y="370"/>
                  </a:lnTo>
                  <a:lnTo>
                    <a:pt x="66" y="352"/>
                  </a:lnTo>
                  <a:lnTo>
                    <a:pt x="74" y="334"/>
                  </a:lnTo>
                  <a:lnTo>
                    <a:pt x="60" y="314"/>
                  </a:lnTo>
                  <a:lnTo>
                    <a:pt x="60" y="314"/>
                  </a:lnTo>
                  <a:lnTo>
                    <a:pt x="56" y="308"/>
                  </a:lnTo>
                  <a:lnTo>
                    <a:pt x="54" y="300"/>
                  </a:lnTo>
                  <a:lnTo>
                    <a:pt x="52" y="294"/>
                  </a:lnTo>
                  <a:lnTo>
                    <a:pt x="52" y="286"/>
                  </a:lnTo>
                  <a:lnTo>
                    <a:pt x="54" y="278"/>
                  </a:lnTo>
                  <a:lnTo>
                    <a:pt x="56" y="272"/>
                  </a:lnTo>
                  <a:lnTo>
                    <a:pt x="60" y="264"/>
                  </a:lnTo>
                  <a:lnTo>
                    <a:pt x="66" y="260"/>
                  </a:lnTo>
                  <a:lnTo>
                    <a:pt x="96" y="228"/>
                  </a:lnTo>
                  <a:lnTo>
                    <a:pt x="96" y="228"/>
                  </a:lnTo>
                  <a:lnTo>
                    <a:pt x="102" y="224"/>
                  </a:lnTo>
                  <a:lnTo>
                    <a:pt x="108" y="220"/>
                  </a:lnTo>
                  <a:lnTo>
                    <a:pt x="114" y="218"/>
                  </a:lnTo>
                  <a:lnTo>
                    <a:pt x="122" y="216"/>
                  </a:lnTo>
                  <a:lnTo>
                    <a:pt x="130" y="216"/>
                  </a:lnTo>
                  <a:lnTo>
                    <a:pt x="138" y="218"/>
                  </a:lnTo>
                  <a:lnTo>
                    <a:pt x="144" y="220"/>
                  </a:lnTo>
                  <a:lnTo>
                    <a:pt x="150" y="224"/>
                  </a:lnTo>
                  <a:lnTo>
                    <a:pt x="170" y="238"/>
                  </a:lnTo>
                  <a:lnTo>
                    <a:pt x="170" y="238"/>
                  </a:lnTo>
                  <a:lnTo>
                    <a:pt x="188" y="230"/>
                  </a:lnTo>
                  <a:lnTo>
                    <a:pt x="206" y="222"/>
                  </a:lnTo>
                  <a:lnTo>
                    <a:pt x="210" y="200"/>
                  </a:lnTo>
                  <a:lnTo>
                    <a:pt x="210" y="200"/>
                  </a:lnTo>
                  <a:lnTo>
                    <a:pt x="212" y="192"/>
                  </a:lnTo>
                  <a:lnTo>
                    <a:pt x="216" y="186"/>
                  </a:lnTo>
                  <a:lnTo>
                    <a:pt x="220" y="180"/>
                  </a:lnTo>
                  <a:lnTo>
                    <a:pt x="226" y="174"/>
                  </a:lnTo>
                  <a:lnTo>
                    <a:pt x="232" y="170"/>
                  </a:lnTo>
                  <a:lnTo>
                    <a:pt x="238" y="166"/>
                  </a:lnTo>
                  <a:lnTo>
                    <a:pt x="246" y="164"/>
                  </a:lnTo>
                  <a:lnTo>
                    <a:pt x="254" y="164"/>
                  </a:lnTo>
                  <a:lnTo>
                    <a:pt x="296" y="164"/>
                  </a:lnTo>
                  <a:lnTo>
                    <a:pt x="296" y="164"/>
                  </a:lnTo>
                  <a:lnTo>
                    <a:pt x="304" y="164"/>
                  </a:lnTo>
                  <a:lnTo>
                    <a:pt x="310" y="166"/>
                  </a:lnTo>
                  <a:lnTo>
                    <a:pt x="318" y="170"/>
                  </a:lnTo>
                  <a:lnTo>
                    <a:pt x="324" y="174"/>
                  </a:lnTo>
                  <a:lnTo>
                    <a:pt x="330" y="180"/>
                  </a:lnTo>
                  <a:lnTo>
                    <a:pt x="334" y="186"/>
                  </a:lnTo>
                  <a:lnTo>
                    <a:pt x="336" y="192"/>
                  </a:lnTo>
                  <a:lnTo>
                    <a:pt x="338" y="200"/>
                  </a:lnTo>
                  <a:lnTo>
                    <a:pt x="342" y="222"/>
                  </a:lnTo>
                  <a:lnTo>
                    <a:pt x="342" y="222"/>
                  </a:lnTo>
                  <a:lnTo>
                    <a:pt x="360" y="230"/>
                  </a:lnTo>
                  <a:lnTo>
                    <a:pt x="378" y="238"/>
                  </a:lnTo>
                  <a:lnTo>
                    <a:pt x="398" y="224"/>
                  </a:lnTo>
                  <a:lnTo>
                    <a:pt x="398" y="224"/>
                  </a:lnTo>
                  <a:lnTo>
                    <a:pt x="404" y="220"/>
                  </a:lnTo>
                  <a:lnTo>
                    <a:pt x="412" y="218"/>
                  </a:lnTo>
                  <a:lnTo>
                    <a:pt x="418" y="216"/>
                  </a:lnTo>
                  <a:lnTo>
                    <a:pt x="426" y="216"/>
                  </a:lnTo>
                  <a:lnTo>
                    <a:pt x="426" y="216"/>
                  </a:lnTo>
                  <a:lnTo>
                    <a:pt x="442" y="220"/>
                  </a:lnTo>
                  <a:lnTo>
                    <a:pt x="448" y="224"/>
                  </a:lnTo>
                  <a:lnTo>
                    <a:pt x="454" y="230"/>
                  </a:lnTo>
                  <a:lnTo>
                    <a:pt x="484" y="260"/>
                  </a:lnTo>
                  <a:lnTo>
                    <a:pt x="484" y="260"/>
                  </a:lnTo>
                  <a:lnTo>
                    <a:pt x="488" y="264"/>
                  </a:lnTo>
                  <a:lnTo>
                    <a:pt x="492" y="272"/>
                  </a:lnTo>
                  <a:lnTo>
                    <a:pt x="494" y="278"/>
                  </a:lnTo>
                  <a:lnTo>
                    <a:pt x="496" y="286"/>
                  </a:lnTo>
                  <a:lnTo>
                    <a:pt x="496" y="294"/>
                  </a:lnTo>
                  <a:lnTo>
                    <a:pt x="494" y="300"/>
                  </a:lnTo>
                  <a:lnTo>
                    <a:pt x="492" y="308"/>
                  </a:lnTo>
                  <a:lnTo>
                    <a:pt x="488" y="314"/>
                  </a:lnTo>
                  <a:lnTo>
                    <a:pt x="474" y="334"/>
                  </a:lnTo>
                  <a:lnTo>
                    <a:pt x="474" y="334"/>
                  </a:lnTo>
                  <a:lnTo>
                    <a:pt x="482" y="352"/>
                  </a:lnTo>
                  <a:lnTo>
                    <a:pt x="490" y="370"/>
                  </a:lnTo>
                  <a:lnTo>
                    <a:pt x="512" y="374"/>
                  </a:lnTo>
                  <a:lnTo>
                    <a:pt x="512" y="374"/>
                  </a:lnTo>
                  <a:lnTo>
                    <a:pt x="520" y="376"/>
                  </a:lnTo>
                  <a:lnTo>
                    <a:pt x="528" y="378"/>
                  </a:lnTo>
                  <a:lnTo>
                    <a:pt x="534" y="384"/>
                  </a:lnTo>
                  <a:lnTo>
                    <a:pt x="538" y="388"/>
                  </a:lnTo>
                  <a:lnTo>
                    <a:pt x="542" y="396"/>
                  </a:lnTo>
                  <a:lnTo>
                    <a:pt x="546" y="402"/>
                  </a:lnTo>
                  <a:lnTo>
                    <a:pt x="548" y="410"/>
                  </a:lnTo>
                  <a:lnTo>
                    <a:pt x="548" y="416"/>
                  </a:lnTo>
                  <a:lnTo>
                    <a:pt x="548" y="460"/>
                  </a:lnTo>
                  <a:lnTo>
                    <a:pt x="548" y="460"/>
                  </a:lnTo>
                  <a:lnTo>
                    <a:pt x="548" y="466"/>
                  </a:lnTo>
                  <a:lnTo>
                    <a:pt x="546" y="474"/>
                  </a:lnTo>
                  <a:lnTo>
                    <a:pt x="542" y="480"/>
                  </a:lnTo>
                  <a:lnTo>
                    <a:pt x="538" y="488"/>
                  </a:lnTo>
                  <a:lnTo>
                    <a:pt x="534" y="492"/>
                  </a:lnTo>
                  <a:lnTo>
                    <a:pt x="528" y="498"/>
                  </a:lnTo>
                  <a:lnTo>
                    <a:pt x="520" y="500"/>
                  </a:lnTo>
                  <a:lnTo>
                    <a:pt x="512" y="502"/>
                  </a:lnTo>
                  <a:lnTo>
                    <a:pt x="490" y="506"/>
                  </a:lnTo>
                  <a:lnTo>
                    <a:pt x="490" y="506"/>
                  </a:lnTo>
                  <a:lnTo>
                    <a:pt x="482" y="524"/>
                  </a:lnTo>
                  <a:lnTo>
                    <a:pt x="474" y="542"/>
                  </a:lnTo>
                  <a:lnTo>
                    <a:pt x="488" y="562"/>
                  </a:lnTo>
                  <a:lnTo>
                    <a:pt x="488" y="562"/>
                  </a:lnTo>
                  <a:lnTo>
                    <a:pt x="492" y="568"/>
                  </a:lnTo>
                  <a:lnTo>
                    <a:pt x="494" y="574"/>
                  </a:lnTo>
                  <a:lnTo>
                    <a:pt x="496" y="582"/>
                  </a:lnTo>
                  <a:lnTo>
                    <a:pt x="496" y="590"/>
                  </a:lnTo>
                  <a:lnTo>
                    <a:pt x="494" y="598"/>
                  </a:lnTo>
                  <a:lnTo>
                    <a:pt x="492" y="604"/>
                  </a:lnTo>
                  <a:lnTo>
                    <a:pt x="488" y="610"/>
                  </a:lnTo>
                  <a:lnTo>
                    <a:pt x="484" y="616"/>
                  </a:lnTo>
                  <a:lnTo>
                    <a:pt x="452" y="646"/>
                  </a:lnTo>
                  <a:lnTo>
                    <a:pt x="452" y="646"/>
                  </a:lnTo>
                  <a:lnTo>
                    <a:pt x="448" y="652"/>
                  </a:lnTo>
                  <a:lnTo>
                    <a:pt x="442" y="656"/>
                  </a:lnTo>
                  <a:lnTo>
                    <a:pt x="434" y="658"/>
                  </a:lnTo>
                  <a:lnTo>
                    <a:pt x="426" y="660"/>
                  </a:lnTo>
                  <a:lnTo>
                    <a:pt x="426" y="660"/>
                  </a:lnTo>
                  <a:lnTo>
                    <a:pt x="418" y="660"/>
                  </a:lnTo>
                  <a:lnTo>
                    <a:pt x="412" y="658"/>
                  </a:lnTo>
                  <a:lnTo>
                    <a:pt x="404" y="656"/>
                  </a:lnTo>
                  <a:lnTo>
                    <a:pt x="398" y="652"/>
                  </a:lnTo>
                  <a:lnTo>
                    <a:pt x="378" y="638"/>
                  </a:lnTo>
                  <a:lnTo>
                    <a:pt x="378" y="638"/>
                  </a:lnTo>
                  <a:lnTo>
                    <a:pt x="360" y="646"/>
                  </a:lnTo>
                  <a:lnTo>
                    <a:pt x="342" y="652"/>
                  </a:lnTo>
                  <a:lnTo>
                    <a:pt x="338" y="676"/>
                  </a:lnTo>
                  <a:lnTo>
                    <a:pt x="338" y="676"/>
                  </a:lnTo>
                  <a:lnTo>
                    <a:pt x="336" y="684"/>
                  </a:lnTo>
                  <a:lnTo>
                    <a:pt x="334" y="690"/>
                  </a:lnTo>
                  <a:lnTo>
                    <a:pt x="330" y="696"/>
                  </a:lnTo>
                  <a:lnTo>
                    <a:pt x="324" y="702"/>
                  </a:lnTo>
                  <a:lnTo>
                    <a:pt x="318" y="706"/>
                  </a:lnTo>
                  <a:lnTo>
                    <a:pt x="310" y="710"/>
                  </a:lnTo>
                  <a:lnTo>
                    <a:pt x="302" y="712"/>
                  </a:lnTo>
                  <a:lnTo>
                    <a:pt x="296" y="712"/>
                  </a:lnTo>
                  <a:lnTo>
                    <a:pt x="252" y="712"/>
                  </a:lnTo>
                  <a:lnTo>
                    <a:pt x="252" y="712"/>
                  </a:lnTo>
                  <a:lnTo>
                    <a:pt x="246" y="712"/>
                  </a:lnTo>
                  <a:lnTo>
                    <a:pt x="238" y="710"/>
                  </a:lnTo>
                  <a:lnTo>
                    <a:pt x="232" y="706"/>
                  </a:lnTo>
                  <a:lnTo>
                    <a:pt x="226" y="702"/>
                  </a:lnTo>
                  <a:lnTo>
                    <a:pt x="220" y="696"/>
                  </a:lnTo>
                  <a:lnTo>
                    <a:pt x="216" y="690"/>
                  </a:lnTo>
                  <a:lnTo>
                    <a:pt x="212" y="684"/>
                  </a:lnTo>
                  <a:lnTo>
                    <a:pt x="210" y="676"/>
                  </a:lnTo>
                  <a:lnTo>
                    <a:pt x="206" y="652"/>
                  </a:lnTo>
                  <a:lnTo>
                    <a:pt x="206" y="652"/>
                  </a:lnTo>
                  <a:lnTo>
                    <a:pt x="176" y="640"/>
                  </a:lnTo>
                  <a:lnTo>
                    <a:pt x="118" y="744"/>
                  </a:lnTo>
                  <a:lnTo>
                    <a:pt x="112" y="752"/>
                  </a:lnTo>
                  <a:lnTo>
                    <a:pt x="112" y="752"/>
                  </a:lnTo>
                  <a:lnTo>
                    <a:pt x="132" y="762"/>
                  </a:lnTo>
                  <a:lnTo>
                    <a:pt x="150" y="770"/>
                  </a:lnTo>
                  <a:lnTo>
                    <a:pt x="170" y="776"/>
                  </a:lnTo>
                  <a:lnTo>
                    <a:pt x="190" y="782"/>
                  </a:lnTo>
                  <a:lnTo>
                    <a:pt x="212" y="786"/>
                  </a:lnTo>
                  <a:lnTo>
                    <a:pt x="232" y="788"/>
                  </a:lnTo>
                  <a:lnTo>
                    <a:pt x="254" y="790"/>
                  </a:lnTo>
                  <a:lnTo>
                    <a:pt x="274" y="792"/>
                  </a:lnTo>
                  <a:lnTo>
                    <a:pt x="274" y="792"/>
                  </a:lnTo>
                  <a:lnTo>
                    <a:pt x="310" y="790"/>
                  </a:lnTo>
                  <a:lnTo>
                    <a:pt x="346" y="784"/>
                  </a:lnTo>
                  <a:lnTo>
                    <a:pt x="380" y="776"/>
                  </a:lnTo>
                  <a:lnTo>
                    <a:pt x="412" y="764"/>
                  </a:lnTo>
                  <a:lnTo>
                    <a:pt x="442" y="748"/>
                  </a:lnTo>
                  <a:lnTo>
                    <a:pt x="472" y="730"/>
                  </a:lnTo>
                  <a:lnTo>
                    <a:pt x="500" y="710"/>
                  </a:lnTo>
                  <a:lnTo>
                    <a:pt x="524" y="688"/>
                  </a:lnTo>
                  <a:lnTo>
                    <a:pt x="546" y="662"/>
                  </a:lnTo>
                  <a:lnTo>
                    <a:pt x="568" y="636"/>
                  </a:lnTo>
                  <a:lnTo>
                    <a:pt x="586" y="606"/>
                  </a:lnTo>
                  <a:lnTo>
                    <a:pt x="600" y="576"/>
                  </a:lnTo>
                  <a:lnTo>
                    <a:pt x="612" y="542"/>
                  </a:lnTo>
                  <a:lnTo>
                    <a:pt x="620" y="510"/>
                  </a:lnTo>
                  <a:lnTo>
                    <a:pt x="626" y="474"/>
                  </a:lnTo>
                  <a:lnTo>
                    <a:pt x="628" y="438"/>
                  </a:lnTo>
                  <a:lnTo>
                    <a:pt x="628" y="438"/>
                  </a:lnTo>
                  <a:lnTo>
                    <a:pt x="626" y="402"/>
                  </a:lnTo>
                  <a:lnTo>
                    <a:pt x="620" y="366"/>
                  </a:lnTo>
                  <a:lnTo>
                    <a:pt x="612" y="332"/>
                  </a:lnTo>
                  <a:lnTo>
                    <a:pt x="600" y="300"/>
                  </a:lnTo>
                  <a:lnTo>
                    <a:pt x="586" y="270"/>
                  </a:lnTo>
                  <a:lnTo>
                    <a:pt x="568" y="240"/>
                  </a:lnTo>
                  <a:lnTo>
                    <a:pt x="546" y="214"/>
                  </a:lnTo>
                  <a:lnTo>
                    <a:pt x="524" y="188"/>
                  </a:lnTo>
                  <a:lnTo>
                    <a:pt x="500" y="166"/>
                  </a:lnTo>
                  <a:lnTo>
                    <a:pt x="472" y="144"/>
                  </a:lnTo>
                  <a:lnTo>
                    <a:pt x="442" y="128"/>
                  </a:lnTo>
                  <a:lnTo>
                    <a:pt x="412" y="112"/>
                  </a:lnTo>
                  <a:lnTo>
                    <a:pt x="380" y="100"/>
                  </a:lnTo>
                  <a:lnTo>
                    <a:pt x="346" y="92"/>
                  </a:lnTo>
                  <a:lnTo>
                    <a:pt x="310" y="86"/>
                  </a:lnTo>
                  <a:lnTo>
                    <a:pt x="274" y="84"/>
                  </a:lnTo>
                  <a:lnTo>
                    <a:pt x="274" y="84"/>
                  </a:lnTo>
                  <a:lnTo>
                    <a:pt x="246" y="86"/>
                  </a:lnTo>
                  <a:lnTo>
                    <a:pt x="218" y="88"/>
                  </a:lnTo>
                  <a:lnTo>
                    <a:pt x="190" y="94"/>
                  </a:lnTo>
                  <a:lnTo>
                    <a:pt x="162" y="102"/>
                  </a:lnTo>
                  <a:lnTo>
                    <a:pt x="174" y="130"/>
                  </a:lnTo>
                  <a:lnTo>
                    <a:pt x="186" y="164"/>
                  </a:lnTo>
                  <a:lnTo>
                    <a:pt x="186" y="164"/>
                  </a:lnTo>
                  <a:lnTo>
                    <a:pt x="186" y="170"/>
                  </a:lnTo>
                  <a:lnTo>
                    <a:pt x="184" y="178"/>
                  </a:lnTo>
                  <a:lnTo>
                    <a:pt x="184" y="178"/>
                  </a:lnTo>
                  <a:lnTo>
                    <a:pt x="176" y="182"/>
                  </a:lnTo>
                  <a:lnTo>
                    <a:pt x="170" y="182"/>
                  </a:lnTo>
                  <a:lnTo>
                    <a:pt x="40" y="144"/>
                  </a:lnTo>
                  <a:lnTo>
                    <a:pt x="40" y="144"/>
                  </a:lnTo>
                  <a:lnTo>
                    <a:pt x="34" y="142"/>
                  </a:lnTo>
                  <a:lnTo>
                    <a:pt x="30" y="136"/>
                  </a:lnTo>
                  <a:lnTo>
                    <a:pt x="30" y="136"/>
                  </a:lnTo>
                  <a:lnTo>
                    <a:pt x="28" y="130"/>
                  </a:lnTo>
                  <a:lnTo>
                    <a:pt x="32" y="124"/>
                  </a:lnTo>
                  <a:lnTo>
                    <a:pt x="104" y="8"/>
                  </a:lnTo>
                  <a:lnTo>
                    <a:pt x="104" y="8"/>
                  </a:lnTo>
                  <a:lnTo>
                    <a:pt x="108" y="4"/>
                  </a:lnTo>
                  <a:lnTo>
                    <a:pt x="112" y="0"/>
                  </a:lnTo>
                  <a:lnTo>
                    <a:pt x="118" y="0"/>
                  </a:lnTo>
                  <a:lnTo>
                    <a:pt x="124" y="2"/>
                  </a:lnTo>
                  <a:lnTo>
                    <a:pt x="124" y="2"/>
                  </a:lnTo>
                  <a:lnTo>
                    <a:pt x="128" y="6"/>
                  </a:lnTo>
                  <a:lnTo>
                    <a:pt x="130" y="12"/>
                  </a:lnTo>
                  <a:lnTo>
                    <a:pt x="130" y="16"/>
                  </a:lnTo>
                  <a:lnTo>
                    <a:pt x="128" y="22"/>
                  </a:lnTo>
                  <a:lnTo>
                    <a:pt x="64" y="122"/>
                  </a:lnTo>
                  <a:lnTo>
                    <a:pt x="150" y="148"/>
                  </a:lnTo>
                  <a:lnTo>
                    <a:pt x="148" y="140"/>
                  </a:lnTo>
                  <a:lnTo>
                    <a:pt x="130" y="100"/>
                  </a:lnTo>
                  <a:lnTo>
                    <a:pt x="130" y="100"/>
                  </a:lnTo>
                  <a:lnTo>
                    <a:pt x="130" y="94"/>
                  </a:lnTo>
                  <a:lnTo>
                    <a:pt x="130" y="88"/>
                  </a:lnTo>
                  <a:lnTo>
                    <a:pt x="130" y="88"/>
                  </a:lnTo>
                  <a:lnTo>
                    <a:pt x="134" y="84"/>
                  </a:lnTo>
                  <a:lnTo>
                    <a:pt x="138" y="82"/>
                  </a:lnTo>
                  <a:lnTo>
                    <a:pt x="138" y="82"/>
                  </a:lnTo>
                  <a:lnTo>
                    <a:pt x="172" y="70"/>
                  </a:lnTo>
                  <a:lnTo>
                    <a:pt x="206" y="62"/>
                  </a:lnTo>
                  <a:lnTo>
                    <a:pt x="240" y="58"/>
                  </a:lnTo>
                  <a:lnTo>
                    <a:pt x="274" y="56"/>
                  </a:lnTo>
                  <a:lnTo>
                    <a:pt x="274" y="56"/>
                  </a:lnTo>
                  <a:lnTo>
                    <a:pt x="314" y="58"/>
                  </a:lnTo>
                  <a:lnTo>
                    <a:pt x="352" y="64"/>
                  </a:lnTo>
                  <a:lnTo>
                    <a:pt x="388" y="74"/>
                  </a:lnTo>
                  <a:lnTo>
                    <a:pt x="422" y="86"/>
                  </a:lnTo>
                  <a:lnTo>
                    <a:pt x="456" y="102"/>
                  </a:lnTo>
                  <a:lnTo>
                    <a:pt x="488" y="122"/>
                  </a:lnTo>
                  <a:lnTo>
                    <a:pt x="516" y="144"/>
                  </a:lnTo>
                  <a:lnTo>
                    <a:pt x="544" y="168"/>
                  </a:lnTo>
                  <a:lnTo>
                    <a:pt x="568" y="196"/>
                  </a:lnTo>
                  <a:lnTo>
                    <a:pt x="590" y="224"/>
                  </a:lnTo>
                  <a:lnTo>
                    <a:pt x="610" y="256"/>
                  </a:lnTo>
                  <a:lnTo>
                    <a:pt x="626" y="290"/>
                  </a:lnTo>
                  <a:lnTo>
                    <a:pt x="638" y="324"/>
                  </a:lnTo>
                  <a:lnTo>
                    <a:pt x="648" y="362"/>
                  </a:lnTo>
                  <a:lnTo>
                    <a:pt x="654" y="398"/>
                  </a:lnTo>
                  <a:lnTo>
                    <a:pt x="656" y="438"/>
                  </a:lnTo>
                  <a:lnTo>
                    <a:pt x="656" y="438"/>
                  </a:lnTo>
                  <a:lnTo>
                    <a:pt x="654" y="476"/>
                  </a:lnTo>
                  <a:lnTo>
                    <a:pt x="648" y="514"/>
                  </a:lnTo>
                  <a:lnTo>
                    <a:pt x="638" y="552"/>
                  </a:lnTo>
                  <a:lnTo>
                    <a:pt x="626" y="586"/>
                  </a:lnTo>
                  <a:lnTo>
                    <a:pt x="610" y="620"/>
                  </a:lnTo>
                  <a:lnTo>
                    <a:pt x="590" y="652"/>
                  </a:lnTo>
                  <a:lnTo>
                    <a:pt x="568" y="680"/>
                  </a:lnTo>
                  <a:lnTo>
                    <a:pt x="544" y="708"/>
                  </a:lnTo>
                  <a:lnTo>
                    <a:pt x="516" y="732"/>
                  </a:lnTo>
                  <a:lnTo>
                    <a:pt x="488" y="754"/>
                  </a:lnTo>
                  <a:lnTo>
                    <a:pt x="456" y="774"/>
                  </a:lnTo>
                  <a:lnTo>
                    <a:pt x="422" y="790"/>
                  </a:lnTo>
                  <a:lnTo>
                    <a:pt x="388" y="802"/>
                  </a:lnTo>
                  <a:lnTo>
                    <a:pt x="352" y="812"/>
                  </a:lnTo>
                  <a:lnTo>
                    <a:pt x="314" y="818"/>
                  </a:lnTo>
                  <a:lnTo>
                    <a:pt x="274" y="820"/>
                  </a:lnTo>
                  <a:lnTo>
                    <a:pt x="274" y="820"/>
                  </a:ln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grpSp>
        <p:nvGrpSpPr>
          <p:cNvPr id="10" name="Group 9"/>
          <p:cNvGrpSpPr/>
          <p:nvPr/>
        </p:nvGrpSpPr>
        <p:grpSpPr>
          <a:xfrm>
            <a:off x="10025677" y="2727690"/>
            <a:ext cx="1795634" cy="1474416"/>
            <a:chOff x="9910801" y="2434267"/>
            <a:chExt cx="1878892" cy="1542780"/>
          </a:xfrm>
          <a:solidFill>
            <a:schemeClr val="accent2"/>
          </a:solidFill>
        </p:grpSpPr>
        <p:sp>
          <p:nvSpPr>
            <p:cNvPr id="218" name="TextBox 217"/>
            <p:cNvSpPr txBox="1"/>
            <p:nvPr/>
          </p:nvSpPr>
          <p:spPr>
            <a:xfrm>
              <a:off x="9910801" y="3234749"/>
              <a:ext cx="1090058" cy="461622"/>
            </a:xfrm>
            <a:prstGeom prst="rect">
              <a:avLst/>
            </a:prstGeom>
            <a:noFill/>
          </p:spPr>
          <p:txBody>
            <a:bodyPr wrap="square" lIns="186494" tIns="149195" rIns="186494" bIns="149195" rtlCol="0">
              <a:spAutoFit/>
            </a:bodyPr>
            <a:lstStyle/>
            <a:p>
              <a:pPr defTabSz="951121">
                <a:lnSpc>
                  <a:spcPct val="90000"/>
                </a:lnSpc>
                <a:spcBef>
                  <a:spcPct val="0"/>
                </a:spcBef>
                <a:spcAft>
                  <a:spcPts val="612"/>
                </a:spcAft>
              </a:pPr>
              <a:r>
                <a:rPr lang="en-US" sz="1224" spc="-31" dirty="0">
                  <a:solidFill>
                    <a:schemeClr val="bg2"/>
                  </a:solidFill>
                  <a:latin typeface="Segoe UI Semilight" panose="020B0402040204020203" pitchFamily="34" charset="0"/>
                  <a:cs typeface="Segoe UI Semilight" panose="020B0402040204020203" pitchFamily="34" charset="0"/>
                </a:rPr>
                <a:t>Apps</a:t>
              </a:r>
            </a:p>
          </p:txBody>
        </p:sp>
        <p:grpSp>
          <p:nvGrpSpPr>
            <p:cNvPr id="219" name="Group 218"/>
            <p:cNvGrpSpPr/>
            <p:nvPr/>
          </p:nvGrpSpPr>
          <p:grpSpPr>
            <a:xfrm>
              <a:off x="10012430" y="2917883"/>
              <a:ext cx="462396" cy="357669"/>
              <a:chOff x="5007615" y="2323753"/>
              <a:chExt cx="649029" cy="502032"/>
            </a:xfrm>
            <a:grpFill/>
          </p:grpSpPr>
          <p:sp>
            <p:nvSpPr>
              <p:cNvPr id="220" name="Freeform 219"/>
              <p:cNvSpPr>
                <a:spLocks/>
              </p:cNvSpPr>
              <p:nvPr/>
            </p:nvSpPr>
            <p:spPr bwMode="auto">
              <a:xfrm>
                <a:off x="5175285" y="2455306"/>
                <a:ext cx="313688" cy="314768"/>
              </a:xfrm>
              <a:custGeom>
                <a:avLst/>
                <a:gdLst>
                  <a:gd name="connsiteX0" fmla="*/ 193673 w 319670"/>
                  <a:gd name="connsiteY0" fmla="*/ 280605 h 320770"/>
                  <a:gd name="connsiteX1" fmla="*/ 165888 w 319670"/>
                  <a:gd name="connsiteY1" fmla="*/ 281661 h 320770"/>
                  <a:gd name="connsiteX2" fmla="*/ 167460 w 319670"/>
                  <a:gd name="connsiteY2" fmla="*/ 307015 h 320770"/>
                  <a:gd name="connsiteX3" fmla="*/ 181091 w 319670"/>
                  <a:gd name="connsiteY3" fmla="*/ 305430 h 320770"/>
                  <a:gd name="connsiteX4" fmla="*/ 193673 w 319670"/>
                  <a:gd name="connsiteY4" fmla="*/ 280605 h 320770"/>
                  <a:gd name="connsiteX5" fmla="*/ 127923 w 319670"/>
                  <a:gd name="connsiteY5" fmla="*/ 280054 h 320770"/>
                  <a:gd name="connsiteX6" fmla="*/ 141657 w 319670"/>
                  <a:gd name="connsiteY6" fmla="*/ 305957 h 320770"/>
                  <a:gd name="connsiteX7" fmla="*/ 154333 w 319670"/>
                  <a:gd name="connsiteY7" fmla="*/ 307015 h 320770"/>
                  <a:gd name="connsiteX8" fmla="*/ 152749 w 319670"/>
                  <a:gd name="connsiteY8" fmla="*/ 281640 h 320770"/>
                  <a:gd name="connsiteX9" fmla="*/ 127923 w 319670"/>
                  <a:gd name="connsiteY9" fmla="*/ 280054 h 320770"/>
                  <a:gd name="connsiteX10" fmla="*/ 226960 w 319670"/>
                  <a:gd name="connsiteY10" fmla="*/ 275378 h 320770"/>
                  <a:gd name="connsiteX11" fmla="*/ 209629 w 319670"/>
                  <a:gd name="connsiteY11" fmla="*/ 278547 h 320770"/>
                  <a:gd name="connsiteX12" fmla="*/ 198075 w 319670"/>
                  <a:gd name="connsiteY12" fmla="*/ 301788 h 320770"/>
                  <a:gd name="connsiteX13" fmla="*/ 204377 w 319670"/>
                  <a:gd name="connsiteY13" fmla="*/ 300203 h 320770"/>
                  <a:gd name="connsiteX14" fmla="*/ 226960 w 319670"/>
                  <a:gd name="connsiteY14" fmla="*/ 275378 h 320770"/>
                  <a:gd name="connsiteX15" fmla="*/ 94911 w 319670"/>
                  <a:gd name="connsiteY15" fmla="*/ 274277 h 320770"/>
                  <a:gd name="connsiteX16" fmla="*/ 120163 w 319670"/>
                  <a:gd name="connsiteY16" fmla="*/ 301828 h 320770"/>
                  <a:gd name="connsiteX17" fmla="*/ 124897 w 319670"/>
                  <a:gd name="connsiteY17" fmla="*/ 302888 h 320770"/>
                  <a:gd name="connsiteX18" fmla="*/ 112797 w 319670"/>
                  <a:gd name="connsiteY18" fmla="*/ 277456 h 320770"/>
                  <a:gd name="connsiteX19" fmla="*/ 94911 w 319670"/>
                  <a:gd name="connsiteY19" fmla="*/ 274277 h 320770"/>
                  <a:gd name="connsiteX20" fmla="*/ 261623 w 319670"/>
                  <a:gd name="connsiteY20" fmla="*/ 266024 h 320770"/>
                  <a:gd name="connsiteX21" fmla="*/ 247511 w 319670"/>
                  <a:gd name="connsiteY21" fmla="*/ 270781 h 320770"/>
                  <a:gd name="connsiteX22" fmla="*/ 235489 w 319670"/>
                  <a:gd name="connsiteY22" fmla="*/ 286107 h 320770"/>
                  <a:gd name="connsiteX23" fmla="*/ 261623 w 319670"/>
                  <a:gd name="connsiteY23" fmla="*/ 266024 h 320770"/>
                  <a:gd name="connsiteX24" fmla="*/ 53646 w 319670"/>
                  <a:gd name="connsiteY24" fmla="*/ 261072 h 320770"/>
                  <a:gd name="connsiteX25" fmla="*/ 90509 w 319670"/>
                  <a:gd name="connsiteY25" fmla="*/ 289683 h 320770"/>
                  <a:gd name="connsiteX26" fmla="*/ 74184 w 319670"/>
                  <a:gd name="connsiteY26" fmla="*/ 268490 h 320770"/>
                  <a:gd name="connsiteX27" fmla="*/ 53646 w 319670"/>
                  <a:gd name="connsiteY27" fmla="*/ 261072 h 320770"/>
                  <a:gd name="connsiteX28" fmla="*/ 213205 w 319670"/>
                  <a:gd name="connsiteY28" fmla="*/ 224209 h 320770"/>
                  <a:gd name="connsiteX29" fmla="*/ 163687 w 319670"/>
                  <a:gd name="connsiteY29" fmla="*/ 228957 h 320770"/>
                  <a:gd name="connsiteX30" fmla="*/ 165267 w 319670"/>
                  <a:gd name="connsiteY30" fmla="*/ 269051 h 320770"/>
                  <a:gd name="connsiteX31" fmla="*/ 200035 w 319670"/>
                  <a:gd name="connsiteY31" fmla="*/ 266413 h 320770"/>
                  <a:gd name="connsiteX32" fmla="*/ 213205 w 319670"/>
                  <a:gd name="connsiteY32" fmla="*/ 224209 h 320770"/>
                  <a:gd name="connsiteX33" fmla="*/ 108941 w 319670"/>
                  <a:gd name="connsiteY33" fmla="*/ 224209 h 320770"/>
                  <a:gd name="connsiteX34" fmla="*/ 122109 w 319670"/>
                  <a:gd name="connsiteY34" fmla="*/ 265864 h 320770"/>
                  <a:gd name="connsiteX35" fmla="*/ 152132 w 319670"/>
                  <a:gd name="connsiteY35" fmla="*/ 268500 h 320770"/>
                  <a:gd name="connsiteX36" fmla="*/ 150552 w 319670"/>
                  <a:gd name="connsiteY36" fmla="*/ 228954 h 320770"/>
                  <a:gd name="connsiteX37" fmla="*/ 108941 w 319670"/>
                  <a:gd name="connsiteY37" fmla="*/ 224209 h 320770"/>
                  <a:gd name="connsiteX38" fmla="*/ 58322 w 319670"/>
                  <a:gd name="connsiteY38" fmla="*/ 209903 h 320770"/>
                  <a:gd name="connsiteX39" fmla="*/ 82669 w 319670"/>
                  <a:gd name="connsiteY39" fmla="*/ 257461 h 320770"/>
                  <a:gd name="connsiteX40" fmla="*/ 107016 w 319670"/>
                  <a:gd name="connsiteY40" fmla="*/ 263273 h 320770"/>
                  <a:gd name="connsiteX41" fmla="*/ 94842 w 319670"/>
                  <a:gd name="connsiteY41" fmla="*/ 221000 h 320770"/>
                  <a:gd name="connsiteX42" fmla="*/ 58322 w 319670"/>
                  <a:gd name="connsiteY42" fmla="*/ 209903 h 320770"/>
                  <a:gd name="connsiteX43" fmla="*/ 264925 w 319670"/>
                  <a:gd name="connsiteY43" fmla="*/ 209078 h 320770"/>
                  <a:gd name="connsiteX44" fmla="*/ 227505 w 319670"/>
                  <a:gd name="connsiteY44" fmla="*/ 221190 h 320770"/>
                  <a:gd name="connsiteX45" fmla="*/ 214856 w 319670"/>
                  <a:gd name="connsiteY45" fmla="*/ 264374 h 320770"/>
                  <a:gd name="connsiteX46" fmla="*/ 239100 w 319670"/>
                  <a:gd name="connsiteY46" fmla="*/ 259634 h 320770"/>
                  <a:gd name="connsiteX47" fmla="*/ 264925 w 319670"/>
                  <a:gd name="connsiteY47" fmla="*/ 209078 h 320770"/>
                  <a:gd name="connsiteX48" fmla="*/ 303989 w 319670"/>
                  <a:gd name="connsiteY48" fmla="*/ 187895 h 320770"/>
                  <a:gd name="connsiteX49" fmla="*/ 280765 w 319670"/>
                  <a:gd name="connsiteY49" fmla="*/ 201624 h 320770"/>
                  <a:gd name="connsiteX50" fmla="*/ 258597 w 319670"/>
                  <a:gd name="connsiteY50" fmla="*/ 253370 h 320770"/>
                  <a:gd name="connsiteX51" fmla="*/ 279710 w 319670"/>
                  <a:gd name="connsiteY51" fmla="*/ 244921 h 320770"/>
                  <a:gd name="connsiteX52" fmla="*/ 303989 w 319670"/>
                  <a:gd name="connsiteY52" fmla="*/ 187895 h 320770"/>
                  <a:gd name="connsiteX53" fmla="*/ 15131 w 319670"/>
                  <a:gd name="connsiteY53" fmla="*/ 186244 h 320770"/>
                  <a:gd name="connsiteX54" fmla="*/ 35764 w 319670"/>
                  <a:gd name="connsiteY54" fmla="*/ 239029 h 320770"/>
                  <a:gd name="connsiteX55" fmla="*/ 63274 w 319670"/>
                  <a:gd name="connsiteY55" fmla="*/ 251169 h 320770"/>
                  <a:gd name="connsiteX56" fmla="*/ 42641 w 319670"/>
                  <a:gd name="connsiteY56" fmla="*/ 202607 h 320770"/>
                  <a:gd name="connsiteX57" fmla="*/ 15131 w 319670"/>
                  <a:gd name="connsiteY57" fmla="*/ 186244 h 320770"/>
                  <a:gd name="connsiteX58" fmla="*/ 220633 w 319670"/>
                  <a:gd name="connsiteY58" fmla="*/ 169463 h 320770"/>
                  <a:gd name="connsiteX59" fmla="*/ 162861 w 319670"/>
                  <a:gd name="connsiteY59" fmla="*/ 176816 h 320770"/>
                  <a:gd name="connsiteX60" fmla="*/ 163386 w 319670"/>
                  <a:gd name="connsiteY60" fmla="*/ 215680 h 320770"/>
                  <a:gd name="connsiteX61" fmla="*/ 216431 w 319670"/>
                  <a:gd name="connsiteY61" fmla="*/ 209903 h 320770"/>
                  <a:gd name="connsiteX62" fmla="*/ 220633 w 319670"/>
                  <a:gd name="connsiteY62" fmla="*/ 169463 h 320770"/>
                  <a:gd name="connsiteX63" fmla="*/ 101513 w 319670"/>
                  <a:gd name="connsiteY63" fmla="*/ 169463 h 320770"/>
                  <a:gd name="connsiteX64" fmla="*/ 105748 w 319670"/>
                  <a:gd name="connsiteY64" fmla="*/ 210428 h 320770"/>
                  <a:gd name="connsiteX65" fmla="*/ 150207 w 319670"/>
                  <a:gd name="connsiteY65" fmla="*/ 215680 h 320770"/>
                  <a:gd name="connsiteX66" fmla="*/ 149678 w 319670"/>
                  <a:gd name="connsiteY66" fmla="*/ 176291 h 320770"/>
                  <a:gd name="connsiteX67" fmla="*/ 101513 w 319670"/>
                  <a:gd name="connsiteY67" fmla="*/ 169463 h 320770"/>
                  <a:gd name="connsiteX68" fmla="*/ 51121 w 319670"/>
                  <a:gd name="connsiteY68" fmla="*/ 149931 h 320770"/>
                  <a:gd name="connsiteX69" fmla="*/ 50069 w 319670"/>
                  <a:gd name="connsiteY69" fmla="*/ 159953 h 320770"/>
                  <a:gd name="connsiteX70" fmla="*/ 53752 w 319670"/>
                  <a:gd name="connsiteY70" fmla="*/ 193713 h 320770"/>
                  <a:gd name="connsiteX71" fmla="*/ 92160 w 319670"/>
                  <a:gd name="connsiteY71" fmla="*/ 207427 h 320770"/>
                  <a:gd name="connsiteX72" fmla="*/ 89003 w 319670"/>
                  <a:gd name="connsiteY72" fmla="*/ 166283 h 320770"/>
                  <a:gd name="connsiteX73" fmla="*/ 51121 w 319670"/>
                  <a:gd name="connsiteY73" fmla="*/ 149931 h 320770"/>
                  <a:gd name="connsiteX74" fmla="*/ 271850 w 319670"/>
                  <a:gd name="connsiteY74" fmla="*/ 148830 h 320770"/>
                  <a:gd name="connsiteX75" fmla="*/ 233420 w 319670"/>
                  <a:gd name="connsiteY75" fmla="*/ 165717 h 320770"/>
                  <a:gd name="connsiteX76" fmla="*/ 230262 w 319670"/>
                  <a:gd name="connsiteY76" fmla="*/ 206877 h 320770"/>
                  <a:gd name="connsiteX77" fmla="*/ 269218 w 319670"/>
                  <a:gd name="connsiteY77" fmla="*/ 193157 h 320770"/>
                  <a:gd name="connsiteX78" fmla="*/ 272903 w 319670"/>
                  <a:gd name="connsiteY78" fmla="*/ 159912 h 320770"/>
                  <a:gd name="connsiteX79" fmla="*/ 271850 w 319670"/>
                  <a:gd name="connsiteY79" fmla="*/ 148830 h 320770"/>
                  <a:gd name="connsiteX80" fmla="*/ 302793 w 319670"/>
                  <a:gd name="connsiteY80" fmla="*/ 126547 h 320770"/>
                  <a:gd name="connsiteX81" fmla="*/ 284431 w 319670"/>
                  <a:gd name="connsiteY81" fmla="*/ 141328 h 320770"/>
                  <a:gd name="connsiteX82" fmla="*/ 286005 w 319670"/>
                  <a:gd name="connsiteY82" fmla="*/ 159805 h 320770"/>
                  <a:gd name="connsiteX83" fmla="*/ 283907 w 319670"/>
                  <a:gd name="connsiteY83" fmla="*/ 185144 h 320770"/>
                  <a:gd name="connsiteX84" fmla="*/ 306465 w 319670"/>
                  <a:gd name="connsiteY84" fmla="*/ 169835 h 320770"/>
                  <a:gd name="connsiteX85" fmla="*/ 306465 w 319670"/>
                  <a:gd name="connsiteY85" fmla="*/ 160333 h 320770"/>
                  <a:gd name="connsiteX86" fmla="*/ 302793 w 319670"/>
                  <a:gd name="connsiteY86" fmla="*/ 126547 h 320770"/>
                  <a:gd name="connsiteX87" fmla="*/ 17427 w 319670"/>
                  <a:gd name="connsiteY87" fmla="*/ 125172 h 320770"/>
                  <a:gd name="connsiteX88" fmla="*/ 13205 w 319670"/>
                  <a:gd name="connsiteY88" fmla="*/ 160446 h 320770"/>
                  <a:gd name="connsiteX89" fmla="*/ 13205 w 319670"/>
                  <a:gd name="connsiteY89" fmla="*/ 168870 h 320770"/>
                  <a:gd name="connsiteX90" fmla="*/ 39065 w 319670"/>
                  <a:gd name="connsiteY90" fmla="*/ 186244 h 320770"/>
                  <a:gd name="connsiteX91" fmla="*/ 36954 w 319670"/>
                  <a:gd name="connsiteY91" fmla="*/ 159920 h 320770"/>
                  <a:gd name="connsiteX92" fmla="*/ 38537 w 319670"/>
                  <a:gd name="connsiteY92" fmla="*/ 142546 h 320770"/>
                  <a:gd name="connsiteX93" fmla="*/ 17427 w 319670"/>
                  <a:gd name="connsiteY93" fmla="*/ 125172 h 320770"/>
                  <a:gd name="connsiteX94" fmla="*/ 215883 w 319670"/>
                  <a:gd name="connsiteY94" fmla="*/ 122420 h 320770"/>
                  <a:gd name="connsiteX95" fmla="*/ 165486 w 319670"/>
                  <a:gd name="connsiteY95" fmla="*/ 128769 h 320770"/>
                  <a:gd name="connsiteX96" fmla="*/ 163386 w 319670"/>
                  <a:gd name="connsiteY96" fmla="*/ 128769 h 320770"/>
                  <a:gd name="connsiteX97" fmla="*/ 162861 w 319670"/>
                  <a:gd name="connsiteY97" fmla="*/ 155221 h 320770"/>
                  <a:gd name="connsiteX98" fmla="*/ 162861 w 319670"/>
                  <a:gd name="connsiteY98" fmla="*/ 163686 h 320770"/>
                  <a:gd name="connsiteX99" fmla="*/ 220083 w 319670"/>
                  <a:gd name="connsiteY99" fmla="*/ 155750 h 320770"/>
                  <a:gd name="connsiteX100" fmla="*/ 215883 w 319670"/>
                  <a:gd name="connsiteY100" fmla="*/ 122420 h 320770"/>
                  <a:gd name="connsiteX101" fmla="*/ 106825 w 319670"/>
                  <a:gd name="connsiteY101" fmla="*/ 120220 h 320770"/>
                  <a:gd name="connsiteX102" fmla="*/ 102064 w 319670"/>
                  <a:gd name="connsiteY102" fmla="*/ 156248 h 320770"/>
                  <a:gd name="connsiteX103" fmla="*/ 149678 w 319670"/>
                  <a:gd name="connsiteY103" fmla="*/ 163136 h 320770"/>
                  <a:gd name="connsiteX104" fmla="*/ 149678 w 319670"/>
                  <a:gd name="connsiteY104" fmla="*/ 155188 h 320770"/>
                  <a:gd name="connsiteX105" fmla="*/ 150207 w 319670"/>
                  <a:gd name="connsiteY105" fmla="*/ 128167 h 320770"/>
                  <a:gd name="connsiteX106" fmla="*/ 106825 w 319670"/>
                  <a:gd name="connsiteY106" fmla="*/ 120220 h 320770"/>
                  <a:gd name="connsiteX107" fmla="*/ 259617 w 319670"/>
                  <a:gd name="connsiteY107" fmla="*/ 103988 h 320770"/>
                  <a:gd name="connsiteX108" fmla="*/ 228611 w 319670"/>
                  <a:gd name="connsiteY108" fmla="*/ 118717 h 320770"/>
                  <a:gd name="connsiteX109" fmla="*/ 233341 w 319670"/>
                  <a:gd name="connsiteY109" fmla="*/ 151856 h 320770"/>
                  <a:gd name="connsiteX110" fmla="*/ 269602 w 319670"/>
                  <a:gd name="connsiteY110" fmla="*/ 135024 h 320770"/>
                  <a:gd name="connsiteX111" fmla="*/ 259617 w 319670"/>
                  <a:gd name="connsiteY111" fmla="*/ 103988 h 320770"/>
                  <a:gd name="connsiteX112" fmla="*/ 65249 w 319670"/>
                  <a:gd name="connsiteY112" fmla="*/ 99862 h 320770"/>
                  <a:gd name="connsiteX113" fmla="*/ 52545 w 319670"/>
                  <a:gd name="connsiteY113" fmla="*/ 136118 h 320770"/>
                  <a:gd name="connsiteX114" fmla="*/ 89068 w 319670"/>
                  <a:gd name="connsiteY114" fmla="*/ 152407 h 320770"/>
                  <a:gd name="connsiteX115" fmla="*/ 94361 w 319670"/>
                  <a:gd name="connsiteY115" fmla="*/ 115625 h 320770"/>
                  <a:gd name="connsiteX116" fmla="*/ 65249 w 319670"/>
                  <a:gd name="connsiteY116" fmla="*/ 99862 h 320770"/>
                  <a:gd name="connsiteX117" fmla="*/ 285381 w 319670"/>
                  <a:gd name="connsiteY117" fmla="*/ 83906 h 320770"/>
                  <a:gd name="connsiteX118" fmla="*/ 270702 w 319670"/>
                  <a:gd name="connsiteY118" fmla="*/ 96554 h 320770"/>
                  <a:gd name="connsiteX119" fmla="*/ 281711 w 319670"/>
                  <a:gd name="connsiteY119" fmla="*/ 127648 h 320770"/>
                  <a:gd name="connsiteX120" fmla="*/ 298487 w 319670"/>
                  <a:gd name="connsiteY120" fmla="*/ 112365 h 320770"/>
                  <a:gd name="connsiteX121" fmla="*/ 285381 w 319670"/>
                  <a:gd name="connsiteY121" fmla="*/ 83906 h 320770"/>
                  <a:gd name="connsiteX122" fmla="*/ 39411 w 319670"/>
                  <a:gd name="connsiteY122" fmla="*/ 75928 h 320770"/>
                  <a:gd name="connsiteX123" fmla="*/ 21458 w 319670"/>
                  <a:gd name="connsiteY123" fmla="*/ 111317 h 320770"/>
                  <a:gd name="connsiteX124" fmla="*/ 40995 w 319670"/>
                  <a:gd name="connsiteY124" fmla="*/ 128748 h 320770"/>
                  <a:gd name="connsiteX125" fmla="*/ 54196 w 319670"/>
                  <a:gd name="connsiteY125" fmla="*/ 91774 h 320770"/>
                  <a:gd name="connsiteX126" fmla="*/ 39411 w 319670"/>
                  <a:gd name="connsiteY126" fmla="*/ 75928 h 320770"/>
                  <a:gd name="connsiteX127" fmla="*/ 201616 w 319670"/>
                  <a:gd name="connsiteY127" fmla="*/ 73452 h 320770"/>
                  <a:gd name="connsiteX128" fmla="*/ 165267 w 319670"/>
                  <a:gd name="connsiteY128" fmla="*/ 78187 h 320770"/>
                  <a:gd name="connsiteX129" fmla="*/ 164740 w 319670"/>
                  <a:gd name="connsiteY129" fmla="*/ 78187 h 320770"/>
                  <a:gd name="connsiteX130" fmla="*/ 163687 w 319670"/>
                  <a:gd name="connsiteY130" fmla="*/ 115543 h 320770"/>
                  <a:gd name="connsiteX131" fmla="*/ 165267 w 319670"/>
                  <a:gd name="connsiteY131" fmla="*/ 115543 h 320770"/>
                  <a:gd name="connsiteX132" fmla="*/ 213205 w 319670"/>
                  <a:gd name="connsiteY132" fmla="*/ 109756 h 320770"/>
                  <a:gd name="connsiteX133" fmla="*/ 201616 w 319670"/>
                  <a:gd name="connsiteY133" fmla="*/ 73452 h 320770"/>
                  <a:gd name="connsiteX134" fmla="*/ 121592 w 319670"/>
                  <a:gd name="connsiteY134" fmla="*/ 70701 h 320770"/>
                  <a:gd name="connsiteX135" fmla="*/ 109491 w 319670"/>
                  <a:gd name="connsiteY135" fmla="*/ 107084 h 320770"/>
                  <a:gd name="connsiteX136" fmla="*/ 150530 w 319670"/>
                  <a:gd name="connsiteY136" fmla="*/ 114993 h 320770"/>
                  <a:gd name="connsiteX137" fmla="*/ 151582 w 319670"/>
                  <a:gd name="connsiteY137" fmla="*/ 77028 h 320770"/>
                  <a:gd name="connsiteX138" fmla="*/ 121592 w 319670"/>
                  <a:gd name="connsiteY138" fmla="*/ 70701 h 320770"/>
                  <a:gd name="connsiteX139" fmla="*/ 233321 w 319670"/>
                  <a:gd name="connsiteY139" fmla="*/ 59697 h 320770"/>
                  <a:gd name="connsiteX140" fmla="*/ 214306 w 319670"/>
                  <a:gd name="connsiteY140" fmla="*/ 69207 h 320770"/>
                  <a:gd name="connsiteX141" fmla="*/ 225926 w 319670"/>
                  <a:gd name="connsiteY141" fmla="*/ 106189 h 320770"/>
                  <a:gd name="connsiteX142" fmla="*/ 253921 w 319670"/>
                  <a:gd name="connsiteY142" fmla="*/ 92453 h 320770"/>
                  <a:gd name="connsiteX143" fmla="*/ 233321 w 319670"/>
                  <a:gd name="connsiteY143" fmla="*/ 59697 h 320770"/>
                  <a:gd name="connsiteX144" fmla="*/ 92595 w 319670"/>
                  <a:gd name="connsiteY144" fmla="*/ 55846 h 320770"/>
                  <a:gd name="connsiteX145" fmla="*/ 70977 w 319670"/>
                  <a:gd name="connsiteY145" fmla="*/ 88088 h 320770"/>
                  <a:gd name="connsiteX146" fmla="*/ 97341 w 319670"/>
                  <a:gd name="connsiteY146" fmla="*/ 102888 h 320770"/>
                  <a:gd name="connsiteX147" fmla="*/ 108941 w 319670"/>
                  <a:gd name="connsiteY147" fmla="*/ 65360 h 320770"/>
                  <a:gd name="connsiteX148" fmla="*/ 92595 w 319670"/>
                  <a:gd name="connsiteY148" fmla="*/ 55846 h 320770"/>
                  <a:gd name="connsiteX149" fmla="*/ 251144 w 319670"/>
                  <a:gd name="connsiteY149" fmla="*/ 44842 h 320770"/>
                  <a:gd name="connsiteX150" fmla="*/ 243742 w 319670"/>
                  <a:gd name="connsiteY150" fmla="*/ 51712 h 320770"/>
                  <a:gd name="connsiteX151" fmla="*/ 264890 w 319670"/>
                  <a:gd name="connsiteY151" fmla="*/ 85007 h 320770"/>
                  <a:gd name="connsiteX152" fmla="*/ 277579 w 319670"/>
                  <a:gd name="connsiteY152" fmla="*/ 72851 h 320770"/>
                  <a:gd name="connsiteX153" fmla="*/ 251144 w 319670"/>
                  <a:gd name="connsiteY153" fmla="*/ 44842 h 320770"/>
                  <a:gd name="connsiteX154" fmla="*/ 75908 w 319670"/>
                  <a:gd name="connsiteY154" fmla="*/ 39614 h 320770"/>
                  <a:gd name="connsiteX155" fmla="*/ 47868 w 319670"/>
                  <a:gd name="connsiteY155" fmla="*/ 65510 h 320770"/>
                  <a:gd name="connsiteX156" fmla="*/ 60565 w 319670"/>
                  <a:gd name="connsiteY156" fmla="*/ 79779 h 320770"/>
                  <a:gd name="connsiteX157" fmla="*/ 82256 w 319670"/>
                  <a:gd name="connsiteY157" fmla="*/ 47013 h 320770"/>
                  <a:gd name="connsiteX158" fmla="*/ 75908 w 319670"/>
                  <a:gd name="connsiteY158" fmla="*/ 39614 h 320770"/>
                  <a:gd name="connsiteX159" fmla="*/ 224484 w 319670"/>
                  <a:gd name="connsiteY159" fmla="*/ 28060 h 320770"/>
                  <a:gd name="connsiteX160" fmla="*/ 236003 w 319670"/>
                  <a:gd name="connsiteY160" fmla="*/ 41815 h 320770"/>
                  <a:gd name="connsiteX161" fmla="*/ 240716 w 319670"/>
                  <a:gd name="connsiteY161" fmla="*/ 37583 h 320770"/>
                  <a:gd name="connsiteX162" fmla="*/ 224484 w 319670"/>
                  <a:gd name="connsiteY162" fmla="*/ 28060 h 320770"/>
                  <a:gd name="connsiteX163" fmla="*/ 101238 w 319670"/>
                  <a:gd name="connsiteY163" fmla="*/ 25309 h 320770"/>
                  <a:gd name="connsiteX164" fmla="*/ 86933 w 319670"/>
                  <a:gd name="connsiteY164" fmla="*/ 32662 h 320770"/>
                  <a:gd name="connsiteX165" fmla="*/ 90642 w 319670"/>
                  <a:gd name="connsiteY165" fmla="*/ 36863 h 320770"/>
                  <a:gd name="connsiteX166" fmla="*/ 101238 w 319670"/>
                  <a:gd name="connsiteY166" fmla="*/ 25309 h 320770"/>
                  <a:gd name="connsiteX167" fmla="*/ 189546 w 319670"/>
                  <a:gd name="connsiteY167" fmla="*/ 16506 h 320770"/>
                  <a:gd name="connsiteX168" fmla="*/ 209532 w 319670"/>
                  <a:gd name="connsiteY168" fmla="*/ 56946 h 320770"/>
                  <a:gd name="connsiteX169" fmla="*/ 225310 w 319670"/>
                  <a:gd name="connsiteY169" fmla="*/ 49068 h 320770"/>
                  <a:gd name="connsiteX170" fmla="*/ 194280 w 319670"/>
                  <a:gd name="connsiteY170" fmla="*/ 17556 h 320770"/>
                  <a:gd name="connsiteX171" fmla="*/ 189546 w 319670"/>
                  <a:gd name="connsiteY171" fmla="*/ 16506 h 320770"/>
                  <a:gd name="connsiteX172" fmla="*/ 132600 w 319670"/>
                  <a:gd name="connsiteY172" fmla="*/ 15955 h 320770"/>
                  <a:gd name="connsiteX173" fmla="*/ 128938 w 319670"/>
                  <a:gd name="connsiteY173" fmla="*/ 16483 h 320770"/>
                  <a:gd name="connsiteX174" fmla="*/ 100688 w 319670"/>
                  <a:gd name="connsiteY174" fmla="*/ 46010 h 320770"/>
                  <a:gd name="connsiteX175" fmla="*/ 114290 w 319670"/>
                  <a:gd name="connsiteY175" fmla="*/ 53920 h 320770"/>
                  <a:gd name="connsiteX176" fmla="*/ 132600 w 319670"/>
                  <a:gd name="connsiteY176" fmla="*/ 15955 h 320770"/>
                  <a:gd name="connsiteX177" fmla="*/ 167974 w 319670"/>
                  <a:gd name="connsiteY177" fmla="*/ 13204 h 320770"/>
                  <a:gd name="connsiteX178" fmla="*/ 165337 w 319670"/>
                  <a:gd name="connsiteY178" fmla="*/ 64924 h 320770"/>
                  <a:gd name="connsiteX179" fmla="*/ 196974 w 319670"/>
                  <a:gd name="connsiteY179" fmla="*/ 60702 h 320770"/>
                  <a:gd name="connsiteX180" fmla="*/ 173247 w 319670"/>
                  <a:gd name="connsiteY180" fmla="*/ 13732 h 320770"/>
                  <a:gd name="connsiteX181" fmla="*/ 167974 w 319670"/>
                  <a:gd name="connsiteY181" fmla="*/ 13204 h 320770"/>
                  <a:gd name="connsiteX182" fmla="*/ 149585 w 319670"/>
                  <a:gd name="connsiteY182" fmla="*/ 13204 h 320770"/>
                  <a:gd name="connsiteX183" fmla="*/ 126273 w 319670"/>
                  <a:gd name="connsiteY183" fmla="*/ 58551 h 320770"/>
                  <a:gd name="connsiteX184" fmla="*/ 152764 w 319670"/>
                  <a:gd name="connsiteY184" fmla="*/ 63823 h 320770"/>
                  <a:gd name="connsiteX185" fmla="*/ 154883 w 319670"/>
                  <a:gd name="connsiteY185" fmla="*/ 13204 h 320770"/>
                  <a:gd name="connsiteX186" fmla="*/ 149585 w 319670"/>
                  <a:gd name="connsiteY186" fmla="*/ 13204 h 320770"/>
                  <a:gd name="connsiteX187" fmla="*/ 160099 w 319670"/>
                  <a:gd name="connsiteY187" fmla="*/ 0 h 320770"/>
                  <a:gd name="connsiteX188" fmla="*/ 248047 w 319670"/>
                  <a:gd name="connsiteY188" fmla="*/ 26906 h 320770"/>
                  <a:gd name="connsiteX189" fmla="*/ 259107 w 319670"/>
                  <a:gd name="connsiteY189" fmla="*/ 34293 h 320770"/>
                  <a:gd name="connsiteX190" fmla="*/ 285965 w 319670"/>
                  <a:gd name="connsiteY190" fmla="*/ 61727 h 320770"/>
                  <a:gd name="connsiteX191" fmla="*/ 293865 w 319670"/>
                  <a:gd name="connsiteY191" fmla="*/ 72806 h 320770"/>
                  <a:gd name="connsiteX192" fmla="*/ 308084 w 319670"/>
                  <a:gd name="connsiteY192" fmla="*/ 100768 h 320770"/>
                  <a:gd name="connsiteX193" fmla="*/ 313350 w 319670"/>
                  <a:gd name="connsiteY193" fmla="*/ 115013 h 320770"/>
                  <a:gd name="connsiteX194" fmla="*/ 319670 w 319670"/>
                  <a:gd name="connsiteY194" fmla="*/ 157747 h 320770"/>
                  <a:gd name="connsiteX195" fmla="*/ 319670 w 319670"/>
                  <a:gd name="connsiteY195" fmla="*/ 160385 h 320770"/>
                  <a:gd name="connsiteX196" fmla="*/ 319144 w 319670"/>
                  <a:gd name="connsiteY196" fmla="*/ 176212 h 320770"/>
                  <a:gd name="connsiteX197" fmla="*/ 302291 w 319670"/>
                  <a:gd name="connsiteY197" fmla="*/ 232664 h 320770"/>
                  <a:gd name="connsiteX198" fmla="*/ 288598 w 319670"/>
                  <a:gd name="connsiteY198" fmla="*/ 254822 h 320770"/>
                  <a:gd name="connsiteX199" fmla="*/ 160099 w 319670"/>
                  <a:gd name="connsiteY199" fmla="*/ 320242 h 320770"/>
                  <a:gd name="connsiteX200" fmla="*/ 159572 w 319670"/>
                  <a:gd name="connsiteY200" fmla="*/ 320242 h 320770"/>
                  <a:gd name="connsiteX201" fmla="*/ 155359 w 319670"/>
                  <a:gd name="connsiteY201" fmla="*/ 320770 h 320770"/>
                  <a:gd name="connsiteX202" fmla="*/ 155359 w 319670"/>
                  <a:gd name="connsiteY202" fmla="*/ 320242 h 320770"/>
                  <a:gd name="connsiteX203" fmla="*/ 26332 w 319670"/>
                  <a:gd name="connsiteY203" fmla="*/ 248491 h 320770"/>
                  <a:gd name="connsiteX204" fmla="*/ 13693 w 319670"/>
                  <a:gd name="connsiteY204" fmla="*/ 225278 h 320770"/>
                  <a:gd name="connsiteX205" fmla="*/ 527 w 319670"/>
                  <a:gd name="connsiteY205" fmla="*/ 174630 h 320770"/>
                  <a:gd name="connsiteX206" fmla="*/ 0 w 319670"/>
                  <a:gd name="connsiteY206" fmla="*/ 160385 h 320770"/>
                  <a:gd name="connsiteX207" fmla="*/ 0 w 319670"/>
                  <a:gd name="connsiteY207" fmla="*/ 156164 h 320770"/>
                  <a:gd name="connsiteX208" fmla="*/ 6847 w 319670"/>
                  <a:gd name="connsiteY208" fmla="*/ 113958 h 320770"/>
                  <a:gd name="connsiteX209" fmla="*/ 12113 w 319670"/>
                  <a:gd name="connsiteY209" fmla="*/ 99185 h 320770"/>
                  <a:gd name="connsiteX210" fmla="*/ 32125 w 319670"/>
                  <a:gd name="connsiteY210" fmla="*/ 64365 h 320770"/>
                  <a:gd name="connsiteX211" fmla="*/ 41078 w 319670"/>
                  <a:gd name="connsiteY211" fmla="*/ 52758 h 320770"/>
                  <a:gd name="connsiteX212" fmla="*/ 68990 w 319670"/>
                  <a:gd name="connsiteY212" fmla="*/ 28489 h 320770"/>
                  <a:gd name="connsiteX213" fmla="*/ 80576 w 319670"/>
                  <a:gd name="connsiteY213" fmla="*/ 21103 h 320770"/>
                  <a:gd name="connsiteX214" fmla="*/ 160099 w 319670"/>
                  <a:gd name="connsiteY214" fmla="*/ 0 h 32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19670" h="320770">
                    <a:moveTo>
                      <a:pt x="193673" y="280605"/>
                    </a:moveTo>
                    <a:cubicBezTo>
                      <a:pt x="184761" y="281133"/>
                      <a:pt x="175324" y="281661"/>
                      <a:pt x="165888" y="281661"/>
                    </a:cubicBezTo>
                    <a:cubicBezTo>
                      <a:pt x="166412" y="292225"/>
                      <a:pt x="166936" y="300676"/>
                      <a:pt x="167460" y="307015"/>
                    </a:cubicBezTo>
                    <a:cubicBezTo>
                      <a:pt x="172179" y="306486"/>
                      <a:pt x="176373" y="305958"/>
                      <a:pt x="181091" y="305430"/>
                    </a:cubicBezTo>
                    <a:cubicBezTo>
                      <a:pt x="183188" y="301733"/>
                      <a:pt x="188430" y="292753"/>
                      <a:pt x="193673" y="280605"/>
                    </a:cubicBezTo>
                    <a:close/>
                    <a:moveTo>
                      <a:pt x="127923" y="280054"/>
                    </a:moveTo>
                    <a:cubicBezTo>
                      <a:pt x="133734" y="293270"/>
                      <a:pt x="139016" y="302257"/>
                      <a:pt x="141657" y="305957"/>
                    </a:cubicBezTo>
                    <a:cubicBezTo>
                      <a:pt x="145882" y="306486"/>
                      <a:pt x="150108" y="307015"/>
                      <a:pt x="154333" y="307015"/>
                    </a:cubicBezTo>
                    <a:cubicBezTo>
                      <a:pt x="153805" y="300671"/>
                      <a:pt x="153277" y="291684"/>
                      <a:pt x="152749" y="281640"/>
                    </a:cubicBezTo>
                    <a:cubicBezTo>
                      <a:pt x="144298" y="281640"/>
                      <a:pt x="135846" y="280583"/>
                      <a:pt x="127923" y="280054"/>
                    </a:cubicBezTo>
                    <a:close/>
                    <a:moveTo>
                      <a:pt x="226960" y="275378"/>
                    </a:moveTo>
                    <a:cubicBezTo>
                      <a:pt x="221183" y="276962"/>
                      <a:pt x="215406" y="277491"/>
                      <a:pt x="209629" y="278547"/>
                    </a:cubicBezTo>
                    <a:cubicBezTo>
                      <a:pt x="205427" y="288055"/>
                      <a:pt x="201226" y="295978"/>
                      <a:pt x="198075" y="301788"/>
                    </a:cubicBezTo>
                    <a:cubicBezTo>
                      <a:pt x="200175" y="301260"/>
                      <a:pt x="202276" y="300731"/>
                      <a:pt x="204377" y="300203"/>
                    </a:cubicBezTo>
                    <a:cubicBezTo>
                      <a:pt x="208053" y="296506"/>
                      <a:pt x="216982" y="288055"/>
                      <a:pt x="226960" y="275378"/>
                    </a:cubicBezTo>
                    <a:close/>
                    <a:moveTo>
                      <a:pt x="94911" y="274277"/>
                    </a:moveTo>
                    <a:cubicBezTo>
                      <a:pt x="107537" y="290172"/>
                      <a:pt x="118584" y="300239"/>
                      <a:pt x="120163" y="301828"/>
                    </a:cubicBezTo>
                    <a:cubicBezTo>
                      <a:pt x="121741" y="302358"/>
                      <a:pt x="123319" y="302358"/>
                      <a:pt x="124897" y="302888"/>
                    </a:cubicBezTo>
                    <a:cubicBezTo>
                      <a:pt x="121215" y="296530"/>
                      <a:pt x="117006" y="288053"/>
                      <a:pt x="112797" y="277456"/>
                    </a:cubicBezTo>
                    <a:cubicBezTo>
                      <a:pt x="106485" y="276927"/>
                      <a:pt x="100698" y="275337"/>
                      <a:pt x="94911" y="274277"/>
                    </a:cubicBezTo>
                    <a:close/>
                    <a:moveTo>
                      <a:pt x="261623" y="266024"/>
                    </a:moveTo>
                    <a:cubicBezTo>
                      <a:pt x="256919" y="267610"/>
                      <a:pt x="252215" y="269195"/>
                      <a:pt x="247511" y="270781"/>
                    </a:cubicBezTo>
                    <a:cubicBezTo>
                      <a:pt x="243329" y="276066"/>
                      <a:pt x="239670" y="281351"/>
                      <a:pt x="235489" y="286107"/>
                    </a:cubicBezTo>
                    <a:cubicBezTo>
                      <a:pt x="244897" y="280294"/>
                      <a:pt x="253783" y="273952"/>
                      <a:pt x="261623" y="266024"/>
                    </a:cubicBezTo>
                    <a:close/>
                    <a:moveTo>
                      <a:pt x="53646" y="261072"/>
                    </a:moveTo>
                    <a:cubicBezTo>
                      <a:pt x="64178" y="272729"/>
                      <a:pt x="76817" y="282266"/>
                      <a:pt x="90509" y="289683"/>
                    </a:cubicBezTo>
                    <a:cubicBezTo>
                      <a:pt x="85243" y="283855"/>
                      <a:pt x="79977" y="276438"/>
                      <a:pt x="74184" y="268490"/>
                    </a:cubicBezTo>
                    <a:cubicBezTo>
                      <a:pt x="66811" y="266371"/>
                      <a:pt x="59965" y="264252"/>
                      <a:pt x="53646" y="261072"/>
                    </a:cubicBezTo>
                    <a:close/>
                    <a:moveTo>
                      <a:pt x="213205" y="224209"/>
                    </a:moveTo>
                    <a:cubicBezTo>
                      <a:pt x="197402" y="226846"/>
                      <a:pt x="180544" y="228429"/>
                      <a:pt x="163687" y="228957"/>
                    </a:cubicBezTo>
                    <a:cubicBezTo>
                      <a:pt x="163687" y="243201"/>
                      <a:pt x="164740" y="256917"/>
                      <a:pt x="165267" y="269051"/>
                    </a:cubicBezTo>
                    <a:cubicBezTo>
                      <a:pt x="176857" y="268523"/>
                      <a:pt x="188446" y="267996"/>
                      <a:pt x="200035" y="266413"/>
                    </a:cubicBezTo>
                    <a:cubicBezTo>
                      <a:pt x="204777" y="254279"/>
                      <a:pt x="209518" y="240035"/>
                      <a:pt x="213205" y="224209"/>
                    </a:cubicBezTo>
                    <a:close/>
                    <a:moveTo>
                      <a:pt x="108941" y="224209"/>
                    </a:moveTo>
                    <a:cubicBezTo>
                      <a:pt x="112628" y="240027"/>
                      <a:pt x="117369" y="253736"/>
                      <a:pt x="122109" y="265864"/>
                    </a:cubicBezTo>
                    <a:cubicBezTo>
                      <a:pt x="131590" y="267446"/>
                      <a:pt x="141598" y="267973"/>
                      <a:pt x="152132" y="268500"/>
                    </a:cubicBezTo>
                    <a:cubicBezTo>
                      <a:pt x="151606" y="256373"/>
                      <a:pt x="151079" y="243191"/>
                      <a:pt x="150552" y="228954"/>
                    </a:cubicBezTo>
                    <a:cubicBezTo>
                      <a:pt x="135804" y="228427"/>
                      <a:pt x="122109" y="226845"/>
                      <a:pt x="108941" y="224209"/>
                    </a:cubicBezTo>
                    <a:close/>
                    <a:moveTo>
                      <a:pt x="58322" y="209903"/>
                    </a:moveTo>
                    <a:cubicBezTo>
                      <a:pt x="64673" y="227869"/>
                      <a:pt x="73671" y="243722"/>
                      <a:pt x="82669" y="257461"/>
                    </a:cubicBezTo>
                    <a:cubicBezTo>
                      <a:pt x="90608" y="260103"/>
                      <a:pt x="98547" y="261688"/>
                      <a:pt x="107016" y="263273"/>
                    </a:cubicBezTo>
                    <a:cubicBezTo>
                      <a:pt x="102252" y="251120"/>
                      <a:pt x="98018" y="236852"/>
                      <a:pt x="94842" y="221000"/>
                    </a:cubicBezTo>
                    <a:cubicBezTo>
                      <a:pt x="82140" y="218358"/>
                      <a:pt x="69966" y="214131"/>
                      <a:pt x="58322" y="209903"/>
                    </a:cubicBezTo>
                    <a:close/>
                    <a:moveTo>
                      <a:pt x="264925" y="209078"/>
                    </a:moveTo>
                    <a:cubicBezTo>
                      <a:pt x="253330" y="213818"/>
                      <a:pt x="240681" y="218031"/>
                      <a:pt x="227505" y="221190"/>
                    </a:cubicBezTo>
                    <a:cubicBezTo>
                      <a:pt x="224343" y="236989"/>
                      <a:pt x="219599" y="251735"/>
                      <a:pt x="214856" y="264374"/>
                    </a:cubicBezTo>
                    <a:cubicBezTo>
                      <a:pt x="223289" y="263320"/>
                      <a:pt x="231194" y="261214"/>
                      <a:pt x="239100" y="259634"/>
                    </a:cubicBezTo>
                    <a:cubicBezTo>
                      <a:pt x="248586" y="245415"/>
                      <a:pt x="258073" y="228037"/>
                      <a:pt x="264925" y="209078"/>
                    </a:cubicBezTo>
                    <a:close/>
                    <a:moveTo>
                      <a:pt x="303989" y="187895"/>
                    </a:moveTo>
                    <a:cubicBezTo>
                      <a:pt x="297128" y="192647"/>
                      <a:pt x="289211" y="197399"/>
                      <a:pt x="280765" y="201624"/>
                    </a:cubicBezTo>
                    <a:cubicBezTo>
                      <a:pt x="275487" y="220632"/>
                      <a:pt x="267570" y="238057"/>
                      <a:pt x="258597" y="253370"/>
                    </a:cubicBezTo>
                    <a:cubicBezTo>
                      <a:pt x="265987" y="250729"/>
                      <a:pt x="273376" y="248089"/>
                      <a:pt x="279710" y="244921"/>
                    </a:cubicBezTo>
                    <a:cubicBezTo>
                      <a:pt x="291850" y="228025"/>
                      <a:pt x="300295" y="209016"/>
                      <a:pt x="303989" y="187895"/>
                    </a:cubicBezTo>
                    <a:close/>
                    <a:moveTo>
                      <a:pt x="15131" y="186244"/>
                    </a:moveTo>
                    <a:cubicBezTo>
                      <a:pt x="18834" y="205247"/>
                      <a:pt x="25712" y="223193"/>
                      <a:pt x="35764" y="239029"/>
                    </a:cubicBezTo>
                    <a:cubicBezTo>
                      <a:pt x="44229" y="243251"/>
                      <a:pt x="53751" y="247474"/>
                      <a:pt x="63274" y="251169"/>
                    </a:cubicBezTo>
                    <a:cubicBezTo>
                      <a:pt x="54810" y="236917"/>
                      <a:pt x="47403" y="220554"/>
                      <a:pt x="42641" y="202607"/>
                    </a:cubicBezTo>
                    <a:cubicBezTo>
                      <a:pt x="32590" y="197857"/>
                      <a:pt x="23596" y="192578"/>
                      <a:pt x="15131" y="186244"/>
                    </a:cubicBezTo>
                    <a:close/>
                    <a:moveTo>
                      <a:pt x="220633" y="169463"/>
                    </a:moveTo>
                    <a:cubicBezTo>
                      <a:pt x="202251" y="174190"/>
                      <a:pt x="182819" y="176291"/>
                      <a:pt x="162861" y="176816"/>
                    </a:cubicBezTo>
                    <a:cubicBezTo>
                      <a:pt x="162861" y="189946"/>
                      <a:pt x="162861" y="203076"/>
                      <a:pt x="163386" y="215680"/>
                    </a:cubicBezTo>
                    <a:cubicBezTo>
                      <a:pt x="181768" y="215680"/>
                      <a:pt x="199625" y="213580"/>
                      <a:pt x="216431" y="209903"/>
                    </a:cubicBezTo>
                    <a:cubicBezTo>
                      <a:pt x="218532" y="197298"/>
                      <a:pt x="220108" y="183643"/>
                      <a:pt x="220633" y="169463"/>
                    </a:cubicBezTo>
                    <a:close/>
                    <a:moveTo>
                      <a:pt x="101513" y="169463"/>
                    </a:moveTo>
                    <a:cubicBezTo>
                      <a:pt x="102043" y="183643"/>
                      <a:pt x="103631" y="197298"/>
                      <a:pt x="105748" y="210428"/>
                    </a:cubicBezTo>
                    <a:cubicBezTo>
                      <a:pt x="120038" y="213054"/>
                      <a:pt x="134858" y="215155"/>
                      <a:pt x="150207" y="215680"/>
                    </a:cubicBezTo>
                    <a:cubicBezTo>
                      <a:pt x="149678" y="203076"/>
                      <a:pt x="149678" y="189946"/>
                      <a:pt x="149678" y="176291"/>
                    </a:cubicBezTo>
                    <a:cubicBezTo>
                      <a:pt x="132741" y="175765"/>
                      <a:pt x="116862" y="173139"/>
                      <a:pt x="101513" y="169463"/>
                    </a:cubicBezTo>
                    <a:close/>
                    <a:moveTo>
                      <a:pt x="51121" y="149931"/>
                    </a:moveTo>
                    <a:cubicBezTo>
                      <a:pt x="50595" y="153623"/>
                      <a:pt x="50069" y="156788"/>
                      <a:pt x="50069" y="159953"/>
                    </a:cubicBezTo>
                    <a:cubicBezTo>
                      <a:pt x="50069" y="171558"/>
                      <a:pt x="51647" y="183163"/>
                      <a:pt x="53752" y="193713"/>
                    </a:cubicBezTo>
                    <a:cubicBezTo>
                      <a:pt x="65853" y="198988"/>
                      <a:pt x="78480" y="203735"/>
                      <a:pt x="92160" y="207427"/>
                    </a:cubicBezTo>
                    <a:cubicBezTo>
                      <a:pt x="90055" y="194240"/>
                      <a:pt x="88477" y="180525"/>
                      <a:pt x="89003" y="166283"/>
                    </a:cubicBezTo>
                    <a:cubicBezTo>
                      <a:pt x="75324" y="161536"/>
                      <a:pt x="62170" y="156261"/>
                      <a:pt x="51121" y="149931"/>
                    </a:cubicBezTo>
                    <a:close/>
                    <a:moveTo>
                      <a:pt x="271850" y="148830"/>
                    </a:moveTo>
                    <a:cubicBezTo>
                      <a:pt x="260269" y="155690"/>
                      <a:pt x="247634" y="161495"/>
                      <a:pt x="233420" y="165717"/>
                    </a:cubicBezTo>
                    <a:cubicBezTo>
                      <a:pt x="233947" y="179965"/>
                      <a:pt x="232367" y="193685"/>
                      <a:pt x="230262" y="206877"/>
                    </a:cubicBezTo>
                    <a:cubicBezTo>
                      <a:pt x="244475" y="203183"/>
                      <a:pt x="257110" y="198434"/>
                      <a:pt x="269218" y="193157"/>
                    </a:cubicBezTo>
                    <a:cubicBezTo>
                      <a:pt x="271850" y="182603"/>
                      <a:pt x="272903" y="171521"/>
                      <a:pt x="272903" y="159912"/>
                    </a:cubicBezTo>
                    <a:cubicBezTo>
                      <a:pt x="272903" y="156218"/>
                      <a:pt x="272376" y="152524"/>
                      <a:pt x="271850" y="148830"/>
                    </a:cubicBezTo>
                    <a:close/>
                    <a:moveTo>
                      <a:pt x="302793" y="126547"/>
                    </a:moveTo>
                    <a:cubicBezTo>
                      <a:pt x="297022" y="131826"/>
                      <a:pt x="290727" y="136577"/>
                      <a:pt x="284431" y="141328"/>
                    </a:cubicBezTo>
                    <a:cubicBezTo>
                      <a:pt x="284956" y="147135"/>
                      <a:pt x="286005" y="153470"/>
                      <a:pt x="286005" y="159805"/>
                    </a:cubicBezTo>
                    <a:cubicBezTo>
                      <a:pt x="286005" y="168251"/>
                      <a:pt x="285481" y="176698"/>
                      <a:pt x="283907" y="185144"/>
                    </a:cubicBezTo>
                    <a:cubicBezTo>
                      <a:pt x="292301" y="180393"/>
                      <a:pt x="299645" y="175642"/>
                      <a:pt x="306465" y="169835"/>
                    </a:cubicBezTo>
                    <a:cubicBezTo>
                      <a:pt x="306465" y="166668"/>
                      <a:pt x="306465" y="163500"/>
                      <a:pt x="306465" y="160333"/>
                    </a:cubicBezTo>
                    <a:cubicBezTo>
                      <a:pt x="306465" y="148719"/>
                      <a:pt x="305416" y="137105"/>
                      <a:pt x="302793" y="126547"/>
                    </a:cubicBezTo>
                    <a:close/>
                    <a:moveTo>
                      <a:pt x="17427" y="125172"/>
                    </a:moveTo>
                    <a:cubicBezTo>
                      <a:pt x="14789" y="136754"/>
                      <a:pt x="13205" y="148337"/>
                      <a:pt x="13205" y="160446"/>
                    </a:cubicBezTo>
                    <a:cubicBezTo>
                      <a:pt x="13205" y="163079"/>
                      <a:pt x="13205" y="165711"/>
                      <a:pt x="13205" y="168870"/>
                    </a:cubicBezTo>
                    <a:cubicBezTo>
                      <a:pt x="21122" y="175188"/>
                      <a:pt x="29565" y="180979"/>
                      <a:pt x="39065" y="186244"/>
                    </a:cubicBezTo>
                    <a:cubicBezTo>
                      <a:pt x="37482" y="177821"/>
                      <a:pt x="36954" y="168870"/>
                      <a:pt x="36954" y="159920"/>
                    </a:cubicBezTo>
                    <a:cubicBezTo>
                      <a:pt x="37482" y="154128"/>
                      <a:pt x="38009" y="148337"/>
                      <a:pt x="38537" y="142546"/>
                    </a:cubicBezTo>
                    <a:cubicBezTo>
                      <a:pt x="30621" y="137281"/>
                      <a:pt x="23760" y="131489"/>
                      <a:pt x="17427" y="125172"/>
                    </a:cubicBezTo>
                    <a:close/>
                    <a:moveTo>
                      <a:pt x="215883" y="122420"/>
                    </a:moveTo>
                    <a:cubicBezTo>
                      <a:pt x="200134" y="126653"/>
                      <a:pt x="183335" y="128769"/>
                      <a:pt x="165486" y="128769"/>
                    </a:cubicBezTo>
                    <a:cubicBezTo>
                      <a:pt x="164961" y="128769"/>
                      <a:pt x="164436" y="128769"/>
                      <a:pt x="163386" y="128769"/>
                    </a:cubicBezTo>
                    <a:cubicBezTo>
                      <a:pt x="163386" y="137763"/>
                      <a:pt x="163386" y="146228"/>
                      <a:pt x="162861" y="155221"/>
                    </a:cubicBezTo>
                    <a:cubicBezTo>
                      <a:pt x="162861" y="157866"/>
                      <a:pt x="162861" y="161041"/>
                      <a:pt x="162861" y="163686"/>
                    </a:cubicBezTo>
                    <a:cubicBezTo>
                      <a:pt x="183335" y="163157"/>
                      <a:pt x="202234" y="160512"/>
                      <a:pt x="220083" y="155750"/>
                    </a:cubicBezTo>
                    <a:cubicBezTo>
                      <a:pt x="219558" y="144640"/>
                      <a:pt x="217983" y="133530"/>
                      <a:pt x="215883" y="122420"/>
                    </a:cubicBezTo>
                    <a:close/>
                    <a:moveTo>
                      <a:pt x="106825" y="120220"/>
                    </a:moveTo>
                    <a:cubicBezTo>
                      <a:pt x="104180" y="131876"/>
                      <a:pt x="102593" y="144062"/>
                      <a:pt x="102064" y="156248"/>
                    </a:cubicBezTo>
                    <a:cubicBezTo>
                      <a:pt x="116877" y="159957"/>
                      <a:pt x="132748" y="162606"/>
                      <a:pt x="149678" y="163136"/>
                    </a:cubicBezTo>
                    <a:cubicBezTo>
                      <a:pt x="149678" y="160487"/>
                      <a:pt x="149678" y="157837"/>
                      <a:pt x="149678" y="155188"/>
                    </a:cubicBezTo>
                    <a:cubicBezTo>
                      <a:pt x="150207" y="146181"/>
                      <a:pt x="150207" y="137174"/>
                      <a:pt x="150207" y="128167"/>
                    </a:cubicBezTo>
                    <a:cubicBezTo>
                      <a:pt x="134864" y="127107"/>
                      <a:pt x="120051" y="124458"/>
                      <a:pt x="106825" y="120220"/>
                    </a:cubicBezTo>
                    <a:close/>
                    <a:moveTo>
                      <a:pt x="259617" y="103988"/>
                    </a:moveTo>
                    <a:cubicBezTo>
                      <a:pt x="250157" y="109775"/>
                      <a:pt x="240173" y="115035"/>
                      <a:pt x="228611" y="118717"/>
                    </a:cubicBezTo>
                    <a:cubicBezTo>
                      <a:pt x="230713" y="129238"/>
                      <a:pt x="232290" y="140810"/>
                      <a:pt x="233341" y="151856"/>
                    </a:cubicBezTo>
                    <a:cubicBezTo>
                      <a:pt x="246479" y="147648"/>
                      <a:pt x="258566" y="141862"/>
                      <a:pt x="269602" y="135024"/>
                    </a:cubicBezTo>
                    <a:cubicBezTo>
                      <a:pt x="267500" y="124503"/>
                      <a:pt x="263821" y="113983"/>
                      <a:pt x="259617" y="103988"/>
                    </a:cubicBezTo>
                    <a:close/>
                    <a:moveTo>
                      <a:pt x="65249" y="99862"/>
                    </a:moveTo>
                    <a:cubicBezTo>
                      <a:pt x="59956" y="111422"/>
                      <a:pt x="55192" y="123507"/>
                      <a:pt x="52545" y="136118"/>
                    </a:cubicBezTo>
                    <a:cubicBezTo>
                      <a:pt x="63661" y="142423"/>
                      <a:pt x="75835" y="148203"/>
                      <a:pt x="89068" y="152407"/>
                    </a:cubicBezTo>
                    <a:cubicBezTo>
                      <a:pt x="90126" y="139796"/>
                      <a:pt x="91714" y="127185"/>
                      <a:pt x="94361" y="115625"/>
                    </a:cubicBezTo>
                    <a:cubicBezTo>
                      <a:pt x="83774" y="111422"/>
                      <a:pt x="73718" y="106167"/>
                      <a:pt x="65249" y="99862"/>
                    </a:cubicBezTo>
                    <a:close/>
                    <a:moveTo>
                      <a:pt x="285381" y="83906"/>
                    </a:moveTo>
                    <a:cubicBezTo>
                      <a:pt x="280663" y="88122"/>
                      <a:pt x="275944" y="92338"/>
                      <a:pt x="270702" y="96554"/>
                    </a:cubicBezTo>
                    <a:cubicBezTo>
                      <a:pt x="275420" y="106567"/>
                      <a:pt x="279090" y="116581"/>
                      <a:pt x="281711" y="127648"/>
                    </a:cubicBezTo>
                    <a:cubicBezTo>
                      <a:pt x="288002" y="122905"/>
                      <a:pt x="293769" y="117635"/>
                      <a:pt x="298487" y="112365"/>
                    </a:cubicBezTo>
                    <a:cubicBezTo>
                      <a:pt x="295342" y="102351"/>
                      <a:pt x="290624" y="92865"/>
                      <a:pt x="285381" y="83906"/>
                    </a:cubicBezTo>
                    <a:close/>
                    <a:moveTo>
                      <a:pt x="39411" y="75928"/>
                    </a:moveTo>
                    <a:cubicBezTo>
                      <a:pt x="32019" y="87020"/>
                      <a:pt x="25683" y="98640"/>
                      <a:pt x="21458" y="111317"/>
                    </a:cubicBezTo>
                    <a:cubicBezTo>
                      <a:pt x="26739" y="117656"/>
                      <a:pt x="33603" y="122938"/>
                      <a:pt x="40995" y="128748"/>
                    </a:cubicBezTo>
                    <a:cubicBezTo>
                      <a:pt x="44163" y="115543"/>
                      <a:pt x="48916" y="103394"/>
                      <a:pt x="54196" y="91774"/>
                    </a:cubicBezTo>
                    <a:cubicBezTo>
                      <a:pt x="48916" y="87020"/>
                      <a:pt x="43635" y="81738"/>
                      <a:pt x="39411" y="75928"/>
                    </a:cubicBezTo>
                    <a:close/>
                    <a:moveTo>
                      <a:pt x="201616" y="73452"/>
                    </a:moveTo>
                    <a:cubicBezTo>
                      <a:pt x="190553" y="76083"/>
                      <a:pt x="178437" y="78187"/>
                      <a:pt x="165267" y="78187"/>
                    </a:cubicBezTo>
                    <a:cubicBezTo>
                      <a:pt x="165267" y="78187"/>
                      <a:pt x="165267" y="78187"/>
                      <a:pt x="164740" y="78187"/>
                    </a:cubicBezTo>
                    <a:cubicBezTo>
                      <a:pt x="164740" y="89762"/>
                      <a:pt x="164214" y="102390"/>
                      <a:pt x="163687" y="115543"/>
                    </a:cubicBezTo>
                    <a:cubicBezTo>
                      <a:pt x="164214" y="115543"/>
                      <a:pt x="164740" y="115543"/>
                      <a:pt x="165267" y="115543"/>
                    </a:cubicBezTo>
                    <a:cubicBezTo>
                      <a:pt x="182125" y="115543"/>
                      <a:pt x="198455" y="113438"/>
                      <a:pt x="213205" y="109756"/>
                    </a:cubicBezTo>
                    <a:cubicBezTo>
                      <a:pt x="210044" y="96602"/>
                      <a:pt x="205830" y="84501"/>
                      <a:pt x="201616" y="73452"/>
                    </a:cubicBezTo>
                    <a:close/>
                    <a:moveTo>
                      <a:pt x="121592" y="70701"/>
                    </a:moveTo>
                    <a:cubicBezTo>
                      <a:pt x="116857" y="81774"/>
                      <a:pt x="113174" y="94429"/>
                      <a:pt x="109491" y="107084"/>
                    </a:cubicBezTo>
                    <a:cubicBezTo>
                      <a:pt x="122119" y="111302"/>
                      <a:pt x="136324" y="113938"/>
                      <a:pt x="150530" y="114993"/>
                    </a:cubicBezTo>
                    <a:cubicBezTo>
                      <a:pt x="151056" y="101811"/>
                      <a:pt x="151582" y="88629"/>
                      <a:pt x="151582" y="77028"/>
                    </a:cubicBezTo>
                    <a:cubicBezTo>
                      <a:pt x="141060" y="75974"/>
                      <a:pt x="131063" y="73865"/>
                      <a:pt x="121592" y="70701"/>
                    </a:cubicBezTo>
                    <a:close/>
                    <a:moveTo>
                      <a:pt x="233321" y="59697"/>
                    </a:moveTo>
                    <a:cubicBezTo>
                      <a:pt x="227511" y="63395"/>
                      <a:pt x="221172" y="66565"/>
                      <a:pt x="214306" y="69207"/>
                    </a:cubicBezTo>
                    <a:cubicBezTo>
                      <a:pt x="218531" y="80302"/>
                      <a:pt x="222757" y="92981"/>
                      <a:pt x="225926" y="106189"/>
                    </a:cubicBezTo>
                    <a:cubicBezTo>
                      <a:pt x="235962" y="102491"/>
                      <a:pt x="245469" y="97736"/>
                      <a:pt x="253921" y="92453"/>
                    </a:cubicBezTo>
                    <a:cubicBezTo>
                      <a:pt x="247582" y="80302"/>
                      <a:pt x="240716" y="69207"/>
                      <a:pt x="233321" y="59697"/>
                    </a:cubicBezTo>
                    <a:close/>
                    <a:moveTo>
                      <a:pt x="92595" y="55846"/>
                    </a:moveTo>
                    <a:cubicBezTo>
                      <a:pt x="85214" y="65360"/>
                      <a:pt x="77832" y="76460"/>
                      <a:pt x="70977" y="88088"/>
                    </a:cubicBezTo>
                    <a:cubicBezTo>
                      <a:pt x="78886" y="93902"/>
                      <a:pt x="87323" y="98660"/>
                      <a:pt x="97341" y="102888"/>
                    </a:cubicBezTo>
                    <a:cubicBezTo>
                      <a:pt x="100505" y="89674"/>
                      <a:pt x="104723" y="76988"/>
                      <a:pt x="108941" y="65360"/>
                    </a:cubicBezTo>
                    <a:cubicBezTo>
                      <a:pt x="103141" y="62717"/>
                      <a:pt x="97341" y="59546"/>
                      <a:pt x="92595" y="55846"/>
                    </a:cubicBezTo>
                    <a:close/>
                    <a:moveTo>
                      <a:pt x="251144" y="44842"/>
                    </a:moveTo>
                    <a:cubicBezTo>
                      <a:pt x="248500" y="47484"/>
                      <a:pt x="246385" y="49598"/>
                      <a:pt x="243742" y="51712"/>
                    </a:cubicBezTo>
                    <a:cubicBezTo>
                      <a:pt x="251144" y="61225"/>
                      <a:pt x="258546" y="72323"/>
                      <a:pt x="264890" y="85007"/>
                    </a:cubicBezTo>
                    <a:cubicBezTo>
                      <a:pt x="269649" y="80779"/>
                      <a:pt x="273878" y="77079"/>
                      <a:pt x="277579" y="72851"/>
                    </a:cubicBezTo>
                    <a:cubicBezTo>
                      <a:pt x="270177" y="62282"/>
                      <a:pt x="261189" y="52769"/>
                      <a:pt x="251144" y="44842"/>
                    </a:cubicBezTo>
                    <a:close/>
                    <a:moveTo>
                      <a:pt x="75908" y="39614"/>
                    </a:moveTo>
                    <a:cubicBezTo>
                      <a:pt x="65327" y="47013"/>
                      <a:pt x="55804" y="55469"/>
                      <a:pt x="47868" y="65510"/>
                    </a:cubicBezTo>
                    <a:cubicBezTo>
                      <a:pt x="51043" y="70795"/>
                      <a:pt x="55804" y="75551"/>
                      <a:pt x="60565" y="79779"/>
                    </a:cubicBezTo>
                    <a:cubicBezTo>
                      <a:pt x="67443" y="67624"/>
                      <a:pt x="74850" y="56526"/>
                      <a:pt x="82256" y="47013"/>
                    </a:cubicBezTo>
                    <a:cubicBezTo>
                      <a:pt x="80140" y="44899"/>
                      <a:pt x="78024" y="42257"/>
                      <a:pt x="75908" y="39614"/>
                    </a:cubicBezTo>
                    <a:close/>
                    <a:moveTo>
                      <a:pt x="224484" y="28060"/>
                    </a:moveTo>
                    <a:cubicBezTo>
                      <a:pt x="228150" y="32293"/>
                      <a:pt x="231815" y="36525"/>
                      <a:pt x="236003" y="41815"/>
                    </a:cubicBezTo>
                    <a:cubicBezTo>
                      <a:pt x="237574" y="40228"/>
                      <a:pt x="239145" y="38641"/>
                      <a:pt x="240716" y="37583"/>
                    </a:cubicBezTo>
                    <a:cubicBezTo>
                      <a:pt x="235480" y="33880"/>
                      <a:pt x="230244" y="31234"/>
                      <a:pt x="224484" y="28060"/>
                    </a:cubicBezTo>
                    <a:close/>
                    <a:moveTo>
                      <a:pt x="101238" y="25309"/>
                    </a:moveTo>
                    <a:cubicBezTo>
                      <a:pt x="95940" y="27410"/>
                      <a:pt x="91172" y="30036"/>
                      <a:pt x="86933" y="32662"/>
                    </a:cubicBezTo>
                    <a:cubicBezTo>
                      <a:pt x="87993" y="34237"/>
                      <a:pt x="89582" y="35288"/>
                      <a:pt x="90642" y="36863"/>
                    </a:cubicBezTo>
                    <a:cubicBezTo>
                      <a:pt x="94350" y="32662"/>
                      <a:pt x="97529" y="28985"/>
                      <a:pt x="101238" y="25309"/>
                    </a:cubicBezTo>
                    <a:close/>
                    <a:moveTo>
                      <a:pt x="189546" y="16506"/>
                    </a:moveTo>
                    <a:cubicBezTo>
                      <a:pt x="195332" y="25959"/>
                      <a:pt x="202695" y="39614"/>
                      <a:pt x="209532" y="56946"/>
                    </a:cubicBezTo>
                    <a:cubicBezTo>
                      <a:pt x="215317" y="54845"/>
                      <a:pt x="220576" y="52219"/>
                      <a:pt x="225310" y="49068"/>
                    </a:cubicBezTo>
                    <a:cubicBezTo>
                      <a:pt x="210584" y="31736"/>
                      <a:pt x="197961" y="20707"/>
                      <a:pt x="194280" y="17556"/>
                    </a:cubicBezTo>
                    <a:cubicBezTo>
                      <a:pt x="192702" y="17031"/>
                      <a:pt x="191124" y="16506"/>
                      <a:pt x="189546" y="16506"/>
                    </a:cubicBezTo>
                    <a:close/>
                    <a:moveTo>
                      <a:pt x="132600" y="15955"/>
                    </a:moveTo>
                    <a:cubicBezTo>
                      <a:pt x="131554" y="15955"/>
                      <a:pt x="130507" y="15955"/>
                      <a:pt x="128938" y="16483"/>
                    </a:cubicBezTo>
                    <a:cubicBezTo>
                      <a:pt x="128938" y="17010"/>
                      <a:pt x="115859" y="27556"/>
                      <a:pt x="100688" y="46010"/>
                    </a:cubicBezTo>
                    <a:cubicBezTo>
                      <a:pt x="104873" y="48647"/>
                      <a:pt x="109058" y="51283"/>
                      <a:pt x="114290" y="53920"/>
                    </a:cubicBezTo>
                    <a:cubicBezTo>
                      <a:pt x="121091" y="37574"/>
                      <a:pt x="127892" y="24919"/>
                      <a:pt x="132600" y="15955"/>
                    </a:cubicBezTo>
                    <a:close/>
                    <a:moveTo>
                      <a:pt x="167974" y="13204"/>
                    </a:moveTo>
                    <a:cubicBezTo>
                      <a:pt x="167447" y="22704"/>
                      <a:pt x="166392" y="40647"/>
                      <a:pt x="165337" y="64924"/>
                    </a:cubicBezTo>
                    <a:cubicBezTo>
                      <a:pt x="176410" y="64924"/>
                      <a:pt x="186956" y="63341"/>
                      <a:pt x="196974" y="60702"/>
                    </a:cubicBezTo>
                    <a:cubicBezTo>
                      <a:pt x="187483" y="38009"/>
                      <a:pt x="177465" y="21121"/>
                      <a:pt x="173247" y="13732"/>
                    </a:cubicBezTo>
                    <a:cubicBezTo>
                      <a:pt x="171665" y="13732"/>
                      <a:pt x="169556" y="13732"/>
                      <a:pt x="167974" y="13204"/>
                    </a:cubicBezTo>
                    <a:close/>
                    <a:moveTo>
                      <a:pt x="149585" y="13204"/>
                    </a:moveTo>
                    <a:cubicBezTo>
                      <a:pt x="145346" y="20059"/>
                      <a:pt x="135810" y="36405"/>
                      <a:pt x="126273" y="58551"/>
                    </a:cubicBezTo>
                    <a:cubicBezTo>
                      <a:pt x="134220" y="61187"/>
                      <a:pt x="143227" y="63296"/>
                      <a:pt x="152764" y="63823"/>
                    </a:cubicBezTo>
                    <a:cubicBezTo>
                      <a:pt x="153294" y="40623"/>
                      <a:pt x="154354" y="22696"/>
                      <a:pt x="154883" y="13204"/>
                    </a:cubicBezTo>
                    <a:cubicBezTo>
                      <a:pt x="153294" y="13204"/>
                      <a:pt x="151175" y="13204"/>
                      <a:pt x="149585" y="13204"/>
                    </a:cubicBezTo>
                    <a:close/>
                    <a:moveTo>
                      <a:pt x="160099" y="0"/>
                    </a:moveTo>
                    <a:cubicBezTo>
                      <a:pt x="192750" y="0"/>
                      <a:pt x="222769" y="10024"/>
                      <a:pt x="248047" y="26906"/>
                    </a:cubicBezTo>
                    <a:cubicBezTo>
                      <a:pt x="251734" y="29017"/>
                      <a:pt x="255420" y="31655"/>
                      <a:pt x="259107" y="34293"/>
                    </a:cubicBezTo>
                    <a:cubicBezTo>
                      <a:pt x="269113" y="42206"/>
                      <a:pt x="278066" y="51703"/>
                      <a:pt x="285965" y="61727"/>
                    </a:cubicBezTo>
                    <a:cubicBezTo>
                      <a:pt x="288598" y="65420"/>
                      <a:pt x="291232" y="69113"/>
                      <a:pt x="293865" y="72806"/>
                    </a:cubicBezTo>
                    <a:cubicBezTo>
                      <a:pt x="299658" y="81775"/>
                      <a:pt x="304398" y="90744"/>
                      <a:pt x="308084" y="100768"/>
                    </a:cubicBezTo>
                    <a:cubicBezTo>
                      <a:pt x="310191" y="105516"/>
                      <a:pt x="311771" y="110264"/>
                      <a:pt x="313350" y="115013"/>
                    </a:cubicBezTo>
                    <a:cubicBezTo>
                      <a:pt x="317564" y="128730"/>
                      <a:pt x="319670" y="142975"/>
                      <a:pt x="319670" y="157747"/>
                    </a:cubicBezTo>
                    <a:cubicBezTo>
                      <a:pt x="319670" y="158275"/>
                      <a:pt x="319670" y="159330"/>
                      <a:pt x="319670" y="160385"/>
                    </a:cubicBezTo>
                    <a:cubicBezTo>
                      <a:pt x="319670" y="165661"/>
                      <a:pt x="319670" y="170937"/>
                      <a:pt x="319144" y="176212"/>
                    </a:cubicBezTo>
                    <a:cubicBezTo>
                      <a:pt x="317037" y="196260"/>
                      <a:pt x="311244" y="215253"/>
                      <a:pt x="302291" y="232664"/>
                    </a:cubicBezTo>
                    <a:cubicBezTo>
                      <a:pt x="298605" y="240577"/>
                      <a:pt x="293865" y="247964"/>
                      <a:pt x="288598" y="254822"/>
                    </a:cubicBezTo>
                    <a:cubicBezTo>
                      <a:pt x="259633" y="294391"/>
                      <a:pt x="212763" y="320242"/>
                      <a:pt x="160099" y="320242"/>
                    </a:cubicBezTo>
                    <a:cubicBezTo>
                      <a:pt x="159572" y="320242"/>
                      <a:pt x="159572" y="320242"/>
                      <a:pt x="159572" y="320242"/>
                    </a:cubicBezTo>
                    <a:cubicBezTo>
                      <a:pt x="159572" y="320242"/>
                      <a:pt x="159572" y="320242"/>
                      <a:pt x="155359" y="320770"/>
                    </a:cubicBezTo>
                    <a:cubicBezTo>
                      <a:pt x="155359" y="320770"/>
                      <a:pt x="155359" y="320242"/>
                      <a:pt x="155359" y="320242"/>
                    </a:cubicBezTo>
                    <a:cubicBezTo>
                      <a:pt x="101642" y="318660"/>
                      <a:pt x="54244" y="290698"/>
                      <a:pt x="26332" y="248491"/>
                    </a:cubicBezTo>
                    <a:cubicBezTo>
                      <a:pt x="21593" y="241105"/>
                      <a:pt x="17379" y="233191"/>
                      <a:pt x="13693" y="225278"/>
                    </a:cubicBezTo>
                    <a:cubicBezTo>
                      <a:pt x="6847" y="209450"/>
                      <a:pt x="2107" y="192567"/>
                      <a:pt x="527" y="174630"/>
                    </a:cubicBezTo>
                    <a:cubicBezTo>
                      <a:pt x="0" y="169881"/>
                      <a:pt x="0" y="165133"/>
                      <a:pt x="0" y="160385"/>
                    </a:cubicBezTo>
                    <a:cubicBezTo>
                      <a:pt x="0" y="158802"/>
                      <a:pt x="0" y="157219"/>
                      <a:pt x="0" y="156164"/>
                    </a:cubicBezTo>
                    <a:cubicBezTo>
                      <a:pt x="527" y="141392"/>
                      <a:pt x="2634" y="127147"/>
                      <a:pt x="6847" y="113958"/>
                    </a:cubicBezTo>
                    <a:cubicBezTo>
                      <a:pt x="8427" y="108682"/>
                      <a:pt x="10006" y="103934"/>
                      <a:pt x="12113" y="99185"/>
                    </a:cubicBezTo>
                    <a:cubicBezTo>
                      <a:pt x="17379" y="86523"/>
                      <a:pt x="23699" y="74916"/>
                      <a:pt x="32125" y="64365"/>
                    </a:cubicBezTo>
                    <a:cubicBezTo>
                      <a:pt x="34758" y="60144"/>
                      <a:pt x="37918" y="56451"/>
                      <a:pt x="41078" y="52758"/>
                    </a:cubicBezTo>
                    <a:cubicBezTo>
                      <a:pt x="49505" y="43789"/>
                      <a:pt x="58984" y="35348"/>
                      <a:pt x="68990" y="28489"/>
                    </a:cubicBezTo>
                    <a:cubicBezTo>
                      <a:pt x="72677" y="25851"/>
                      <a:pt x="76363" y="23213"/>
                      <a:pt x="80576" y="21103"/>
                    </a:cubicBezTo>
                    <a:cubicBezTo>
                      <a:pt x="103748" y="7913"/>
                      <a:pt x="131133" y="0"/>
                      <a:pt x="160099" y="0"/>
                    </a:cubicBezTo>
                    <a:close/>
                  </a:path>
                </a:pathLst>
              </a:custGeom>
              <a:grpFill/>
              <a:ln>
                <a:noFill/>
              </a:ln>
              <a:extLst/>
            </p:spPr>
            <p:txBody>
              <a:bodyPr vert="horz" wrap="square" lIns="93260" tIns="46630" rIns="93260" bIns="46630" numCol="1" anchor="t" anchorCtr="0" compatLnSpc="1">
                <a:prstTxWarp prst="textNoShape">
                  <a:avLst/>
                </a:prstTxWarp>
                <a:noAutofit/>
              </a:bodyPr>
              <a:lstStyle/>
              <a:p>
                <a:endParaRPr lang="en-US" sz="1836" dirty="0"/>
              </a:p>
            </p:txBody>
          </p:sp>
          <p:sp>
            <p:nvSpPr>
              <p:cNvPr id="221" name="Freeform 220"/>
              <p:cNvSpPr>
                <a:spLocks/>
              </p:cNvSpPr>
              <p:nvPr/>
            </p:nvSpPr>
            <p:spPr bwMode="auto">
              <a:xfrm>
                <a:off x="5007615" y="2323753"/>
                <a:ext cx="649029" cy="502032"/>
              </a:xfrm>
              <a:custGeom>
                <a:avLst/>
                <a:gdLst>
                  <a:gd name="connsiteX0" fmla="*/ 33287 w 649029"/>
                  <a:gd name="connsiteY0" fmla="*/ 88963 h 502032"/>
                  <a:gd name="connsiteX1" fmla="*/ 21098 w 649029"/>
                  <a:gd name="connsiteY1" fmla="*/ 102250 h 502032"/>
                  <a:gd name="connsiteX2" fmla="*/ 21098 w 649029"/>
                  <a:gd name="connsiteY2" fmla="*/ 467370 h 502032"/>
                  <a:gd name="connsiteX3" fmla="*/ 33287 w 649029"/>
                  <a:gd name="connsiteY3" fmla="*/ 480657 h 502032"/>
                  <a:gd name="connsiteX4" fmla="*/ 615742 w 649029"/>
                  <a:gd name="connsiteY4" fmla="*/ 480657 h 502032"/>
                  <a:gd name="connsiteX5" fmla="*/ 627932 w 649029"/>
                  <a:gd name="connsiteY5" fmla="*/ 467370 h 502032"/>
                  <a:gd name="connsiteX6" fmla="*/ 627932 w 649029"/>
                  <a:gd name="connsiteY6" fmla="*/ 102250 h 502032"/>
                  <a:gd name="connsiteX7" fmla="*/ 615742 w 649029"/>
                  <a:gd name="connsiteY7" fmla="*/ 88963 h 502032"/>
                  <a:gd name="connsiteX8" fmla="*/ 71744 w 649029"/>
                  <a:gd name="connsiteY8" fmla="*/ 21375 h 502032"/>
                  <a:gd name="connsiteX9" fmla="*/ 61676 w 649029"/>
                  <a:gd name="connsiteY9" fmla="*/ 31460 h 502032"/>
                  <a:gd name="connsiteX10" fmla="*/ 61676 w 649029"/>
                  <a:gd name="connsiteY10" fmla="*/ 67588 h 502032"/>
                  <a:gd name="connsiteX11" fmla="*/ 281061 w 649029"/>
                  <a:gd name="connsiteY11" fmla="*/ 67588 h 502032"/>
                  <a:gd name="connsiteX12" fmla="*/ 281061 w 649029"/>
                  <a:gd name="connsiteY12" fmla="*/ 31460 h 502032"/>
                  <a:gd name="connsiteX13" fmla="*/ 270993 w 649029"/>
                  <a:gd name="connsiteY13" fmla="*/ 21375 h 502032"/>
                  <a:gd name="connsiteX14" fmla="*/ 71826 w 649029"/>
                  <a:gd name="connsiteY14" fmla="*/ 0 h 502032"/>
                  <a:gd name="connsiteX15" fmla="*/ 271010 w 649029"/>
                  <a:gd name="connsiteY15" fmla="*/ 0 h 502032"/>
                  <a:gd name="connsiteX16" fmla="*/ 302265 w 649029"/>
                  <a:gd name="connsiteY16" fmla="*/ 31399 h 502032"/>
                  <a:gd name="connsiteX17" fmla="*/ 302265 w 649029"/>
                  <a:gd name="connsiteY17" fmla="*/ 59604 h 502032"/>
                  <a:gd name="connsiteX18" fmla="*/ 614285 w 649029"/>
                  <a:gd name="connsiteY18" fmla="*/ 59604 h 502032"/>
                  <a:gd name="connsiteX19" fmla="*/ 625873 w 649029"/>
                  <a:gd name="connsiteY19" fmla="*/ 64461 h 502032"/>
                  <a:gd name="connsiteX20" fmla="*/ 629657 w 649029"/>
                  <a:gd name="connsiteY20" fmla="*/ 73573 h 502032"/>
                  <a:gd name="connsiteX21" fmla="*/ 639294 w 649029"/>
                  <a:gd name="connsiteY21" fmla="*/ 77692 h 502032"/>
                  <a:gd name="connsiteX22" fmla="*/ 649029 w 649029"/>
                  <a:gd name="connsiteY22" fmla="*/ 102152 h 502032"/>
                  <a:gd name="connsiteX23" fmla="*/ 649029 w 649029"/>
                  <a:gd name="connsiteY23" fmla="*/ 467468 h 502032"/>
                  <a:gd name="connsiteX24" fmla="*/ 615651 w 649029"/>
                  <a:gd name="connsiteY24" fmla="*/ 502032 h 502032"/>
                  <a:gd name="connsiteX25" fmla="*/ 33379 w 649029"/>
                  <a:gd name="connsiteY25" fmla="*/ 502032 h 502032"/>
                  <a:gd name="connsiteX26" fmla="*/ 0 w 649029"/>
                  <a:gd name="connsiteY26" fmla="*/ 467468 h 502032"/>
                  <a:gd name="connsiteX27" fmla="*/ 0 w 649029"/>
                  <a:gd name="connsiteY27" fmla="*/ 102152 h 502032"/>
                  <a:gd name="connsiteX28" fmla="*/ 9735 w 649029"/>
                  <a:gd name="connsiteY28" fmla="*/ 77692 h 502032"/>
                  <a:gd name="connsiteX29" fmla="*/ 19371 w 649029"/>
                  <a:gd name="connsiteY29" fmla="*/ 73574 h 502032"/>
                  <a:gd name="connsiteX30" fmla="*/ 23155 w 649029"/>
                  <a:gd name="connsiteY30" fmla="*/ 64461 h 502032"/>
                  <a:gd name="connsiteX31" fmla="*/ 34744 w 649029"/>
                  <a:gd name="connsiteY31" fmla="*/ 59604 h 502032"/>
                  <a:gd name="connsiteX32" fmla="*/ 40571 w 649029"/>
                  <a:gd name="connsiteY32" fmla="*/ 59604 h 502032"/>
                  <a:gd name="connsiteX33" fmla="*/ 40571 w 649029"/>
                  <a:gd name="connsiteY33" fmla="*/ 31399 h 502032"/>
                  <a:gd name="connsiteX34" fmla="*/ 71826 w 649029"/>
                  <a:gd name="connsiteY34" fmla="*/ 0 h 50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9029" h="502032">
                    <a:moveTo>
                      <a:pt x="33287" y="88963"/>
                    </a:moveTo>
                    <a:cubicBezTo>
                      <a:pt x="26398" y="88963"/>
                      <a:pt x="21098" y="94809"/>
                      <a:pt x="21098" y="102250"/>
                    </a:cubicBezTo>
                    <a:lnTo>
                      <a:pt x="21098" y="467370"/>
                    </a:lnTo>
                    <a:cubicBezTo>
                      <a:pt x="21098" y="474811"/>
                      <a:pt x="26398" y="480657"/>
                      <a:pt x="33287" y="480657"/>
                    </a:cubicBezTo>
                    <a:lnTo>
                      <a:pt x="615742" y="480657"/>
                    </a:lnTo>
                    <a:cubicBezTo>
                      <a:pt x="622632" y="480657"/>
                      <a:pt x="627932" y="474811"/>
                      <a:pt x="627932" y="467370"/>
                    </a:cubicBezTo>
                    <a:lnTo>
                      <a:pt x="627932" y="102250"/>
                    </a:lnTo>
                    <a:cubicBezTo>
                      <a:pt x="627932" y="94809"/>
                      <a:pt x="622632" y="88963"/>
                      <a:pt x="615742" y="88963"/>
                    </a:cubicBezTo>
                    <a:close/>
                    <a:moveTo>
                      <a:pt x="71744" y="21375"/>
                    </a:moveTo>
                    <a:cubicBezTo>
                      <a:pt x="66445" y="21375"/>
                      <a:pt x="61676" y="26152"/>
                      <a:pt x="61676" y="31460"/>
                    </a:cubicBezTo>
                    <a:lnTo>
                      <a:pt x="61676" y="67588"/>
                    </a:lnTo>
                    <a:lnTo>
                      <a:pt x="281061" y="67588"/>
                    </a:lnTo>
                    <a:lnTo>
                      <a:pt x="281061" y="31460"/>
                    </a:lnTo>
                    <a:cubicBezTo>
                      <a:pt x="281061" y="26152"/>
                      <a:pt x="276292" y="21375"/>
                      <a:pt x="270993" y="21375"/>
                    </a:cubicBezTo>
                    <a:close/>
                    <a:moveTo>
                      <a:pt x="71826" y="0"/>
                    </a:moveTo>
                    <a:lnTo>
                      <a:pt x="271010" y="0"/>
                    </a:lnTo>
                    <a:cubicBezTo>
                      <a:pt x="287962" y="0"/>
                      <a:pt x="302265" y="14369"/>
                      <a:pt x="302265" y="31399"/>
                    </a:cubicBezTo>
                    <a:lnTo>
                      <a:pt x="302265" y="59604"/>
                    </a:lnTo>
                    <a:lnTo>
                      <a:pt x="614285" y="59604"/>
                    </a:lnTo>
                    <a:cubicBezTo>
                      <a:pt x="618788" y="59604"/>
                      <a:pt x="622894" y="61467"/>
                      <a:pt x="625873" y="64461"/>
                    </a:cubicBezTo>
                    <a:lnTo>
                      <a:pt x="629657" y="73573"/>
                    </a:lnTo>
                    <a:lnTo>
                      <a:pt x="639294" y="77692"/>
                    </a:lnTo>
                    <a:cubicBezTo>
                      <a:pt x="645320" y="83940"/>
                      <a:pt x="649029" y="92581"/>
                      <a:pt x="649029" y="102152"/>
                    </a:cubicBezTo>
                    <a:lnTo>
                      <a:pt x="649029" y="467468"/>
                    </a:lnTo>
                    <a:cubicBezTo>
                      <a:pt x="649029" y="486611"/>
                      <a:pt x="634194" y="502032"/>
                      <a:pt x="615651" y="502032"/>
                    </a:cubicBezTo>
                    <a:lnTo>
                      <a:pt x="33379" y="502032"/>
                    </a:lnTo>
                    <a:cubicBezTo>
                      <a:pt x="14835" y="502032"/>
                      <a:pt x="0" y="486611"/>
                      <a:pt x="0" y="467468"/>
                    </a:cubicBezTo>
                    <a:lnTo>
                      <a:pt x="0" y="102152"/>
                    </a:lnTo>
                    <a:cubicBezTo>
                      <a:pt x="0" y="92581"/>
                      <a:pt x="3709" y="83940"/>
                      <a:pt x="9735" y="77692"/>
                    </a:cubicBezTo>
                    <a:lnTo>
                      <a:pt x="19371" y="73574"/>
                    </a:lnTo>
                    <a:lnTo>
                      <a:pt x="23155" y="64461"/>
                    </a:lnTo>
                    <a:cubicBezTo>
                      <a:pt x="26135" y="61467"/>
                      <a:pt x="30241" y="59604"/>
                      <a:pt x="34744" y="59604"/>
                    </a:cubicBezTo>
                    <a:lnTo>
                      <a:pt x="40571" y="59604"/>
                    </a:lnTo>
                    <a:lnTo>
                      <a:pt x="40571" y="31399"/>
                    </a:lnTo>
                    <a:cubicBezTo>
                      <a:pt x="40571" y="14369"/>
                      <a:pt x="54344" y="0"/>
                      <a:pt x="718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noAutofit/>
              </a:bodyPr>
              <a:lstStyle/>
              <a:p>
                <a:endParaRPr lang="en-US" sz="1836" dirty="0"/>
              </a:p>
            </p:txBody>
          </p:sp>
        </p:grpSp>
        <p:grpSp>
          <p:nvGrpSpPr>
            <p:cNvPr id="222" name="Group 221"/>
            <p:cNvGrpSpPr/>
            <p:nvPr/>
          </p:nvGrpSpPr>
          <p:grpSpPr>
            <a:xfrm>
              <a:off x="10486805" y="2434267"/>
              <a:ext cx="1302888" cy="1542780"/>
              <a:chOff x="10486805" y="2923046"/>
              <a:chExt cx="1302888" cy="1542780"/>
            </a:xfrm>
            <a:grpFill/>
          </p:grpSpPr>
          <p:sp>
            <p:nvSpPr>
              <p:cNvPr id="223" name="Rectangle 222"/>
              <p:cNvSpPr/>
              <p:nvPr/>
            </p:nvSpPr>
            <p:spPr bwMode="auto">
              <a:xfrm>
                <a:off x="10802824" y="2923046"/>
                <a:ext cx="986869" cy="1542780"/>
              </a:xfrm>
              <a:prstGeom prst="rect">
                <a:avLst/>
              </a:prstGeom>
              <a:noFill/>
              <a:ln>
                <a:solidFill>
                  <a:schemeClr val="tx1">
                    <a:lumMod val="6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24" name="TextBox 223"/>
              <p:cNvSpPr txBox="1"/>
              <p:nvPr/>
            </p:nvSpPr>
            <p:spPr>
              <a:xfrm>
                <a:off x="11212738" y="3022354"/>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Web</a:t>
                </a:r>
              </a:p>
            </p:txBody>
          </p:sp>
          <p:sp>
            <p:nvSpPr>
              <p:cNvPr id="225" name="TextBox 224"/>
              <p:cNvSpPr txBox="1"/>
              <p:nvPr/>
            </p:nvSpPr>
            <p:spPr>
              <a:xfrm>
                <a:off x="11212738" y="3571986"/>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Mobile</a:t>
                </a:r>
              </a:p>
            </p:txBody>
          </p:sp>
          <p:sp>
            <p:nvSpPr>
              <p:cNvPr id="226" name="TextBox 225"/>
              <p:cNvSpPr txBox="1"/>
              <p:nvPr/>
            </p:nvSpPr>
            <p:spPr>
              <a:xfrm>
                <a:off x="11212738" y="4160203"/>
                <a:ext cx="473389" cy="164789"/>
              </a:xfrm>
              <a:prstGeom prst="rect">
                <a:avLst/>
              </a:prstGeom>
              <a:noFill/>
            </p:spPr>
            <p:txBody>
              <a:bodyPr wrap="square" lIns="0" tIns="0" rIns="0" bIns="0" rtlCol="0">
                <a:spAutoFit/>
              </a:bodyPr>
              <a:lstStyle/>
              <a:p>
                <a:pPr defTabSz="951121">
                  <a:spcBef>
                    <a:spcPct val="0"/>
                  </a:spcBef>
                  <a:spcAft>
                    <a:spcPts val="612"/>
                  </a:spcAft>
                </a:pPr>
                <a:r>
                  <a:rPr lang="en-US" sz="1071" dirty="0">
                    <a:solidFill>
                      <a:schemeClr val="accent2"/>
                    </a:solidFill>
                    <a:cs typeface="Segoe UI Semilight" panose="020B0402040204020203" pitchFamily="34" charset="0"/>
                  </a:rPr>
                  <a:t>Bots</a:t>
                </a:r>
              </a:p>
            </p:txBody>
          </p:sp>
          <p:sp>
            <p:nvSpPr>
              <p:cNvPr id="227" name="Freeform 226"/>
              <p:cNvSpPr>
                <a:spLocks noChangeArrowheads="1"/>
              </p:cNvSpPr>
              <p:nvPr/>
            </p:nvSpPr>
            <p:spPr bwMode="auto">
              <a:xfrm>
                <a:off x="10907711" y="3020740"/>
                <a:ext cx="187689" cy="187689"/>
              </a:xfrm>
              <a:custGeom>
                <a:avLst/>
                <a:gdLst>
                  <a:gd name="connsiteX0" fmla="*/ 2240514 w 3214688"/>
                  <a:gd name="connsiteY0" fmla="*/ 2452692 h 3214688"/>
                  <a:gd name="connsiteX1" fmla="*/ 2164154 w 3214688"/>
                  <a:gd name="connsiteY1" fmla="*/ 2577661 h 3214688"/>
                  <a:gd name="connsiteX2" fmla="*/ 2066550 w 3214688"/>
                  <a:gd name="connsiteY2" fmla="*/ 2716118 h 3214688"/>
                  <a:gd name="connsiteX3" fmla="*/ 1754615 w 3214688"/>
                  <a:gd name="connsiteY3" fmla="*/ 3074168 h 3214688"/>
                  <a:gd name="connsiteX4" fmla="*/ 1740871 w 3214688"/>
                  <a:gd name="connsiteY4" fmla="*/ 3087292 h 3214688"/>
                  <a:gd name="connsiteX5" fmla="*/ 1759187 w 3214688"/>
                  <a:gd name="connsiteY5" fmla="*/ 3086367 h 3214688"/>
                  <a:gd name="connsiteX6" fmla="*/ 2552008 w 3214688"/>
                  <a:gd name="connsiteY6" fmla="*/ 2754731 h 3214688"/>
                  <a:gd name="connsiteX7" fmla="*/ 2647815 w 3214688"/>
                  <a:gd name="connsiteY7" fmla="*/ 2667609 h 3214688"/>
                  <a:gd name="connsiteX8" fmla="*/ 2533366 w 3214688"/>
                  <a:gd name="connsiteY8" fmla="*/ 2587696 h 3214688"/>
                  <a:gd name="connsiteX9" fmla="*/ 2342448 w 3214688"/>
                  <a:gd name="connsiteY9" fmla="*/ 2491033 h 3214688"/>
                  <a:gd name="connsiteX10" fmla="*/ 974642 w 3214688"/>
                  <a:gd name="connsiteY10" fmla="*/ 2452516 h 3214688"/>
                  <a:gd name="connsiteX11" fmla="*/ 872242 w 3214688"/>
                  <a:gd name="connsiteY11" fmla="*/ 2491033 h 3214688"/>
                  <a:gd name="connsiteX12" fmla="*/ 681324 w 3214688"/>
                  <a:gd name="connsiteY12" fmla="*/ 2587696 h 3214688"/>
                  <a:gd name="connsiteX13" fmla="*/ 566873 w 3214688"/>
                  <a:gd name="connsiteY13" fmla="*/ 2667611 h 3214688"/>
                  <a:gd name="connsiteX14" fmla="*/ 662678 w 3214688"/>
                  <a:gd name="connsiteY14" fmla="*/ 2754731 h 3214688"/>
                  <a:gd name="connsiteX15" fmla="*/ 1455500 w 3214688"/>
                  <a:gd name="connsiteY15" fmla="*/ 3086367 h 3214688"/>
                  <a:gd name="connsiteX16" fmla="*/ 1473960 w 3214688"/>
                  <a:gd name="connsiteY16" fmla="*/ 3087299 h 3214688"/>
                  <a:gd name="connsiteX17" fmla="*/ 1460208 w 3214688"/>
                  <a:gd name="connsiteY17" fmla="*/ 3074168 h 3214688"/>
                  <a:gd name="connsiteX18" fmla="*/ 1148273 w 3214688"/>
                  <a:gd name="connsiteY18" fmla="*/ 2716118 h 3214688"/>
                  <a:gd name="connsiteX19" fmla="*/ 1050800 w 3214688"/>
                  <a:gd name="connsiteY19" fmla="*/ 2577661 h 3214688"/>
                  <a:gd name="connsiteX20" fmla="*/ 1668463 w 3214688"/>
                  <a:gd name="connsiteY20" fmla="*/ 2349078 h 3214688"/>
                  <a:gd name="connsiteX21" fmla="*/ 1668463 w 3214688"/>
                  <a:gd name="connsiteY21" fmla="*/ 2987045 h 3214688"/>
                  <a:gd name="connsiteX22" fmla="*/ 1686282 w 3214688"/>
                  <a:gd name="connsiteY22" fmla="*/ 2969732 h 3214688"/>
                  <a:gd name="connsiteX23" fmla="*/ 2047573 w 3214688"/>
                  <a:gd name="connsiteY23" fmla="*/ 2532767 h 3214688"/>
                  <a:gd name="connsiteX24" fmla="*/ 2118389 w 3214688"/>
                  <a:gd name="connsiteY24" fmla="*/ 2414793 h 3214688"/>
                  <a:gd name="connsiteX25" fmla="*/ 2062644 w 3214688"/>
                  <a:gd name="connsiteY25" fmla="*/ 2398957 h 3214688"/>
                  <a:gd name="connsiteX26" fmla="*/ 1838838 w 3214688"/>
                  <a:gd name="connsiteY26" fmla="*/ 2359062 h 3214688"/>
                  <a:gd name="connsiteX27" fmla="*/ 1546226 w 3214688"/>
                  <a:gd name="connsiteY27" fmla="*/ 2349078 h 3214688"/>
                  <a:gd name="connsiteX28" fmla="*/ 1375851 w 3214688"/>
                  <a:gd name="connsiteY28" fmla="*/ 2359062 h 3214688"/>
                  <a:gd name="connsiteX29" fmla="*/ 1152046 w 3214688"/>
                  <a:gd name="connsiteY29" fmla="*/ 2398957 h 3214688"/>
                  <a:gd name="connsiteX30" fmla="*/ 1097994 w 3214688"/>
                  <a:gd name="connsiteY30" fmla="*/ 2414312 h 3214688"/>
                  <a:gd name="connsiteX31" fmla="*/ 1168773 w 3214688"/>
                  <a:gd name="connsiteY31" fmla="*/ 2532767 h 3214688"/>
                  <a:gd name="connsiteX32" fmla="*/ 1528675 w 3214688"/>
                  <a:gd name="connsiteY32" fmla="*/ 2969732 h 3214688"/>
                  <a:gd name="connsiteX33" fmla="*/ 1546226 w 3214688"/>
                  <a:gd name="connsiteY33" fmla="*/ 2986822 h 3214688"/>
                  <a:gd name="connsiteX34" fmla="*/ 2486262 w 3214688"/>
                  <a:gd name="connsiteY34" fmla="*/ 1668463 h 3214688"/>
                  <a:gd name="connsiteX35" fmla="*/ 2482389 w 3214688"/>
                  <a:gd name="connsiteY35" fmla="*/ 1744921 h 3214688"/>
                  <a:gd name="connsiteX36" fmla="*/ 2321876 w 3214688"/>
                  <a:gd name="connsiteY36" fmla="*/ 2298467 h 3214688"/>
                  <a:gd name="connsiteX37" fmla="*/ 2297383 w 3214688"/>
                  <a:gd name="connsiteY37" fmla="*/ 2345664 h 3214688"/>
                  <a:gd name="connsiteX38" fmla="*/ 2392218 w 3214688"/>
                  <a:gd name="connsiteY38" fmla="*/ 2381629 h 3214688"/>
                  <a:gd name="connsiteX39" fmla="*/ 2596737 w 3214688"/>
                  <a:gd name="connsiteY39" fmla="*/ 2485449 h 3214688"/>
                  <a:gd name="connsiteX40" fmla="*/ 2730520 w 3214688"/>
                  <a:gd name="connsiteY40" fmla="*/ 2578412 h 3214688"/>
                  <a:gd name="connsiteX41" fmla="*/ 2753323 w 3214688"/>
                  <a:gd name="connsiteY41" fmla="*/ 2553309 h 3214688"/>
                  <a:gd name="connsiteX42" fmla="*/ 3084782 w 3214688"/>
                  <a:gd name="connsiteY42" fmla="*/ 1760063 h 3214688"/>
                  <a:gd name="connsiteX43" fmla="*/ 3089405 w 3214688"/>
                  <a:gd name="connsiteY43" fmla="*/ 1668463 h 3214688"/>
                  <a:gd name="connsiteX44" fmla="*/ 1668463 w 3214688"/>
                  <a:gd name="connsiteY44" fmla="*/ 1668463 h 3214688"/>
                  <a:gd name="connsiteX45" fmla="*/ 1668463 w 3214688"/>
                  <a:gd name="connsiteY45" fmla="*/ 2227749 h 3214688"/>
                  <a:gd name="connsiteX46" fmla="*/ 1854174 w 3214688"/>
                  <a:gd name="connsiteY46" fmla="*/ 2238874 h 3214688"/>
                  <a:gd name="connsiteX47" fmla="*/ 2093075 w 3214688"/>
                  <a:gd name="connsiteY47" fmla="*/ 2282190 h 3214688"/>
                  <a:gd name="connsiteX48" fmla="*/ 2180461 w 3214688"/>
                  <a:gd name="connsiteY48" fmla="*/ 2307322 h 3214688"/>
                  <a:gd name="connsiteX49" fmla="*/ 2223231 w 3214688"/>
                  <a:gd name="connsiteY49" fmla="*/ 2220775 h 3214688"/>
                  <a:gd name="connsiteX50" fmla="*/ 2360202 w 3214688"/>
                  <a:gd name="connsiteY50" fmla="*/ 1739141 h 3214688"/>
                  <a:gd name="connsiteX51" fmla="*/ 2363915 w 3214688"/>
                  <a:gd name="connsiteY51" fmla="*/ 1668463 h 3214688"/>
                  <a:gd name="connsiteX52" fmla="*/ 853934 w 3214688"/>
                  <a:gd name="connsiteY52" fmla="*/ 1668463 h 3214688"/>
                  <a:gd name="connsiteX53" fmla="*/ 857628 w 3214688"/>
                  <a:gd name="connsiteY53" fmla="*/ 1739141 h 3214688"/>
                  <a:gd name="connsiteX54" fmla="*/ 993929 w 3214688"/>
                  <a:gd name="connsiteY54" fmla="*/ 2220775 h 3214688"/>
                  <a:gd name="connsiteX55" fmla="*/ 1036215 w 3214688"/>
                  <a:gd name="connsiteY55" fmla="*/ 2306750 h 3214688"/>
                  <a:gd name="connsiteX56" fmla="*/ 1121614 w 3214688"/>
                  <a:gd name="connsiteY56" fmla="*/ 2282190 h 3214688"/>
                  <a:gd name="connsiteX57" fmla="*/ 1360516 w 3214688"/>
                  <a:gd name="connsiteY57" fmla="*/ 2238874 h 3214688"/>
                  <a:gd name="connsiteX58" fmla="*/ 1546226 w 3214688"/>
                  <a:gd name="connsiteY58" fmla="*/ 2227749 h 3214688"/>
                  <a:gd name="connsiteX59" fmla="*/ 1546226 w 3214688"/>
                  <a:gd name="connsiteY59" fmla="*/ 1668463 h 3214688"/>
                  <a:gd name="connsiteX60" fmla="*/ 125282 w 3214688"/>
                  <a:gd name="connsiteY60" fmla="*/ 1668463 h 3214688"/>
                  <a:gd name="connsiteX61" fmla="*/ 129905 w 3214688"/>
                  <a:gd name="connsiteY61" fmla="*/ 1760063 h 3214688"/>
                  <a:gd name="connsiteX62" fmla="*/ 461363 w 3214688"/>
                  <a:gd name="connsiteY62" fmla="*/ 2553309 h 3214688"/>
                  <a:gd name="connsiteX63" fmla="*/ 484168 w 3214688"/>
                  <a:gd name="connsiteY63" fmla="*/ 2578414 h 3214688"/>
                  <a:gd name="connsiteX64" fmla="*/ 617953 w 3214688"/>
                  <a:gd name="connsiteY64" fmla="*/ 2485449 h 3214688"/>
                  <a:gd name="connsiteX65" fmla="*/ 822472 w 3214688"/>
                  <a:gd name="connsiteY65" fmla="*/ 2381629 h 3214688"/>
                  <a:gd name="connsiteX66" fmla="*/ 918086 w 3214688"/>
                  <a:gd name="connsiteY66" fmla="*/ 2345368 h 3214688"/>
                  <a:gd name="connsiteX67" fmla="*/ 893910 w 3214688"/>
                  <a:gd name="connsiteY67" fmla="*/ 2298467 h 3214688"/>
                  <a:gd name="connsiteX68" fmla="*/ 735344 w 3214688"/>
                  <a:gd name="connsiteY68" fmla="*/ 1744921 h 3214688"/>
                  <a:gd name="connsiteX69" fmla="*/ 731546 w 3214688"/>
                  <a:gd name="connsiteY69" fmla="*/ 1668463 h 3214688"/>
                  <a:gd name="connsiteX70" fmla="*/ 1036436 w 3214688"/>
                  <a:gd name="connsiteY70" fmla="*/ 911460 h 3214688"/>
                  <a:gd name="connsiteX71" fmla="*/ 993929 w 3214688"/>
                  <a:gd name="connsiteY71" fmla="*/ 998077 h 3214688"/>
                  <a:gd name="connsiteX72" fmla="*/ 857628 w 3214688"/>
                  <a:gd name="connsiteY72" fmla="*/ 1481228 h 3214688"/>
                  <a:gd name="connsiteX73" fmla="*/ 854245 w 3214688"/>
                  <a:gd name="connsiteY73" fmla="*/ 1546225 h 3214688"/>
                  <a:gd name="connsiteX74" fmla="*/ 1546226 w 3214688"/>
                  <a:gd name="connsiteY74" fmla="*/ 1546225 h 3214688"/>
                  <a:gd name="connsiteX75" fmla="*/ 1546226 w 3214688"/>
                  <a:gd name="connsiteY75" fmla="*/ 990118 h 3214688"/>
                  <a:gd name="connsiteX76" fmla="*/ 1360255 w 3214688"/>
                  <a:gd name="connsiteY76" fmla="*/ 978989 h 3214688"/>
                  <a:gd name="connsiteX77" fmla="*/ 1120814 w 3214688"/>
                  <a:gd name="connsiteY77" fmla="*/ 935673 h 3214688"/>
                  <a:gd name="connsiteX78" fmla="*/ 2180241 w 3214688"/>
                  <a:gd name="connsiteY78" fmla="*/ 910890 h 3214688"/>
                  <a:gd name="connsiteX79" fmla="*/ 2093876 w 3214688"/>
                  <a:gd name="connsiteY79" fmla="*/ 935673 h 3214688"/>
                  <a:gd name="connsiteX80" fmla="*/ 1854434 w 3214688"/>
                  <a:gd name="connsiteY80" fmla="*/ 978989 h 3214688"/>
                  <a:gd name="connsiteX81" fmla="*/ 1668463 w 3214688"/>
                  <a:gd name="connsiteY81" fmla="*/ 990118 h 3214688"/>
                  <a:gd name="connsiteX82" fmla="*/ 1668463 w 3214688"/>
                  <a:gd name="connsiteY82" fmla="*/ 1546225 h 3214688"/>
                  <a:gd name="connsiteX83" fmla="*/ 2363603 w 3214688"/>
                  <a:gd name="connsiteY83" fmla="*/ 1546225 h 3214688"/>
                  <a:gd name="connsiteX84" fmla="*/ 2360202 w 3214688"/>
                  <a:gd name="connsiteY84" fmla="*/ 1481228 h 3214688"/>
                  <a:gd name="connsiteX85" fmla="*/ 2223231 w 3214688"/>
                  <a:gd name="connsiteY85" fmla="*/ 998077 h 3214688"/>
                  <a:gd name="connsiteX86" fmla="*/ 2731519 w 3214688"/>
                  <a:gd name="connsiteY86" fmla="*/ 638964 h 3214688"/>
                  <a:gd name="connsiteX87" fmla="*/ 2597865 w 3214688"/>
                  <a:gd name="connsiteY87" fmla="*/ 732415 h 3214688"/>
                  <a:gd name="connsiteX88" fmla="*/ 2393553 w 3214688"/>
                  <a:gd name="connsiteY88" fmla="*/ 836234 h 3214688"/>
                  <a:gd name="connsiteX89" fmla="*/ 2297528 w 3214688"/>
                  <a:gd name="connsiteY89" fmla="*/ 872602 h 3214688"/>
                  <a:gd name="connsiteX90" fmla="*/ 2321876 w 3214688"/>
                  <a:gd name="connsiteY90" fmla="*/ 919557 h 3214688"/>
                  <a:gd name="connsiteX91" fmla="*/ 2482389 w 3214688"/>
                  <a:gd name="connsiteY91" fmla="*/ 1474977 h 3214688"/>
                  <a:gd name="connsiteX92" fmla="*/ 2485971 w 3214688"/>
                  <a:gd name="connsiteY92" fmla="*/ 1546225 h 3214688"/>
                  <a:gd name="connsiteX93" fmla="*/ 3089325 w 3214688"/>
                  <a:gd name="connsiteY93" fmla="*/ 1546225 h 3214688"/>
                  <a:gd name="connsiteX94" fmla="*/ 3084782 w 3214688"/>
                  <a:gd name="connsiteY94" fmla="*/ 1456213 h 3214688"/>
                  <a:gd name="connsiteX95" fmla="*/ 2753323 w 3214688"/>
                  <a:gd name="connsiteY95" fmla="*/ 662968 h 3214688"/>
                  <a:gd name="connsiteX96" fmla="*/ 483169 w 3214688"/>
                  <a:gd name="connsiteY96" fmla="*/ 638963 h 3214688"/>
                  <a:gd name="connsiteX97" fmla="*/ 461363 w 3214688"/>
                  <a:gd name="connsiteY97" fmla="*/ 662968 h 3214688"/>
                  <a:gd name="connsiteX98" fmla="*/ 129905 w 3214688"/>
                  <a:gd name="connsiteY98" fmla="*/ 1456213 h 3214688"/>
                  <a:gd name="connsiteX99" fmla="*/ 125362 w 3214688"/>
                  <a:gd name="connsiteY99" fmla="*/ 1546225 h 3214688"/>
                  <a:gd name="connsiteX100" fmla="*/ 731831 w 3214688"/>
                  <a:gd name="connsiteY100" fmla="*/ 1546225 h 3214688"/>
                  <a:gd name="connsiteX101" fmla="*/ 735344 w 3214688"/>
                  <a:gd name="connsiteY101" fmla="*/ 1474977 h 3214688"/>
                  <a:gd name="connsiteX102" fmla="*/ 893910 w 3214688"/>
                  <a:gd name="connsiteY102" fmla="*/ 919557 h 3214688"/>
                  <a:gd name="connsiteX103" fmla="*/ 917942 w 3214688"/>
                  <a:gd name="connsiteY103" fmla="*/ 872897 h 3214688"/>
                  <a:gd name="connsiteX104" fmla="*/ 821137 w 3214688"/>
                  <a:gd name="connsiteY104" fmla="*/ 836234 h 3214688"/>
                  <a:gd name="connsiteX105" fmla="*/ 616825 w 3214688"/>
                  <a:gd name="connsiteY105" fmla="*/ 732415 h 3214688"/>
                  <a:gd name="connsiteX106" fmla="*/ 1546226 w 3214688"/>
                  <a:gd name="connsiteY106" fmla="*/ 231046 h 3214688"/>
                  <a:gd name="connsiteX107" fmla="*/ 1528675 w 3214688"/>
                  <a:gd name="connsiteY107" fmla="*/ 248139 h 3214688"/>
                  <a:gd name="connsiteX108" fmla="*/ 1168773 w 3214688"/>
                  <a:gd name="connsiteY108" fmla="*/ 685478 h 3214688"/>
                  <a:gd name="connsiteX109" fmla="*/ 1098769 w 3214688"/>
                  <a:gd name="connsiteY109" fmla="*/ 802845 h 3214688"/>
                  <a:gd name="connsiteX110" fmla="*/ 1152046 w 3214688"/>
                  <a:gd name="connsiteY110" fmla="*/ 818106 h 3214688"/>
                  <a:gd name="connsiteX111" fmla="*/ 1375851 w 3214688"/>
                  <a:gd name="connsiteY111" fmla="*/ 858541 h 3214688"/>
                  <a:gd name="connsiteX112" fmla="*/ 1546226 w 3214688"/>
                  <a:gd name="connsiteY112" fmla="*/ 868716 h 3214688"/>
                  <a:gd name="connsiteX113" fmla="*/ 1668463 w 3214688"/>
                  <a:gd name="connsiteY113" fmla="*/ 230823 h 3214688"/>
                  <a:gd name="connsiteX114" fmla="*/ 1668463 w 3214688"/>
                  <a:gd name="connsiteY114" fmla="*/ 868716 h 3214688"/>
                  <a:gd name="connsiteX115" fmla="*/ 1838838 w 3214688"/>
                  <a:gd name="connsiteY115" fmla="*/ 858541 h 3214688"/>
                  <a:gd name="connsiteX116" fmla="*/ 2062644 w 3214688"/>
                  <a:gd name="connsiteY116" fmla="*/ 818106 h 3214688"/>
                  <a:gd name="connsiteX117" fmla="*/ 2117610 w 3214688"/>
                  <a:gd name="connsiteY117" fmla="*/ 802362 h 3214688"/>
                  <a:gd name="connsiteX118" fmla="*/ 2047573 w 3214688"/>
                  <a:gd name="connsiteY118" fmla="*/ 685478 h 3214688"/>
                  <a:gd name="connsiteX119" fmla="*/ 1686282 w 3214688"/>
                  <a:gd name="connsiteY119" fmla="*/ 248139 h 3214688"/>
                  <a:gd name="connsiteX120" fmla="*/ 1739116 w 3214688"/>
                  <a:gd name="connsiteY120" fmla="*/ 128896 h 3214688"/>
                  <a:gd name="connsiteX121" fmla="*/ 1754615 w 3214688"/>
                  <a:gd name="connsiteY121" fmla="*/ 143696 h 3214688"/>
                  <a:gd name="connsiteX122" fmla="*/ 2066550 w 3214688"/>
                  <a:gd name="connsiteY122" fmla="*/ 501745 h 3214688"/>
                  <a:gd name="connsiteX123" fmla="*/ 2164154 w 3214688"/>
                  <a:gd name="connsiteY123" fmla="*/ 640209 h 3214688"/>
                  <a:gd name="connsiteX124" fmla="*/ 2239903 w 3214688"/>
                  <a:gd name="connsiteY124" fmla="*/ 764214 h 3214688"/>
                  <a:gd name="connsiteX125" fmla="*/ 2342448 w 3214688"/>
                  <a:gd name="connsiteY125" fmla="*/ 725496 h 3214688"/>
                  <a:gd name="connsiteX126" fmla="*/ 2533366 w 3214688"/>
                  <a:gd name="connsiteY126" fmla="*/ 629040 h 3214688"/>
                  <a:gd name="connsiteX127" fmla="*/ 2648575 w 3214688"/>
                  <a:gd name="connsiteY127" fmla="*/ 549358 h 3214688"/>
                  <a:gd name="connsiteX128" fmla="*/ 2552008 w 3214688"/>
                  <a:gd name="connsiteY128" fmla="*/ 461545 h 3214688"/>
                  <a:gd name="connsiteX129" fmla="*/ 1759187 w 3214688"/>
                  <a:gd name="connsiteY129" fmla="*/ 129910 h 3214688"/>
                  <a:gd name="connsiteX130" fmla="*/ 1475715 w 3214688"/>
                  <a:gd name="connsiteY130" fmla="*/ 128888 h 3214688"/>
                  <a:gd name="connsiteX131" fmla="*/ 1455500 w 3214688"/>
                  <a:gd name="connsiteY131" fmla="*/ 129910 h 3214688"/>
                  <a:gd name="connsiteX132" fmla="*/ 662678 w 3214688"/>
                  <a:gd name="connsiteY132" fmla="*/ 461545 h 3214688"/>
                  <a:gd name="connsiteX133" fmla="*/ 566113 w 3214688"/>
                  <a:gd name="connsiteY133" fmla="*/ 549357 h 3214688"/>
                  <a:gd name="connsiteX134" fmla="*/ 681324 w 3214688"/>
                  <a:gd name="connsiteY134" fmla="*/ 629040 h 3214688"/>
                  <a:gd name="connsiteX135" fmla="*/ 872242 w 3214688"/>
                  <a:gd name="connsiteY135" fmla="*/ 725496 h 3214688"/>
                  <a:gd name="connsiteX136" fmla="*/ 975251 w 3214688"/>
                  <a:gd name="connsiteY136" fmla="*/ 764389 h 3214688"/>
                  <a:gd name="connsiteX137" fmla="*/ 1050800 w 3214688"/>
                  <a:gd name="connsiteY137" fmla="*/ 640209 h 3214688"/>
                  <a:gd name="connsiteX138" fmla="*/ 1148273 w 3214688"/>
                  <a:gd name="connsiteY138" fmla="*/ 501745 h 3214688"/>
                  <a:gd name="connsiteX139" fmla="*/ 1460208 w 3214688"/>
                  <a:gd name="connsiteY139" fmla="*/ 143696 h 3214688"/>
                  <a:gd name="connsiteX140" fmla="*/ 1607344 w 3214688"/>
                  <a:gd name="connsiteY140" fmla="*/ 0 h 3214688"/>
                  <a:gd name="connsiteX141" fmla="*/ 3214688 w 3214688"/>
                  <a:gd name="connsiteY141" fmla="*/ 1607344 h 3214688"/>
                  <a:gd name="connsiteX142" fmla="*/ 1607344 w 3214688"/>
                  <a:gd name="connsiteY142" fmla="*/ 3214688 h 3214688"/>
                  <a:gd name="connsiteX143" fmla="*/ 0 w 3214688"/>
                  <a:gd name="connsiteY143" fmla="*/ 1607344 h 3214688"/>
                  <a:gd name="connsiteX144" fmla="*/ 1607344 w 3214688"/>
                  <a:gd name="connsiteY144" fmla="*/ 0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214688" h="3214688">
                    <a:moveTo>
                      <a:pt x="2240514" y="2452692"/>
                    </a:moveTo>
                    <a:lnTo>
                      <a:pt x="2164154" y="2577661"/>
                    </a:lnTo>
                    <a:cubicBezTo>
                      <a:pt x="2133682" y="2623995"/>
                      <a:pt x="2101138" y="2670175"/>
                      <a:pt x="2066550" y="2716118"/>
                    </a:cubicBezTo>
                    <a:cubicBezTo>
                      <a:pt x="1950245" y="2873312"/>
                      <a:pt x="1834903" y="2995905"/>
                      <a:pt x="1754615" y="3074168"/>
                    </a:cubicBezTo>
                    <a:lnTo>
                      <a:pt x="1740871" y="3087292"/>
                    </a:lnTo>
                    <a:lnTo>
                      <a:pt x="1759187" y="3086367"/>
                    </a:lnTo>
                    <a:cubicBezTo>
                      <a:pt x="2058736" y="3055930"/>
                      <a:pt x="2331968" y="2936422"/>
                      <a:pt x="2552008" y="2754731"/>
                    </a:cubicBezTo>
                    <a:lnTo>
                      <a:pt x="2647815" y="2667609"/>
                    </a:lnTo>
                    <a:lnTo>
                      <a:pt x="2533366" y="2587696"/>
                    </a:lnTo>
                    <a:cubicBezTo>
                      <a:pt x="2472930" y="2551687"/>
                      <a:pt x="2409077" y="2519400"/>
                      <a:pt x="2342448" y="2491033"/>
                    </a:cubicBezTo>
                    <a:close/>
                    <a:moveTo>
                      <a:pt x="974642" y="2452516"/>
                    </a:moveTo>
                    <a:lnTo>
                      <a:pt x="872242" y="2491033"/>
                    </a:lnTo>
                    <a:cubicBezTo>
                      <a:pt x="805613" y="2519400"/>
                      <a:pt x="741760" y="2551687"/>
                      <a:pt x="681324" y="2587696"/>
                    </a:cubicBezTo>
                    <a:lnTo>
                      <a:pt x="566873" y="2667611"/>
                    </a:lnTo>
                    <a:lnTo>
                      <a:pt x="662678" y="2754731"/>
                    </a:lnTo>
                    <a:cubicBezTo>
                      <a:pt x="882719" y="2936422"/>
                      <a:pt x="1155951" y="3055930"/>
                      <a:pt x="1455500" y="3086367"/>
                    </a:cubicBezTo>
                    <a:lnTo>
                      <a:pt x="1473960" y="3087299"/>
                    </a:lnTo>
                    <a:lnTo>
                      <a:pt x="1460208" y="3074168"/>
                    </a:lnTo>
                    <a:cubicBezTo>
                      <a:pt x="1379921" y="2995905"/>
                      <a:pt x="1264578" y="2873312"/>
                      <a:pt x="1148273" y="2716118"/>
                    </a:cubicBezTo>
                    <a:cubicBezTo>
                      <a:pt x="1113686" y="2670175"/>
                      <a:pt x="1081189" y="2623995"/>
                      <a:pt x="1050800" y="2577661"/>
                    </a:cubicBezTo>
                    <a:close/>
                    <a:moveTo>
                      <a:pt x="1668463" y="2349078"/>
                    </a:moveTo>
                    <a:lnTo>
                      <a:pt x="1668463" y="2987045"/>
                    </a:lnTo>
                    <a:lnTo>
                      <a:pt x="1686282" y="2969732"/>
                    </a:lnTo>
                    <a:cubicBezTo>
                      <a:pt x="1781612" y="2874931"/>
                      <a:pt x="1920253" y="2723080"/>
                      <a:pt x="2047573" y="2532767"/>
                    </a:cubicBezTo>
                    <a:lnTo>
                      <a:pt x="2118389" y="2414793"/>
                    </a:lnTo>
                    <a:lnTo>
                      <a:pt x="2062644" y="2398957"/>
                    </a:lnTo>
                    <a:cubicBezTo>
                      <a:pt x="1989750" y="2381404"/>
                      <a:pt x="1914935" y="2368039"/>
                      <a:pt x="1838838" y="2359062"/>
                    </a:cubicBezTo>
                    <a:close/>
                    <a:moveTo>
                      <a:pt x="1546226" y="2349078"/>
                    </a:moveTo>
                    <a:lnTo>
                      <a:pt x="1375851" y="2359062"/>
                    </a:lnTo>
                    <a:cubicBezTo>
                      <a:pt x="1299755" y="2368039"/>
                      <a:pt x="1224940" y="2381404"/>
                      <a:pt x="1152046" y="2398957"/>
                    </a:cubicBezTo>
                    <a:lnTo>
                      <a:pt x="1097994" y="2414312"/>
                    </a:lnTo>
                    <a:lnTo>
                      <a:pt x="1168773" y="2532767"/>
                    </a:lnTo>
                    <a:cubicBezTo>
                      <a:pt x="1295523" y="2723080"/>
                      <a:pt x="1433595" y="2874931"/>
                      <a:pt x="1528675" y="2969732"/>
                    </a:cubicBezTo>
                    <a:lnTo>
                      <a:pt x="1546226" y="2986822"/>
                    </a:lnTo>
                    <a:close/>
                    <a:moveTo>
                      <a:pt x="2486262" y="1668463"/>
                    </a:moveTo>
                    <a:lnTo>
                      <a:pt x="2482389" y="1744921"/>
                    </a:lnTo>
                    <a:cubicBezTo>
                      <a:pt x="2464263" y="1925703"/>
                      <a:pt x="2410126" y="2111990"/>
                      <a:pt x="2321876" y="2298467"/>
                    </a:cubicBezTo>
                    <a:lnTo>
                      <a:pt x="2297383" y="2345664"/>
                    </a:lnTo>
                    <a:lnTo>
                      <a:pt x="2392218" y="2381629"/>
                    </a:lnTo>
                    <a:cubicBezTo>
                      <a:pt x="2463528" y="2412174"/>
                      <a:pt x="2531927" y="2446867"/>
                      <a:pt x="2596737" y="2485449"/>
                    </a:cubicBezTo>
                    <a:lnTo>
                      <a:pt x="2730520" y="2578412"/>
                    </a:lnTo>
                    <a:lnTo>
                      <a:pt x="2753323" y="2553309"/>
                    </a:lnTo>
                    <a:cubicBezTo>
                      <a:pt x="2934917" y="2333150"/>
                      <a:pt x="3054361" y="2059772"/>
                      <a:pt x="3084782" y="1760063"/>
                    </a:cubicBezTo>
                    <a:lnTo>
                      <a:pt x="3089405" y="1668463"/>
                    </a:lnTo>
                    <a:close/>
                    <a:moveTo>
                      <a:pt x="1668463" y="1668463"/>
                    </a:moveTo>
                    <a:lnTo>
                      <a:pt x="1668463" y="2227749"/>
                    </a:lnTo>
                    <a:lnTo>
                      <a:pt x="1854174" y="2238874"/>
                    </a:lnTo>
                    <a:cubicBezTo>
                      <a:pt x="1935356" y="2248644"/>
                      <a:pt x="2015217" y="2263170"/>
                      <a:pt x="2093075" y="2282190"/>
                    </a:cubicBezTo>
                    <a:lnTo>
                      <a:pt x="2180461" y="2307322"/>
                    </a:lnTo>
                    <a:lnTo>
                      <a:pt x="2223231" y="2220775"/>
                    </a:lnTo>
                    <a:cubicBezTo>
                      <a:pt x="2291457" y="2071357"/>
                      <a:pt x="2342510" y="1908976"/>
                      <a:pt x="2360202" y="1739141"/>
                    </a:cubicBezTo>
                    <a:lnTo>
                      <a:pt x="2363915" y="1668463"/>
                    </a:lnTo>
                    <a:close/>
                    <a:moveTo>
                      <a:pt x="853934" y="1668463"/>
                    </a:moveTo>
                    <a:lnTo>
                      <a:pt x="857628" y="1739141"/>
                    </a:lnTo>
                    <a:cubicBezTo>
                      <a:pt x="875231" y="1908976"/>
                      <a:pt x="926029" y="2071357"/>
                      <a:pt x="993929" y="2220775"/>
                    </a:cubicBezTo>
                    <a:lnTo>
                      <a:pt x="1036215" y="2306750"/>
                    </a:lnTo>
                    <a:lnTo>
                      <a:pt x="1121614" y="2282190"/>
                    </a:lnTo>
                    <a:cubicBezTo>
                      <a:pt x="1199473" y="2263170"/>
                      <a:pt x="1279334" y="2248644"/>
                      <a:pt x="1360516" y="2238874"/>
                    </a:cubicBezTo>
                    <a:lnTo>
                      <a:pt x="1546226" y="2227749"/>
                    </a:lnTo>
                    <a:lnTo>
                      <a:pt x="1546226" y="1668463"/>
                    </a:lnTo>
                    <a:close/>
                    <a:moveTo>
                      <a:pt x="125282" y="1668463"/>
                    </a:moveTo>
                    <a:lnTo>
                      <a:pt x="129905" y="1760063"/>
                    </a:lnTo>
                    <a:cubicBezTo>
                      <a:pt x="160326" y="2059772"/>
                      <a:pt x="279770" y="2333150"/>
                      <a:pt x="461363" y="2553309"/>
                    </a:cubicBezTo>
                    <a:lnTo>
                      <a:pt x="484168" y="2578414"/>
                    </a:lnTo>
                    <a:lnTo>
                      <a:pt x="617953" y="2485449"/>
                    </a:lnTo>
                    <a:cubicBezTo>
                      <a:pt x="682763" y="2446867"/>
                      <a:pt x="751163" y="2412174"/>
                      <a:pt x="822472" y="2381629"/>
                    </a:cubicBezTo>
                    <a:lnTo>
                      <a:pt x="918086" y="2345368"/>
                    </a:lnTo>
                    <a:lnTo>
                      <a:pt x="893910" y="2298467"/>
                    </a:lnTo>
                    <a:cubicBezTo>
                      <a:pt x="806372" y="2111990"/>
                      <a:pt x="753137" y="1925703"/>
                      <a:pt x="735344" y="1744921"/>
                    </a:cubicBezTo>
                    <a:lnTo>
                      <a:pt x="731546" y="1668463"/>
                    </a:lnTo>
                    <a:close/>
                    <a:moveTo>
                      <a:pt x="1036436" y="911460"/>
                    </a:moveTo>
                    <a:lnTo>
                      <a:pt x="993929" y="998077"/>
                    </a:lnTo>
                    <a:cubicBezTo>
                      <a:pt x="926029" y="1147854"/>
                      <a:pt x="875231" y="1310725"/>
                      <a:pt x="857628" y="1481228"/>
                    </a:cubicBezTo>
                    <a:lnTo>
                      <a:pt x="854245" y="1546225"/>
                    </a:lnTo>
                    <a:lnTo>
                      <a:pt x="1546226" y="1546225"/>
                    </a:lnTo>
                    <a:lnTo>
                      <a:pt x="1546226" y="990118"/>
                    </a:lnTo>
                    <a:lnTo>
                      <a:pt x="1360255" y="978989"/>
                    </a:lnTo>
                    <a:cubicBezTo>
                      <a:pt x="1278920" y="969219"/>
                      <a:pt x="1198859" y="954694"/>
                      <a:pt x="1120814" y="935673"/>
                    </a:cubicBezTo>
                    <a:close/>
                    <a:moveTo>
                      <a:pt x="2180241" y="910890"/>
                    </a:moveTo>
                    <a:lnTo>
                      <a:pt x="2093876" y="935673"/>
                    </a:lnTo>
                    <a:cubicBezTo>
                      <a:pt x="2015831" y="954694"/>
                      <a:pt x="1935770" y="969219"/>
                      <a:pt x="1854434" y="978989"/>
                    </a:cubicBezTo>
                    <a:lnTo>
                      <a:pt x="1668463" y="990118"/>
                    </a:lnTo>
                    <a:lnTo>
                      <a:pt x="1668463" y="1546225"/>
                    </a:lnTo>
                    <a:lnTo>
                      <a:pt x="2363603" y="1546225"/>
                    </a:lnTo>
                    <a:lnTo>
                      <a:pt x="2360202" y="1481228"/>
                    </a:lnTo>
                    <a:cubicBezTo>
                      <a:pt x="2342510" y="1310725"/>
                      <a:pt x="2291457" y="1147854"/>
                      <a:pt x="2223231" y="998077"/>
                    </a:cubicBezTo>
                    <a:close/>
                    <a:moveTo>
                      <a:pt x="2731519" y="638964"/>
                    </a:moveTo>
                    <a:lnTo>
                      <a:pt x="2597865" y="732415"/>
                    </a:lnTo>
                    <a:cubicBezTo>
                      <a:pt x="2533258" y="770996"/>
                      <a:pt x="2464907" y="805689"/>
                      <a:pt x="2393553" y="836234"/>
                    </a:cubicBezTo>
                    <a:lnTo>
                      <a:pt x="2297528" y="872602"/>
                    </a:lnTo>
                    <a:lnTo>
                      <a:pt x="2321876" y="919557"/>
                    </a:lnTo>
                    <a:cubicBezTo>
                      <a:pt x="2410126" y="1106247"/>
                      <a:pt x="2464263" y="1293033"/>
                      <a:pt x="2482389" y="1474977"/>
                    </a:cubicBezTo>
                    <a:lnTo>
                      <a:pt x="2485971" y="1546225"/>
                    </a:lnTo>
                    <a:lnTo>
                      <a:pt x="3089325" y="1546225"/>
                    </a:lnTo>
                    <a:lnTo>
                      <a:pt x="3084782" y="1456213"/>
                    </a:lnTo>
                    <a:cubicBezTo>
                      <a:pt x="3054361" y="1156504"/>
                      <a:pt x="2934917" y="883126"/>
                      <a:pt x="2753323" y="662968"/>
                    </a:cubicBezTo>
                    <a:close/>
                    <a:moveTo>
                      <a:pt x="483169" y="638963"/>
                    </a:moveTo>
                    <a:lnTo>
                      <a:pt x="461363" y="662968"/>
                    </a:lnTo>
                    <a:cubicBezTo>
                      <a:pt x="279770" y="883126"/>
                      <a:pt x="160326" y="1156504"/>
                      <a:pt x="129905" y="1456213"/>
                    </a:cubicBezTo>
                    <a:lnTo>
                      <a:pt x="125362" y="1546225"/>
                    </a:lnTo>
                    <a:lnTo>
                      <a:pt x="731831" y="1546225"/>
                    </a:lnTo>
                    <a:lnTo>
                      <a:pt x="735344" y="1474977"/>
                    </a:lnTo>
                    <a:cubicBezTo>
                      <a:pt x="753137" y="1293033"/>
                      <a:pt x="806372" y="1106247"/>
                      <a:pt x="893910" y="919557"/>
                    </a:cubicBezTo>
                    <a:lnTo>
                      <a:pt x="917942" y="872897"/>
                    </a:lnTo>
                    <a:lnTo>
                      <a:pt x="821137" y="836234"/>
                    </a:lnTo>
                    <a:cubicBezTo>
                      <a:pt x="749783" y="805689"/>
                      <a:pt x="681432" y="770996"/>
                      <a:pt x="616825" y="732415"/>
                    </a:cubicBezTo>
                    <a:close/>
                    <a:moveTo>
                      <a:pt x="1546226" y="231046"/>
                    </a:moveTo>
                    <a:lnTo>
                      <a:pt x="1528675" y="248139"/>
                    </a:lnTo>
                    <a:cubicBezTo>
                      <a:pt x="1433595" y="342957"/>
                      <a:pt x="1295523" y="494880"/>
                      <a:pt x="1168773" y="685478"/>
                    </a:cubicBezTo>
                    <a:lnTo>
                      <a:pt x="1098769" y="802845"/>
                    </a:lnTo>
                    <a:lnTo>
                      <a:pt x="1152046" y="818106"/>
                    </a:lnTo>
                    <a:cubicBezTo>
                      <a:pt x="1224940" y="835846"/>
                      <a:pt x="1299755" y="849411"/>
                      <a:pt x="1375851" y="858541"/>
                    </a:cubicBezTo>
                    <a:lnTo>
                      <a:pt x="1546226" y="868716"/>
                    </a:lnTo>
                    <a:close/>
                    <a:moveTo>
                      <a:pt x="1668463" y="230823"/>
                    </a:moveTo>
                    <a:lnTo>
                      <a:pt x="1668463" y="868716"/>
                    </a:lnTo>
                    <a:lnTo>
                      <a:pt x="1838838" y="858541"/>
                    </a:lnTo>
                    <a:cubicBezTo>
                      <a:pt x="1914935" y="849411"/>
                      <a:pt x="1989750" y="835846"/>
                      <a:pt x="2062644" y="818106"/>
                    </a:cubicBezTo>
                    <a:lnTo>
                      <a:pt x="2117610" y="802362"/>
                    </a:lnTo>
                    <a:lnTo>
                      <a:pt x="2047573" y="685478"/>
                    </a:lnTo>
                    <a:cubicBezTo>
                      <a:pt x="1920253" y="494880"/>
                      <a:pt x="1781612" y="342957"/>
                      <a:pt x="1686282" y="248139"/>
                    </a:cubicBezTo>
                    <a:close/>
                    <a:moveTo>
                      <a:pt x="1739116" y="128896"/>
                    </a:moveTo>
                    <a:lnTo>
                      <a:pt x="1754615" y="143696"/>
                    </a:lnTo>
                    <a:cubicBezTo>
                      <a:pt x="1834903" y="221959"/>
                      <a:pt x="1950245" y="344552"/>
                      <a:pt x="2066550" y="501745"/>
                    </a:cubicBezTo>
                    <a:cubicBezTo>
                      <a:pt x="2101138" y="547688"/>
                      <a:pt x="2133682" y="593868"/>
                      <a:pt x="2164154" y="640209"/>
                    </a:cubicBezTo>
                    <a:lnTo>
                      <a:pt x="2239903" y="764214"/>
                    </a:lnTo>
                    <a:lnTo>
                      <a:pt x="2342448" y="725496"/>
                    </a:lnTo>
                    <a:cubicBezTo>
                      <a:pt x="2409077" y="697086"/>
                      <a:pt x="2472930" y="664847"/>
                      <a:pt x="2533366" y="629040"/>
                    </a:cubicBezTo>
                    <a:lnTo>
                      <a:pt x="2648575" y="549358"/>
                    </a:lnTo>
                    <a:lnTo>
                      <a:pt x="2552008" y="461545"/>
                    </a:lnTo>
                    <a:cubicBezTo>
                      <a:pt x="2331968" y="279855"/>
                      <a:pt x="2058736" y="160347"/>
                      <a:pt x="1759187" y="129910"/>
                    </a:cubicBezTo>
                    <a:close/>
                    <a:moveTo>
                      <a:pt x="1475715" y="128888"/>
                    </a:moveTo>
                    <a:lnTo>
                      <a:pt x="1455500" y="129910"/>
                    </a:lnTo>
                    <a:cubicBezTo>
                      <a:pt x="1155951" y="160347"/>
                      <a:pt x="882719" y="279855"/>
                      <a:pt x="662678" y="461545"/>
                    </a:cubicBezTo>
                    <a:lnTo>
                      <a:pt x="566113" y="549357"/>
                    </a:lnTo>
                    <a:lnTo>
                      <a:pt x="681324" y="629040"/>
                    </a:lnTo>
                    <a:cubicBezTo>
                      <a:pt x="741760" y="664847"/>
                      <a:pt x="805613" y="697086"/>
                      <a:pt x="872242" y="725496"/>
                    </a:cubicBezTo>
                    <a:lnTo>
                      <a:pt x="975251" y="764389"/>
                    </a:lnTo>
                    <a:lnTo>
                      <a:pt x="1050800" y="640209"/>
                    </a:lnTo>
                    <a:cubicBezTo>
                      <a:pt x="1081189" y="593868"/>
                      <a:pt x="1113686" y="547688"/>
                      <a:pt x="1148273" y="501745"/>
                    </a:cubicBezTo>
                    <a:cubicBezTo>
                      <a:pt x="1264578" y="344552"/>
                      <a:pt x="1379921" y="221959"/>
                      <a:pt x="1460208" y="143696"/>
                    </a:cubicBezTo>
                    <a:close/>
                    <a:moveTo>
                      <a:pt x="1607344" y="0"/>
                    </a:moveTo>
                    <a:cubicBezTo>
                      <a:pt x="2495056" y="0"/>
                      <a:pt x="3214688" y="719632"/>
                      <a:pt x="3214688" y="1607344"/>
                    </a:cubicBezTo>
                    <a:cubicBezTo>
                      <a:pt x="3214688" y="2495056"/>
                      <a:pt x="2495056" y="3214688"/>
                      <a:pt x="1607344" y="3214688"/>
                    </a:cubicBezTo>
                    <a:cubicBezTo>
                      <a:pt x="719632" y="3214688"/>
                      <a:pt x="0" y="2495056"/>
                      <a:pt x="0" y="1607344"/>
                    </a:cubicBezTo>
                    <a:cubicBezTo>
                      <a:pt x="0" y="719632"/>
                      <a:pt x="719632" y="0"/>
                      <a:pt x="1607344"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dirty="0"/>
              </a:p>
            </p:txBody>
          </p:sp>
          <p:sp>
            <p:nvSpPr>
              <p:cNvPr id="228" name="Freeform 227"/>
              <p:cNvSpPr>
                <a:spLocks/>
              </p:cNvSpPr>
              <p:nvPr/>
            </p:nvSpPr>
            <p:spPr bwMode="auto">
              <a:xfrm>
                <a:off x="10935462" y="3576787"/>
                <a:ext cx="131222" cy="235796"/>
              </a:xfrm>
              <a:custGeom>
                <a:avLst/>
                <a:gdLst>
                  <a:gd name="connsiteX0" fmla="*/ 930274 w 1860550"/>
                  <a:gd name="connsiteY0" fmla="*/ 2997199 h 3343276"/>
                  <a:gd name="connsiteX1" fmla="*/ 898524 w 1860550"/>
                  <a:gd name="connsiteY1" fmla="*/ 3030537 h 3343276"/>
                  <a:gd name="connsiteX2" fmla="*/ 930274 w 1860550"/>
                  <a:gd name="connsiteY2" fmla="*/ 3063875 h 3343276"/>
                  <a:gd name="connsiteX3" fmla="*/ 962024 w 1860550"/>
                  <a:gd name="connsiteY3" fmla="*/ 3030537 h 3343276"/>
                  <a:gd name="connsiteX4" fmla="*/ 930274 w 1860550"/>
                  <a:gd name="connsiteY4" fmla="*/ 2997199 h 3343276"/>
                  <a:gd name="connsiteX5" fmla="*/ 930275 w 1860550"/>
                  <a:gd name="connsiteY5" fmla="*/ 2874962 h 3343276"/>
                  <a:gd name="connsiteX6" fmla="*/ 1084263 w 1860550"/>
                  <a:gd name="connsiteY6" fmla="*/ 3029744 h 3343276"/>
                  <a:gd name="connsiteX7" fmla="*/ 930275 w 1860550"/>
                  <a:gd name="connsiteY7" fmla="*/ 3184526 h 3343276"/>
                  <a:gd name="connsiteX8" fmla="*/ 776287 w 1860550"/>
                  <a:gd name="connsiteY8" fmla="*/ 3029744 h 3343276"/>
                  <a:gd name="connsiteX9" fmla="*/ 930275 w 1860550"/>
                  <a:gd name="connsiteY9" fmla="*/ 2874962 h 3343276"/>
                  <a:gd name="connsiteX10" fmla="*/ 122238 w 1860550"/>
                  <a:gd name="connsiteY10" fmla="*/ 2844800 h 3343276"/>
                  <a:gd name="connsiteX11" fmla="*/ 122238 w 1860550"/>
                  <a:gd name="connsiteY11" fmla="*/ 2858922 h 3343276"/>
                  <a:gd name="connsiteX12" fmla="*/ 122238 w 1860550"/>
                  <a:gd name="connsiteY12" fmla="*/ 2919914 h 3343276"/>
                  <a:gd name="connsiteX13" fmla="*/ 122238 w 1860550"/>
                  <a:gd name="connsiteY13" fmla="*/ 2937881 h 3343276"/>
                  <a:gd name="connsiteX14" fmla="*/ 122238 w 1860550"/>
                  <a:gd name="connsiteY14" fmla="*/ 2976361 h 3343276"/>
                  <a:gd name="connsiteX15" fmla="*/ 122238 w 1860550"/>
                  <a:gd name="connsiteY15" fmla="*/ 2994458 h 3343276"/>
                  <a:gd name="connsiteX16" fmla="*/ 122238 w 1860550"/>
                  <a:gd name="connsiteY16" fmla="*/ 3016807 h 3343276"/>
                  <a:gd name="connsiteX17" fmla="*/ 122238 w 1860550"/>
                  <a:gd name="connsiteY17" fmla="*/ 3032384 h 3343276"/>
                  <a:gd name="connsiteX18" fmla="*/ 122238 w 1860550"/>
                  <a:gd name="connsiteY18" fmla="*/ 3043919 h 3343276"/>
                  <a:gd name="connsiteX19" fmla="*/ 122238 w 1860550"/>
                  <a:gd name="connsiteY19" fmla="*/ 3055388 h 3343276"/>
                  <a:gd name="connsiteX20" fmla="*/ 122238 w 1860550"/>
                  <a:gd name="connsiteY20" fmla="*/ 3067200 h 3343276"/>
                  <a:gd name="connsiteX21" fmla="*/ 122238 w 1860550"/>
                  <a:gd name="connsiteY21" fmla="*/ 3068809 h 3343276"/>
                  <a:gd name="connsiteX22" fmla="*/ 122238 w 1860550"/>
                  <a:gd name="connsiteY22" fmla="*/ 3072174 h 3343276"/>
                  <a:gd name="connsiteX23" fmla="*/ 268324 w 1860550"/>
                  <a:gd name="connsiteY23" fmla="*/ 3221038 h 3343276"/>
                  <a:gd name="connsiteX24" fmla="*/ 1589184 w 1860550"/>
                  <a:gd name="connsiteY24" fmla="*/ 3221038 h 3343276"/>
                  <a:gd name="connsiteX25" fmla="*/ 1738313 w 1860550"/>
                  <a:gd name="connsiteY25" fmla="*/ 3072174 h 3343276"/>
                  <a:gd name="connsiteX26" fmla="*/ 1738313 w 1860550"/>
                  <a:gd name="connsiteY26" fmla="*/ 2997250 h 3343276"/>
                  <a:gd name="connsiteX27" fmla="*/ 1738313 w 1860550"/>
                  <a:gd name="connsiteY27" fmla="*/ 2940804 h 3343276"/>
                  <a:gd name="connsiteX28" fmla="*/ 1738313 w 1860550"/>
                  <a:gd name="connsiteY28" fmla="*/ 2900358 h 3343276"/>
                  <a:gd name="connsiteX29" fmla="*/ 1738313 w 1860550"/>
                  <a:gd name="connsiteY29" fmla="*/ 2873246 h 3343276"/>
                  <a:gd name="connsiteX30" fmla="*/ 1738313 w 1860550"/>
                  <a:gd name="connsiteY30" fmla="*/ 2848356 h 3343276"/>
                  <a:gd name="connsiteX31" fmla="*/ 1738313 w 1860550"/>
                  <a:gd name="connsiteY31" fmla="*/ 2844800 h 3343276"/>
                  <a:gd name="connsiteX32" fmla="*/ 122238 w 1860550"/>
                  <a:gd name="connsiteY32" fmla="*/ 461963 h 3343276"/>
                  <a:gd name="connsiteX33" fmla="*/ 122238 w 1860550"/>
                  <a:gd name="connsiteY33" fmla="*/ 525582 h 3343276"/>
                  <a:gd name="connsiteX34" fmla="*/ 122238 w 1860550"/>
                  <a:gd name="connsiteY34" fmla="*/ 2618936 h 3343276"/>
                  <a:gd name="connsiteX35" fmla="*/ 122238 w 1860550"/>
                  <a:gd name="connsiteY35" fmla="*/ 2722563 h 3343276"/>
                  <a:gd name="connsiteX36" fmla="*/ 169032 w 1860550"/>
                  <a:gd name="connsiteY36" fmla="*/ 2722563 h 3343276"/>
                  <a:gd name="connsiteX37" fmla="*/ 1704747 w 1860550"/>
                  <a:gd name="connsiteY37" fmla="*/ 2722563 h 3343276"/>
                  <a:gd name="connsiteX38" fmla="*/ 1738313 w 1860550"/>
                  <a:gd name="connsiteY38" fmla="*/ 2722563 h 3343276"/>
                  <a:gd name="connsiteX39" fmla="*/ 1738313 w 1860550"/>
                  <a:gd name="connsiteY39" fmla="*/ 2521894 h 3343276"/>
                  <a:gd name="connsiteX40" fmla="*/ 1738313 w 1860550"/>
                  <a:gd name="connsiteY40" fmla="*/ 505665 h 3343276"/>
                  <a:gd name="connsiteX41" fmla="*/ 1738313 w 1860550"/>
                  <a:gd name="connsiteY41" fmla="*/ 461963 h 3343276"/>
                  <a:gd name="connsiteX42" fmla="*/ 1691518 w 1860550"/>
                  <a:gd name="connsiteY42" fmla="*/ 461963 h 3343276"/>
                  <a:gd name="connsiteX43" fmla="*/ 155803 w 1860550"/>
                  <a:gd name="connsiteY43" fmla="*/ 461963 h 3343276"/>
                  <a:gd name="connsiteX44" fmla="*/ 721442 w 1860550"/>
                  <a:gd name="connsiteY44" fmla="*/ 169863 h 3343276"/>
                  <a:gd name="connsiteX45" fmla="*/ 1072433 w 1860550"/>
                  <a:gd name="connsiteY45" fmla="*/ 169863 h 3343276"/>
                  <a:gd name="connsiteX46" fmla="*/ 1133475 w 1860550"/>
                  <a:gd name="connsiteY46" fmla="*/ 230982 h 3343276"/>
                  <a:gd name="connsiteX47" fmla="*/ 1072433 w 1860550"/>
                  <a:gd name="connsiteY47" fmla="*/ 292101 h 3343276"/>
                  <a:gd name="connsiteX48" fmla="*/ 721442 w 1860550"/>
                  <a:gd name="connsiteY48" fmla="*/ 292101 h 3343276"/>
                  <a:gd name="connsiteX49" fmla="*/ 660400 w 1860550"/>
                  <a:gd name="connsiteY49" fmla="*/ 230982 h 3343276"/>
                  <a:gd name="connsiteX50" fmla="*/ 721442 w 1860550"/>
                  <a:gd name="connsiteY50" fmla="*/ 169863 h 3343276"/>
                  <a:gd name="connsiteX51" fmla="*/ 1281907 w 1860550"/>
                  <a:gd name="connsiteY51" fmla="*/ 149225 h 3343276"/>
                  <a:gd name="connsiteX52" fmla="*/ 1363664 w 1860550"/>
                  <a:gd name="connsiteY52" fmla="*/ 229394 h 3343276"/>
                  <a:gd name="connsiteX53" fmla="*/ 1281907 w 1860550"/>
                  <a:gd name="connsiteY53" fmla="*/ 309563 h 3343276"/>
                  <a:gd name="connsiteX54" fmla="*/ 1200150 w 1860550"/>
                  <a:gd name="connsiteY54" fmla="*/ 229394 h 3343276"/>
                  <a:gd name="connsiteX55" fmla="*/ 1281907 w 1860550"/>
                  <a:gd name="connsiteY55" fmla="*/ 149225 h 3343276"/>
                  <a:gd name="connsiteX56" fmla="*/ 268324 w 1860550"/>
                  <a:gd name="connsiteY56" fmla="*/ 122238 h 3343276"/>
                  <a:gd name="connsiteX57" fmla="*/ 122238 w 1860550"/>
                  <a:gd name="connsiteY57" fmla="*/ 271331 h 3343276"/>
                  <a:gd name="connsiteX58" fmla="*/ 122238 w 1860550"/>
                  <a:gd name="connsiteY58" fmla="*/ 341313 h 3343276"/>
                  <a:gd name="connsiteX59" fmla="*/ 1738313 w 1860550"/>
                  <a:gd name="connsiteY59" fmla="*/ 341313 h 3343276"/>
                  <a:gd name="connsiteX60" fmla="*/ 1738313 w 1860550"/>
                  <a:gd name="connsiteY60" fmla="*/ 314869 h 3343276"/>
                  <a:gd name="connsiteX61" fmla="*/ 1738313 w 1860550"/>
                  <a:gd name="connsiteY61" fmla="*/ 300855 h 3343276"/>
                  <a:gd name="connsiteX62" fmla="*/ 1738313 w 1860550"/>
                  <a:gd name="connsiteY62" fmla="*/ 289566 h 3343276"/>
                  <a:gd name="connsiteX63" fmla="*/ 1738313 w 1860550"/>
                  <a:gd name="connsiteY63" fmla="*/ 280079 h 3343276"/>
                  <a:gd name="connsiteX64" fmla="*/ 1738313 w 1860550"/>
                  <a:gd name="connsiteY64" fmla="*/ 276573 h 3343276"/>
                  <a:gd name="connsiteX65" fmla="*/ 1738313 w 1860550"/>
                  <a:gd name="connsiteY65" fmla="*/ 271331 h 3343276"/>
                  <a:gd name="connsiteX66" fmla="*/ 1589184 w 1860550"/>
                  <a:gd name="connsiteY66" fmla="*/ 122238 h 3343276"/>
                  <a:gd name="connsiteX67" fmla="*/ 1469183 w 1860550"/>
                  <a:gd name="connsiteY67" fmla="*/ 122238 h 3343276"/>
                  <a:gd name="connsiteX68" fmla="*/ 1356679 w 1860550"/>
                  <a:gd name="connsiteY68" fmla="*/ 122238 h 3343276"/>
                  <a:gd name="connsiteX69" fmla="*/ 1153197 w 1860550"/>
                  <a:gd name="connsiteY69" fmla="*/ 122238 h 3343276"/>
                  <a:gd name="connsiteX70" fmla="*/ 976803 w 1860550"/>
                  <a:gd name="connsiteY70" fmla="*/ 122238 h 3343276"/>
                  <a:gd name="connsiteX71" fmla="*/ 825562 w 1860550"/>
                  <a:gd name="connsiteY71" fmla="*/ 122238 h 3343276"/>
                  <a:gd name="connsiteX72" fmla="*/ 697539 w 1860550"/>
                  <a:gd name="connsiteY72" fmla="*/ 122238 h 3343276"/>
                  <a:gd name="connsiteX73" fmla="*/ 590799 w 1860550"/>
                  <a:gd name="connsiteY73" fmla="*/ 122238 h 3343276"/>
                  <a:gd name="connsiteX74" fmla="*/ 503408 w 1860550"/>
                  <a:gd name="connsiteY74" fmla="*/ 122238 h 3343276"/>
                  <a:gd name="connsiteX75" fmla="*/ 433431 w 1860550"/>
                  <a:gd name="connsiteY75" fmla="*/ 122238 h 3343276"/>
                  <a:gd name="connsiteX76" fmla="*/ 378933 w 1860550"/>
                  <a:gd name="connsiteY76" fmla="*/ 122238 h 3343276"/>
                  <a:gd name="connsiteX77" fmla="*/ 337979 w 1860550"/>
                  <a:gd name="connsiteY77" fmla="*/ 122238 h 3343276"/>
                  <a:gd name="connsiteX78" fmla="*/ 308633 w 1860550"/>
                  <a:gd name="connsiteY78" fmla="*/ 122238 h 3343276"/>
                  <a:gd name="connsiteX79" fmla="*/ 288962 w 1860550"/>
                  <a:gd name="connsiteY79" fmla="*/ 122238 h 3343276"/>
                  <a:gd name="connsiteX80" fmla="*/ 277031 w 1860550"/>
                  <a:gd name="connsiteY80" fmla="*/ 122238 h 3343276"/>
                  <a:gd name="connsiteX81" fmla="*/ 270904 w 1860550"/>
                  <a:gd name="connsiteY81" fmla="*/ 122238 h 3343276"/>
                  <a:gd name="connsiteX82" fmla="*/ 267968 w 1860550"/>
                  <a:gd name="connsiteY82" fmla="*/ 0 h 3343276"/>
                  <a:gd name="connsiteX83" fmla="*/ 1589537 w 1860550"/>
                  <a:gd name="connsiteY83" fmla="*/ 0 h 3343276"/>
                  <a:gd name="connsiteX84" fmla="*/ 1860550 w 1860550"/>
                  <a:gd name="connsiteY84" fmla="*/ 270492 h 3343276"/>
                  <a:gd name="connsiteX85" fmla="*/ 1860550 w 1860550"/>
                  <a:gd name="connsiteY85" fmla="*/ 270501 h 3343276"/>
                  <a:gd name="connsiteX86" fmla="*/ 1860550 w 1860550"/>
                  <a:gd name="connsiteY86" fmla="*/ 461963 h 3343276"/>
                  <a:gd name="connsiteX87" fmla="*/ 1860550 w 1860550"/>
                  <a:gd name="connsiteY87" fmla="*/ 525090 h 3343276"/>
                  <a:gd name="connsiteX88" fmla="*/ 1860550 w 1860550"/>
                  <a:gd name="connsiteY88" fmla="*/ 2619341 h 3343276"/>
                  <a:gd name="connsiteX89" fmla="*/ 1860550 w 1860550"/>
                  <a:gd name="connsiteY89" fmla="*/ 2722563 h 3343276"/>
                  <a:gd name="connsiteX90" fmla="*/ 1860550 w 1860550"/>
                  <a:gd name="connsiteY90" fmla="*/ 2754314 h 3343276"/>
                  <a:gd name="connsiteX91" fmla="*/ 1860550 w 1860550"/>
                  <a:gd name="connsiteY91" fmla="*/ 2838062 h 3343276"/>
                  <a:gd name="connsiteX92" fmla="*/ 1860550 w 1860550"/>
                  <a:gd name="connsiteY92" fmla="*/ 2859431 h 3343276"/>
                  <a:gd name="connsiteX93" fmla="*/ 1860550 w 1860550"/>
                  <a:gd name="connsiteY93" fmla="*/ 2924856 h 3343276"/>
                  <a:gd name="connsiteX94" fmla="*/ 1860550 w 1860550"/>
                  <a:gd name="connsiteY94" fmla="*/ 2938424 h 3343276"/>
                  <a:gd name="connsiteX95" fmla="*/ 1860550 w 1860550"/>
                  <a:gd name="connsiteY95" fmla="*/ 2987047 h 3343276"/>
                  <a:gd name="connsiteX96" fmla="*/ 1860550 w 1860550"/>
                  <a:gd name="connsiteY96" fmla="*/ 2995025 h 3343276"/>
                  <a:gd name="connsiteX97" fmla="*/ 1860550 w 1860550"/>
                  <a:gd name="connsiteY97" fmla="*/ 3028736 h 3343276"/>
                  <a:gd name="connsiteX98" fmla="*/ 1860550 w 1860550"/>
                  <a:gd name="connsiteY98" fmla="*/ 3032967 h 3343276"/>
                  <a:gd name="connsiteX99" fmla="*/ 1860550 w 1860550"/>
                  <a:gd name="connsiteY99" fmla="*/ 3054023 h 3343276"/>
                  <a:gd name="connsiteX100" fmla="*/ 1860550 w 1860550"/>
                  <a:gd name="connsiteY100" fmla="*/ 3055980 h 3343276"/>
                  <a:gd name="connsiteX101" fmla="*/ 1860550 w 1860550"/>
                  <a:gd name="connsiteY101" fmla="*/ 3067008 h 3343276"/>
                  <a:gd name="connsiteX102" fmla="*/ 1860550 w 1860550"/>
                  <a:gd name="connsiteY102" fmla="*/ 3067798 h 3343276"/>
                  <a:gd name="connsiteX103" fmla="*/ 1860550 w 1860550"/>
                  <a:gd name="connsiteY103" fmla="*/ 3072475 h 3343276"/>
                  <a:gd name="connsiteX104" fmla="*/ 1860550 w 1860550"/>
                  <a:gd name="connsiteY104" fmla="*/ 3072774 h 3343276"/>
                  <a:gd name="connsiteX105" fmla="*/ 1694831 w 1860550"/>
                  <a:gd name="connsiteY105" fmla="*/ 3321952 h 3343276"/>
                  <a:gd name="connsiteX106" fmla="*/ 1593989 w 1860550"/>
                  <a:gd name="connsiteY106" fmla="*/ 3342374 h 3343276"/>
                  <a:gd name="connsiteX107" fmla="*/ 1589537 w 1860550"/>
                  <a:gd name="connsiteY107" fmla="*/ 3343276 h 3343276"/>
                  <a:gd name="connsiteX108" fmla="*/ 267968 w 1860550"/>
                  <a:gd name="connsiteY108" fmla="*/ 3343276 h 3343276"/>
                  <a:gd name="connsiteX109" fmla="*/ 263590 w 1860550"/>
                  <a:gd name="connsiteY109" fmla="*/ 3342374 h 3343276"/>
                  <a:gd name="connsiteX110" fmla="*/ 164435 w 1860550"/>
                  <a:gd name="connsiteY110" fmla="*/ 3321952 h 3343276"/>
                  <a:gd name="connsiteX111" fmla="*/ 0 w 1860550"/>
                  <a:gd name="connsiteY111" fmla="*/ 3072774 h 3343276"/>
                  <a:gd name="connsiteX112" fmla="*/ 0 w 1860550"/>
                  <a:gd name="connsiteY112" fmla="*/ 3072475 h 3343276"/>
                  <a:gd name="connsiteX113" fmla="*/ 0 w 1860550"/>
                  <a:gd name="connsiteY113" fmla="*/ 2956977 h 3343276"/>
                  <a:gd name="connsiteX114" fmla="*/ 0 w 1860550"/>
                  <a:gd name="connsiteY114" fmla="*/ 2870182 h 3343276"/>
                  <a:gd name="connsiteX115" fmla="*/ 0 w 1860550"/>
                  <a:gd name="connsiteY115" fmla="*/ 2807991 h 3343276"/>
                  <a:gd name="connsiteX116" fmla="*/ 0 w 1860550"/>
                  <a:gd name="connsiteY116" fmla="*/ 2787491 h 3343276"/>
                  <a:gd name="connsiteX117" fmla="*/ 0 w 1860550"/>
                  <a:gd name="connsiteY117" fmla="*/ 2766302 h 3343276"/>
                  <a:gd name="connsiteX118" fmla="*/ 0 w 1860550"/>
                  <a:gd name="connsiteY118" fmla="*/ 2741016 h 3343276"/>
                  <a:gd name="connsiteX119" fmla="*/ 0 w 1860550"/>
                  <a:gd name="connsiteY119" fmla="*/ 2728031 h 3343276"/>
                  <a:gd name="connsiteX120" fmla="*/ 0 w 1860550"/>
                  <a:gd name="connsiteY120" fmla="*/ 2722563 h 3343276"/>
                  <a:gd name="connsiteX121" fmla="*/ 0 w 1860550"/>
                  <a:gd name="connsiteY121" fmla="*/ 2522258 h 3343276"/>
                  <a:gd name="connsiteX122" fmla="*/ 0 w 1860550"/>
                  <a:gd name="connsiteY122" fmla="*/ 505164 h 3343276"/>
                  <a:gd name="connsiteX123" fmla="*/ 0 w 1860550"/>
                  <a:gd name="connsiteY123" fmla="*/ 461963 h 3343276"/>
                  <a:gd name="connsiteX124" fmla="*/ 0 w 1860550"/>
                  <a:gd name="connsiteY124" fmla="*/ 418277 h 3343276"/>
                  <a:gd name="connsiteX125" fmla="*/ 0 w 1860550"/>
                  <a:gd name="connsiteY125" fmla="*/ 398763 h 3343276"/>
                  <a:gd name="connsiteX126" fmla="*/ 0 w 1860550"/>
                  <a:gd name="connsiteY126" fmla="*/ 356020 h 3343276"/>
                  <a:gd name="connsiteX127" fmla="*/ 0 w 1860550"/>
                  <a:gd name="connsiteY127" fmla="*/ 351269 h 3343276"/>
                  <a:gd name="connsiteX128" fmla="*/ 0 w 1860550"/>
                  <a:gd name="connsiteY128" fmla="*/ 314287 h 3343276"/>
                  <a:gd name="connsiteX129" fmla="*/ 0 w 1860550"/>
                  <a:gd name="connsiteY129" fmla="*/ 294426 h 3343276"/>
                  <a:gd name="connsiteX130" fmla="*/ 0 w 1860550"/>
                  <a:gd name="connsiteY130" fmla="*/ 288973 h 3343276"/>
                  <a:gd name="connsiteX131" fmla="*/ 0 w 1860550"/>
                  <a:gd name="connsiteY131" fmla="*/ 275975 h 3343276"/>
                  <a:gd name="connsiteX132" fmla="*/ 0 w 1860550"/>
                  <a:gd name="connsiteY132" fmla="*/ 273484 h 3343276"/>
                  <a:gd name="connsiteX133" fmla="*/ 0 w 1860550"/>
                  <a:gd name="connsiteY133" fmla="*/ 270501 h 3343276"/>
                  <a:gd name="connsiteX134" fmla="*/ 0 w 1860550"/>
                  <a:gd name="connsiteY134" fmla="*/ 270492 h 3343276"/>
                  <a:gd name="connsiteX135" fmla="*/ 267968 w 1860550"/>
                  <a:gd name="connsiteY135" fmla="*/ 0 h 33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860550" h="3343276">
                    <a:moveTo>
                      <a:pt x="930274" y="2997199"/>
                    </a:moveTo>
                    <a:cubicBezTo>
                      <a:pt x="912739" y="2997199"/>
                      <a:pt x="898524" y="3012125"/>
                      <a:pt x="898524" y="3030537"/>
                    </a:cubicBezTo>
                    <a:cubicBezTo>
                      <a:pt x="898524" y="3048949"/>
                      <a:pt x="912739" y="3063875"/>
                      <a:pt x="930274" y="3063875"/>
                    </a:cubicBezTo>
                    <a:cubicBezTo>
                      <a:pt x="947809" y="3063875"/>
                      <a:pt x="962024" y="3048949"/>
                      <a:pt x="962024" y="3030537"/>
                    </a:cubicBezTo>
                    <a:cubicBezTo>
                      <a:pt x="962024" y="3012125"/>
                      <a:pt x="947809" y="2997199"/>
                      <a:pt x="930274" y="2997199"/>
                    </a:cubicBezTo>
                    <a:close/>
                    <a:moveTo>
                      <a:pt x="930275" y="2874962"/>
                    </a:moveTo>
                    <a:cubicBezTo>
                      <a:pt x="1015320" y="2874962"/>
                      <a:pt x="1084263" y="2944260"/>
                      <a:pt x="1084263" y="3029744"/>
                    </a:cubicBezTo>
                    <a:cubicBezTo>
                      <a:pt x="1084263" y="3115228"/>
                      <a:pt x="1015320" y="3184526"/>
                      <a:pt x="930275" y="3184526"/>
                    </a:cubicBezTo>
                    <a:cubicBezTo>
                      <a:pt x="845230" y="3184526"/>
                      <a:pt x="776287" y="3115228"/>
                      <a:pt x="776287" y="3029744"/>
                    </a:cubicBezTo>
                    <a:cubicBezTo>
                      <a:pt x="776287" y="2944260"/>
                      <a:pt x="845230" y="2874962"/>
                      <a:pt x="930275" y="2874962"/>
                    </a:cubicBezTo>
                    <a:close/>
                    <a:moveTo>
                      <a:pt x="122238" y="2844800"/>
                    </a:moveTo>
                    <a:lnTo>
                      <a:pt x="122238" y="2858922"/>
                    </a:lnTo>
                    <a:lnTo>
                      <a:pt x="122238" y="2919914"/>
                    </a:lnTo>
                    <a:lnTo>
                      <a:pt x="122238" y="2937881"/>
                    </a:lnTo>
                    <a:lnTo>
                      <a:pt x="122238" y="2976361"/>
                    </a:lnTo>
                    <a:lnTo>
                      <a:pt x="122238" y="2994458"/>
                    </a:lnTo>
                    <a:lnTo>
                      <a:pt x="122238" y="3016807"/>
                    </a:lnTo>
                    <a:lnTo>
                      <a:pt x="122238" y="3032384"/>
                    </a:lnTo>
                    <a:lnTo>
                      <a:pt x="122238" y="3043919"/>
                    </a:lnTo>
                    <a:lnTo>
                      <a:pt x="122238" y="3055388"/>
                    </a:lnTo>
                    <a:cubicBezTo>
                      <a:pt x="122238" y="3060983"/>
                      <a:pt x="122238" y="3064714"/>
                      <a:pt x="122238" y="3067200"/>
                    </a:cubicBezTo>
                    <a:lnTo>
                      <a:pt x="122238" y="3068809"/>
                    </a:lnTo>
                    <a:lnTo>
                      <a:pt x="122238" y="3072174"/>
                    </a:lnTo>
                    <a:cubicBezTo>
                      <a:pt x="122238" y="3154201"/>
                      <a:pt x="189194" y="3221038"/>
                      <a:pt x="268324" y="3221038"/>
                    </a:cubicBezTo>
                    <a:cubicBezTo>
                      <a:pt x="1589184" y="3221038"/>
                      <a:pt x="1589184" y="3221038"/>
                      <a:pt x="1589184" y="3221038"/>
                    </a:cubicBezTo>
                    <a:cubicBezTo>
                      <a:pt x="1671357" y="3221038"/>
                      <a:pt x="1738313" y="3154201"/>
                      <a:pt x="1738313" y="3072174"/>
                    </a:cubicBezTo>
                    <a:lnTo>
                      <a:pt x="1738313" y="2997250"/>
                    </a:lnTo>
                    <a:lnTo>
                      <a:pt x="1738313" y="2940804"/>
                    </a:lnTo>
                    <a:lnTo>
                      <a:pt x="1738313" y="2900358"/>
                    </a:lnTo>
                    <a:lnTo>
                      <a:pt x="1738313" y="2873246"/>
                    </a:lnTo>
                    <a:lnTo>
                      <a:pt x="1738313" y="2848356"/>
                    </a:lnTo>
                    <a:lnTo>
                      <a:pt x="1738313" y="2844800"/>
                    </a:lnTo>
                    <a:close/>
                    <a:moveTo>
                      <a:pt x="122238" y="461963"/>
                    </a:moveTo>
                    <a:lnTo>
                      <a:pt x="122238" y="525582"/>
                    </a:lnTo>
                    <a:cubicBezTo>
                      <a:pt x="122238" y="1639716"/>
                      <a:pt x="122238" y="2266416"/>
                      <a:pt x="122238" y="2618936"/>
                    </a:cubicBezTo>
                    <a:lnTo>
                      <a:pt x="122238" y="2722563"/>
                    </a:lnTo>
                    <a:lnTo>
                      <a:pt x="169032" y="2722563"/>
                    </a:lnTo>
                    <a:cubicBezTo>
                      <a:pt x="1096639" y="2722563"/>
                      <a:pt x="1515558" y="2722563"/>
                      <a:pt x="1704747" y="2722563"/>
                    </a:cubicBezTo>
                    <a:lnTo>
                      <a:pt x="1738313" y="2722563"/>
                    </a:lnTo>
                    <a:lnTo>
                      <a:pt x="1738313" y="2521894"/>
                    </a:lnTo>
                    <a:cubicBezTo>
                      <a:pt x="1738313" y="1330298"/>
                      <a:pt x="1738313" y="769547"/>
                      <a:pt x="1738313" y="505665"/>
                    </a:cubicBezTo>
                    <a:lnTo>
                      <a:pt x="1738313" y="461963"/>
                    </a:lnTo>
                    <a:lnTo>
                      <a:pt x="1691518" y="461963"/>
                    </a:lnTo>
                    <a:cubicBezTo>
                      <a:pt x="763911" y="461963"/>
                      <a:pt x="344992" y="461963"/>
                      <a:pt x="155803" y="461963"/>
                    </a:cubicBezTo>
                    <a:close/>
                    <a:moveTo>
                      <a:pt x="721442" y="169863"/>
                    </a:moveTo>
                    <a:cubicBezTo>
                      <a:pt x="1072433" y="169863"/>
                      <a:pt x="1072433" y="169863"/>
                      <a:pt x="1072433" y="169863"/>
                    </a:cubicBezTo>
                    <a:cubicBezTo>
                      <a:pt x="1106006" y="169863"/>
                      <a:pt x="1133475" y="197367"/>
                      <a:pt x="1133475" y="230982"/>
                    </a:cubicBezTo>
                    <a:cubicBezTo>
                      <a:pt x="1133475" y="264598"/>
                      <a:pt x="1106006" y="292101"/>
                      <a:pt x="1072433" y="292101"/>
                    </a:cubicBezTo>
                    <a:cubicBezTo>
                      <a:pt x="721442" y="292101"/>
                      <a:pt x="721442" y="292101"/>
                      <a:pt x="721442" y="292101"/>
                    </a:cubicBezTo>
                    <a:cubicBezTo>
                      <a:pt x="687869" y="292101"/>
                      <a:pt x="660400" y="264598"/>
                      <a:pt x="660400" y="230982"/>
                    </a:cubicBezTo>
                    <a:cubicBezTo>
                      <a:pt x="660400" y="197367"/>
                      <a:pt x="687869" y="169863"/>
                      <a:pt x="721442" y="169863"/>
                    </a:cubicBezTo>
                    <a:close/>
                    <a:moveTo>
                      <a:pt x="1281907" y="149225"/>
                    </a:moveTo>
                    <a:cubicBezTo>
                      <a:pt x="1327060" y="149225"/>
                      <a:pt x="1363664" y="185118"/>
                      <a:pt x="1363664" y="229394"/>
                    </a:cubicBezTo>
                    <a:cubicBezTo>
                      <a:pt x="1363664" y="273670"/>
                      <a:pt x="1327060" y="309563"/>
                      <a:pt x="1281907" y="309563"/>
                    </a:cubicBezTo>
                    <a:cubicBezTo>
                      <a:pt x="1236754" y="309563"/>
                      <a:pt x="1200150" y="273670"/>
                      <a:pt x="1200150" y="229394"/>
                    </a:cubicBezTo>
                    <a:cubicBezTo>
                      <a:pt x="1200150" y="185118"/>
                      <a:pt x="1236754" y="149225"/>
                      <a:pt x="1281907" y="149225"/>
                    </a:cubicBezTo>
                    <a:close/>
                    <a:moveTo>
                      <a:pt x="268324" y="122238"/>
                    </a:moveTo>
                    <a:cubicBezTo>
                      <a:pt x="189194" y="122238"/>
                      <a:pt x="122238" y="189178"/>
                      <a:pt x="122238" y="271331"/>
                    </a:cubicBezTo>
                    <a:lnTo>
                      <a:pt x="122238" y="341313"/>
                    </a:lnTo>
                    <a:cubicBezTo>
                      <a:pt x="1738313" y="341313"/>
                      <a:pt x="1738313" y="341313"/>
                      <a:pt x="1738313" y="341313"/>
                    </a:cubicBezTo>
                    <a:lnTo>
                      <a:pt x="1738313" y="314869"/>
                    </a:lnTo>
                    <a:lnTo>
                      <a:pt x="1738313" y="300855"/>
                    </a:lnTo>
                    <a:lnTo>
                      <a:pt x="1738313" y="289566"/>
                    </a:lnTo>
                    <a:lnTo>
                      <a:pt x="1738313" y="280079"/>
                    </a:lnTo>
                    <a:lnTo>
                      <a:pt x="1738313" y="276573"/>
                    </a:lnTo>
                    <a:lnTo>
                      <a:pt x="1738313" y="271331"/>
                    </a:lnTo>
                    <a:cubicBezTo>
                      <a:pt x="1738313" y="189178"/>
                      <a:pt x="1671357" y="122238"/>
                      <a:pt x="1589184" y="122238"/>
                    </a:cubicBezTo>
                    <a:lnTo>
                      <a:pt x="1469183" y="122238"/>
                    </a:lnTo>
                    <a:lnTo>
                      <a:pt x="1356679" y="122238"/>
                    </a:lnTo>
                    <a:lnTo>
                      <a:pt x="1153197" y="122238"/>
                    </a:lnTo>
                    <a:lnTo>
                      <a:pt x="976803" y="122238"/>
                    </a:lnTo>
                    <a:lnTo>
                      <a:pt x="825562" y="122238"/>
                    </a:lnTo>
                    <a:lnTo>
                      <a:pt x="697539" y="122238"/>
                    </a:lnTo>
                    <a:lnTo>
                      <a:pt x="590799" y="122238"/>
                    </a:lnTo>
                    <a:lnTo>
                      <a:pt x="503408" y="122238"/>
                    </a:lnTo>
                    <a:lnTo>
                      <a:pt x="433431" y="122238"/>
                    </a:lnTo>
                    <a:lnTo>
                      <a:pt x="378933" y="122238"/>
                    </a:lnTo>
                    <a:lnTo>
                      <a:pt x="337979" y="122238"/>
                    </a:lnTo>
                    <a:lnTo>
                      <a:pt x="308633" y="122238"/>
                    </a:lnTo>
                    <a:lnTo>
                      <a:pt x="288962" y="122238"/>
                    </a:lnTo>
                    <a:lnTo>
                      <a:pt x="277031" y="122238"/>
                    </a:lnTo>
                    <a:lnTo>
                      <a:pt x="270904" y="122238"/>
                    </a:lnTo>
                    <a:close/>
                    <a:moveTo>
                      <a:pt x="267968" y="0"/>
                    </a:moveTo>
                    <a:cubicBezTo>
                      <a:pt x="1589537" y="0"/>
                      <a:pt x="1589537" y="0"/>
                      <a:pt x="1589537" y="0"/>
                    </a:cubicBezTo>
                    <a:cubicBezTo>
                      <a:pt x="1738747" y="0"/>
                      <a:pt x="1860550" y="121569"/>
                      <a:pt x="1860550" y="270492"/>
                    </a:cubicBezTo>
                    <a:lnTo>
                      <a:pt x="1860550" y="270501"/>
                    </a:lnTo>
                    <a:lnTo>
                      <a:pt x="1860550" y="461963"/>
                    </a:lnTo>
                    <a:lnTo>
                      <a:pt x="1860550" y="525090"/>
                    </a:lnTo>
                    <a:cubicBezTo>
                      <a:pt x="1860550" y="1639702"/>
                      <a:pt x="1860550" y="2266671"/>
                      <a:pt x="1860550" y="2619341"/>
                    </a:cubicBezTo>
                    <a:lnTo>
                      <a:pt x="1860550" y="2722563"/>
                    </a:lnTo>
                    <a:lnTo>
                      <a:pt x="1860550" y="2754314"/>
                    </a:lnTo>
                    <a:lnTo>
                      <a:pt x="1860550" y="2838062"/>
                    </a:lnTo>
                    <a:lnTo>
                      <a:pt x="1860550" y="2859431"/>
                    </a:lnTo>
                    <a:lnTo>
                      <a:pt x="1860550" y="2924856"/>
                    </a:lnTo>
                    <a:lnTo>
                      <a:pt x="1860550" y="2938424"/>
                    </a:lnTo>
                    <a:lnTo>
                      <a:pt x="1860550" y="2987047"/>
                    </a:lnTo>
                    <a:lnTo>
                      <a:pt x="1860550" y="2995025"/>
                    </a:lnTo>
                    <a:lnTo>
                      <a:pt x="1860550" y="3028736"/>
                    </a:lnTo>
                    <a:lnTo>
                      <a:pt x="1860550" y="3032967"/>
                    </a:lnTo>
                    <a:lnTo>
                      <a:pt x="1860550" y="3054023"/>
                    </a:lnTo>
                    <a:lnTo>
                      <a:pt x="1860550" y="3055980"/>
                    </a:lnTo>
                    <a:lnTo>
                      <a:pt x="1860550" y="3067008"/>
                    </a:lnTo>
                    <a:lnTo>
                      <a:pt x="1860550" y="3067798"/>
                    </a:lnTo>
                    <a:lnTo>
                      <a:pt x="1860550" y="3072475"/>
                    </a:lnTo>
                    <a:lnTo>
                      <a:pt x="1860550" y="3072774"/>
                    </a:lnTo>
                    <a:cubicBezTo>
                      <a:pt x="1860550" y="3184470"/>
                      <a:pt x="1792036" y="3280779"/>
                      <a:pt x="1694831" y="3321952"/>
                    </a:cubicBezTo>
                    <a:lnTo>
                      <a:pt x="1593989" y="3342374"/>
                    </a:lnTo>
                    <a:lnTo>
                      <a:pt x="1589537" y="3343276"/>
                    </a:lnTo>
                    <a:cubicBezTo>
                      <a:pt x="267968" y="3343276"/>
                      <a:pt x="267968" y="3343276"/>
                      <a:pt x="267968" y="3343276"/>
                    </a:cubicBezTo>
                    <a:lnTo>
                      <a:pt x="263590" y="3342374"/>
                    </a:lnTo>
                    <a:lnTo>
                      <a:pt x="164435" y="3321952"/>
                    </a:lnTo>
                    <a:cubicBezTo>
                      <a:pt x="68515" y="3280779"/>
                      <a:pt x="0" y="3184470"/>
                      <a:pt x="0" y="3072774"/>
                    </a:cubicBezTo>
                    <a:lnTo>
                      <a:pt x="0" y="3072475"/>
                    </a:lnTo>
                    <a:lnTo>
                      <a:pt x="0" y="2956977"/>
                    </a:lnTo>
                    <a:lnTo>
                      <a:pt x="0" y="2870182"/>
                    </a:lnTo>
                    <a:lnTo>
                      <a:pt x="0" y="2807991"/>
                    </a:lnTo>
                    <a:lnTo>
                      <a:pt x="0" y="2787491"/>
                    </a:lnTo>
                    <a:lnTo>
                      <a:pt x="0" y="2766302"/>
                    </a:lnTo>
                    <a:lnTo>
                      <a:pt x="0" y="2741016"/>
                    </a:lnTo>
                    <a:lnTo>
                      <a:pt x="0" y="2728031"/>
                    </a:lnTo>
                    <a:lnTo>
                      <a:pt x="0" y="2722563"/>
                    </a:lnTo>
                    <a:lnTo>
                      <a:pt x="0" y="2522258"/>
                    </a:lnTo>
                    <a:cubicBezTo>
                      <a:pt x="0" y="1330151"/>
                      <a:pt x="0" y="769160"/>
                      <a:pt x="0" y="505164"/>
                    </a:cubicBezTo>
                    <a:lnTo>
                      <a:pt x="0" y="461963"/>
                    </a:lnTo>
                    <a:lnTo>
                      <a:pt x="0" y="418277"/>
                    </a:lnTo>
                    <a:lnTo>
                      <a:pt x="0" y="398763"/>
                    </a:lnTo>
                    <a:lnTo>
                      <a:pt x="0" y="356020"/>
                    </a:lnTo>
                    <a:lnTo>
                      <a:pt x="0" y="351269"/>
                    </a:lnTo>
                    <a:lnTo>
                      <a:pt x="0" y="314287"/>
                    </a:lnTo>
                    <a:lnTo>
                      <a:pt x="0" y="294426"/>
                    </a:lnTo>
                    <a:lnTo>
                      <a:pt x="0" y="288973"/>
                    </a:lnTo>
                    <a:cubicBezTo>
                      <a:pt x="0" y="282816"/>
                      <a:pt x="0" y="278711"/>
                      <a:pt x="0" y="275975"/>
                    </a:cubicBezTo>
                    <a:lnTo>
                      <a:pt x="0" y="273484"/>
                    </a:lnTo>
                    <a:lnTo>
                      <a:pt x="0" y="270501"/>
                    </a:lnTo>
                    <a:lnTo>
                      <a:pt x="0" y="270492"/>
                    </a:lnTo>
                    <a:cubicBezTo>
                      <a:pt x="0" y="121569"/>
                      <a:pt x="121804" y="0"/>
                      <a:pt x="267968" y="0"/>
                    </a:cubicBezTo>
                    <a:close/>
                  </a:path>
                </a:pathLst>
              </a:custGeom>
              <a:grp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29" name="Freeform 228"/>
              <p:cNvSpPr/>
              <p:nvPr/>
            </p:nvSpPr>
            <p:spPr bwMode="auto">
              <a:xfrm>
                <a:off x="10884687" y="4165112"/>
                <a:ext cx="248428" cy="140196"/>
              </a:xfrm>
              <a:custGeom>
                <a:avLst/>
                <a:gdLst>
                  <a:gd name="connsiteX0" fmla="*/ 5333671 w 7645936"/>
                  <a:gd name="connsiteY0" fmla="*/ 2643510 h 4314825"/>
                  <a:gd name="connsiteX1" fmla="*/ 5193195 w 7645936"/>
                  <a:gd name="connsiteY1" fmla="*/ 2783986 h 4314825"/>
                  <a:gd name="connsiteX2" fmla="*/ 5193195 w 7645936"/>
                  <a:gd name="connsiteY2" fmla="*/ 3723500 h 4314825"/>
                  <a:gd name="connsiteX3" fmla="*/ 5333671 w 7645936"/>
                  <a:gd name="connsiteY3" fmla="*/ 3863976 h 4314825"/>
                  <a:gd name="connsiteX4" fmla="*/ 5421017 w 7645936"/>
                  <a:gd name="connsiteY4" fmla="*/ 3863976 h 4314825"/>
                  <a:gd name="connsiteX5" fmla="*/ 5561493 w 7645936"/>
                  <a:gd name="connsiteY5" fmla="*/ 3723500 h 4314825"/>
                  <a:gd name="connsiteX6" fmla="*/ 5561493 w 7645936"/>
                  <a:gd name="connsiteY6" fmla="*/ 2783986 h 4314825"/>
                  <a:gd name="connsiteX7" fmla="*/ 5421017 w 7645936"/>
                  <a:gd name="connsiteY7" fmla="*/ 2643510 h 4314825"/>
                  <a:gd name="connsiteX8" fmla="*/ 4527329 w 7645936"/>
                  <a:gd name="connsiteY8" fmla="*/ 2643510 h 4314825"/>
                  <a:gd name="connsiteX9" fmla="*/ 4386853 w 7645936"/>
                  <a:gd name="connsiteY9" fmla="*/ 2783986 h 4314825"/>
                  <a:gd name="connsiteX10" fmla="*/ 4386853 w 7645936"/>
                  <a:gd name="connsiteY10" fmla="*/ 3723500 h 4314825"/>
                  <a:gd name="connsiteX11" fmla="*/ 4527329 w 7645936"/>
                  <a:gd name="connsiteY11" fmla="*/ 3863976 h 4314825"/>
                  <a:gd name="connsiteX12" fmla="*/ 4614675 w 7645936"/>
                  <a:gd name="connsiteY12" fmla="*/ 3863976 h 4314825"/>
                  <a:gd name="connsiteX13" fmla="*/ 4755151 w 7645936"/>
                  <a:gd name="connsiteY13" fmla="*/ 3723500 h 4314825"/>
                  <a:gd name="connsiteX14" fmla="*/ 4755151 w 7645936"/>
                  <a:gd name="connsiteY14" fmla="*/ 2783986 h 4314825"/>
                  <a:gd name="connsiteX15" fmla="*/ 4614675 w 7645936"/>
                  <a:gd name="connsiteY15" fmla="*/ 2643510 h 4314825"/>
                  <a:gd name="connsiteX16" fmla="*/ 3720987 w 7645936"/>
                  <a:gd name="connsiteY16" fmla="*/ 2643510 h 4314825"/>
                  <a:gd name="connsiteX17" fmla="*/ 3580511 w 7645936"/>
                  <a:gd name="connsiteY17" fmla="*/ 2783986 h 4314825"/>
                  <a:gd name="connsiteX18" fmla="*/ 3580511 w 7645936"/>
                  <a:gd name="connsiteY18" fmla="*/ 3723500 h 4314825"/>
                  <a:gd name="connsiteX19" fmla="*/ 3720987 w 7645936"/>
                  <a:gd name="connsiteY19" fmla="*/ 3863976 h 4314825"/>
                  <a:gd name="connsiteX20" fmla="*/ 3808333 w 7645936"/>
                  <a:gd name="connsiteY20" fmla="*/ 3863976 h 4314825"/>
                  <a:gd name="connsiteX21" fmla="*/ 3948809 w 7645936"/>
                  <a:gd name="connsiteY21" fmla="*/ 3723500 h 4314825"/>
                  <a:gd name="connsiteX22" fmla="*/ 3948809 w 7645936"/>
                  <a:gd name="connsiteY22" fmla="*/ 2783986 h 4314825"/>
                  <a:gd name="connsiteX23" fmla="*/ 3808333 w 7645936"/>
                  <a:gd name="connsiteY23" fmla="*/ 2643510 h 4314825"/>
                  <a:gd name="connsiteX24" fmla="*/ 2914644 w 7645936"/>
                  <a:gd name="connsiteY24" fmla="*/ 2643510 h 4314825"/>
                  <a:gd name="connsiteX25" fmla="*/ 2774168 w 7645936"/>
                  <a:gd name="connsiteY25" fmla="*/ 2783986 h 4314825"/>
                  <a:gd name="connsiteX26" fmla="*/ 2774168 w 7645936"/>
                  <a:gd name="connsiteY26" fmla="*/ 3723500 h 4314825"/>
                  <a:gd name="connsiteX27" fmla="*/ 2914644 w 7645936"/>
                  <a:gd name="connsiteY27" fmla="*/ 3863976 h 4314825"/>
                  <a:gd name="connsiteX28" fmla="*/ 3001990 w 7645936"/>
                  <a:gd name="connsiteY28" fmla="*/ 3863976 h 4314825"/>
                  <a:gd name="connsiteX29" fmla="*/ 3142466 w 7645936"/>
                  <a:gd name="connsiteY29" fmla="*/ 3723500 h 4314825"/>
                  <a:gd name="connsiteX30" fmla="*/ 3142466 w 7645936"/>
                  <a:gd name="connsiteY30" fmla="*/ 2783986 h 4314825"/>
                  <a:gd name="connsiteX31" fmla="*/ 3001990 w 7645936"/>
                  <a:gd name="connsiteY31" fmla="*/ 2643510 h 4314825"/>
                  <a:gd name="connsiteX32" fmla="*/ 2108301 w 7645936"/>
                  <a:gd name="connsiteY32" fmla="*/ 2643510 h 4314825"/>
                  <a:gd name="connsiteX33" fmla="*/ 1967825 w 7645936"/>
                  <a:gd name="connsiteY33" fmla="*/ 2783986 h 4314825"/>
                  <a:gd name="connsiteX34" fmla="*/ 1967825 w 7645936"/>
                  <a:gd name="connsiteY34" fmla="*/ 3723500 h 4314825"/>
                  <a:gd name="connsiteX35" fmla="*/ 2108301 w 7645936"/>
                  <a:gd name="connsiteY35" fmla="*/ 3863976 h 4314825"/>
                  <a:gd name="connsiteX36" fmla="*/ 2195647 w 7645936"/>
                  <a:gd name="connsiteY36" fmla="*/ 3863976 h 4314825"/>
                  <a:gd name="connsiteX37" fmla="*/ 2336123 w 7645936"/>
                  <a:gd name="connsiteY37" fmla="*/ 3723500 h 4314825"/>
                  <a:gd name="connsiteX38" fmla="*/ 2336123 w 7645936"/>
                  <a:gd name="connsiteY38" fmla="*/ 2783986 h 4314825"/>
                  <a:gd name="connsiteX39" fmla="*/ 2195647 w 7645936"/>
                  <a:gd name="connsiteY39" fmla="*/ 2643510 h 4314825"/>
                  <a:gd name="connsiteX40" fmla="*/ 5312536 w 7645936"/>
                  <a:gd name="connsiteY40" fmla="*/ 2564132 h 4314825"/>
                  <a:gd name="connsiteX41" fmla="*/ 5442152 w 7645936"/>
                  <a:gd name="connsiteY41" fmla="*/ 2564132 h 4314825"/>
                  <a:gd name="connsiteX42" fmla="*/ 5650609 w 7645936"/>
                  <a:gd name="connsiteY42" fmla="*/ 2772589 h 4314825"/>
                  <a:gd name="connsiteX43" fmla="*/ 5650609 w 7645936"/>
                  <a:gd name="connsiteY43" fmla="*/ 3734896 h 4314825"/>
                  <a:gd name="connsiteX44" fmla="*/ 5442152 w 7645936"/>
                  <a:gd name="connsiteY44" fmla="*/ 3943353 h 4314825"/>
                  <a:gd name="connsiteX45" fmla="*/ 5312536 w 7645936"/>
                  <a:gd name="connsiteY45" fmla="*/ 3943353 h 4314825"/>
                  <a:gd name="connsiteX46" fmla="*/ 5104079 w 7645936"/>
                  <a:gd name="connsiteY46" fmla="*/ 3734896 h 4314825"/>
                  <a:gd name="connsiteX47" fmla="*/ 5104079 w 7645936"/>
                  <a:gd name="connsiteY47" fmla="*/ 2772589 h 4314825"/>
                  <a:gd name="connsiteX48" fmla="*/ 5312536 w 7645936"/>
                  <a:gd name="connsiteY48" fmla="*/ 2564132 h 4314825"/>
                  <a:gd name="connsiteX49" fmla="*/ 4506194 w 7645936"/>
                  <a:gd name="connsiteY49" fmla="*/ 2564132 h 4314825"/>
                  <a:gd name="connsiteX50" fmla="*/ 4635810 w 7645936"/>
                  <a:gd name="connsiteY50" fmla="*/ 2564132 h 4314825"/>
                  <a:gd name="connsiteX51" fmla="*/ 4844267 w 7645936"/>
                  <a:gd name="connsiteY51" fmla="*/ 2772589 h 4314825"/>
                  <a:gd name="connsiteX52" fmla="*/ 4844267 w 7645936"/>
                  <a:gd name="connsiteY52" fmla="*/ 3734896 h 4314825"/>
                  <a:gd name="connsiteX53" fmla="*/ 4635810 w 7645936"/>
                  <a:gd name="connsiteY53" fmla="*/ 3943353 h 4314825"/>
                  <a:gd name="connsiteX54" fmla="*/ 4506194 w 7645936"/>
                  <a:gd name="connsiteY54" fmla="*/ 3943353 h 4314825"/>
                  <a:gd name="connsiteX55" fmla="*/ 4297737 w 7645936"/>
                  <a:gd name="connsiteY55" fmla="*/ 3734896 h 4314825"/>
                  <a:gd name="connsiteX56" fmla="*/ 4297737 w 7645936"/>
                  <a:gd name="connsiteY56" fmla="*/ 2772589 h 4314825"/>
                  <a:gd name="connsiteX57" fmla="*/ 4506194 w 7645936"/>
                  <a:gd name="connsiteY57" fmla="*/ 2564132 h 4314825"/>
                  <a:gd name="connsiteX58" fmla="*/ 3699852 w 7645936"/>
                  <a:gd name="connsiteY58" fmla="*/ 2564132 h 4314825"/>
                  <a:gd name="connsiteX59" fmla="*/ 3829468 w 7645936"/>
                  <a:gd name="connsiteY59" fmla="*/ 2564132 h 4314825"/>
                  <a:gd name="connsiteX60" fmla="*/ 4037925 w 7645936"/>
                  <a:gd name="connsiteY60" fmla="*/ 2772589 h 4314825"/>
                  <a:gd name="connsiteX61" fmla="*/ 4037925 w 7645936"/>
                  <a:gd name="connsiteY61" fmla="*/ 3734896 h 4314825"/>
                  <a:gd name="connsiteX62" fmla="*/ 3829468 w 7645936"/>
                  <a:gd name="connsiteY62" fmla="*/ 3943353 h 4314825"/>
                  <a:gd name="connsiteX63" fmla="*/ 3699852 w 7645936"/>
                  <a:gd name="connsiteY63" fmla="*/ 3943353 h 4314825"/>
                  <a:gd name="connsiteX64" fmla="*/ 3491395 w 7645936"/>
                  <a:gd name="connsiteY64" fmla="*/ 3734896 h 4314825"/>
                  <a:gd name="connsiteX65" fmla="*/ 3491395 w 7645936"/>
                  <a:gd name="connsiteY65" fmla="*/ 2772589 h 4314825"/>
                  <a:gd name="connsiteX66" fmla="*/ 3699852 w 7645936"/>
                  <a:gd name="connsiteY66" fmla="*/ 2564132 h 4314825"/>
                  <a:gd name="connsiteX67" fmla="*/ 2893509 w 7645936"/>
                  <a:gd name="connsiteY67" fmla="*/ 2564132 h 4314825"/>
                  <a:gd name="connsiteX68" fmla="*/ 3023125 w 7645936"/>
                  <a:gd name="connsiteY68" fmla="*/ 2564132 h 4314825"/>
                  <a:gd name="connsiteX69" fmla="*/ 3231582 w 7645936"/>
                  <a:gd name="connsiteY69" fmla="*/ 2772589 h 4314825"/>
                  <a:gd name="connsiteX70" fmla="*/ 3231582 w 7645936"/>
                  <a:gd name="connsiteY70" fmla="*/ 3734896 h 4314825"/>
                  <a:gd name="connsiteX71" fmla="*/ 3023125 w 7645936"/>
                  <a:gd name="connsiteY71" fmla="*/ 3943353 h 4314825"/>
                  <a:gd name="connsiteX72" fmla="*/ 2893509 w 7645936"/>
                  <a:gd name="connsiteY72" fmla="*/ 3943353 h 4314825"/>
                  <a:gd name="connsiteX73" fmla="*/ 2685052 w 7645936"/>
                  <a:gd name="connsiteY73" fmla="*/ 3734896 h 4314825"/>
                  <a:gd name="connsiteX74" fmla="*/ 2685052 w 7645936"/>
                  <a:gd name="connsiteY74" fmla="*/ 2772589 h 4314825"/>
                  <a:gd name="connsiteX75" fmla="*/ 2893509 w 7645936"/>
                  <a:gd name="connsiteY75" fmla="*/ 2564132 h 4314825"/>
                  <a:gd name="connsiteX76" fmla="*/ 2087166 w 7645936"/>
                  <a:gd name="connsiteY76" fmla="*/ 2564132 h 4314825"/>
                  <a:gd name="connsiteX77" fmla="*/ 2216782 w 7645936"/>
                  <a:gd name="connsiteY77" fmla="*/ 2564132 h 4314825"/>
                  <a:gd name="connsiteX78" fmla="*/ 2425239 w 7645936"/>
                  <a:gd name="connsiteY78" fmla="*/ 2772589 h 4314825"/>
                  <a:gd name="connsiteX79" fmla="*/ 2425239 w 7645936"/>
                  <a:gd name="connsiteY79" fmla="*/ 3734896 h 4314825"/>
                  <a:gd name="connsiteX80" fmla="*/ 2216782 w 7645936"/>
                  <a:gd name="connsiteY80" fmla="*/ 3943353 h 4314825"/>
                  <a:gd name="connsiteX81" fmla="*/ 2087166 w 7645936"/>
                  <a:gd name="connsiteY81" fmla="*/ 3943353 h 4314825"/>
                  <a:gd name="connsiteX82" fmla="*/ 1878709 w 7645936"/>
                  <a:gd name="connsiteY82" fmla="*/ 3734896 h 4314825"/>
                  <a:gd name="connsiteX83" fmla="*/ 1878709 w 7645936"/>
                  <a:gd name="connsiteY83" fmla="*/ 2772589 h 4314825"/>
                  <a:gd name="connsiteX84" fmla="*/ 2087166 w 7645936"/>
                  <a:gd name="connsiteY84" fmla="*/ 2564132 h 4314825"/>
                  <a:gd name="connsiteX85" fmla="*/ 5082919 w 7645936"/>
                  <a:gd name="connsiteY85" fmla="*/ 775812 h 4314825"/>
                  <a:gd name="connsiteX86" fmla="*/ 4576665 w 7645936"/>
                  <a:gd name="connsiteY86" fmla="*/ 1282066 h 4314825"/>
                  <a:gd name="connsiteX87" fmla="*/ 5082919 w 7645936"/>
                  <a:gd name="connsiteY87" fmla="*/ 1788320 h 4314825"/>
                  <a:gd name="connsiteX88" fmla="*/ 5589173 w 7645936"/>
                  <a:gd name="connsiteY88" fmla="*/ 1282066 h 4314825"/>
                  <a:gd name="connsiteX89" fmla="*/ 5082919 w 7645936"/>
                  <a:gd name="connsiteY89" fmla="*/ 775812 h 4314825"/>
                  <a:gd name="connsiteX90" fmla="*/ 2408299 w 7645936"/>
                  <a:gd name="connsiteY90" fmla="*/ 775812 h 4314825"/>
                  <a:gd name="connsiteX91" fmla="*/ 1902046 w 7645936"/>
                  <a:gd name="connsiteY91" fmla="*/ 1282066 h 4314825"/>
                  <a:gd name="connsiteX92" fmla="*/ 2408299 w 7645936"/>
                  <a:gd name="connsiteY92" fmla="*/ 1788320 h 4314825"/>
                  <a:gd name="connsiteX93" fmla="*/ 2914553 w 7645936"/>
                  <a:gd name="connsiteY93" fmla="*/ 1282066 h 4314825"/>
                  <a:gd name="connsiteX94" fmla="*/ 2408299 w 7645936"/>
                  <a:gd name="connsiteY94" fmla="*/ 775812 h 4314825"/>
                  <a:gd name="connsiteX95" fmla="*/ 5082919 w 7645936"/>
                  <a:gd name="connsiteY95" fmla="*/ 661036 h 4314825"/>
                  <a:gd name="connsiteX96" fmla="*/ 5703949 w 7645936"/>
                  <a:gd name="connsiteY96" fmla="*/ 1282066 h 4314825"/>
                  <a:gd name="connsiteX97" fmla="*/ 5082919 w 7645936"/>
                  <a:gd name="connsiteY97" fmla="*/ 1903096 h 4314825"/>
                  <a:gd name="connsiteX98" fmla="*/ 4461889 w 7645936"/>
                  <a:gd name="connsiteY98" fmla="*/ 1282066 h 4314825"/>
                  <a:gd name="connsiteX99" fmla="*/ 5082919 w 7645936"/>
                  <a:gd name="connsiteY99" fmla="*/ 661036 h 4314825"/>
                  <a:gd name="connsiteX100" fmla="*/ 2408299 w 7645936"/>
                  <a:gd name="connsiteY100" fmla="*/ 661036 h 4314825"/>
                  <a:gd name="connsiteX101" fmla="*/ 3029329 w 7645936"/>
                  <a:gd name="connsiteY101" fmla="*/ 1282066 h 4314825"/>
                  <a:gd name="connsiteX102" fmla="*/ 2408299 w 7645936"/>
                  <a:gd name="connsiteY102" fmla="*/ 1903096 h 4314825"/>
                  <a:gd name="connsiteX103" fmla="*/ 1787269 w 7645936"/>
                  <a:gd name="connsiteY103" fmla="*/ 1282066 h 4314825"/>
                  <a:gd name="connsiteX104" fmla="*/ 2408299 w 7645936"/>
                  <a:gd name="connsiteY104" fmla="*/ 661036 h 4314825"/>
                  <a:gd name="connsiteX105" fmla="*/ 1164182 w 7645936"/>
                  <a:gd name="connsiteY105" fmla="*/ 126434 h 4314825"/>
                  <a:gd name="connsiteX106" fmla="*/ 1034158 w 7645936"/>
                  <a:gd name="connsiteY106" fmla="*/ 256457 h 4314825"/>
                  <a:gd name="connsiteX107" fmla="*/ 1034158 w 7645936"/>
                  <a:gd name="connsiteY107" fmla="*/ 1603376 h 4314825"/>
                  <a:gd name="connsiteX108" fmla="*/ 879743 w 7645936"/>
                  <a:gd name="connsiteY108" fmla="*/ 1603376 h 4314825"/>
                  <a:gd name="connsiteX109" fmla="*/ 478976 w 7645936"/>
                  <a:gd name="connsiteY109" fmla="*/ 1603376 h 4314825"/>
                  <a:gd name="connsiteX110" fmla="*/ 478976 w 7645936"/>
                  <a:gd name="connsiteY110" fmla="*/ 1286475 h 4314825"/>
                  <a:gd name="connsiteX111" fmla="*/ 89830 w 7645936"/>
                  <a:gd name="connsiteY111" fmla="*/ 1286475 h 4314825"/>
                  <a:gd name="connsiteX112" fmla="*/ 89830 w 7645936"/>
                  <a:gd name="connsiteY112" fmla="*/ 2046729 h 4314825"/>
                  <a:gd name="connsiteX113" fmla="*/ 478976 w 7645936"/>
                  <a:gd name="connsiteY113" fmla="*/ 2046729 h 4314825"/>
                  <a:gd name="connsiteX114" fmla="*/ 478976 w 7645936"/>
                  <a:gd name="connsiteY114" fmla="*/ 1724026 h 4314825"/>
                  <a:gd name="connsiteX115" fmla="*/ 879743 w 7645936"/>
                  <a:gd name="connsiteY115" fmla="*/ 1724026 h 4314825"/>
                  <a:gd name="connsiteX116" fmla="*/ 1034158 w 7645936"/>
                  <a:gd name="connsiteY116" fmla="*/ 1724026 h 4314825"/>
                  <a:gd name="connsiteX117" fmla="*/ 1034158 w 7645936"/>
                  <a:gd name="connsiteY117" fmla="*/ 4058369 h 4314825"/>
                  <a:gd name="connsiteX118" fmla="*/ 1164182 w 7645936"/>
                  <a:gd name="connsiteY118" fmla="*/ 4188392 h 4314825"/>
                  <a:gd name="connsiteX119" fmla="*/ 6481755 w 7645936"/>
                  <a:gd name="connsiteY119" fmla="*/ 4188392 h 4314825"/>
                  <a:gd name="connsiteX120" fmla="*/ 6611778 w 7645936"/>
                  <a:gd name="connsiteY120" fmla="*/ 4058369 h 4314825"/>
                  <a:gd name="connsiteX121" fmla="*/ 6611778 w 7645936"/>
                  <a:gd name="connsiteY121" fmla="*/ 1724026 h 4314825"/>
                  <a:gd name="connsiteX122" fmla="*/ 6766193 w 7645936"/>
                  <a:gd name="connsiteY122" fmla="*/ 1724026 h 4314825"/>
                  <a:gd name="connsiteX123" fmla="*/ 7166960 w 7645936"/>
                  <a:gd name="connsiteY123" fmla="*/ 1724026 h 4314825"/>
                  <a:gd name="connsiteX124" fmla="*/ 7166960 w 7645936"/>
                  <a:gd name="connsiteY124" fmla="*/ 2046729 h 4314825"/>
                  <a:gd name="connsiteX125" fmla="*/ 7556106 w 7645936"/>
                  <a:gd name="connsiteY125" fmla="*/ 2046729 h 4314825"/>
                  <a:gd name="connsiteX126" fmla="*/ 7556106 w 7645936"/>
                  <a:gd name="connsiteY126" fmla="*/ 1286475 h 4314825"/>
                  <a:gd name="connsiteX127" fmla="*/ 7166960 w 7645936"/>
                  <a:gd name="connsiteY127" fmla="*/ 1286475 h 4314825"/>
                  <a:gd name="connsiteX128" fmla="*/ 7166960 w 7645936"/>
                  <a:gd name="connsiteY128" fmla="*/ 1603376 h 4314825"/>
                  <a:gd name="connsiteX129" fmla="*/ 6766193 w 7645936"/>
                  <a:gd name="connsiteY129" fmla="*/ 1603376 h 4314825"/>
                  <a:gd name="connsiteX130" fmla="*/ 6611778 w 7645936"/>
                  <a:gd name="connsiteY130" fmla="*/ 1603376 h 4314825"/>
                  <a:gd name="connsiteX131" fmla="*/ 6611778 w 7645936"/>
                  <a:gd name="connsiteY131" fmla="*/ 256457 h 4314825"/>
                  <a:gd name="connsiteX132" fmla="*/ 6481755 w 7645936"/>
                  <a:gd name="connsiteY132" fmla="*/ 126434 h 4314825"/>
                  <a:gd name="connsiteX133" fmla="*/ 1011518 w 7645936"/>
                  <a:gd name="connsiteY133" fmla="*/ 0 h 4314825"/>
                  <a:gd name="connsiteX134" fmla="*/ 6634418 w 7645936"/>
                  <a:gd name="connsiteY134" fmla="*/ 0 h 4314825"/>
                  <a:gd name="connsiteX135" fmla="*/ 6766193 w 7645936"/>
                  <a:gd name="connsiteY135" fmla="*/ 131775 h 4314825"/>
                  <a:gd name="connsiteX136" fmla="*/ 6766193 w 7645936"/>
                  <a:gd name="connsiteY136" fmla="*/ 1485987 h 4314825"/>
                  <a:gd name="connsiteX137" fmla="*/ 7077129 w 7645936"/>
                  <a:gd name="connsiteY137" fmla="*/ 1485987 h 4314825"/>
                  <a:gd name="connsiteX138" fmla="*/ 7077129 w 7645936"/>
                  <a:gd name="connsiteY138" fmla="*/ 1193887 h 4314825"/>
                  <a:gd name="connsiteX139" fmla="*/ 7645936 w 7645936"/>
                  <a:gd name="connsiteY139" fmla="*/ 1193887 h 4314825"/>
                  <a:gd name="connsiteX140" fmla="*/ 7645936 w 7645936"/>
                  <a:gd name="connsiteY140" fmla="*/ 2139317 h 4314825"/>
                  <a:gd name="connsiteX141" fmla="*/ 7077129 w 7645936"/>
                  <a:gd name="connsiteY141" fmla="*/ 2139317 h 4314825"/>
                  <a:gd name="connsiteX142" fmla="*/ 7077129 w 7645936"/>
                  <a:gd name="connsiteY142" fmla="*/ 1840719 h 4314825"/>
                  <a:gd name="connsiteX143" fmla="*/ 6766193 w 7645936"/>
                  <a:gd name="connsiteY143" fmla="*/ 1840719 h 4314825"/>
                  <a:gd name="connsiteX144" fmla="*/ 6766193 w 7645936"/>
                  <a:gd name="connsiteY144" fmla="*/ 4183050 h 4314825"/>
                  <a:gd name="connsiteX145" fmla="*/ 6634418 w 7645936"/>
                  <a:gd name="connsiteY145" fmla="*/ 4314825 h 4314825"/>
                  <a:gd name="connsiteX146" fmla="*/ 1011518 w 7645936"/>
                  <a:gd name="connsiteY146" fmla="*/ 4314825 h 4314825"/>
                  <a:gd name="connsiteX147" fmla="*/ 879743 w 7645936"/>
                  <a:gd name="connsiteY147" fmla="*/ 4183050 h 4314825"/>
                  <a:gd name="connsiteX148" fmla="*/ 879743 w 7645936"/>
                  <a:gd name="connsiteY148" fmla="*/ 1840719 h 4314825"/>
                  <a:gd name="connsiteX149" fmla="*/ 568807 w 7645936"/>
                  <a:gd name="connsiteY149" fmla="*/ 1840719 h 4314825"/>
                  <a:gd name="connsiteX150" fmla="*/ 568807 w 7645936"/>
                  <a:gd name="connsiteY150" fmla="*/ 2139317 h 4314825"/>
                  <a:gd name="connsiteX151" fmla="*/ 0 w 7645936"/>
                  <a:gd name="connsiteY151" fmla="*/ 2139317 h 4314825"/>
                  <a:gd name="connsiteX152" fmla="*/ 0 w 7645936"/>
                  <a:gd name="connsiteY152" fmla="*/ 1193887 h 4314825"/>
                  <a:gd name="connsiteX153" fmla="*/ 568807 w 7645936"/>
                  <a:gd name="connsiteY153" fmla="*/ 1193887 h 4314825"/>
                  <a:gd name="connsiteX154" fmla="*/ 568807 w 7645936"/>
                  <a:gd name="connsiteY154" fmla="*/ 1485987 h 4314825"/>
                  <a:gd name="connsiteX155" fmla="*/ 879743 w 7645936"/>
                  <a:gd name="connsiteY155" fmla="*/ 1485987 h 4314825"/>
                  <a:gd name="connsiteX156" fmla="*/ 879743 w 7645936"/>
                  <a:gd name="connsiteY156" fmla="*/ 131775 h 4314825"/>
                  <a:gd name="connsiteX157" fmla="*/ 1011518 w 7645936"/>
                  <a:gd name="connsiteY15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645936" h="4314825">
                    <a:moveTo>
                      <a:pt x="5333671" y="2643510"/>
                    </a:moveTo>
                    <a:cubicBezTo>
                      <a:pt x="5256088" y="2643510"/>
                      <a:pt x="5193195" y="2706403"/>
                      <a:pt x="5193195" y="2783986"/>
                    </a:cubicBezTo>
                    <a:lnTo>
                      <a:pt x="5193195" y="3723500"/>
                    </a:lnTo>
                    <a:cubicBezTo>
                      <a:pt x="5193195" y="3801083"/>
                      <a:pt x="5256088" y="3863976"/>
                      <a:pt x="5333671" y="3863976"/>
                    </a:cubicBezTo>
                    <a:lnTo>
                      <a:pt x="5421017" y="3863976"/>
                    </a:lnTo>
                    <a:cubicBezTo>
                      <a:pt x="5498600" y="3863976"/>
                      <a:pt x="5561493" y="3801083"/>
                      <a:pt x="5561493" y="3723500"/>
                    </a:cubicBezTo>
                    <a:lnTo>
                      <a:pt x="5561493" y="2783986"/>
                    </a:lnTo>
                    <a:cubicBezTo>
                      <a:pt x="5561493" y="2706403"/>
                      <a:pt x="5498600" y="2643510"/>
                      <a:pt x="5421017" y="2643510"/>
                    </a:cubicBezTo>
                    <a:close/>
                    <a:moveTo>
                      <a:pt x="4527329" y="2643510"/>
                    </a:moveTo>
                    <a:cubicBezTo>
                      <a:pt x="4449746" y="2643510"/>
                      <a:pt x="4386853" y="2706403"/>
                      <a:pt x="4386853" y="2783986"/>
                    </a:cubicBezTo>
                    <a:lnTo>
                      <a:pt x="4386853" y="3723500"/>
                    </a:lnTo>
                    <a:cubicBezTo>
                      <a:pt x="4386853" y="3801083"/>
                      <a:pt x="4449746" y="3863976"/>
                      <a:pt x="4527329" y="3863976"/>
                    </a:cubicBezTo>
                    <a:lnTo>
                      <a:pt x="4614675" y="3863976"/>
                    </a:lnTo>
                    <a:cubicBezTo>
                      <a:pt x="4692258" y="3863976"/>
                      <a:pt x="4755151" y="3801083"/>
                      <a:pt x="4755151" y="3723500"/>
                    </a:cubicBezTo>
                    <a:lnTo>
                      <a:pt x="4755151" y="2783986"/>
                    </a:lnTo>
                    <a:cubicBezTo>
                      <a:pt x="4755151" y="2706403"/>
                      <a:pt x="4692258" y="2643510"/>
                      <a:pt x="4614675" y="2643510"/>
                    </a:cubicBezTo>
                    <a:close/>
                    <a:moveTo>
                      <a:pt x="3720987" y="2643510"/>
                    </a:moveTo>
                    <a:cubicBezTo>
                      <a:pt x="3643404" y="2643510"/>
                      <a:pt x="3580511" y="2706403"/>
                      <a:pt x="3580511" y="2783986"/>
                    </a:cubicBezTo>
                    <a:lnTo>
                      <a:pt x="3580511" y="3723500"/>
                    </a:lnTo>
                    <a:cubicBezTo>
                      <a:pt x="3580511" y="3801083"/>
                      <a:pt x="3643404" y="3863976"/>
                      <a:pt x="3720987" y="3863976"/>
                    </a:cubicBezTo>
                    <a:lnTo>
                      <a:pt x="3808333" y="3863976"/>
                    </a:lnTo>
                    <a:cubicBezTo>
                      <a:pt x="3885916" y="3863976"/>
                      <a:pt x="3948809" y="3801083"/>
                      <a:pt x="3948809" y="3723500"/>
                    </a:cubicBezTo>
                    <a:lnTo>
                      <a:pt x="3948809" y="2783986"/>
                    </a:lnTo>
                    <a:cubicBezTo>
                      <a:pt x="3948809" y="2706403"/>
                      <a:pt x="3885916" y="2643510"/>
                      <a:pt x="3808333" y="2643510"/>
                    </a:cubicBezTo>
                    <a:close/>
                    <a:moveTo>
                      <a:pt x="2914644" y="2643510"/>
                    </a:moveTo>
                    <a:cubicBezTo>
                      <a:pt x="2837061" y="2643510"/>
                      <a:pt x="2774168" y="2706403"/>
                      <a:pt x="2774168" y="2783986"/>
                    </a:cubicBezTo>
                    <a:lnTo>
                      <a:pt x="2774168" y="3723500"/>
                    </a:lnTo>
                    <a:cubicBezTo>
                      <a:pt x="2774168" y="3801083"/>
                      <a:pt x="2837061" y="3863976"/>
                      <a:pt x="2914644" y="3863976"/>
                    </a:cubicBezTo>
                    <a:lnTo>
                      <a:pt x="3001990" y="3863976"/>
                    </a:lnTo>
                    <a:cubicBezTo>
                      <a:pt x="3079573" y="3863976"/>
                      <a:pt x="3142466" y="3801083"/>
                      <a:pt x="3142466" y="3723500"/>
                    </a:cubicBezTo>
                    <a:lnTo>
                      <a:pt x="3142466" y="2783986"/>
                    </a:lnTo>
                    <a:cubicBezTo>
                      <a:pt x="3142466" y="2706403"/>
                      <a:pt x="3079573" y="2643510"/>
                      <a:pt x="3001990" y="2643510"/>
                    </a:cubicBezTo>
                    <a:close/>
                    <a:moveTo>
                      <a:pt x="2108301" y="2643510"/>
                    </a:moveTo>
                    <a:cubicBezTo>
                      <a:pt x="2030718" y="2643510"/>
                      <a:pt x="1967825" y="2706403"/>
                      <a:pt x="1967825" y="2783986"/>
                    </a:cubicBezTo>
                    <a:lnTo>
                      <a:pt x="1967825" y="3723500"/>
                    </a:lnTo>
                    <a:cubicBezTo>
                      <a:pt x="1967825" y="3801083"/>
                      <a:pt x="2030718" y="3863976"/>
                      <a:pt x="2108301" y="3863976"/>
                    </a:cubicBezTo>
                    <a:lnTo>
                      <a:pt x="2195647" y="3863976"/>
                    </a:lnTo>
                    <a:cubicBezTo>
                      <a:pt x="2273230" y="3863976"/>
                      <a:pt x="2336123" y="3801083"/>
                      <a:pt x="2336123" y="3723500"/>
                    </a:cubicBezTo>
                    <a:lnTo>
                      <a:pt x="2336123" y="2783986"/>
                    </a:lnTo>
                    <a:cubicBezTo>
                      <a:pt x="2336123" y="2706403"/>
                      <a:pt x="2273230" y="2643510"/>
                      <a:pt x="2195647" y="2643510"/>
                    </a:cubicBezTo>
                    <a:close/>
                    <a:moveTo>
                      <a:pt x="5312536" y="2564132"/>
                    </a:moveTo>
                    <a:lnTo>
                      <a:pt x="5442152" y="2564132"/>
                    </a:lnTo>
                    <a:cubicBezTo>
                      <a:pt x="5557280" y="2564132"/>
                      <a:pt x="5650609" y="2657461"/>
                      <a:pt x="5650609" y="2772589"/>
                    </a:cubicBezTo>
                    <a:lnTo>
                      <a:pt x="5650609" y="3734896"/>
                    </a:lnTo>
                    <a:cubicBezTo>
                      <a:pt x="5650609" y="3850024"/>
                      <a:pt x="5557280" y="3943353"/>
                      <a:pt x="5442152" y="3943353"/>
                    </a:cubicBezTo>
                    <a:lnTo>
                      <a:pt x="5312536" y="3943353"/>
                    </a:lnTo>
                    <a:cubicBezTo>
                      <a:pt x="5197408" y="3943353"/>
                      <a:pt x="5104079" y="3850024"/>
                      <a:pt x="5104079" y="3734896"/>
                    </a:cubicBezTo>
                    <a:lnTo>
                      <a:pt x="5104079" y="2772589"/>
                    </a:lnTo>
                    <a:cubicBezTo>
                      <a:pt x="5104079" y="2657461"/>
                      <a:pt x="5197408" y="2564132"/>
                      <a:pt x="5312536" y="2564132"/>
                    </a:cubicBezTo>
                    <a:close/>
                    <a:moveTo>
                      <a:pt x="4506194" y="2564132"/>
                    </a:moveTo>
                    <a:lnTo>
                      <a:pt x="4635810" y="2564132"/>
                    </a:lnTo>
                    <a:cubicBezTo>
                      <a:pt x="4750938" y="2564132"/>
                      <a:pt x="4844267" y="2657461"/>
                      <a:pt x="4844267" y="2772589"/>
                    </a:cubicBezTo>
                    <a:lnTo>
                      <a:pt x="4844267" y="3734896"/>
                    </a:lnTo>
                    <a:cubicBezTo>
                      <a:pt x="4844267" y="3850024"/>
                      <a:pt x="4750938" y="3943353"/>
                      <a:pt x="4635810" y="3943353"/>
                    </a:cubicBezTo>
                    <a:lnTo>
                      <a:pt x="4506194" y="3943353"/>
                    </a:lnTo>
                    <a:cubicBezTo>
                      <a:pt x="4391066" y="3943353"/>
                      <a:pt x="4297737" y="3850024"/>
                      <a:pt x="4297737" y="3734896"/>
                    </a:cubicBezTo>
                    <a:lnTo>
                      <a:pt x="4297737" y="2772589"/>
                    </a:lnTo>
                    <a:cubicBezTo>
                      <a:pt x="4297737" y="2657461"/>
                      <a:pt x="4391066" y="2564132"/>
                      <a:pt x="4506194" y="2564132"/>
                    </a:cubicBezTo>
                    <a:close/>
                    <a:moveTo>
                      <a:pt x="3699852" y="2564132"/>
                    </a:moveTo>
                    <a:lnTo>
                      <a:pt x="3829468" y="2564132"/>
                    </a:lnTo>
                    <a:cubicBezTo>
                      <a:pt x="3944596" y="2564132"/>
                      <a:pt x="4037925" y="2657461"/>
                      <a:pt x="4037925" y="2772589"/>
                    </a:cubicBezTo>
                    <a:lnTo>
                      <a:pt x="4037925" y="3734896"/>
                    </a:lnTo>
                    <a:cubicBezTo>
                      <a:pt x="4037925" y="3850024"/>
                      <a:pt x="3944596" y="3943353"/>
                      <a:pt x="3829468" y="3943353"/>
                    </a:cubicBezTo>
                    <a:lnTo>
                      <a:pt x="3699852" y="3943353"/>
                    </a:lnTo>
                    <a:cubicBezTo>
                      <a:pt x="3584724" y="3943353"/>
                      <a:pt x="3491395" y="3850024"/>
                      <a:pt x="3491395" y="3734896"/>
                    </a:cubicBezTo>
                    <a:lnTo>
                      <a:pt x="3491395" y="2772589"/>
                    </a:lnTo>
                    <a:cubicBezTo>
                      <a:pt x="3491395" y="2657461"/>
                      <a:pt x="3584724" y="2564132"/>
                      <a:pt x="3699852" y="2564132"/>
                    </a:cubicBezTo>
                    <a:close/>
                    <a:moveTo>
                      <a:pt x="2893509" y="2564132"/>
                    </a:moveTo>
                    <a:lnTo>
                      <a:pt x="3023125" y="2564132"/>
                    </a:lnTo>
                    <a:cubicBezTo>
                      <a:pt x="3138253" y="2564132"/>
                      <a:pt x="3231582" y="2657461"/>
                      <a:pt x="3231582" y="2772589"/>
                    </a:cubicBezTo>
                    <a:lnTo>
                      <a:pt x="3231582" y="3734896"/>
                    </a:lnTo>
                    <a:cubicBezTo>
                      <a:pt x="3231582" y="3850024"/>
                      <a:pt x="3138253" y="3943353"/>
                      <a:pt x="3023125" y="3943353"/>
                    </a:cubicBezTo>
                    <a:lnTo>
                      <a:pt x="2893509" y="3943353"/>
                    </a:lnTo>
                    <a:cubicBezTo>
                      <a:pt x="2778381" y="3943353"/>
                      <a:pt x="2685052" y="3850024"/>
                      <a:pt x="2685052" y="3734896"/>
                    </a:cubicBezTo>
                    <a:lnTo>
                      <a:pt x="2685052" y="2772589"/>
                    </a:lnTo>
                    <a:cubicBezTo>
                      <a:pt x="2685052" y="2657461"/>
                      <a:pt x="2778381" y="2564132"/>
                      <a:pt x="2893509" y="2564132"/>
                    </a:cubicBezTo>
                    <a:close/>
                    <a:moveTo>
                      <a:pt x="2087166" y="2564132"/>
                    </a:moveTo>
                    <a:lnTo>
                      <a:pt x="2216782" y="2564132"/>
                    </a:lnTo>
                    <a:cubicBezTo>
                      <a:pt x="2331910" y="2564132"/>
                      <a:pt x="2425239" y="2657461"/>
                      <a:pt x="2425239" y="2772589"/>
                    </a:cubicBezTo>
                    <a:lnTo>
                      <a:pt x="2425239" y="3734896"/>
                    </a:lnTo>
                    <a:cubicBezTo>
                      <a:pt x="2425239" y="3850024"/>
                      <a:pt x="2331910" y="3943353"/>
                      <a:pt x="2216782" y="3943353"/>
                    </a:cubicBezTo>
                    <a:lnTo>
                      <a:pt x="2087166" y="3943353"/>
                    </a:lnTo>
                    <a:cubicBezTo>
                      <a:pt x="1972038" y="3943353"/>
                      <a:pt x="1878709" y="3850024"/>
                      <a:pt x="1878709" y="3734896"/>
                    </a:cubicBezTo>
                    <a:lnTo>
                      <a:pt x="1878709" y="2772589"/>
                    </a:lnTo>
                    <a:cubicBezTo>
                      <a:pt x="1878709" y="2657461"/>
                      <a:pt x="1972038" y="2564132"/>
                      <a:pt x="2087166" y="2564132"/>
                    </a:cubicBezTo>
                    <a:close/>
                    <a:moveTo>
                      <a:pt x="5082919" y="775812"/>
                    </a:moveTo>
                    <a:cubicBezTo>
                      <a:pt x="4803323" y="775812"/>
                      <a:pt x="4576665" y="1002470"/>
                      <a:pt x="4576665" y="1282066"/>
                    </a:cubicBezTo>
                    <a:cubicBezTo>
                      <a:pt x="4576665" y="1561662"/>
                      <a:pt x="4803323" y="1788320"/>
                      <a:pt x="5082919" y="1788320"/>
                    </a:cubicBezTo>
                    <a:cubicBezTo>
                      <a:pt x="5362515" y="1788320"/>
                      <a:pt x="5589173" y="1561662"/>
                      <a:pt x="5589173" y="1282066"/>
                    </a:cubicBezTo>
                    <a:cubicBezTo>
                      <a:pt x="5589173" y="1002470"/>
                      <a:pt x="5362515" y="775812"/>
                      <a:pt x="5082919" y="775812"/>
                    </a:cubicBezTo>
                    <a:close/>
                    <a:moveTo>
                      <a:pt x="2408299" y="775812"/>
                    </a:moveTo>
                    <a:cubicBezTo>
                      <a:pt x="2128703" y="775812"/>
                      <a:pt x="1902046" y="1002470"/>
                      <a:pt x="1902046" y="1282066"/>
                    </a:cubicBezTo>
                    <a:cubicBezTo>
                      <a:pt x="1902046" y="1561662"/>
                      <a:pt x="2128703" y="1788320"/>
                      <a:pt x="2408299" y="1788320"/>
                    </a:cubicBezTo>
                    <a:cubicBezTo>
                      <a:pt x="2687895" y="1788320"/>
                      <a:pt x="2914553" y="1561662"/>
                      <a:pt x="2914553" y="1282066"/>
                    </a:cubicBezTo>
                    <a:cubicBezTo>
                      <a:pt x="2914553" y="1002470"/>
                      <a:pt x="2687895" y="775812"/>
                      <a:pt x="2408299" y="775812"/>
                    </a:cubicBezTo>
                    <a:close/>
                    <a:moveTo>
                      <a:pt x="5082919" y="661036"/>
                    </a:moveTo>
                    <a:cubicBezTo>
                      <a:pt x="5425904" y="661036"/>
                      <a:pt x="5703949" y="939081"/>
                      <a:pt x="5703949" y="1282066"/>
                    </a:cubicBezTo>
                    <a:cubicBezTo>
                      <a:pt x="5703949" y="1625051"/>
                      <a:pt x="5425904" y="1903096"/>
                      <a:pt x="5082919" y="1903096"/>
                    </a:cubicBezTo>
                    <a:cubicBezTo>
                      <a:pt x="4739934" y="1903096"/>
                      <a:pt x="4461889" y="1625051"/>
                      <a:pt x="4461889" y="1282066"/>
                    </a:cubicBezTo>
                    <a:cubicBezTo>
                      <a:pt x="4461889" y="939081"/>
                      <a:pt x="4739934" y="661036"/>
                      <a:pt x="5082919" y="661036"/>
                    </a:cubicBezTo>
                    <a:close/>
                    <a:moveTo>
                      <a:pt x="2408299" y="661036"/>
                    </a:moveTo>
                    <a:cubicBezTo>
                      <a:pt x="2751284" y="661036"/>
                      <a:pt x="3029329" y="939081"/>
                      <a:pt x="3029329" y="1282066"/>
                    </a:cubicBezTo>
                    <a:cubicBezTo>
                      <a:pt x="3029329" y="1625051"/>
                      <a:pt x="2751284" y="1903096"/>
                      <a:pt x="2408299" y="1903096"/>
                    </a:cubicBezTo>
                    <a:cubicBezTo>
                      <a:pt x="2065314" y="1903096"/>
                      <a:pt x="1787269" y="1625051"/>
                      <a:pt x="1787269" y="1282066"/>
                    </a:cubicBezTo>
                    <a:cubicBezTo>
                      <a:pt x="1787269" y="939081"/>
                      <a:pt x="2065314" y="661036"/>
                      <a:pt x="2408299" y="661036"/>
                    </a:cubicBezTo>
                    <a:close/>
                    <a:moveTo>
                      <a:pt x="1164182" y="126434"/>
                    </a:moveTo>
                    <a:cubicBezTo>
                      <a:pt x="1092372" y="126434"/>
                      <a:pt x="1034158" y="184647"/>
                      <a:pt x="1034158" y="256457"/>
                    </a:cubicBezTo>
                    <a:lnTo>
                      <a:pt x="1034158" y="1603376"/>
                    </a:lnTo>
                    <a:lnTo>
                      <a:pt x="879743" y="1603376"/>
                    </a:lnTo>
                    <a:lnTo>
                      <a:pt x="478976" y="1603376"/>
                    </a:lnTo>
                    <a:lnTo>
                      <a:pt x="478976" y="1286475"/>
                    </a:lnTo>
                    <a:lnTo>
                      <a:pt x="89830" y="1286475"/>
                    </a:lnTo>
                    <a:lnTo>
                      <a:pt x="89830" y="2046729"/>
                    </a:lnTo>
                    <a:lnTo>
                      <a:pt x="478976" y="2046729"/>
                    </a:lnTo>
                    <a:lnTo>
                      <a:pt x="478976" y="1724026"/>
                    </a:lnTo>
                    <a:lnTo>
                      <a:pt x="879743" y="1724026"/>
                    </a:lnTo>
                    <a:lnTo>
                      <a:pt x="1034158" y="1724026"/>
                    </a:lnTo>
                    <a:lnTo>
                      <a:pt x="1034158" y="4058369"/>
                    </a:lnTo>
                    <a:cubicBezTo>
                      <a:pt x="1034158" y="4130179"/>
                      <a:pt x="1092372" y="4188392"/>
                      <a:pt x="1164182" y="4188392"/>
                    </a:cubicBezTo>
                    <a:lnTo>
                      <a:pt x="6481755" y="4188392"/>
                    </a:lnTo>
                    <a:cubicBezTo>
                      <a:pt x="6553565" y="4188392"/>
                      <a:pt x="6611778" y="4130179"/>
                      <a:pt x="6611778" y="4058369"/>
                    </a:cubicBezTo>
                    <a:lnTo>
                      <a:pt x="6611778" y="1724026"/>
                    </a:lnTo>
                    <a:lnTo>
                      <a:pt x="6766193" y="1724026"/>
                    </a:lnTo>
                    <a:lnTo>
                      <a:pt x="7166960" y="1724026"/>
                    </a:lnTo>
                    <a:lnTo>
                      <a:pt x="7166960" y="2046729"/>
                    </a:lnTo>
                    <a:lnTo>
                      <a:pt x="7556106" y="2046729"/>
                    </a:lnTo>
                    <a:lnTo>
                      <a:pt x="7556106" y="1286475"/>
                    </a:lnTo>
                    <a:lnTo>
                      <a:pt x="7166960" y="1286475"/>
                    </a:lnTo>
                    <a:lnTo>
                      <a:pt x="7166960" y="1603376"/>
                    </a:lnTo>
                    <a:lnTo>
                      <a:pt x="6766193" y="1603376"/>
                    </a:lnTo>
                    <a:lnTo>
                      <a:pt x="6611778" y="1603376"/>
                    </a:lnTo>
                    <a:lnTo>
                      <a:pt x="6611778" y="256457"/>
                    </a:lnTo>
                    <a:cubicBezTo>
                      <a:pt x="6611778" y="184647"/>
                      <a:pt x="6553565" y="126434"/>
                      <a:pt x="6481755" y="126434"/>
                    </a:cubicBezTo>
                    <a:close/>
                    <a:moveTo>
                      <a:pt x="1011518" y="0"/>
                    </a:moveTo>
                    <a:lnTo>
                      <a:pt x="6634418" y="0"/>
                    </a:lnTo>
                    <a:cubicBezTo>
                      <a:pt x="6707195" y="0"/>
                      <a:pt x="6766193" y="58999"/>
                      <a:pt x="6766193" y="131775"/>
                    </a:cubicBezTo>
                    <a:lnTo>
                      <a:pt x="6766193" y="1485987"/>
                    </a:lnTo>
                    <a:lnTo>
                      <a:pt x="7077129" y="1485987"/>
                    </a:lnTo>
                    <a:lnTo>
                      <a:pt x="7077129" y="1193887"/>
                    </a:lnTo>
                    <a:lnTo>
                      <a:pt x="7645936" y="1193887"/>
                    </a:lnTo>
                    <a:lnTo>
                      <a:pt x="7645936" y="2139317"/>
                    </a:lnTo>
                    <a:lnTo>
                      <a:pt x="7077129" y="2139317"/>
                    </a:lnTo>
                    <a:lnTo>
                      <a:pt x="7077129" y="1840719"/>
                    </a:lnTo>
                    <a:lnTo>
                      <a:pt x="6766193" y="1840719"/>
                    </a:lnTo>
                    <a:lnTo>
                      <a:pt x="6766193" y="4183050"/>
                    </a:lnTo>
                    <a:cubicBezTo>
                      <a:pt x="6766193" y="4255827"/>
                      <a:pt x="6707195" y="4314825"/>
                      <a:pt x="6634418" y="4314825"/>
                    </a:cubicBezTo>
                    <a:lnTo>
                      <a:pt x="1011518" y="4314825"/>
                    </a:lnTo>
                    <a:cubicBezTo>
                      <a:pt x="938741" y="4314825"/>
                      <a:pt x="879743" y="4255827"/>
                      <a:pt x="879743" y="4183050"/>
                    </a:cubicBezTo>
                    <a:lnTo>
                      <a:pt x="879743" y="1840719"/>
                    </a:lnTo>
                    <a:lnTo>
                      <a:pt x="568807" y="1840719"/>
                    </a:lnTo>
                    <a:lnTo>
                      <a:pt x="568807" y="2139317"/>
                    </a:lnTo>
                    <a:lnTo>
                      <a:pt x="0" y="2139317"/>
                    </a:lnTo>
                    <a:lnTo>
                      <a:pt x="0" y="1193887"/>
                    </a:lnTo>
                    <a:lnTo>
                      <a:pt x="568807" y="1193887"/>
                    </a:lnTo>
                    <a:lnTo>
                      <a:pt x="568807" y="1485987"/>
                    </a:lnTo>
                    <a:lnTo>
                      <a:pt x="879743" y="1485987"/>
                    </a:lnTo>
                    <a:lnTo>
                      <a:pt x="879743" y="131775"/>
                    </a:lnTo>
                    <a:cubicBezTo>
                      <a:pt x="879743" y="58999"/>
                      <a:pt x="938741" y="0"/>
                      <a:pt x="1011518" y="0"/>
                    </a:cubicBezTo>
                    <a:close/>
                  </a:path>
                </a:pathLst>
              </a:custGeom>
              <a:noFill/>
              <a:ln w="3175">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solidFill>
                    <a:schemeClr val="accent2"/>
                  </a:solidFill>
                  <a:ea typeface="Segoe UI" pitchFamily="34" charset="0"/>
                  <a:cs typeface="Segoe UI" pitchFamily="34" charset="0"/>
                </a:endParaRPr>
              </a:p>
            </p:txBody>
          </p:sp>
          <p:cxnSp>
            <p:nvCxnSpPr>
              <p:cNvPr id="230" name="Straight Connector 229"/>
              <p:cNvCxnSpPr/>
              <p:nvPr/>
            </p:nvCxnSpPr>
            <p:spPr>
              <a:xfrm flipH="1">
                <a:off x="10486805" y="3605293"/>
                <a:ext cx="308472" cy="0"/>
              </a:xfrm>
              <a:prstGeom prst="line">
                <a:avLst/>
              </a:prstGeom>
              <a:grpFill/>
              <a:ln>
                <a:solidFill>
                  <a:schemeClr val="tx1">
                    <a:lumMod val="6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139" name="Rectangle 138"/>
          <p:cNvSpPr/>
          <p:nvPr/>
        </p:nvSpPr>
        <p:spPr>
          <a:xfrm>
            <a:off x="8647433" y="2739520"/>
            <a:ext cx="1212643" cy="418289"/>
          </a:xfrm>
          <a:prstGeom prst="rect">
            <a:avLst/>
          </a:prstGeom>
        </p:spPr>
        <p:txBody>
          <a:bodyPr wrap="square" anchor="ctr">
            <a:spAutoFit/>
          </a:bodyPr>
          <a:lstStyle/>
          <a:p>
            <a:r>
              <a:rPr lang="en-US" sz="1122" dirty="0">
                <a:cs typeface="Segoe UI Semilight" panose="020B0402040204020203" pitchFamily="34" charset="0"/>
              </a:rPr>
              <a:t>Bot </a:t>
            </a:r>
            <a:br>
              <a:rPr lang="en-US" sz="1122" dirty="0">
                <a:cs typeface="Segoe UI Semilight" panose="020B0402040204020203" pitchFamily="34" charset="0"/>
              </a:rPr>
            </a:br>
            <a:r>
              <a:rPr lang="en-US" sz="1122" dirty="0">
                <a:cs typeface="Segoe UI Semilight" panose="020B0402040204020203" pitchFamily="34" charset="0"/>
              </a:rPr>
              <a:t>Framework</a:t>
            </a:r>
          </a:p>
        </p:txBody>
      </p:sp>
      <p:sp>
        <p:nvSpPr>
          <p:cNvPr id="145" name="Rectangle 144"/>
          <p:cNvSpPr/>
          <p:nvPr/>
        </p:nvSpPr>
        <p:spPr>
          <a:xfrm>
            <a:off x="4944592" y="2742767"/>
            <a:ext cx="1214695" cy="418289"/>
          </a:xfrm>
          <a:prstGeom prst="rect">
            <a:avLst/>
          </a:prstGeom>
        </p:spPr>
        <p:txBody>
          <a:bodyPr wrap="square">
            <a:spAutoFit/>
          </a:bodyPr>
          <a:lstStyle/>
          <a:p>
            <a:r>
              <a:rPr lang="en-US" sz="1122" dirty="0">
                <a:cs typeface="Segoe UI Semilight" panose="020B0402040204020203" pitchFamily="34" charset="0"/>
              </a:rPr>
              <a:t>SQL Data </a:t>
            </a:r>
          </a:p>
          <a:p>
            <a:r>
              <a:rPr lang="en-US" sz="1122" dirty="0">
                <a:cs typeface="Segoe UI Semilight" panose="020B0402040204020203" pitchFamily="34" charset="0"/>
              </a:rPr>
              <a:t>Warehouse</a:t>
            </a:r>
          </a:p>
        </p:txBody>
      </p:sp>
      <p:sp>
        <p:nvSpPr>
          <p:cNvPr id="144" name="Rectangle 143"/>
          <p:cNvSpPr/>
          <p:nvPr/>
        </p:nvSpPr>
        <p:spPr>
          <a:xfrm>
            <a:off x="3208175" y="2843937"/>
            <a:ext cx="1214695" cy="253266"/>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231" name="Group 230"/>
          <p:cNvGrpSpPr/>
          <p:nvPr/>
        </p:nvGrpSpPr>
        <p:grpSpPr>
          <a:xfrm>
            <a:off x="2907222" y="2803374"/>
            <a:ext cx="262811" cy="279564"/>
            <a:chOff x="3232150" y="382588"/>
            <a:chExt cx="5727700" cy="6092825"/>
          </a:xfrm>
          <a:solidFill>
            <a:schemeClr val="tx1"/>
          </a:solidFill>
        </p:grpSpPr>
        <p:sp>
          <p:nvSpPr>
            <p:cNvPr id="232"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3"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4"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50" name="Rectangle 149"/>
          <p:cNvSpPr/>
          <p:nvPr/>
        </p:nvSpPr>
        <p:spPr>
          <a:xfrm>
            <a:off x="6831635" y="2742767"/>
            <a:ext cx="1212643" cy="418289"/>
          </a:xfrm>
          <a:prstGeom prst="rect">
            <a:avLst/>
          </a:prstGeom>
        </p:spPr>
        <p:txBody>
          <a:bodyPr wrap="square">
            <a:spAutoFit/>
          </a:bodyPr>
          <a:lstStyle/>
          <a:p>
            <a:r>
              <a:rPr lang="en-US" sz="1122" dirty="0">
                <a:cs typeface="Segoe UI Semilight" panose="020B0402040204020203" pitchFamily="34" charset="0"/>
              </a:rPr>
              <a:t>Data Lake Analytics</a:t>
            </a:r>
          </a:p>
        </p:txBody>
      </p:sp>
      <p:grpSp>
        <p:nvGrpSpPr>
          <p:cNvPr id="235" name="Group 234"/>
          <p:cNvGrpSpPr/>
          <p:nvPr/>
        </p:nvGrpSpPr>
        <p:grpSpPr>
          <a:xfrm>
            <a:off x="6477230" y="2822135"/>
            <a:ext cx="210864" cy="275835"/>
            <a:chOff x="3473450" y="4579938"/>
            <a:chExt cx="1741488" cy="2278062"/>
          </a:xfrm>
          <a:solidFill>
            <a:schemeClr val="tx1"/>
          </a:solidFill>
        </p:grpSpPr>
        <p:sp>
          <p:nvSpPr>
            <p:cNvPr id="236" name="Freeform 16"/>
            <p:cNvSpPr>
              <a:spLocks/>
            </p:cNvSpPr>
            <p:nvPr/>
          </p:nvSpPr>
          <p:spPr bwMode="auto">
            <a:xfrm>
              <a:off x="3575050" y="4579938"/>
              <a:ext cx="1493838" cy="403225"/>
            </a:xfrm>
            <a:custGeom>
              <a:avLst/>
              <a:gdLst>
                <a:gd name="T0" fmla="*/ 2 w 1883"/>
                <a:gd name="T1" fmla="*/ 263 h 508"/>
                <a:gd name="T2" fmla="*/ 17 w 1883"/>
                <a:gd name="T3" fmla="*/ 290 h 508"/>
                <a:gd name="T4" fmla="*/ 51 w 1883"/>
                <a:gd name="T5" fmla="*/ 321 h 508"/>
                <a:gd name="T6" fmla="*/ 101 w 1883"/>
                <a:gd name="T7" fmla="*/ 352 h 508"/>
                <a:gd name="T8" fmla="*/ 169 w 1883"/>
                <a:gd name="T9" fmla="*/ 384 h 508"/>
                <a:gd name="T10" fmla="*/ 253 w 1883"/>
                <a:gd name="T11" fmla="*/ 414 h 508"/>
                <a:gd name="T12" fmla="*/ 351 w 1883"/>
                <a:gd name="T13" fmla="*/ 442 h 508"/>
                <a:gd name="T14" fmla="*/ 465 w 1883"/>
                <a:gd name="T15" fmla="*/ 467 h 508"/>
                <a:gd name="T16" fmla="*/ 592 w 1883"/>
                <a:gd name="T17" fmla="*/ 486 h 508"/>
                <a:gd name="T18" fmla="*/ 733 w 1883"/>
                <a:gd name="T19" fmla="*/ 500 h 508"/>
                <a:gd name="T20" fmla="*/ 887 w 1883"/>
                <a:gd name="T21" fmla="*/ 508 h 508"/>
                <a:gd name="T22" fmla="*/ 996 w 1883"/>
                <a:gd name="T23" fmla="*/ 508 h 508"/>
                <a:gd name="T24" fmla="*/ 1150 w 1883"/>
                <a:gd name="T25" fmla="*/ 500 h 508"/>
                <a:gd name="T26" fmla="*/ 1291 w 1883"/>
                <a:gd name="T27" fmla="*/ 486 h 508"/>
                <a:gd name="T28" fmla="*/ 1419 w 1883"/>
                <a:gd name="T29" fmla="*/ 467 h 508"/>
                <a:gd name="T30" fmla="*/ 1532 w 1883"/>
                <a:gd name="T31" fmla="*/ 442 h 508"/>
                <a:gd name="T32" fmla="*/ 1632 w 1883"/>
                <a:gd name="T33" fmla="*/ 414 h 508"/>
                <a:gd name="T34" fmla="*/ 1715 w 1883"/>
                <a:gd name="T35" fmla="*/ 384 h 508"/>
                <a:gd name="T36" fmla="*/ 1782 w 1883"/>
                <a:gd name="T37" fmla="*/ 352 h 508"/>
                <a:gd name="T38" fmla="*/ 1834 w 1883"/>
                <a:gd name="T39" fmla="*/ 321 h 508"/>
                <a:gd name="T40" fmla="*/ 1866 w 1883"/>
                <a:gd name="T41" fmla="*/ 290 h 508"/>
                <a:gd name="T42" fmla="*/ 1882 w 1883"/>
                <a:gd name="T43" fmla="*/ 263 h 508"/>
                <a:gd name="T44" fmla="*/ 1882 w 1883"/>
                <a:gd name="T45" fmla="*/ 245 h 508"/>
                <a:gd name="T46" fmla="*/ 1866 w 1883"/>
                <a:gd name="T47" fmla="*/ 217 h 508"/>
                <a:gd name="T48" fmla="*/ 1834 w 1883"/>
                <a:gd name="T49" fmla="*/ 187 h 508"/>
                <a:gd name="T50" fmla="*/ 1782 w 1883"/>
                <a:gd name="T51" fmla="*/ 155 h 508"/>
                <a:gd name="T52" fmla="*/ 1715 w 1883"/>
                <a:gd name="T53" fmla="*/ 124 h 508"/>
                <a:gd name="T54" fmla="*/ 1632 w 1883"/>
                <a:gd name="T55" fmla="*/ 93 h 508"/>
                <a:gd name="T56" fmla="*/ 1532 w 1883"/>
                <a:gd name="T57" fmla="*/ 64 h 508"/>
                <a:gd name="T58" fmla="*/ 1419 w 1883"/>
                <a:gd name="T59" fmla="*/ 40 h 508"/>
                <a:gd name="T60" fmla="*/ 1291 w 1883"/>
                <a:gd name="T61" fmla="*/ 20 h 508"/>
                <a:gd name="T62" fmla="*/ 1150 w 1883"/>
                <a:gd name="T63" fmla="*/ 6 h 508"/>
                <a:gd name="T64" fmla="*/ 996 w 1883"/>
                <a:gd name="T65" fmla="*/ 0 h 508"/>
                <a:gd name="T66" fmla="*/ 887 w 1883"/>
                <a:gd name="T67" fmla="*/ 0 h 508"/>
                <a:gd name="T68" fmla="*/ 733 w 1883"/>
                <a:gd name="T69" fmla="*/ 6 h 508"/>
                <a:gd name="T70" fmla="*/ 592 w 1883"/>
                <a:gd name="T71" fmla="*/ 20 h 508"/>
                <a:gd name="T72" fmla="*/ 465 w 1883"/>
                <a:gd name="T73" fmla="*/ 40 h 508"/>
                <a:gd name="T74" fmla="*/ 351 w 1883"/>
                <a:gd name="T75" fmla="*/ 64 h 508"/>
                <a:gd name="T76" fmla="*/ 253 w 1883"/>
                <a:gd name="T77" fmla="*/ 93 h 508"/>
                <a:gd name="T78" fmla="*/ 169 w 1883"/>
                <a:gd name="T79" fmla="*/ 124 h 508"/>
                <a:gd name="T80" fmla="*/ 101 w 1883"/>
                <a:gd name="T81" fmla="*/ 155 h 508"/>
                <a:gd name="T82" fmla="*/ 51 w 1883"/>
                <a:gd name="T83" fmla="*/ 187 h 508"/>
                <a:gd name="T84" fmla="*/ 17 w 1883"/>
                <a:gd name="T85" fmla="*/ 217 h 508"/>
                <a:gd name="T86" fmla="*/ 2 w 1883"/>
                <a:gd name="T87"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508">
                  <a:moveTo>
                    <a:pt x="0" y="254"/>
                  </a:moveTo>
                  <a:lnTo>
                    <a:pt x="0" y="254"/>
                  </a:lnTo>
                  <a:lnTo>
                    <a:pt x="2" y="263"/>
                  </a:lnTo>
                  <a:lnTo>
                    <a:pt x="5" y="271"/>
                  </a:lnTo>
                  <a:lnTo>
                    <a:pt x="11" y="280"/>
                  </a:lnTo>
                  <a:lnTo>
                    <a:pt x="17" y="290"/>
                  </a:lnTo>
                  <a:lnTo>
                    <a:pt x="27" y="301"/>
                  </a:lnTo>
                  <a:lnTo>
                    <a:pt x="37" y="311"/>
                  </a:lnTo>
                  <a:lnTo>
                    <a:pt x="51" y="321"/>
                  </a:lnTo>
                  <a:lnTo>
                    <a:pt x="66" y="331"/>
                  </a:lnTo>
                  <a:lnTo>
                    <a:pt x="82" y="342"/>
                  </a:lnTo>
                  <a:lnTo>
                    <a:pt x="101" y="352"/>
                  </a:lnTo>
                  <a:lnTo>
                    <a:pt x="122" y="362"/>
                  </a:lnTo>
                  <a:lnTo>
                    <a:pt x="144" y="374"/>
                  </a:lnTo>
                  <a:lnTo>
                    <a:pt x="169" y="384"/>
                  </a:lnTo>
                  <a:lnTo>
                    <a:pt x="195" y="394"/>
                  </a:lnTo>
                  <a:lnTo>
                    <a:pt x="222" y="404"/>
                  </a:lnTo>
                  <a:lnTo>
                    <a:pt x="253" y="414"/>
                  </a:lnTo>
                  <a:lnTo>
                    <a:pt x="284" y="424"/>
                  </a:lnTo>
                  <a:lnTo>
                    <a:pt x="317" y="433"/>
                  </a:lnTo>
                  <a:lnTo>
                    <a:pt x="351" y="442"/>
                  </a:lnTo>
                  <a:lnTo>
                    <a:pt x="388" y="451"/>
                  </a:lnTo>
                  <a:lnTo>
                    <a:pt x="426" y="460"/>
                  </a:lnTo>
                  <a:lnTo>
                    <a:pt x="465" y="467"/>
                  </a:lnTo>
                  <a:lnTo>
                    <a:pt x="506" y="473"/>
                  </a:lnTo>
                  <a:lnTo>
                    <a:pt x="549" y="481"/>
                  </a:lnTo>
                  <a:lnTo>
                    <a:pt x="592" y="486"/>
                  </a:lnTo>
                  <a:lnTo>
                    <a:pt x="639" y="492"/>
                  </a:lnTo>
                  <a:lnTo>
                    <a:pt x="685" y="496"/>
                  </a:lnTo>
                  <a:lnTo>
                    <a:pt x="733" y="500"/>
                  </a:lnTo>
                  <a:lnTo>
                    <a:pt x="784" y="504"/>
                  </a:lnTo>
                  <a:lnTo>
                    <a:pt x="836" y="506"/>
                  </a:lnTo>
                  <a:lnTo>
                    <a:pt x="887" y="508"/>
                  </a:lnTo>
                  <a:lnTo>
                    <a:pt x="942" y="508"/>
                  </a:lnTo>
                  <a:lnTo>
                    <a:pt x="942" y="508"/>
                  </a:lnTo>
                  <a:lnTo>
                    <a:pt x="996" y="508"/>
                  </a:lnTo>
                  <a:lnTo>
                    <a:pt x="1049" y="506"/>
                  </a:lnTo>
                  <a:lnTo>
                    <a:pt x="1101" y="504"/>
                  </a:lnTo>
                  <a:lnTo>
                    <a:pt x="1150" y="500"/>
                  </a:lnTo>
                  <a:lnTo>
                    <a:pt x="1199" y="496"/>
                  </a:lnTo>
                  <a:lnTo>
                    <a:pt x="1246" y="492"/>
                  </a:lnTo>
                  <a:lnTo>
                    <a:pt x="1291" y="486"/>
                  </a:lnTo>
                  <a:lnTo>
                    <a:pt x="1335" y="481"/>
                  </a:lnTo>
                  <a:lnTo>
                    <a:pt x="1378" y="473"/>
                  </a:lnTo>
                  <a:lnTo>
                    <a:pt x="1419" y="467"/>
                  </a:lnTo>
                  <a:lnTo>
                    <a:pt x="1459" y="460"/>
                  </a:lnTo>
                  <a:lnTo>
                    <a:pt x="1497" y="451"/>
                  </a:lnTo>
                  <a:lnTo>
                    <a:pt x="1532" y="442"/>
                  </a:lnTo>
                  <a:lnTo>
                    <a:pt x="1567" y="433"/>
                  </a:lnTo>
                  <a:lnTo>
                    <a:pt x="1600" y="424"/>
                  </a:lnTo>
                  <a:lnTo>
                    <a:pt x="1632" y="414"/>
                  </a:lnTo>
                  <a:lnTo>
                    <a:pt x="1661" y="404"/>
                  </a:lnTo>
                  <a:lnTo>
                    <a:pt x="1689" y="394"/>
                  </a:lnTo>
                  <a:lnTo>
                    <a:pt x="1715" y="384"/>
                  </a:lnTo>
                  <a:lnTo>
                    <a:pt x="1739" y="374"/>
                  </a:lnTo>
                  <a:lnTo>
                    <a:pt x="1762" y="362"/>
                  </a:lnTo>
                  <a:lnTo>
                    <a:pt x="1782" y="352"/>
                  </a:lnTo>
                  <a:lnTo>
                    <a:pt x="1801" y="342"/>
                  </a:lnTo>
                  <a:lnTo>
                    <a:pt x="1818" y="331"/>
                  </a:lnTo>
                  <a:lnTo>
                    <a:pt x="1834" y="321"/>
                  </a:lnTo>
                  <a:lnTo>
                    <a:pt x="1846" y="311"/>
                  </a:lnTo>
                  <a:lnTo>
                    <a:pt x="1858" y="301"/>
                  </a:lnTo>
                  <a:lnTo>
                    <a:pt x="1866" y="290"/>
                  </a:lnTo>
                  <a:lnTo>
                    <a:pt x="1874" y="280"/>
                  </a:lnTo>
                  <a:lnTo>
                    <a:pt x="1879" y="271"/>
                  </a:lnTo>
                  <a:lnTo>
                    <a:pt x="1882" y="263"/>
                  </a:lnTo>
                  <a:lnTo>
                    <a:pt x="1883" y="254"/>
                  </a:lnTo>
                  <a:lnTo>
                    <a:pt x="1883" y="254"/>
                  </a:lnTo>
                  <a:lnTo>
                    <a:pt x="1882" y="245"/>
                  </a:lnTo>
                  <a:lnTo>
                    <a:pt x="1879" y="236"/>
                  </a:lnTo>
                  <a:lnTo>
                    <a:pt x="1874" y="226"/>
                  </a:lnTo>
                  <a:lnTo>
                    <a:pt x="1866" y="217"/>
                  </a:lnTo>
                  <a:lnTo>
                    <a:pt x="1858" y="207"/>
                  </a:lnTo>
                  <a:lnTo>
                    <a:pt x="1846" y="197"/>
                  </a:lnTo>
                  <a:lnTo>
                    <a:pt x="1834" y="187"/>
                  </a:lnTo>
                  <a:lnTo>
                    <a:pt x="1818" y="176"/>
                  </a:lnTo>
                  <a:lnTo>
                    <a:pt x="1801" y="165"/>
                  </a:lnTo>
                  <a:lnTo>
                    <a:pt x="1782" y="155"/>
                  </a:lnTo>
                  <a:lnTo>
                    <a:pt x="1762" y="144"/>
                  </a:lnTo>
                  <a:lnTo>
                    <a:pt x="1739" y="134"/>
                  </a:lnTo>
                  <a:lnTo>
                    <a:pt x="1715" y="124"/>
                  </a:lnTo>
                  <a:lnTo>
                    <a:pt x="1689" y="114"/>
                  </a:lnTo>
                  <a:lnTo>
                    <a:pt x="1661" y="102"/>
                  </a:lnTo>
                  <a:lnTo>
                    <a:pt x="1632" y="93"/>
                  </a:lnTo>
                  <a:lnTo>
                    <a:pt x="1600" y="83"/>
                  </a:lnTo>
                  <a:lnTo>
                    <a:pt x="1567" y="74"/>
                  </a:lnTo>
                  <a:lnTo>
                    <a:pt x="1532" y="64"/>
                  </a:lnTo>
                  <a:lnTo>
                    <a:pt x="1497" y="57"/>
                  </a:lnTo>
                  <a:lnTo>
                    <a:pt x="1459" y="48"/>
                  </a:lnTo>
                  <a:lnTo>
                    <a:pt x="1419" y="40"/>
                  </a:lnTo>
                  <a:lnTo>
                    <a:pt x="1378" y="33"/>
                  </a:lnTo>
                  <a:lnTo>
                    <a:pt x="1335" y="27"/>
                  </a:lnTo>
                  <a:lnTo>
                    <a:pt x="1291" y="20"/>
                  </a:lnTo>
                  <a:lnTo>
                    <a:pt x="1246" y="15"/>
                  </a:lnTo>
                  <a:lnTo>
                    <a:pt x="1199" y="10"/>
                  </a:lnTo>
                  <a:lnTo>
                    <a:pt x="1150" y="6"/>
                  </a:lnTo>
                  <a:lnTo>
                    <a:pt x="1101" y="4"/>
                  </a:lnTo>
                  <a:lnTo>
                    <a:pt x="1049" y="1"/>
                  </a:lnTo>
                  <a:lnTo>
                    <a:pt x="996" y="0"/>
                  </a:lnTo>
                  <a:lnTo>
                    <a:pt x="942" y="0"/>
                  </a:lnTo>
                  <a:lnTo>
                    <a:pt x="942" y="0"/>
                  </a:lnTo>
                  <a:lnTo>
                    <a:pt x="887" y="0"/>
                  </a:lnTo>
                  <a:lnTo>
                    <a:pt x="836" y="1"/>
                  </a:lnTo>
                  <a:lnTo>
                    <a:pt x="784" y="4"/>
                  </a:lnTo>
                  <a:lnTo>
                    <a:pt x="733" y="6"/>
                  </a:lnTo>
                  <a:lnTo>
                    <a:pt x="685" y="10"/>
                  </a:lnTo>
                  <a:lnTo>
                    <a:pt x="639" y="15"/>
                  </a:lnTo>
                  <a:lnTo>
                    <a:pt x="592" y="20"/>
                  </a:lnTo>
                  <a:lnTo>
                    <a:pt x="549" y="27"/>
                  </a:lnTo>
                  <a:lnTo>
                    <a:pt x="506" y="33"/>
                  </a:lnTo>
                  <a:lnTo>
                    <a:pt x="465" y="40"/>
                  </a:lnTo>
                  <a:lnTo>
                    <a:pt x="426" y="48"/>
                  </a:lnTo>
                  <a:lnTo>
                    <a:pt x="388" y="57"/>
                  </a:lnTo>
                  <a:lnTo>
                    <a:pt x="351" y="64"/>
                  </a:lnTo>
                  <a:lnTo>
                    <a:pt x="317" y="74"/>
                  </a:lnTo>
                  <a:lnTo>
                    <a:pt x="284" y="83"/>
                  </a:lnTo>
                  <a:lnTo>
                    <a:pt x="253" y="93"/>
                  </a:lnTo>
                  <a:lnTo>
                    <a:pt x="222" y="102"/>
                  </a:lnTo>
                  <a:lnTo>
                    <a:pt x="195" y="114"/>
                  </a:lnTo>
                  <a:lnTo>
                    <a:pt x="169" y="124"/>
                  </a:lnTo>
                  <a:lnTo>
                    <a:pt x="144" y="134"/>
                  </a:lnTo>
                  <a:lnTo>
                    <a:pt x="122" y="144"/>
                  </a:lnTo>
                  <a:lnTo>
                    <a:pt x="101" y="155"/>
                  </a:lnTo>
                  <a:lnTo>
                    <a:pt x="82" y="165"/>
                  </a:lnTo>
                  <a:lnTo>
                    <a:pt x="66" y="176"/>
                  </a:lnTo>
                  <a:lnTo>
                    <a:pt x="51" y="187"/>
                  </a:lnTo>
                  <a:lnTo>
                    <a:pt x="37" y="197"/>
                  </a:lnTo>
                  <a:lnTo>
                    <a:pt x="27" y="207"/>
                  </a:lnTo>
                  <a:lnTo>
                    <a:pt x="17" y="217"/>
                  </a:lnTo>
                  <a:lnTo>
                    <a:pt x="11" y="226"/>
                  </a:lnTo>
                  <a:lnTo>
                    <a:pt x="5" y="236"/>
                  </a:lnTo>
                  <a:lnTo>
                    <a:pt x="2" y="245"/>
                  </a:lnTo>
                  <a:lnTo>
                    <a:pt x="0" y="254"/>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7" name="Freeform 17"/>
            <p:cNvSpPr>
              <a:spLocks/>
            </p:cNvSpPr>
            <p:nvPr/>
          </p:nvSpPr>
          <p:spPr bwMode="auto">
            <a:xfrm>
              <a:off x="3473450" y="4781550"/>
              <a:ext cx="1741488" cy="1411287"/>
            </a:xfrm>
            <a:custGeom>
              <a:avLst/>
              <a:gdLst>
                <a:gd name="T0" fmla="*/ 280 w 2194"/>
                <a:gd name="T1" fmla="*/ 1778 h 1779"/>
                <a:gd name="T2" fmla="*/ 363 w 2194"/>
                <a:gd name="T3" fmla="*/ 1764 h 1779"/>
                <a:gd name="T4" fmla="*/ 440 w 2194"/>
                <a:gd name="T5" fmla="*/ 1736 h 1779"/>
                <a:gd name="T6" fmla="*/ 511 w 2194"/>
                <a:gd name="T7" fmla="*/ 1693 h 1779"/>
                <a:gd name="T8" fmla="*/ 573 w 2194"/>
                <a:gd name="T9" fmla="*/ 1637 h 1779"/>
                <a:gd name="T10" fmla="*/ 625 w 2194"/>
                <a:gd name="T11" fmla="*/ 1569 h 1779"/>
                <a:gd name="T12" fmla="*/ 633 w 2194"/>
                <a:gd name="T13" fmla="*/ 1558 h 1779"/>
                <a:gd name="T14" fmla="*/ 652 w 2194"/>
                <a:gd name="T15" fmla="*/ 1547 h 1779"/>
                <a:gd name="T16" fmla="*/ 675 w 2194"/>
                <a:gd name="T17" fmla="*/ 1543 h 1779"/>
                <a:gd name="T18" fmla="*/ 696 w 2194"/>
                <a:gd name="T19" fmla="*/ 1547 h 1779"/>
                <a:gd name="T20" fmla="*/ 715 w 2194"/>
                <a:gd name="T21" fmla="*/ 1558 h 1779"/>
                <a:gd name="T22" fmla="*/ 725 w 2194"/>
                <a:gd name="T23" fmla="*/ 1569 h 1779"/>
                <a:gd name="T24" fmla="*/ 776 w 2194"/>
                <a:gd name="T25" fmla="*/ 1637 h 1779"/>
                <a:gd name="T26" fmla="*/ 838 w 2194"/>
                <a:gd name="T27" fmla="*/ 1693 h 1779"/>
                <a:gd name="T28" fmla="*/ 908 w 2194"/>
                <a:gd name="T29" fmla="*/ 1736 h 1779"/>
                <a:gd name="T30" fmla="*/ 985 w 2194"/>
                <a:gd name="T31" fmla="*/ 1764 h 1779"/>
                <a:gd name="T32" fmla="*/ 1069 w 2194"/>
                <a:gd name="T33" fmla="*/ 1778 h 1779"/>
                <a:gd name="T34" fmla="*/ 1125 w 2194"/>
                <a:gd name="T35" fmla="*/ 1778 h 1779"/>
                <a:gd name="T36" fmla="*/ 1209 w 2194"/>
                <a:gd name="T37" fmla="*/ 1764 h 1779"/>
                <a:gd name="T38" fmla="*/ 1286 w 2194"/>
                <a:gd name="T39" fmla="*/ 1736 h 1779"/>
                <a:gd name="T40" fmla="*/ 1356 w 2194"/>
                <a:gd name="T41" fmla="*/ 1693 h 1779"/>
                <a:gd name="T42" fmla="*/ 1418 w 2194"/>
                <a:gd name="T43" fmla="*/ 1637 h 1779"/>
                <a:gd name="T44" fmla="*/ 1470 w 2194"/>
                <a:gd name="T45" fmla="*/ 1569 h 1779"/>
                <a:gd name="T46" fmla="*/ 1479 w 2194"/>
                <a:gd name="T47" fmla="*/ 1558 h 1779"/>
                <a:gd name="T48" fmla="*/ 1498 w 2194"/>
                <a:gd name="T49" fmla="*/ 1547 h 1779"/>
                <a:gd name="T50" fmla="*/ 1519 w 2194"/>
                <a:gd name="T51" fmla="*/ 1543 h 1779"/>
                <a:gd name="T52" fmla="*/ 1542 w 2194"/>
                <a:gd name="T53" fmla="*/ 1547 h 1779"/>
                <a:gd name="T54" fmla="*/ 1561 w 2194"/>
                <a:gd name="T55" fmla="*/ 1558 h 1779"/>
                <a:gd name="T56" fmla="*/ 1569 w 2194"/>
                <a:gd name="T57" fmla="*/ 1569 h 1779"/>
                <a:gd name="T58" fmla="*/ 1621 w 2194"/>
                <a:gd name="T59" fmla="*/ 1637 h 1779"/>
                <a:gd name="T60" fmla="*/ 1683 w 2194"/>
                <a:gd name="T61" fmla="*/ 1693 h 1779"/>
                <a:gd name="T62" fmla="*/ 1754 w 2194"/>
                <a:gd name="T63" fmla="*/ 1736 h 1779"/>
                <a:gd name="T64" fmla="*/ 1831 w 2194"/>
                <a:gd name="T65" fmla="*/ 1764 h 1779"/>
                <a:gd name="T66" fmla="*/ 1914 w 2194"/>
                <a:gd name="T67" fmla="*/ 1778 h 1779"/>
                <a:gd name="T68" fmla="*/ 1977 w 2194"/>
                <a:gd name="T69" fmla="*/ 1778 h 1779"/>
                <a:gd name="T70" fmla="*/ 2077 w 2194"/>
                <a:gd name="T71" fmla="*/ 1757 h 1779"/>
                <a:gd name="T72" fmla="*/ 2166 w 2194"/>
                <a:gd name="T73" fmla="*/ 1716 h 1779"/>
                <a:gd name="T74" fmla="*/ 2194 w 2194"/>
                <a:gd name="T75" fmla="*/ 0 h 1779"/>
                <a:gd name="T76" fmla="*/ 2190 w 2194"/>
                <a:gd name="T77" fmla="*/ 39 h 1779"/>
                <a:gd name="T78" fmla="*/ 2179 w 2194"/>
                <a:gd name="T79" fmla="*/ 77 h 1779"/>
                <a:gd name="T80" fmla="*/ 2154 w 2194"/>
                <a:gd name="T81" fmla="*/ 125 h 1779"/>
                <a:gd name="T82" fmla="*/ 2097 w 2194"/>
                <a:gd name="T83" fmla="*/ 189 h 1779"/>
                <a:gd name="T84" fmla="*/ 2016 w 2194"/>
                <a:gd name="T85" fmla="*/ 247 h 1779"/>
                <a:gd name="T86" fmla="*/ 1916 w 2194"/>
                <a:gd name="T87" fmla="*/ 297 h 1779"/>
                <a:gd name="T88" fmla="*/ 1800 w 2194"/>
                <a:gd name="T89" fmla="*/ 339 h 1779"/>
                <a:gd name="T90" fmla="*/ 1670 w 2194"/>
                <a:gd name="T91" fmla="*/ 375 h 1779"/>
                <a:gd name="T92" fmla="*/ 1529 w 2194"/>
                <a:gd name="T93" fmla="*/ 401 h 1779"/>
                <a:gd name="T94" fmla="*/ 1380 w 2194"/>
                <a:gd name="T95" fmla="*/ 422 h 1779"/>
                <a:gd name="T96" fmla="*/ 1226 w 2194"/>
                <a:gd name="T97" fmla="*/ 433 h 1779"/>
                <a:gd name="T98" fmla="*/ 1069 w 2194"/>
                <a:gd name="T99" fmla="*/ 437 h 1779"/>
                <a:gd name="T100" fmla="*/ 900 w 2194"/>
                <a:gd name="T101" fmla="*/ 433 h 1779"/>
                <a:gd name="T102" fmla="*/ 651 w 2194"/>
                <a:gd name="T103" fmla="*/ 409 h 1779"/>
                <a:gd name="T104" fmla="*/ 423 w 2194"/>
                <a:gd name="T105" fmla="*/ 363 h 1779"/>
                <a:gd name="T106" fmla="*/ 320 w 2194"/>
                <a:gd name="T107" fmla="*/ 334 h 1779"/>
                <a:gd name="T108" fmla="*/ 226 w 2194"/>
                <a:gd name="T109" fmla="*/ 299 h 1779"/>
                <a:gd name="T110" fmla="*/ 144 w 2194"/>
                <a:gd name="T111" fmla="*/ 259 h 1779"/>
                <a:gd name="T112" fmla="*/ 73 w 2194"/>
                <a:gd name="T113" fmla="*/ 214 h 1779"/>
                <a:gd name="T114" fmla="*/ 16 w 2194"/>
                <a:gd name="T115" fmla="*/ 165 h 1779"/>
                <a:gd name="T116" fmla="*/ 0 w 2194"/>
                <a:gd name="T117" fmla="*/ 1698 h 1779"/>
                <a:gd name="T118" fmla="*/ 87 w 2194"/>
                <a:gd name="T119" fmla="*/ 1746 h 1779"/>
                <a:gd name="T120" fmla="*/ 183 w 2194"/>
                <a:gd name="T121" fmla="*/ 1773 h 1779"/>
                <a:gd name="T122" fmla="*/ 252 w 2194"/>
                <a:gd name="T123" fmla="*/ 177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4" h="1779">
                  <a:moveTo>
                    <a:pt x="252" y="1779"/>
                  </a:moveTo>
                  <a:lnTo>
                    <a:pt x="252" y="1779"/>
                  </a:lnTo>
                  <a:lnTo>
                    <a:pt x="280" y="1778"/>
                  </a:lnTo>
                  <a:lnTo>
                    <a:pt x="308" y="1775"/>
                  </a:lnTo>
                  <a:lnTo>
                    <a:pt x="336" y="1770"/>
                  </a:lnTo>
                  <a:lnTo>
                    <a:pt x="363" y="1764"/>
                  </a:lnTo>
                  <a:lnTo>
                    <a:pt x="390" y="1756"/>
                  </a:lnTo>
                  <a:lnTo>
                    <a:pt x="415" y="1747"/>
                  </a:lnTo>
                  <a:lnTo>
                    <a:pt x="440" y="1736"/>
                  </a:lnTo>
                  <a:lnTo>
                    <a:pt x="466" y="1723"/>
                  </a:lnTo>
                  <a:lnTo>
                    <a:pt x="488" y="1709"/>
                  </a:lnTo>
                  <a:lnTo>
                    <a:pt x="511" y="1693"/>
                  </a:lnTo>
                  <a:lnTo>
                    <a:pt x="532" y="1675"/>
                  </a:lnTo>
                  <a:lnTo>
                    <a:pt x="554" y="1658"/>
                  </a:lnTo>
                  <a:lnTo>
                    <a:pt x="573" y="1637"/>
                  </a:lnTo>
                  <a:lnTo>
                    <a:pt x="592" y="1616"/>
                  </a:lnTo>
                  <a:lnTo>
                    <a:pt x="608" y="1593"/>
                  </a:lnTo>
                  <a:lnTo>
                    <a:pt x="625" y="1569"/>
                  </a:lnTo>
                  <a:lnTo>
                    <a:pt x="625" y="1569"/>
                  </a:lnTo>
                  <a:lnTo>
                    <a:pt x="628" y="1563"/>
                  </a:lnTo>
                  <a:lnTo>
                    <a:pt x="633" y="1558"/>
                  </a:lnTo>
                  <a:lnTo>
                    <a:pt x="640" y="1554"/>
                  </a:lnTo>
                  <a:lnTo>
                    <a:pt x="646" y="1550"/>
                  </a:lnTo>
                  <a:lnTo>
                    <a:pt x="652" y="1547"/>
                  </a:lnTo>
                  <a:lnTo>
                    <a:pt x="660" y="1545"/>
                  </a:lnTo>
                  <a:lnTo>
                    <a:pt x="667" y="1544"/>
                  </a:lnTo>
                  <a:lnTo>
                    <a:pt x="675" y="1543"/>
                  </a:lnTo>
                  <a:lnTo>
                    <a:pt x="681" y="1544"/>
                  </a:lnTo>
                  <a:lnTo>
                    <a:pt x="689" y="1545"/>
                  </a:lnTo>
                  <a:lnTo>
                    <a:pt x="696" y="1547"/>
                  </a:lnTo>
                  <a:lnTo>
                    <a:pt x="703" y="1550"/>
                  </a:lnTo>
                  <a:lnTo>
                    <a:pt x="709" y="1554"/>
                  </a:lnTo>
                  <a:lnTo>
                    <a:pt x="715" y="1558"/>
                  </a:lnTo>
                  <a:lnTo>
                    <a:pt x="720" y="1563"/>
                  </a:lnTo>
                  <a:lnTo>
                    <a:pt x="725" y="1569"/>
                  </a:lnTo>
                  <a:lnTo>
                    <a:pt x="725" y="1569"/>
                  </a:lnTo>
                  <a:lnTo>
                    <a:pt x="741" y="1593"/>
                  </a:lnTo>
                  <a:lnTo>
                    <a:pt x="758" y="1616"/>
                  </a:lnTo>
                  <a:lnTo>
                    <a:pt x="776" y="1637"/>
                  </a:lnTo>
                  <a:lnTo>
                    <a:pt x="796" y="1658"/>
                  </a:lnTo>
                  <a:lnTo>
                    <a:pt x="816" y="1675"/>
                  </a:lnTo>
                  <a:lnTo>
                    <a:pt x="838" y="1693"/>
                  </a:lnTo>
                  <a:lnTo>
                    <a:pt x="860" y="1709"/>
                  </a:lnTo>
                  <a:lnTo>
                    <a:pt x="884" y="1723"/>
                  </a:lnTo>
                  <a:lnTo>
                    <a:pt x="908" y="1736"/>
                  </a:lnTo>
                  <a:lnTo>
                    <a:pt x="934" y="1747"/>
                  </a:lnTo>
                  <a:lnTo>
                    <a:pt x="959" y="1756"/>
                  </a:lnTo>
                  <a:lnTo>
                    <a:pt x="985" y="1764"/>
                  </a:lnTo>
                  <a:lnTo>
                    <a:pt x="1013" y="1770"/>
                  </a:lnTo>
                  <a:lnTo>
                    <a:pt x="1041" y="1775"/>
                  </a:lnTo>
                  <a:lnTo>
                    <a:pt x="1069" y="1778"/>
                  </a:lnTo>
                  <a:lnTo>
                    <a:pt x="1098" y="1779"/>
                  </a:lnTo>
                  <a:lnTo>
                    <a:pt x="1098" y="1779"/>
                  </a:lnTo>
                  <a:lnTo>
                    <a:pt x="1125" y="1778"/>
                  </a:lnTo>
                  <a:lnTo>
                    <a:pt x="1153" y="1775"/>
                  </a:lnTo>
                  <a:lnTo>
                    <a:pt x="1181" y="1770"/>
                  </a:lnTo>
                  <a:lnTo>
                    <a:pt x="1209" y="1764"/>
                  </a:lnTo>
                  <a:lnTo>
                    <a:pt x="1235" y="1756"/>
                  </a:lnTo>
                  <a:lnTo>
                    <a:pt x="1260" y="1747"/>
                  </a:lnTo>
                  <a:lnTo>
                    <a:pt x="1286" y="1736"/>
                  </a:lnTo>
                  <a:lnTo>
                    <a:pt x="1310" y="1723"/>
                  </a:lnTo>
                  <a:lnTo>
                    <a:pt x="1334" y="1709"/>
                  </a:lnTo>
                  <a:lnTo>
                    <a:pt x="1356" y="1693"/>
                  </a:lnTo>
                  <a:lnTo>
                    <a:pt x="1378" y="1675"/>
                  </a:lnTo>
                  <a:lnTo>
                    <a:pt x="1399" y="1658"/>
                  </a:lnTo>
                  <a:lnTo>
                    <a:pt x="1418" y="1637"/>
                  </a:lnTo>
                  <a:lnTo>
                    <a:pt x="1436" y="1616"/>
                  </a:lnTo>
                  <a:lnTo>
                    <a:pt x="1453" y="1593"/>
                  </a:lnTo>
                  <a:lnTo>
                    <a:pt x="1470" y="1569"/>
                  </a:lnTo>
                  <a:lnTo>
                    <a:pt x="1470" y="1569"/>
                  </a:lnTo>
                  <a:lnTo>
                    <a:pt x="1474" y="1563"/>
                  </a:lnTo>
                  <a:lnTo>
                    <a:pt x="1479" y="1558"/>
                  </a:lnTo>
                  <a:lnTo>
                    <a:pt x="1485" y="1554"/>
                  </a:lnTo>
                  <a:lnTo>
                    <a:pt x="1491" y="1550"/>
                  </a:lnTo>
                  <a:lnTo>
                    <a:pt x="1498" y="1547"/>
                  </a:lnTo>
                  <a:lnTo>
                    <a:pt x="1505" y="1545"/>
                  </a:lnTo>
                  <a:lnTo>
                    <a:pt x="1513" y="1544"/>
                  </a:lnTo>
                  <a:lnTo>
                    <a:pt x="1519" y="1543"/>
                  </a:lnTo>
                  <a:lnTo>
                    <a:pt x="1527" y="1544"/>
                  </a:lnTo>
                  <a:lnTo>
                    <a:pt x="1534" y="1545"/>
                  </a:lnTo>
                  <a:lnTo>
                    <a:pt x="1542" y="1547"/>
                  </a:lnTo>
                  <a:lnTo>
                    <a:pt x="1548" y="1550"/>
                  </a:lnTo>
                  <a:lnTo>
                    <a:pt x="1554" y="1554"/>
                  </a:lnTo>
                  <a:lnTo>
                    <a:pt x="1561" y="1558"/>
                  </a:lnTo>
                  <a:lnTo>
                    <a:pt x="1566" y="1563"/>
                  </a:lnTo>
                  <a:lnTo>
                    <a:pt x="1569" y="1569"/>
                  </a:lnTo>
                  <a:lnTo>
                    <a:pt x="1569" y="1569"/>
                  </a:lnTo>
                  <a:lnTo>
                    <a:pt x="1586" y="1593"/>
                  </a:lnTo>
                  <a:lnTo>
                    <a:pt x="1602" y="1616"/>
                  </a:lnTo>
                  <a:lnTo>
                    <a:pt x="1621" y="1637"/>
                  </a:lnTo>
                  <a:lnTo>
                    <a:pt x="1640" y="1658"/>
                  </a:lnTo>
                  <a:lnTo>
                    <a:pt x="1662" y="1675"/>
                  </a:lnTo>
                  <a:lnTo>
                    <a:pt x="1683" y="1693"/>
                  </a:lnTo>
                  <a:lnTo>
                    <a:pt x="1706" y="1709"/>
                  </a:lnTo>
                  <a:lnTo>
                    <a:pt x="1728" y="1723"/>
                  </a:lnTo>
                  <a:lnTo>
                    <a:pt x="1754" y="1736"/>
                  </a:lnTo>
                  <a:lnTo>
                    <a:pt x="1779" y="1747"/>
                  </a:lnTo>
                  <a:lnTo>
                    <a:pt x="1804" y="1756"/>
                  </a:lnTo>
                  <a:lnTo>
                    <a:pt x="1831" y="1764"/>
                  </a:lnTo>
                  <a:lnTo>
                    <a:pt x="1858" y="1770"/>
                  </a:lnTo>
                  <a:lnTo>
                    <a:pt x="1886" y="1775"/>
                  </a:lnTo>
                  <a:lnTo>
                    <a:pt x="1914" y="1778"/>
                  </a:lnTo>
                  <a:lnTo>
                    <a:pt x="1942" y="1779"/>
                  </a:lnTo>
                  <a:lnTo>
                    <a:pt x="1942" y="1779"/>
                  </a:lnTo>
                  <a:lnTo>
                    <a:pt x="1977" y="1778"/>
                  </a:lnTo>
                  <a:lnTo>
                    <a:pt x="2011" y="1773"/>
                  </a:lnTo>
                  <a:lnTo>
                    <a:pt x="2044" y="1766"/>
                  </a:lnTo>
                  <a:lnTo>
                    <a:pt x="2077" y="1757"/>
                  </a:lnTo>
                  <a:lnTo>
                    <a:pt x="2107" y="1746"/>
                  </a:lnTo>
                  <a:lnTo>
                    <a:pt x="2137" y="1732"/>
                  </a:lnTo>
                  <a:lnTo>
                    <a:pt x="2166" y="1716"/>
                  </a:lnTo>
                  <a:lnTo>
                    <a:pt x="2194" y="1698"/>
                  </a:lnTo>
                  <a:lnTo>
                    <a:pt x="2194" y="0"/>
                  </a:lnTo>
                  <a:lnTo>
                    <a:pt x="2194" y="0"/>
                  </a:lnTo>
                  <a:lnTo>
                    <a:pt x="2193" y="12"/>
                  </a:lnTo>
                  <a:lnTo>
                    <a:pt x="2191" y="26"/>
                  </a:lnTo>
                  <a:lnTo>
                    <a:pt x="2190" y="39"/>
                  </a:lnTo>
                  <a:lnTo>
                    <a:pt x="2186" y="52"/>
                  </a:lnTo>
                  <a:lnTo>
                    <a:pt x="2184" y="64"/>
                  </a:lnTo>
                  <a:lnTo>
                    <a:pt x="2179" y="77"/>
                  </a:lnTo>
                  <a:lnTo>
                    <a:pt x="2174" y="89"/>
                  </a:lnTo>
                  <a:lnTo>
                    <a:pt x="2168" y="101"/>
                  </a:lnTo>
                  <a:lnTo>
                    <a:pt x="2154" y="125"/>
                  </a:lnTo>
                  <a:lnTo>
                    <a:pt x="2137" y="146"/>
                  </a:lnTo>
                  <a:lnTo>
                    <a:pt x="2118" y="169"/>
                  </a:lnTo>
                  <a:lnTo>
                    <a:pt x="2097" y="189"/>
                  </a:lnTo>
                  <a:lnTo>
                    <a:pt x="2072" y="209"/>
                  </a:lnTo>
                  <a:lnTo>
                    <a:pt x="2045" y="228"/>
                  </a:lnTo>
                  <a:lnTo>
                    <a:pt x="2016" y="247"/>
                  </a:lnTo>
                  <a:lnTo>
                    <a:pt x="1985" y="265"/>
                  </a:lnTo>
                  <a:lnTo>
                    <a:pt x="1952" y="281"/>
                  </a:lnTo>
                  <a:lnTo>
                    <a:pt x="1916" y="297"/>
                  </a:lnTo>
                  <a:lnTo>
                    <a:pt x="1880" y="312"/>
                  </a:lnTo>
                  <a:lnTo>
                    <a:pt x="1841" y="327"/>
                  </a:lnTo>
                  <a:lnTo>
                    <a:pt x="1800" y="339"/>
                  </a:lnTo>
                  <a:lnTo>
                    <a:pt x="1759" y="352"/>
                  </a:lnTo>
                  <a:lnTo>
                    <a:pt x="1715" y="363"/>
                  </a:lnTo>
                  <a:lnTo>
                    <a:pt x="1670" y="375"/>
                  </a:lnTo>
                  <a:lnTo>
                    <a:pt x="1625" y="385"/>
                  </a:lnTo>
                  <a:lnTo>
                    <a:pt x="1577" y="394"/>
                  </a:lnTo>
                  <a:lnTo>
                    <a:pt x="1529" y="401"/>
                  </a:lnTo>
                  <a:lnTo>
                    <a:pt x="1480" y="409"/>
                  </a:lnTo>
                  <a:lnTo>
                    <a:pt x="1431" y="415"/>
                  </a:lnTo>
                  <a:lnTo>
                    <a:pt x="1380" y="422"/>
                  </a:lnTo>
                  <a:lnTo>
                    <a:pt x="1330" y="427"/>
                  </a:lnTo>
                  <a:lnTo>
                    <a:pt x="1278" y="430"/>
                  </a:lnTo>
                  <a:lnTo>
                    <a:pt x="1226" y="433"/>
                  </a:lnTo>
                  <a:lnTo>
                    <a:pt x="1173" y="435"/>
                  </a:lnTo>
                  <a:lnTo>
                    <a:pt x="1122" y="437"/>
                  </a:lnTo>
                  <a:lnTo>
                    <a:pt x="1069" y="437"/>
                  </a:lnTo>
                  <a:lnTo>
                    <a:pt x="1069" y="437"/>
                  </a:lnTo>
                  <a:lnTo>
                    <a:pt x="984" y="437"/>
                  </a:lnTo>
                  <a:lnTo>
                    <a:pt x="900" y="433"/>
                  </a:lnTo>
                  <a:lnTo>
                    <a:pt x="815" y="427"/>
                  </a:lnTo>
                  <a:lnTo>
                    <a:pt x="733" y="419"/>
                  </a:lnTo>
                  <a:lnTo>
                    <a:pt x="651" y="409"/>
                  </a:lnTo>
                  <a:lnTo>
                    <a:pt x="573" y="396"/>
                  </a:lnTo>
                  <a:lnTo>
                    <a:pt x="496" y="381"/>
                  </a:lnTo>
                  <a:lnTo>
                    <a:pt x="423" y="363"/>
                  </a:lnTo>
                  <a:lnTo>
                    <a:pt x="387" y="355"/>
                  </a:lnTo>
                  <a:lnTo>
                    <a:pt x="353" y="344"/>
                  </a:lnTo>
                  <a:lnTo>
                    <a:pt x="320" y="334"/>
                  </a:lnTo>
                  <a:lnTo>
                    <a:pt x="288" y="323"/>
                  </a:lnTo>
                  <a:lnTo>
                    <a:pt x="256" y="312"/>
                  </a:lnTo>
                  <a:lnTo>
                    <a:pt x="226" y="299"/>
                  </a:lnTo>
                  <a:lnTo>
                    <a:pt x="197" y="286"/>
                  </a:lnTo>
                  <a:lnTo>
                    <a:pt x="169" y="273"/>
                  </a:lnTo>
                  <a:lnTo>
                    <a:pt x="144" y="259"/>
                  </a:lnTo>
                  <a:lnTo>
                    <a:pt x="119" y="245"/>
                  </a:lnTo>
                  <a:lnTo>
                    <a:pt x="95" y="230"/>
                  </a:lnTo>
                  <a:lnTo>
                    <a:pt x="73" y="214"/>
                  </a:lnTo>
                  <a:lnTo>
                    <a:pt x="52" y="198"/>
                  </a:lnTo>
                  <a:lnTo>
                    <a:pt x="33" y="182"/>
                  </a:lnTo>
                  <a:lnTo>
                    <a:pt x="16" y="165"/>
                  </a:lnTo>
                  <a:lnTo>
                    <a:pt x="0" y="148"/>
                  </a:lnTo>
                  <a:lnTo>
                    <a:pt x="0" y="1698"/>
                  </a:lnTo>
                  <a:lnTo>
                    <a:pt x="0" y="1698"/>
                  </a:lnTo>
                  <a:lnTo>
                    <a:pt x="28" y="1716"/>
                  </a:lnTo>
                  <a:lnTo>
                    <a:pt x="57" y="1732"/>
                  </a:lnTo>
                  <a:lnTo>
                    <a:pt x="87" y="1746"/>
                  </a:lnTo>
                  <a:lnTo>
                    <a:pt x="117" y="1757"/>
                  </a:lnTo>
                  <a:lnTo>
                    <a:pt x="150" y="1766"/>
                  </a:lnTo>
                  <a:lnTo>
                    <a:pt x="183" y="1773"/>
                  </a:lnTo>
                  <a:lnTo>
                    <a:pt x="217" y="1778"/>
                  </a:lnTo>
                  <a:lnTo>
                    <a:pt x="252" y="1779"/>
                  </a:lnTo>
                  <a:lnTo>
                    <a:pt x="252" y="1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8" name="Freeform 18"/>
            <p:cNvSpPr>
              <a:spLocks/>
            </p:cNvSpPr>
            <p:nvPr/>
          </p:nvSpPr>
          <p:spPr bwMode="auto">
            <a:xfrm>
              <a:off x="3473450" y="6130925"/>
              <a:ext cx="1741488" cy="727075"/>
            </a:xfrm>
            <a:custGeom>
              <a:avLst/>
              <a:gdLst>
                <a:gd name="T0" fmla="*/ 1911 w 2194"/>
                <a:gd name="T1" fmla="*/ 195 h 915"/>
                <a:gd name="T2" fmla="*/ 1821 w 2194"/>
                <a:gd name="T3" fmla="*/ 183 h 915"/>
                <a:gd name="T4" fmla="*/ 1736 w 2194"/>
                <a:gd name="T5" fmla="*/ 156 h 915"/>
                <a:gd name="T6" fmla="*/ 1655 w 2194"/>
                <a:gd name="T7" fmla="*/ 117 h 915"/>
                <a:gd name="T8" fmla="*/ 1583 w 2194"/>
                <a:gd name="T9" fmla="*/ 64 h 915"/>
                <a:gd name="T10" fmla="*/ 1519 w 2194"/>
                <a:gd name="T11" fmla="*/ 0 h 915"/>
                <a:gd name="T12" fmla="*/ 1479 w 2194"/>
                <a:gd name="T13" fmla="*/ 44 h 915"/>
                <a:gd name="T14" fmla="*/ 1408 w 2194"/>
                <a:gd name="T15" fmla="*/ 101 h 915"/>
                <a:gd name="T16" fmla="*/ 1331 w 2194"/>
                <a:gd name="T17" fmla="*/ 145 h 915"/>
                <a:gd name="T18" fmla="*/ 1247 w 2194"/>
                <a:gd name="T19" fmla="*/ 175 h 915"/>
                <a:gd name="T20" fmla="*/ 1158 w 2194"/>
                <a:gd name="T21" fmla="*/ 193 h 915"/>
                <a:gd name="T22" fmla="*/ 1098 w 2194"/>
                <a:gd name="T23" fmla="*/ 195 h 915"/>
                <a:gd name="T24" fmla="*/ 1006 w 2194"/>
                <a:gd name="T25" fmla="*/ 188 h 915"/>
                <a:gd name="T26" fmla="*/ 918 w 2194"/>
                <a:gd name="T27" fmla="*/ 166 h 915"/>
                <a:gd name="T28" fmla="*/ 836 w 2194"/>
                <a:gd name="T29" fmla="*/ 131 h 915"/>
                <a:gd name="T30" fmla="*/ 762 w 2194"/>
                <a:gd name="T31" fmla="*/ 83 h 915"/>
                <a:gd name="T32" fmla="*/ 695 w 2194"/>
                <a:gd name="T33" fmla="*/ 22 h 915"/>
                <a:gd name="T34" fmla="*/ 655 w 2194"/>
                <a:gd name="T35" fmla="*/ 22 h 915"/>
                <a:gd name="T36" fmla="*/ 588 w 2194"/>
                <a:gd name="T37" fmla="*/ 83 h 915"/>
                <a:gd name="T38" fmla="*/ 512 w 2194"/>
                <a:gd name="T39" fmla="*/ 131 h 915"/>
                <a:gd name="T40" fmla="*/ 430 w 2194"/>
                <a:gd name="T41" fmla="*/ 166 h 915"/>
                <a:gd name="T42" fmla="*/ 343 w 2194"/>
                <a:gd name="T43" fmla="*/ 188 h 915"/>
                <a:gd name="T44" fmla="*/ 252 w 2194"/>
                <a:gd name="T45" fmla="*/ 195 h 915"/>
                <a:gd name="T46" fmla="*/ 185 w 2194"/>
                <a:gd name="T47" fmla="*/ 192 h 915"/>
                <a:gd name="T48" fmla="*/ 90 w 2194"/>
                <a:gd name="T49" fmla="*/ 171 h 915"/>
                <a:gd name="T50" fmla="*/ 0 w 2194"/>
                <a:gd name="T51" fmla="*/ 135 h 915"/>
                <a:gd name="T52" fmla="*/ 15 w 2194"/>
                <a:gd name="T53" fmla="*/ 703 h 915"/>
                <a:gd name="T54" fmla="*/ 69 w 2194"/>
                <a:gd name="T55" fmla="*/ 737 h 915"/>
                <a:gd name="T56" fmla="*/ 136 w 2194"/>
                <a:gd name="T57" fmla="*/ 770 h 915"/>
                <a:gd name="T58" fmla="*/ 274 w 2194"/>
                <a:gd name="T59" fmla="*/ 819 h 915"/>
                <a:gd name="T60" fmla="*/ 477 w 2194"/>
                <a:gd name="T61" fmla="*/ 866 h 915"/>
                <a:gd name="T62" fmla="*/ 713 w 2194"/>
                <a:gd name="T63" fmla="*/ 899 h 915"/>
                <a:gd name="T64" fmla="*/ 975 w 2194"/>
                <a:gd name="T65" fmla="*/ 914 h 915"/>
                <a:gd name="T66" fmla="*/ 1125 w 2194"/>
                <a:gd name="T67" fmla="*/ 915 h 915"/>
                <a:gd name="T68" fmla="*/ 1294 w 2194"/>
                <a:gd name="T69" fmla="*/ 909 h 915"/>
                <a:gd name="T70" fmla="*/ 1455 w 2194"/>
                <a:gd name="T71" fmla="*/ 895 h 915"/>
                <a:gd name="T72" fmla="*/ 1604 w 2194"/>
                <a:gd name="T73" fmla="*/ 875 h 915"/>
                <a:gd name="T74" fmla="*/ 1741 w 2194"/>
                <a:gd name="T75" fmla="*/ 849 h 915"/>
                <a:gd name="T76" fmla="*/ 1863 w 2194"/>
                <a:gd name="T77" fmla="*/ 818 h 915"/>
                <a:gd name="T78" fmla="*/ 1969 w 2194"/>
                <a:gd name="T79" fmla="*/ 782 h 915"/>
                <a:gd name="T80" fmla="*/ 2058 w 2194"/>
                <a:gd name="T81" fmla="*/ 742 h 915"/>
                <a:gd name="T82" fmla="*/ 2125 w 2194"/>
                <a:gd name="T83" fmla="*/ 698 h 915"/>
                <a:gd name="T84" fmla="*/ 2170 w 2194"/>
                <a:gd name="T85" fmla="*/ 651 h 915"/>
                <a:gd name="T86" fmla="*/ 2191 w 2194"/>
                <a:gd name="T87" fmla="*/ 601 h 915"/>
                <a:gd name="T88" fmla="*/ 2194 w 2194"/>
                <a:gd name="T89" fmla="*/ 135 h 915"/>
                <a:gd name="T90" fmla="*/ 2104 w 2194"/>
                <a:gd name="T91" fmla="*/ 171 h 915"/>
                <a:gd name="T92" fmla="*/ 2009 w 2194"/>
                <a:gd name="T93" fmla="*/ 192 h 915"/>
                <a:gd name="T94" fmla="*/ 1942 w 2194"/>
                <a:gd name="T95" fmla="*/ 19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4" h="915">
                  <a:moveTo>
                    <a:pt x="1942" y="195"/>
                  </a:moveTo>
                  <a:lnTo>
                    <a:pt x="1942" y="195"/>
                  </a:lnTo>
                  <a:lnTo>
                    <a:pt x="1911" y="195"/>
                  </a:lnTo>
                  <a:lnTo>
                    <a:pt x="1881" y="193"/>
                  </a:lnTo>
                  <a:lnTo>
                    <a:pt x="1851" y="188"/>
                  </a:lnTo>
                  <a:lnTo>
                    <a:pt x="1821" y="183"/>
                  </a:lnTo>
                  <a:lnTo>
                    <a:pt x="1792" y="175"/>
                  </a:lnTo>
                  <a:lnTo>
                    <a:pt x="1764" y="166"/>
                  </a:lnTo>
                  <a:lnTo>
                    <a:pt x="1736" y="156"/>
                  </a:lnTo>
                  <a:lnTo>
                    <a:pt x="1708" y="145"/>
                  </a:lnTo>
                  <a:lnTo>
                    <a:pt x="1682" y="131"/>
                  </a:lnTo>
                  <a:lnTo>
                    <a:pt x="1655" y="117"/>
                  </a:lnTo>
                  <a:lnTo>
                    <a:pt x="1631" y="101"/>
                  </a:lnTo>
                  <a:lnTo>
                    <a:pt x="1606" y="83"/>
                  </a:lnTo>
                  <a:lnTo>
                    <a:pt x="1583" y="64"/>
                  </a:lnTo>
                  <a:lnTo>
                    <a:pt x="1561" y="44"/>
                  </a:lnTo>
                  <a:lnTo>
                    <a:pt x="1539" y="22"/>
                  </a:lnTo>
                  <a:lnTo>
                    <a:pt x="1519" y="0"/>
                  </a:lnTo>
                  <a:lnTo>
                    <a:pt x="1519" y="0"/>
                  </a:lnTo>
                  <a:lnTo>
                    <a:pt x="1499" y="22"/>
                  </a:lnTo>
                  <a:lnTo>
                    <a:pt x="1479" y="44"/>
                  </a:lnTo>
                  <a:lnTo>
                    <a:pt x="1456" y="64"/>
                  </a:lnTo>
                  <a:lnTo>
                    <a:pt x="1432" y="83"/>
                  </a:lnTo>
                  <a:lnTo>
                    <a:pt x="1408" y="101"/>
                  </a:lnTo>
                  <a:lnTo>
                    <a:pt x="1383" y="117"/>
                  </a:lnTo>
                  <a:lnTo>
                    <a:pt x="1358" y="131"/>
                  </a:lnTo>
                  <a:lnTo>
                    <a:pt x="1331" y="145"/>
                  </a:lnTo>
                  <a:lnTo>
                    <a:pt x="1303" y="156"/>
                  </a:lnTo>
                  <a:lnTo>
                    <a:pt x="1276" y="166"/>
                  </a:lnTo>
                  <a:lnTo>
                    <a:pt x="1247" y="175"/>
                  </a:lnTo>
                  <a:lnTo>
                    <a:pt x="1217" y="183"/>
                  </a:lnTo>
                  <a:lnTo>
                    <a:pt x="1188" y="188"/>
                  </a:lnTo>
                  <a:lnTo>
                    <a:pt x="1158" y="193"/>
                  </a:lnTo>
                  <a:lnTo>
                    <a:pt x="1128" y="195"/>
                  </a:lnTo>
                  <a:lnTo>
                    <a:pt x="1098" y="195"/>
                  </a:lnTo>
                  <a:lnTo>
                    <a:pt x="1098" y="195"/>
                  </a:lnTo>
                  <a:lnTo>
                    <a:pt x="1066" y="195"/>
                  </a:lnTo>
                  <a:lnTo>
                    <a:pt x="1036" y="193"/>
                  </a:lnTo>
                  <a:lnTo>
                    <a:pt x="1006" y="188"/>
                  </a:lnTo>
                  <a:lnTo>
                    <a:pt x="977" y="183"/>
                  </a:lnTo>
                  <a:lnTo>
                    <a:pt x="947" y="175"/>
                  </a:lnTo>
                  <a:lnTo>
                    <a:pt x="918" y="166"/>
                  </a:lnTo>
                  <a:lnTo>
                    <a:pt x="891" y="156"/>
                  </a:lnTo>
                  <a:lnTo>
                    <a:pt x="863" y="145"/>
                  </a:lnTo>
                  <a:lnTo>
                    <a:pt x="836" y="131"/>
                  </a:lnTo>
                  <a:lnTo>
                    <a:pt x="811" y="117"/>
                  </a:lnTo>
                  <a:lnTo>
                    <a:pt x="786" y="101"/>
                  </a:lnTo>
                  <a:lnTo>
                    <a:pt x="762" y="83"/>
                  </a:lnTo>
                  <a:lnTo>
                    <a:pt x="738" y="64"/>
                  </a:lnTo>
                  <a:lnTo>
                    <a:pt x="715" y="44"/>
                  </a:lnTo>
                  <a:lnTo>
                    <a:pt x="695" y="22"/>
                  </a:lnTo>
                  <a:lnTo>
                    <a:pt x="675" y="0"/>
                  </a:lnTo>
                  <a:lnTo>
                    <a:pt x="675" y="0"/>
                  </a:lnTo>
                  <a:lnTo>
                    <a:pt x="655" y="22"/>
                  </a:lnTo>
                  <a:lnTo>
                    <a:pt x="633" y="44"/>
                  </a:lnTo>
                  <a:lnTo>
                    <a:pt x="611" y="64"/>
                  </a:lnTo>
                  <a:lnTo>
                    <a:pt x="588" y="83"/>
                  </a:lnTo>
                  <a:lnTo>
                    <a:pt x="563" y="101"/>
                  </a:lnTo>
                  <a:lnTo>
                    <a:pt x="539" y="117"/>
                  </a:lnTo>
                  <a:lnTo>
                    <a:pt x="512" y="131"/>
                  </a:lnTo>
                  <a:lnTo>
                    <a:pt x="486" y="145"/>
                  </a:lnTo>
                  <a:lnTo>
                    <a:pt x="458" y="156"/>
                  </a:lnTo>
                  <a:lnTo>
                    <a:pt x="430" y="166"/>
                  </a:lnTo>
                  <a:lnTo>
                    <a:pt x="402" y="175"/>
                  </a:lnTo>
                  <a:lnTo>
                    <a:pt x="373" y="183"/>
                  </a:lnTo>
                  <a:lnTo>
                    <a:pt x="343" y="188"/>
                  </a:lnTo>
                  <a:lnTo>
                    <a:pt x="313" y="193"/>
                  </a:lnTo>
                  <a:lnTo>
                    <a:pt x="283" y="195"/>
                  </a:lnTo>
                  <a:lnTo>
                    <a:pt x="252" y="195"/>
                  </a:lnTo>
                  <a:lnTo>
                    <a:pt x="252" y="195"/>
                  </a:lnTo>
                  <a:lnTo>
                    <a:pt x="218" y="195"/>
                  </a:lnTo>
                  <a:lnTo>
                    <a:pt x="185" y="192"/>
                  </a:lnTo>
                  <a:lnTo>
                    <a:pt x="153" y="186"/>
                  </a:lnTo>
                  <a:lnTo>
                    <a:pt x="121" y="180"/>
                  </a:lnTo>
                  <a:lnTo>
                    <a:pt x="90" y="171"/>
                  </a:lnTo>
                  <a:lnTo>
                    <a:pt x="59" y="161"/>
                  </a:lnTo>
                  <a:lnTo>
                    <a:pt x="29" y="149"/>
                  </a:lnTo>
                  <a:lnTo>
                    <a:pt x="0" y="135"/>
                  </a:lnTo>
                  <a:lnTo>
                    <a:pt x="0" y="690"/>
                  </a:lnTo>
                  <a:lnTo>
                    <a:pt x="0" y="690"/>
                  </a:lnTo>
                  <a:lnTo>
                    <a:pt x="15" y="703"/>
                  </a:lnTo>
                  <a:lnTo>
                    <a:pt x="32" y="714"/>
                  </a:lnTo>
                  <a:lnTo>
                    <a:pt x="50" y="726"/>
                  </a:lnTo>
                  <a:lnTo>
                    <a:pt x="69" y="737"/>
                  </a:lnTo>
                  <a:lnTo>
                    <a:pt x="91" y="748"/>
                  </a:lnTo>
                  <a:lnTo>
                    <a:pt x="112" y="760"/>
                  </a:lnTo>
                  <a:lnTo>
                    <a:pt x="136" y="770"/>
                  </a:lnTo>
                  <a:lnTo>
                    <a:pt x="161" y="780"/>
                  </a:lnTo>
                  <a:lnTo>
                    <a:pt x="214" y="800"/>
                  </a:lnTo>
                  <a:lnTo>
                    <a:pt x="274" y="819"/>
                  </a:lnTo>
                  <a:lnTo>
                    <a:pt x="337" y="835"/>
                  </a:lnTo>
                  <a:lnTo>
                    <a:pt x="405" y="852"/>
                  </a:lnTo>
                  <a:lnTo>
                    <a:pt x="477" y="866"/>
                  </a:lnTo>
                  <a:lnTo>
                    <a:pt x="551" y="878"/>
                  </a:lnTo>
                  <a:lnTo>
                    <a:pt x="631" y="890"/>
                  </a:lnTo>
                  <a:lnTo>
                    <a:pt x="713" y="899"/>
                  </a:lnTo>
                  <a:lnTo>
                    <a:pt x="797" y="905"/>
                  </a:lnTo>
                  <a:lnTo>
                    <a:pt x="886" y="911"/>
                  </a:lnTo>
                  <a:lnTo>
                    <a:pt x="975" y="914"/>
                  </a:lnTo>
                  <a:lnTo>
                    <a:pt x="1067" y="915"/>
                  </a:lnTo>
                  <a:lnTo>
                    <a:pt x="1067" y="915"/>
                  </a:lnTo>
                  <a:lnTo>
                    <a:pt x="1125" y="915"/>
                  </a:lnTo>
                  <a:lnTo>
                    <a:pt x="1182" y="914"/>
                  </a:lnTo>
                  <a:lnTo>
                    <a:pt x="1239" y="911"/>
                  </a:lnTo>
                  <a:lnTo>
                    <a:pt x="1294" y="909"/>
                  </a:lnTo>
                  <a:lnTo>
                    <a:pt x="1349" y="905"/>
                  </a:lnTo>
                  <a:lnTo>
                    <a:pt x="1402" y="900"/>
                  </a:lnTo>
                  <a:lnTo>
                    <a:pt x="1455" y="895"/>
                  </a:lnTo>
                  <a:lnTo>
                    <a:pt x="1505" y="888"/>
                  </a:lnTo>
                  <a:lnTo>
                    <a:pt x="1556" y="882"/>
                  </a:lnTo>
                  <a:lnTo>
                    <a:pt x="1604" y="875"/>
                  </a:lnTo>
                  <a:lnTo>
                    <a:pt x="1651" y="867"/>
                  </a:lnTo>
                  <a:lnTo>
                    <a:pt x="1697" y="858"/>
                  </a:lnTo>
                  <a:lnTo>
                    <a:pt x="1741" y="849"/>
                  </a:lnTo>
                  <a:lnTo>
                    <a:pt x="1784" y="839"/>
                  </a:lnTo>
                  <a:lnTo>
                    <a:pt x="1824" y="829"/>
                  </a:lnTo>
                  <a:lnTo>
                    <a:pt x="1863" y="818"/>
                  </a:lnTo>
                  <a:lnTo>
                    <a:pt x="1901" y="806"/>
                  </a:lnTo>
                  <a:lnTo>
                    <a:pt x="1937" y="795"/>
                  </a:lnTo>
                  <a:lnTo>
                    <a:pt x="1969" y="782"/>
                  </a:lnTo>
                  <a:lnTo>
                    <a:pt x="2001" y="769"/>
                  </a:lnTo>
                  <a:lnTo>
                    <a:pt x="2030" y="756"/>
                  </a:lnTo>
                  <a:lnTo>
                    <a:pt x="2058" y="742"/>
                  </a:lnTo>
                  <a:lnTo>
                    <a:pt x="2083" y="727"/>
                  </a:lnTo>
                  <a:lnTo>
                    <a:pt x="2104" y="713"/>
                  </a:lnTo>
                  <a:lnTo>
                    <a:pt x="2125" y="698"/>
                  </a:lnTo>
                  <a:lnTo>
                    <a:pt x="2142" y="683"/>
                  </a:lnTo>
                  <a:lnTo>
                    <a:pt x="2157" y="666"/>
                  </a:lnTo>
                  <a:lnTo>
                    <a:pt x="2170" y="651"/>
                  </a:lnTo>
                  <a:lnTo>
                    <a:pt x="2180" y="635"/>
                  </a:lnTo>
                  <a:lnTo>
                    <a:pt x="2188" y="618"/>
                  </a:lnTo>
                  <a:lnTo>
                    <a:pt x="2191" y="601"/>
                  </a:lnTo>
                  <a:lnTo>
                    <a:pt x="2194" y="584"/>
                  </a:lnTo>
                  <a:lnTo>
                    <a:pt x="2194" y="135"/>
                  </a:lnTo>
                  <a:lnTo>
                    <a:pt x="2194" y="135"/>
                  </a:lnTo>
                  <a:lnTo>
                    <a:pt x="2165" y="149"/>
                  </a:lnTo>
                  <a:lnTo>
                    <a:pt x="2135" y="161"/>
                  </a:lnTo>
                  <a:lnTo>
                    <a:pt x="2104" y="171"/>
                  </a:lnTo>
                  <a:lnTo>
                    <a:pt x="2073" y="180"/>
                  </a:lnTo>
                  <a:lnTo>
                    <a:pt x="2041" y="186"/>
                  </a:lnTo>
                  <a:lnTo>
                    <a:pt x="2009" y="192"/>
                  </a:lnTo>
                  <a:lnTo>
                    <a:pt x="1976" y="195"/>
                  </a:lnTo>
                  <a:lnTo>
                    <a:pt x="1942" y="195"/>
                  </a:lnTo>
                  <a:lnTo>
                    <a:pt x="1942"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46" name="Rectangle 145"/>
          <p:cNvSpPr/>
          <p:nvPr/>
        </p:nvSpPr>
        <p:spPr>
          <a:xfrm>
            <a:off x="3208175" y="2045424"/>
            <a:ext cx="1214695" cy="253266"/>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149" name="Rectangle 148"/>
          <p:cNvSpPr/>
          <p:nvPr/>
        </p:nvSpPr>
        <p:spPr>
          <a:xfrm>
            <a:off x="6831635" y="1964537"/>
            <a:ext cx="1212643" cy="418289"/>
          </a:xfrm>
          <a:prstGeom prst="rect">
            <a:avLst/>
          </a:prstGeom>
        </p:spPr>
        <p:txBody>
          <a:bodyPr wrap="square">
            <a:spAutoFit/>
          </a:bodyPr>
          <a:lstStyle/>
          <a:p>
            <a:r>
              <a:rPr lang="en-US" sz="1122" dirty="0">
                <a:cs typeface="Segoe UI Semilight" panose="020B0402040204020203" pitchFamily="34" charset="0"/>
              </a:rPr>
              <a:t>Machine Learning</a:t>
            </a:r>
          </a:p>
        </p:txBody>
      </p:sp>
      <p:sp>
        <p:nvSpPr>
          <p:cNvPr id="147" name="Rectangle 146"/>
          <p:cNvSpPr/>
          <p:nvPr/>
        </p:nvSpPr>
        <p:spPr>
          <a:xfrm>
            <a:off x="4931387" y="2045424"/>
            <a:ext cx="1214695" cy="253266"/>
          </a:xfrm>
          <a:prstGeom prst="rect">
            <a:avLst/>
          </a:prstGeom>
        </p:spPr>
        <p:txBody>
          <a:bodyPr wrap="square">
            <a:spAutoFit/>
          </a:bodyPr>
          <a:lstStyle/>
          <a:p>
            <a:r>
              <a:rPr lang="en-US" sz="1122" dirty="0">
                <a:cs typeface="Segoe UI Semilight" panose="020B0402040204020203" pitchFamily="34" charset="0"/>
              </a:rPr>
              <a:t>Data Lake Store</a:t>
            </a:r>
          </a:p>
        </p:txBody>
      </p:sp>
      <p:grpSp>
        <p:nvGrpSpPr>
          <p:cNvPr id="239" name="Group 238"/>
          <p:cNvGrpSpPr/>
          <p:nvPr/>
        </p:nvGrpSpPr>
        <p:grpSpPr>
          <a:xfrm>
            <a:off x="4636526" y="2050402"/>
            <a:ext cx="240061" cy="240061"/>
            <a:chOff x="4068192" y="3363795"/>
            <a:chExt cx="324957" cy="324957"/>
          </a:xfrm>
        </p:grpSpPr>
        <p:sp>
          <p:nvSpPr>
            <p:cNvPr id="240" name="Rounded Rectangle 239"/>
            <p:cNvSpPr/>
            <p:nvPr/>
          </p:nvSpPr>
          <p:spPr bwMode="auto">
            <a:xfrm>
              <a:off x="4068192" y="3363795"/>
              <a:ext cx="324957" cy="324957"/>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4106551"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245904" y="3401141"/>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3" name="Oval 242"/>
            <p:cNvSpPr/>
            <p:nvPr/>
          </p:nvSpPr>
          <p:spPr bwMode="auto">
            <a:xfrm>
              <a:off x="4174625"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4" name="Oval 243"/>
            <p:cNvSpPr/>
            <p:nvPr/>
          </p:nvSpPr>
          <p:spPr bwMode="auto">
            <a:xfrm>
              <a:off x="4313978" y="3401529"/>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4106551"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4245904" y="3550317"/>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7" name="Oval 246"/>
            <p:cNvSpPr/>
            <p:nvPr/>
          </p:nvSpPr>
          <p:spPr bwMode="auto">
            <a:xfrm>
              <a:off x="4174625"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8" name="Oval 247"/>
            <p:cNvSpPr/>
            <p:nvPr/>
          </p:nvSpPr>
          <p:spPr bwMode="auto">
            <a:xfrm>
              <a:off x="4313978" y="3550705"/>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4178218"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4317571" y="3621636"/>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106939"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2" name="Oval 251"/>
            <p:cNvSpPr/>
            <p:nvPr/>
          </p:nvSpPr>
          <p:spPr bwMode="auto">
            <a:xfrm>
              <a:off x="4246293" y="362202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178218"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317571" y="3465945"/>
              <a:ext cx="43611" cy="436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5" name="Oval 254"/>
            <p:cNvSpPr/>
            <p:nvPr/>
          </p:nvSpPr>
          <p:spPr bwMode="auto">
            <a:xfrm>
              <a:off x="4106939"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4246293" y="3466334"/>
              <a:ext cx="46815" cy="46816"/>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51" name="Rectangle 150"/>
          <p:cNvSpPr/>
          <p:nvPr/>
        </p:nvSpPr>
        <p:spPr>
          <a:xfrm>
            <a:off x="8647433" y="1964537"/>
            <a:ext cx="1212643" cy="418289"/>
          </a:xfrm>
          <a:prstGeom prst="rect">
            <a:avLst/>
          </a:prstGeom>
        </p:spPr>
        <p:txBody>
          <a:bodyPr wrap="square">
            <a:spAutoFit/>
          </a:bodyPr>
          <a:lstStyle/>
          <a:p>
            <a:r>
              <a:rPr lang="en-US" sz="1122" dirty="0">
                <a:cs typeface="Segoe UI Semilight" panose="020B0402040204020203" pitchFamily="34" charset="0"/>
              </a:rPr>
              <a:t>Cognitive Services</a:t>
            </a:r>
          </a:p>
        </p:txBody>
      </p:sp>
      <p:grpSp>
        <p:nvGrpSpPr>
          <p:cNvPr id="13" name="Group 12"/>
          <p:cNvGrpSpPr/>
          <p:nvPr/>
        </p:nvGrpSpPr>
        <p:grpSpPr>
          <a:xfrm>
            <a:off x="8215641" y="2039467"/>
            <a:ext cx="408490" cy="261932"/>
            <a:chOff x="7822816" y="2717080"/>
            <a:chExt cx="427431" cy="274077"/>
          </a:xfrm>
        </p:grpSpPr>
        <p:sp>
          <p:nvSpPr>
            <p:cNvPr id="257" name="Freeform 256"/>
            <p:cNvSpPr>
              <a:spLocks/>
            </p:cNvSpPr>
            <p:nvPr/>
          </p:nvSpPr>
          <p:spPr bwMode="auto">
            <a:xfrm flipH="1">
              <a:off x="7822816" y="2717080"/>
              <a:ext cx="427431" cy="274077"/>
            </a:xfrm>
            <a:custGeom>
              <a:avLst/>
              <a:gdLst>
                <a:gd name="connsiteX0" fmla="*/ 1918425 w 3835400"/>
                <a:gd name="connsiteY0" fmla="*/ 122238 h 2295525"/>
                <a:gd name="connsiteX1" fmla="*/ 1304995 w 3835400"/>
                <a:gd name="connsiteY1" fmla="*/ 621307 h 2295525"/>
                <a:gd name="connsiteX2" fmla="*/ 1292848 w 3835400"/>
                <a:gd name="connsiteY2" fmla="*/ 752160 h 2295525"/>
                <a:gd name="connsiteX3" fmla="*/ 1226039 w 3835400"/>
                <a:gd name="connsiteY3" fmla="*/ 806936 h 2295525"/>
                <a:gd name="connsiteX4" fmla="*/ 1168340 w 3835400"/>
                <a:gd name="connsiteY4" fmla="*/ 800850 h 2295525"/>
                <a:gd name="connsiteX5" fmla="*/ 800889 w 3835400"/>
                <a:gd name="connsiteY5" fmla="*/ 953005 h 2295525"/>
                <a:gd name="connsiteX6" fmla="*/ 758374 w 3835400"/>
                <a:gd name="connsiteY6" fmla="*/ 1004737 h 2295525"/>
                <a:gd name="connsiteX7" fmla="*/ 706749 w 3835400"/>
                <a:gd name="connsiteY7" fmla="*/ 1026039 h 2295525"/>
                <a:gd name="connsiteX8" fmla="*/ 694602 w 3835400"/>
                <a:gd name="connsiteY8" fmla="*/ 1026039 h 2295525"/>
                <a:gd name="connsiteX9" fmla="*/ 120650 w 3835400"/>
                <a:gd name="connsiteY9" fmla="*/ 1598142 h 2295525"/>
                <a:gd name="connsiteX10" fmla="*/ 636903 w 3835400"/>
                <a:gd name="connsiteY10" fmla="*/ 2170245 h 2295525"/>
                <a:gd name="connsiteX11" fmla="*/ 679418 w 3835400"/>
                <a:gd name="connsiteY11" fmla="*/ 2173288 h 2295525"/>
                <a:gd name="connsiteX12" fmla="*/ 682455 w 3835400"/>
                <a:gd name="connsiteY12" fmla="*/ 2173288 h 2295525"/>
                <a:gd name="connsiteX13" fmla="*/ 688528 w 3835400"/>
                <a:gd name="connsiteY13" fmla="*/ 2173288 h 2295525"/>
                <a:gd name="connsiteX14" fmla="*/ 3151358 w 3835400"/>
                <a:gd name="connsiteY14" fmla="*/ 2173288 h 2295525"/>
                <a:gd name="connsiteX15" fmla="*/ 3160469 w 3835400"/>
                <a:gd name="connsiteY15" fmla="*/ 2173288 h 2295525"/>
                <a:gd name="connsiteX16" fmla="*/ 3169579 w 3835400"/>
                <a:gd name="connsiteY16" fmla="*/ 2173288 h 2295525"/>
                <a:gd name="connsiteX17" fmla="*/ 3193873 w 3835400"/>
                <a:gd name="connsiteY17" fmla="*/ 2173288 h 2295525"/>
                <a:gd name="connsiteX18" fmla="*/ 3713163 w 3835400"/>
                <a:gd name="connsiteY18" fmla="*/ 1655961 h 2295525"/>
                <a:gd name="connsiteX19" fmla="*/ 3488441 w 3835400"/>
                <a:gd name="connsiteY19" fmla="*/ 1226884 h 2295525"/>
                <a:gd name="connsiteX20" fmla="*/ 3442890 w 3835400"/>
                <a:gd name="connsiteY20" fmla="*/ 1202539 h 2295525"/>
                <a:gd name="connsiteX21" fmla="*/ 3409485 w 3835400"/>
                <a:gd name="connsiteY21" fmla="*/ 1144720 h 2295525"/>
                <a:gd name="connsiteX22" fmla="*/ 3415558 w 3835400"/>
                <a:gd name="connsiteY22" fmla="*/ 1059513 h 2295525"/>
                <a:gd name="connsiteX23" fmla="*/ 2789981 w 3835400"/>
                <a:gd name="connsiteY23" fmla="*/ 435678 h 2295525"/>
                <a:gd name="connsiteX24" fmla="*/ 2604738 w 3835400"/>
                <a:gd name="connsiteY24" fmla="*/ 463065 h 2295525"/>
                <a:gd name="connsiteX25" fmla="*/ 2547039 w 3835400"/>
                <a:gd name="connsiteY25" fmla="*/ 484367 h 2295525"/>
                <a:gd name="connsiteX26" fmla="*/ 2471119 w 3835400"/>
                <a:gd name="connsiteY26" fmla="*/ 456979 h 2295525"/>
                <a:gd name="connsiteX27" fmla="*/ 2437715 w 3835400"/>
                <a:gd name="connsiteY27" fmla="*/ 396117 h 2295525"/>
                <a:gd name="connsiteX28" fmla="*/ 1918425 w 3835400"/>
                <a:gd name="connsiteY28" fmla="*/ 122238 h 2295525"/>
                <a:gd name="connsiteX29" fmla="*/ 1919219 w 3835400"/>
                <a:gd name="connsiteY29" fmla="*/ 0 h 2295525"/>
                <a:gd name="connsiteX30" fmla="*/ 2541750 w 3835400"/>
                <a:gd name="connsiteY30" fmla="*/ 331847 h 2295525"/>
                <a:gd name="connsiteX31" fmla="*/ 2544787 w 3835400"/>
                <a:gd name="connsiteY31" fmla="*/ 334891 h 2295525"/>
                <a:gd name="connsiteX32" fmla="*/ 2553897 w 3835400"/>
                <a:gd name="connsiteY32" fmla="*/ 353158 h 2295525"/>
                <a:gd name="connsiteX33" fmla="*/ 2563007 w 3835400"/>
                <a:gd name="connsiteY33" fmla="*/ 350113 h 2295525"/>
                <a:gd name="connsiteX34" fmla="*/ 2566044 w 3835400"/>
                <a:gd name="connsiteY34" fmla="*/ 347069 h 2295525"/>
                <a:gd name="connsiteX35" fmla="*/ 2790762 w 3835400"/>
                <a:gd name="connsiteY35" fmla="*/ 313580 h 2295525"/>
                <a:gd name="connsiteX36" fmla="*/ 3537800 w 3835400"/>
                <a:gd name="connsiteY36" fmla="*/ 1062518 h 2295525"/>
                <a:gd name="connsiteX37" fmla="*/ 3537800 w 3835400"/>
                <a:gd name="connsiteY37" fmla="*/ 1065562 h 2295525"/>
                <a:gd name="connsiteX38" fmla="*/ 3534763 w 3835400"/>
                <a:gd name="connsiteY38" fmla="*/ 1114274 h 2295525"/>
                <a:gd name="connsiteX39" fmla="*/ 3546910 w 3835400"/>
                <a:gd name="connsiteY39" fmla="*/ 1120363 h 2295525"/>
                <a:gd name="connsiteX40" fmla="*/ 3552983 w 3835400"/>
                <a:gd name="connsiteY40" fmla="*/ 1123407 h 2295525"/>
                <a:gd name="connsiteX41" fmla="*/ 3835400 w 3835400"/>
                <a:gd name="connsiteY41" fmla="*/ 1656188 h 2295525"/>
                <a:gd name="connsiteX42" fmla="*/ 3194648 w 3835400"/>
                <a:gd name="connsiteY42" fmla="*/ 2295525 h 2295525"/>
                <a:gd name="connsiteX43" fmla="*/ 3191612 w 3835400"/>
                <a:gd name="connsiteY43" fmla="*/ 2295525 h 2295525"/>
                <a:gd name="connsiteX44" fmla="*/ 3170355 w 3835400"/>
                <a:gd name="connsiteY44" fmla="*/ 2295525 h 2295525"/>
                <a:gd name="connsiteX45" fmla="*/ 3161244 w 3835400"/>
                <a:gd name="connsiteY45" fmla="*/ 2295525 h 2295525"/>
                <a:gd name="connsiteX46" fmla="*/ 3155171 w 3835400"/>
                <a:gd name="connsiteY46" fmla="*/ 2295525 h 2295525"/>
                <a:gd name="connsiteX47" fmla="*/ 686303 w 3835400"/>
                <a:gd name="connsiteY47" fmla="*/ 2295525 h 2295525"/>
                <a:gd name="connsiteX48" fmla="*/ 680230 w 3835400"/>
                <a:gd name="connsiteY48" fmla="*/ 2295525 h 2295525"/>
                <a:gd name="connsiteX49" fmla="*/ 671119 w 3835400"/>
                <a:gd name="connsiteY49" fmla="*/ 2295525 h 2295525"/>
                <a:gd name="connsiteX50" fmla="*/ 628605 w 3835400"/>
                <a:gd name="connsiteY50" fmla="*/ 2292481 h 2295525"/>
                <a:gd name="connsiteX51" fmla="*/ 625568 w 3835400"/>
                <a:gd name="connsiteY51" fmla="*/ 2292481 h 2295525"/>
                <a:gd name="connsiteX52" fmla="*/ 0 w 3835400"/>
                <a:gd name="connsiteY52" fmla="*/ 1598343 h 2295525"/>
                <a:gd name="connsiteX53" fmla="*/ 683266 w 3835400"/>
                <a:gd name="connsiteY53" fmla="*/ 904206 h 2295525"/>
                <a:gd name="connsiteX54" fmla="*/ 710597 w 3835400"/>
                <a:gd name="connsiteY54" fmla="*/ 873761 h 2295525"/>
                <a:gd name="connsiteX55" fmla="*/ 713634 w 3835400"/>
                <a:gd name="connsiteY55" fmla="*/ 867672 h 2295525"/>
                <a:gd name="connsiteX56" fmla="*/ 1172181 w 3835400"/>
                <a:gd name="connsiteY56" fmla="*/ 678915 h 2295525"/>
                <a:gd name="connsiteX57" fmla="*/ 1178255 w 3835400"/>
                <a:gd name="connsiteY57" fmla="*/ 678915 h 2295525"/>
                <a:gd name="connsiteX58" fmla="*/ 1184328 w 3835400"/>
                <a:gd name="connsiteY58" fmla="*/ 605848 h 2295525"/>
                <a:gd name="connsiteX59" fmla="*/ 1187365 w 3835400"/>
                <a:gd name="connsiteY59" fmla="*/ 599759 h 2295525"/>
                <a:gd name="connsiteX60" fmla="*/ 1919219 w 3835400"/>
                <a:gd name="connsiteY60"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35400" h="2295525">
                  <a:moveTo>
                    <a:pt x="1918425" y="122238"/>
                  </a:moveTo>
                  <a:cubicBezTo>
                    <a:pt x="1623857" y="122238"/>
                    <a:pt x="1365731" y="332212"/>
                    <a:pt x="1304995" y="621307"/>
                  </a:cubicBezTo>
                  <a:cubicBezTo>
                    <a:pt x="1292848" y="752160"/>
                    <a:pt x="1292848" y="752160"/>
                    <a:pt x="1292848" y="752160"/>
                  </a:cubicBezTo>
                  <a:cubicBezTo>
                    <a:pt x="1289811" y="785634"/>
                    <a:pt x="1259443" y="809979"/>
                    <a:pt x="1226039" y="806936"/>
                  </a:cubicBezTo>
                  <a:cubicBezTo>
                    <a:pt x="1168340" y="800850"/>
                    <a:pt x="1168340" y="800850"/>
                    <a:pt x="1168340" y="800850"/>
                  </a:cubicBezTo>
                  <a:cubicBezTo>
                    <a:pt x="1028648" y="800850"/>
                    <a:pt x="898066" y="855625"/>
                    <a:pt x="800889" y="953005"/>
                  </a:cubicBezTo>
                  <a:cubicBezTo>
                    <a:pt x="758374" y="1004737"/>
                    <a:pt x="758374" y="1004737"/>
                    <a:pt x="758374" y="1004737"/>
                  </a:cubicBezTo>
                  <a:cubicBezTo>
                    <a:pt x="746227" y="1019953"/>
                    <a:pt x="728007" y="1026039"/>
                    <a:pt x="706749" y="1026039"/>
                  </a:cubicBezTo>
                  <a:cubicBezTo>
                    <a:pt x="694602" y="1026039"/>
                    <a:pt x="694602" y="1026039"/>
                    <a:pt x="694602" y="1026039"/>
                  </a:cubicBezTo>
                  <a:cubicBezTo>
                    <a:pt x="378777" y="1026039"/>
                    <a:pt x="120650" y="1281660"/>
                    <a:pt x="120650" y="1598142"/>
                  </a:cubicBezTo>
                  <a:cubicBezTo>
                    <a:pt x="120650" y="1893323"/>
                    <a:pt x="342335" y="2139814"/>
                    <a:pt x="636903" y="2170245"/>
                  </a:cubicBezTo>
                  <a:cubicBezTo>
                    <a:pt x="679418" y="2173288"/>
                    <a:pt x="679418" y="2173288"/>
                    <a:pt x="679418" y="2173288"/>
                  </a:cubicBezTo>
                  <a:cubicBezTo>
                    <a:pt x="679418" y="2173288"/>
                    <a:pt x="679418" y="2173288"/>
                    <a:pt x="682455" y="2173288"/>
                  </a:cubicBezTo>
                  <a:lnTo>
                    <a:pt x="688528" y="2173288"/>
                  </a:lnTo>
                  <a:cubicBezTo>
                    <a:pt x="3151358" y="2173288"/>
                    <a:pt x="3151358" y="2173288"/>
                    <a:pt x="3151358" y="2173288"/>
                  </a:cubicBezTo>
                  <a:cubicBezTo>
                    <a:pt x="3160469" y="2173288"/>
                    <a:pt x="3160469" y="2173288"/>
                    <a:pt x="3160469" y="2173288"/>
                  </a:cubicBezTo>
                  <a:cubicBezTo>
                    <a:pt x="3163506" y="2173288"/>
                    <a:pt x="3166542" y="2173288"/>
                    <a:pt x="3169579" y="2173288"/>
                  </a:cubicBezTo>
                  <a:cubicBezTo>
                    <a:pt x="3193873" y="2173288"/>
                    <a:pt x="3193873" y="2173288"/>
                    <a:pt x="3193873" y="2173288"/>
                  </a:cubicBezTo>
                  <a:cubicBezTo>
                    <a:pt x="3482368" y="2173288"/>
                    <a:pt x="3713163" y="1938969"/>
                    <a:pt x="3713163" y="1655961"/>
                  </a:cubicBezTo>
                  <a:cubicBezTo>
                    <a:pt x="3713163" y="1482504"/>
                    <a:pt x="3628133" y="1324263"/>
                    <a:pt x="3488441" y="1226884"/>
                  </a:cubicBezTo>
                  <a:cubicBezTo>
                    <a:pt x="3442890" y="1202539"/>
                    <a:pt x="3442890" y="1202539"/>
                    <a:pt x="3442890" y="1202539"/>
                  </a:cubicBezTo>
                  <a:cubicBezTo>
                    <a:pt x="3421632" y="1190367"/>
                    <a:pt x="3409485" y="1169065"/>
                    <a:pt x="3409485" y="1144720"/>
                  </a:cubicBezTo>
                  <a:cubicBezTo>
                    <a:pt x="3415558" y="1059513"/>
                    <a:pt x="3415558" y="1059513"/>
                    <a:pt x="3415558" y="1059513"/>
                  </a:cubicBezTo>
                  <a:cubicBezTo>
                    <a:pt x="3415558" y="715643"/>
                    <a:pt x="3133138" y="435678"/>
                    <a:pt x="2789981" y="435678"/>
                  </a:cubicBezTo>
                  <a:cubicBezTo>
                    <a:pt x="2726209" y="435678"/>
                    <a:pt x="2662437" y="444807"/>
                    <a:pt x="2604738" y="463065"/>
                  </a:cubicBezTo>
                  <a:cubicBezTo>
                    <a:pt x="2547039" y="484367"/>
                    <a:pt x="2547039" y="484367"/>
                    <a:pt x="2547039" y="484367"/>
                  </a:cubicBezTo>
                  <a:cubicBezTo>
                    <a:pt x="2516671" y="496540"/>
                    <a:pt x="2486303" y="484367"/>
                    <a:pt x="2471119" y="456979"/>
                  </a:cubicBezTo>
                  <a:cubicBezTo>
                    <a:pt x="2437715" y="396117"/>
                    <a:pt x="2437715" y="396117"/>
                    <a:pt x="2437715" y="396117"/>
                  </a:cubicBezTo>
                  <a:cubicBezTo>
                    <a:pt x="2322317" y="225704"/>
                    <a:pt x="2127963" y="122238"/>
                    <a:pt x="1918425" y="122238"/>
                  </a:cubicBezTo>
                  <a:close/>
                  <a:moveTo>
                    <a:pt x="1919219" y="0"/>
                  </a:moveTo>
                  <a:cubicBezTo>
                    <a:pt x="2168231" y="0"/>
                    <a:pt x="2402060" y="124823"/>
                    <a:pt x="2541750" y="331847"/>
                  </a:cubicBezTo>
                  <a:cubicBezTo>
                    <a:pt x="2541750" y="331847"/>
                    <a:pt x="2544787" y="334891"/>
                    <a:pt x="2544787" y="334891"/>
                  </a:cubicBezTo>
                  <a:cubicBezTo>
                    <a:pt x="2553897" y="353158"/>
                    <a:pt x="2553897" y="353158"/>
                    <a:pt x="2553897" y="353158"/>
                  </a:cubicBezTo>
                  <a:cubicBezTo>
                    <a:pt x="2563007" y="350113"/>
                    <a:pt x="2563007" y="350113"/>
                    <a:pt x="2563007" y="350113"/>
                  </a:cubicBezTo>
                  <a:cubicBezTo>
                    <a:pt x="2566044" y="350113"/>
                    <a:pt x="2566044" y="347069"/>
                    <a:pt x="2566044" y="347069"/>
                  </a:cubicBezTo>
                  <a:cubicBezTo>
                    <a:pt x="2638925" y="325758"/>
                    <a:pt x="2714844" y="313580"/>
                    <a:pt x="2790762" y="313580"/>
                  </a:cubicBezTo>
                  <a:cubicBezTo>
                    <a:pt x="3203759" y="313580"/>
                    <a:pt x="3537800" y="648471"/>
                    <a:pt x="3537800" y="1062518"/>
                  </a:cubicBezTo>
                  <a:cubicBezTo>
                    <a:pt x="3537800" y="1062518"/>
                    <a:pt x="3537800" y="1065562"/>
                    <a:pt x="3537800" y="1065562"/>
                  </a:cubicBezTo>
                  <a:cubicBezTo>
                    <a:pt x="3534763" y="1114274"/>
                    <a:pt x="3534763" y="1114274"/>
                    <a:pt x="3534763" y="1114274"/>
                  </a:cubicBezTo>
                  <a:cubicBezTo>
                    <a:pt x="3546910" y="1120363"/>
                    <a:pt x="3546910" y="1120363"/>
                    <a:pt x="3546910" y="1120363"/>
                  </a:cubicBezTo>
                  <a:cubicBezTo>
                    <a:pt x="3549947" y="1123407"/>
                    <a:pt x="3552983" y="1123407"/>
                    <a:pt x="3552983" y="1123407"/>
                  </a:cubicBezTo>
                  <a:cubicBezTo>
                    <a:pt x="3729114" y="1245185"/>
                    <a:pt x="3835400" y="1443076"/>
                    <a:pt x="3835400" y="1656188"/>
                  </a:cubicBezTo>
                  <a:cubicBezTo>
                    <a:pt x="3835400" y="2009346"/>
                    <a:pt x="3546910" y="2295525"/>
                    <a:pt x="3194648" y="2295525"/>
                  </a:cubicBezTo>
                  <a:cubicBezTo>
                    <a:pt x="3194648" y="2295525"/>
                    <a:pt x="3191612" y="2295525"/>
                    <a:pt x="3191612" y="2295525"/>
                  </a:cubicBezTo>
                  <a:cubicBezTo>
                    <a:pt x="3170355" y="2295525"/>
                    <a:pt x="3170355" y="2295525"/>
                    <a:pt x="3170355" y="2295525"/>
                  </a:cubicBezTo>
                  <a:cubicBezTo>
                    <a:pt x="3161244" y="2295525"/>
                    <a:pt x="3161244" y="2295525"/>
                    <a:pt x="3161244" y="2295525"/>
                  </a:cubicBezTo>
                  <a:cubicBezTo>
                    <a:pt x="3158208" y="2295525"/>
                    <a:pt x="3158208" y="2295525"/>
                    <a:pt x="3155171" y="2295525"/>
                  </a:cubicBezTo>
                  <a:cubicBezTo>
                    <a:pt x="686303" y="2295525"/>
                    <a:pt x="686303" y="2295525"/>
                    <a:pt x="686303" y="2295525"/>
                  </a:cubicBezTo>
                  <a:cubicBezTo>
                    <a:pt x="686303" y="2295525"/>
                    <a:pt x="683266" y="2295525"/>
                    <a:pt x="680230" y="2295525"/>
                  </a:cubicBezTo>
                  <a:cubicBezTo>
                    <a:pt x="671119" y="2295525"/>
                    <a:pt x="671119" y="2295525"/>
                    <a:pt x="671119" y="2295525"/>
                  </a:cubicBezTo>
                  <a:cubicBezTo>
                    <a:pt x="628605" y="2292481"/>
                    <a:pt x="628605" y="2292481"/>
                    <a:pt x="628605" y="2292481"/>
                  </a:cubicBezTo>
                  <a:cubicBezTo>
                    <a:pt x="628605" y="2292481"/>
                    <a:pt x="628605" y="2292481"/>
                    <a:pt x="625568" y="2292481"/>
                  </a:cubicBezTo>
                  <a:cubicBezTo>
                    <a:pt x="270270" y="2255947"/>
                    <a:pt x="0" y="1957590"/>
                    <a:pt x="0" y="1598343"/>
                  </a:cubicBezTo>
                  <a:cubicBezTo>
                    <a:pt x="0" y="1220830"/>
                    <a:pt x="306711" y="910295"/>
                    <a:pt x="683266" y="904206"/>
                  </a:cubicBezTo>
                  <a:cubicBezTo>
                    <a:pt x="710597" y="873761"/>
                    <a:pt x="710597" y="873761"/>
                    <a:pt x="710597" y="873761"/>
                  </a:cubicBezTo>
                  <a:cubicBezTo>
                    <a:pt x="710597" y="870717"/>
                    <a:pt x="713634" y="870717"/>
                    <a:pt x="713634" y="867672"/>
                  </a:cubicBezTo>
                  <a:cubicBezTo>
                    <a:pt x="835103" y="745894"/>
                    <a:pt x="999087" y="678915"/>
                    <a:pt x="1172181" y="678915"/>
                  </a:cubicBezTo>
                  <a:cubicBezTo>
                    <a:pt x="1172181" y="678915"/>
                    <a:pt x="1175218" y="678915"/>
                    <a:pt x="1178255" y="678915"/>
                  </a:cubicBezTo>
                  <a:cubicBezTo>
                    <a:pt x="1184328" y="605848"/>
                    <a:pt x="1184328" y="605848"/>
                    <a:pt x="1184328" y="605848"/>
                  </a:cubicBezTo>
                  <a:cubicBezTo>
                    <a:pt x="1184328" y="602804"/>
                    <a:pt x="1184328" y="599759"/>
                    <a:pt x="1187365" y="599759"/>
                  </a:cubicBezTo>
                  <a:cubicBezTo>
                    <a:pt x="1257210" y="252691"/>
                    <a:pt x="1566957" y="0"/>
                    <a:pt x="1919219" y="0"/>
                  </a:cubicBezTo>
                  <a:close/>
                </a:path>
              </a:pathLst>
            </a:custGeom>
            <a:solidFill>
              <a:schemeClr val="tx1"/>
            </a:solidFill>
            <a:ln>
              <a:noFill/>
            </a:ln>
          </p:spPr>
          <p:txBody>
            <a:bodyPr vert="horz" wrap="square" lIns="93260" tIns="46630" rIns="93260" bIns="46630" numCol="1" anchor="t" anchorCtr="0" compatLnSpc="1">
              <a:prstTxWarp prst="textNoShape">
                <a:avLst/>
              </a:prstTxWarp>
              <a:noAutofit/>
            </a:bodyPr>
            <a:lstStyle/>
            <a:p>
              <a:endParaRPr lang="en-US" sz="1836"/>
            </a:p>
          </p:txBody>
        </p:sp>
        <p:sp>
          <p:nvSpPr>
            <p:cNvPr id="258" name="Freeform 109"/>
            <p:cNvSpPr>
              <a:spLocks/>
            </p:cNvSpPr>
            <p:nvPr/>
          </p:nvSpPr>
          <p:spPr bwMode="auto">
            <a:xfrm>
              <a:off x="7936686" y="2796097"/>
              <a:ext cx="148270" cy="149376"/>
            </a:xfrm>
            <a:custGeom>
              <a:avLst/>
              <a:gdLst>
                <a:gd name="T0" fmla="*/ 680 w 701"/>
                <a:gd name="T1" fmla="*/ 640 h 704"/>
                <a:gd name="T2" fmla="*/ 568 w 701"/>
                <a:gd name="T3" fmla="*/ 571 h 704"/>
                <a:gd name="T4" fmla="*/ 531 w 701"/>
                <a:gd name="T5" fmla="*/ 573 h 704"/>
                <a:gd name="T6" fmla="*/ 351 w 701"/>
                <a:gd name="T7" fmla="*/ 637 h 704"/>
                <a:gd name="T8" fmla="*/ 64 w 701"/>
                <a:gd name="T9" fmla="*/ 350 h 704"/>
                <a:gd name="T10" fmla="*/ 351 w 701"/>
                <a:gd name="T11" fmla="*/ 64 h 704"/>
                <a:gd name="T12" fmla="*/ 631 w 701"/>
                <a:gd name="T13" fmla="*/ 294 h 704"/>
                <a:gd name="T14" fmla="*/ 474 w 701"/>
                <a:gd name="T15" fmla="*/ 294 h 704"/>
                <a:gd name="T16" fmla="*/ 445 w 701"/>
                <a:gd name="T17" fmla="*/ 312 h 704"/>
                <a:gd name="T18" fmla="*/ 432 w 701"/>
                <a:gd name="T19" fmla="*/ 338 h 704"/>
                <a:gd name="T20" fmla="*/ 320 w 701"/>
                <a:gd name="T21" fmla="*/ 203 h 704"/>
                <a:gd name="T22" fmla="*/ 284 w 701"/>
                <a:gd name="T23" fmla="*/ 193 h 704"/>
                <a:gd name="T24" fmla="*/ 263 w 701"/>
                <a:gd name="T25" fmla="*/ 223 h 704"/>
                <a:gd name="T26" fmla="*/ 263 w 701"/>
                <a:gd name="T27" fmla="*/ 327 h 704"/>
                <a:gd name="T28" fmla="*/ 192 w 701"/>
                <a:gd name="T29" fmla="*/ 327 h 704"/>
                <a:gd name="T30" fmla="*/ 160 w 701"/>
                <a:gd name="T31" fmla="*/ 359 h 704"/>
                <a:gd name="T32" fmla="*/ 192 w 701"/>
                <a:gd name="T33" fmla="*/ 391 h 704"/>
                <a:gd name="T34" fmla="*/ 295 w 701"/>
                <a:gd name="T35" fmla="*/ 391 h 704"/>
                <a:gd name="T36" fmla="*/ 327 w 701"/>
                <a:gd name="T37" fmla="*/ 359 h 704"/>
                <a:gd name="T38" fmla="*/ 327 w 701"/>
                <a:gd name="T39" fmla="*/ 311 h 704"/>
                <a:gd name="T40" fmla="*/ 414 w 701"/>
                <a:gd name="T41" fmla="*/ 416 h 704"/>
                <a:gd name="T42" fmla="*/ 439 w 701"/>
                <a:gd name="T43" fmla="*/ 428 h 704"/>
                <a:gd name="T44" fmla="*/ 443 w 701"/>
                <a:gd name="T45" fmla="*/ 428 h 704"/>
                <a:gd name="T46" fmla="*/ 468 w 701"/>
                <a:gd name="T47" fmla="*/ 410 h 704"/>
                <a:gd name="T48" fmla="*/ 494 w 701"/>
                <a:gd name="T49" fmla="*/ 358 h 704"/>
                <a:gd name="T50" fmla="*/ 661 w 701"/>
                <a:gd name="T51" fmla="*/ 358 h 704"/>
                <a:gd name="T52" fmla="*/ 665 w 701"/>
                <a:gd name="T53" fmla="*/ 358 h 704"/>
                <a:gd name="T54" fmla="*/ 670 w 701"/>
                <a:gd name="T55" fmla="*/ 358 h 704"/>
                <a:gd name="T56" fmla="*/ 700 w 701"/>
                <a:gd name="T57" fmla="*/ 324 h 704"/>
                <a:gd name="T58" fmla="*/ 589 w 701"/>
                <a:gd name="T59" fmla="*/ 94 h 704"/>
                <a:gd name="T60" fmla="*/ 351 w 701"/>
                <a:gd name="T61" fmla="*/ 0 h 704"/>
                <a:gd name="T62" fmla="*/ 0 w 701"/>
                <a:gd name="T63" fmla="*/ 350 h 704"/>
                <a:gd name="T64" fmla="*/ 351 w 701"/>
                <a:gd name="T65" fmla="*/ 701 h 704"/>
                <a:gd name="T66" fmla="*/ 553 w 701"/>
                <a:gd name="T67" fmla="*/ 637 h 704"/>
                <a:gd name="T68" fmla="*/ 646 w 701"/>
                <a:gd name="T69" fmla="*/ 694 h 704"/>
                <a:gd name="T70" fmla="*/ 690 w 701"/>
                <a:gd name="T71" fmla="*/ 684 h 704"/>
                <a:gd name="T72" fmla="*/ 680 w 701"/>
                <a:gd name="T7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704">
                  <a:moveTo>
                    <a:pt x="680" y="640"/>
                  </a:moveTo>
                  <a:cubicBezTo>
                    <a:pt x="568" y="571"/>
                    <a:pt x="568" y="571"/>
                    <a:pt x="568" y="571"/>
                  </a:cubicBezTo>
                  <a:cubicBezTo>
                    <a:pt x="556" y="564"/>
                    <a:pt x="541" y="564"/>
                    <a:pt x="531" y="573"/>
                  </a:cubicBezTo>
                  <a:cubicBezTo>
                    <a:pt x="479" y="615"/>
                    <a:pt x="417" y="637"/>
                    <a:pt x="351" y="637"/>
                  </a:cubicBezTo>
                  <a:cubicBezTo>
                    <a:pt x="193" y="637"/>
                    <a:pt x="64" y="508"/>
                    <a:pt x="64" y="350"/>
                  </a:cubicBezTo>
                  <a:cubicBezTo>
                    <a:pt x="64" y="193"/>
                    <a:pt x="193" y="64"/>
                    <a:pt x="351" y="64"/>
                  </a:cubicBezTo>
                  <a:cubicBezTo>
                    <a:pt x="488" y="64"/>
                    <a:pt x="605" y="163"/>
                    <a:pt x="631" y="294"/>
                  </a:cubicBezTo>
                  <a:cubicBezTo>
                    <a:pt x="474" y="294"/>
                    <a:pt x="474" y="294"/>
                    <a:pt x="474" y="294"/>
                  </a:cubicBezTo>
                  <a:cubicBezTo>
                    <a:pt x="462" y="294"/>
                    <a:pt x="451" y="301"/>
                    <a:pt x="445" y="312"/>
                  </a:cubicBezTo>
                  <a:cubicBezTo>
                    <a:pt x="432" y="338"/>
                    <a:pt x="432" y="338"/>
                    <a:pt x="432" y="338"/>
                  </a:cubicBezTo>
                  <a:cubicBezTo>
                    <a:pt x="320" y="203"/>
                    <a:pt x="320" y="203"/>
                    <a:pt x="320" y="203"/>
                  </a:cubicBezTo>
                  <a:cubicBezTo>
                    <a:pt x="311" y="192"/>
                    <a:pt x="297" y="188"/>
                    <a:pt x="284" y="193"/>
                  </a:cubicBezTo>
                  <a:cubicBezTo>
                    <a:pt x="271" y="197"/>
                    <a:pt x="263" y="210"/>
                    <a:pt x="263" y="223"/>
                  </a:cubicBezTo>
                  <a:cubicBezTo>
                    <a:pt x="263" y="327"/>
                    <a:pt x="263" y="327"/>
                    <a:pt x="263" y="327"/>
                  </a:cubicBezTo>
                  <a:cubicBezTo>
                    <a:pt x="192" y="327"/>
                    <a:pt x="192" y="327"/>
                    <a:pt x="192" y="327"/>
                  </a:cubicBezTo>
                  <a:cubicBezTo>
                    <a:pt x="174" y="327"/>
                    <a:pt x="160" y="341"/>
                    <a:pt x="160" y="359"/>
                  </a:cubicBezTo>
                  <a:cubicBezTo>
                    <a:pt x="160" y="377"/>
                    <a:pt x="174" y="391"/>
                    <a:pt x="192" y="391"/>
                  </a:cubicBezTo>
                  <a:cubicBezTo>
                    <a:pt x="295" y="391"/>
                    <a:pt x="295" y="391"/>
                    <a:pt x="295" y="391"/>
                  </a:cubicBezTo>
                  <a:cubicBezTo>
                    <a:pt x="313" y="391"/>
                    <a:pt x="327" y="377"/>
                    <a:pt x="327" y="359"/>
                  </a:cubicBezTo>
                  <a:cubicBezTo>
                    <a:pt x="327" y="311"/>
                    <a:pt x="327" y="311"/>
                    <a:pt x="327" y="311"/>
                  </a:cubicBezTo>
                  <a:cubicBezTo>
                    <a:pt x="414" y="416"/>
                    <a:pt x="414" y="416"/>
                    <a:pt x="414" y="416"/>
                  </a:cubicBezTo>
                  <a:cubicBezTo>
                    <a:pt x="421" y="424"/>
                    <a:pt x="430" y="428"/>
                    <a:pt x="439" y="428"/>
                  </a:cubicBezTo>
                  <a:cubicBezTo>
                    <a:pt x="440" y="428"/>
                    <a:pt x="441" y="428"/>
                    <a:pt x="443" y="428"/>
                  </a:cubicBezTo>
                  <a:cubicBezTo>
                    <a:pt x="453" y="427"/>
                    <a:pt x="463" y="420"/>
                    <a:pt x="468" y="410"/>
                  </a:cubicBezTo>
                  <a:cubicBezTo>
                    <a:pt x="494" y="358"/>
                    <a:pt x="494" y="358"/>
                    <a:pt x="494" y="358"/>
                  </a:cubicBezTo>
                  <a:cubicBezTo>
                    <a:pt x="661" y="358"/>
                    <a:pt x="661" y="358"/>
                    <a:pt x="661" y="358"/>
                  </a:cubicBezTo>
                  <a:cubicBezTo>
                    <a:pt x="662" y="358"/>
                    <a:pt x="663" y="358"/>
                    <a:pt x="665" y="358"/>
                  </a:cubicBezTo>
                  <a:cubicBezTo>
                    <a:pt x="666" y="358"/>
                    <a:pt x="668" y="358"/>
                    <a:pt x="670" y="358"/>
                  </a:cubicBezTo>
                  <a:cubicBezTo>
                    <a:pt x="688" y="357"/>
                    <a:pt x="701" y="341"/>
                    <a:pt x="700" y="324"/>
                  </a:cubicBezTo>
                  <a:cubicBezTo>
                    <a:pt x="693" y="236"/>
                    <a:pt x="654" y="154"/>
                    <a:pt x="589" y="94"/>
                  </a:cubicBezTo>
                  <a:cubicBezTo>
                    <a:pt x="524" y="33"/>
                    <a:pt x="439" y="0"/>
                    <a:pt x="351" y="0"/>
                  </a:cubicBezTo>
                  <a:cubicBezTo>
                    <a:pt x="157" y="0"/>
                    <a:pt x="0" y="157"/>
                    <a:pt x="0" y="350"/>
                  </a:cubicBezTo>
                  <a:cubicBezTo>
                    <a:pt x="0" y="544"/>
                    <a:pt x="157" y="701"/>
                    <a:pt x="351" y="701"/>
                  </a:cubicBezTo>
                  <a:cubicBezTo>
                    <a:pt x="423" y="701"/>
                    <a:pt x="494" y="678"/>
                    <a:pt x="553" y="637"/>
                  </a:cubicBezTo>
                  <a:cubicBezTo>
                    <a:pt x="646" y="694"/>
                    <a:pt x="646" y="694"/>
                    <a:pt x="646" y="694"/>
                  </a:cubicBezTo>
                  <a:cubicBezTo>
                    <a:pt x="661" y="704"/>
                    <a:pt x="681" y="699"/>
                    <a:pt x="690" y="684"/>
                  </a:cubicBezTo>
                  <a:cubicBezTo>
                    <a:pt x="700" y="669"/>
                    <a:pt x="695" y="649"/>
                    <a:pt x="680" y="64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263" name="Rectangle 262"/>
          <p:cNvSpPr/>
          <p:nvPr/>
        </p:nvSpPr>
        <p:spPr>
          <a:xfrm>
            <a:off x="8467066" y="5017712"/>
            <a:ext cx="1214695" cy="253266"/>
          </a:xfrm>
          <a:prstGeom prst="rect">
            <a:avLst/>
          </a:prstGeom>
        </p:spPr>
        <p:txBody>
          <a:bodyPr wrap="square">
            <a:spAutoFit/>
          </a:bodyPr>
          <a:lstStyle/>
          <a:p>
            <a:r>
              <a:rPr lang="en-US" sz="1122" dirty="0">
                <a:cs typeface="Segoe UI Semilight" panose="020B0402040204020203" pitchFamily="34" charset="0"/>
              </a:rPr>
              <a:t>Power BI</a:t>
            </a:r>
          </a:p>
        </p:txBody>
      </p:sp>
      <p:grpSp>
        <p:nvGrpSpPr>
          <p:cNvPr id="30" name="Group 29"/>
          <p:cNvGrpSpPr/>
          <p:nvPr/>
        </p:nvGrpSpPr>
        <p:grpSpPr>
          <a:xfrm>
            <a:off x="8125156" y="5043491"/>
            <a:ext cx="310508" cy="198461"/>
            <a:chOff x="7884058" y="5368509"/>
            <a:chExt cx="324905" cy="207663"/>
          </a:xfrm>
        </p:grpSpPr>
        <p:sp>
          <p:nvSpPr>
            <p:cNvPr id="265"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6"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7"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8"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69"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156" name="Freeform 155"/>
          <p:cNvSpPr/>
          <p:nvPr/>
        </p:nvSpPr>
        <p:spPr bwMode="auto">
          <a:xfrm>
            <a:off x="8241479" y="2823412"/>
            <a:ext cx="356814" cy="242549"/>
          </a:xfrm>
          <a:custGeom>
            <a:avLst/>
            <a:gdLst>
              <a:gd name="connsiteX0" fmla="*/ 3322794 w 5223983"/>
              <a:gd name="connsiteY0" fmla="*/ 1406050 h 3551081"/>
              <a:gd name="connsiteX1" fmla="*/ 3699984 w 5223983"/>
              <a:gd name="connsiteY1" fmla="*/ 1783240 h 3551081"/>
              <a:gd name="connsiteX2" fmla="*/ 3322794 w 5223983"/>
              <a:gd name="connsiteY2" fmla="*/ 2160430 h 3551081"/>
              <a:gd name="connsiteX3" fmla="*/ 2945604 w 5223983"/>
              <a:gd name="connsiteY3" fmla="*/ 1783240 h 3551081"/>
              <a:gd name="connsiteX4" fmla="*/ 3322794 w 5223983"/>
              <a:gd name="connsiteY4" fmla="*/ 1406050 h 3551081"/>
              <a:gd name="connsiteX5" fmla="*/ 1901190 w 5223983"/>
              <a:gd name="connsiteY5" fmla="*/ 1406050 h 3551081"/>
              <a:gd name="connsiteX6" fmla="*/ 2278380 w 5223983"/>
              <a:gd name="connsiteY6" fmla="*/ 1783240 h 3551081"/>
              <a:gd name="connsiteX7" fmla="*/ 1901190 w 5223983"/>
              <a:gd name="connsiteY7" fmla="*/ 2160430 h 3551081"/>
              <a:gd name="connsiteX8" fmla="*/ 1524000 w 5223983"/>
              <a:gd name="connsiteY8" fmla="*/ 1783240 h 3551081"/>
              <a:gd name="connsiteX9" fmla="*/ 1901190 w 5223983"/>
              <a:gd name="connsiteY9" fmla="*/ 1406050 h 3551081"/>
              <a:gd name="connsiteX10" fmla="*/ 3444555 w 5223983"/>
              <a:gd name="connsiteY10" fmla="*/ 1 h 3551081"/>
              <a:gd name="connsiteX11" fmla="*/ 5223983 w 5223983"/>
              <a:gd name="connsiteY11" fmla="*/ 1779430 h 3551081"/>
              <a:gd name="connsiteX12" fmla="*/ 3452333 w 5223983"/>
              <a:gd name="connsiteY12" fmla="*/ 3551081 h 3551081"/>
              <a:gd name="connsiteX13" fmla="*/ 3296124 w 5223983"/>
              <a:gd name="connsiteY13" fmla="*/ 3394871 h 3551081"/>
              <a:gd name="connsiteX14" fmla="*/ 4919183 w 5223983"/>
              <a:gd name="connsiteY14" fmla="*/ 1771811 h 3551081"/>
              <a:gd name="connsiteX15" fmla="*/ 3295964 w 5223983"/>
              <a:gd name="connsiteY15" fmla="*/ 148592 h 3551081"/>
              <a:gd name="connsiteX16" fmla="*/ 1779429 w 5223983"/>
              <a:gd name="connsiteY16" fmla="*/ 0 h 3551081"/>
              <a:gd name="connsiteX17" fmla="*/ 1928020 w 5223983"/>
              <a:gd name="connsiteY17" fmla="*/ 148590 h 3551081"/>
              <a:gd name="connsiteX18" fmla="*/ 304801 w 5223983"/>
              <a:gd name="connsiteY18" fmla="*/ 1771809 h 3551081"/>
              <a:gd name="connsiteX19" fmla="*/ 1927860 w 5223983"/>
              <a:gd name="connsiteY19" fmla="*/ 3394869 h 3551081"/>
              <a:gd name="connsiteX20" fmla="*/ 1771651 w 5223983"/>
              <a:gd name="connsiteY20" fmla="*/ 3551079 h 3551081"/>
              <a:gd name="connsiteX21" fmla="*/ 0 w 5223983"/>
              <a:gd name="connsiteY21" fmla="*/ 1779428 h 35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3983" h="3551081">
                <a:moveTo>
                  <a:pt x="3322794" y="1406050"/>
                </a:moveTo>
                <a:cubicBezTo>
                  <a:pt x="3531110" y="1406050"/>
                  <a:pt x="3699984" y="1574924"/>
                  <a:pt x="3699984" y="1783240"/>
                </a:cubicBezTo>
                <a:cubicBezTo>
                  <a:pt x="3699984" y="1991556"/>
                  <a:pt x="3531110" y="2160430"/>
                  <a:pt x="3322794" y="2160430"/>
                </a:cubicBezTo>
                <a:cubicBezTo>
                  <a:pt x="3114478" y="2160430"/>
                  <a:pt x="2945604" y="1991556"/>
                  <a:pt x="2945604" y="1783240"/>
                </a:cubicBezTo>
                <a:cubicBezTo>
                  <a:pt x="2945604" y="1574924"/>
                  <a:pt x="3114478" y="1406050"/>
                  <a:pt x="3322794" y="1406050"/>
                </a:cubicBezTo>
                <a:close/>
                <a:moveTo>
                  <a:pt x="1901190" y="1406050"/>
                </a:moveTo>
                <a:cubicBezTo>
                  <a:pt x="2109506" y="1406050"/>
                  <a:pt x="2278380" y="1574924"/>
                  <a:pt x="2278380" y="1783240"/>
                </a:cubicBezTo>
                <a:cubicBezTo>
                  <a:pt x="2278380" y="1991556"/>
                  <a:pt x="2109506" y="2160430"/>
                  <a:pt x="1901190" y="2160430"/>
                </a:cubicBezTo>
                <a:cubicBezTo>
                  <a:pt x="1692874" y="2160430"/>
                  <a:pt x="1524000" y="1991556"/>
                  <a:pt x="1524000" y="1783240"/>
                </a:cubicBezTo>
                <a:cubicBezTo>
                  <a:pt x="1524000" y="1574924"/>
                  <a:pt x="1692874" y="1406050"/>
                  <a:pt x="1901190" y="1406050"/>
                </a:cubicBezTo>
                <a:close/>
                <a:moveTo>
                  <a:pt x="3444555" y="1"/>
                </a:moveTo>
                <a:lnTo>
                  <a:pt x="5223983" y="1779430"/>
                </a:lnTo>
                <a:lnTo>
                  <a:pt x="3452333" y="3551081"/>
                </a:lnTo>
                <a:lnTo>
                  <a:pt x="3296124" y="3394871"/>
                </a:lnTo>
                <a:lnTo>
                  <a:pt x="4919183" y="1771811"/>
                </a:lnTo>
                <a:lnTo>
                  <a:pt x="3295964" y="148592"/>
                </a:lnTo>
                <a:close/>
                <a:moveTo>
                  <a:pt x="1779429" y="0"/>
                </a:moveTo>
                <a:lnTo>
                  <a:pt x="1928020" y="148590"/>
                </a:lnTo>
                <a:lnTo>
                  <a:pt x="304801" y="1771809"/>
                </a:lnTo>
                <a:lnTo>
                  <a:pt x="1927860" y="3394869"/>
                </a:lnTo>
                <a:lnTo>
                  <a:pt x="1771651" y="3551079"/>
                </a:lnTo>
                <a:lnTo>
                  <a:pt x="0" y="177942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259" name="Group 258"/>
          <p:cNvGrpSpPr/>
          <p:nvPr/>
        </p:nvGrpSpPr>
        <p:grpSpPr>
          <a:xfrm>
            <a:off x="6416331" y="4396740"/>
            <a:ext cx="337028" cy="258901"/>
            <a:chOff x="1260022" y="5196402"/>
            <a:chExt cx="3273425" cy="2514600"/>
          </a:xfrm>
          <a:solidFill>
            <a:schemeClr val="tx1"/>
          </a:solidFill>
        </p:grpSpPr>
        <p:sp>
          <p:nvSpPr>
            <p:cNvPr id="260" name="Freeform 259"/>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61" name="Freeform 260"/>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62" name="Freeform 261"/>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270" name="Freeform 269"/>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271" name="Freeform 270"/>
          <p:cNvSpPr>
            <a:spLocks/>
          </p:cNvSpPr>
          <p:nvPr/>
        </p:nvSpPr>
        <p:spPr bwMode="auto">
          <a:xfrm>
            <a:off x="6417588" y="3594543"/>
            <a:ext cx="350145" cy="264972"/>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tx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301" name="Freeform 300"/>
          <p:cNvSpPr/>
          <p:nvPr/>
        </p:nvSpPr>
        <p:spPr bwMode="auto">
          <a:xfrm>
            <a:off x="2903392" y="1986875"/>
            <a:ext cx="273767" cy="287691"/>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302" name="Freeform 301"/>
          <p:cNvSpPr/>
          <p:nvPr/>
        </p:nvSpPr>
        <p:spPr bwMode="auto">
          <a:xfrm>
            <a:off x="2922814" y="3606622"/>
            <a:ext cx="221312" cy="231596"/>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sp>
        <p:nvSpPr>
          <p:cNvPr id="303" name="Freeform 302"/>
          <p:cNvSpPr/>
          <p:nvPr/>
        </p:nvSpPr>
        <p:spPr bwMode="auto">
          <a:xfrm flipH="1">
            <a:off x="6458921" y="2039304"/>
            <a:ext cx="255409" cy="270286"/>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351" name="Group 350"/>
          <p:cNvGrpSpPr/>
          <p:nvPr/>
        </p:nvGrpSpPr>
        <p:grpSpPr>
          <a:xfrm>
            <a:off x="4637144" y="2803373"/>
            <a:ext cx="237255" cy="290582"/>
            <a:chOff x="-3084513" y="3390510"/>
            <a:chExt cx="2716213" cy="3363913"/>
          </a:xfrm>
          <a:solidFill>
            <a:schemeClr val="tx1"/>
          </a:solidFill>
        </p:grpSpPr>
        <p:sp>
          <p:nvSpPr>
            <p:cNvPr id="348"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9"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77" name="TextBox 176"/>
          <p:cNvSpPr txBox="1"/>
          <p:nvPr/>
        </p:nvSpPr>
        <p:spPr>
          <a:xfrm>
            <a:off x="1680530" y="1747940"/>
            <a:ext cx="495460" cy="302817"/>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179" name="TextBox 178"/>
          <p:cNvSpPr txBox="1"/>
          <p:nvPr/>
        </p:nvSpPr>
        <p:spPr>
          <a:xfrm>
            <a:off x="1680530" y="3052915"/>
            <a:ext cx="495460" cy="151409"/>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181" name="TextBox 180"/>
          <p:cNvSpPr txBox="1"/>
          <p:nvPr/>
        </p:nvSpPr>
        <p:spPr>
          <a:xfrm>
            <a:off x="1680530" y="4381349"/>
            <a:ext cx="689402" cy="302817"/>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182" name="TextBox 181"/>
          <p:cNvSpPr txBox="1"/>
          <p:nvPr/>
        </p:nvSpPr>
        <p:spPr>
          <a:xfrm>
            <a:off x="1344921" y="5221341"/>
            <a:ext cx="444613" cy="259557"/>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cxnSp>
        <p:nvCxnSpPr>
          <p:cNvPr id="202" name="Straight Connector 201"/>
          <p:cNvCxnSpPr/>
          <p:nvPr/>
        </p:nvCxnSpPr>
        <p:spPr>
          <a:xfrm>
            <a:off x="2254104" y="3145210"/>
            <a:ext cx="289049" cy="0"/>
          </a:xfrm>
          <a:prstGeom prst="line">
            <a:avLst/>
          </a:prstGeom>
          <a:solidFill>
            <a:srgbClr val="0078D7"/>
          </a:solidFill>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9" name="Picture 2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336" y="2764378"/>
            <a:ext cx="727305" cy="850995"/>
          </a:xfrm>
          <a:prstGeom prst="rect">
            <a:avLst/>
          </a:prstGeom>
        </p:spPr>
      </p:pic>
      <p:pic>
        <p:nvPicPr>
          <p:cNvPr id="290" name="Picture 28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0" y="4119978"/>
            <a:ext cx="705564" cy="825558"/>
          </a:xfrm>
          <a:prstGeom prst="rect">
            <a:avLst/>
          </a:prstGeom>
        </p:spPr>
      </p:pic>
      <p:pic>
        <p:nvPicPr>
          <p:cNvPr id="291" name="Picture 2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636" y="1501621"/>
            <a:ext cx="642611" cy="751899"/>
          </a:xfrm>
          <a:prstGeom prst="rect">
            <a:avLst/>
          </a:prstGeom>
        </p:spPr>
      </p:pic>
      <p:grpSp>
        <p:nvGrpSpPr>
          <p:cNvPr id="120" name="Group 119">
            <a:extLst>
              <a:ext uri="{FF2B5EF4-FFF2-40B4-BE49-F238E27FC236}">
                <a16:creationId xmlns:a16="http://schemas.microsoft.com/office/drawing/2014/main" id="{227B8B43-A3D0-4B74-A21D-1A1EAA7EF1CE}"/>
              </a:ext>
            </a:extLst>
          </p:cNvPr>
          <p:cNvGrpSpPr/>
          <p:nvPr/>
        </p:nvGrpSpPr>
        <p:grpSpPr>
          <a:xfrm>
            <a:off x="4619383" y="3586100"/>
            <a:ext cx="1534452" cy="297540"/>
            <a:chOff x="153835" y="4073996"/>
            <a:chExt cx="1534452" cy="297540"/>
          </a:xfrm>
        </p:grpSpPr>
        <p:sp>
          <p:nvSpPr>
            <p:cNvPr id="121" name="Rectangle 120">
              <a:extLst>
                <a:ext uri="{FF2B5EF4-FFF2-40B4-BE49-F238E27FC236}">
                  <a16:creationId xmlns:a16="http://schemas.microsoft.com/office/drawing/2014/main" id="{067A8A55-8A2C-47C2-BE7E-229DDFB4D2EF}"/>
                </a:ext>
              </a:extLst>
            </p:cNvPr>
            <p:cNvSpPr/>
            <p:nvPr/>
          </p:nvSpPr>
          <p:spPr>
            <a:xfrm>
              <a:off x="473592" y="4093396"/>
              <a:ext cx="1214695" cy="265009"/>
            </a:xfrm>
            <a:prstGeom prst="rect">
              <a:avLst/>
            </a:prstGeom>
          </p:spPr>
          <p:txBody>
            <a:bodyPr wrap="square">
              <a:spAutoFit/>
            </a:bodyPr>
            <a:lstStyle/>
            <a:p>
              <a:r>
                <a:rPr lang="en-US" sz="1122" dirty="0">
                  <a:cs typeface="Segoe UI Semilight" panose="020B0402040204020203" pitchFamily="34" charset="0"/>
                </a:rPr>
                <a:t>Cosmos DB</a:t>
              </a:r>
            </a:p>
          </p:txBody>
        </p:sp>
        <p:pic>
          <p:nvPicPr>
            <p:cNvPr id="122" name="Picture 121">
              <a:extLst>
                <a:ext uri="{FF2B5EF4-FFF2-40B4-BE49-F238E27FC236}">
                  <a16:creationId xmlns:a16="http://schemas.microsoft.com/office/drawing/2014/main" id="{4A5DF3CB-9245-4247-9BAB-0E8398C5B18C}"/>
                </a:ext>
              </a:extLst>
            </p:cNvPr>
            <p:cNvPicPr>
              <a:picLocks noChangeAspect="1"/>
            </p:cNvPicPr>
            <p:nvPr/>
          </p:nvPicPr>
          <p:blipFill>
            <a:blip r:embed="rId6">
              <a:biLevel thresh="25000"/>
            </a:blip>
            <a:stretch>
              <a:fillRect/>
            </a:stretch>
          </p:blipFill>
          <p:spPr>
            <a:xfrm>
              <a:off x="153835" y="4073996"/>
              <a:ext cx="270180" cy="297540"/>
            </a:xfrm>
            <a:prstGeom prst="rect">
              <a:avLst/>
            </a:prstGeom>
          </p:spPr>
        </p:pic>
      </p:grpSp>
      <p:grpSp>
        <p:nvGrpSpPr>
          <p:cNvPr id="4" name="Group 3">
            <a:extLst>
              <a:ext uri="{FF2B5EF4-FFF2-40B4-BE49-F238E27FC236}">
                <a16:creationId xmlns:a16="http://schemas.microsoft.com/office/drawing/2014/main" id="{DC2F0062-2297-4315-B615-F3994D7E3E91}"/>
              </a:ext>
            </a:extLst>
          </p:cNvPr>
          <p:cNvGrpSpPr/>
          <p:nvPr/>
        </p:nvGrpSpPr>
        <p:grpSpPr>
          <a:xfrm>
            <a:off x="2903559" y="4182396"/>
            <a:ext cx="1547890" cy="273600"/>
            <a:chOff x="2903559" y="4182396"/>
            <a:chExt cx="1547890" cy="273600"/>
          </a:xfrm>
        </p:grpSpPr>
        <p:pic>
          <p:nvPicPr>
            <p:cNvPr id="3" name="Picture 2">
              <a:extLst>
                <a:ext uri="{FF2B5EF4-FFF2-40B4-BE49-F238E27FC236}">
                  <a16:creationId xmlns:a16="http://schemas.microsoft.com/office/drawing/2014/main" id="{6DF87D5A-B114-46FA-A891-0AF5A454671B}"/>
                </a:ext>
              </a:extLst>
            </p:cNvPr>
            <p:cNvPicPr>
              <a:picLocks noChangeAspect="1"/>
            </p:cNvPicPr>
            <p:nvPr/>
          </p:nvPicPr>
          <p:blipFill>
            <a:blip r:embed="rId7">
              <a:biLevel thresh="25000"/>
            </a:blip>
            <a:stretch>
              <a:fillRect/>
            </a:stretch>
          </p:blipFill>
          <p:spPr>
            <a:xfrm>
              <a:off x="2903559" y="4182396"/>
              <a:ext cx="273600" cy="273600"/>
            </a:xfrm>
            <a:prstGeom prst="rect">
              <a:avLst/>
            </a:prstGeom>
          </p:spPr>
        </p:pic>
        <p:sp>
          <p:nvSpPr>
            <p:cNvPr id="125" name="Rectangle 124">
              <a:extLst>
                <a:ext uri="{FF2B5EF4-FFF2-40B4-BE49-F238E27FC236}">
                  <a16:creationId xmlns:a16="http://schemas.microsoft.com/office/drawing/2014/main" id="{9830D505-587C-455E-9D89-ED271054B0A0}"/>
                </a:ext>
              </a:extLst>
            </p:cNvPr>
            <p:cNvSpPr/>
            <p:nvPr/>
          </p:nvSpPr>
          <p:spPr>
            <a:xfrm>
              <a:off x="3236754" y="4182396"/>
              <a:ext cx="1214695" cy="265009"/>
            </a:xfrm>
            <a:prstGeom prst="rect">
              <a:avLst/>
            </a:prstGeom>
          </p:spPr>
          <p:txBody>
            <a:bodyPr wrap="square">
              <a:spAutoFit/>
            </a:bodyPr>
            <a:lstStyle/>
            <a:p>
              <a:r>
                <a:rPr lang="en-US" sz="1122" dirty="0">
                  <a:cs typeface="Segoe UI Semilight" panose="020B0402040204020203" pitchFamily="34" charset="0"/>
                </a:rPr>
                <a:t>IOT Hubs</a:t>
              </a:r>
              <a:endParaRPr lang="en-US" sz="1122" dirty="0"/>
            </a:p>
          </p:txBody>
        </p:sp>
      </p:grpSp>
    </p:spTree>
    <p:extLst>
      <p:ext uri="{BB962C8B-B14F-4D97-AF65-F5344CB8AC3E}">
        <p14:creationId xmlns:p14="http://schemas.microsoft.com/office/powerpoint/2010/main" val="29896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bg1"/>
                </a:solidFill>
              </a:rPr>
              <a:t>Information Management</a:t>
            </a:r>
          </a:p>
        </p:txBody>
      </p:sp>
      <p:grpSp>
        <p:nvGrpSpPr>
          <p:cNvPr id="3" name="Group 2">
            <a:extLst>
              <a:ext uri="{FF2B5EF4-FFF2-40B4-BE49-F238E27FC236}">
                <a16:creationId xmlns:a16="http://schemas.microsoft.com/office/drawing/2014/main" id="{D09C7E5E-545F-463D-84E6-42C7847FD6A3}"/>
              </a:ext>
            </a:extLst>
          </p:cNvPr>
          <p:cNvGrpSpPr/>
          <p:nvPr/>
        </p:nvGrpSpPr>
        <p:grpSpPr>
          <a:xfrm>
            <a:off x="249407" y="1673484"/>
            <a:ext cx="3880400" cy="4292631"/>
            <a:chOff x="249407" y="1673484"/>
            <a:chExt cx="3880400" cy="4292631"/>
          </a:xfrm>
        </p:grpSpPr>
        <p:grpSp>
          <p:nvGrpSpPr>
            <p:cNvPr id="2" name="Group 1"/>
            <p:cNvGrpSpPr/>
            <p:nvPr/>
          </p:nvGrpSpPr>
          <p:grpSpPr>
            <a:xfrm>
              <a:off x="249407" y="1673484"/>
              <a:ext cx="3880400" cy="4292631"/>
              <a:chOff x="249407" y="1649551"/>
              <a:chExt cx="3880400" cy="4292631"/>
            </a:xfrm>
          </p:grpSpPr>
          <p:sp>
            <p:nvSpPr>
              <p:cNvPr id="130" name="TextBox 129"/>
              <p:cNvSpPr txBox="1"/>
              <p:nvPr/>
            </p:nvSpPr>
            <p:spPr>
              <a:xfrm>
                <a:off x="1164202" y="1958379"/>
                <a:ext cx="528754" cy="323165"/>
              </a:xfrm>
              <a:prstGeom prst="rect">
                <a:avLst/>
              </a:prstGeom>
              <a:noFill/>
            </p:spPr>
            <p:txBody>
              <a:bodyPr wrap="square" lIns="0" tIns="0" rIns="0" bIns="0" rtlCol="0" anchor="ctr" anchorCtr="0">
                <a:spAutoFit/>
              </a:bodyPr>
              <a:lstStyle/>
              <a:p>
                <a:pPr defTabSz="932563">
                  <a:spcAft>
                    <a:spcPts val="600"/>
                  </a:spcAft>
                </a:pPr>
                <a:r>
                  <a:rPr lang="en-US" sz="1050" dirty="0">
                    <a:solidFill>
                      <a:schemeClr val="bg2"/>
                    </a:solidFill>
                    <a:cs typeface="Segoe UI Semilight" panose="020B0402040204020203" pitchFamily="34" charset="0"/>
                  </a:rPr>
                  <a:t>Data Sources</a:t>
                </a:r>
              </a:p>
            </p:txBody>
          </p:sp>
          <p:sp>
            <p:nvSpPr>
              <p:cNvPr id="143" name="TextBox 142"/>
              <p:cNvSpPr txBox="1"/>
              <p:nvPr/>
            </p:nvSpPr>
            <p:spPr>
              <a:xfrm>
                <a:off x="1164202" y="3351045"/>
                <a:ext cx="528754" cy="161583"/>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Apps</a:t>
                </a:r>
              </a:p>
            </p:txBody>
          </p:sp>
          <p:sp>
            <p:nvSpPr>
              <p:cNvPr id="150" name="TextBox 149"/>
              <p:cNvSpPr txBox="1"/>
              <p:nvPr/>
            </p:nvSpPr>
            <p:spPr>
              <a:xfrm>
                <a:off x="1164202" y="4768746"/>
                <a:ext cx="735728" cy="323165"/>
              </a:xfrm>
              <a:prstGeom prst="rect">
                <a:avLst/>
              </a:prstGeom>
              <a:noFill/>
            </p:spPr>
            <p:txBody>
              <a:bodyPr wrap="square" lIns="0" tIns="0" rIns="0" bIns="0" rtlCol="0" anchor="ctr" anchorCtr="0">
                <a:spAutoFit/>
              </a:bodyPr>
              <a:lstStyle/>
              <a:p>
                <a:pPr defTabSz="932563">
                  <a:spcBef>
                    <a:spcPct val="0"/>
                  </a:spcBef>
                  <a:spcAft>
                    <a:spcPts val="600"/>
                  </a:spcAft>
                </a:pPr>
                <a:r>
                  <a:rPr lang="en-US" sz="1050" dirty="0">
                    <a:solidFill>
                      <a:schemeClr val="bg2"/>
                    </a:solidFill>
                    <a:cs typeface="Segoe UI Semilight" panose="020B0402040204020203" pitchFamily="34" charset="0"/>
                  </a:rPr>
                  <a:t>Sensors </a:t>
                </a:r>
                <a:br>
                  <a:rPr lang="en-US" sz="1050" dirty="0">
                    <a:solidFill>
                      <a:schemeClr val="bg2"/>
                    </a:solidFill>
                    <a:cs typeface="Segoe UI Semilight" panose="020B0402040204020203" pitchFamily="34" charset="0"/>
                  </a:rPr>
                </a:br>
                <a:r>
                  <a:rPr lang="en-US" sz="1050" dirty="0">
                    <a:solidFill>
                      <a:schemeClr val="bg2"/>
                    </a:solidFill>
                    <a:cs typeface="Segoe UI Semilight" panose="020B0402040204020203" pitchFamily="34" charset="0"/>
                  </a:rPr>
                  <a:t>and devices</a:t>
                </a:r>
              </a:p>
            </p:txBody>
          </p:sp>
          <p:sp>
            <p:nvSpPr>
              <p:cNvPr id="151" name="TextBox 150"/>
              <p:cNvSpPr txBox="1"/>
              <p:nvPr/>
            </p:nvSpPr>
            <p:spPr>
              <a:xfrm>
                <a:off x="806041" y="5665183"/>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r>
                  <a:rPr lang="en-US" sz="1800" dirty="0">
                    <a:solidFill>
                      <a:schemeClr val="bg2"/>
                    </a:solidFill>
                    <a:latin typeface="+mn-lt"/>
                  </a:rPr>
                  <a:t>Data</a:t>
                </a:r>
              </a:p>
            </p:txBody>
          </p:sp>
          <p:grpSp>
            <p:nvGrpSpPr>
              <p:cNvPr id="152" name="Group 151"/>
              <p:cNvGrpSpPr/>
              <p:nvPr/>
            </p:nvGrpSpPr>
            <p:grpSpPr>
              <a:xfrm>
                <a:off x="1776319" y="1668481"/>
                <a:ext cx="308472" cy="3830198"/>
                <a:chOff x="1810439" y="1858178"/>
                <a:chExt cx="308472" cy="3830198"/>
              </a:xfrm>
              <a:solidFill>
                <a:srgbClr val="0078D7"/>
              </a:solidFill>
            </p:grpSpPr>
            <p:sp>
              <p:nvSpPr>
                <p:cNvPr id="153" name="Freeform 152"/>
                <p:cNvSpPr/>
                <p:nvPr/>
              </p:nvSpPr>
              <p:spPr bwMode="auto">
                <a:xfrm>
                  <a:off x="1995054" y="1858178"/>
                  <a:ext cx="123857" cy="3830198"/>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154" name="Straight Connector 153"/>
                <p:cNvCxnSpPr/>
                <p:nvPr/>
              </p:nvCxnSpPr>
              <p:spPr>
                <a:xfrm>
                  <a:off x="1810439" y="3639239"/>
                  <a:ext cx="308472" cy="0"/>
                </a:xfrm>
                <a:prstGeom prst="line">
                  <a:avLst/>
                </a:prstGeom>
                <a:grpFill/>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bwMode="auto">
              <a:xfrm>
                <a:off x="2269406" y="1649551"/>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algn="ctr" defTabSz="739440">
                  <a:spcBef>
                    <a:spcPct val="0"/>
                  </a:spcBef>
                  <a:spcAft>
                    <a:spcPct val="35000"/>
                  </a:spcAft>
                </a:pPr>
                <a:r>
                  <a:rPr lang="en-US" sz="1428" dirty="0">
                    <a:solidFill>
                      <a:schemeClr val="tx1"/>
                    </a:solidFill>
                    <a:latin typeface="Segoe UI Semibold" panose="020B0702040204020203" pitchFamily="34" charset="0"/>
                    <a:cs typeface="Segoe UI Semibold" panose="020B0702040204020203" pitchFamily="34" charset="0"/>
                  </a:rPr>
                  <a:t>Information Management</a:t>
                </a:r>
              </a:p>
            </p:txBody>
          </p:sp>
          <p:sp>
            <p:nvSpPr>
              <p:cNvPr id="69" name="Rectangle 68"/>
              <p:cNvSpPr/>
              <p:nvPr/>
            </p:nvSpPr>
            <p:spPr>
              <a:xfrm>
                <a:off x="2833488" y="4199155"/>
                <a:ext cx="1296319" cy="270285"/>
              </a:xfrm>
              <a:prstGeom prst="rect">
                <a:avLst/>
              </a:prstGeom>
            </p:spPr>
            <p:txBody>
              <a:bodyPr wrap="square">
                <a:spAutoFit/>
              </a:bodyPr>
              <a:lstStyle/>
              <a:p>
                <a:r>
                  <a:rPr lang="en-US" sz="1122" dirty="0">
                    <a:cs typeface="Segoe UI Semilight" panose="020B0402040204020203" pitchFamily="34" charset="0"/>
                  </a:rPr>
                  <a:t>Event Hubs</a:t>
                </a:r>
                <a:endParaRPr lang="en-US" sz="1122" dirty="0"/>
              </a:p>
            </p:txBody>
          </p:sp>
          <p:sp>
            <p:nvSpPr>
              <p:cNvPr id="70" name="Rectangle 69"/>
              <p:cNvSpPr/>
              <p:nvPr/>
            </p:nvSpPr>
            <p:spPr>
              <a:xfrm>
                <a:off x="2833488" y="3390244"/>
                <a:ext cx="1296319" cy="270285"/>
              </a:xfrm>
              <a:prstGeom prst="rect">
                <a:avLst/>
              </a:prstGeom>
            </p:spPr>
            <p:txBody>
              <a:bodyPr wrap="square">
                <a:spAutoFit/>
              </a:bodyPr>
              <a:lstStyle/>
              <a:p>
                <a:r>
                  <a:rPr lang="en-US" sz="1122" dirty="0">
                    <a:cs typeface="Segoe UI Semilight" panose="020B0402040204020203" pitchFamily="34" charset="0"/>
                  </a:rPr>
                  <a:t>Data Catalog</a:t>
                </a:r>
              </a:p>
            </p:txBody>
          </p:sp>
          <p:grpSp>
            <p:nvGrpSpPr>
              <p:cNvPr id="71" name="Group 70"/>
              <p:cNvGrpSpPr/>
              <p:nvPr/>
            </p:nvGrpSpPr>
            <p:grpSpPr>
              <a:xfrm>
                <a:off x="2512312" y="3346955"/>
                <a:ext cx="280471" cy="298350"/>
                <a:chOff x="3232150" y="382588"/>
                <a:chExt cx="5727700" cy="6092825"/>
              </a:xfrm>
              <a:solidFill>
                <a:schemeClr val="tx1"/>
              </a:solidFill>
            </p:grpSpPr>
            <p:sp>
              <p:nvSpPr>
                <p:cNvPr id="72"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75" name="Rectangle 74"/>
              <p:cNvSpPr/>
              <p:nvPr/>
            </p:nvSpPr>
            <p:spPr>
              <a:xfrm>
                <a:off x="2833488" y="2538073"/>
                <a:ext cx="1296319" cy="270285"/>
              </a:xfrm>
              <a:prstGeom prst="rect">
                <a:avLst/>
              </a:prstGeom>
            </p:spPr>
            <p:txBody>
              <a:bodyPr wrap="square">
                <a:spAutoFit/>
              </a:bodyPr>
              <a:lstStyle/>
              <a:p>
                <a:r>
                  <a:rPr lang="en-US" sz="1122" dirty="0">
                    <a:cs typeface="Segoe UI Semilight" panose="020B0402040204020203" pitchFamily="34" charset="0"/>
                  </a:rPr>
                  <a:t>Data Factory </a:t>
                </a:r>
                <a:endParaRPr lang="en-US" sz="1122" dirty="0"/>
              </a:p>
            </p:txBody>
          </p:sp>
          <p:sp>
            <p:nvSpPr>
              <p:cNvPr id="76" name="Freeform 75"/>
              <p:cNvSpPr/>
              <p:nvPr/>
            </p:nvSpPr>
            <p:spPr bwMode="auto">
              <a:xfrm>
                <a:off x="2508225" y="2475589"/>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sp>
            <p:nvSpPr>
              <p:cNvPr id="77" name="Freeform 76"/>
              <p:cNvSpPr/>
              <p:nvPr/>
            </p:nvSpPr>
            <p:spPr bwMode="auto">
              <a:xfrm>
                <a:off x="2528952" y="4204179"/>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dirty="0">
                  <a:solidFill>
                    <a:schemeClr val="tx1"/>
                  </a:solidFill>
                  <a:ea typeface="Segoe UI" pitchFamily="34" charset="0"/>
                  <a:cs typeface="Segoe UI" pitchFamily="34" charset="0"/>
                </a:endParaRPr>
              </a:p>
            </p:txBody>
          </p:sp>
          <p:pic>
            <p:nvPicPr>
              <p:cNvPr id="46" name="Picture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07" y="3043119"/>
                <a:ext cx="776178" cy="908180"/>
              </a:xfrm>
              <a:prstGeom prst="rect">
                <a:avLst/>
              </a:prstGeom>
            </p:spPr>
          </p:pic>
          <p:pic>
            <p:nvPicPr>
              <p:cNvPr id="47" name="Picture 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23" y="4489811"/>
                <a:ext cx="752976" cy="881033"/>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69" y="1695508"/>
                <a:ext cx="685793" cy="802425"/>
              </a:xfrm>
              <a:prstGeom prst="rect">
                <a:avLst/>
              </a:prstGeom>
            </p:spPr>
          </p:pic>
        </p:grpSp>
        <p:grpSp>
          <p:nvGrpSpPr>
            <p:cNvPr id="24" name="Group 23">
              <a:extLst>
                <a:ext uri="{FF2B5EF4-FFF2-40B4-BE49-F238E27FC236}">
                  <a16:creationId xmlns:a16="http://schemas.microsoft.com/office/drawing/2014/main" id="{BDD9D394-0BFD-41BF-97A0-80DE218644EC}"/>
                </a:ext>
              </a:extLst>
            </p:cNvPr>
            <p:cNvGrpSpPr/>
            <p:nvPr/>
          </p:nvGrpSpPr>
          <p:grpSpPr>
            <a:xfrm>
              <a:off x="2493462" y="4866752"/>
              <a:ext cx="1547890" cy="273600"/>
              <a:chOff x="2903559" y="4182396"/>
              <a:chExt cx="1547890" cy="273600"/>
            </a:xfrm>
          </p:grpSpPr>
          <p:pic>
            <p:nvPicPr>
              <p:cNvPr id="25" name="Picture 24">
                <a:extLst>
                  <a:ext uri="{FF2B5EF4-FFF2-40B4-BE49-F238E27FC236}">
                    <a16:creationId xmlns:a16="http://schemas.microsoft.com/office/drawing/2014/main" id="{AC8C0FBC-FE69-4997-B416-9FC760A5C122}"/>
                  </a:ext>
                </a:extLst>
              </p:cNvPr>
              <p:cNvPicPr>
                <a:picLocks noChangeAspect="1"/>
              </p:cNvPicPr>
              <p:nvPr/>
            </p:nvPicPr>
            <p:blipFill>
              <a:blip r:embed="rId6">
                <a:biLevel thresh="25000"/>
              </a:blip>
              <a:stretch>
                <a:fillRect/>
              </a:stretch>
            </p:blipFill>
            <p:spPr>
              <a:xfrm>
                <a:off x="2903559" y="4182396"/>
                <a:ext cx="273600" cy="273600"/>
              </a:xfrm>
              <a:prstGeom prst="rect">
                <a:avLst/>
              </a:prstGeom>
            </p:spPr>
          </p:pic>
          <p:sp>
            <p:nvSpPr>
              <p:cNvPr id="26" name="Rectangle 25">
                <a:extLst>
                  <a:ext uri="{FF2B5EF4-FFF2-40B4-BE49-F238E27FC236}">
                    <a16:creationId xmlns:a16="http://schemas.microsoft.com/office/drawing/2014/main" id="{95C6DB6E-8602-4D7B-A287-F0D128B927B8}"/>
                  </a:ext>
                </a:extLst>
              </p:cNvPr>
              <p:cNvSpPr/>
              <p:nvPr/>
            </p:nvSpPr>
            <p:spPr>
              <a:xfrm>
                <a:off x="3236754" y="4182396"/>
                <a:ext cx="1214695" cy="265009"/>
              </a:xfrm>
              <a:prstGeom prst="rect">
                <a:avLst/>
              </a:prstGeom>
            </p:spPr>
            <p:txBody>
              <a:bodyPr wrap="square">
                <a:spAutoFit/>
              </a:bodyPr>
              <a:lstStyle/>
              <a:p>
                <a:r>
                  <a:rPr lang="en-US" sz="1122" dirty="0">
                    <a:cs typeface="Segoe UI Semilight" panose="020B0402040204020203" pitchFamily="34" charset="0"/>
                  </a:rPr>
                  <a:t>IOT Hubs</a:t>
                </a:r>
                <a:endParaRPr lang="en-US" sz="1122" dirty="0"/>
              </a:p>
            </p:txBody>
          </p:sp>
        </p:grpSp>
      </p:grpSp>
    </p:spTree>
    <p:extLst>
      <p:ext uri="{BB962C8B-B14F-4D97-AF65-F5344CB8AC3E}">
        <p14:creationId xmlns:p14="http://schemas.microsoft.com/office/powerpoint/2010/main" val="250501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42788E-6 -3.53609E-6 L -0.18331 0.00159 " pathEditMode="relative" rAng="0" ptsTypes="AA">
                                      <p:cBhvr>
                                        <p:cTn id="6" dur="2000" fill="hold"/>
                                        <p:tgtEl>
                                          <p:spTgt spid="3"/>
                                        </p:tgtEl>
                                        <p:attrNameLst>
                                          <p:attrName>ppt_x</p:attrName>
                                          <p:attrName>ppt_y</p:attrName>
                                        </p:attrNameLst>
                                      </p:cBhvr>
                                      <p:rCtr x="-9165"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6" name="Rectangle 305"/>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Compose and orchestrate data services at scale</a:t>
            </a:r>
          </a:p>
        </p:txBody>
      </p:sp>
      <p:grpSp>
        <p:nvGrpSpPr>
          <p:cNvPr id="3" name="Group 2"/>
          <p:cNvGrpSpPr/>
          <p:nvPr/>
        </p:nvGrpSpPr>
        <p:grpSpPr>
          <a:xfrm>
            <a:off x="11143674" y="1556376"/>
            <a:ext cx="7373407" cy="2862438"/>
            <a:chOff x="8333265" y="1782586"/>
            <a:chExt cx="7373407" cy="2862438"/>
          </a:xfrm>
          <a:solidFill>
            <a:srgbClr val="0078D7"/>
          </a:solidFill>
        </p:grpSpPr>
        <p:cxnSp>
          <p:nvCxnSpPr>
            <p:cNvPr id="571" name="Straight Connector 570"/>
            <p:cNvCxnSpPr>
              <a:stCxn id="715" idx="6"/>
              <a:endCxn id="574" idx="2"/>
            </p:cNvCxnSpPr>
            <p:nvPr/>
          </p:nvCxnSpPr>
          <p:spPr>
            <a:xfrm>
              <a:off x="9662441" y="3393670"/>
              <a:ext cx="168632" cy="0"/>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a:stCxn id="588" idx="6"/>
              <a:endCxn id="630" idx="2"/>
            </p:cNvCxnSpPr>
            <p:nvPr/>
          </p:nvCxnSpPr>
          <p:spPr>
            <a:xfrm>
              <a:off x="12658057" y="3393670"/>
              <a:ext cx="168631" cy="0"/>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573" name="Group 572"/>
            <p:cNvGrpSpPr/>
            <p:nvPr/>
          </p:nvGrpSpPr>
          <p:grpSpPr>
            <a:xfrm>
              <a:off x="9831073" y="2729082"/>
              <a:ext cx="1329176" cy="1329176"/>
              <a:chOff x="6330582" y="2729082"/>
              <a:chExt cx="1329176" cy="1329176"/>
            </a:xfrm>
            <a:grpFill/>
          </p:grpSpPr>
          <p:sp>
            <p:nvSpPr>
              <p:cNvPr id="574" name="Oval 573"/>
              <p:cNvSpPr/>
              <p:nvPr/>
            </p:nvSpPr>
            <p:spPr bwMode="auto">
              <a:xfrm>
                <a:off x="6330582" y="2729082"/>
                <a:ext cx="1329176" cy="1329176"/>
              </a:xfrm>
              <a:prstGeom prst="ellipse">
                <a:avLst/>
              </a:prstGeom>
              <a:noFill/>
              <a:ln w="190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1005840"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accent2">
                        <a:lumMod val="75000"/>
                      </a:schemeClr>
                    </a:solidFill>
                    <a:effectLst/>
                    <a:uLnTx/>
                    <a:uFillTx/>
                  </a:rPr>
                  <a:t>PREPARE</a:t>
                </a:r>
              </a:p>
            </p:txBody>
          </p:sp>
          <p:sp>
            <p:nvSpPr>
              <p:cNvPr id="575" name="Freeform 574"/>
              <p:cNvSpPr>
                <a:spLocks/>
              </p:cNvSpPr>
              <p:nvPr/>
            </p:nvSpPr>
            <p:spPr bwMode="auto">
              <a:xfrm>
                <a:off x="6539636" y="3209358"/>
                <a:ext cx="268592" cy="346642"/>
              </a:xfrm>
              <a:custGeom>
                <a:avLst/>
                <a:gdLst>
                  <a:gd name="connsiteX0" fmla="*/ 134296 w 268592"/>
                  <a:gd name="connsiteY0" fmla="*/ 12674 h 346642"/>
                  <a:gd name="connsiteX1" fmla="*/ 10863 w 268592"/>
                  <a:gd name="connsiteY1" fmla="*/ 61971 h 346642"/>
                  <a:gd name="connsiteX2" fmla="*/ 134296 w 268592"/>
                  <a:gd name="connsiteY2" fmla="*/ 111268 h 346642"/>
                  <a:gd name="connsiteX3" fmla="*/ 257730 w 268592"/>
                  <a:gd name="connsiteY3" fmla="*/ 61971 h 346642"/>
                  <a:gd name="connsiteX4" fmla="*/ 134296 w 268592"/>
                  <a:gd name="connsiteY4" fmla="*/ 12674 h 346642"/>
                  <a:gd name="connsiteX5" fmla="*/ 134296 w 268592"/>
                  <a:gd name="connsiteY5" fmla="*/ 0 h 346642"/>
                  <a:gd name="connsiteX6" fmla="*/ 227250 w 268592"/>
                  <a:gd name="connsiteY6" fmla="*/ 16693 h 346642"/>
                  <a:gd name="connsiteX7" fmla="*/ 268592 w 268592"/>
                  <a:gd name="connsiteY7" fmla="*/ 61731 h 346642"/>
                  <a:gd name="connsiteX8" fmla="*/ 268199 w 268592"/>
                  <a:gd name="connsiteY8" fmla="*/ 65510 h 346642"/>
                  <a:gd name="connsiteX9" fmla="*/ 268592 w 268592"/>
                  <a:gd name="connsiteY9" fmla="*/ 65510 h 346642"/>
                  <a:gd name="connsiteX10" fmla="*/ 268592 w 268592"/>
                  <a:gd name="connsiteY10" fmla="*/ 221257 h 346642"/>
                  <a:gd name="connsiteX11" fmla="*/ 258196 w 268592"/>
                  <a:gd name="connsiteY11" fmla="*/ 221257 h 346642"/>
                  <a:gd name="connsiteX12" fmla="*/ 258196 w 268592"/>
                  <a:gd name="connsiteY12" fmla="*/ 129929 h 346642"/>
                  <a:gd name="connsiteX13" fmla="*/ 257730 w 268592"/>
                  <a:gd name="connsiteY13" fmla="*/ 129929 h 346642"/>
                  <a:gd name="connsiteX14" fmla="*/ 257730 w 268592"/>
                  <a:gd name="connsiteY14" fmla="*/ 86865 h 346642"/>
                  <a:gd name="connsiteX15" fmla="*/ 252087 w 268592"/>
                  <a:gd name="connsiteY15" fmla="*/ 92264 h 346642"/>
                  <a:gd name="connsiteX16" fmla="*/ 227250 w 268592"/>
                  <a:gd name="connsiteY16" fmla="*/ 107085 h 346642"/>
                  <a:gd name="connsiteX17" fmla="*/ 134296 w 268592"/>
                  <a:gd name="connsiteY17" fmla="*/ 123777 h 346642"/>
                  <a:gd name="connsiteX18" fmla="*/ 41343 w 268592"/>
                  <a:gd name="connsiteY18" fmla="*/ 107085 h 346642"/>
                  <a:gd name="connsiteX19" fmla="*/ 16506 w 268592"/>
                  <a:gd name="connsiteY19" fmla="*/ 92264 h 346642"/>
                  <a:gd name="connsiteX20" fmla="*/ 10863 w 268592"/>
                  <a:gd name="connsiteY20" fmla="*/ 86865 h 346642"/>
                  <a:gd name="connsiteX21" fmla="*/ 10863 w 268592"/>
                  <a:gd name="connsiteY21" fmla="*/ 129929 h 346642"/>
                  <a:gd name="connsiteX22" fmla="*/ 10632 w 268592"/>
                  <a:gd name="connsiteY22" fmla="*/ 129929 h 346642"/>
                  <a:gd name="connsiteX23" fmla="*/ 10632 w 268592"/>
                  <a:gd name="connsiteY23" fmla="*/ 280560 h 346642"/>
                  <a:gd name="connsiteX24" fmla="*/ 10863 w 268592"/>
                  <a:gd name="connsiteY24" fmla="*/ 280560 h 346642"/>
                  <a:gd name="connsiteX25" fmla="*/ 10863 w 268592"/>
                  <a:gd name="connsiteY25" fmla="*/ 284918 h 346642"/>
                  <a:gd name="connsiteX26" fmla="*/ 10809 w 268592"/>
                  <a:gd name="connsiteY26" fmla="*/ 284918 h 346642"/>
                  <a:gd name="connsiteX27" fmla="*/ 134296 w 268592"/>
                  <a:gd name="connsiteY27" fmla="*/ 334045 h 346642"/>
                  <a:gd name="connsiteX28" fmla="*/ 248711 w 268592"/>
                  <a:gd name="connsiteY28" fmla="*/ 302426 h 346642"/>
                  <a:gd name="connsiteX29" fmla="*/ 249655 w 268592"/>
                  <a:gd name="connsiteY29" fmla="*/ 300604 h 346642"/>
                  <a:gd name="connsiteX30" fmla="*/ 261884 w 268592"/>
                  <a:gd name="connsiteY30" fmla="*/ 300604 h 346642"/>
                  <a:gd name="connsiteX31" fmla="*/ 257953 w 268592"/>
                  <a:gd name="connsiteY31" fmla="*/ 309797 h 346642"/>
                  <a:gd name="connsiteX32" fmla="*/ 227250 w 268592"/>
                  <a:gd name="connsiteY32" fmla="*/ 329952 h 346642"/>
                  <a:gd name="connsiteX33" fmla="*/ 134296 w 268592"/>
                  <a:gd name="connsiteY33" fmla="*/ 346642 h 346642"/>
                  <a:gd name="connsiteX34" fmla="*/ 41343 w 268592"/>
                  <a:gd name="connsiteY34" fmla="*/ 329952 h 346642"/>
                  <a:gd name="connsiteX35" fmla="*/ 0 w 268592"/>
                  <a:gd name="connsiteY35" fmla="*/ 284918 h 346642"/>
                  <a:gd name="connsiteX36" fmla="*/ 0 w 268592"/>
                  <a:gd name="connsiteY36" fmla="*/ 212166 h 346642"/>
                  <a:gd name="connsiteX37" fmla="*/ 0 w 268592"/>
                  <a:gd name="connsiteY37" fmla="*/ 132995 h 346642"/>
                  <a:gd name="connsiteX38" fmla="*/ 0 w 268592"/>
                  <a:gd name="connsiteY38" fmla="*/ 65510 h 346642"/>
                  <a:gd name="connsiteX39" fmla="*/ 393 w 268592"/>
                  <a:gd name="connsiteY39" fmla="*/ 65510 h 346642"/>
                  <a:gd name="connsiteX40" fmla="*/ 0 w 268592"/>
                  <a:gd name="connsiteY40" fmla="*/ 61731 h 346642"/>
                  <a:gd name="connsiteX41" fmla="*/ 41343 w 268592"/>
                  <a:gd name="connsiteY41" fmla="*/ 16693 h 346642"/>
                  <a:gd name="connsiteX42" fmla="*/ 134296 w 268592"/>
                  <a:gd name="connsiteY42" fmla="*/ 0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8592" h="346642">
                    <a:moveTo>
                      <a:pt x="134296" y="12674"/>
                    </a:moveTo>
                    <a:cubicBezTo>
                      <a:pt x="66126" y="12674"/>
                      <a:pt x="10863" y="34745"/>
                      <a:pt x="10863" y="61971"/>
                    </a:cubicBezTo>
                    <a:cubicBezTo>
                      <a:pt x="10863" y="89197"/>
                      <a:pt x="66126" y="111268"/>
                      <a:pt x="134296" y="111268"/>
                    </a:cubicBezTo>
                    <a:cubicBezTo>
                      <a:pt x="202467" y="111268"/>
                      <a:pt x="257730" y="89197"/>
                      <a:pt x="257730" y="61971"/>
                    </a:cubicBezTo>
                    <a:cubicBezTo>
                      <a:pt x="257730" y="34745"/>
                      <a:pt x="202467" y="12674"/>
                      <a:pt x="134296" y="12674"/>
                    </a:cubicBezTo>
                    <a:close/>
                    <a:moveTo>
                      <a:pt x="134296" y="0"/>
                    </a:moveTo>
                    <a:cubicBezTo>
                      <a:pt x="169424" y="0"/>
                      <a:pt x="202390" y="5984"/>
                      <a:pt x="227250" y="16693"/>
                    </a:cubicBezTo>
                    <a:cubicBezTo>
                      <a:pt x="254001" y="28031"/>
                      <a:pt x="268592" y="44094"/>
                      <a:pt x="268592" y="61731"/>
                    </a:cubicBezTo>
                    <a:lnTo>
                      <a:pt x="268199" y="65510"/>
                    </a:lnTo>
                    <a:lnTo>
                      <a:pt x="268592" y="65510"/>
                    </a:lnTo>
                    <a:lnTo>
                      <a:pt x="268592" y="221257"/>
                    </a:lnTo>
                    <a:lnTo>
                      <a:pt x="258196" y="221257"/>
                    </a:lnTo>
                    <a:lnTo>
                      <a:pt x="258196" y="129929"/>
                    </a:lnTo>
                    <a:lnTo>
                      <a:pt x="257730" y="129929"/>
                    </a:lnTo>
                    <a:lnTo>
                      <a:pt x="257730" y="86865"/>
                    </a:lnTo>
                    <a:lnTo>
                      <a:pt x="252087" y="92264"/>
                    </a:lnTo>
                    <a:cubicBezTo>
                      <a:pt x="245603" y="97725"/>
                      <a:pt x="237281" y="102715"/>
                      <a:pt x="227250" y="107085"/>
                    </a:cubicBezTo>
                    <a:cubicBezTo>
                      <a:pt x="202390" y="117793"/>
                      <a:pt x="169424" y="123777"/>
                      <a:pt x="134296" y="123777"/>
                    </a:cubicBezTo>
                    <a:cubicBezTo>
                      <a:pt x="99168" y="123777"/>
                      <a:pt x="66203" y="117793"/>
                      <a:pt x="41343" y="107085"/>
                    </a:cubicBezTo>
                    <a:cubicBezTo>
                      <a:pt x="31311" y="102715"/>
                      <a:pt x="22990" y="97725"/>
                      <a:pt x="16506" y="92264"/>
                    </a:cubicBezTo>
                    <a:lnTo>
                      <a:pt x="10863" y="86865"/>
                    </a:lnTo>
                    <a:lnTo>
                      <a:pt x="10863" y="129929"/>
                    </a:lnTo>
                    <a:lnTo>
                      <a:pt x="10632" y="129929"/>
                    </a:lnTo>
                    <a:lnTo>
                      <a:pt x="10632" y="280560"/>
                    </a:lnTo>
                    <a:lnTo>
                      <a:pt x="10863" y="280560"/>
                    </a:lnTo>
                    <a:lnTo>
                      <a:pt x="10863" y="284918"/>
                    </a:lnTo>
                    <a:lnTo>
                      <a:pt x="10809" y="284918"/>
                    </a:lnTo>
                    <a:cubicBezTo>
                      <a:pt x="10809" y="308222"/>
                      <a:pt x="61609" y="334045"/>
                      <a:pt x="134296" y="334045"/>
                    </a:cubicBezTo>
                    <a:cubicBezTo>
                      <a:pt x="188812" y="334045"/>
                      <a:pt x="231016" y="319520"/>
                      <a:pt x="248711" y="302426"/>
                    </a:cubicBezTo>
                    <a:lnTo>
                      <a:pt x="249655" y="300604"/>
                    </a:lnTo>
                    <a:lnTo>
                      <a:pt x="261884" y="300604"/>
                    </a:lnTo>
                    <a:lnTo>
                      <a:pt x="257953" y="309797"/>
                    </a:lnTo>
                    <a:cubicBezTo>
                      <a:pt x="250961" y="317434"/>
                      <a:pt x="240625" y="324283"/>
                      <a:pt x="227250" y="329952"/>
                    </a:cubicBezTo>
                    <a:cubicBezTo>
                      <a:pt x="202390" y="340659"/>
                      <a:pt x="169424" y="346642"/>
                      <a:pt x="134296" y="346642"/>
                    </a:cubicBezTo>
                    <a:cubicBezTo>
                      <a:pt x="99168" y="346642"/>
                      <a:pt x="66203" y="340659"/>
                      <a:pt x="41343" y="329952"/>
                    </a:cubicBezTo>
                    <a:cubicBezTo>
                      <a:pt x="14592" y="318615"/>
                      <a:pt x="0" y="302554"/>
                      <a:pt x="0" y="284918"/>
                    </a:cubicBezTo>
                    <a:lnTo>
                      <a:pt x="0" y="212166"/>
                    </a:lnTo>
                    <a:lnTo>
                      <a:pt x="0" y="132995"/>
                    </a:lnTo>
                    <a:lnTo>
                      <a:pt x="0" y="65510"/>
                    </a:lnTo>
                    <a:lnTo>
                      <a:pt x="393" y="65510"/>
                    </a:lnTo>
                    <a:lnTo>
                      <a:pt x="0" y="61731"/>
                    </a:lnTo>
                    <a:cubicBezTo>
                      <a:pt x="0" y="44094"/>
                      <a:pt x="14592" y="28031"/>
                      <a:pt x="41343" y="16693"/>
                    </a:cubicBezTo>
                    <a:cubicBezTo>
                      <a:pt x="66203" y="5984"/>
                      <a:pt x="99168" y="0"/>
                      <a:pt x="13429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2">
                      <a:lumMod val="75000"/>
                    </a:schemeClr>
                  </a:solidFill>
                  <a:effectLst/>
                  <a:uLnTx/>
                  <a:uFillTx/>
                </a:endParaRPr>
              </a:p>
            </p:txBody>
          </p:sp>
          <p:sp>
            <p:nvSpPr>
              <p:cNvPr id="576" name="Freeform 575"/>
              <p:cNvSpPr>
                <a:spLocks noChangeArrowheads="1"/>
              </p:cNvSpPr>
              <p:nvPr/>
            </p:nvSpPr>
            <p:spPr bwMode="auto">
              <a:xfrm flipH="1">
                <a:off x="7083210" y="3221555"/>
                <a:ext cx="359782" cy="302695"/>
              </a:xfrm>
              <a:custGeom>
                <a:avLst/>
                <a:gdLst>
                  <a:gd name="connsiteX0" fmla="*/ 179965 w 359782"/>
                  <a:gd name="connsiteY0" fmla="*/ 201781 h 302695"/>
                  <a:gd name="connsiteX1" fmla="*/ 144234 w 359782"/>
                  <a:gd name="connsiteY1" fmla="*/ 216559 h 302695"/>
                  <a:gd name="connsiteX2" fmla="*/ 140431 w 359782"/>
                  <a:gd name="connsiteY2" fmla="*/ 225728 h 302695"/>
                  <a:gd name="connsiteX3" fmla="*/ 151884 w 359782"/>
                  <a:gd name="connsiteY3" fmla="*/ 225728 h 302695"/>
                  <a:gd name="connsiteX4" fmla="*/ 152336 w 359782"/>
                  <a:gd name="connsiteY4" fmla="*/ 224640 h 302695"/>
                  <a:gd name="connsiteX5" fmla="*/ 180040 w 359782"/>
                  <a:gd name="connsiteY5" fmla="*/ 213208 h 302695"/>
                  <a:gd name="connsiteX6" fmla="*/ 219218 w 359782"/>
                  <a:gd name="connsiteY6" fmla="*/ 252238 h 302695"/>
                  <a:gd name="connsiteX7" fmla="*/ 180040 w 359782"/>
                  <a:gd name="connsiteY7" fmla="*/ 291268 h 302695"/>
                  <a:gd name="connsiteX8" fmla="*/ 179736 w 359782"/>
                  <a:gd name="connsiteY8" fmla="*/ 291143 h 302695"/>
                  <a:gd name="connsiteX9" fmla="*/ 179736 w 359782"/>
                  <a:gd name="connsiteY9" fmla="*/ 302649 h 302695"/>
                  <a:gd name="connsiteX10" fmla="*/ 179965 w 359782"/>
                  <a:gd name="connsiteY10" fmla="*/ 302695 h 302695"/>
                  <a:gd name="connsiteX11" fmla="*/ 230497 w 359782"/>
                  <a:gd name="connsiteY11" fmla="*/ 252238 h 302695"/>
                  <a:gd name="connsiteX12" fmla="*/ 179965 w 359782"/>
                  <a:gd name="connsiteY12" fmla="*/ 201781 h 302695"/>
                  <a:gd name="connsiteX13" fmla="*/ 179933 w 359782"/>
                  <a:gd name="connsiteY13" fmla="*/ 134440 h 302695"/>
                  <a:gd name="connsiteX14" fmla="*/ 96831 w 359782"/>
                  <a:gd name="connsiteY14" fmla="*/ 168824 h 302695"/>
                  <a:gd name="connsiteX15" fmla="*/ 96831 w 359782"/>
                  <a:gd name="connsiteY15" fmla="*/ 177082 h 302695"/>
                  <a:gd name="connsiteX16" fmla="*/ 100807 w 359782"/>
                  <a:gd name="connsiteY16" fmla="*/ 178506 h 302695"/>
                  <a:gd name="connsiteX17" fmla="*/ 104783 w 359782"/>
                  <a:gd name="connsiteY17" fmla="*/ 177082 h 302695"/>
                  <a:gd name="connsiteX18" fmla="*/ 255013 w 359782"/>
                  <a:gd name="connsiteY18" fmla="*/ 177082 h 302695"/>
                  <a:gd name="connsiteX19" fmla="*/ 263248 w 359782"/>
                  <a:gd name="connsiteY19" fmla="*/ 177082 h 302695"/>
                  <a:gd name="connsiteX20" fmla="*/ 263248 w 359782"/>
                  <a:gd name="connsiteY20" fmla="*/ 168824 h 302695"/>
                  <a:gd name="connsiteX21" fmla="*/ 179933 w 359782"/>
                  <a:gd name="connsiteY21" fmla="*/ 134440 h 302695"/>
                  <a:gd name="connsiteX22" fmla="*/ 179966 w 359782"/>
                  <a:gd name="connsiteY22" fmla="*/ 67031 h 302695"/>
                  <a:gd name="connsiteX23" fmla="*/ 49342 w 359782"/>
                  <a:gd name="connsiteY23" fmla="*/ 121348 h 302695"/>
                  <a:gd name="connsiteX24" fmla="*/ 49342 w 359782"/>
                  <a:gd name="connsiteY24" fmla="*/ 129311 h 302695"/>
                  <a:gd name="connsiteX25" fmla="*/ 53317 w 359782"/>
                  <a:gd name="connsiteY25" fmla="*/ 131017 h 302695"/>
                  <a:gd name="connsiteX26" fmla="*/ 57293 w 359782"/>
                  <a:gd name="connsiteY26" fmla="*/ 129311 h 302695"/>
                  <a:gd name="connsiteX27" fmla="*/ 179966 w 359782"/>
                  <a:gd name="connsiteY27" fmla="*/ 78406 h 302695"/>
                  <a:gd name="connsiteX28" fmla="*/ 302638 w 359782"/>
                  <a:gd name="connsiteY28" fmla="*/ 129311 h 302695"/>
                  <a:gd name="connsiteX29" fmla="*/ 310589 w 359782"/>
                  <a:gd name="connsiteY29" fmla="*/ 129311 h 302695"/>
                  <a:gd name="connsiteX30" fmla="*/ 310589 w 359782"/>
                  <a:gd name="connsiteY30" fmla="*/ 121348 h 302695"/>
                  <a:gd name="connsiteX31" fmla="*/ 179966 w 359782"/>
                  <a:gd name="connsiteY31" fmla="*/ 67031 h 302695"/>
                  <a:gd name="connsiteX32" fmla="*/ 180033 w 359782"/>
                  <a:gd name="connsiteY32" fmla="*/ 0 h 302695"/>
                  <a:gd name="connsiteX33" fmla="*/ 1704 w 359782"/>
                  <a:gd name="connsiteY33" fmla="*/ 73869 h 302695"/>
                  <a:gd name="connsiteX34" fmla="*/ 1704 w 359782"/>
                  <a:gd name="connsiteY34" fmla="*/ 81824 h 302695"/>
                  <a:gd name="connsiteX35" fmla="*/ 9655 w 359782"/>
                  <a:gd name="connsiteY35" fmla="*/ 81824 h 302695"/>
                  <a:gd name="connsiteX36" fmla="*/ 350128 w 359782"/>
                  <a:gd name="connsiteY36" fmla="*/ 81824 h 302695"/>
                  <a:gd name="connsiteX37" fmla="*/ 354103 w 359782"/>
                  <a:gd name="connsiteY37" fmla="*/ 83529 h 302695"/>
                  <a:gd name="connsiteX38" fmla="*/ 358079 w 359782"/>
                  <a:gd name="connsiteY38" fmla="*/ 81824 h 302695"/>
                  <a:gd name="connsiteX39" fmla="*/ 358079 w 359782"/>
                  <a:gd name="connsiteY39" fmla="*/ 73869 h 302695"/>
                  <a:gd name="connsiteX40" fmla="*/ 180033 w 359782"/>
                  <a:gd name="connsiteY40" fmla="*/ 0 h 3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9782" h="302695">
                    <a:moveTo>
                      <a:pt x="179965" y="201781"/>
                    </a:moveTo>
                    <a:cubicBezTo>
                      <a:pt x="166011" y="201781"/>
                      <a:pt x="153379" y="207428"/>
                      <a:pt x="144234" y="216559"/>
                    </a:cubicBezTo>
                    <a:lnTo>
                      <a:pt x="140431" y="225728"/>
                    </a:lnTo>
                    <a:lnTo>
                      <a:pt x="151884" y="225728"/>
                    </a:lnTo>
                    <a:lnTo>
                      <a:pt x="152336" y="224640"/>
                    </a:lnTo>
                    <a:cubicBezTo>
                      <a:pt x="159426" y="217576"/>
                      <a:pt x="169221" y="213208"/>
                      <a:pt x="180040" y="213208"/>
                    </a:cubicBezTo>
                    <a:cubicBezTo>
                      <a:pt x="201677" y="213208"/>
                      <a:pt x="219218" y="230682"/>
                      <a:pt x="219218" y="252238"/>
                    </a:cubicBezTo>
                    <a:cubicBezTo>
                      <a:pt x="219218" y="273794"/>
                      <a:pt x="201677" y="291268"/>
                      <a:pt x="180040" y="291268"/>
                    </a:cubicBezTo>
                    <a:lnTo>
                      <a:pt x="179736" y="291143"/>
                    </a:lnTo>
                    <a:lnTo>
                      <a:pt x="179736" y="302649"/>
                    </a:lnTo>
                    <a:lnTo>
                      <a:pt x="179965" y="302695"/>
                    </a:lnTo>
                    <a:cubicBezTo>
                      <a:pt x="207873" y="302695"/>
                      <a:pt x="230497" y="280105"/>
                      <a:pt x="230497" y="252238"/>
                    </a:cubicBezTo>
                    <a:cubicBezTo>
                      <a:pt x="230497" y="224371"/>
                      <a:pt x="207873" y="201781"/>
                      <a:pt x="179965" y="201781"/>
                    </a:cubicBezTo>
                    <a:close/>
                    <a:moveTo>
                      <a:pt x="179933" y="134440"/>
                    </a:moveTo>
                    <a:cubicBezTo>
                      <a:pt x="149795" y="134440"/>
                      <a:pt x="119692" y="145901"/>
                      <a:pt x="96831" y="168824"/>
                    </a:cubicBezTo>
                    <a:cubicBezTo>
                      <a:pt x="94559" y="171102"/>
                      <a:pt x="94559" y="174804"/>
                      <a:pt x="96831" y="177082"/>
                    </a:cubicBezTo>
                    <a:cubicBezTo>
                      <a:pt x="97967" y="177936"/>
                      <a:pt x="99387" y="178506"/>
                      <a:pt x="100807" y="178506"/>
                    </a:cubicBezTo>
                    <a:cubicBezTo>
                      <a:pt x="102227" y="178506"/>
                      <a:pt x="103647" y="177936"/>
                      <a:pt x="104783" y="177082"/>
                    </a:cubicBezTo>
                    <a:cubicBezTo>
                      <a:pt x="146245" y="135508"/>
                      <a:pt x="213834" y="135508"/>
                      <a:pt x="255013" y="177082"/>
                    </a:cubicBezTo>
                    <a:cubicBezTo>
                      <a:pt x="257285" y="179075"/>
                      <a:pt x="260976" y="179075"/>
                      <a:pt x="263248" y="177082"/>
                    </a:cubicBezTo>
                    <a:cubicBezTo>
                      <a:pt x="265520" y="174804"/>
                      <a:pt x="265520" y="171102"/>
                      <a:pt x="263248" y="168824"/>
                    </a:cubicBezTo>
                    <a:cubicBezTo>
                      <a:pt x="240245" y="145901"/>
                      <a:pt x="210071" y="134440"/>
                      <a:pt x="179933" y="134440"/>
                    </a:cubicBezTo>
                    <a:close/>
                    <a:moveTo>
                      <a:pt x="179966" y="67031"/>
                    </a:moveTo>
                    <a:cubicBezTo>
                      <a:pt x="130556" y="67031"/>
                      <a:pt x="83985" y="86369"/>
                      <a:pt x="49342" y="121348"/>
                    </a:cubicBezTo>
                    <a:cubicBezTo>
                      <a:pt x="47070" y="123623"/>
                      <a:pt x="47070" y="127036"/>
                      <a:pt x="49342" y="129311"/>
                    </a:cubicBezTo>
                    <a:cubicBezTo>
                      <a:pt x="50194" y="130449"/>
                      <a:pt x="51897" y="131017"/>
                      <a:pt x="53317" y="131017"/>
                    </a:cubicBezTo>
                    <a:cubicBezTo>
                      <a:pt x="54737" y="131017"/>
                      <a:pt x="56157" y="130449"/>
                      <a:pt x="57293" y="129311"/>
                    </a:cubicBezTo>
                    <a:cubicBezTo>
                      <a:pt x="89949" y="96607"/>
                      <a:pt x="133679" y="78406"/>
                      <a:pt x="179966" y="78406"/>
                    </a:cubicBezTo>
                    <a:cubicBezTo>
                      <a:pt x="226252" y="78406"/>
                      <a:pt x="269698" y="96607"/>
                      <a:pt x="302638" y="129311"/>
                    </a:cubicBezTo>
                    <a:cubicBezTo>
                      <a:pt x="304910" y="131586"/>
                      <a:pt x="308318" y="131586"/>
                      <a:pt x="310589" y="129311"/>
                    </a:cubicBezTo>
                    <a:cubicBezTo>
                      <a:pt x="312861" y="127036"/>
                      <a:pt x="312861" y="123623"/>
                      <a:pt x="310589" y="121348"/>
                    </a:cubicBezTo>
                    <a:cubicBezTo>
                      <a:pt x="275662" y="86369"/>
                      <a:pt x="229375" y="67031"/>
                      <a:pt x="179966" y="67031"/>
                    </a:cubicBezTo>
                    <a:close/>
                    <a:moveTo>
                      <a:pt x="180033" y="0"/>
                    </a:moveTo>
                    <a:cubicBezTo>
                      <a:pt x="112734" y="0"/>
                      <a:pt x="49410" y="26138"/>
                      <a:pt x="1704" y="73869"/>
                    </a:cubicBezTo>
                    <a:cubicBezTo>
                      <a:pt x="-568" y="75858"/>
                      <a:pt x="-568" y="79551"/>
                      <a:pt x="1704" y="81824"/>
                    </a:cubicBezTo>
                    <a:cubicBezTo>
                      <a:pt x="3976" y="84097"/>
                      <a:pt x="7667" y="84097"/>
                      <a:pt x="9655" y="81824"/>
                    </a:cubicBezTo>
                    <a:cubicBezTo>
                      <a:pt x="103647" y="-12217"/>
                      <a:pt x="256420" y="-11933"/>
                      <a:pt x="350128" y="81824"/>
                    </a:cubicBezTo>
                    <a:cubicBezTo>
                      <a:pt x="351263" y="82961"/>
                      <a:pt x="352683" y="83529"/>
                      <a:pt x="354103" y="83529"/>
                    </a:cubicBezTo>
                    <a:cubicBezTo>
                      <a:pt x="355523" y="83529"/>
                      <a:pt x="356943" y="82961"/>
                      <a:pt x="358079" y="81824"/>
                    </a:cubicBezTo>
                    <a:cubicBezTo>
                      <a:pt x="360350" y="79551"/>
                      <a:pt x="360350" y="76142"/>
                      <a:pt x="358079" y="73869"/>
                    </a:cubicBezTo>
                    <a:cubicBezTo>
                      <a:pt x="310657" y="26138"/>
                      <a:pt x="247333" y="0"/>
                      <a:pt x="180033"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sp>
            <p:nvSpPr>
              <p:cNvPr id="577" name="Freeform 576"/>
              <p:cNvSpPr>
                <a:spLocks/>
              </p:cNvSpPr>
              <p:nvPr/>
            </p:nvSpPr>
            <p:spPr bwMode="auto">
              <a:xfrm>
                <a:off x="6763784" y="3678867"/>
                <a:ext cx="325481" cy="190824"/>
              </a:xfrm>
              <a:custGeom>
                <a:avLst/>
                <a:gdLst>
                  <a:gd name="connsiteX0" fmla="*/ 141535 w 325481"/>
                  <a:gd name="connsiteY0" fmla="*/ 0 h 190824"/>
                  <a:gd name="connsiteX1" fmla="*/ 217726 w 325481"/>
                  <a:gd name="connsiteY1" fmla="*/ 50621 h 190824"/>
                  <a:gd name="connsiteX2" fmla="*/ 217726 w 325481"/>
                  <a:gd name="connsiteY2" fmla="*/ 51152 h 190824"/>
                  <a:gd name="connsiteX3" fmla="*/ 219048 w 325481"/>
                  <a:gd name="connsiteY3" fmla="*/ 54597 h 190824"/>
                  <a:gd name="connsiteX4" fmla="*/ 237038 w 325481"/>
                  <a:gd name="connsiteY4" fmla="*/ 51947 h 190824"/>
                  <a:gd name="connsiteX5" fmla="*/ 277646 w 325481"/>
                  <a:gd name="connsiteY5" fmla="*/ 66523 h 190824"/>
                  <a:gd name="connsiteX6" fmla="*/ 294713 w 325481"/>
                  <a:gd name="connsiteY6" fmla="*/ 94648 h 190824"/>
                  <a:gd name="connsiteX7" fmla="*/ 283124 w 325481"/>
                  <a:gd name="connsiteY7" fmla="*/ 94648 h 190824"/>
                  <a:gd name="connsiteX8" fmla="*/ 270834 w 325481"/>
                  <a:gd name="connsiteY8" fmla="*/ 74651 h 190824"/>
                  <a:gd name="connsiteX9" fmla="*/ 236970 w 325481"/>
                  <a:gd name="connsiteY9" fmla="*/ 62566 h 190824"/>
                  <a:gd name="connsiteX10" fmla="*/ 221097 w 325481"/>
                  <a:gd name="connsiteY10" fmla="*/ 64950 h 190824"/>
                  <a:gd name="connsiteX11" fmla="*/ 217393 w 325481"/>
                  <a:gd name="connsiteY11" fmla="*/ 66274 h 190824"/>
                  <a:gd name="connsiteX12" fmla="*/ 213160 w 325481"/>
                  <a:gd name="connsiteY12" fmla="*/ 66274 h 190824"/>
                  <a:gd name="connsiteX13" fmla="*/ 210515 w 325481"/>
                  <a:gd name="connsiteY13" fmla="*/ 63096 h 190824"/>
                  <a:gd name="connsiteX14" fmla="*/ 207869 w 325481"/>
                  <a:gd name="connsiteY14" fmla="*/ 54354 h 190824"/>
                  <a:gd name="connsiteX15" fmla="*/ 141465 w 325481"/>
                  <a:gd name="connsiteY15" fmla="*/ 10648 h 190824"/>
                  <a:gd name="connsiteX16" fmla="*/ 75061 w 325481"/>
                  <a:gd name="connsiteY16" fmla="*/ 54354 h 190824"/>
                  <a:gd name="connsiteX17" fmla="*/ 71093 w 325481"/>
                  <a:gd name="connsiteY17" fmla="*/ 67069 h 190824"/>
                  <a:gd name="connsiteX18" fmla="*/ 65802 w 325481"/>
                  <a:gd name="connsiteY18" fmla="*/ 70778 h 190824"/>
                  <a:gd name="connsiteX19" fmla="*/ 65273 w 325481"/>
                  <a:gd name="connsiteY19" fmla="*/ 70778 h 190824"/>
                  <a:gd name="connsiteX20" fmla="*/ 10509 w 325481"/>
                  <a:gd name="connsiteY20" fmla="*/ 125610 h 190824"/>
                  <a:gd name="connsiteX21" fmla="*/ 59717 w 325481"/>
                  <a:gd name="connsiteY21" fmla="*/ 179912 h 190824"/>
                  <a:gd name="connsiteX22" fmla="*/ 64479 w 325481"/>
                  <a:gd name="connsiteY22" fmla="*/ 180177 h 190824"/>
                  <a:gd name="connsiteX23" fmla="*/ 65008 w 325481"/>
                  <a:gd name="connsiteY23" fmla="*/ 180177 h 190824"/>
                  <a:gd name="connsiteX24" fmla="*/ 291205 w 325481"/>
                  <a:gd name="connsiteY24" fmla="*/ 180177 h 190824"/>
                  <a:gd name="connsiteX25" fmla="*/ 291734 w 325481"/>
                  <a:gd name="connsiteY25" fmla="*/ 180177 h 190824"/>
                  <a:gd name="connsiteX26" fmla="*/ 298083 w 325481"/>
                  <a:gd name="connsiteY26" fmla="*/ 179647 h 190824"/>
                  <a:gd name="connsiteX27" fmla="*/ 307210 w 325481"/>
                  <a:gd name="connsiteY27" fmla="*/ 173995 h 190824"/>
                  <a:gd name="connsiteX28" fmla="*/ 325481 w 325481"/>
                  <a:gd name="connsiteY28" fmla="*/ 173995 h 190824"/>
                  <a:gd name="connsiteX29" fmla="*/ 325233 w 325481"/>
                  <a:gd name="connsiteY29" fmla="*/ 174690 h 190824"/>
                  <a:gd name="connsiteX30" fmla="*/ 300001 w 325481"/>
                  <a:gd name="connsiteY30" fmla="*/ 190029 h 190824"/>
                  <a:gd name="connsiteX31" fmla="*/ 299472 w 325481"/>
                  <a:gd name="connsiteY31" fmla="*/ 190029 h 190824"/>
                  <a:gd name="connsiteX32" fmla="*/ 293916 w 325481"/>
                  <a:gd name="connsiteY32" fmla="*/ 190559 h 190824"/>
                  <a:gd name="connsiteX33" fmla="*/ 292329 w 325481"/>
                  <a:gd name="connsiteY33" fmla="*/ 190824 h 190824"/>
                  <a:gd name="connsiteX34" fmla="*/ 64286 w 325481"/>
                  <a:gd name="connsiteY34" fmla="*/ 190824 h 190824"/>
                  <a:gd name="connsiteX35" fmla="*/ 62963 w 325481"/>
                  <a:gd name="connsiteY35" fmla="*/ 190824 h 190824"/>
                  <a:gd name="connsiteX36" fmla="*/ 58995 w 325481"/>
                  <a:gd name="connsiteY36" fmla="*/ 190559 h 190824"/>
                  <a:gd name="connsiteX37" fmla="*/ 58731 w 325481"/>
                  <a:gd name="connsiteY37" fmla="*/ 190559 h 190824"/>
                  <a:gd name="connsiteX38" fmla="*/ 0 w 325481"/>
                  <a:gd name="connsiteY38" fmla="*/ 125626 h 190824"/>
                  <a:gd name="connsiteX39" fmla="*/ 62434 w 325481"/>
                  <a:gd name="connsiteY39" fmla="*/ 60163 h 190824"/>
                  <a:gd name="connsiteX40" fmla="*/ 65080 w 325481"/>
                  <a:gd name="connsiteY40" fmla="*/ 51152 h 190824"/>
                  <a:gd name="connsiteX41" fmla="*/ 65344 w 325481"/>
                  <a:gd name="connsiteY41" fmla="*/ 50621 h 190824"/>
                  <a:gd name="connsiteX42" fmla="*/ 141535 w 325481"/>
                  <a:gd name="connsiteY42" fmla="*/ 0 h 19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5481" h="190824">
                    <a:moveTo>
                      <a:pt x="141535" y="0"/>
                    </a:moveTo>
                    <a:cubicBezTo>
                      <a:pt x="174868" y="0"/>
                      <a:pt x="204763" y="19878"/>
                      <a:pt x="217726" y="50621"/>
                    </a:cubicBezTo>
                    <a:cubicBezTo>
                      <a:pt x="217726" y="50621"/>
                      <a:pt x="217726" y="50887"/>
                      <a:pt x="217726" y="51152"/>
                    </a:cubicBezTo>
                    <a:cubicBezTo>
                      <a:pt x="219048" y="54597"/>
                      <a:pt x="219048" y="54597"/>
                      <a:pt x="219048" y="54597"/>
                    </a:cubicBezTo>
                    <a:cubicBezTo>
                      <a:pt x="224868" y="52742"/>
                      <a:pt x="230953" y="51947"/>
                      <a:pt x="237038" y="51947"/>
                    </a:cubicBezTo>
                    <a:cubicBezTo>
                      <a:pt x="252249" y="51947"/>
                      <a:pt x="266469" y="57380"/>
                      <a:pt x="277646" y="66523"/>
                    </a:cubicBezTo>
                    <a:lnTo>
                      <a:pt x="294713" y="94648"/>
                    </a:lnTo>
                    <a:lnTo>
                      <a:pt x="283124" y="94648"/>
                    </a:lnTo>
                    <a:lnTo>
                      <a:pt x="270834" y="74651"/>
                    </a:lnTo>
                    <a:cubicBezTo>
                      <a:pt x="261508" y="67069"/>
                      <a:pt x="249669" y="62566"/>
                      <a:pt x="236970" y="62566"/>
                    </a:cubicBezTo>
                    <a:cubicBezTo>
                      <a:pt x="231679" y="62566"/>
                      <a:pt x="226124" y="63361"/>
                      <a:pt x="221097" y="64950"/>
                    </a:cubicBezTo>
                    <a:cubicBezTo>
                      <a:pt x="217393" y="66274"/>
                      <a:pt x="217393" y="66274"/>
                      <a:pt x="217393" y="66274"/>
                    </a:cubicBezTo>
                    <a:cubicBezTo>
                      <a:pt x="215806" y="66804"/>
                      <a:pt x="214483" y="66804"/>
                      <a:pt x="213160" y="66274"/>
                    </a:cubicBezTo>
                    <a:cubicBezTo>
                      <a:pt x="211838" y="65480"/>
                      <a:pt x="210779" y="64420"/>
                      <a:pt x="210515" y="63096"/>
                    </a:cubicBezTo>
                    <a:cubicBezTo>
                      <a:pt x="207869" y="54354"/>
                      <a:pt x="207869" y="54354"/>
                      <a:pt x="207869" y="54354"/>
                    </a:cubicBezTo>
                    <a:cubicBezTo>
                      <a:pt x="196493" y="27865"/>
                      <a:pt x="170302" y="10648"/>
                      <a:pt x="141465" y="10648"/>
                    </a:cubicBezTo>
                    <a:cubicBezTo>
                      <a:pt x="112629" y="10648"/>
                      <a:pt x="86437" y="27865"/>
                      <a:pt x="75061" y="54354"/>
                    </a:cubicBezTo>
                    <a:cubicBezTo>
                      <a:pt x="71093" y="67069"/>
                      <a:pt x="71093" y="67069"/>
                      <a:pt x="71093" y="67069"/>
                    </a:cubicBezTo>
                    <a:cubicBezTo>
                      <a:pt x="70564" y="69453"/>
                      <a:pt x="68183" y="71042"/>
                      <a:pt x="65802" y="70778"/>
                    </a:cubicBezTo>
                    <a:cubicBezTo>
                      <a:pt x="65273" y="70778"/>
                      <a:pt x="65273" y="70778"/>
                      <a:pt x="65273" y="70778"/>
                    </a:cubicBezTo>
                    <a:cubicBezTo>
                      <a:pt x="35113" y="70778"/>
                      <a:pt x="10509" y="95412"/>
                      <a:pt x="10509" y="125610"/>
                    </a:cubicBezTo>
                    <a:cubicBezTo>
                      <a:pt x="10509" y="153688"/>
                      <a:pt x="31674" y="176998"/>
                      <a:pt x="59717" y="179912"/>
                    </a:cubicBezTo>
                    <a:cubicBezTo>
                      <a:pt x="64479" y="180177"/>
                      <a:pt x="64479" y="180177"/>
                      <a:pt x="64479" y="180177"/>
                    </a:cubicBezTo>
                    <a:cubicBezTo>
                      <a:pt x="64479" y="180177"/>
                      <a:pt x="64744" y="180177"/>
                      <a:pt x="65008" y="180177"/>
                    </a:cubicBezTo>
                    <a:cubicBezTo>
                      <a:pt x="291205" y="180177"/>
                      <a:pt x="291205" y="180177"/>
                      <a:pt x="291205" y="180177"/>
                    </a:cubicBezTo>
                    <a:cubicBezTo>
                      <a:pt x="291469" y="180177"/>
                      <a:pt x="291469" y="180177"/>
                      <a:pt x="291734" y="180177"/>
                    </a:cubicBezTo>
                    <a:cubicBezTo>
                      <a:pt x="298083" y="179647"/>
                      <a:pt x="298083" y="179647"/>
                      <a:pt x="298083" y="179647"/>
                    </a:cubicBezTo>
                    <a:lnTo>
                      <a:pt x="307210" y="173995"/>
                    </a:lnTo>
                    <a:lnTo>
                      <a:pt x="325481" y="173995"/>
                    </a:lnTo>
                    <a:lnTo>
                      <a:pt x="325233" y="174690"/>
                    </a:lnTo>
                    <a:cubicBezTo>
                      <a:pt x="318983" y="182343"/>
                      <a:pt x="310186" y="187909"/>
                      <a:pt x="300001" y="190029"/>
                    </a:cubicBezTo>
                    <a:cubicBezTo>
                      <a:pt x="300001" y="190029"/>
                      <a:pt x="299736" y="190029"/>
                      <a:pt x="299472" y="190029"/>
                    </a:cubicBezTo>
                    <a:cubicBezTo>
                      <a:pt x="293916" y="190559"/>
                      <a:pt x="293916" y="190559"/>
                      <a:pt x="293916" y="190559"/>
                    </a:cubicBezTo>
                    <a:cubicBezTo>
                      <a:pt x="293387" y="190824"/>
                      <a:pt x="292858" y="190824"/>
                      <a:pt x="292329" y="190824"/>
                    </a:cubicBezTo>
                    <a:cubicBezTo>
                      <a:pt x="64286" y="190824"/>
                      <a:pt x="64286" y="190824"/>
                      <a:pt x="64286" y="190824"/>
                    </a:cubicBezTo>
                    <a:cubicBezTo>
                      <a:pt x="63757" y="190824"/>
                      <a:pt x="63492" y="190824"/>
                      <a:pt x="62963" y="190824"/>
                    </a:cubicBezTo>
                    <a:cubicBezTo>
                      <a:pt x="58995" y="190559"/>
                      <a:pt x="58995" y="190559"/>
                      <a:pt x="58995" y="190559"/>
                    </a:cubicBezTo>
                    <a:cubicBezTo>
                      <a:pt x="58995" y="190559"/>
                      <a:pt x="58995" y="190559"/>
                      <a:pt x="58731" y="190559"/>
                    </a:cubicBezTo>
                    <a:cubicBezTo>
                      <a:pt x="25397" y="187114"/>
                      <a:pt x="0" y="159285"/>
                      <a:pt x="0" y="125626"/>
                    </a:cubicBezTo>
                    <a:cubicBezTo>
                      <a:pt x="0" y="90642"/>
                      <a:pt x="27778" y="62018"/>
                      <a:pt x="62434" y="60163"/>
                    </a:cubicBezTo>
                    <a:cubicBezTo>
                      <a:pt x="65080" y="51152"/>
                      <a:pt x="65080" y="51152"/>
                      <a:pt x="65080" y="51152"/>
                    </a:cubicBezTo>
                    <a:cubicBezTo>
                      <a:pt x="65344" y="50887"/>
                      <a:pt x="65344" y="50621"/>
                      <a:pt x="65344" y="50621"/>
                    </a:cubicBezTo>
                    <a:cubicBezTo>
                      <a:pt x="78307" y="19878"/>
                      <a:pt x="108202" y="0"/>
                      <a:pt x="141535"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grpSp>
            <p:nvGrpSpPr>
              <p:cNvPr id="578" name="Group 577"/>
              <p:cNvGrpSpPr/>
              <p:nvPr/>
            </p:nvGrpSpPr>
            <p:grpSpPr>
              <a:xfrm>
                <a:off x="6770791" y="3423638"/>
                <a:ext cx="166584" cy="78932"/>
                <a:chOff x="6265966" y="3966563"/>
                <a:chExt cx="937472" cy="444202"/>
              </a:xfrm>
              <a:grpFill/>
            </p:grpSpPr>
            <p:sp>
              <p:nvSpPr>
                <p:cNvPr id="585" name="Rectangle 584"/>
                <p:cNvSpPr/>
                <p:nvPr/>
              </p:nvSpPr>
              <p:spPr bwMode="auto">
                <a:xfrm rot="2990979">
                  <a:off x="6084049" y="4148480"/>
                  <a:ext cx="444202"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586" name="Rectangle 585"/>
                <p:cNvSpPr/>
                <p:nvPr/>
              </p:nvSpPr>
              <p:spPr bwMode="auto">
                <a:xfrm rot="19191831">
                  <a:off x="6289038" y="4019160"/>
                  <a:ext cx="914400"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579" name="Group 578"/>
              <p:cNvGrpSpPr/>
              <p:nvPr/>
            </p:nvGrpSpPr>
            <p:grpSpPr>
              <a:xfrm>
                <a:off x="7039873" y="3766538"/>
                <a:ext cx="166584" cy="78932"/>
                <a:chOff x="6265966" y="3966563"/>
                <a:chExt cx="937472" cy="444202"/>
              </a:xfrm>
              <a:grpFill/>
            </p:grpSpPr>
            <p:sp>
              <p:nvSpPr>
                <p:cNvPr id="583" name="Rectangle 582"/>
                <p:cNvSpPr/>
                <p:nvPr/>
              </p:nvSpPr>
              <p:spPr bwMode="auto">
                <a:xfrm rot="2990979">
                  <a:off x="6084049" y="4148480"/>
                  <a:ext cx="444202"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584" name="Rectangle 583"/>
                <p:cNvSpPr/>
                <p:nvPr/>
              </p:nvSpPr>
              <p:spPr bwMode="auto">
                <a:xfrm rot="19191831">
                  <a:off x="6289038" y="4019160"/>
                  <a:ext cx="914400"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580" name="Group 579"/>
              <p:cNvGrpSpPr/>
              <p:nvPr/>
            </p:nvGrpSpPr>
            <p:grpSpPr>
              <a:xfrm>
                <a:off x="7277998" y="3440306"/>
                <a:ext cx="166584" cy="78932"/>
                <a:chOff x="6265966" y="3966563"/>
                <a:chExt cx="937472" cy="444202"/>
              </a:xfrm>
              <a:grpFill/>
            </p:grpSpPr>
            <p:sp>
              <p:nvSpPr>
                <p:cNvPr id="581" name="Rectangle 580"/>
                <p:cNvSpPr/>
                <p:nvPr/>
              </p:nvSpPr>
              <p:spPr bwMode="auto">
                <a:xfrm rot="2990979">
                  <a:off x="6084049" y="4148480"/>
                  <a:ext cx="444202"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582" name="Rectangle 581"/>
                <p:cNvSpPr/>
                <p:nvPr/>
              </p:nvSpPr>
              <p:spPr bwMode="auto">
                <a:xfrm rot="19191831">
                  <a:off x="6289038" y="4019160"/>
                  <a:ext cx="914400" cy="803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nvGrpSpPr>
            <p:cNvPr id="587" name="Group 586"/>
            <p:cNvGrpSpPr/>
            <p:nvPr/>
          </p:nvGrpSpPr>
          <p:grpSpPr>
            <a:xfrm>
              <a:off x="11328881" y="2729082"/>
              <a:ext cx="1329176" cy="1329176"/>
              <a:chOff x="7853491" y="2729082"/>
              <a:chExt cx="1329176" cy="1329176"/>
            </a:xfrm>
            <a:grpFill/>
          </p:grpSpPr>
          <p:sp>
            <p:nvSpPr>
              <p:cNvPr id="588" name="Oval 587"/>
              <p:cNvSpPr/>
              <p:nvPr/>
            </p:nvSpPr>
            <p:spPr bwMode="auto">
              <a:xfrm>
                <a:off x="7853491" y="2729082"/>
                <a:ext cx="1329176" cy="1329176"/>
              </a:xfrm>
              <a:prstGeom prst="ellipse">
                <a:avLst/>
              </a:prstGeom>
              <a:noFill/>
              <a:ln w="190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1005840"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accent2">
                        <a:lumMod val="75000"/>
                      </a:schemeClr>
                    </a:solidFill>
                    <a:effectLst/>
                    <a:uLnTx/>
                    <a:uFillTx/>
                  </a:rPr>
                  <a:t>TRANSFORM &amp; ANALYZE</a:t>
                </a:r>
              </a:p>
            </p:txBody>
          </p:sp>
          <p:sp>
            <p:nvSpPr>
              <p:cNvPr id="589" name="Freeform 588"/>
              <p:cNvSpPr/>
              <p:nvPr/>
            </p:nvSpPr>
            <p:spPr bwMode="auto">
              <a:xfrm>
                <a:off x="8237254" y="3735127"/>
                <a:ext cx="194753" cy="216927"/>
              </a:xfrm>
              <a:custGeom>
                <a:avLst/>
                <a:gdLst>
                  <a:gd name="connsiteX0" fmla="*/ 840105 w 2099417"/>
                  <a:gd name="connsiteY0" fmla="*/ 193365 h 2338449"/>
                  <a:gd name="connsiteX1" fmla="*/ 840105 w 2099417"/>
                  <a:gd name="connsiteY1" fmla="*/ 637578 h 2338449"/>
                  <a:gd name="connsiteX2" fmla="*/ 706532 w 2099417"/>
                  <a:gd name="connsiteY2" fmla="*/ 898901 h 2338449"/>
                  <a:gd name="connsiteX3" fmla="*/ 170288 w 2099417"/>
                  <a:gd name="connsiteY3" fmla="*/ 1975105 h 2338449"/>
                  <a:gd name="connsiteX4" fmla="*/ 322383 w 2099417"/>
                  <a:gd name="connsiteY4" fmla="*/ 2220285 h 2338449"/>
                  <a:gd name="connsiteX5" fmla="*/ 1777036 w 2099417"/>
                  <a:gd name="connsiteY5" fmla="*/ 2220285 h 2338449"/>
                  <a:gd name="connsiteX6" fmla="*/ 1929130 w 2099417"/>
                  <a:gd name="connsiteY6" fmla="*/ 1975105 h 2338449"/>
                  <a:gd name="connsiteX7" fmla="*/ 1395989 w 2099417"/>
                  <a:gd name="connsiteY7" fmla="*/ 905127 h 2338449"/>
                  <a:gd name="connsiteX8" fmla="*/ 1261586 w 2099417"/>
                  <a:gd name="connsiteY8" fmla="*/ 642306 h 2338449"/>
                  <a:gd name="connsiteX9" fmla="*/ 1261586 w 2099417"/>
                  <a:gd name="connsiteY9" fmla="*/ 193365 h 2338449"/>
                  <a:gd name="connsiteX10" fmla="*/ 510540 w 2099417"/>
                  <a:gd name="connsiteY10" fmla="*/ 0 h 2338449"/>
                  <a:gd name="connsiteX11" fmla="*/ 1592580 w 2099417"/>
                  <a:gd name="connsiteY11" fmla="*/ 0 h 2338449"/>
                  <a:gd name="connsiteX12" fmla="*/ 1592580 w 2099417"/>
                  <a:gd name="connsiteY12" fmla="*/ 193365 h 2338449"/>
                  <a:gd name="connsiteX13" fmla="*/ 1463040 w 2099417"/>
                  <a:gd name="connsiteY13" fmla="*/ 193365 h 2338449"/>
                  <a:gd name="connsiteX14" fmla="*/ 1463040 w 2099417"/>
                  <a:gd name="connsiteY14" fmla="*/ 620444 h 2338449"/>
                  <a:gd name="connsiteX15" fmla="*/ 2099417 w 2099417"/>
                  <a:gd name="connsiteY15" fmla="*/ 1991685 h 2338449"/>
                  <a:gd name="connsiteX16" fmla="*/ 1901297 w 2099417"/>
                  <a:gd name="connsiteY16" fmla="*/ 2334585 h 2338449"/>
                  <a:gd name="connsiteX17" fmla="*/ 1463040 w 2099417"/>
                  <a:gd name="connsiteY17" fmla="*/ 2338417 h 2338449"/>
                  <a:gd name="connsiteX18" fmla="*/ 1463040 w 2099417"/>
                  <a:gd name="connsiteY18" fmla="*/ 2338449 h 2338449"/>
                  <a:gd name="connsiteX19" fmla="*/ 1459337 w 2099417"/>
                  <a:gd name="connsiteY19" fmla="*/ 2338449 h 2338449"/>
                  <a:gd name="connsiteX20" fmla="*/ 640080 w 2099417"/>
                  <a:gd name="connsiteY20" fmla="*/ 2338449 h 2338449"/>
                  <a:gd name="connsiteX21" fmla="*/ 198120 w 2099417"/>
                  <a:gd name="connsiteY21" fmla="*/ 2334585 h 2338449"/>
                  <a:gd name="connsiteX22" fmla="*/ 0 w 2099417"/>
                  <a:gd name="connsiteY22" fmla="*/ 1991685 h 2338449"/>
                  <a:gd name="connsiteX23" fmla="*/ 640080 w 2099417"/>
                  <a:gd name="connsiteY23" fmla="*/ 612465 h 2338449"/>
                  <a:gd name="connsiteX24" fmla="*/ 640080 w 2099417"/>
                  <a:gd name="connsiteY24" fmla="*/ 193365 h 2338449"/>
                  <a:gd name="connsiteX25" fmla="*/ 510540 w 2099417"/>
                  <a:gd name="connsiteY25" fmla="*/ 193365 h 233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9417" h="2338449">
                    <a:moveTo>
                      <a:pt x="840105" y="193365"/>
                    </a:moveTo>
                    <a:lnTo>
                      <a:pt x="840105" y="637578"/>
                    </a:lnTo>
                    <a:lnTo>
                      <a:pt x="706532" y="898901"/>
                    </a:lnTo>
                    <a:lnTo>
                      <a:pt x="170288" y="1975105"/>
                    </a:lnTo>
                    <a:lnTo>
                      <a:pt x="322383" y="2220285"/>
                    </a:lnTo>
                    <a:lnTo>
                      <a:pt x="1777036" y="2220285"/>
                    </a:lnTo>
                    <a:lnTo>
                      <a:pt x="1929130" y="1975105"/>
                    </a:lnTo>
                    <a:lnTo>
                      <a:pt x="1395989" y="905127"/>
                    </a:lnTo>
                    <a:lnTo>
                      <a:pt x="1261586" y="642306"/>
                    </a:lnTo>
                    <a:lnTo>
                      <a:pt x="1261586" y="193365"/>
                    </a:lnTo>
                    <a:close/>
                    <a:moveTo>
                      <a:pt x="510540" y="0"/>
                    </a:moveTo>
                    <a:lnTo>
                      <a:pt x="1592580" y="0"/>
                    </a:lnTo>
                    <a:lnTo>
                      <a:pt x="1592580" y="193365"/>
                    </a:lnTo>
                    <a:lnTo>
                      <a:pt x="1463040" y="193365"/>
                    </a:lnTo>
                    <a:lnTo>
                      <a:pt x="1463040" y="620444"/>
                    </a:lnTo>
                    <a:lnTo>
                      <a:pt x="2099417" y="1991685"/>
                    </a:lnTo>
                    <a:lnTo>
                      <a:pt x="1901297" y="2334585"/>
                    </a:lnTo>
                    <a:lnTo>
                      <a:pt x="1463040" y="2338417"/>
                    </a:lnTo>
                    <a:lnTo>
                      <a:pt x="1463040" y="2338449"/>
                    </a:lnTo>
                    <a:lnTo>
                      <a:pt x="1459337" y="2338449"/>
                    </a:lnTo>
                    <a:lnTo>
                      <a:pt x="640080" y="2338449"/>
                    </a:lnTo>
                    <a:lnTo>
                      <a:pt x="198120" y="2334585"/>
                    </a:lnTo>
                    <a:lnTo>
                      <a:pt x="0" y="1991685"/>
                    </a:lnTo>
                    <a:lnTo>
                      <a:pt x="640080" y="612465"/>
                    </a:lnTo>
                    <a:lnTo>
                      <a:pt x="640080" y="193365"/>
                    </a:lnTo>
                    <a:lnTo>
                      <a:pt x="510540" y="193365"/>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accent2">
                      <a:lumMod val="75000"/>
                    </a:schemeClr>
                  </a:solidFill>
                  <a:effectLst/>
                  <a:uLnTx/>
                  <a:uFillTx/>
                  <a:ea typeface="Segoe UI" pitchFamily="34" charset="0"/>
                  <a:cs typeface="Segoe UI" pitchFamily="34" charset="0"/>
                </a:endParaRPr>
              </a:p>
            </p:txBody>
          </p:sp>
          <p:grpSp>
            <p:nvGrpSpPr>
              <p:cNvPr id="590" name="Group 589"/>
              <p:cNvGrpSpPr/>
              <p:nvPr/>
            </p:nvGrpSpPr>
            <p:grpSpPr>
              <a:xfrm>
                <a:off x="7985542" y="3325887"/>
                <a:ext cx="1065075" cy="341257"/>
                <a:chOff x="8007488" y="3207777"/>
                <a:chExt cx="1065075" cy="341257"/>
              </a:xfrm>
              <a:grpFill/>
            </p:grpSpPr>
            <p:sp>
              <p:nvSpPr>
                <p:cNvPr id="607" name="Freeform 606"/>
                <p:cNvSpPr/>
                <p:nvPr/>
              </p:nvSpPr>
              <p:spPr bwMode="auto">
                <a:xfrm>
                  <a:off x="8166808" y="3207777"/>
                  <a:ext cx="91927" cy="91927"/>
                </a:xfrm>
                <a:custGeom>
                  <a:avLst/>
                  <a:gdLst>
                    <a:gd name="connsiteX0" fmla="*/ 61913 w 914400"/>
                    <a:gd name="connsiteY0" fmla="*/ 61913 h 914400"/>
                    <a:gd name="connsiteX1" fmla="*/ 61913 w 914400"/>
                    <a:gd name="connsiteY1" fmla="*/ 852488 h 914400"/>
                    <a:gd name="connsiteX2" fmla="*/ 852488 w 914400"/>
                    <a:gd name="connsiteY2" fmla="*/ 852488 h 914400"/>
                    <a:gd name="connsiteX3" fmla="*/ 852488 w 914400"/>
                    <a:gd name="connsiteY3" fmla="*/ 61913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61913" y="61913"/>
                      </a:moveTo>
                      <a:lnTo>
                        <a:pt x="61913" y="852488"/>
                      </a:lnTo>
                      <a:lnTo>
                        <a:pt x="852488" y="852488"/>
                      </a:lnTo>
                      <a:lnTo>
                        <a:pt x="852488" y="61913"/>
                      </a:lnTo>
                      <a:close/>
                      <a:moveTo>
                        <a:pt x="0" y="0"/>
                      </a:moveTo>
                      <a:lnTo>
                        <a:pt x="914400" y="0"/>
                      </a:lnTo>
                      <a:lnTo>
                        <a:pt x="914400" y="914400"/>
                      </a:lnTo>
                      <a:lnTo>
                        <a:pt x="0" y="91440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8" name="Freeform 607"/>
                <p:cNvSpPr/>
                <p:nvPr/>
              </p:nvSpPr>
              <p:spPr bwMode="auto">
                <a:xfrm>
                  <a:off x="8007488" y="3292650"/>
                  <a:ext cx="96013" cy="96013"/>
                </a:xfrm>
                <a:custGeom>
                  <a:avLst/>
                  <a:gdLst>
                    <a:gd name="connsiteX0" fmla="*/ 457200 w 914400"/>
                    <a:gd name="connsiteY0" fmla="*/ 45244 h 914400"/>
                    <a:gd name="connsiteX1" fmla="*/ 45244 w 914400"/>
                    <a:gd name="connsiteY1" fmla="*/ 457200 h 914400"/>
                    <a:gd name="connsiteX2" fmla="*/ 457200 w 914400"/>
                    <a:gd name="connsiteY2" fmla="*/ 869156 h 914400"/>
                    <a:gd name="connsiteX3" fmla="*/ 869156 w 914400"/>
                    <a:gd name="connsiteY3" fmla="*/ 457200 h 914400"/>
                    <a:gd name="connsiteX4" fmla="*/ 457200 w 914400"/>
                    <a:gd name="connsiteY4" fmla="*/ 45244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45244"/>
                      </a:moveTo>
                      <a:cubicBezTo>
                        <a:pt x="229683" y="45244"/>
                        <a:pt x="45244" y="229683"/>
                        <a:pt x="45244" y="457200"/>
                      </a:cubicBezTo>
                      <a:cubicBezTo>
                        <a:pt x="45244" y="684717"/>
                        <a:pt x="229683" y="869156"/>
                        <a:pt x="457200" y="869156"/>
                      </a:cubicBezTo>
                      <a:cubicBezTo>
                        <a:pt x="684717" y="869156"/>
                        <a:pt x="869156" y="684717"/>
                        <a:pt x="869156" y="457200"/>
                      </a:cubicBezTo>
                      <a:cubicBezTo>
                        <a:pt x="869156" y="229683"/>
                        <a:pt x="684717" y="45244"/>
                        <a:pt x="457200" y="45244"/>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9" name="Freeform 608"/>
                <p:cNvSpPr/>
                <p:nvPr/>
              </p:nvSpPr>
              <p:spPr bwMode="auto">
                <a:xfrm rot="2897313">
                  <a:off x="8162046" y="3386372"/>
                  <a:ext cx="91927" cy="91927"/>
                </a:xfrm>
                <a:custGeom>
                  <a:avLst/>
                  <a:gdLst>
                    <a:gd name="connsiteX0" fmla="*/ 61913 w 914400"/>
                    <a:gd name="connsiteY0" fmla="*/ 61913 h 914400"/>
                    <a:gd name="connsiteX1" fmla="*/ 61913 w 914400"/>
                    <a:gd name="connsiteY1" fmla="*/ 852488 h 914400"/>
                    <a:gd name="connsiteX2" fmla="*/ 852488 w 914400"/>
                    <a:gd name="connsiteY2" fmla="*/ 852488 h 914400"/>
                    <a:gd name="connsiteX3" fmla="*/ 852488 w 914400"/>
                    <a:gd name="connsiteY3" fmla="*/ 61913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61913" y="61913"/>
                      </a:moveTo>
                      <a:lnTo>
                        <a:pt x="61913" y="852488"/>
                      </a:lnTo>
                      <a:lnTo>
                        <a:pt x="852488" y="852488"/>
                      </a:lnTo>
                      <a:lnTo>
                        <a:pt x="852488" y="61913"/>
                      </a:lnTo>
                      <a:close/>
                      <a:moveTo>
                        <a:pt x="0" y="0"/>
                      </a:moveTo>
                      <a:lnTo>
                        <a:pt x="914400" y="0"/>
                      </a:lnTo>
                      <a:lnTo>
                        <a:pt x="914400" y="914400"/>
                      </a:lnTo>
                      <a:lnTo>
                        <a:pt x="0" y="91440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nvGrpSpPr>
                <p:cNvPr id="610" name="Group 609"/>
                <p:cNvGrpSpPr/>
                <p:nvPr/>
              </p:nvGrpSpPr>
              <p:grpSpPr>
                <a:xfrm>
                  <a:off x="8099516" y="3245644"/>
                  <a:ext cx="594427" cy="188119"/>
                  <a:chOff x="8099517" y="3245644"/>
                  <a:chExt cx="668721" cy="188119"/>
                </a:xfrm>
                <a:grpFill/>
              </p:grpSpPr>
              <p:cxnSp>
                <p:nvCxnSpPr>
                  <p:cNvPr id="623" name="Straight Connector 622"/>
                  <p:cNvCxnSpPr/>
                  <p:nvPr/>
                </p:nvCxnSpPr>
                <p:spPr>
                  <a:xfrm>
                    <a:off x="8099517" y="3338901"/>
                    <a:ext cx="623002" cy="0"/>
                  </a:xfrm>
                  <a:prstGeom prst="line">
                    <a:avLst/>
                  </a:prstGeom>
                  <a:grpFill/>
                  <a:ln w="3175">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24" name="Freeform 623"/>
                  <p:cNvSpPr/>
                  <p:nvPr/>
                </p:nvSpPr>
                <p:spPr bwMode="auto">
                  <a:xfrm>
                    <a:off x="8279607" y="3245644"/>
                    <a:ext cx="442912" cy="52387"/>
                  </a:xfrm>
                  <a:custGeom>
                    <a:avLst/>
                    <a:gdLst>
                      <a:gd name="connsiteX0" fmla="*/ 0 w 521494"/>
                      <a:gd name="connsiteY0" fmla="*/ 0 h 76200"/>
                      <a:gd name="connsiteX1" fmla="*/ 285750 w 521494"/>
                      <a:gd name="connsiteY1" fmla="*/ 0 h 76200"/>
                      <a:gd name="connsiteX2" fmla="*/ 285750 w 521494"/>
                      <a:gd name="connsiteY2" fmla="*/ 76200 h 76200"/>
                      <a:gd name="connsiteX3" fmla="*/ 521494 w 521494"/>
                      <a:gd name="connsiteY3" fmla="*/ 76200 h 76200"/>
                    </a:gdLst>
                    <a:ahLst/>
                    <a:cxnLst>
                      <a:cxn ang="0">
                        <a:pos x="connsiteX0" y="connsiteY0"/>
                      </a:cxn>
                      <a:cxn ang="0">
                        <a:pos x="connsiteX1" y="connsiteY1"/>
                      </a:cxn>
                      <a:cxn ang="0">
                        <a:pos x="connsiteX2" y="connsiteY2"/>
                      </a:cxn>
                      <a:cxn ang="0">
                        <a:pos x="connsiteX3" y="connsiteY3"/>
                      </a:cxn>
                    </a:cxnLst>
                    <a:rect l="l" t="t" r="r" b="b"/>
                    <a:pathLst>
                      <a:path w="521494" h="76200">
                        <a:moveTo>
                          <a:pt x="0" y="0"/>
                        </a:moveTo>
                        <a:lnTo>
                          <a:pt x="285750" y="0"/>
                        </a:lnTo>
                        <a:lnTo>
                          <a:pt x="285750" y="76200"/>
                        </a:lnTo>
                        <a:lnTo>
                          <a:pt x="521494" y="76200"/>
                        </a:lnTo>
                      </a:path>
                    </a:pathLst>
                  </a:custGeom>
                  <a:noFill/>
                  <a:ln w="3175">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25" name="Freeform 624"/>
                  <p:cNvSpPr/>
                  <p:nvPr/>
                </p:nvSpPr>
                <p:spPr bwMode="auto">
                  <a:xfrm flipV="1">
                    <a:off x="8279607" y="3388044"/>
                    <a:ext cx="442912" cy="45719"/>
                  </a:xfrm>
                  <a:custGeom>
                    <a:avLst/>
                    <a:gdLst>
                      <a:gd name="connsiteX0" fmla="*/ 0 w 521494"/>
                      <a:gd name="connsiteY0" fmla="*/ 0 h 76200"/>
                      <a:gd name="connsiteX1" fmla="*/ 285750 w 521494"/>
                      <a:gd name="connsiteY1" fmla="*/ 0 h 76200"/>
                      <a:gd name="connsiteX2" fmla="*/ 285750 w 521494"/>
                      <a:gd name="connsiteY2" fmla="*/ 76200 h 76200"/>
                      <a:gd name="connsiteX3" fmla="*/ 521494 w 521494"/>
                      <a:gd name="connsiteY3" fmla="*/ 76200 h 76200"/>
                    </a:gdLst>
                    <a:ahLst/>
                    <a:cxnLst>
                      <a:cxn ang="0">
                        <a:pos x="connsiteX0" y="connsiteY0"/>
                      </a:cxn>
                      <a:cxn ang="0">
                        <a:pos x="connsiteX1" y="connsiteY1"/>
                      </a:cxn>
                      <a:cxn ang="0">
                        <a:pos x="connsiteX2" y="connsiteY2"/>
                      </a:cxn>
                      <a:cxn ang="0">
                        <a:pos x="connsiteX3" y="connsiteY3"/>
                      </a:cxn>
                    </a:cxnLst>
                    <a:rect l="l" t="t" r="r" b="b"/>
                    <a:pathLst>
                      <a:path w="521494" h="76200">
                        <a:moveTo>
                          <a:pt x="0" y="0"/>
                        </a:moveTo>
                        <a:lnTo>
                          <a:pt x="285750" y="0"/>
                        </a:lnTo>
                        <a:lnTo>
                          <a:pt x="285750" y="76200"/>
                        </a:lnTo>
                        <a:lnTo>
                          <a:pt x="521494" y="76200"/>
                        </a:lnTo>
                      </a:path>
                    </a:pathLst>
                  </a:custGeom>
                  <a:noFill/>
                  <a:ln w="3175">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26" name="Isosceles Triangle 625"/>
                  <p:cNvSpPr/>
                  <p:nvPr/>
                </p:nvSpPr>
                <p:spPr bwMode="auto">
                  <a:xfrm rot="5400000">
                    <a:off x="8722519" y="3271470"/>
                    <a:ext cx="45719" cy="45719"/>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27" name="Isosceles Triangle 626"/>
                  <p:cNvSpPr/>
                  <p:nvPr/>
                </p:nvSpPr>
                <p:spPr bwMode="auto">
                  <a:xfrm rot="5400000">
                    <a:off x="8722519" y="3319095"/>
                    <a:ext cx="45719" cy="45719"/>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28" name="Isosceles Triangle 627"/>
                  <p:cNvSpPr/>
                  <p:nvPr/>
                </p:nvSpPr>
                <p:spPr bwMode="auto">
                  <a:xfrm rot="5400000">
                    <a:off x="8722519" y="3366720"/>
                    <a:ext cx="45719" cy="45719"/>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611" name="Group 610"/>
                <p:cNvGrpSpPr/>
                <p:nvPr/>
              </p:nvGrpSpPr>
              <p:grpSpPr>
                <a:xfrm>
                  <a:off x="8705850" y="3246154"/>
                  <a:ext cx="188119" cy="181932"/>
                  <a:chOff x="6107906" y="3893854"/>
                  <a:chExt cx="260177" cy="181932"/>
                </a:xfrm>
                <a:grpFill/>
              </p:grpSpPr>
              <p:sp>
                <p:nvSpPr>
                  <p:cNvPr id="617" name="Freeform 616"/>
                  <p:cNvSpPr/>
                  <p:nvPr/>
                </p:nvSpPr>
                <p:spPr bwMode="auto">
                  <a:xfrm>
                    <a:off x="6107906" y="3893854"/>
                    <a:ext cx="260177" cy="181932"/>
                  </a:xfrm>
                  <a:custGeom>
                    <a:avLst/>
                    <a:gdLst>
                      <a:gd name="connsiteX0" fmla="*/ 115224 w 5006109"/>
                      <a:gd name="connsiteY0" fmla="*/ 113026 h 3500582"/>
                      <a:gd name="connsiteX1" fmla="*/ 115224 w 5006109"/>
                      <a:gd name="connsiteY1" fmla="*/ 3387556 h 3500582"/>
                      <a:gd name="connsiteX2" fmla="*/ 4890886 w 5006109"/>
                      <a:gd name="connsiteY2" fmla="*/ 3387556 h 3500582"/>
                      <a:gd name="connsiteX3" fmla="*/ 4890886 w 5006109"/>
                      <a:gd name="connsiteY3" fmla="*/ 113026 h 3500582"/>
                      <a:gd name="connsiteX4" fmla="*/ 0 w 5006109"/>
                      <a:gd name="connsiteY4" fmla="*/ 0 h 3500582"/>
                      <a:gd name="connsiteX5" fmla="*/ 5006109 w 5006109"/>
                      <a:gd name="connsiteY5" fmla="*/ 0 h 3500582"/>
                      <a:gd name="connsiteX6" fmla="*/ 5006109 w 5006109"/>
                      <a:gd name="connsiteY6" fmla="*/ 3500582 h 3500582"/>
                      <a:gd name="connsiteX7" fmla="*/ 0 w 5006109"/>
                      <a:gd name="connsiteY7" fmla="*/ 3500582 h 35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109" h="3500582">
                        <a:moveTo>
                          <a:pt x="115224" y="113026"/>
                        </a:moveTo>
                        <a:lnTo>
                          <a:pt x="115224" y="3387556"/>
                        </a:lnTo>
                        <a:lnTo>
                          <a:pt x="4890886" y="3387556"/>
                        </a:lnTo>
                        <a:lnTo>
                          <a:pt x="4890886" y="113026"/>
                        </a:lnTo>
                        <a:close/>
                        <a:moveTo>
                          <a:pt x="0" y="0"/>
                        </a:moveTo>
                        <a:lnTo>
                          <a:pt x="5006109" y="0"/>
                        </a:lnTo>
                        <a:lnTo>
                          <a:pt x="5006109" y="3500582"/>
                        </a:lnTo>
                        <a:lnTo>
                          <a:pt x="0" y="350058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nvGrpSpPr>
                  <p:cNvPr id="618" name="Group 617"/>
                  <p:cNvGrpSpPr/>
                  <p:nvPr/>
                </p:nvGrpSpPr>
                <p:grpSpPr>
                  <a:xfrm>
                    <a:off x="6132036" y="3939103"/>
                    <a:ext cx="215584" cy="123793"/>
                    <a:chOff x="6417785" y="4091503"/>
                    <a:chExt cx="1997553" cy="1147034"/>
                  </a:xfrm>
                  <a:grpFill/>
                </p:grpSpPr>
                <p:sp>
                  <p:nvSpPr>
                    <p:cNvPr id="619" name="Freeform 618"/>
                    <p:cNvSpPr/>
                    <p:nvPr/>
                  </p:nvSpPr>
                  <p:spPr bwMode="auto">
                    <a:xfrm>
                      <a:off x="6417785" y="4091503"/>
                      <a:ext cx="1997553" cy="265972"/>
                    </a:xfrm>
                    <a:custGeom>
                      <a:avLst/>
                      <a:gdLst>
                        <a:gd name="connsiteX0" fmla="*/ 107464 w 1997553"/>
                        <a:gd name="connsiteY0" fmla="*/ 22625 h 265972"/>
                        <a:gd name="connsiteX1" fmla="*/ 107464 w 1997553"/>
                        <a:gd name="connsiteY1" fmla="*/ 23297 h 265972"/>
                        <a:gd name="connsiteX2" fmla="*/ 30641 w 1997553"/>
                        <a:gd name="connsiteY2" fmla="*/ 23297 h 265972"/>
                        <a:gd name="connsiteX3" fmla="*/ 30641 w 1997553"/>
                        <a:gd name="connsiteY3" fmla="*/ 244753 h 265972"/>
                        <a:gd name="connsiteX4" fmla="*/ 329241 w 1997553"/>
                        <a:gd name="connsiteY4" fmla="*/ 244753 h 265972"/>
                        <a:gd name="connsiteX5" fmla="*/ 329241 w 1997553"/>
                        <a:gd name="connsiteY5" fmla="*/ 243347 h 265972"/>
                        <a:gd name="connsiteX6" fmla="*/ 1673703 w 1997553"/>
                        <a:gd name="connsiteY6" fmla="*/ 243347 h 265972"/>
                        <a:gd name="connsiteX7" fmla="*/ 1673703 w 1997553"/>
                        <a:gd name="connsiteY7" fmla="*/ 244753 h 265972"/>
                        <a:gd name="connsiteX8" fmla="*/ 1972303 w 1997553"/>
                        <a:gd name="connsiteY8" fmla="*/ 244753 h 265972"/>
                        <a:gd name="connsiteX9" fmla="*/ 1972303 w 1997553"/>
                        <a:gd name="connsiteY9" fmla="*/ 23297 h 265972"/>
                        <a:gd name="connsiteX10" fmla="*/ 1890090 w 1997553"/>
                        <a:gd name="connsiteY10" fmla="*/ 23297 h 265972"/>
                        <a:gd name="connsiteX11" fmla="*/ 1890090 w 1997553"/>
                        <a:gd name="connsiteY11" fmla="*/ 22625 h 265972"/>
                        <a:gd name="connsiteX12" fmla="*/ 0 w 1997553"/>
                        <a:gd name="connsiteY12" fmla="*/ 0 h 265972"/>
                        <a:gd name="connsiteX13" fmla="*/ 1997553 w 1997553"/>
                        <a:gd name="connsiteY13" fmla="*/ 0 h 265972"/>
                        <a:gd name="connsiteX14" fmla="*/ 1997553 w 1997553"/>
                        <a:gd name="connsiteY14" fmla="*/ 265972 h 265972"/>
                        <a:gd name="connsiteX15" fmla="*/ 0 w 1997553"/>
                        <a:gd name="connsiteY15" fmla="*/ 265972 h 2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553" h="265972">
                          <a:moveTo>
                            <a:pt x="107464" y="22625"/>
                          </a:moveTo>
                          <a:lnTo>
                            <a:pt x="107464" y="23297"/>
                          </a:lnTo>
                          <a:lnTo>
                            <a:pt x="30641" y="23297"/>
                          </a:lnTo>
                          <a:lnTo>
                            <a:pt x="30641" y="244753"/>
                          </a:lnTo>
                          <a:lnTo>
                            <a:pt x="329241" y="244753"/>
                          </a:lnTo>
                          <a:lnTo>
                            <a:pt x="329241" y="243347"/>
                          </a:lnTo>
                          <a:lnTo>
                            <a:pt x="1673703" y="243347"/>
                          </a:lnTo>
                          <a:lnTo>
                            <a:pt x="1673703" y="244753"/>
                          </a:lnTo>
                          <a:lnTo>
                            <a:pt x="1972303" y="244753"/>
                          </a:lnTo>
                          <a:lnTo>
                            <a:pt x="1972303" y="23297"/>
                          </a:lnTo>
                          <a:lnTo>
                            <a:pt x="1890090" y="23297"/>
                          </a:lnTo>
                          <a:lnTo>
                            <a:pt x="1890090" y="22625"/>
                          </a:lnTo>
                          <a:close/>
                          <a:moveTo>
                            <a:pt x="0" y="0"/>
                          </a:moveTo>
                          <a:lnTo>
                            <a:pt x="1997553" y="0"/>
                          </a:lnTo>
                          <a:lnTo>
                            <a:pt x="1997553" y="265972"/>
                          </a:lnTo>
                          <a:lnTo>
                            <a:pt x="0" y="26597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20" name="Freeform 619"/>
                    <p:cNvSpPr/>
                    <p:nvPr/>
                  </p:nvSpPr>
                  <p:spPr bwMode="auto">
                    <a:xfrm>
                      <a:off x="6417785" y="4386778"/>
                      <a:ext cx="1997553" cy="265972"/>
                    </a:xfrm>
                    <a:custGeom>
                      <a:avLst/>
                      <a:gdLst>
                        <a:gd name="connsiteX0" fmla="*/ 107464 w 1997553"/>
                        <a:gd name="connsiteY0" fmla="*/ 22625 h 265972"/>
                        <a:gd name="connsiteX1" fmla="*/ 107464 w 1997553"/>
                        <a:gd name="connsiteY1" fmla="*/ 23297 h 265972"/>
                        <a:gd name="connsiteX2" fmla="*/ 30641 w 1997553"/>
                        <a:gd name="connsiteY2" fmla="*/ 23297 h 265972"/>
                        <a:gd name="connsiteX3" fmla="*/ 30641 w 1997553"/>
                        <a:gd name="connsiteY3" fmla="*/ 244753 h 265972"/>
                        <a:gd name="connsiteX4" fmla="*/ 329241 w 1997553"/>
                        <a:gd name="connsiteY4" fmla="*/ 244753 h 265972"/>
                        <a:gd name="connsiteX5" fmla="*/ 329241 w 1997553"/>
                        <a:gd name="connsiteY5" fmla="*/ 243347 h 265972"/>
                        <a:gd name="connsiteX6" fmla="*/ 1673703 w 1997553"/>
                        <a:gd name="connsiteY6" fmla="*/ 243347 h 265972"/>
                        <a:gd name="connsiteX7" fmla="*/ 1673703 w 1997553"/>
                        <a:gd name="connsiteY7" fmla="*/ 244753 h 265972"/>
                        <a:gd name="connsiteX8" fmla="*/ 1972303 w 1997553"/>
                        <a:gd name="connsiteY8" fmla="*/ 244753 h 265972"/>
                        <a:gd name="connsiteX9" fmla="*/ 1972303 w 1997553"/>
                        <a:gd name="connsiteY9" fmla="*/ 23297 h 265972"/>
                        <a:gd name="connsiteX10" fmla="*/ 1890090 w 1997553"/>
                        <a:gd name="connsiteY10" fmla="*/ 23297 h 265972"/>
                        <a:gd name="connsiteX11" fmla="*/ 1890090 w 1997553"/>
                        <a:gd name="connsiteY11" fmla="*/ 22625 h 265972"/>
                        <a:gd name="connsiteX12" fmla="*/ 0 w 1997553"/>
                        <a:gd name="connsiteY12" fmla="*/ 0 h 265972"/>
                        <a:gd name="connsiteX13" fmla="*/ 1997553 w 1997553"/>
                        <a:gd name="connsiteY13" fmla="*/ 0 h 265972"/>
                        <a:gd name="connsiteX14" fmla="*/ 1997553 w 1997553"/>
                        <a:gd name="connsiteY14" fmla="*/ 265972 h 265972"/>
                        <a:gd name="connsiteX15" fmla="*/ 0 w 1997553"/>
                        <a:gd name="connsiteY15" fmla="*/ 265972 h 2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553" h="265972">
                          <a:moveTo>
                            <a:pt x="107464" y="22625"/>
                          </a:moveTo>
                          <a:lnTo>
                            <a:pt x="107464" y="23297"/>
                          </a:lnTo>
                          <a:lnTo>
                            <a:pt x="30641" y="23297"/>
                          </a:lnTo>
                          <a:lnTo>
                            <a:pt x="30641" y="244753"/>
                          </a:lnTo>
                          <a:lnTo>
                            <a:pt x="329241" y="244753"/>
                          </a:lnTo>
                          <a:lnTo>
                            <a:pt x="329241" y="243347"/>
                          </a:lnTo>
                          <a:lnTo>
                            <a:pt x="1673703" y="243347"/>
                          </a:lnTo>
                          <a:lnTo>
                            <a:pt x="1673703" y="244753"/>
                          </a:lnTo>
                          <a:lnTo>
                            <a:pt x="1972303" y="244753"/>
                          </a:lnTo>
                          <a:lnTo>
                            <a:pt x="1972303" y="23297"/>
                          </a:lnTo>
                          <a:lnTo>
                            <a:pt x="1890090" y="23297"/>
                          </a:lnTo>
                          <a:lnTo>
                            <a:pt x="1890090" y="22625"/>
                          </a:lnTo>
                          <a:close/>
                          <a:moveTo>
                            <a:pt x="0" y="0"/>
                          </a:moveTo>
                          <a:lnTo>
                            <a:pt x="1997553" y="0"/>
                          </a:lnTo>
                          <a:lnTo>
                            <a:pt x="1997553" y="265972"/>
                          </a:lnTo>
                          <a:lnTo>
                            <a:pt x="0" y="26597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21" name="Freeform 620"/>
                    <p:cNvSpPr/>
                    <p:nvPr/>
                  </p:nvSpPr>
                  <p:spPr bwMode="auto">
                    <a:xfrm>
                      <a:off x="6417785" y="4679671"/>
                      <a:ext cx="1997553" cy="265972"/>
                    </a:xfrm>
                    <a:custGeom>
                      <a:avLst/>
                      <a:gdLst>
                        <a:gd name="connsiteX0" fmla="*/ 107464 w 1997553"/>
                        <a:gd name="connsiteY0" fmla="*/ 22625 h 265972"/>
                        <a:gd name="connsiteX1" fmla="*/ 107464 w 1997553"/>
                        <a:gd name="connsiteY1" fmla="*/ 23297 h 265972"/>
                        <a:gd name="connsiteX2" fmla="*/ 30641 w 1997553"/>
                        <a:gd name="connsiteY2" fmla="*/ 23297 h 265972"/>
                        <a:gd name="connsiteX3" fmla="*/ 30641 w 1997553"/>
                        <a:gd name="connsiteY3" fmla="*/ 244753 h 265972"/>
                        <a:gd name="connsiteX4" fmla="*/ 329241 w 1997553"/>
                        <a:gd name="connsiteY4" fmla="*/ 244753 h 265972"/>
                        <a:gd name="connsiteX5" fmla="*/ 329241 w 1997553"/>
                        <a:gd name="connsiteY5" fmla="*/ 243347 h 265972"/>
                        <a:gd name="connsiteX6" fmla="*/ 1673703 w 1997553"/>
                        <a:gd name="connsiteY6" fmla="*/ 243347 h 265972"/>
                        <a:gd name="connsiteX7" fmla="*/ 1673703 w 1997553"/>
                        <a:gd name="connsiteY7" fmla="*/ 244753 h 265972"/>
                        <a:gd name="connsiteX8" fmla="*/ 1972303 w 1997553"/>
                        <a:gd name="connsiteY8" fmla="*/ 244753 h 265972"/>
                        <a:gd name="connsiteX9" fmla="*/ 1972303 w 1997553"/>
                        <a:gd name="connsiteY9" fmla="*/ 23297 h 265972"/>
                        <a:gd name="connsiteX10" fmla="*/ 1890090 w 1997553"/>
                        <a:gd name="connsiteY10" fmla="*/ 23297 h 265972"/>
                        <a:gd name="connsiteX11" fmla="*/ 1890090 w 1997553"/>
                        <a:gd name="connsiteY11" fmla="*/ 22625 h 265972"/>
                        <a:gd name="connsiteX12" fmla="*/ 0 w 1997553"/>
                        <a:gd name="connsiteY12" fmla="*/ 0 h 265972"/>
                        <a:gd name="connsiteX13" fmla="*/ 1997553 w 1997553"/>
                        <a:gd name="connsiteY13" fmla="*/ 0 h 265972"/>
                        <a:gd name="connsiteX14" fmla="*/ 1997553 w 1997553"/>
                        <a:gd name="connsiteY14" fmla="*/ 265972 h 265972"/>
                        <a:gd name="connsiteX15" fmla="*/ 0 w 1997553"/>
                        <a:gd name="connsiteY15" fmla="*/ 265972 h 2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553" h="265972">
                          <a:moveTo>
                            <a:pt x="107464" y="22625"/>
                          </a:moveTo>
                          <a:lnTo>
                            <a:pt x="107464" y="23297"/>
                          </a:lnTo>
                          <a:lnTo>
                            <a:pt x="30641" y="23297"/>
                          </a:lnTo>
                          <a:lnTo>
                            <a:pt x="30641" y="244753"/>
                          </a:lnTo>
                          <a:lnTo>
                            <a:pt x="329241" y="244753"/>
                          </a:lnTo>
                          <a:lnTo>
                            <a:pt x="329241" y="243347"/>
                          </a:lnTo>
                          <a:lnTo>
                            <a:pt x="1673703" y="243347"/>
                          </a:lnTo>
                          <a:lnTo>
                            <a:pt x="1673703" y="244753"/>
                          </a:lnTo>
                          <a:lnTo>
                            <a:pt x="1972303" y="244753"/>
                          </a:lnTo>
                          <a:lnTo>
                            <a:pt x="1972303" y="23297"/>
                          </a:lnTo>
                          <a:lnTo>
                            <a:pt x="1890090" y="23297"/>
                          </a:lnTo>
                          <a:lnTo>
                            <a:pt x="1890090" y="22625"/>
                          </a:lnTo>
                          <a:close/>
                          <a:moveTo>
                            <a:pt x="0" y="0"/>
                          </a:moveTo>
                          <a:lnTo>
                            <a:pt x="1997553" y="0"/>
                          </a:lnTo>
                          <a:lnTo>
                            <a:pt x="1997553" y="265972"/>
                          </a:lnTo>
                          <a:lnTo>
                            <a:pt x="0" y="26597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22" name="Freeform 621"/>
                    <p:cNvSpPr/>
                    <p:nvPr/>
                  </p:nvSpPr>
                  <p:spPr bwMode="auto">
                    <a:xfrm>
                      <a:off x="6417785" y="4972565"/>
                      <a:ext cx="1997553" cy="265972"/>
                    </a:xfrm>
                    <a:custGeom>
                      <a:avLst/>
                      <a:gdLst>
                        <a:gd name="connsiteX0" fmla="*/ 107464 w 1997553"/>
                        <a:gd name="connsiteY0" fmla="*/ 22625 h 265972"/>
                        <a:gd name="connsiteX1" fmla="*/ 107464 w 1997553"/>
                        <a:gd name="connsiteY1" fmla="*/ 23297 h 265972"/>
                        <a:gd name="connsiteX2" fmla="*/ 30641 w 1997553"/>
                        <a:gd name="connsiteY2" fmla="*/ 23297 h 265972"/>
                        <a:gd name="connsiteX3" fmla="*/ 30641 w 1997553"/>
                        <a:gd name="connsiteY3" fmla="*/ 244753 h 265972"/>
                        <a:gd name="connsiteX4" fmla="*/ 329241 w 1997553"/>
                        <a:gd name="connsiteY4" fmla="*/ 244753 h 265972"/>
                        <a:gd name="connsiteX5" fmla="*/ 329241 w 1997553"/>
                        <a:gd name="connsiteY5" fmla="*/ 243347 h 265972"/>
                        <a:gd name="connsiteX6" fmla="*/ 1673703 w 1997553"/>
                        <a:gd name="connsiteY6" fmla="*/ 243347 h 265972"/>
                        <a:gd name="connsiteX7" fmla="*/ 1673703 w 1997553"/>
                        <a:gd name="connsiteY7" fmla="*/ 244753 h 265972"/>
                        <a:gd name="connsiteX8" fmla="*/ 1972303 w 1997553"/>
                        <a:gd name="connsiteY8" fmla="*/ 244753 h 265972"/>
                        <a:gd name="connsiteX9" fmla="*/ 1972303 w 1997553"/>
                        <a:gd name="connsiteY9" fmla="*/ 23297 h 265972"/>
                        <a:gd name="connsiteX10" fmla="*/ 1890090 w 1997553"/>
                        <a:gd name="connsiteY10" fmla="*/ 23297 h 265972"/>
                        <a:gd name="connsiteX11" fmla="*/ 1890090 w 1997553"/>
                        <a:gd name="connsiteY11" fmla="*/ 22625 h 265972"/>
                        <a:gd name="connsiteX12" fmla="*/ 0 w 1997553"/>
                        <a:gd name="connsiteY12" fmla="*/ 0 h 265972"/>
                        <a:gd name="connsiteX13" fmla="*/ 1997553 w 1997553"/>
                        <a:gd name="connsiteY13" fmla="*/ 0 h 265972"/>
                        <a:gd name="connsiteX14" fmla="*/ 1997553 w 1997553"/>
                        <a:gd name="connsiteY14" fmla="*/ 265972 h 265972"/>
                        <a:gd name="connsiteX15" fmla="*/ 0 w 1997553"/>
                        <a:gd name="connsiteY15" fmla="*/ 265972 h 2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553" h="265972">
                          <a:moveTo>
                            <a:pt x="107464" y="22625"/>
                          </a:moveTo>
                          <a:lnTo>
                            <a:pt x="107464" y="23297"/>
                          </a:lnTo>
                          <a:lnTo>
                            <a:pt x="30641" y="23297"/>
                          </a:lnTo>
                          <a:lnTo>
                            <a:pt x="30641" y="244753"/>
                          </a:lnTo>
                          <a:lnTo>
                            <a:pt x="329241" y="244753"/>
                          </a:lnTo>
                          <a:lnTo>
                            <a:pt x="329241" y="243347"/>
                          </a:lnTo>
                          <a:lnTo>
                            <a:pt x="1673703" y="243347"/>
                          </a:lnTo>
                          <a:lnTo>
                            <a:pt x="1673703" y="244753"/>
                          </a:lnTo>
                          <a:lnTo>
                            <a:pt x="1972303" y="244753"/>
                          </a:lnTo>
                          <a:lnTo>
                            <a:pt x="1972303" y="23297"/>
                          </a:lnTo>
                          <a:lnTo>
                            <a:pt x="1890090" y="23297"/>
                          </a:lnTo>
                          <a:lnTo>
                            <a:pt x="1890090" y="22625"/>
                          </a:lnTo>
                          <a:close/>
                          <a:moveTo>
                            <a:pt x="0" y="0"/>
                          </a:moveTo>
                          <a:lnTo>
                            <a:pt x="1997553" y="0"/>
                          </a:lnTo>
                          <a:lnTo>
                            <a:pt x="1997553" y="265972"/>
                          </a:lnTo>
                          <a:lnTo>
                            <a:pt x="0" y="26597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nvGrpSpPr>
                <p:cNvPr id="612" name="Group 611"/>
                <p:cNvGrpSpPr/>
                <p:nvPr/>
              </p:nvGrpSpPr>
              <p:grpSpPr>
                <a:xfrm>
                  <a:off x="8942871" y="3419465"/>
                  <a:ext cx="129692" cy="129569"/>
                  <a:chOff x="4432300" y="1766888"/>
                  <a:chExt cx="3324225" cy="3321050"/>
                </a:xfrm>
                <a:grpFill/>
              </p:grpSpPr>
              <p:sp>
                <p:nvSpPr>
                  <p:cNvPr id="615" name="Freeform 614"/>
                  <p:cNvSpPr>
                    <a:spLocks/>
                  </p:cNvSpPr>
                  <p:nvPr/>
                </p:nvSpPr>
                <p:spPr bwMode="auto">
                  <a:xfrm>
                    <a:off x="4432300" y="2167270"/>
                    <a:ext cx="2257425" cy="2920668"/>
                  </a:xfrm>
                  <a:custGeom>
                    <a:avLst/>
                    <a:gdLst>
                      <a:gd name="connsiteX0" fmla="*/ 194437 w 2257425"/>
                      <a:gd name="connsiteY0" fmla="*/ 122771 h 2920668"/>
                      <a:gd name="connsiteX1" fmla="*/ 121523 w 2257425"/>
                      <a:gd name="connsiteY1" fmla="*/ 195680 h 2920668"/>
                      <a:gd name="connsiteX2" fmla="*/ 121523 w 2257425"/>
                      <a:gd name="connsiteY2" fmla="*/ 2726243 h 2920668"/>
                      <a:gd name="connsiteX3" fmla="*/ 194437 w 2257425"/>
                      <a:gd name="connsiteY3" fmla="*/ 2799152 h 2920668"/>
                      <a:gd name="connsiteX4" fmla="*/ 2059814 w 2257425"/>
                      <a:gd name="connsiteY4" fmla="*/ 2799152 h 2920668"/>
                      <a:gd name="connsiteX5" fmla="*/ 2132727 w 2257425"/>
                      <a:gd name="connsiteY5" fmla="*/ 2726243 h 2920668"/>
                      <a:gd name="connsiteX6" fmla="*/ 2132727 w 2257425"/>
                      <a:gd name="connsiteY6" fmla="*/ 1078413 h 2920668"/>
                      <a:gd name="connsiteX7" fmla="*/ 2132727 w 2257425"/>
                      <a:gd name="connsiteY7" fmla="*/ 1054761 h 2920668"/>
                      <a:gd name="connsiteX8" fmla="*/ 2129823 w 2257425"/>
                      <a:gd name="connsiteY8" fmla="*/ 1055355 h 2920668"/>
                      <a:gd name="connsiteX9" fmla="*/ 2126785 w 2257425"/>
                      <a:gd name="connsiteY9" fmla="*/ 1055355 h 2920668"/>
                      <a:gd name="connsiteX10" fmla="*/ 2123747 w 2257425"/>
                      <a:gd name="connsiteY10" fmla="*/ 1055355 h 2920668"/>
                      <a:gd name="connsiteX11" fmla="*/ 1327752 w 2257425"/>
                      <a:gd name="connsiteY11" fmla="*/ 1055355 h 2920668"/>
                      <a:gd name="connsiteX12" fmla="*/ 1200150 w 2257425"/>
                      <a:gd name="connsiteY12" fmla="*/ 927704 h 2920668"/>
                      <a:gd name="connsiteX13" fmla="*/ 1200150 w 2257425"/>
                      <a:gd name="connsiteY13" fmla="*/ 128364 h 2920668"/>
                      <a:gd name="connsiteX14" fmla="*/ 1200966 w 2257425"/>
                      <a:gd name="connsiteY14" fmla="*/ 122771 h 2920668"/>
                      <a:gd name="connsiteX15" fmla="*/ 1128166 w 2257425"/>
                      <a:gd name="connsiteY15" fmla="*/ 122771 h 2920668"/>
                      <a:gd name="connsiteX16" fmla="*/ 194437 w 2257425"/>
                      <a:gd name="connsiteY16" fmla="*/ 122771 h 2920668"/>
                      <a:gd name="connsiteX17" fmla="*/ 1331572 w 2257425"/>
                      <a:gd name="connsiteY17" fmla="*/ 121972 h 2920668"/>
                      <a:gd name="connsiteX18" fmla="*/ 1327638 w 2257425"/>
                      <a:gd name="connsiteY18" fmla="*/ 122771 h 2920668"/>
                      <a:gd name="connsiteX19" fmla="*/ 1324994 w 2257425"/>
                      <a:gd name="connsiteY19" fmla="*/ 122771 h 2920668"/>
                      <a:gd name="connsiteX20" fmla="*/ 1322388 w 2257425"/>
                      <a:gd name="connsiteY20" fmla="*/ 127982 h 2920668"/>
                      <a:gd name="connsiteX21" fmla="*/ 1322388 w 2257425"/>
                      <a:gd name="connsiteY21" fmla="*/ 927042 h 2920668"/>
                      <a:gd name="connsiteX22" fmla="*/ 1328466 w 2257425"/>
                      <a:gd name="connsiteY22" fmla="*/ 933118 h 2920668"/>
                      <a:gd name="connsiteX23" fmla="*/ 2130699 w 2257425"/>
                      <a:gd name="connsiteY23" fmla="*/ 933118 h 2920668"/>
                      <a:gd name="connsiteX24" fmla="*/ 2132727 w 2257425"/>
                      <a:gd name="connsiteY24" fmla="*/ 931091 h 2920668"/>
                      <a:gd name="connsiteX25" fmla="*/ 2132727 w 2257425"/>
                      <a:gd name="connsiteY25" fmla="*/ 927812 h 2920668"/>
                      <a:gd name="connsiteX26" fmla="*/ 2134009 w 2257425"/>
                      <a:gd name="connsiteY26" fmla="*/ 921508 h 2920668"/>
                      <a:gd name="connsiteX27" fmla="*/ 2133737 w 2257425"/>
                      <a:gd name="connsiteY27" fmla="*/ 920965 h 2920668"/>
                      <a:gd name="connsiteX28" fmla="*/ 2127660 w 2257425"/>
                      <a:gd name="connsiteY28" fmla="*/ 917927 h 2920668"/>
                      <a:gd name="connsiteX29" fmla="*/ 1333060 w 2257425"/>
                      <a:gd name="connsiteY29" fmla="*/ 123460 h 2920668"/>
                      <a:gd name="connsiteX30" fmla="*/ 1315932 w 2257425"/>
                      <a:gd name="connsiteY30" fmla="*/ 0 h 2920668"/>
                      <a:gd name="connsiteX31" fmla="*/ 1325803 w 2257425"/>
                      <a:gd name="connsiteY31" fmla="*/ 1255 h 2920668"/>
                      <a:gd name="connsiteX32" fmla="*/ 1327638 w 2257425"/>
                      <a:gd name="connsiteY32" fmla="*/ 1255 h 2920668"/>
                      <a:gd name="connsiteX33" fmla="*/ 1330705 w 2257425"/>
                      <a:gd name="connsiteY33" fmla="*/ 1878 h 2920668"/>
                      <a:gd name="connsiteX34" fmla="*/ 1370138 w 2257425"/>
                      <a:gd name="connsiteY34" fmla="*/ 6892 h 2920668"/>
                      <a:gd name="connsiteX35" fmla="*/ 1418897 w 2257425"/>
                      <a:gd name="connsiteY35" fmla="*/ 37184 h 2920668"/>
                      <a:gd name="connsiteX36" fmla="*/ 2205777 w 2257425"/>
                      <a:gd name="connsiteY36" fmla="*/ 827406 h 2920668"/>
                      <a:gd name="connsiteX37" fmla="*/ 2257425 w 2257425"/>
                      <a:gd name="connsiteY37" fmla="*/ 927704 h 2920668"/>
                      <a:gd name="connsiteX38" fmla="*/ 2254250 w 2257425"/>
                      <a:gd name="connsiteY38" fmla="*/ 943227 h 2920668"/>
                      <a:gd name="connsiteX39" fmla="*/ 2254250 w 2257425"/>
                      <a:gd name="connsiteY39" fmla="*/ 1091201 h 2920668"/>
                      <a:gd name="connsiteX40" fmla="*/ 2254250 w 2257425"/>
                      <a:gd name="connsiteY40" fmla="*/ 2726243 h 2920668"/>
                      <a:gd name="connsiteX41" fmla="*/ 2059814 w 2257425"/>
                      <a:gd name="connsiteY41" fmla="*/ 2920668 h 2920668"/>
                      <a:gd name="connsiteX42" fmla="*/ 194437 w 2257425"/>
                      <a:gd name="connsiteY42" fmla="*/ 2920668 h 2920668"/>
                      <a:gd name="connsiteX43" fmla="*/ 0 w 2257425"/>
                      <a:gd name="connsiteY43" fmla="*/ 2726243 h 2920668"/>
                      <a:gd name="connsiteX44" fmla="*/ 0 w 2257425"/>
                      <a:gd name="connsiteY44" fmla="*/ 195680 h 2920668"/>
                      <a:gd name="connsiteX45" fmla="*/ 194437 w 2257425"/>
                      <a:gd name="connsiteY45" fmla="*/ 1255 h 2920668"/>
                      <a:gd name="connsiteX46" fmla="*/ 1309932 w 2257425"/>
                      <a:gd name="connsiteY46" fmla="*/ 1255 h 2920668"/>
                      <a:gd name="connsiteX47" fmla="*/ 1311235 w 2257425"/>
                      <a:gd name="connsiteY47" fmla="*/ 1255 h 292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7425" h="2920668">
                        <a:moveTo>
                          <a:pt x="194437" y="122771"/>
                        </a:moveTo>
                        <a:cubicBezTo>
                          <a:pt x="154942" y="122771"/>
                          <a:pt x="121523" y="153150"/>
                          <a:pt x="121523" y="195680"/>
                        </a:cubicBezTo>
                        <a:cubicBezTo>
                          <a:pt x="121523" y="2726243"/>
                          <a:pt x="121523" y="2726243"/>
                          <a:pt x="121523" y="2726243"/>
                        </a:cubicBezTo>
                        <a:cubicBezTo>
                          <a:pt x="121523" y="2768774"/>
                          <a:pt x="154942" y="2799152"/>
                          <a:pt x="194437" y="2799152"/>
                        </a:cubicBezTo>
                        <a:cubicBezTo>
                          <a:pt x="2059814" y="2799152"/>
                          <a:pt x="2059814" y="2799152"/>
                          <a:pt x="2059814" y="2799152"/>
                        </a:cubicBezTo>
                        <a:cubicBezTo>
                          <a:pt x="2099308" y="2799152"/>
                          <a:pt x="2132727" y="2768774"/>
                          <a:pt x="2132727" y="2726243"/>
                        </a:cubicBezTo>
                        <a:cubicBezTo>
                          <a:pt x="2132727" y="1714626"/>
                          <a:pt x="2132727" y="1272043"/>
                          <a:pt x="2132727" y="1078413"/>
                        </a:cubicBezTo>
                        <a:lnTo>
                          <a:pt x="2132727" y="1054761"/>
                        </a:lnTo>
                        <a:lnTo>
                          <a:pt x="2129823" y="1055355"/>
                        </a:lnTo>
                        <a:lnTo>
                          <a:pt x="2126785" y="1055355"/>
                        </a:lnTo>
                        <a:cubicBezTo>
                          <a:pt x="2123747" y="1055355"/>
                          <a:pt x="2123747" y="1055355"/>
                          <a:pt x="2123747" y="1055355"/>
                        </a:cubicBezTo>
                        <a:cubicBezTo>
                          <a:pt x="1327752" y="1055355"/>
                          <a:pt x="1327752" y="1055355"/>
                          <a:pt x="1327752" y="1055355"/>
                        </a:cubicBezTo>
                        <a:cubicBezTo>
                          <a:pt x="1257875" y="1055355"/>
                          <a:pt x="1200150" y="997608"/>
                          <a:pt x="1200150" y="927704"/>
                        </a:cubicBezTo>
                        <a:cubicBezTo>
                          <a:pt x="1200150" y="128364"/>
                          <a:pt x="1200150" y="128364"/>
                          <a:pt x="1200150" y="128364"/>
                        </a:cubicBezTo>
                        <a:lnTo>
                          <a:pt x="1200966" y="122771"/>
                        </a:lnTo>
                        <a:lnTo>
                          <a:pt x="1128166" y="122771"/>
                        </a:lnTo>
                        <a:cubicBezTo>
                          <a:pt x="194437" y="122771"/>
                          <a:pt x="194437" y="122771"/>
                          <a:pt x="194437" y="122771"/>
                        </a:cubicBezTo>
                        <a:close/>
                        <a:moveTo>
                          <a:pt x="1331572" y="121972"/>
                        </a:moveTo>
                        <a:lnTo>
                          <a:pt x="1327638" y="122771"/>
                        </a:lnTo>
                        <a:lnTo>
                          <a:pt x="1324994" y="122771"/>
                        </a:lnTo>
                        <a:lnTo>
                          <a:pt x="1322388" y="127982"/>
                        </a:lnTo>
                        <a:cubicBezTo>
                          <a:pt x="1322388" y="927042"/>
                          <a:pt x="1322388" y="927042"/>
                          <a:pt x="1322388" y="927042"/>
                        </a:cubicBezTo>
                        <a:cubicBezTo>
                          <a:pt x="1322388" y="930080"/>
                          <a:pt x="1325427" y="933118"/>
                          <a:pt x="1328466" y="933118"/>
                        </a:cubicBezTo>
                        <a:cubicBezTo>
                          <a:pt x="2130699" y="933118"/>
                          <a:pt x="2130699" y="933118"/>
                          <a:pt x="2130699" y="933118"/>
                        </a:cubicBezTo>
                        <a:lnTo>
                          <a:pt x="2132727" y="931091"/>
                        </a:lnTo>
                        <a:lnTo>
                          <a:pt x="2132727" y="927812"/>
                        </a:lnTo>
                        <a:lnTo>
                          <a:pt x="2134009" y="921508"/>
                        </a:lnTo>
                        <a:lnTo>
                          <a:pt x="2133737" y="920965"/>
                        </a:lnTo>
                        <a:cubicBezTo>
                          <a:pt x="2127660" y="917927"/>
                          <a:pt x="2127660" y="917927"/>
                          <a:pt x="2127660" y="917927"/>
                        </a:cubicBezTo>
                        <a:cubicBezTo>
                          <a:pt x="1431025" y="221408"/>
                          <a:pt x="1343945" y="134343"/>
                          <a:pt x="1333060" y="123460"/>
                        </a:cubicBezTo>
                        <a:close/>
                        <a:moveTo>
                          <a:pt x="1315932" y="0"/>
                        </a:moveTo>
                        <a:lnTo>
                          <a:pt x="1325803" y="1255"/>
                        </a:lnTo>
                        <a:lnTo>
                          <a:pt x="1327638" y="1255"/>
                        </a:lnTo>
                        <a:lnTo>
                          <a:pt x="1330705" y="1878"/>
                        </a:lnTo>
                        <a:lnTo>
                          <a:pt x="1370138" y="6892"/>
                        </a:lnTo>
                        <a:cubicBezTo>
                          <a:pt x="1387566" y="13249"/>
                          <a:pt x="1404086" y="23507"/>
                          <a:pt x="1418897" y="37184"/>
                        </a:cubicBezTo>
                        <a:cubicBezTo>
                          <a:pt x="2205777" y="827406"/>
                          <a:pt x="2205777" y="827406"/>
                          <a:pt x="2205777" y="827406"/>
                        </a:cubicBezTo>
                        <a:cubicBezTo>
                          <a:pt x="2239196" y="851721"/>
                          <a:pt x="2257425" y="888193"/>
                          <a:pt x="2257425" y="927704"/>
                        </a:cubicBezTo>
                        <a:lnTo>
                          <a:pt x="2254250" y="943227"/>
                        </a:lnTo>
                        <a:lnTo>
                          <a:pt x="2254250" y="1091201"/>
                        </a:lnTo>
                        <a:cubicBezTo>
                          <a:pt x="2254250" y="2726243"/>
                          <a:pt x="2254250" y="2726243"/>
                          <a:pt x="2254250" y="2726243"/>
                        </a:cubicBezTo>
                        <a:cubicBezTo>
                          <a:pt x="2254250" y="2835607"/>
                          <a:pt x="2166146" y="2920668"/>
                          <a:pt x="2059814" y="2920668"/>
                        </a:cubicBezTo>
                        <a:cubicBezTo>
                          <a:pt x="194437" y="2920668"/>
                          <a:pt x="194437" y="2920668"/>
                          <a:pt x="194437" y="2920668"/>
                        </a:cubicBezTo>
                        <a:cubicBezTo>
                          <a:pt x="88104" y="2920668"/>
                          <a:pt x="0" y="2835607"/>
                          <a:pt x="0" y="2726243"/>
                        </a:cubicBezTo>
                        <a:cubicBezTo>
                          <a:pt x="0" y="195680"/>
                          <a:pt x="0" y="195680"/>
                          <a:pt x="0" y="195680"/>
                        </a:cubicBezTo>
                        <a:cubicBezTo>
                          <a:pt x="0" y="86316"/>
                          <a:pt x="88104" y="1255"/>
                          <a:pt x="194437" y="1255"/>
                        </a:cubicBezTo>
                        <a:cubicBezTo>
                          <a:pt x="1044338" y="1255"/>
                          <a:pt x="1256813" y="1255"/>
                          <a:pt x="1309932" y="1255"/>
                        </a:cubicBezTo>
                        <a:lnTo>
                          <a:pt x="1311235" y="1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16" name="Freeform 615"/>
                  <p:cNvSpPr>
                    <a:spLocks/>
                  </p:cNvSpPr>
                  <p:nvPr/>
                </p:nvSpPr>
                <p:spPr bwMode="auto">
                  <a:xfrm>
                    <a:off x="5499100" y="1766888"/>
                    <a:ext cx="2257425" cy="2922588"/>
                  </a:xfrm>
                  <a:custGeom>
                    <a:avLst/>
                    <a:gdLst>
                      <a:gd name="connsiteX0" fmla="*/ 1323839 w 2257425"/>
                      <a:gd name="connsiteY0" fmla="*/ 122238 h 2922588"/>
                      <a:gd name="connsiteX1" fmla="*/ 1320800 w 2257425"/>
                      <a:gd name="connsiteY1" fmla="*/ 128315 h 2922588"/>
                      <a:gd name="connsiteX2" fmla="*/ 1320800 w 2257425"/>
                      <a:gd name="connsiteY2" fmla="*/ 927375 h 2922588"/>
                      <a:gd name="connsiteX3" fmla="*/ 1326878 w 2257425"/>
                      <a:gd name="connsiteY3" fmla="*/ 933451 h 2922588"/>
                      <a:gd name="connsiteX4" fmla="*/ 2129111 w 2257425"/>
                      <a:gd name="connsiteY4" fmla="*/ 933451 h 2922588"/>
                      <a:gd name="connsiteX5" fmla="*/ 2132699 w 2257425"/>
                      <a:gd name="connsiteY5" fmla="*/ 929864 h 2922588"/>
                      <a:gd name="connsiteX6" fmla="*/ 2132699 w 2257425"/>
                      <a:gd name="connsiteY6" fmla="*/ 927508 h 2922588"/>
                      <a:gd name="connsiteX7" fmla="*/ 2133142 w 2257425"/>
                      <a:gd name="connsiteY7" fmla="*/ 925329 h 2922588"/>
                      <a:gd name="connsiteX8" fmla="*/ 2132149 w 2257425"/>
                      <a:gd name="connsiteY8" fmla="*/ 924336 h 2922588"/>
                      <a:gd name="connsiteX9" fmla="*/ 2126072 w 2257425"/>
                      <a:gd name="connsiteY9" fmla="*/ 921298 h 2922588"/>
                      <a:gd name="connsiteX10" fmla="*/ 1329917 w 2257425"/>
                      <a:gd name="connsiteY10" fmla="*/ 125276 h 2922588"/>
                      <a:gd name="connsiteX11" fmla="*/ 1326878 w 2257425"/>
                      <a:gd name="connsiteY11" fmla="*/ 122238 h 2922588"/>
                      <a:gd name="connsiteX12" fmla="*/ 1323839 w 2257425"/>
                      <a:gd name="connsiteY12" fmla="*/ 122238 h 2922588"/>
                      <a:gd name="connsiteX13" fmla="*/ 194307 w 2257425"/>
                      <a:gd name="connsiteY13" fmla="*/ 0 h 2922588"/>
                      <a:gd name="connsiteX14" fmla="*/ 1326754 w 2257425"/>
                      <a:gd name="connsiteY14" fmla="*/ 0 h 2922588"/>
                      <a:gd name="connsiteX15" fmla="*/ 1342448 w 2257425"/>
                      <a:gd name="connsiteY15" fmla="*/ 3196 h 2922588"/>
                      <a:gd name="connsiteX16" fmla="*/ 1371473 w 2257425"/>
                      <a:gd name="connsiteY16" fmla="*/ 6572 h 2922588"/>
                      <a:gd name="connsiteX17" fmla="*/ 1418897 w 2257425"/>
                      <a:gd name="connsiteY17" fmla="*/ 36059 h 2922588"/>
                      <a:gd name="connsiteX18" fmla="*/ 2208815 w 2257425"/>
                      <a:gd name="connsiteY18" fmla="*/ 826181 h 2922588"/>
                      <a:gd name="connsiteX19" fmla="*/ 2257425 w 2257425"/>
                      <a:gd name="connsiteY19" fmla="*/ 926465 h 2922588"/>
                      <a:gd name="connsiteX20" fmla="*/ 2254250 w 2257425"/>
                      <a:gd name="connsiteY20" fmla="*/ 942060 h 2922588"/>
                      <a:gd name="connsiteX21" fmla="*/ 2254250 w 2257425"/>
                      <a:gd name="connsiteY21" fmla="*/ 1091106 h 2922588"/>
                      <a:gd name="connsiteX22" fmla="*/ 2254250 w 2257425"/>
                      <a:gd name="connsiteY22" fmla="*/ 2728242 h 2922588"/>
                      <a:gd name="connsiteX23" fmla="*/ 2059768 w 2257425"/>
                      <a:gd name="connsiteY23" fmla="*/ 2922588 h 2922588"/>
                      <a:gd name="connsiteX24" fmla="*/ 1394276 w 2257425"/>
                      <a:gd name="connsiteY24" fmla="*/ 2922588 h 2922588"/>
                      <a:gd name="connsiteX25" fmla="*/ 1333500 w 2257425"/>
                      <a:gd name="connsiteY25" fmla="*/ 2861855 h 2922588"/>
                      <a:gd name="connsiteX26" fmla="*/ 1394276 w 2257425"/>
                      <a:gd name="connsiteY26" fmla="*/ 2801122 h 2922588"/>
                      <a:gd name="connsiteX27" fmla="*/ 2059768 w 2257425"/>
                      <a:gd name="connsiteY27" fmla="*/ 2801122 h 2922588"/>
                      <a:gd name="connsiteX28" fmla="*/ 2132699 w 2257425"/>
                      <a:gd name="connsiteY28" fmla="*/ 2728242 h 2922588"/>
                      <a:gd name="connsiteX29" fmla="*/ 2132699 w 2257425"/>
                      <a:gd name="connsiteY29" fmla="*/ 1078302 h 2922588"/>
                      <a:gd name="connsiteX30" fmla="*/ 2132699 w 2257425"/>
                      <a:gd name="connsiteY30" fmla="*/ 1054100 h 2922588"/>
                      <a:gd name="connsiteX31" fmla="*/ 2129823 w 2257425"/>
                      <a:gd name="connsiteY31" fmla="*/ 1054100 h 2922588"/>
                      <a:gd name="connsiteX32" fmla="*/ 2126785 w 2257425"/>
                      <a:gd name="connsiteY32" fmla="*/ 1054100 h 2922588"/>
                      <a:gd name="connsiteX33" fmla="*/ 1327752 w 2257425"/>
                      <a:gd name="connsiteY33" fmla="*/ 1054100 h 2922588"/>
                      <a:gd name="connsiteX34" fmla="*/ 1200150 w 2257425"/>
                      <a:gd name="connsiteY34" fmla="*/ 926465 h 2922588"/>
                      <a:gd name="connsiteX35" fmla="*/ 1200150 w 2257425"/>
                      <a:gd name="connsiteY35" fmla="*/ 127227 h 2922588"/>
                      <a:gd name="connsiteX36" fmla="*/ 1201811 w 2257425"/>
                      <a:gd name="connsiteY36" fmla="*/ 121709 h 2922588"/>
                      <a:gd name="connsiteX37" fmla="*/ 1127415 w 2257425"/>
                      <a:gd name="connsiteY37" fmla="*/ 121709 h 2922588"/>
                      <a:gd name="connsiteX38" fmla="*/ 194307 w 2257425"/>
                      <a:gd name="connsiteY38" fmla="*/ 121709 h 2922588"/>
                      <a:gd name="connsiteX39" fmla="*/ 121442 w 2257425"/>
                      <a:gd name="connsiteY39" fmla="*/ 161264 h 2922588"/>
                      <a:gd name="connsiteX40" fmla="*/ 121442 w 2257425"/>
                      <a:gd name="connsiteY40" fmla="*/ 194734 h 2922588"/>
                      <a:gd name="connsiteX41" fmla="*/ 60721 w 2257425"/>
                      <a:gd name="connsiteY41" fmla="*/ 255588 h 2922588"/>
                      <a:gd name="connsiteX42" fmla="*/ 0 w 2257425"/>
                      <a:gd name="connsiteY42" fmla="*/ 194734 h 2922588"/>
                      <a:gd name="connsiteX43" fmla="*/ 0 w 2257425"/>
                      <a:gd name="connsiteY43" fmla="*/ 161264 h 2922588"/>
                      <a:gd name="connsiteX44" fmla="*/ 194307 w 2257425"/>
                      <a:gd name="connsiteY44" fmla="*/ 0 h 29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7425" h="2922588">
                        <a:moveTo>
                          <a:pt x="1323839" y="122238"/>
                        </a:moveTo>
                        <a:cubicBezTo>
                          <a:pt x="1320800" y="122238"/>
                          <a:pt x="1320800" y="125276"/>
                          <a:pt x="1320800" y="128315"/>
                        </a:cubicBezTo>
                        <a:cubicBezTo>
                          <a:pt x="1320800" y="927375"/>
                          <a:pt x="1320800" y="927375"/>
                          <a:pt x="1320800" y="927375"/>
                        </a:cubicBezTo>
                        <a:cubicBezTo>
                          <a:pt x="1320800" y="930413"/>
                          <a:pt x="1323839" y="933451"/>
                          <a:pt x="1326878" y="933451"/>
                        </a:cubicBezTo>
                        <a:cubicBezTo>
                          <a:pt x="2129111" y="933451"/>
                          <a:pt x="2129111" y="933451"/>
                          <a:pt x="2129111" y="933451"/>
                        </a:cubicBezTo>
                        <a:lnTo>
                          <a:pt x="2132699" y="929864"/>
                        </a:lnTo>
                        <a:lnTo>
                          <a:pt x="2132699" y="927508"/>
                        </a:lnTo>
                        <a:lnTo>
                          <a:pt x="2133142" y="925329"/>
                        </a:lnTo>
                        <a:lnTo>
                          <a:pt x="2132149" y="924336"/>
                        </a:lnTo>
                        <a:cubicBezTo>
                          <a:pt x="2126072" y="921298"/>
                          <a:pt x="2126072" y="921298"/>
                          <a:pt x="2126072" y="921298"/>
                        </a:cubicBezTo>
                        <a:cubicBezTo>
                          <a:pt x="1329917" y="125276"/>
                          <a:pt x="1329917" y="125276"/>
                          <a:pt x="1329917" y="125276"/>
                        </a:cubicBezTo>
                        <a:cubicBezTo>
                          <a:pt x="1329917" y="122238"/>
                          <a:pt x="1326878" y="122238"/>
                          <a:pt x="1326878" y="122238"/>
                        </a:cubicBezTo>
                        <a:cubicBezTo>
                          <a:pt x="1326878" y="122238"/>
                          <a:pt x="1323839" y="122238"/>
                          <a:pt x="1323839" y="122238"/>
                        </a:cubicBezTo>
                        <a:close/>
                        <a:moveTo>
                          <a:pt x="194307" y="0"/>
                        </a:moveTo>
                        <a:cubicBezTo>
                          <a:pt x="1326754" y="0"/>
                          <a:pt x="1326754" y="0"/>
                          <a:pt x="1326754" y="0"/>
                        </a:cubicBezTo>
                        <a:lnTo>
                          <a:pt x="1342448" y="3196"/>
                        </a:lnTo>
                        <a:lnTo>
                          <a:pt x="1371473" y="6572"/>
                        </a:lnTo>
                        <a:cubicBezTo>
                          <a:pt x="1388990" y="12555"/>
                          <a:pt x="1405226" y="22384"/>
                          <a:pt x="1418897" y="36059"/>
                        </a:cubicBezTo>
                        <a:cubicBezTo>
                          <a:pt x="2208815" y="826181"/>
                          <a:pt x="2208815" y="826181"/>
                          <a:pt x="2208815" y="826181"/>
                        </a:cubicBezTo>
                        <a:cubicBezTo>
                          <a:pt x="2239196" y="850492"/>
                          <a:pt x="2257425" y="886959"/>
                          <a:pt x="2257425" y="926465"/>
                        </a:cubicBezTo>
                        <a:lnTo>
                          <a:pt x="2254250" y="942060"/>
                        </a:lnTo>
                        <a:lnTo>
                          <a:pt x="2254250" y="1091106"/>
                        </a:lnTo>
                        <a:cubicBezTo>
                          <a:pt x="2254250" y="2728242"/>
                          <a:pt x="2254250" y="2728242"/>
                          <a:pt x="2254250" y="2728242"/>
                        </a:cubicBezTo>
                        <a:cubicBezTo>
                          <a:pt x="2254250" y="2834525"/>
                          <a:pt x="2169164" y="2922588"/>
                          <a:pt x="2059768" y="2922588"/>
                        </a:cubicBezTo>
                        <a:cubicBezTo>
                          <a:pt x="1394276" y="2922588"/>
                          <a:pt x="1394276" y="2922588"/>
                          <a:pt x="1394276" y="2922588"/>
                        </a:cubicBezTo>
                        <a:cubicBezTo>
                          <a:pt x="1360849" y="2922588"/>
                          <a:pt x="1333500" y="2895258"/>
                          <a:pt x="1333500" y="2861855"/>
                        </a:cubicBezTo>
                        <a:cubicBezTo>
                          <a:pt x="1333500" y="2828452"/>
                          <a:pt x="1360849" y="2801122"/>
                          <a:pt x="1394276" y="2801122"/>
                        </a:cubicBezTo>
                        <a:cubicBezTo>
                          <a:pt x="2059768" y="2801122"/>
                          <a:pt x="2059768" y="2801122"/>
                          <a:pt x="2059768" y="2801122"/>
                        </a:cubicBezTo>
                        <a:cubicBezTo>
                          <a:pt x="2102311" y="2801122"/>
                          <a:pt x="2132699" y="2767719"/>
                          <a:pt x="2132699" y="2728242"/>
                        </a:cubicBezTo>
                        <a:cubicBezTo>
                          <a:pt x="2132699" y="1715329"/>
                          <a:pt x="2132699" y="1272180"/>
                          <a:pt x="2132699" y="1078302"/>
                        </a:cubicBezTo>
                        <a:lnTo>
                          <a:pt x="2132699" y="1054100"/>
                        </a:lnTo>
                        <a:lnTo>
                          <a:pt x="2129823" y="1054100"/>
                        </a:lnTo>
                        <a:cubicBezTo>
                          <a:pt x="2126785" y="1054100"/>
                          <a:pt x="2126785" y="1054100"/>
                          <a:pt x="2126785" y="1054100"/>
                        </a:cubicBezTo>
                        <a:cubicBezTo>
                          <a:pt x="1327752" y="1054100"/>
                          <a:pt x="1327752" y="1054100"/>
                          <a:pt x="1327752" y="1054100"/>
                        </a:cubicBezTo>
                        <a:cubicBezTo>
                          <a:pt x="1257875" y="1054100"/>
                          <a:pt x="1200150" y="996361"/>
                          <a:pt x="1200150" y="926465"/>
                        </a:cubicBezTo>
                        <a:cubicBezTo>
                          <a:pt x="1200150" y="127227"/>
                          <a:pt x="1200150" y="127227"/>
                          <a:pt x="1200150" y="127227"/>
                        </a:cubicBezTo>
                        <a:lnTo>
                          <a:pt x="1201811" y="121709"/>
                        </a:lnTo>
                        <a:lnTo>
                          <a:pt x="1127415" y="121709"/>
                        </a:lnTo>
                        <a:cubicBezTo>
                          <a:pt x="194307" y="121709"/>
                          <a:pt x="194307" y="121709"/>
                          <a:pt x="194307" y="121709"/>
                        </a:cubicBezTo>
                        <a:cubicBezTo>
                          <a:pt x="154839" y="121709"/>
                          <a:pt x="121442" y="139965"/>
                          <a:pt x="121442" y="161264"/>
                        </a:cubicBezTo>
                        <a:cubicBezTo>
                          <a:pt x="121442" y="194734"/>
                          <a:pt x="121442" y="194734"/>
                          <a:pt x="121442" y="194734"/>
                        </a:cubicBezTo>
                        <a:cubicBezTo>
                          <a:pt x="121442" y="228204"/>
                          <a:pt x="94118" y="255588"/>
                          <a:pt x="60721" y="255588"/>
                        </a:cubicBezTo>
                        <a:cubicBezTo>
                          <a:pt x="27325" y="255588"/>
                          <a:pt x="0" y="228204"/>
                          <a:pt x="0" y="194734"/>
                        </a:cubicBezTo>
                        <a:cubicBezTo>
                          <a:pt x="0" y="161264"/>
                          <a:pt x="0" y="161264"/>
                          <a:pt x="0" y="161264"/>
                        </a:cubicBezTo>
                        <a:cubicBezTo>
                          <a:pt x="0" y="69982"/>
                          <a:pt x="81974" y="0"/>
                          <a:pt x="194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grpSp>
            <p:sp>
              <p:nvSpPr>
                <p:cNvPr id="613" name="Freeform 612"/>
                <p:cNvSpPr/>
                <p:nvPr/>
              </p:nvSpPr>
              <p:spPr bwMode="auto">
                <a:xfrm>
                  <a:off x="8888251" y="3309938"/>
                  <a:ext cx="129698" cy="103187"/>
                </a:xfrm>
                <a:custGeom>
                  <a:avLst/>
                  <a:gdLst>
                    <a:gd name="connsiteX0" fmla="*/ 0 w 521494"/>
                    <a:gd name="connsiteY0" fmla="*/ 0 h 76200"/>
                    <a:gd name="connsiteX1" fmla="*/ 285750 w 521494"/>
                    <a:gd name="connsiteY1" fmla="*/ 0 h 76200"/>
                    <a:gd name="connsiteX2" fmla="*/ 285750 w 521494"/>
                    <a:gd name="connsiteY2" fmla="*/ 76200 h 76200"/>
                    <a:gd name="connsiteX3" fmla="*/ 521494 w 521494"/>
                    <a:gd name="connsiteY3" fmla="*/ 76200 h 76200"/>
                    <a:gd name="connsiteX0" fmla="*/ 0 w 285750"/>
                    <a:gd name="connsiteY0" fmla="*/ 0 h 76200"/>
                    <a:gd name="connsiteX1" fmla="*/ 285750 w 285750"/>
                    <a:gd name="connsiteY1" fmla="*/ 0 h 76200"/>
                    <a:gd name="connsiteX2" fmla="*/ 285750 w 285750"/>
                    <a:gd name="connsiteY2" fmla="*/ 76200 h 76200"/>
                  </a:gdLst>
                  <a:ahLst/>
                  <a:cxnLst>
                    <a:cxn ang="0">
                      <a:pos x="connsiteX0" y="connsiteY0"/>
                    </a:cxn>
                    <a:cxn ang="0">
                      <a:pos x="connsiteX1" y="connsiteY1"/>
                    </a:cxn>
                    <a:cxn ang="0">
                      <a:pos x="connsiteX2" y="connsiteY2"/>
                    </a:cxn>
                  </a:cxnLst>
                  <a:rect l="l" t="t" r="r" b="b"/>
                  <a:pathLst>
                    <a:path w="285750" h="76200">
                      <a:moveTo>
                        <a:pt x="0" y="0"/>
                      </a:moveTo>
                      <a:lnTo>
                        <a:pt x="285750" y="0"/>
                      </a:lnTo>
                      <a:lnTo>
                        <a:pt x="285750" y="76200"/>
                      </a:lnTo>
                    </a:path>
                  </a:pathLst>
                </a:custGeom>
                <a:grpFill/>
                <a:ln w="317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14" name="Isosceles Triangle 613"/>
                <p:cNvSpPr/>
                <p:nvPr/>
              </p:nvSpPr>
              <p:spPr bwMode="auto">
                <a:xfrm rot="10800000">
                  <a:off x="8996046" y="3376404"/>
                  <a:ext cx="45719" cy="40640"/>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cxnSp>
            <p:nvCxnSpPr>
              <p:cNvPr id="591" name="Straight Connector 590"/>
              <p:cNvCxnSpPr/>
              <p:nvPr/>
            </p:nvCxnSpPr>
            <p:spPr>
              <a:xfrm>
                <a:off x="7971476" y="3692366"/>
                <a:ext cx="1093206" cy="0"/>
              </a:xfrm>
              <a:prstGeom prst="line">
                <a:avLst/>
              </a:prstGeom>
              <a:grpFill/>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92" name="Group 591"/>
              <p:cNvGrpSpPr/>
              <p:nvPr/>
            </p:nvGrpSpPr>
            <p:grpSpPr>
              <a:xfrm>
                <a:off x="8620696" y="3720983"/>
                <a:ext cx="218503" cy="245406"/>
                <a:chOff x="3104286" y="1336108"/>
                <a:chExt cx="4649064" cy="5221480"/>
              </a:xfrm>
              <a:grpFill/>
            </p:grpSpPr>
            <p:sp>
              <p:nvSpPr>
                <p:cNvPr id="593" name="Freeform 592"/>
                <p:cNvSpPr>
                  <a:spLocks/>
                </p:cNvSpPr>
                <p:nvPr/>
              </p:nvSpPr>
              <p:spPr bwMode="auto">
                <a:xfrm>
                  <a:off x="3104286" y="1336108"/>
                  <a:ext cx="4045814" cy="5221480"/>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2">
                        <a:lumMod val="75000"/>
                      </a:schemeClr>
                    </a:solidFill>
                    <a:effectLst/>
                    <a:uLnTx/>
                    <a:uFillTx/>
                  </a:endParaRPr>
                </a:p>
              </p:txBody>
            </p:sp>
            <p:grpSp>
              <p:nvGrpSpPr>
                <p:cNvPr id="594" name="Group 593"/>
                <p:cNvGrpSpPr/>
                <p:nvPr/>
              </p:nvGrpSpPr>
              <p:grpSpPr>
                <a:xfrm>
                  <a:off x="3248025" y="3081906"/>
                  <a:ext cx="4505325" cy="2741835"/>
                  <a:chOff x="3248025" y="3081906"/>
                  <a:chExt cx="4505325" cy="2741835"/>
                </a:xfrm>
                <a:grpFill/>
              </p:grpSpPr>
              <p:grpSp>
                <p:nvGrpSpPr>
                  <p:cNvPr id="595" name="Group 594"/>
                  <p:cNvGrpSpPr/>
                  <p:nvPr/>
                </p:nvGrpSpPr>
                <p:grpSpPr>
                  <a:xfrm>
                    <a:off x="3248025" y="3081906"/>
                    <a:ext cx="3993352" cy="2741835"/>
                    <a:chOff x="3248025" y="3081906"/>
                    <a:chExt cx="3993352" cy="2741835"/>
                  </a:xfrm>
                  <a:grpFill/>
                </p:grpSpPr>
                <p:sp>
                  <p:nvSpPr>
                    <p:cNvPr id="597" name="Rectangle 596"/>
                    <p:cNvSpPr/>
                    <p:nvPr/>
                  </p:nvSpPr>
                  <p:spPr bwMode="auto">
                    <a:xfrm>
                      <a:off x="3248025" y="4695824"/>
                      <a:ext cx="1416050"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598" name="Rectangle 597"/>
                    <p:cNvSpPr/>
                    <p:nvPr/>
                  </p:nvSpPr>
                  <p:spPr bwMode="auto">
                    <a:xfrm>
                      <a:off x="3644899" y="5003799"/>
                      <a:ext cx="2613025"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599" name="Rectangle 598"/>
                    <p:cNvSpPr/>
                    <p:nvPr/>
                  </p:nvSpPr>
                  <p:spPr bwMode="auto">
                    <a:xfrm>
                      <a:off x="3595689" y="3446461"/>
                      <a:ext cx="2662236"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0" name="Rectangle 599"/>
                    <p:cNvSpPr/>
                    <p:nvPr/>
                  </p:nvSpPr>
                  <p:spPr bwMode="auto">
                    <a:xfrm>
                      <a:off x="3591716" y="3789361"/>
                      <a:ext cx="3649661"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1" name="Rectangle 600"/>
                    <p:cNvSpPr/>
                    <p:nvPr/>
                  </p:nvSpPr>
                  <p:spPr bwMode="auto">
                    <a:xfrm rot="16200000">
                      <a:off x="3924698" y="4486669"/>
                      <a:ext cx="2521742"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2" name="Rectangle 601"/>
                    <p:cNvSpPr/>
                    <p:nvPr/>
                  </p:nvSpPr>
                  <p:spPr bwMode="auto">
                    <a:xfrm rot="16200000">
                      <a:off x="5334002" y="4225130"/>
                      <a:ext cx="1709739"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3" name="Rectangle 602"/>
                    <p:cNvSpPr/>
                    <p:nvPr/>
                  </p:nvSpPr>
                  <p:spPr bwMode="auto">
                    <a:xfrm rot="16200000">
                      <a:off x="4082259" y="5183185"/>
                      <a:ext cx="1127126"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4" name="Rectangle 603"/>
                    <p:cNvSpPr/>
                    <p:nvPr/>
                  </p:nvSpPr>
                  <p:spPr bwMode="auto">
                    <a:xfrm>
                      <a:off x="4569621" y="5670548"/>
                      <a:ext cx="692149"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5" name="Rectangle 604"/>
                    <p:cNvSpPr/>
                    <p:nvPr/>
                  </p:nvSpPr>
                  <p:spPr bwMode="auto">
                    <a:xfrm rot="18627450">
                      <a:off x="3310979" y="4132943"/>
                      <a:ext cx="2254475"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06" name="Rectangle 605"/>
                    <p:cNvSpPr/>
                    <p:nvPr/>
                  </p:nvSpPr>
                  <p:spPr bwMode="auto">
                    <a:xfrm rot="5400000">
                      <a:off x="3425426" y="3623071"/>
                      <a:ext cx="484981" cy="15240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sp>
                <p:nvSpPr>
                  <p:cNvPr id="596" name="Isosceles Triangle 595"/>
                  <p:cNvSpPr/>
                  <p:nvPr/>
                </p:nvSpPr>
                <p:spPr bwMode="auto">
                  <a:xfrm rot="5400000">
                    <a:off x="7156450" y="3606800"/>
                    <a:ext cx="679450" cy="514350"/>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grpSp>
          <p:nvGrpSpPr>
            <p:cNvPr id="629" name="Group 628"/>
            <p:cNvGrpSpPr/>
            <p:nvPr/>
          </p:nvGrpSpPr>
          <p:grpSpPr>
            <a:xfrm>
              <a:off x="12826688" y="2729082"/>
              <a:ext cx="1329176" cy="1329176"/>
              <a:chOff x="9376400" y="2729082"/>
              <a:chExt cx="1329176" cy="1329176"/>
            </a:xfrm>
            <a:grpFill/>
          </p:grpSpPr>
          <p:sp>
            <p:nvSpPr>
              <p:cNvPr id="630" name="Oval 629"/>
              <p:cNvSpPr/>
              <p:nvPr/>
            </p:nvSpPr>
            <p:spPr bwMode="auto">
              <a:xfrm>
                <a:off x="9376400" y="2729082"/>
                <a:ext cx="1329176" cy="1329176"/>
              </a:xfrm>
              <a:prstGeom prst="ellipse">
                <a:avLst/>
              </a:prstGeom>
              <a:noFill/>
              <a:ln w="190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1005840"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accent2">
                        <a:lumMod val="75000"/>
                      </a:schemeClr>
                    </a:solidFill>
                    <a:effectLst/>
                    <a:uLnTx/>
                    <a:uFillTx/>
                  </a:rPr>
                  <a:t>PUBLISH</a:t>
                </a:r>
              </a:p>
            </p:txBody>
          </p:sp>
          <p:sp>
            <p:nvSpPr>
              <p:cNvPr id="631" name="Freeform 630"/>
              <p:cNvSpPr>
                <a:spLocks/>
              </p:cNvSpPr>
              <p:nvPr/>
            </p:nvSpPr>
            <p:spPr bwMode="auto">
              <a:xfrm>
                <a:off x="9610344" y="3142917"/>
                <a:ext cx="419729" cy="238955"/>
              </a:xfrm>
              <a:custGeom>
                <a:avLst/>
                <a:gdLst>
                  <a:gd name="connsiteX0" fmla="*/ 1624088 w 3848100"/>
                  <a:gd name="connsiteY0" fmla="*/ 122238 h 2190750"/>
                  <a:gd name="connsiteX1" fmla="*/ 861739 w 3848100"/>
                  <a:gd name="connsiteY1" fmla="*/ 624012 h 2190750"/>
                  <a:gd name="connsiteX2" fmla="*/ 816180 w 3848100"/>
                  <a:gd name="connsiteY2" fmla="*/ 769983 h 2190750"/>
                  <a:gd name="connsiteX3" fmla="*/ 755435 w 3848100"/>
                  <a:gd name="connsiteY3" fmla="*/ 812558 h 2190750"/>
                  <a:gd name="connsiteX4" fmla="*/ 749360 w 3848100"/>
                  <a:gd name="connsiteY4" fmla="*/ 812558 h 2190750"/>
                  <a:gd name="connsiteX5" fmla="*/ 120650 w 3848100"/>
                  <a:gd name="connsiteY5" fmla="*/ 1442056 h 2190750"/>
                  <a:gd name="connsiteX6" fmla="*/ 685578 w 3848100"/>
                  <a:gd name="connsiteY6" fmla="*/ 2065472 h 2190750"/>
                  <a:gd name="connsiteX7" fmla="*/ 740249 w 3848100"/>
                  <a:gd name="connsiteY7" fmla="*/ 2068513 h 2190750"/>
                  <a:gd name="connsiteX8" fmla="*/ 746323 w 3848100"/>
                  <a:gd name="connsiteY8" fmla="*/ 2068513 h 2190750"/>
                  <a:gd name="connsiteX9" fmla="*/ 3343170 w 3848100"/>
                  <a:gd name="connsiteY9" fmla="*/ 2068513 h 2190750"/>
                  <a:gd name="connsiteX10" fmla="*/ 3349244 w 3848100"/>
                  <a:gd name="connsiteY10" fmla="*/ 2068513 h 2190750"/>
                  <a:gd name="connsiteX11" fmla="*/ 3422138 w 3848100"/>
                  <a:gd name="connsiteY11" fmla="*/ 2062431 h 2190750"/>
                  <a:gd name="connsiteX12" fmla="*/ 3725863 w 3848100"/>
                  <a:gd name="connsiteY12" fmla="*/ 1685340 h 2190750"/>
                  <a:gd name="connsiteX13" fmla="*/ 3422138 w 3848100"/>
                  <a:gd name="connsiteY13" fmla="*/ 1311291 h 2190750"/>
                  <a:gd name="connsiteX14" fmla="*/ 3382654 w 3848100"/>
                  <a:gd name="connsiteY14" fmla="*/ 1308250 h 2190750"/>
                  <a:gd name="connsiteX15" fmla="*/ 3327984 w 3848100"/>
                  <a:gd name="connsiteY15" fmla="*/ 1253511 h 2190750"/>
                  <a:gd name="connsiteX16" fmla="*/ 3324946 w 3848100"/>
                  <a:gd name="connsiteY16" fmla="*/ 1207895 h 2190750"/>
                  <a:gd name="connsiteX17" fmla="*/ 2720534 w 3848100"/>
                  <a:gd name="connsiteY17" fmla="*/ 718285 h 2190750"/>
                  <a:gd name="connsiteX18" fmla="*/ 2538299 w 3848100"/>
                  <a:gd name="connsiteY18" fmla="*/ 745654 h 2190750"/>
                  <a:gd name="connsiteX19" fmla="*/ 2495778 w 3848100"/>
                  <a:gd name="connsiteY19" fmla="*/ 760860 h 2190750"/>
                  <a:gd name="connsiteX20" fmla="*/ 2447182 w 3848100"/>
                  <a:gd name="connsiteY20" fmla="*/ 760860 h 2190750"/>
                  <a:gd name="connsiteX21" fmla="*/ 2416809 w 3848100"/>
                  <a:gd name="connsiteY21" fmla="*/ 724367 h 2190750"/>
                  <a:gd name="connsiteX22" fmla="*/ 2386437 w 3848100"/>
                  <a:gd name="connsiteY22" fmla="*/ 624012 h 2190750"/>
                  <a:gd name="connsiteX23" fmla="*/ 1624088 w 3848100"/>
                  <a:gd name="connsiteY23" fmla="*/ 122238 h 2190750"/>
                  <a:gd name="connsiteX24" fmla="*/ 1624889 w 3848100"/>
                  <a:gd name="connsiteY24" fmla="*/ 0 h 2190750"/>
                  <a:gd name="connsiteX25" fmla="*/ 2499595 w 3848100"/>
                  <a:gd name="connsiteY25" fmla="*/ 581157 h 2190750"/>
                  <a:gd name="connsiteX26" fmla="*/ 2499595 w 3848100"/>
                  <a:gd name="connsiteY26" fmla="*/ 587243 h 2190750"/>
                  <a:gd name="connsiteX27" fmla="*/ 2514781 w 3848100"/>
                  <a:gd name="connsiteY27" fmla="*/ 626798 h 2190750"/>
                  <a:gd name="connsiteX28" fmla="*/ 2721308 w 3848100"/>
                  <a:gd name="connsiteY28" fmla="*/ 596371 h 2190750"/>
                  <a:gd name="connsiteX29" fmla="*/ 3444156 w 3848100"/>
                  <a:gd name="connsiteY29" fmla="*/ 1186656 h 2190750"/>
                  <a:gd name="connsiteX30" fmla="*/ 3447193 w 3848100"/>
                  <a:gd name="connsiteY30" fmla="*/ 1192742 h 2190750"/>
                  <a:gd name="connsiteX31" fmla="*/ 3848100 w 3848100"/>
                  <a:gd name="connsiteY31" fmla="*/ 1685661 h 2190750"/>
                  <a:gd name="connsiteX32" fmla="*/ 3444156 w 3848100"/>
                  <a:gd name="connsiteY32" fmla="*/ 2181622 h 2190750"/>
                  <a:gd name="connsiteX33" fmla="*/ 3438082 w 3848100"/>
                  <a:gd name="connsiteY33" fmla="*/ 2181622 h 2190750"/>
                  <a:gd name="connsiteX34" fmla="*/ 3374301 w 3848100"/>
                  <a:gd name="connsiteY34" fmla="*/ 2187707 h 2190750"/>
                  <a:gd name="connsiteX35" fmla="*/ 3356078 w 3848100"/>
                  <a:gd name="connsiteY35" fmla="*/ 2190750 h 2190750"/>
                  <a:gd name="connsiteX36" fmla="*/ 738034 w 3848100"/>
                  <a:gd name="connsiteY36" fmla="*/ 2190750 h 2190750"/>
                  <a:gd name="connsiteX37" fmla="*/ 722848 w 3848100"/>
                  <a:gd name="connsiteY37" fmla="*/ 2190750 h 2190750"/>
                  <a:gd name="connsiteX38" fmla="*/ 677290 w 3848100"/>
                  <a:gd name="connsiteY38" fmla="*/ 2187707 h 2190750"/>
                  <a:gd name="connsiteX39" fmla="*/ 674253 w 3848100"/>
                  <a:gd name="connsiteY39" fmla="*/ 2187707 h 2190750"/>
                  <a:gd name="connsiteX40" fmla="*/ 0 w 3848100"/>
                  <a:gd name="connsiteY40" fmla="*/ 1442244 h 2190750"/>
                  <a:gd name="connsiteX41" fmla="*/ 716773 w 3848100"/>
                  <a:gd name="connsiteY41" fmla="*/ 690695 h 2190750"/>
                  <a:gd name="connsiteX42" fmla="*/ 747145 w 3848100"/>
                  <a:gd name="connsiteY42" fmla="*/ 587243 h 2190750"/>
                  <a:gd name="connsiteX43" fmla="*/ 750182 w 3848100"/>
                  <a:gd name="connsiteY43" fmla="*/ 581157 h 2190750"/>
                  <a:gd name="connsiteX44" fmla="*/ 1624889 w 3848100"/>
                  <a:gd name="connsiteY44"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48100" h="2190750">
                    <a:moveTo>
                      <a:pt x="1624088" y="122238"/>
                    </a:moveTo>
                    <a:cubicBezTo>
                      <a:pt x="1293028" y="122238"/>
                      <a:pt x="992340" y="319907"/>
                      <a:pt x="861739" y="624012"/>
                    </a:cubicBezTo>
                    <a:cubicBezTo>
                      <a:pt x="816180" y="769983"/>
                      <a:pt x="816180" y="769983"/>
                      <a:pt x="816180" y="769983"/>
                    </a:cubicBezTo>
                    <a:cubicBezTo>
                      <a:pt x="810105" y="797352"/>
                      <a:pt x="782770" y="815599"/>
                      <a:pt x="755435" y="812558"/>
                    </a:cubicBezTo>
                    <a:cubicBezTo>
                      <a:pt x="749360" y="812558"/>
                      <a:pt x="749360" y="812558"/>
                      <a:pt x="749360" y="812558"/>
                    </a:cubicBezTo>
                    <a:cubicBezTo>
                      <a:pt x="403114" y="812558"/>
                      <a:pt x="120650" y="1095376"/>
                      <a:pt x="120650" y="1442056"/>
                    </a:cubicBezTo>
                    <a:cubicBezTo>
                      <a:pt x="120650" y="1764408"/>
                      <a:pt x="363630" y="2032021"/>
                      <a:pt x="685578" y="2065472"/>
                    </a:cubicBezTo>
                    <a:cubicBezTo>
                      <a:pt x="740249" y="2068513"/>
                      <a:pt x="740249" y="2068513"/>
                      <a:pt x="740249" y="2068513"/>
                    </a:cubicBezTo>
                    <a:cubicBezTo>
                      <a:pt x="740249" y="2068513"/>
                      <a:pt x="743286" y="2068513"/>
                      <a:pt x="746323" y="2068513"/>
                    </a:cubicBezTo>
                    <a:cubicBezTo>
                      <a:pt x="3343170" y="2068513"/>
                      <a:pt x="3343170" y="2068513"/>
                      <a:pt x="3343170" y="2068513"/>
                    </a:cubicBezTo>
                    <a:cubicBezTo>
                      <a:pt x="3346207" y="2068513"/>
                      <a:pt x="3346207" y="2068513"/>
                      <a:pt x="3349244" y="2068513"/>
                    </a:cubicBezTo>
                    <a:cubicBezTo>
                      <a:pt x="3422138" y="2062431"/>
                      <a:pt x="3422138" y="2062431"/>
                      <a:pt x="3422138" y="2062431"/>
                    </a:cubicBezTo>
                    <a:cubicBezTo>
                      <a:pt x="3598299" y="2022897"/>
                      <a:pt x="3725863" y="1867804"/>
                      <a:pt x="3725863" y="1685340"/>
                    </a:cubicBezTo>
                    <a:cubicBezTo>
                      <a:pt x="3725863" y="1505918"/>
                      <a:pt x="3598299" y="1350824"/>
                      <a:pt x="3422138" y="1311291"/>
                    </a:cubicBezTo>
                    <a:cubicBezTo>
                      <a:pt x="3382654" y="1308250"/>
                      <a:pt x="3382654" y="1308250"/>
                      <a:pt x="3382654" y="1308250"/>
                    </a:cubicBezTo>
                    <a:cubicBezTo>
                      <a:pt x="3355319" y="1305208"/>
                      <a:pt x="3331021" y="1283921"/>
                      <a:pt x="3327984" y="1253511"/>
                    </a:cubicBezTo>
                    <a:cubicBezTo>
                      <a:pt x="3324946" y="1207895"/>
                      <a:pt x="3324946" y="1207895"/>
                      <a:pt x="3324946" y="1207895"/>
                    </a:cubicBezTo>
                    <a:cubicBezTo>
                      <a:pt x="3264201" y="925077"/>
                      <a:pt x="3012110" y="718285"/>
                      <a:pt x="2720534" y="718285"/>
                    </a:cubicBezTo>
                    <a:cubicBezTo>
                      <a:pt x="2659789" y="718285"/>
                      <a:pt x="2596007" y="727408"/>
                      <a:pt x="2538299" y="745654"/>
                    </a:cubicBezTo>
                    <a:cubicBezTo>
                      <a:pt x="2495778" y="760860"/>
                      <a:pt x="2495778" y="760860"/>
                      <a:pt x="2495778" y="760860"/>
                    </a:cubicBezTo>
                    <a:cubicBezTo>
                      <a:pt x="2477554" y="766942"/>
                      <a:pt x="2462368" y="766942"/>
                      <a:pt x="2447182" y="760860"/>
                    </a:cubicBezTo>
                    <a:cubicBezTo>
                      <a:pt x="2431996" y="751736"/>
                      <a:pt x="2419847" y="739572"/>
                      <a:pt x="2416809" y="724367"/>
                    </a:cubicBezTo>
                    <a:cubicBezTo>
                      <a:pt x="2386437" y="624012"/>
                      <a:pt x="2386437" y="624012"/>
                      <a:pt x="2386437" y="624012"/>
                    </a:cubicBezTo>
                    <a:cubicBezTo>
                      <a:pt x="2255835" y="319907"/>
                      <a:pt x="1955148" y="122238"/>
                      <a:pt x="1624088" y="122238"/>
                    </a:cubicBezTo>
                    <a:close/>
                    <a:moveTo>
                      <a:pt x="1624889" y="0"/>
                    </a:moveTo>
                    <a:cubicBezTo>
                      <a:pt x="2007572" y="0"/>
                      <a:pt x="2350773" y="228203"/>
                      <a:pt x="2499595" y="581157"/>
                    </a:cubicBezTo>
                    <a:cubicBezTo>
                      <a:pt x="2499595" y="581157"/>
                      <a:pt x="2499595" y="584200"/>
                      <a:pt x="2499595" y="587243"/>
                    </a:cubicBezTo>
                    <a:cubicBezTo>
                      <a:pt x="2514781" y="626798"/>
                      <a:pt x="2514781" y="626798"/>
                      <a:pt x="2514781" y="626798"/>
                    </a:cubicBezTo>
                    <a:cubicBezTo>
                      <a:pt x="2581598" y="605499"/>
                      <a:pt x="2651453" y="596371"/>
                      <a:pt x="2721308" y="596371"/>
                    </a:cubicBezTo>
                    <a:cubicBezTo>
                      <a:pt x="3070583" y="596371"/>
                      <a:pt x="3374301" y="845873"/>
                      <a:pt x="3444156" y="1186656"/>
                    </a:cubicBezTo>
                    <a:cubicBezTo>
                      <a:pt x="3444156" y="1186656"/>
                      <a:pt x="3447193" y="1189699"/>
                      <a:pt x="3447193" y="1192742"/>
                    </a:cubicBezTo>
                    <a:cubicBezTo>
                      <a:pt x="3678018" y="1241425"/>
                      <a:pt x="3848100" y="1448329"/>
                      <a:pt x="3848100" y="1685661"/>
                    </a:cubicBezTo>
                    <a:cubicBezTo>
                      <a:pt x="3848100" y="1926035"/>
                      <a:pt x="3678018" y="2132939"/>
                      <a:pt x="3444156" y="2181622"/>
                    </a:cubicBezTo>
                    <a:cubicBezTo>
                      <a:pt x="3444156" y="2181622"/>
                      <a:pt x="3441119" y="2181622"/>
                      <a:pt x="3438082" y="2181622"/>
                    </a:cubicBezTo>
                    <a:cubicBezTo>
                      <a:pt x="3374301" y="2187707"/>
                      <a:pt x="3374301" y="2187707"/>
                      <a:pt x="3374301" y="2187707"/>
                    </a:cubicBezTo>
                    <a:cubicBezTo>
                      <a:pt x="3368227" y="2190750"/>
                      <a:pt x="3362152" y="2190750"/>
                      <a:pt x="3356078" y="2190750"/>
                    </a:cubicBezTo>
                    <a:cubicBezTo>
                      <a:pt x="738034" y="2190750"/>
                      <a:pt x="738034" y="2190750"/>
                      <a:pt x="738034" y="2190750"/>
                    </a:cubicBezTo>
                    <a:cubicBezTo>
                      <a:pt x="731959" y="2190750"/>
                      <a:pt x="728922" y="2190750"/>
                      <a:pt x="722848" y="2190750"/>
                    </a:cubicBezTo>
                    <a:cubicBezTo>
                      <a:pt x="677290" y="2187707"/>
                      <a:pt x="677290" y="2187707"/>
                      <a:pt x="677290" y="2187707"/>
                    </a:cubicBezTo>
                    <a:cubicBezTo>
                      <a:pt x="677290" y="2187707"/>
                      <a:pt x="677290" y="2187707"/>
                      <a:pt x="674253" y="2187707"/>
                    </a:cubicBezTo>
                    <a:cubicBezTo>
                      <a:pt x="291569" y="2148152"/>
                      <a:pt x="0" y="1828668"/>
                      <a:pt x="0" y="1442244"/>
                    </a:cubicBezTo>
                    <a:cubicBezTo>
                      <a:pt x="0" y="1040606"/>
                      <a:pt x="318904" y="711994"/>
                      <a:pt x="716773" y="690695"/>
                    </a:cubicBezTo>
                    <a:cubicBezTo>
                      <a:pt x="747145" y="587243"/>
                      <a:pt x="747145" y="587243"/>
                      <a:pt x="747145" y="587243"/>
                    </a:cubicBezTo>
                    <a:cubicBezTo>
                      <a:pt x="750182" y="584200"/>
                      <a:pt x="750182" y="581157"/>
                      <a:pt x="750182" y="581157"/>
                    </a:cubicBezTo>
                    <a:cubicBezTo>
                      <a:pt x="899004" y="228203"/>
                      <a:pt x="1242205" y="0"/>
                      <a:pt x="16248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sp>
            <p:nvSpPr>
              <p:cNvPr id="632" name="Freeform 631"/>
              <p:cNvSpPr>
                <a:spLocks/>
              </p:cNvSpPr>
              <p:nvPr/>
            </p:nvSpPr>
            <p:spPr bwMode="auto">
              <a:xfrm>
                <a:off x="9594132" y="3405504"/>
                <a:ext cx="305928" cy="425452"/>
              </a:xfrm>
              <a:custGeom>
                <a:avLst/>
                <a:gdLst>
                  <a:gd name="connsiteX0" fmla="*/ 838496 w 1114676"/>
                  <a:gd name="connsiteY0" fmla="*/ 1272420 h 1550172"/>
                  <a:gd name="connsiteX1" fmla="*/ 838496 w 1114676"/>
                  <a:gd name="connsiteY1" fmla="*/ 1317489 h 1550172"/>
                  <a:gd name="connsiteX2" fmla="*/ 957458 w 1114676"/>
                  <a:gd name="connsiteY2" fmla="*/ 1317489 h 1550172"/>
                  <a:gd name="connsiteX3" fmla="*/ 957458 w 1114676"/>
                  <a:gd name="connsiteY3" fmla="*/ 1272420 h 1550172"/>
                  <a:gd name="connsiteX4" fmla="*/ 823473 w 1114676"/>
                  <a:gd name="connsiteY4" fmla="*/ 1216345 h 1550172"/>
                  <a:gd name="connsiteX5" fmla="*/ 974403 w 1114676"/>
                  <a:gd name="connsiteY5" fmla="*/ 1216345 h 1550172"/>
                  <a:gd name="connsiteX6" fmla="*/ 1013532 w 1114676"/>
                  <a:gd name="connsiteY6" fmla="*/ 1257054 h 1550172"/>
                  <a:gd name="connsiteX7" fmla="*/ 1013532 w 1114676"/>
                  <a:gd name="connsiteY7" fmla="*/ 1332856 h 1550172"/>
                  <a:gd name="connsiteX8" fmla="*/ 974403 w 1114676"/>
                  <a:gd name="connsiteY8" fmla="*/ 1373564 h 1550172"/>
                  <a:gd name="connsiteX9" fmla="*/ 823473 w 1114676"/>
                  <a:gd name="connsiteY9" fmla="*/ 1373564 h 1550172"/>
                  <a:gd name="connsiteX10" fmla="*/ 782946 w 1114676"/>
                  <a:gd name="connsiteY10" fmla="*/ 1332856 h 1550172"/>
                  <a:gd name="connsiteX11" fmla="*/ 782946 w 1114676"/>
                  <a:gd name="connsiteY11" fmla="*/ 1257054 h 1550172"/>
                  <a:gd name="connsiteX12" fmla="*/ 823473 w 1114676"/>
                  <a:gd name="connsiteY12" fmla="*/ 1216345 h 1550172"/>
                  <a:gd name="connsiteX13" fmla="*/ 410339 w 1114676"/>
                  <a:gd name="connsiteY13" fmla="*/ 1051266 h 1550172"/>
                  <a:gd name="connsiteX14" fmla="*/ 410339 w 1114676"/>
                  <a:gd name="connsiteY14" fmla="*/ 1220538 h 1550172"/>
                  <a:gd name="connsiteX15" fmla="*/ 480039 w 1114676"/>
                  <a:gd name="connsiteY15" fmla="*/ 1220538 h 1550172"/>
                  <a:gd name="connsiteX16" fmla="*/ 480039 w 1114676"/>
                  <a:gd name="connsiteY16" fmla="*/ 1051266 h 1550172"/>
                  <a:gd name="connsiteX17" fmla="*/ 177656 w 1114676"/>
                  <a:gd name="connsiteY17" fmla="*/ 1051266 h 1550172"/>
                  <a:gd name="connsiteX18" fmla="*/ 177656 w 1114676"/>
                  <a:gd name="connsiteY18" fmla="*/ 1220538 h 1550172"/>
                  <a:gd name="connsiteX19" fmla="*/ 247881 w 1114676"/>
                  <a:gd name="connsiteY19" fmla="*/ 1220538 h 1550172"/>
                  <a:gd name="connsiteX20" fmla="*/ 247881 w 1114676"/>
                  <a:gd name="connsiteY20" fmla="*/ 1051266 h 1550172"/>
                  <a:gd name="connsiteX21" fmla="*/ 838496 w 1114676"/>
                  <a:gd name="connsiteY21" fmla="*/ 1047074 h 1550172"/>
                  <a:gd name="connsiteX22" fmla="*/ 838496 w 1114676"/>
                  <a:gd name="connsiteY22" fmla="*/ 1091619 h 1550172"/>
                  <a:gd name="connsiteX23" fmla="*/ 957458 w 1114676"/>
                  <a:gd name="connsiteY23" fmla="*/ 1091619 h 1550172"/>
                  <a:gd name="connsiteX24" fmla="*/ 957458 w 1114676"/>
                  <a:gd name="connsiteY24" fmla="*/ 1047074 h 1550172"/>
                  <a:gd name="connsiteX25" fmla="*/ 394831 w 1114676"/>
                  <a:gd name="connsiteY25" fmla="*/ 995192 h 1550172"/>
                  <a:gd name="connsiteX26" fmla="*/ 495547 w 1114676"/>
                  <a:gd name="connsiteY26" fmla="*/ 995192 h 1550172"/>
                  <a:gd name="connsiteX27" fmla="*/ 536114 w 1114676"/>
                  <a:gd name="connsiteY27" fmla="*/ 1035795 h 1550172"/>
                  <a:gd name="connsiteX28" fmla="*/ 536114 w 1114676"/>
                  <a:gd name="connsiteY28" fmla="*/ 1236009 h 1550172"/>
                  <a:gd name="connsiteX29" fmla="*/ 495547 w 1114676"/>
                  <a:gd name="connsiteY29" fmla="*/ 1276612 h 1550172"/>
                  <a:gd name="connsiteX30" fmla="*/ 394831 w 1114676"/>
                  <a:gd name="connsiteY30" fmla="*/ 1276612 h 1550172"/>
                  <a:gd name="connsiteX31" fmla="*/ 354265 w 1114676"/>
                  <a:gd name="connsiteY31" fmla="*/ 1236009 h 1550172"/>
                  <a:gd name="connsiteX32" fmla="*/ 354265 w 1114676"/>
                  <a:gd name="connsiteY32" fmla="*/ 1035795 h 1550172"/>
                  <a:gd name="connsiteX33" fmla="*/ 394831 w 1114676"/>
                  <a:gd name="connsiteY33" fmla="*/ 995192 h 1550172"/>
                  <a:gd name="connsiteX34" fmla="*/ 162672 w 1114676"/>
                  <a:gd name="connsiteY34" fmla="*/ 995192 h 1550172"/>
                  <a:gd name="connsiteX35" fmla="*/ 263389 w 1114676"/>
                  <a:gd name="connsiteY35" fmla="*/ 995192 h 1550172"/>
                  <a:gd name="connsiteX36" fmla="*/ 303955 w 1114676"/>
                  <a:gd name="connsiteY36" fmla="*/ 1035795 h 1550172"/>
                  <a:gd name="connsiteX37" fmla="*/ 303955 w 1114676"/>
                  <a:gd name="connsiteY37" fmla="*/ 1236009 h 1550172"/>
                  <a:gd name="connsiteX38" fmla="*/ 263389 w 1114676"/>
                  <a:gd name="connsiteY38" fmla="*/ 1276612 h 1550172"/>
                  <a:gd name="connsiteX39" fmla="*/ 162672 w 1114676"/>
                  <a:gd name="connsiteY39" fmla="*/ 1276612 h 1550172"/>
                  <a:gd name="connsiteX40" fmla="*/ 122106 w 1114676"/>
                  <a:gd name="connsiteY40" fmla="*/ 1236009 h 1550172"/>
                  <a:gd name="connsiteX41" fmla="*/ 122106 w 1114676"/>
                  <a:gd name="connsiteY41" fmla="*/ 1035795 h 1550172"/>
                  <a:gd name="connsiteX42" fmla="*/ 162672 w 1114676"/>
                  <a:gd name="connsiteY42" fmla="*/ 995192 h 1550172"/>
                  <a:gd name="connsiteX43" fmla="*/ 823473 w 1114676"/>
                  <a:gd name="connsiteY43" fmla="*/ 990999 h 1550172"/>
                  <a:gd name="connsiteX44" fmla="*/ 974403 w 1114676"/>
                  <a:gd name="connsiteY44" fmla="*/ 990999 h 1550172"/>
                  <a:gd name="connsiteX45" fmla="*/ 1013532 w 1114676"/>
                  <a:gd name="connsiteY45" fmla="*/ 1031572 h 1550172"/>
                  <a:gd name="connsiteX46" fmla="*/ 1013532 w 1114676"/>
                  <a:gd name="connsiteY46" fmla="*/ 1107121 h 1550172"/>
                  <a:gd name="connsiteX47" fmla="*/ 974403 w 1114676"/>
                  <a:gd name="connsiteY47" fmla="*/ 1147694 h 1550172"/>
                  <a:gd name="connsiteX48" fmla="*/ 823473 w 1114676"/>
                  <a:gd name="connsiteY48" fmla="*/ 1147694 h 1550172"/>
                  <a:gd name="connsiteX49" fmla="*/ 782946 w 1114676"/>
                  <a:gd name="connsiteY49" fmla="*/ 1107121 h 1550172"/>
                  <a:gd name="connsiteX50" fmla="*/ 782946 w 1114676"/>
                  <a:gd name="connsiteY50" fmla="*/ 1031572 h 1550172"/>
                  <a:gd name="connsiteX51" fmla="*/ 823473 w 1114676"/>
                  <a:gd name="connsiteY51" fmla="*/ 990999 h 1550172"/>
                  <a:gd name="connsiteX52" fmla="*/ 838496 w 1114676"/>
                  <a:gd name="connsiteY52" fmla="*/ 820155 h 1550172"/>
                  <a:gd name="connsiteX53" fmla="*/ 838496 w 1114676"/>
                  <a:gd name="connsiteY53" fmla="*/ 864701 h 1550172"/>
                  <a:gd name="connsiteX54" fmla="*/ 957458 w 1114676"/>
                  <a:gd name="connsiteY54" fmla="*/ 864701 h 1550172"/>
                  <a:gd name="connsiteX55" fmla="*/ 957458 w 1114676"/>
                  <a:gd name="connsiteY55" fmla="*/ 820155 h 1550172"/>
                  <a:gd name="connsiteX56" fmla="*/ 823473 w 1114676"/>
                  <a:gd name="connsiteY56" fmla="*/ 764081 h 1550172"/>
                  <a:gd name="connsiteX57" fmla="*/ 974403 w 1114676"/>
                  <a:gd name="connsiteY57" fmla="*/ 764081 h 1550172"/>
                  <a:gd name="connsiteX58" fmla="*/ 1013532 w 1114676"/>
                  <a:gd name="connsiteY58" fmla="*/ 804653 h 1550172"/>
                  <a:gd name="connsiteX59" fmla="*/ 1013532 w 1114676"/>
                  <a:gd name="connsiteY59" fmla="*/ 880202 h 1550172"/>
                  <a:gd name="connsiteX60" fmla="*/ 974403 w 1114676"/>
                  <a:gd name="connsiteY60" fmla="*/ 920775 h 1550172"/>
                  <a:gd name="connsiteX61" fmla="*/ 823473 w 1114676"/>
                  <a:gd name="connsiteY61" fmla="*/ 920775 h 1550172"/>
                  <a:gd name="connsiteX62" fmla="*/ 782946 w 1114676"/>
                  <a:gd name="connsiteY62" fmla="*/ 880202 h 1550172"/>
                  <a:gd name="connsiteX63" fmla="*/ 782946 w 1114676"/>
                  <a:gd name="connsiteY63" fmla="*/ 804653 h 1550172"/>
                  <a:gd name="connsiteX64" fmla="*/ 823473 w 1114676"/>
                  <a:gd name="connsiteY64" fmla="*/ 764081 h 1550172"/>
                  <a:gd name="connsiteX65" fmla="*/ 737877 w 1114676"/>
                  <a:gd name="connsiteY65" fmla="*/ 670274 h 1550172"/>
                  <a:gd name="connsiteX66" fmla="*/ 737877 w 1114676"/>
                  <a:gd name="connsiteY66" fmla="*/ 1494098 h 1550172"/>
                  <a:gd name="connsiteX67" fmla="*/ 1058602 w 1114676"/>
                  <a:gd name="connsiteY67" fmla="*/ 1494098 h 1550172"/>
                  <a:gd name="connsiteX68" fmla="*/ 1058602 w 1114676"/>
                  <a:gd name="connsiteY68" fmla="*/ 670274 h 1550172"/>
                  <a:gd name="connsiteX69" fmla="*/ 410339 w 1114676"/>
                  <a:gd name="connsiteY69" fmla="*/ 619440 h 1550172"/>
                  <a:gd name="connsiteX70" fmla="*/ 410339 w 1114676"/>
                  <a:gd name="connsiteY70" fmla="*/ 789236 h 1550172"/>
                  <a:gd name="connsiteX71" fmla="*/ 480039 w 1114676"/>
                  <a:gd name="connsiteY71" fmla="*/ 789236 h 1550172"/>
                  <a:gd name="connsiteX72" fmla="*/ 480039 w 1114676"/>
                  <a:gd name="connsiteY72" fmla="*/ 619440 h 1550172"/>
                  <a:gd name="connsiteX73" fmla="*/ 177656 w 1114676"/>
                  <a:gd name="connsiteY73" fmla="*/ 619440 h 1550172"/>
                  <a:gd name="connsiteX74" fmla="*/ 177656 w 1114676"/>
                  <a:gd name="connsiteY74" fmla="*/ 789236 h 1550172"/>
                  <a:gd name="connsiteX75" fmla="*/ 247881 w 1114676"/>
                  <a:gd name="connsiteY75" fmla="*/ 789236 h 1550172"/>
                  <a:gd name="connsiteX76" fmla="*/ 247881 w 1114676"/>
                  <a:gd name="connsiteY76" fmla="*/ 619440 h 1550172"/>
                  <a:gd name="connsiteX77" fmla="*/ 735036 w 1114676"/>
                  <a:gd name="connsiteY77" fmla="*/ 614199 h 1550172"/>
                  <a:gd name="connsiteX78" fmla="*/ 1061443 w 1114676"/>
                  <a:gd name="connsiteY78" fmla="*/ 614199 h 1550172"/>
                  <a:gd name="connsiteX79" fmla="*/ 1114676 w 1114676"/>
                  <a:gd name="connsiteY79" fmla="*/ 667443 h 1550172"/>
                  <a:gd name="connsiteX80" fmla="*/ 1114676 w 1114676"/>
                  <a:gd name="connsiteY80" fmla="*/ 1496928 h 1550172"/>
                  <a:gd name="connsiteX81" fmla="*/ 1061443 w 1114676"/>
                  <a:gd name="connsiteY81" fmla="*/ 1550172 h 1550172"/>
                  <a:gd name="connsiteX82" fmla="*/ 735036 w 1114676"/>
                  <a:gd name="connsiteY82" fmla="*/ 1550172 h 1550172"/>
                  <a:gd name="connsiteX83" fmla="*/ 681802 w 1114676"/>
                  <a:gd name="connsiteY83" fmla="*/ 1496928 h 1550172"/>
                  <a:gd name="connsiteX84" fmla="*/ 681802 w 1114676"/>
                  <a:gd name="connsiteY84" fmla="*/ 667443 h 1550172"/>
                  <a:gd name="connsiteX85" fmla="*/ 735036 w 1114676"/>
                  <a:gd name="connsiteY85" fmla="*/ 614199 h 1550172"/>
                  <a:gd name="connsiteX86" fmla="*/ 394831 w 1114676"/>
                  <a:gd name="connsiteY86" fmla="*/ 563366 h 1550172"/>
                  <a:gd name="connsiteX87" fmla="*/ 495547 w 1114676"/>
                  <a:gd name="connsiteY87" fmla="*/ 563366 h 1550172"/>
                  <a:gd name="connsiteX88" fmla="*/ 536114 w 1114676"/>
                  <a:gd name="connsiteY88" fmla="*/ 604044 h 1550172"/>
                  <a:gd name="connsiteX89" fmla="*/ 536114 w 1114676"/>
                  <a:gd name="connsiteY89" fmla="*/ 804632 h 1550172"/>
                  <a:gd name="connsiteX90" fmla="*/ 495547 w 1114676"/>
                  <a:gd name="connsiteY90" fmla="*/ 845310 h 1550172"/>
                  <a:gd name="connsiteX91" fmla="*/ 394831 w 1114676"/>
                  <a:gd name="connsiteY91" fmla="*/ 845310 h 1550172"/>
                  <a:gd name="connsiteX92" fmla="*/ 354265 w 1114676"/>
                  <a:gd name="connsiteY92" fmla="*/ 804632 h 1550172"/>
                  <a:gd name="connsiteX93" fmla="*/ 354265 w 1114676"/>
                  <a:gd name="connsiteY93" fmla="*/ 604044 h 1550172"/>
                  <a:gd name="connsiteX94" fmla="*/ 394831 w 1114676"/>
                  <a:gd name="connsiteY94" fmla="*/ 563366 h 1550172"/>
                  <a:gd name="connsiteX95" fmla="*/ 162672 w 1114676"/>
                  <a:gd name="connsiteY95" fmla="*/ 563366 h 1550172"/>
                  <a:gd name="connsiteX96" fmla="*/ 263389 w 1114676"/>
                  <a:gd name="connsiteY96" fmla="*/ 563366 h 1550172"/>
                  <a:gd name="connsiteX97" fmla="*/ 303955 w 1114676"/>
                  <a:gd name="connsiteY97" fmla="*/ 604044 h 1550172"/>
                  <a:gd name="connsiteX98" fmla="*/ 303955 w 1114676"/>
                  <a:gd name="connsiteY98" fmla="*/ 804632 h 1550172"/>
                  <a:gd name="connsiteX99" fmla="*/ 263389 w 1114676"/>
                  <a:gd name="connsiteY99" fmla="*/ 845310 h 1550172"/>
                  <a:gd name="connsiteX100" fmla="*/ 162672 w 1114676"/>
                  <a:gd name="connsiteY100" fmla="*/ 845310 h 1550172"/>
                  <a:gd name="connsiteX101" fmla="*/ 122106 w 1114676"/>
                  <a:gd name="connsiteY101" fmla="*/ 804632 h 1550172"/>
                  <a:gd name="connsiteX102" fmla="*/ 122106 w 1114676"/>
                  <a:gd name="connsiteY102" fmla="*/ 604044 h 1550172"/>
                  <a:gd name="connsiteX103" fmla="*/ 162672 w 1114676"/>
                  <a:gd name="connsiteY103" fmla="*/ 563366 h 1550172"/>
                  <a:gd name="connsiteX104" fmla="*/ 56074 w 1114676"/>
                  <a:gd name="connsiteY104" fmla="*/ 468510 h 1550172"/>
                  <a:gd name="connsiteX105" fmla="*/ 56074 w 1114676"/>
                  <a:gd name="connsiteY105" fmla="*/ 1494098 h 1550172"/>
                  <a:gd name="connsiteX106" fmla="*/ 602145 w 1114676"/>
                  <a:gd name="connsiteY106" fmla="*/ 1494098 h 1550172"/>
                  <a:gd name="connsiteX107" fmla="*/ 602145 w 1114676"/>
                  <a:gd name="connsiteY107" fmla="*/ 468510 h 1550172"/>
                  <a:gd name="connsiteX108" fmla="*/ 155556 w 1114676"/>
                  <a:gd name="connsiteY108" fmla="*/ 316994 h 1550172"/>
                  <a:gd name="connsiteX109" fmla="*/ 155556 w 1114676"/>
                  <a:gd name="connsiteY109" fmla="*/ 406960 h 1550172"/>
                  <a:gd name="connsiteX110" fmla="*/ 155556 w 1114676"/>
                  <a:gd name="connsiteY110" fmla="*/ 412436 h 1550172"/>
                  <a:gd name="connsiteX111" fmla="*/ 194671 w 1114676"/>
                  <a:gd name="connsiteY111" fmla="*/ 412436 h 1550172"/>
                  <a:gd name="connsiteX112" fmla="*/ 471348 w 1114676"/>
                  <a:gd name="connsiteY112" fmla="*/ 412436 h 1550172"/>
                  <a:gd name="connsiteX113" fmla="*/ 502663 w 1114676"/>
                  <a:gd name="connsiteY113" fmla="*/ 412436 h 1550172"/>
                  <a:gd name="connsiteX114" fmla="*/ 502663 w 1114676"/>
                  <a:gd name="connsiteY114" fmla="*/ 396731 h 1550172"/>
                  <a:gd name="connsiteX115" fmla="*/ 502663 w 1114676"/>
                  <a:gd name="connsiteY115" fmla="*/ 316994 h 1550172"/>
                  <a:gd name="connsiteX116" fmla="*/ 155556 w 1114676"/>
                  <a:gd name="connsiteY116" fmla="*/ 316994 h 1550172"/>
                  <a:gd name="connsiteX117" fmla="*/ 205890 w 1114676"/>
                  <a:gd name="connsiteY117" fmla="*/ 167163 h 1550172"/>
                  <a:gd name="connsiteX118" fmla="*/ 205890 w 1114676"/>
                  <a:gd name="connsiteY118" fmla="*/ 239278 h 1550172"/>
                  <a:gd name="connsiteX119" fmla="*/ 205890 w 1114676"/>
                  <a:gd name="connsiteY119" fmla="*/ 260982 h 1550172"/>
                  <a:gd name="connsiteX120" fmla="*/ 214842 w 1114676"/>
                  <a:gd name="connsiteY120" fmla="*/ 260982 h 1550172"/>
                  <a:gd name="connsiteX121" fmla="*/ 442688 w 1114676"/>
                  <a:gd name="connsiteY121" fmla="*/ 260982 h 1550172"/>
                  <a:gd name="connsiteX122" fmla="*/ 452329 w 1114676"/>
                  <a:gd name="connsiteY122" fmla="*/ 260982 h 1550172"/>
                  <a:gd name="connsiteX123" fmla="*/ 452329 w 1114676"/>
                  <a:gd name="connsiteY123" fmla="*/ 250729 h 1550172"/>
                  <a:gd name="connsiteX124" fmla="*/ 452329 w 1114676"/>
                  <a:gd name="connsiteY124" fmla="*/ 167163 h 1550172"/>
                  <a:gd name="connsiteX125" fmla="*/ 338074 w 1114676"/>
                  <a:gd name="connsiteY125" fmla="*/ 167163 h 1550172"/>
                  <a:gd name="connsiteX126" fmla="*/ 328909 w 1114676"/>
                  <a:gd name="connsiteY126" fmla="*/ 167163 h 1550172"/>
                  <a:gd name="connsiteX127" fmla="*/ 328848 w 1114676"/>
                  <a:gd name="connsiteY127" fmla="*/ 167176 h 1550172"/>
                  <a:gd name="connsiteX128" fmla="*/ 328787 w 1114676"/>
                  <a:gd name="connsiteY128" fmla="*/ 167163 h 1550172"/>
                  <a:gd name="connsiteX129" fmla="*/ 309857 w 1114676"/>
                  <a:gd name="connsiteY129" fmla="*/ 167163 h 1550172"/>
                  <a:gd name="connsiteX130" fmla="*/ 205890 w 1114676"/>
                  <a:gd name="connsiteY130" fmla="*/ 167163 h 1550172"/>
                  <a:gd name="connsiteX131" fmla="*/ 328848 w 1114676"/>
                  <a:gd name="connsiteY131" fmla="*/ 0 h 1550172"/>
                  <a:gd name="connsiteX132" fmla="*/ 356885 w 1114676"/>
                  <a:gd name="connsiteY132" fmla="*/ 28097 h 1550172"/>
                  <a:gd name="connsiteX133" fmla="*/ 356885 w 1114676"/>
                  <a:gd name="connsiteY133" fmla="*/ 92259 h 1550172"/>
                  <a:gd name="connsiteX134" fmla="*/ 356885 w 1114676"/>
                  <a:gd name="connsiteY134" fmla="*/ 111101 h 1550172"/>
                  <a:gd name="connsiteX135" fmla="*/ 373229 w 1114676"/>
                  <a:gd name="connsiteY135" fmla="*/ 111101 h 1550172"/>
                  <a:gd name="connsiteX136" fmla="*/ 455130 w 1114676"/>
                  <a:gd name="connsiteY136" fmla="*/ 111101 h 1550172"/>
                  <a:gd name="connsiteX137" fmla="*/ 508338 w 1114676"/>
                  <a:gd name="connsiteY137" fmla="*/ 164360 h 1550172"/>
                  <a:gd name="connsiteX138" fmla="*/ 508338 w 1114676"/>
                  <a:gd name="connsiteY138" fmla="*/ 261563 h 1550172"/>
                  <a:gd name="connsiteX139" fmla="*/ 526173 w 1114676"/>
                  <a:gd name="connsiteY139" fmla="*/ 265161 h 1550172"/>
                  <a:gd name="connsiteX140" fmla="*/ 558648 w 1114676"/>
                  <a:gd name="connsiteY140" fmla="*/ 314194 h 1550172"/>
                  <a:gd name="connsiteX141" fmla="*/ 558648 w 1114676"/>
                  <a:gd name="connsiteY141" fmla="*/ 412436 h 1550172"/>
                  <a:gd name="connsiteX142" fmla="*/ 560079 w 1114676"/>
                  <a:gd name="connsiteY142" fmla="*/ 412436 h 1550172"/>
                  <a:gd name="connsiteX143" fmla="*/ 606402 w 1114676"/>
                  <a:gd name="connsiteY143" fmla="*/ 412436 h 1550172"/>
                  <a:gd name="connsiteX144" fmla="*/ 658220 w 1114676"/>
                  <a:gd name="connsiteY144" fmla="*/ 465680 h 1550172"/>
                  <a:gd name="connsiteX145" fmla="*/ 658220 w 1114676"/>
                  <a:gd name="connsiteY145" fmla="*/ 1496928 h 1550172"/>
                  <a:gd name="connsiteX146" fmla="*/ 606402 w 1114676"/>
                  <a:gd name="connsiteY146" fmla="*/ 1550172 h 1550172"/>
                  <a:gd name="connsiteX147" fmla="*/ 53218 w 1114676"/>
                  <a:gd name="connsiteY147" fmla="*/ 1550172 h 1550172"/>
                  <a:gd name="connsiteX148" fmla="*/ 0 w 1114676"/>
                  <a:gd name="connsiteY148" fmla="*/ 1496928 h 1550172"/>
                  <a:gd name="connsiteX149" fmla="*/ 0 w 1114676"/>
                  <a:gd name="connsiteY149" fmla="*/ 465680 h 1550172"/>
                  <a:gd name="connsiteX150" fmla="*/ 53218 w 1114676"/>
                  <a:gd name="connsiteY150" fmla="*/ 412436 h 1550172"/>
                  <a:gd name="connsiteX151" fmla="*/ 99571 w 1114676"/>
                  <a:gd name="connsiteY151" fmla="*/ 412436 h 1550172"/>
                  <a:gd name="connsiteX152" fmla="*/ 99571 w 1114676"/>
                  <a:gd name="connsiteY152" fmla="*/ 395807 h 1550172"/>
                  <a:gd name="connsiteX153" fmla="*/ 99571 w 1114676"/>
                  <a:gd name="connsiteY153" fmla="*/ 314194 h 1550172"/>
                  <a:gd name="connsiteX154" fmla="*/ 132047 w 1114676"/>
                  <a:gd name="connsiteY154" fmla="*/ 265161 h 1550172"/>
                  <a:gd name="connsiteX155" fmla="*/ 149881 w 1114676"/>
                  <a:gd name="connsiteY155" fmla="*/ 261563 h 1550172"/>
                  <a:gd name="connsiteX156" fmla="*/ 149881 w 1114676"/>
                  <a:gd name="connsiteY156" fmla="*/ 249804 h 1550172"/>
                  <a:gd name="connsiteX157" fmla="*/ 149881 w 1114676"/>
                  <a:gd name="connsiteY157" fmla="*/ 164360 h 1550172"/>
                  <a:gd name="connsiteX158" fmla="*/ 203090 w 1114676"/>
                  <a:gd name="connsiteY158" fmla="*/ 111101 h 1550172"/>
                  <a:gd name="connsiteX159" fmla="*/ 286282 w 1114676"/>
                  <a:gd name="connsiteY159" fmla="*/ 111101 h 1550172"/>
                  <a:gd name="connsiteX160" fmla="*/ 300810 w 1114676"/>
                  <a:gd name="connsiteY160" fmla="*/ 111101 h 1550172"/>
                  <a:gd name="connsiteX161" fmla="*/ 300810 w 1114676"/>
                  <a:gd name="connsiteY161" fmla="*/ 102446 h 1550172"/>
                  <a:gd name="connsiteX162" fmla="*/ 300810 w 1114676"/>
                  <a:gd name="connsiteY162" fmla="*/ 28097 h 1550172"/>
                  <a:gd name="connsiteX163" fmla="*/ 328848 w 1114676"/>
                  <a:gd name="connsiteY163" fmla="*/ 0 h 15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114676" h="1550172">
                    <a:moveTo>
                      <a:pt x="838496" y="1272420"/>
                    </a:moveTo>
                    <a:lnTo>
                      <a:pt x="838496" y="1317489"/>
                    </a:lnTo>
                    <a:lnTo>
                      <a:pt x="957458" y="1317489"/>
                    </a:lnTo>
                    <a:lnTo>
                      <a:pt x="957458" y="1272420"/>
                    </a:lnTo>
                    <a:close/>
                    <a:moveTo>
                      <a:pt x="823473" y="1216345"/>
                    </a:moveTo>
                    <a:cubicBezTo>
                      <a:pt x="974403" y="1216345"/>
                      <a:pt x="974403" y="1216345"/>
                      <a:pt x="974403" y="1216345"/>
                    </a:cubicBezTo>
                    <a:cubicBezTo>
                      <a:pt x="995365" y="1216345"/>
                      <a:pt x="1013532" y="1234594"/>
                      <a:pt x="1013532" y="1257054"/>
                    </a:cubicBezTo>
                    <a:cubicBezTo>
                      <a:pt x="1013532" y="1332856"/>
                      <a:pt x="1013532" y="1332856"/>
                      <a:pt x="1013532" y="1332856"/>
                    </a:cubicBezTo>
                    <a:cubicBezTo>
                      <a:pt x="1013532" y="1355315"/>
                      <a:pt x="995365" y="1373564"/>
                      <a:pt x="974403" y="1373564"/>
                    </a:cubicBezTo>
                    <a:cubicBezTo>
                      <a:pt x="823473" y="1373564"/>
                      <a:pt x="823473" y="1373564"/>
                      <a:pt x="823473" y="1373564"/>
                    </a:cubicBezTo>
                    <a:cubicBezTo>
                      <a:pt x="801114" y="1373564"/>
                      <a:pt x="782946" y="1355315"/>
                      <a:pt x="782946" y="1332856"/>
                    </a:cubicBezTo>
                    <a:cubicBezTo>
                      <a:pt x="782946" y="1257054"/>
                      <a:pt x="782946" y="1257054"/>
                      <a:pt x="782946" y="1257054"/>
                    </a:cubicBezTo>
                    <a:cubicBezTo>
                      <a:pt x="782946" y="1234594"/>
                      <a:pt x="801114" y="1216345"/>
                      <a:pt x="823473" y="1216345"/>
                    </a:cubicBezTo>
                    <a:close/>
                    <a:moveTo>
                      <a:pt x="410339" y="1051266"/>
                    </a:moveTo>
                    <a:lnTo>
                      <a:pt x="410339" y="1220538"/>
                    </a:lnTo>
                    <a:lnTo>
                      <a:pt x="480039" y="1220538"/>
                    </a:lnTo>
                    <a:lnTo>
                      <a:pt x="480039" y="1051266"/>
                    </a:lnTo>
                    <a:close/>
                    <a:moveTo>
                      <a:pt x="177656" y="1051266"/>
                    </a:moveTo>
                    <a:lnTo>
                      <a:pt x="177656" y="1220538"/>
                    </a:lnTo>
                    <a:lnTo>
                      <a:pt x="247881" y="1220538"/>
                    </a:lnTo>
                    <a:lnTo>
                      <a:pt x="247881" y="1051266"/>
                    </a:lnTo>
                    <a:close/>
                    <a:moveTo>
                      <a:pt x="838496" y="1047074"/>
                    </a:moveTo>
                    <a:lnTo>
                      <a:pt x="838496" y="1091619"/>
                    </a:lnTo>
                    <a:lnTo>
                      <a:pt x="957458" y="1091619"/>
                    </a:lnTo>
                    <a:lnTo>
                      <a:pt x="957458" y="1047074"/>
                    </a:lnTo>
                    <a:close/>
                    <a:moveTo>
                      <a:pt x="394831" y="995192"/>
                    </a:moveTo>
                    <a:cubicBezTo>
                      <a:pt x="495547" y="995192"/>
                      <a:pt x="495547" y="995192"/>
                      <a:pt x="495547" y="995192"/>
                    </a:cubicBezTo>
                    <a:cubicBezTo>
                      <a:pt x="517929" y="995192"/>
                      <a:pt x="536114" y="1013393"/>
                      <a:pt x="536114" y="1035795"/>
                    </a:cubicBezTo>
                    <a:cubicBezTo>
                      <a:pt x="536114" y="1236009"/>
                      <a:pt x="536114" y="1236009"/>
                      <a:pt x="536114" y="1236009"/>
                    </a:cubicBezTo>
                    <a:cubicBezTo>
                      <a:pt x="536114" y="1258411"/>
                      <a:pt x="517929" y="1276612"/>
                      <a:pt x="495547" y="1276612"/>
                    </a:cubicBezTo>
                    <a:cubicBezTo>
                      <a:pt x="394831" y="1276612"/>
                      <a:pt x="394831" y="1276612"/>
                      <a:pt x="394831" y="1276612"/>
                    </a:cubicBezTo>
                    <a:cubicBezTo>
                      <a:pt x="372450" y="1276612"/>
                      <a:pt x="354265" y="1258411"/>
                      <a:pt x="354265" y="1236009"/>
                    </a:cubicBezTo>
                    <a:cubicBezTo>
                      <a:pt x="354265" y="1035795"/>
                      <a:pt x="354265" y="1035795"/>
                      <a:pt x="354265" y="1035795"/>
                    </a:cubicBezTo>
                    <a:cubicBezTo>
                      <a:pt x="354265" y="1013393"/>
                      <a:pt x="372450" y="995192"/>
                      <a:pt x="394831" y="995192"/>
                    </a:cubicBezTo>
                    <a:close/>
                    <a:moveTo>
                      <a:pt x="162672" y="995192"/>
                    </a:moveTo>
                    <a:cubicBezTo>
                      <a:pt x="263389" y="995192"/>
                      <a:pt x="263389" y="995192"/>
                      <a:pt x="263389" y="995192"/>
                    </a:cubicBezTo>
                    <a:cubicBezTo>
                      <a:pt x="285770" y="995192"/>
                      <a:pt x="303955" y="1013393"/>
                      <a:pt x="303955" y="1035795"/>
                    </a:cubicBezTo>
                    <a:cubicBezTo>
                      <a:pt x="303955" y="1236009"/>
                      <a:pt x="303955" y="1236009"/>
                      <a:pt x="303955" y="1236009"/>
                    </a:cubicBezTo>
                    <a:cubicBezTo>
                      <a:pt x="303955" y="1258411"/>
                      <a:pt x="285770" y="1276612"/>
                      <a:pt x="263389" y="1276612"/>
                    </a:cubicBezTo>
                    <a:cubicBezTo>
                      <a:pt x="162672" y="1276612"/>
                      <a:pt x="162672" y="1276612"/>
                      <a:pt x="162672" y="1276612"/>
                    </a:cubicBezTo>
                    <a:cubicBezTo>
                      <a:pt x="140291" y="1276612"/>
                      <a:pt x="122106" y="1258411"/>
                      <a:pt x="122106" y="1236009"/>
                    </a:cubicBezTo>
                    <a:cubicBezTo>
                      <a:pt x="122106" y="1035795"/>
                      <a:pt x="122106" y="1035795"/>
                      <a:pt x="122106" y="1035795"/>
                    </a:cubicBezTo>
                    <a:cubicBezTo>
                      <a:pt x="122106" y="1013393"/>
                      <a:pt x="140291" y="995192"/>
                      <a:pt x="162672" y="995192"/>
                    </a:cubicBezTo>
                    <a:close/>
                    <a:moveTo>
                      <a:pt x="823473" y="990999"/>
                    </a:moveTo>
                    <a:cubicBezTo>
                      <a:pt x="974403" y="990999"/>
                      <a:pt x="974403" y="990999"/>
                      <a:pt x="974403" y="990999"/>
                    </a:cubicBezTo>
                    <a:cubicBezTo>
                      <a:pt x="995365" y="990999"/>
                      <a:pt x="1013532" y="1009187"/>
                      <a:pt x="1013532" y="1031572"/>
                    </a:cubicBezTo>
                    <a:cubicBezTo>
                      <a:pt x="1013532" y="1107121"/>
                      <a:pt x="1013532" y="1107121"/>
                      <a:pt x="1013532" y="1107121"/>
                    </a:cubicBezTo>
                    <a:cubicBezTo>
                      <a:pt x="1013532" y="1129506"/>
                      <a:pt x="995365" y="1147694"/>
                      <a:pt x="974403" y="1147694"/>
                    </a:cubicBezTo>
                    <a:cubicBezTo>
                      <a:pt x="823473" y="1147694"/>
                      <a:pt x="823473" y="1147694"/>
                      <a:pt x="823473" y="1147694"/>
                    </a:cubicBezTo>
                    <a:cubicBezTo>
                      <a:pt x="801114" y="1147694"/>
                      <a:pt x="782946" y="1129506"/>
                      <a:pt x="782946" y="1107121"/>
                    </a:cubicBezTo>
                    <a:cubicBezTo>
                      <a:pt x="782946" y="1031572"/>
                      <a:pt x="782946" y="1031572"/>
                      <a:pt x="782946" y="1031572"/>
                    </a:cubicBezTo>
                    <a:cubicBezTo>
                      <a:pt x="782946" y="1009187"/>
                      <a:pt x="801114" y="990999"/>
                      <a:pt x="823473" y="990999"/>
                    </a:cubicBezTo>
                    <a:close/>
                    <a:moveTo>
                      <a:pt x="838496" y="820155"/>
                    </a:moveTo>
                    <a:lnTo>
                      <a:pt x="838496" y="864701"/>
                    </a:lnTo>
                    <a:lnTo>
                      <a:pt x="957458" y="864701"/>
                    </a:lnTo>
                    <a:lnTo>
                      <a:pt x="957458" y="820155"/>
                    </a:lnTo>
                    <a:close/>
                    <a:moveTo>
                      <a:pt x="823473" y="764081"/>
                    </a:moveTo>
                    <a:cubicBezTo>
                      <a:pt x="974403" y="764081"/>
                      <a:pt x="974403" y="764081"/>
                      <a:pt x="974403" y="764081"/>
                    </a:cubicBezTo>
                    <a:cubicBezTo>
                      <a:pt x="995365" y="764081"/>
                      <a:pt x="1013532" y="782269"/>
                      <a:pt x="1013532" y="804653"/>
                    </a:cubicBezTo>
                    <a:cubicBezTo>
                      <a:pt x="1013532" y="880202"/>
                      <a:pt x="1013532" y="880202"/>
                      <a:pt x="1013532" y="880202"/>
                    </a:cubicBezTo>
                    <a:cubicBezTo>
                      <a:pt x="1013532" y="902587"/>
                      <a:pt x="995365" y="920775"/>
                      <a:pt x="974403" y="920775"/>
                    </a:cubicBezTo>
                    <a:cubicBezTo>
                      <a:pt x="823473" y="920775"/>
                      <a:pt x="823473" y="920775"/>
                      <a:pt x="823473" y="920775"/>
                    </a:cubicBezTo>
                    <a:cubicBezTo>
                      <a:pt x="801114" y="920775"/>
                      <a:pt x="782946" y="902587"/>
                      <a:pt x="782946" y="880202"/>
                    </a:cubicBezTo>
                    <a:cubicBezTo>
                      <a:pt x="782946" y="804653"/>
                      <a:pt x="782946" y="804653"/>
                      <a:pt x="782946" y="804653"/>
                    </a:cubicBezTo>
                    <a:cubicBezTo>
                      <a:pt x="782946" y="782269"/>
                      <a:pt x="801114" y="764081"/>
                      <a:pt x="823473" y="764081"/>
                    </a:cubicBezTo>
                    <a:close/>
                    <a:moveTo>
                      <a:pt x="737877" y="670274"/>
                    </a:moveTo>
                    <a:lnTo>
                      <a:pt x="737877" y="1494098"/>
                    </a:lnTo>
                    <a:lnTo>
                      <a:pt x="1058602" y="1494098"/>
                    </a:lnTo>
                    <a:lnTo>
                      <a:pt x="1058602" y="670274"/>
                    </a:lnTo>
                    <a:close/>
                    <a:moveTo>
                      <a:pt x="410339" y="619440"/>
                    </a:moveTo>
                    <a:lnTo>
                      <a:pt x="410339" y="789236"/>
                    </a:lnTo>
                    <a:lnTo>
                      <a:pt x="480039" y="789236"/>
                    </a:lnTo>
                    <a:lnTo>
                      <a:pt x="480039" y="619440"/>
                    </a:lnTo>
                    <a:close/>
                    <a:moveTo>
                      <a:pt x="177656" y="619440"/>
                    </a:moveTo>
                    <a:lnTo>
                      <a:pt x="177656" y="789236"/>
                    </a:lnTo>
                    <a:lnTo>
                      <a:pt x="247881" y="789236"/>
                    </a:lnTo>
                    <a:lnTo>
                      <a:pt x="247881" y="619440"/>
                    </a:lnTo>
                    <a:close/>
                    <a:moveTo>
                      <a:pt x="735036" y="614199"/>
                    </a:moveTo>
                    <a:cubicBezTo>
                      <a:pt x="1061443" y="614199"/>
                      <a:pt x="1061443" y="614199"/>
                      <a:pt x="1061443" y="614199"/>
                    </a:cubicBezTo>
                    <a:cubicBezTo>
                      <a:pt x="1090861" y="614199"/>
                      <a:pt x="1114676" y="638019"/>
                      <a:pt x="1114676" y="667443"/>
                    </a:cubicBezTo>
                    <a:cubicBezTo>
                      <a:pt x="1114676" y="1496928"/>
                      <a:pt x="1114676" y="1496928"/>
                      <a:pt x="1114676" y="1496928"/>
                    </a:cubicBezTo>
                    <a:cubicBezTo>
                      <a:pt x="1114676" y="1526352"/>
                      <a:pt x="1090861" y="1550172"/>
                      <a:pt x="1061443" y="1550172"/>
                    </a:cubicBezTo>
                    <a:cubicBezTo>
                      <a:pt x="735036" y="1550172"/>
                      <a:pt x="735036" y="1550172"/>
                      <a:pt x="735036" y="1550172"/>
                    </a:cubicBezTo>
                    <a:cubicBezTo>
                      <a:pt x="705618" y="1550172"/>
                      <a:pt x="681802" y="1526352"/>
                      <a:pt x="681802" y="1496928"/>
                    </a:cubicBezTo>
                    <a:cubicBezTo>
                      <a:pt x="681802" y="667443"/>
                      <a:pt x="681802" y="667443"/>
                      <a:pt x="681802" y="667443"/>
                    </a:cubicBezTo>
                    <a:cubicBezTo>
                      <a:pt x="681802" y="638019"/>
                      <a:pt x="705618" y="614199"/>
                      <a:pt x="735036" y="614199"/>
                    </a:cubicBezTo>
                    <a:close/>
                    <a:moveTo>
                      <a:pt x="394831" y="563366"/>
                    </a:moveTo>
                    <a:cubicBezTo>
                      <a:pt x="495547" y="563366"/>
                      <a:pt x="495547" y="563366"/>
                      <a:pt x="495547" y="563366"/>
                    </a:cubicBezTo>
                    <a:cubicBezTo>
                      <a:pt x="517929" y="563366"/>
                      <a:pt x="536114" y="581601"/>
                      <a:pt x="536114" y="604044"/>
                    </a:cubicBezTo>
                    <a:cubicBezTo>
                      <a:pt x="536114" y="804632"/>
                      <a:pt x="536114" y="804632"/>
                      <a:pt x="536114" y="804632"/>
                    </a:cubicBezTo>
                    <a:cubicBezTo>
                      <a:pt x="536114" y="827075"/>
                      <a:pt x="517929" y="845310"/>
                      <a:pt x="495547" y="845310"/>
                    </a:cubicBezTo>
                    <a:cubicBezTo>
                      <a:pt x="394831" y="845310"/>
                      <a:pt x="394831" y="845310"/>
                      <a:pt x="394831" y="845310"/>
                    </a:cubicBezTo>
                    <a:cubicBezTo>
                      <a:pt x="372450" y="845310"/>
                      <a:pt x="354265" y="827075"/>
                      <a:pt x="354265" y="804632"/>
                    </a:cubicBezTo>
                    <a:cubicBezTo>
                      <a:pt x="354265" y="604044"/>
                      <a:pt x="354265" y="604044"/>
                      <a:pt x="354265" y="604044"/>
                    </a:cubicBezTo>
                    <a:cubicBezTo>
                      <a:pt x="354265" y="581601"/>
                      <a:pt x="372450" y="563366"/>
                      <a:pt x="394831" y="563366"/>
                    </a:cubicBezTo>
                    <a:close/>
                    <a:moveTo>
                      <a:pt x="162672" y="563366"/>
                    </a:moveTo>
                    <a:cubicBezTo>
                      <a:pt x="263389" y="563366"/>
                      <a:pt x="263389" y="563366"/>
                      <a:pt x="263389" y="563366"/>
                    </a:cubicBezTo>
                    <a:cubicBezTo>
                      <a:pt x="285770" y="563366"/>
                      <a:pt x="303955" y="581601"/>
                      <a:pt x="303955" y="604044"/>
                    </a:cubicBezTo>
                    <a:cubicBezTo>
                      <a:pt x="303955" y="804632"/>
                      <a:pt x="303955" y="804632"/>
                      <a:pt x="303955" y="804632"/>
                    </a:cubicBezTo>
                    <a:cubicBezTo>
                      <a:pt x="303955" y="827075"/>
                      <a:pt x="285770" y="845310"/>
                      <a:pt x="263389" y="845310"/>
                    </a:cubicBezTo>
                    <a:cubicBezTo>
                      <a:pt x="162672" y="845310"/>
                      <a:pt x="162672" y="845310"/>
                      <a:pt x="162672" y="845310"/>
                    </a:cubicBezTo>
                    <a:cubicBezTo>
                      <a:pt x="140291" y="845310"/>
                      <a:pt x="122106" y="827075"/>
                      <a:pt x="122106" y="804632"/>
                    </a:cubicBezTo>
                    <a:cubicBezTo>
                      <a:pt x="122106" y="604044"/>
                      <a:pt x="122106" y="604044"/>
                      <a:pt x="122106" y="604044"/>
                    </a:cubicBezTo>
                    <a:cubicBezTo>
                      <a:pt x="122106" y="581601"/>
                      <a:pt x="140291" y="563366"/>
                      <a:pt x="162672" y="563366"/>
                    </a:cubicBezTo>
                    <a:close/>
                    <a:moveTo>
                      <a:pt x="56074" y="468510"/>
                    </a:moveTo>
                    <a:lnTo>
                      <a:pt x="56074" y="1494098"/>
                    </a:lnTo>
                    <a:lnTo>
                      <a:pt x="602145" y="1494098"/>
                    </a:lnTo>
                    <a:lnTo>
                      <a:pt x="602145" y="468510"/>
                    </a:lnTo>
                    <a:close/>
                    <a:moveTo>
                      <a:pt x="155556" y="316994"/>
                    </a:moveTo>
                    <a:cubicBezTo>
                      <a:pt x="155556" y="361628"/>
                      <a:pt x="155556" y="389525"/>
                      <a:pt x="155556" y="406960"/>
                    </a:cubicBezTo>
                    <a:lnTo>
                      <a:pt x="155556" y="412436"/>
                    </a:lnTo>
                    <a:lnTo>
                      <a:pt x="194671" y="412436"/>
                    </a:lnTo>
                    <a:cubicBezTo>
                      <a:pt x="322450" y="412436"/>
                      <a:pt x="410573" y="412436"/>
                      <a:pt x="471348" y="412436"/>
                    </a:cubicBezTo>
                    <a:lnTo>
                      <a:pt x="502663" y="412436"/>
                    </a:lnTo>
                    <a:lnTo>
                      <a:pt x="502663" y="396731"/>
                    </a:lnTo>
                    <a:cubicBezTo>
                      <a:pt x="502663" y="316994"/>
                      <a:pt x="502663" y="316994"/>
                      <a:pt x="502663" y="316994"/>
                    </a:cubicBezTo>
                    <a:cubicBezTo>
                      <a:pt x="155556" y="316994"/>
                      <a:pt x="155556" y="316994"/>
                      <a:pt x="155556" y="316994"/>
                    </a:cubicBezTo>
                    <a:close/>
                    <a:moveTo>
                      <a:pt x="205890" y="167163"/>
                    </a:moveTo>
                    <a:cubicBezTo>
                      <a:pt x="205890" y="198348"/>
                      <a:pt x="205890" y="221737"/>
                      <a:pt x="205890" y="239278"/>
                    </a:cubicBezTo>
                    <a:lnTo>
                      <a:pt x="205890" y="260982"/>
                    </a:lnTo>
                    <a:lnTo>
                      <a:pt x="214842" y="260982"/>
                    </a:lnTo>
                    <a:cubicBezTo>
                      <a:pt x="331090" y="260982"/>
                      <a:pt x="400839" y="260982"/>
                      <a:pt x="442688" y="260982"/>
                    </a:cubicBezTo>
                    <a:lnTo>
                      <a:pt x="452329" y="260982"/>
                    </a:lnTo>
                    <a:lnTo>
                      <a:pt x="452329" y="250729"/>
                    </a:lnTo>
                    <a:cubicBezTo>
                      <a:pt x="452329" y="167163"/>
                      <a:pt x="452329" y="167163"/>
                      <a:pt x="452329" y="167163"/>
                    </a:cubicBezTo>
                    <a:cubicBezTo>
                      <a:pt x="406122" y="167163"/>
                      <a:pt x="368578" y="167163"/>
                      <a:pt x="338074" y="167163"/>
                    </a:cubicBezTo>
                    <a:lnTo>
                      <a:pt x="328909" y="167163"/>
                    </a:lnTo>
                    <a:lnTo>
                      <a:pt x="328848" y="167176"/>
                    </a:lnTo>
                    <a:lnTo>
                      <a:pt x="328787" y="167163"/>
                    </a:lnTo>
                    <a:lnTo>
                      <a:pt x="309857" y="167163"/>
                    </a:lnTo>
                    <a:cubicBezTo>
                      <a:pt x="205890" y="167163"/>
                      <a:pt x="205890" y="167163"/>
                      <a:pt x="205890" y="167163"/>
                    </a:cubicBezTo>
                    <a:close/>
                    <a:moveTo>
                      <a:pt x="328848" y="0"/>
                    </a:moveTo>
                    <a:cubicBezTo>
                      <a:pt x="344268" y="0"/>
                      <a:pt x="356885" y="12644"/>
                      <a:pt x="356885" y="28097"/>
                    </a:cubicBezTo>
                    <a:cubicBezTo>
                      <a:pt x="356885" y="55842"/>
                      <a:pt x="356885" y="76652"/>
                      <a:pt x="356885" y="92259"/>
                    </a:cubicBezTo>
                    <a:lnTo>
                      <a:pt x="356885" y="111101"/>
                    </a:lnTo>
                    <a:lnTo>
                      <a:pt x="373229" y="111101"/>
                    </a:lnTo>
                    <a:cubicBezTo>
                      <a:pt x="455130" y="111101"/>
                      <a:pt x="455130" y="111101"/>
                      <a:pt x="455130" y="111101"/>
                    </a:cubicBezTo>
                    <a:cubicBezTo>
                      <a:pt x="484535" y="111101"/>
                      <a:pt x="508338" y="134927"/>
                      <a:pt x="508338" y="164360"/>
                    </a:cubicBezTo>
                    <a:lnTo>
                      <a:pt x="508338" y="261563"/>
                    </a:lnTo>
                    <a:lnTo>
                      <a:pt x="526173" y="265161"/>
                    </a:lnTo>
                    <a:cubicBezTo>
                      <a:pt x="545264" y="273235"/>
                      <a:pt x="558648" y="292139"/>
                      <a:pt x="558648" y="314194"/>
                    </a:cubicBezTo>
                    <a:lnTo>
                      <a:pt x="558648" y="412436"/>
                    </a:lnTo>
                    <a:lnTo>
                      <a:pt x="560079" y="412436"/>
                    </a:lnTo>
                    <a:cubicBezTo>
                      <a:pt x="606402" y="412436"/>
                      <a:pt x="606402" y="412436"/>
                      <a:pt x="606402" y="412436"/>
                    </a:cubicBezTo>
                    <a:cubicBezTo>
                      <a:pt x="634412" y="412436"/>
                      <a:pt x="658220" y="436256"/>
                      <a:pt x="658220" y="465680"/>
                    </a:cubicBezTo>
                    <a:cubicBezTo>
                      <a:pt x="658220" y="1496928"/>
                      <a:pt x="658220" y="1496928"/>
                      <a:pt x="658220" y="1496928"/>
                    </a:cubicBezTo>
                    <a:cubicBezTo>
                      <a:pt x="658220" y="1526353"/>
                      <a:pt x="634412" y="1550172"/>
                      <a:pt x="606402" y="1550172"/>
                    </a:cubicBezTo>
                    <a:cubicBezTo>
                      <a:pt x="53218" y="1550172"/>
                      <a:pt x="53218" y="1550172"/>
                      <a:pt x="53218" y="1550172"/>
                    </a:cubicBezTo>
                    <a:cubicBezTo>
                      <a:pt x="23808" y="1550172"/>
                      <a:pt x="0" y="1526353"/>
                      <a:pt x="0" y="1496928"/>
                    </a:cubicBezTo>
                    <a:cubicBezTo>
                      <a:pt x="0" y="465680"/>
                      <a:pt x="0" y="465680"/>
                      <a:pt x="0" y="465680"/>
                    </a:cubicBezTo>
                    <a:cubicBezTo>
                      <a:pt x="0" y="436256"/>
                      <a:pt x="23808" y="412436"/>
                      <a:pt x="53218" y="412436"/>
                    </a:cubicBezTo>
                    <a:lnTo>
                      <a:pt x="99571" y="412436"/>
                    </a:lnTo>
                    <a:lnTo>
                      <a:pt x="99571" y="395807"/>
                    </a:lnTo>
                    <a:cubicBezTo>
                      <a:pt x="99571" y="314194"/>
                      <a:pt x="99571" y="314194"/>
                      <a:pt x="99571" y="314194"/>
                    </a:cubicBezTo>
                    <a:cubicBezTo>
                      <a:pt x="99571" y="292139"/>
                      <a:pt x="112955" y="273235"/>
                      <a:pt x="132047" y="265161"/>
                    </a:cubicBezTo>
                    <a:lnTo>
                      <a:pt x="149881" y="261563"/>
                    </a:lnTo>
                    <a:lnTo>
                      <a:pt x="149881" y="249804"/>
                    </a:lnTo>
                    <a:cubicBezTo>
                      <a:pt x="149881" y="164360"/>
                      <a:pt x="149881" y="164360"/>
                      <a:pt x="149881" y="164360"/>
                    </a:cubicBezTo>
                    <a:cubicBezTo>
                      <a:pt x="149881" y="134927"/>
                      <a:pt x="173685" y="111101"/>
                      <a:pt x="203090" y="111101"/>
                    </a:cubicBezTo>
                    <a:cubicBezTo>
                      <a:pt x="234595" y="111101"/>
                      <a:pt x="262161" y="111101"/>
                      <a:pt x="286282" y="111101"/>
                    </a:cubicBezTo>
                    <a:lnTo>
                      <a:pt x="300810" y="111101"/>
                    </a:lnTo>
                    <a:lnTo>
                      <a:pt x="300810" y="102446"/>
                    </a:lnTo>
                    <a:cubicBezTo>
                      <a:pt x="300810" y="28097"/>
                      <a:pt x="300810" y="28097"/>
                      <a:pt x="300810" y="28097"/>
                    </a:cubicBezTo>
                    <a:cubicBezTo>
                      <a:pt x="300810" y="12644"/>
                      <a:pt x="313427" y="0"/>
                      <a:pt x="328848"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33" name="Freeform 632"/>
              <p:cNvSpPr>
                <a:spLocks/>
              </p:cNvSpPr>
              <p:nvPr/>
            </p:nvSpPr>
            <p:spPr bwMode="auto">
              <a:xfrm>
                <a:off x="10266448" y="3110864"/>
                <a:ext cx="212800" cy="274637"/>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accent2">
                        <a:lumMod val="75000"/>
                      </a:schemeClr>
                    </a:solidFill>
                    <a:effectLst/>
                    <a:uLnTx/>
                    <a:uFillTx/>
                  </a:rPr>
                  <a:t>SQL</a:t>
                </a:r>
              </a:p>
            </p:txBody>
          </p:sp>
          <p:grpSp>
            <p:nvGrpSpPr>
              <p:cNvPr id="634" name="Group 633"/>
              <p:cNvGrpSpPr/>
              <p:nvPr/>
            </p:nvGrpSpPr>
            <p:grpSpPr>
              <a:xfrm>
                <a:off x="10223148" y="3471118"/>
                <a:ext cx="322531" cy="225534"/>
                <a:chOff x="1182255" y="2216727"/>
                <a:chExt cx="5006109" cy="3500582"/>
              </a:xfrm>
              <a:grpFill/>
            </p:grpSpPr>
            <p:sp>
              <p:nvSpPr>
                <p:cNvPr id="636" name="Freeform 635"/>
                <p:cNvSpPr/>
                <p:nvPr/>
              </p:nvSpPr>
              <p:spPr bwMode="auto">
                <a:xfrm>
                  <a:off x="1182255" y="2216727"/>
                  <a:ext cx="5006109" cy="3500582"/>
                </a:xfrm>
                <a:custGeom>
                  <a:avLst/>
                  <a:gdLst>
                    <a:gd name="connsiteX0" fmla="*/ 115224 w 5006109"/>
                    <a:gd name="connsiteY0" fmla="*/ 113026 h 3500582"/>
                    <a:gd name="connsiteX1" fmla="*/ 115224 w 5006109"/>
                    <a:gd name="connsiteY1" fmla="*/ 3387556 h 3500582"/>
                    <a:gd name="connsiteX2" fmla="*/ 4890886 w 5006109"/>
                    <a:gd name="connsiteY2" fmla="*/ 3387556 h 3500582"/>
                    <a:gd name="connsiteX3" fmla="*/ 4890886 w 5006109"/>
                    <a:gd name="connsiteY3" fmla="*/ 113026 h 3500582"/>
                    <a:gd name="connsiteX4" fmla="*/ 0 w 5006109"/>
                    <a:gd name="connsiteY4" fmla="*/ 0 h 3500582"/>
                    <a:gd name="connsiteX5" fmla="*/ 5006109 w 5006109"/>
                    <a:gd name="connsiteY5" fmla="*/ 0 h 3500582"/>
                    <a:gd name="connsiteX6" fmla="*/ 5006109 w 5006109"/>
                    <a:gd name="connsiteY6" fmla="*/ 3500582 h 3500582"/>
                    <a:gd name="connsiteX7" fmla="*/ 0 w 5006109"/>
                    <a:gd name="connsiteY7" fmla="*/ 3500582 h 35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109" h="3500582">
                      <a:moveTo>
                        <a:pt x="115224" y="113026"/>
                      </a:moveTo>
                      <a:lnTo>
                        <a:pt x="115224" y="3387556"/>
                      </a:lnTo>
                      <a:lnTo>
                        <a:pt x="4890886" y="3387556"/>
                      </a:lnTo>
                      <a:lnTo>
                        <a:pt x="4890886" y="113026"/>
                      </a:lnTo>
                      <a:close/>
                      <a:moveTo>
                        <a:pt x="0" y="0"/>
                      </a:moveTo>
                      <a:lnTo>
                        <a:pt x="5006109" y="0"/>
                      </a:lnTo>
                      <a:lnTo>
                        <a:pt x="5006109" y="3500582"/>
                      </a:lnTo>
                      <a:lnTo>
                        <a:pt x="0" y="350058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nvGrpSpPr>
                <p:cNvPr id="637" name="Group 636"/>
                <p:cNvGrpSpPr/>
                <p:nvPr/>
              </p:nvGrpSpPr>
              <p:grpSpPr>
                <a:xfrm>
                  <a:off x="1371600" y="2904099"/>
                  <a:ext cx="4622800" cy="2628550"/>
                  <a:chOff x="1371600" y="3272399"/>
                  <a:chExt cx="4622800" cy="2628550"/>
                </a:xfrm>
                <a:grpFill/>
              </p:grpSpPr>
              <p:grpSp>
                <p:nvGrpSpPr>
                  <p:cNvPr id="638" name="Group 637"/>
                  <p:cNvGrpSpPr/>
                  <p:nvPr/>
                </p:nvGrpSpPr>
                <p:grpSpPr>
                  <a:xfrm>
                    <a:off x="1371600" y="3272399"/>
                    <a:ext cx="4622800" cy="609250"/>
                    <a:chOff x="1403350" y="3272399"/>
                    <a:chExt cx="4216400" cy="609250"/>
                  </a:xfrm>
                  <a:grpFill/>
                </p:grpSpPr>
                <p:sp>
                  <p:nvSpPr>
                    <p:cNvPr id="654" name="Freeform 653"/>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5" name="Freeform 654"/>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6" name="Freeform 655"/>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7" name="Freeform 656"/>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639" name="Group 638"/>
                  <p:cNvGrpSpPr/>
                  <p:nvPr/>
                </p:nvGrpSpPr>
                <p:grpSpPr>
                  <a:xfrm>
                    <a:off x="1371600" y="3945499"/>
                    <a:ext cx="4622800" cy="609250"/>
                    <a:chOff x="1403350" y="3272399"/>
                    <a:chExt cx="4216400" cy="609250"/>
                  </a:xfrm>
                  <a:grpFill/>
                </p:grpSpPr>
                <p:sp>
                  <p:nvSpPr>
                    <p:cNvPr id="650" name="Freeform 649"/>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1" name="Freeform 650"/>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2" name="Freeform 651"/>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53" name="Freeform 652"/>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640" name="Group 639"/>
                  <p:cNvGrpSpPr/>
                  <p:nvPr/>
                </p:nvGrpSpPr>
                <p:grpSpPr>
                  <a:xfrm>
                    <a:off x="1371600" y="4618599"/>
                    <a:ext cx="4622800" cy="609250"/>
                    <a:chOff x="1403350" y="3272399"/>
                    <a:chExt cx="4216400" cy="609250"/>
                  </a:xfrm>
                  <a:grpFill/>
                </p:grpSpPr>
                <p:sp>
                  <p:nvSpPr>
                    <p:cNvPr id="646" name="Freeform 645"/>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7" name="Freeform 646"/>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8" name="Freeform 647"/>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9" name="Freeform 648"/>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641" name="Group 640"/>
                  <p:cNvGrpSpPr/>
                  <p:nvPr/>
                </p:nvGrpSpPr>
                <p:grpSpPr>
                  <a:xfrm>
                    <a:off x="1371600" y="5291699"/>
                    <a:ext cx="4622800" cy="609250"/>
                    <a:chOff x="1403350" y="3272399"/>
                    <a:chExt cx="4216400" cy="609250"/>
                  </a:xfrm>
                  <a:grpFill/>
                </p:grpSpPr>
                <p:sp>
                  <p:nvSpPr>
                    <p:cNvPr id="642" name="Freeform 641"/>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3" name="Freeform 642"/>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4" name="Freeform 643"/>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45" name="Freeform 644"/>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sp>
            <p:nvSpPr>
              <p:cNvPr id="635" name="Freeform 634"/>
              <p:cNvSpPr>
                <a:spLocks/>
              </p:cNvSpPr>
              <p:nvPr/>
            </p:nvSpPr>
            <p:spPr bwMode="auto">
              <a:xfrm>
                <a:off x="9983618" y="3695432"/>
                <a:ext cx="174159" cy="244743"/>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2">
                      <a:lumMod val="75000"/>
                    </a:schemeClr>
                  </a:solidFill>
                  <a:effectLst/>
                  <a:uLnTx/>
                  <a:uFillTx/>
                </a:endParaRPr>
              </a:p>
            </p:txBody>
          </p:sp>
        </p:grpSp>
        <p:grpSp>
          <p:nvGrpSpPr>
            <p:cNvPr id="662" name="Group 661"/>
            <p:cNvGrpSpPr/>
            <p:nvPr/>
          </p:nvGrpSpPr>
          <p:grpSpPr>
            <a:xfrm>
              <a:off x="15107216" y="1916113"/>
              <a:ext cx="453941" cy="552320"/>
              <a:chOff x="2256871" y="3439507"/>
              <a:chExt cx="340270" cy="414014"/>
            </a:xfrm>
            <a:grpFill/>
          </p:grpSpPr>
          <p:sp>
            <p:nvSpPr>
              <p:cNvPr id="663" name="Freeform 662"/>
              <p:cNvSpPr>
                <a:spLocks/>
              </p:cNvSpPr>
              <p:nvPr/>
            </p:nvSpPr>
            <p:spPr bwMode="auto">
              <a:xfrm>
                <a:off x="2256871" y="3439507"/>
                <a:ext cx="230395" cy="285134"/>
              </a:xfrm>
              <a:custGeom>
                <a:avLst/>
                <a:gdLst>
                  <a:gd name="connsiteX0" fmla="*/ 269926 w 295991"/>
                  <a:gd name="connsiteY0" fmla="*/ 150095 h 366315"/>
                  <a:gd name="connsiteX1" fmla="*/ 269926 w 295991"/>
                  <a:gd name="connsiteY1" fmla="*/ 159187 h 366315"/>
                  <a:gd name="connsiteX2" fmla="*/ 269926 w 295991"/>
                  <a:gd name="connsiteY2" fmla="*/ 176510 h 366315"/>
                  <a:gd name="connsiteX3" fmla="*/ 271783 w 295991"/>
                  <a:gd name="connsiteY3" fmla="*/ 176510 h 366315"/>
                  <a:gd name="connsiteX4" fmla="*/ 278265 w 295991"/>
                  <a:gd name="connsiteY4" fmla="*/ 176510 h 366315"/>
                  <a:gd name="connsiteX5" fmla="*/ 282589 w 295991"/>
                  <a:gd name="connsiteY5" fmla="*/ 176510 h 366315"/>
                  <a:gd name="connsiteX6" fmla="*/ 282589 w 295991"/>
                  <a:gd name="connsiteY6" fmla="*/ 165634 h 366315"/>
                  <a:gd name="connsiteX7" fmla="*/ 282589 w 295991"/>
                  <a:gd name="connsiteY7" fmla="*/ 150095 h 366315"/>
                  <a:gd name="connsiteX8" fmla="*/ 280664 w 295991"/>
                  <a:gd name="connsiteY8" fmla="*/ 150095 h 366315"/>
                  <a:gd name="connsiteX9" fmla="*/ 274182 w 295991"/>
                  <a:gd name="connsiteY9" fmla="*/ 150095 h 366315"/>
                  <a:gd name="connsiteX10" fmla="*/ 269926 w 295991"/>
                  <a:gd name="connsiteY10" fmla="*/ 109860 h 366315"/>
                  <a:gd name="connsiteX11" fmla="*/ 269926 w 295991"/>
                  <a:gd name="connsiteY11" fmla="*/ 129465 h 366315"/>
                  <a:gd name="connsiteX12" fmla="*/ 269926 w 295991"/>
                  <a:gd name="connsiteY12" fmla="*/ 136625 h 366315"/>
                  <a:gd name="connsiteX13" fmla="*/ 271783 w 295991"/>
                  <a:gd name="connsiteY13" fmla="*/ 136625 h 366315"/>
                  <a:gd name="connsiteX14" fmla="*/ 278265 w 295991"/>
                  <a:gd name="connsiteY14" fmla="*/ 136625 h 366315"/>
                  <a:gd name="connsiteX15" fmla="*/ 282589 w 295991"/>
                  <a:gd name="connsiteY15" fmla="*/ 136625 h 366315"/>
                  <a:gd name="connsiteX16" fmla="*/ 282589 w 295991"/>
                  <a:gd name="connsiteY16" fmla="*/ 125371 h 366315"/>
                  <a:gd name="connsiteX17" fmla="*/ 282589 w 295991"/>
                  <a:gd name="connsiteY17" fmla="*/ 115635 h 366315"/>
                  <a:gd name="connsiteX18" fmla="*/ 282589 w 295991"/>
                  <a:gd name="connsiteY18" fmla="*/ 109860 h 366315"/>
                  <a:gd name="connsiteX19" fmla="*/ 280664 w 295991"/>
                  <a:gd name="connsiteY19" fmla="*/ 109860 h 366315"/>
                  <a:gd name="connsiteX20" fmla="*/ 274182 w 295991"/>
                  <a:gd name="connsiteY20" fmla="*/ 109860 h 366315"/>
                  <a:gd name="connsiteX21" fmla="*/ 121755 w 295991"/>
                  <a:gd name="connsiteY21" fmla="*/ 91142 h 366315"/>
                  <a:gd name="connsiteX22" fmla="*/ 121755 w 295991"/>
                  <a:gd name="connsiteY22" fmla="*/ 108460 h 366315"/>
                  <a:gd name="connsiteX23" fmla="*/ 199427 w 295991"/>
                  <a:gd name="connsiteY23" fmla="*/ 108460 h 366315"/>
                  <a:gd name="connsiteX24" fmla="*/ 199427 w 295991"/>
                  <a:gd name="connsiteY24" fmla="*/ 91142 h 366315"/>
                  <a:gd name="connsiteX25" fmla="*/ 114991 w 295991"/>
                  <a:gd name="connsiteY25" fmla="*/ 77672 h 366315"/>
                  <a:gd name="connsiteX26" fmla="*/ 206191 w 295991"/>
                  <a:gd name="connsiteY26" fmla="*/ 77672 h 366315"/>
                  <a:gd name="connsiteX27" fmla="*/ 212897 w 295991"/>
                  <a:gd name="connsiteY27" fmla="*/ 84377 h 366315"/>
                  <a:gd name="connsiteX28" fmla="*/ 212897 w 295991"/>
                  <a:gd name="connsiteY28" fmla="*/ 115224 h 366315"/>
                  <a:gd name="connsiteX29" fmla="*/ 206191 w 295991"/>
                  <a:gd name="connsiteY29" fmla="*/ 121930 h 366315"/>
                  <a:gd name="connsiteX30" fmla="*/ 114991 w 295991"/>
                  <a:gd name="connsiteY30" fmla="*/ 121930 h 366315"/>
                  <a:gd name="connsiteX31" fmla="*/ 108285 w 295991"/>
                  <a:gd name="connsiteY31" fmla="*/ 115224 h 366315"/>
                  <a:gd name="connsiteX32" fmla="*/ 108285 w 295991"/>
                  <a:gd name="connsiteY32" fmla="*/ 84377 h 366315"/>
                  <a:gd name="connsiteX33" fmla="*/ 114991 w 295991"/>
                  <a:gd name="connsiteY33" fmla="*/ 77672 h 366315"/>
                  <a:gd name="connsiteX34" fmla="*/ 269926 w 295991"/>
                  <a:gd name="connsiteY34" fmla="*/ 70064 h 366315"/>
                  <a:gd name="connsiteX35" fmla="*/ 269926 w 295991"/>
                  <a:gd name="connsiteY35" fmla="*/ 96390 h 366315"/>
                  <a:gd name="connsiteX36" fmla="*/ 271783 w 295991"/>
                  <a:gd name="connsiteY36" fmla="*/ 96390 h 366315"/>
                  <a:gd name="connsiteX37" fmla="*/ 278265 w 295991"/>
                  <a:gd name="connsiteY37" fmla="*/ 96390 h 366315"/>
                  <a:gd name="connsiteX38" fmla="*/ 282589 w 295991"/>
                  <a:gd name="connsiteY38" fmla="*/ 96390 h 366315"/>
                  <a:gd name="connsiteX39" fmla="*/ 282589 w 295991"/>
                  <a:gd name="connsiteY39" fmla="*/ 93397 h 366315"/>
                  <a:gd name="connsiteX40" fmla="*/ 282589 w 295991"/>
                  <a:gd name="connsiteY40" fmla="*/ 70064 h 366315"/>
                  <a:gd name="connsiteX41" fmla="*/ 271355 w 295991"/>
                  <a:gd name="connsiteY41" fmla="*/ 70064 h 366315"/>
                  <a:gd name="connsiteX42" fmla="*/ 17030 w 295991"/>
                  <a:gd name="connsiteY42" fmla="*/ 0 h 366315"/>
                  <a:gd name="connsiteX43" fmla="*/ 263218 w 295991"/>
                  <a:gd name="connsiteY43" fmla="*/ 0 h 366315"/>
                  <a:gd name="connsiteX44" fmla="*/ 269926 w 295991"/>
                  <a:gd name="connsiteY44" fmla="*/ 6697 h 366315"/>
                  <a:gd name="connsiteX45" fmla="*/ 269926 w 295991"/>
                  <a:gd name="connsiteY45" fmla="*/ 38760 h 366315"/>
                  <a:gd name="connsiteX46" fmla="*/ 269926 w 295991"/>
                  <a:gd name="connsiteY46" fmla="*/ 56679 h 366315"/>
                  <a:gd name="connsiteX47" fmla="*/ 271783 w 295991"/>
                  <a:gd name="connsiteY47" fmla="*/ 56679 h 366315"/>
                  <a:gd name="connsiteX48" fmla="*/ 289290 w 295991"/>
                  <a:gd name="connsiteY48" fmla="*/ 56679 h 366315"/>
                  <a:gd name="connsiteX49" fmla="*/ 295991 w 295991"/>
                  <a:gd name="connsiteY49" fmla="*/ 63372 h 366315"/>
                  <a:gd name="connsiteX50" fmla="*/ 295991 w 295991"/>
                  <a:gd name="connsiteY50" fmla="*/ 85169 h 366315"/>
                  <a:gd name="connsiteX51" fmla="*/ 295991 w 295991"/>
                  <a:gd name="connsiteY51" fmla="*/ 103125 h 366315"/>
                  <a:gd name="connsiteX52" fmla="*/ 295991 w 295991"/>
                  <a:gd name="connsiteY52" fmla="*/ 105604 h 366315"/>
                  <a:gd name="connsiteX53" fmla="*/ 295991 w 295991"/>
                  <a:gd name="connsiteY53" fmla="*/ 142565 h 366315"/>
                  <a:gd name="connsiteX54" fmla="*/ 295991 w 295991"/>
                  <a:gd name="connsiteY54" fmla="*/ 143360 h 366315"/>
                  <a:gd name="connsiteX55" fmla="*/ 295991 w 295991"/>
                  <a:gd name="connsiteY55" fmla="*/ 159178 h 366315"/>
                  <a:gd name="connsiteX56" fmla="*/ 295991 w 295991"/>
                  <a:gd name="connsiteY56" fmla="*/ 183158 h 366315"/>
                  <a:gd name="connsiteX57" fmla="*/ 295991 w 295991"/>
                  <a:gd name="connsiteY57" fmla="*/ 184546 h 366315"/>
                  <a:gd name="connsiteX58" fmla="*/ 295991 w 295991"/>
                  <a:gd name="connsiteY58" fmla="*/ 205448 h 366315"/>
                  <a:gd name="connsiteX59" fmla="*/ 295991 w 295991"/>
                  <a:gd name="connsiteY59" fmla="*/ 216438 h 366315"/>
                  <a:gd name="connsiteX60" fmla="*/ 282589 w 295991"/>
                  <a:gd name="connsiteY60" fmla="*/ 216438 h 366315"/>
                  <a:gd name="connsiteX61" fmla="*/ 282589 w 295991"/>
                  <a:gd name="connsiteY61" fmla="*/ 213840 h 366315"/>
                  <a:gd name="connsiteX62" fmla="*/ 282589 w 295991"/>
                  <a:gd name="connsiteY62" fmla="*/ 191573 h 366315"/>
                  <a:gd name="connsiteX63" fmla="*/ 282589 w 295991"/>
                  <a:gd name="connsiteY63" fmla="*/ 189805 h 366315"/>
                  <a:gd name="connsiteX64" fmla="*/ 280664 w 295991"/>
                  <a:gd name="connsiteY64" fmla="*/ 189805 h 366315"/>
                  <a:gd name="connsiteX65" fmla="*/ 274182 w 295991"/>
                  <a:gd name="connsiteY65" fmla="*/ 189805 h 366315"/>
                  <a:gd name="connsiteX66" fmla="*/ 269926 w 295991"/>
                  <a:gd name="connsiteY66" fmla="*/ 189805 h 366315"/>
                  <a:gd name="connsiteX67" fmla="*/ 269926 w 295991"/>
                  <a:gd name="connsiteY67" fmla="*/ 198792 h 366315"/>
                  <a:gd name="connsiteX68" fmla="*/ 269926 w 295991"/>
                  <a:gd name="connsiteY68" fmla="*/ 216438 h 366315"/>
                  <a:gd name="connsiteX69" fmla="*/ 256456 w 295991"/>
                  <a:gd name="connsiteY69" fmla="*/ 216438 h 366315"/>
                  <a:gd name="connsiteX70" fmla="*/ 256456 w 295991"/>
                  <a:gd name="connsiteY70" fmla="*/ 183158 h 366315"/>
                  <a:gd name="connsiteX71" fmla="*/ 256456 w 295991"/>
                  <a:gd name="connsiteY71" fmla="*/ 143360 h 366315"/>
                  <a:gd name="connsiteX72" fmla="*/ 256456 w 295991"/>
                  <a:gd name="connsiteY72" fmla="*/ 103125 h 366315"/>
                  <a:gd name="connsiteX73" fmla="*/ 256456 w 295991"/>
                  <a:gd name="connsiteY73" fmla="*/ 63372 h 366315"/>
                  <a:gd name="connsiteX74" fmla="*/ 256456 w 295991"/>
                  <a:gd name="connsiteY74" fmla="*/ 13470 h 366315"/>
                  <a:gd name="connsiteX75" fmla="*/ 23791 w 295991"/>
                  <a:gd name="connsiteY75" fmla="*/ 13470 h 366315"/>
                  <a:gd name="connsiteX76" fmla="*/ 23791 w 295991"/>
                  <a:gd name="connsiteY76" fmla="*/ 53006 h 366315"/>
                  <a:gd name="connsiteX77" fmla="*/ 25744 w 295991"/>
                  <a:gd name="connsiteY77" fmla="*/ 53006 h 366315"/>
                  <a:gd name="connsiteX78" fmla="*/ 28465 w 295991"/>
                  <a:gd name="connsiteY78" fmla="*/ 53006 h 366315"/>
                  <a:gd name="connsiteX79" fmla="*/ 35162 w 295991"/>
                  <a:gd name="connsiteY79" fmla="*/ 59653 h 366315"/>
                  <a:gd name="connsiteX80" fmla="*/ 28465 w 295991"/>
                  <a:gd name="connsiteY80" fmla="*/ 66301 h 366315"/>
                  <a:gd name="connsiteX81" fmla="*/ 23791 w 295991"/>
                  <a:gd name="connsiteY81" fmla="*/ 66301 h 366315"/>
                  <a:gd name="connsiteX82" fmla="*/ 23791 w 295991"/>
                  <a:gd name="connsiteY82" fmla="*/ 88168 h 366315"/>
                  <a:gd name="connsiteX83" fmla="*/ 25744 w 295991"/>
                  <a:gd name="connsiteY83" fmla="*/ 88168 h 366315"/>
                  <a:gd name="connsiteX84" fmla="*/ 28465 w 295991"/>
                  <a:gd name="connsiteY84" fmla="*/ 88168 h 366315"/>
                  <a:gd name="connsiteX85" fmla="*/ 35162 w 295991"/>
                  <a:gd name="connsiteY85" fmla="*/ 94815 h 366315"/>
                  <a:gd name="connsiteX86" fmla="*/ 28465 w 295991"/>
                  <a:gd name="connsiteY86" fmla="*/ 101463 h 366315"/>
                  <a:gd name="connsiteX87" fmla="*/ 23791 w 295991"/>
                  <a:gd name="connsiteY87" fmla="*/ 101463 h 366315"/>
                  <a:gd name="connsiteX88" fmla="*/ 23791 w 295991"/>
                  <a:gd name="connsiteY88" fmla="*/ 123155 h 366315"/>
                  <a:gd name="connsiteX89" fmla="*/ 25744 w 295991"/>
                  <a:gd name="connsiteY89" fmla="*/ 123155 h 366315"/>
                  <a:gd name="connsiteX90" fmla="*/ 28465 w 295991"/>
                  <a:gd name="connsiteY90" fmla="*/ 123155 h 366315"/>
                  <a:gd name="connsiteX91" fmla="*/ 35162 w 295991"/>
                  <a:gd name="connsiteY91" fmla="*/ 129890 h 366315"/>
                  <a:gd name="connsiteX92" fmla="*/ 28465 w 295991"/>
                  <a:gd name="connsiteY92" fmla="*/ 136625 h 366315"/>
                  <a:gd name="connsiteX93" fmla="*/ 23791 w 295991"/>
                  <a:gd name="connsiteY93" fmla="*/ 136625 h 366315"/>
                  <a:gd name="connsiteX94" fmla="*/ 23791 w 295991"/>
                  <a:gd name="connsiteY94" fmla="*/ 158142 h 366315"/>
                  <a:gd name="connsiteX95" fmla="*/ 25744 w 295991"/>
                  <a:gd name="connsiteY95" fmla="*/ 158142 h 366315"/>
                  <a:gd name="connsiteX96" fmla="*/ 28465 w 295991"/>
                  <a:gd name="connsiteY96" fmla="*/ 158142 h 366315"/>
                  <a:gd name="connsiteX97" fmla="*/ 35162 w 295991"/>
                  <a:gd name="connsiteY97" fmla="*/ 164789 h 366315"/>
                  <a:gd name="connsiteX98" fmla="*/ 28465 w 295991"/>
                  <a:gd name="connsiteY98" fmla="*/ 171437 h 366315"/>
                  <a:gd name="connsiteX99" fmla="*/ 23791 w 295991"/>
                  <a:gd name="connsiteY99" fmla="*/ 171437 h 366315"/>
                  <a:gd name="connsiteX100" fmla="*/ 23791 w 295991"/>
                  <a:gd name="connsiteY100" fmla="*/ 193304 h 366315"/>
                  <a:gd name="connsiteX101" fmla="*/ 25744 w 295991"/>
                  <a:gd name="connsiteY101" fmla="*/ 193304 h 366315"/>
                  <a:gd name="connsiteX102" fmla="*/ 28465 w 295991"/>
                  <a:gd name="connsiteY102" fmla="*/ 193304 h 366315"/>
                  <a:gd name="connsiteX103" fmla="*/ 35162 w 295991"/>
                  <a:gd name="connsiteY103" fmla="*/ 199951 h 366315"/>
                  <a:gd name="connsiteX104" fmla="*/ 28465 w 295991"/>
                  <a:gd name="connsiteY104" fmla="*/ 206599 h 366315"/>
                  <a:gd name="connsiteX105" fmla="*/ 23791 w 295991"/>
                  <a:gd name="connsiteY105" fmla="*/ 206599 h 366315"/>
                  <a:gd name="connsiteX106" fmla="*/ 23791 w 295991"/>
                  <a:gd name="connsiteY106" fmla="*/ 228116 h 366315"/>
                  <a:gd name="connsiteX107" fmla="*/ 25744 w 295991"/>
                  <a:gd name="connsiteY107" fmla="*/ 228116 h 366315"/>
                  <a:gd name="connsiteX108" fmla="*/ 28465 w 295991"/>
                  <a:gd name="connsiteY108" fmla="*/ 228116 h 366315"/>
                  <a:gd name="connsiteX109" fmla="*/ 35162 w 295991"/>
                  <a:gd name="connsiteY109" fmla="*/ 234764 h 366315"/>
                  <a:gd name="connsiteX110" fmla="*/ 28465 w 295991"/>
                  <a:gd name="connsiteY110" fmla="*/ 241411 h 366315"/>
                  <a:gd name="connsiteX111" fmla="*/ 23791 w 295991"/>
                  <a:gd name="connsiteY111" fmla="*/ 241411 h 366315"/>
                  <a:gd name="connsiteX112" fmla="*/ 23791 w 295991"/>
                  <a:gd name="connsiteY112" fmla="*/ 263278 h 366315"/>
                  <a:gd name="connsiteX113" fmla="*/ 25744 w 295991"/>
                  <a:gd name="connsiteY113" fmla="*/ 263278 h 366315"/>
                  <a:gd name="connsiteX114" fmla="*/ 28465 w 295991"/>
                  <a:gd name="connsiteY114" fmla="*/ 263278 h 366315"/>
                  <a:gd name="connsiteX115" fmla="*/ 35162 w 295991"/>
                  <a:gd name="connsiteY115" fmla="*/ 269926 h 366315"/>
                  <a:gd name="connsiteX116" fmla="*/ 28465 w 295991"/>
                  <a:gd name="connsiteY116" fmla="*/ 276573 h 366315"/>
                  <a:gd name="connsiteX117" fmla="*/ 23791 w 295991"/>
                  <a:gd name="connsiteY117" fmla="*/ 276573 h 366315"/>
                  <a:gd name="connsiteX118" fmla="*/ 23791 w 295991"/>
                  <a:gd name="connsiteY118" fmla="*/ 298090 h 366315"/>
                  <a:gd name="connsiteX119" fmla="*/ 25744 w 295991"/>
                  <a:gd name="connsiteY119" fmla="*/ 298090 h 366315"/>
                  <a:gd name="connsiteX120" fmla="*/ 28465 w 295991"/>
                  <a:gd name="connsiteY120" fmla="*/ 298090 h 366315"/>
                  <a:gd name="connsiteX121" fmla="*/ 35162 w 295991"/>
                  <a:gd name="connsiteY121" fmla="*/ 304738 h 366315"/>
                  <a:gd name="connsiteX122" fmla="*/ 28465 w 295991"/>
                  <a:gd name="connsiteY122" fmla="*/ 311385 h 366315"/>
                  <a:gd name="connsiteX123" fmla="*/ 23791 w 295991"/>
                  <a:gd name="connsiteY123" fmla="*/ 311385 h 366315"/>
                  <a:gd name="connsiteX124" fmla="*/ 23791 w 295991"/>
                  <a:gd name="connsiteY124" fmla="*/ 352845 h 366315"/>
                  <a:gd name="connsiteX125" fmla="*/ 171599 w 295991"/>
                  <a:gd name="connsiteY125" fmla="*/ 352845 h 366315"/>
                  <a:gd name="connsiteX126" fmla="*/ 171599 w 295991"/>
                  <a:gd name="connsiteY126" fmla="*/ 366315 h 366315"/>
                  <a:gd name="connsiteX127" fmla="*/ 120890 w 295991"/>
                  <a:gd name="connsiteY127" fmla="*/ 366315 h 366315"/>
                  <a:gd name="connsiteX128" fmla="*/ 17030 w 295991"/>
                  <a:gd name="connsiteY128" fmla="*/ 366315 h 366315"/>
                  <a:gd name="connsiteX129" fmla="*/ 10321 w 295991"/>
                  <a:gd name="connsiteY129" fmla="*/ 359618 h 366315"/>
                  <a:gd name="connsiteX130" fmla="*/ 10321 w 295991"/>
                  <a:gd name="connsiteY130" fmla="*/ 327555 h 366315"/>
                  <a:gd name="connsiteX131" fmla="*/ 10321 w 295991"/>
                  <a:gd name="connsiteY131" fmla="*/ 311385 h 366315"/>
                  <a:gd name="connsiteX132" fmla="*/ 9419 w 295991"/>
                  <a:gd name="connsiteY132" fmla="*/ 311385 h 366315"/>
                  <a:gd name="connsiteX133" fmla="*/ 6698 w 295991"/>
                  <a:gd name="connsiteY133" fmla="*/ 311385 h 366315"/>
                  <a:gd name="connsiteX134" fmla="*/ 0 w 295991"/>
                  <a:gd name="connsiteY134" fmla="*/ 304738 h 366315"/>
                  <a:gd name="connsiteX135" fmla="*/ 6698 w 295991"/>
                  <a:gd name="connsiteY135" fmla="*/ 298090 h 366315"/>
                  <a:gd name="connsiteX136" fmla="*/ 10321 w 295991"/>
                  <a:gd name="connsiteY136" fmla="*/ 298090 h 366315"/>
                  <a:gd name="connsiteX137" fmla="*/ 10321 w 295991"/>
                  <a:gd name="connsiteY137" fmla="*/ 297495 h 366315"/>
                  <a:gd name="connsiteX138" fmla="*/ 10321 w 295991"/>
                  <a:gd name="connsiteY138" fmla="*/ 276573 h 366315"/>
                  <a:gd name="connsiteX139" fmla="*/ 9419 w 295991"/>
                  <a:gd name="connsiteY139" fmla="*/ 276573 h 366315"/>
                  <a:gd name="connsiteX140" fmla="*/ 6698 w 295991"/>
                  <a:gd name="connsiteY140" fmla="*/ 276573 h 366315"/>
                  <a:gd name="connsiteX141" fmla="*/ 0 w 295991"/>
                  <a:gd name="connsiteY141" fmla="*/ 269926 h 366315"/>
                  <a:gd name="connsiteX142" fmla="*/ 6698 w 295991"/>
                  <a:gd name="connsiteY142" fmla="*/ 263278 h 366315"/>
                  <a:gd name="connsiteX143" fmla="*/ 10321 w 295991"/>
                  <a:gd name="connsiteY143" fmla="*/ 263278 h 366315"/>
                  <a:gd name="connsiteX144" fmla="*/ 10321 w 295991"/>
                  <a:gd name="connsiteY144" fmla="*/ 243127 h 366315"/>
                  <a:gd name="connsiteX145" fmla="*/ 10321 w 295991"/>
                  <a:gd name="connsiteY145" fmla="*/ 241411 h 366315"/>
                  <a:gd name="connsiteX146" fmla="*/ 9419 w 295991"/>
                  <a:gd name="connsiteY146" fmla="*/ 241411 h 366315"/>
                  <a:gd name="connsiteX147" fmla="*/ 6698 w 295991"/>
                  <a:gd name="connsiteY147" fmla="*/ 241411 h 366315"/>
                  <a:gd name="connsiteX148" fmla="*/ 0 w 295991"/>
                  <a:gd name="connsiteY148" fmla="*/ 234764 h 366315"/>
                  <a:gd name="connsiteX149" fmla="*/ 6698 w 295991"/>
                  <a:gd name="connsiteY149" fmla="*/ 228116 h 366315"/>
                  <a:gd name="connsiteX150" fmla="*/ 10321 w 295991"/>
                  <a:gd name="connsiteY150" fmla="*/ 228116 h 366315"/>
                  <a:gd name="connsiteX151" fmla="*/ 10321 w 295991"/>
                  <a:gd name="connsiteY151" fmla="*/ 213306 h 366315"/>
                  <a:gd name="connsiteX152" fmla="*/ 10321 w 295991"/>
                  <a:gd name="connsiteY152" fmla="*/ 206599 h 366315"/>
                  <a:gd name="connsiteX153" fmla="*/ 9419 w 295991"/>
                  <a:gd name="connsiteY153" fmla="*/ 206599 h 366315"/>
                  <a:gd name="connsiteX154" fmla="*/ 6698 w 295991"/>
                  <a:gd name="connsiteY154" fmla="*/ 206599 h 366315"/>
                  <a:gd name="connsiteX155" fmla="*/ 0 w 295991"/>
                  <a:gd name="connsiteY155" fmla="*/ 199951 h 366315"/>
                  <a:gd name="connsiteX156" fmla="*/ 6698 w 295991"/>
                  <a:gd name="connsiteY156" fmla="*/ 193304 h 366315"/>
                  <a:gd name="connsiteX157" fmla="*/ 10321 w 295991"/>
                  <a:gd name="connsiteY157" fmla="*/ 193304 h 366315"/>
                  <a:gd name="connsiteX158" fmla="*/ 10321 w 295991"/>
                  <a:gd name="connsiteY158" fmla="*/ 186105 h 366315"/>
                  <a:gd name="connsiteX159" fmla="*/ 10321 w 295991"/>
                  <a:gd name="connsiteY159" fmla="*/ 171437 h 366315"/>
                  <a:gd name="connsiteX160" fmla="*/ 9419 w 295991"/>
                  <a:gd name="connsiteY160" fmla="*/ 171437 h 366315"/>
                  <a:gd name="connsiteX161" fmla="*/ 6698 w 295991"/>
                  <a:gd name="connsiteY161" fmla="*/ 171437 h 366315"/>
                  <a:gd name="connsiteX162" fmla="*/ 0 w 295991"/>
                  <a:gd name="connsiteY162" fmla="*/ 164789 h 366315"/>
                  <a:gd name="connsiteX163" fmla="*/ 6698 w 295991"/>
                  <a:gd name="connsiteY163" fmla="*/ 158142 h 366315"/>
                  <a:gd name="connsiteX164" fmla="*/ 10321 w 295991"/>
                  <a:gd name="connsiteY164" fmla="*/ 158142 h 366315"/>
                  <a:gd name="connsiteX165" fmla="*/ 10321 w 295991"/>
                  <a:gd name="connsiteY165" fmla="*/ 139079 h 366315"/>
                  <a:gd name="connsiteX166" fmla="*/ 10321 w 295991"/>
                  <a:gd name="connsiteY166" fmla="*/ 136625 h 366315"/>
                  <a:gd name="connsiteX167" fmla="*/ 9419 w 295991"/>
                  <a:gd name="connsiteY167" fmla="*/ 136625 h 366315"/>
                  <a:gd name="connsiteX168" fmla="*/ 6698 w 295991"/>
                  <a:gd name="connsiteY168" fmla="*/ 136625 h 366315"/>
                  <a:gd name="connsiteX169" fmla="*/ 0 w 295991"/>
                  <a:gd name="connsiteY169" fmla="*/ 129890 h 366315"/>
                  <a:gd name="connsiteX170" fmla="*/ 6698 w 295991"/>
                  <a:gd name="connsiteY170" fmla="*/ 123155 h 366315"/>
                  <a:gd name="connsiteX171" fmla="*/ 10321 w 295991"/>
                  <a:gd name="connsiteY171" fmla="*/ 123155 h 366315"/>
                  <a:gd name="connsiteX172" fmla="*/ 10321 w 295991"/>
                  <a:gd name="connsiteY172" fmla="*/ 112806 h 366315"/>
                  <a:gd name="connsiteX173" fmla="*/ 10321 w 295991"/>
                  <a:gd name="connsiteY173" fmla="*/ 101463 h 366315"/>
                  <a:gd name="connsiteX174" fmla="*/ 9419 w 295991"/>
                  <a:gd name="connsiteY174" fmla="*/ 101463 h 366315"/>
                  <a:gd name="connsiteX175" fmla="*/ 6698 w 295991"/>
                  <a:gd name="connsiteY175" fmla="*/ 101463 h 366315"/>
                  <a:gd name="connsiteX176" fmla="*/ 0 w 295991"/>
                  <a:gd name="connsiteY176" fmla="*/ 94815 h 366315"/>
                  <a:gd name="connsiteX177" fmla="*/ 6698 w 295991"/>
                  <a:gd name="connsiteY177" fmla="*/ 88168 h 366315"/>
                  <a:gd name="connsiteX178" fmla="*/ 10321 w 295991"/>
                  <a:gd name="connsiteY178" fmla="*/ 88168 h 366315"/>
                  <a:gd name="connsiteX179" fmla="*/ 10321 w 295991"/>
                  <a:gd name="connsiteY179" fmla="*/ 83525 h 366315"/>
                  <a:gd name="connsiteX180" fmla="*/ 10321 w 295991"/>
                  <a:gd name="connsiteY180" fmla="*/ 66301 h 366315"/>
                  <a:gd name="connsiteX181" fmla="*/ 9419 w 295991"/>
                  <a:gd name="connsiteY181" fmla="*/ 66301 h 366315"/>
                  <a:gd name="connsiteX182" fmla="*/ 6698 w 295991"/>
                  <a:gd name="connsiteY182" fmla="*/ 66301 h 366315"/>
                  <a:gd name="connsiteX183" fmla="*/ 0 w 295991"/>
                  <a:gd name="connsiteY183" fmla="*/ 59653 h 366315"/>
                  <a:gd name="connsiteX184" fmla="*/ 6698 w 295991"/>
                  <a:gd name="connsiteY184" fmla="*/ 53006 h 366315"/>
                  <a:gd name="connsiteX185" fmla="*/ 10321 w 295991"/>
                  <a:gd name="connsiteY185" fmla="*/ 53006 h 366315"/>
                  <a:gd name="connsiteX186" fmla="*/ 10321 w 295991"/>
                  <a:gd name="connsiteY186" fmla="*/ 48776 h 366315"/>
                  <a:gd name="connsiteX187" fmla="*/ 10321 w 295991"/>
                  <a:gd name="connsiteY187" fmla="*/ 6697 h 366315"/>
                  <a:gd name="connsiteX188" fmla="*/ 17030 w 295991"/>
                  <a:gd name="connsiteY188" fmla="*/ 0 h 36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95991" h="366315">
                    <a:moveTo>
                      <a:pt x="269926" y="150095"/>
                    </a:moveTo>
                    <a:lnTo>
                      <a:pt x="269926" y="159187"/>
                    </a:lnTo>
                    <a:lnTo>
                      <a:pt x="269926" y="176510"/>
                    </a:lnTo>
                    <a:lnTo>
                      <a:pt x="271783" y="176510"/>
                    </a:lnTo>
                    <a:cubicBezTo>
                      <a:pt x="274284" y="176510"/>
                      <a:pt x="276428" y="176510"/>
                      <a:pt x="278265" y="176510"/>
                    </a:cubicBezTo>
                    <a:lnTo>
                      <a:pt x="282589" y="176510"/>
                    </a:lnTo>
                    <a:lnTo>
                      <a:pt x="282589" y="165634"/>
                    </a:lnTo>
                    <a:lnTo>
                      <a:pt x="282589" y="150095"/>
                    </a:lnTo>
                    <a:lnTo>
                      <a:pt x="280664" y="150095"/>
                    </a:lnTo>
                    <a:cubicBezTo>
                      <a:pt x="278163" y="150095"/>
                      <a:pt x="276019" y="150095"/>
                      <a:pt x="274182" y="150095"/>
                    </a:cubicBezTo>
                    <a:close/>
                    <a:moveTo>
                      <a:pt x="269926" y="109860"/>
                    </a:moveTo>
                    <a:lnTo>
                      <a:pt x="269926" y="129465"/>
                    </a:lnTo>
                    <a:lnTo>
                      <a:pt x="269926" y="136625"/>
                    </a:lnTo>
                    <a:lnTo>
                      <a:pt x="271783" y="136625"/>
                    </a:lnTo>
                    <a:cubicBezTo>
                      <a:pt x="274284" y="136625"/>
                      <a:pt x="276428" y="136625"/>
                      <a:pt x="278265" y="136625"/>
                    </a:cubicBezTo>
                    <a:lnTo>
                      <a:pt x="282589" y="136625"/>
                    </a:lnTo>
                    <a:lnTo>
                      <a:pt x="282589" y="125371"/>
                    </a:lnTo>
                    <a:cubicBezTo>
                      <a:pt x="282589" y="121914"/>
                      <a:pt x="282589" y="118674"/>
                      <a:pt x="282589" y="115635"/>
                    </a:cubicBezTo>
                    <a:lnTo>
                      <a:pt x="282589" y="109860"/>
                    </a:lnTo>
                    <a:lnTo>
                      <a:pt x="280664" y="109860"/>
                    </a:lnTo>
                    <a:cubicBezTo>
                      <a:pt x="278163" y="109860"/>
                      <a:pt x="276019" y="109860"/>
                      <a:pt x="274182" y="109860"/>
                    </a:cubicBezTo>
                    <a:close/>
                    <a:moveTo>
                      <a:pt x="121755" y="91142"/>
                    </a:moveTo>
                    <a:lnTo>
                      <a:pt x="121755" y="108460"/>
                    </a:lnTo>
                    <a:lnTo>
                      <a:pt x="199427" y="108460"/>
                    </a:lnTo>
                    <a:lnTo>
                      <a:pt x="199427" y="91142"/>
                    </a:lnTo>
                    <a:close/>
                    <a:moveTo>
                      <a:pt x="114991" y="77672"/>
                    </a:moveTo>
                    <a:cubicBezTo>
                      <a:pt x="206191" y="77672"/>
                      <a:pt x="206191" y="77672"/>
                      <a:pt x="206191" y="77672"/>
                    </a:cubicBezTo>
                    <a:cubicBezTo>
                      <a:pt x="209879" y="77672"/>
                      <a:pt x="212897" y="80689"/>
                      <a:pt x="212897" y="84377"/>
                    </a:cubicBezTo>
                    <a:cubicBezTo>
                      <a:pt x="212897" y="115224"/>
                      <a:pt x="212897" y="115224"/>
                      <a:pt x="212897" y="115224"/>
                    </a:cubicBezTo>
                    <a:cubicBezTo>
                      <a:pt x="212897" y="118913"/>
                      <a:pt x="209879" y="121930"/>
                      <a:pt x="206191" y="121930"/>
                    </a:cubicBezTo>
                    <a:cubicBezTo>
                      <a:pt x="114991" y="121930"/>
                      <a:pt x="114991" y="121930"/>
                      <a:pt x="114991" y="121930"/>
                    </a:cubicBezTo>
                    <a:cubicBezTo>
                      <a:pt x="111303" y="121930"/>
                      <a:pt x="108285" y="118913"/>
                      <a:pt x="108285" y="115224"/>
                    </a:cubicBezTo>
                    <a:cubicBezTo>
                      <a:pt x="108285" y="84377"/>
                      <a:pt x="108285" y="84377"/>
                      <a:pt x="108285" y="84377"/>
                    </a:cubicBezTo>
                    <a:cubicBezTo>
                      <a:pt x="108285" y="80689"/>
                      <a:pt x="111303" y="77672"/>
                      <a:pt x="114991" y="77672"/>
                    </a:cubicBezTo>
                    <a:close/>
                    <a:moveTo>
                      <a:pt x="269926" y="70064"/>
                    </a:moveTo>
                    <a:lnTo>
                      <a:pt x="269926" y="96390"/>
                    </a:lnTo>
                    <a:lnTo>
                      <a:pt x="271783" y="96390"/>
                    </a:lnTo>
                    <a:cubicBezTo>
                      <a:pt x="274284" y="96390"/>
                      <a:pt x="276428" y="96390"/>
                      <a:pt x="278265" y="96390"/>
                    </a:cubicBezTo>
                    <a:lnTo>
                      <a:pt x="282589" y="96390"/>
                    </a:lnTo>
                    <a:lnTo>
                      <a:pt x="282589" y="93397"/>
                    </a:lnTo>
                    <a:cubicBezTo>
                      <a:pt x="282589" y="70064"/>
                      <a:pt x="282589" y="70064"/>
                      <a:pt x="282589" y="70064"/>
                    </a:cubicBezTo>
                    <a:cubicBezTo>
                      <a:pt x="277731" y="70064"/>
                      <a:pt x="274088" y="70064"/>
                      <a:pt x="271355" y="70064"/>
                    </a:cubicBezTo>
                    <a:close/>
                    <a:moveTo>
                      <a:pt x="17030" y="0"/>
                    </a:moveTo>
                    <a:cubicBezTo>
                      <a:pt x="263218" y="0"/>
                      <a:pt x="263218" y="0"/>
                      <a:pt x="263218" y="0"/>
                    </a:cubicBezTo>
                    <a:cubicBezTo>
                      <a:pt x="266907" y="0"/>
                      <a:pt x="269926" y="3014"/>
                      <a:pt x="269926" y="6697"/>
                    </a:cubicBezTo>
                    <a:cubicBezTo>
                      <a:pt x="269926" y="17726"/>
                      <a:pt x="269926" y="28410"/>
                      <a:pt x="269926" y="38760"/>
                    </a:cubicBezTo>
                    <a:lnTo>
                      <a:pt x="269926" y="56679"/>
                    </a:lnTo>
                    <a:lnTo>
                      <a:pt x="271783" y="56679"/>
                    </a:lnTo>
                    <a:cubicBezTo>
                      <a:pt x="289290" y="56679"/>
                      <a:pt x="289290" y="56679"/>
                      <a:pt x="289290" y="56679"/>
                    </a:cubicBezTo>
                    <a:cubicBezTo>
                      <a:pt x="292976" y="56679"/>
                      <a:pt x="295991" y="59691"/>
                      <a:pt x="295991" y="63372"/>
                    </a:cubicBezTo>
                    <a:cubicBezTo>
                      <a:pt x="295991" y="70869"/>
                      <a:pt x="295991" y="78132"/>
                      <a:pt x="295991" y="85169"/>
                    </a:cubicBezTo>
                    <a:lnTo>
                      <a:pt x="295991" y="103125"/>
                    </a:lnTo>
                    <a:lnTo>
                      <a:pt x="295991" y="105604"/>
                    </a:lnTo>
                    <a:cubicBezTo>
                      <a:pt x="295991" y="118783"/>
                      <a:pt x="295991" y="131084"/>
                      <a:pt x="295991" y="142565"/>
                    </a:cubicBezTo>
                    <a:lnTo>
                      <a:pt x="295991" y="143360"/>
                    </a:lnTo>
                    <a:lnTo>
                      <a:pt x="295991" y="159178"/>
                    </a:lnTo>
                    <a:lnTo>
                      <a:pt x="295991" y="183158"/>
                    </a:lnTo>
                    <a:lnTo>
                      <a:pt x="295991" y="184546"/>
                    </a:lnTo>
                    <a:cubicBezTo>
                      <a:pt x="295991" y="191968"/>
                      <a:pt x="295991" y="198925"/>
                      <a:pt x="295991" y="205448"/>
                    </a:cubicBezTo>
                    <a:lnTo>
                      <a:pt x="295991" y="216438"/>
                    </a:lnTo>
                    <a:lnTo>
                      <a:pt x="282589" y="216438"/>
                    </a:lnTo>
                    <a:lnTo>
                      <a:pt x="282589" y="213840"/>
                    </a:lnTo>
                    <a:cubicBezTo>
                      <a:pt x="282589" y="205998"/>
                      <a:pt x="282589" y="198583"/>
                      <a:pt x="282589" y="191573"/>
                    </a:cubicBezTo>
                    <a:lnTo>
                      <a:pt x="282589" y="189805"/>
                    </a:lnTo>
                    <a:lnTo>
                      <a:pt x="280664" y="189805"/>
                    </a:lnTo>
                    <a:cubicBezTo>
                      <a:pt x="278163" y="189805"/>
                      <a:pt x="276019" y="189805"/>
                      <a:pt x="274182" y="189805"/>
                    </a:cubicBezTo>
                    <a:lnTo>
                      <a:pt x="269926" y="189805"/>
                    </a:lnTo>
                    <a:lnTo>
                      <a:pt x="269926" y="198792"/>
                    </a:lnTo>
                    <a:lnTo>
                      <a:pt x="269926" y="216438"/>
                    </a:lnTo>
                    <a:lnTo>
                      <a:pt x="256456" y="216438"/>
                    </a:lnTo>
                    <a:lnTo>
                      <a:pt x="256456" y="183158"/>
                    </a:lnTo>
                    <a:lnTo>
                      <a:pt x="256456" y="143360"/>
                    </a:lnTo>
                    <a:lnTo>
                      <a:pt x="256456" y="103125"/>
                    </a:lnTo>
                    <a:lnTo>
                      <a:pt x="256456" y="63372"/>
                    </a:lnTo>
                    <a:lnTo>
                      <a:pt x="256456" y="13470"/>
                    </a:lnTo>
                    <a:lnTo>
                      <a:pt x="23791" y="13470"/>
                    </a:lnTo>
                    <a:lnTo>
                      <a:pt x="23791" y="53006"/>
                    </a:lnTo>
                    <a:lnTo>
                      <a:pt x="25744" y="53006"/>
                    </a:lnTo>
                    <a:cubicBezTo>
                      <a:pt x="28465" y="53006"/>
                      <a:pt x="28465" y="53006"/>
                      <a:pt x="28465" y="53006"/>
                    </a:cubicBezTo>
                    <a:cubicBezTo>
                      <a:pt x="32148" y="53006"/>
                      <a:pt x="35162" y="55997"/>
                      <a:pt x="35162" y="59653"/>
                    </a:cubicBezTo>
                    <a:cubicBezTo>
                      <a:pt x="35162" y="63309"/>
                      <a:pt x="32148" y="66301"/>
                      <a:pt x="28465" y="66301"/>
                    </a:cubicBezTo>
                    <a:lnTo>
                      <a:pt x="23791" y="66301"/>
                    </a:lnTo>
                    <a:lnTo>
                      <a:pt x="23791" y="88168"/>
                    </a:lnTo>
                    <a:lnTo>
                      <a:pt x="25744" y="88168"/>
                    </a:lnTo>
                    <a:cubicBezTo>
                      <a:pt x="28465" y="88168"/>
                      <a:pt x="28465" y="88168"/>
                      <a:pt x="28465" y="88168"/>
                    </a:cubicBezTo>
                    <a:cubicBezTo>
                      <a:pt x="32148" y="88168"/>
                      <a:pt x="35162" y="91159"/>
                      <a:pt x="35162" y="94815"/>
                    </a:cubicBezTo>
                    <a:cubicBezTo>
                      <a:pt x="35162" y="98471"/>
                      <a:pt x="32148" y="101463"/>
                      <a:pt x="28465" y="101463"/>
                    </a:cubicBezTo>
                    <a:lnTo>
                      <a:pt x="23791" y="101463"/>
                    </a:lnTo>
                    <a:lnTo>
                      <a:pt x="23791" y="123155"/>
                    </a:lnTo>
                    <a:lnTo>
                      <a:pt x="25744" y="123155"/>
                    </a:lnTo>
                    <a:cubicBezTo>
                      <a:pt x="28465" y="123155"/>
                      <a:pt x="28465" y="123155"/>
                      <a:pt x="28465" y="123155"/>
                    </a:cubicBezTo>
                    <a:cubicBezTo>
                      <a:pt x="32148" y="123155"/>
                      <a:pt x="35162" y="126185"/>
                      <a:pt x="35162" y="129890"/>
                    </a:cubicBezTo>
                    <a:cubicBezTo>
                      <a:pt x="35162" y="133594"/>
                      <a:pt x="32148" y="136625"/>
                      <a:pt x="28465" y="136625"/>
                    </a:cubicBezTo>
                    <a:lnTo>
                      <a:pt x="23791" y="136625"/>
                    </a:lnTo>
                    <a:lnTo>
                      <a:pt x="23791" y="158142"/>
                    </a:lnTo>
                    <a:lnTo>
                      <a:pt x="25744" y="158142"/>
                    </a:lnTo>
                    <a:cubicBezTo>
                      <a:pt x="28465" y="158142"/>
                      <a:pt x="28465" y="158142"/>
                      <a:pt x="28465" y="158142"/>
                    </a:cubicBezTo>
                    <a:cubicBezTo>
                      <a:pt x="32148" y="158142"/>
                      <a:pt x="35162" y="161133"/>
                      <a:pt x="35162" y="164789"/>
                    </a:cubicBezTo>
                    <a:cubicBezTo>
                      <a:pt x="35162" y="168446"/>
                      <a:pt x="32148" y="171437"/>
                      <a:pt x="28465" y="171437"/>
                    </a:cubicBezTo>
                    <a:lnTo>
                      <a:pt x="23791" y="171437"/>
                    </a:lnTo>
                    <a:lnTo>
                      <a:pt x="23791" y="193304"/>
                    </a:lnTo>
                    <a:lnTo>
                      <a:pt x="25744" y="193304"/>
                    </a:lnTo>
                    <a:cubicBezTo>
                      <a:pt x="28465" y="193304"/>
                      <a:pt x="28465" y="193304"/>
                      <a:pt x="28465" y="193304"/>
                    </a:cubicBezTo>
                    <a:cubicBezTo>
                      <a:pt x="32148" y="193304"/>
                      <a:pt x="35162" y="196295"/>
                      <a:pt x="35162" y="199951"/>
                    </a:cubicBezTo>
                    <a:cubicBezTo>
                      <a:pt x="35162" y="203608"/>
                      <a:pt x="32148" y="206599"/>
                      <a:pt x="28465" y="206599"/>
                    </a:cubicBezTo>
                    <a:lnTo>
                      <a:pt x="23791" y="206599"/>
                    </a:lnTo>
                    <a:lnTo>
                      <a:pt x="23791" y="228116"/>
                    </a:lnTo>
                    <a:lnTo>
                      <a:pt x="25744" y="228116"/>
                    </a:lnTo>
                    <a:cubicBezTo>
                      <a:pt x="28465" y="228116"/>
                      <a:pt x="28465" y="228116"/>
                      <a:pt x="28465" y="228116"/>
                    </a:cubicBezTo>
                    <a:cubicBezTo>
                      <a:pt x="32148" y="228116"/>
                      <a:pt x="35162" y="231107"/>
                      <a:pt x="35162" y="234764"/>
                    </a:cubicBezTo>
                    <a:cubicBezTo>
                      <a:pt x="35162" y="238420"/>
                      <a:pt x="32148" y="241411"/>
                      <a:pt x="28465" y="241411"/>
                    </a:cubicBezTo>
                    <a:lnTo>
                      <a:pt x="23791" y="241411"/>
                    </a:lnTo>
                    <a:lnTo>
                      <a:pt x="23791" y="263278"/>
                    </a:lnTo>
                    <a:lnTo>
                      <a:pt x="25744" y="263278"/>
                    </a:lnTo>
                    <a:cubicBezTo>
                      <a:pt x="28465" y="263278"/>
                      <a:pt x="28465" y="263278"/>
                      <a:pt x="28465" y="263278"/>
                    </a:cubicBezTo>
                    <a:cubicBezTo>
                      <a:pt x="32148" y="263278"/>
                      <a:pt x="35162" y="266270"/>
                      <a:pt x="35162" y="269926"/>
                    </a:cubicBezTo>
                    <a:cubicBezTo>
                      <a:pt x="35162" y="273582"/>
                      <a:pt x="32148" y="276573"/>
                      <a:pt x="28465" y="276573"/>
                    </a:cubicBezTo>
                    <a:lnTo>
                      <a:pt x="23791" y="276573"/>
                    </a:lnTo>
                    <a:lnTo>
                      <a:pt x="23791" y="298090"/>
                    </a:lnTo>
                    <a:lnTo>
                      <a:pt x="25744" y="298090"/>
                    </a:lnTo>
                    <a:cubicBezTo>
                      <a:pt x="28465" y="298090"/>
                      <a:pt x="28465" y="298090"/>
                      <a:pt x="28465" y="298090"/>
                    </a:cubicBezTo>
                    <a:cubicBezTo>
                      <a:pt x="32148" y="298090"/>
                      <a:pt x="35162" y="301082"/>
                      <a:pt x="35162" y="304738"/>
                    </a:cubicBezTo>
                    <a:cubicBezTo>
                      <a:pt x="35162" y="308394"/>
                      <a:pt x="32148" y="311385"/>
                      <a:pt x="28465" y="311385"/>
                    </a:cubicBezTo>
                    <a:lnTo>
                      <a:pt x="23791" y="311385"/>
                    </a:lnTo>
                    <a:lnTo>
                      <a:pt x="23791" y="352845"/>
                    </a:lnTo>
                    <a:lnTo>
                      <a:pt x="171599" y="352845"/>
                    </a:lnTo>
                    <a:lnTo>
                      <a:pt x="171599" y="366315"/>
                    </a:lnTo>
                    <a:lnTo>
                      <a:pt x="120890" y="366315"/>
                    </a:lnTo>
                    <a:cubicBezTo>
                      <a:pt x="17030" y="366315"/>
                      <a:pt x="17030" y="366315"/>
                      <a:pt x="17030" y="366315"/>
                    </a:cubicBezTo>
                    <a:cubicBezTo>
                      <a:pt x="13340" y="366315"/>
                      <a:pt x="10321" y="363302"/>
                      <a:pt x="10321" y="359618"/>
                    </a:cubicBezTo>
                    <a:cubicBezTo>
                      <a:pt x="10321" y="348590"/>
                      <a:pt x="10321" y="337905"/>
                      <a:pt x="10321" y="327555"/>
                    </a:cubicBezTo>
                    <a:lnTo>
                      <a:pt x="10321" y="311385"/>
                    </a:lnTo>
                    <a:lnTo>
                      <a:pt x="9419" y="311385"/>
                    </a:lnTo>
                    <a:cubicBezTo>
                      <a:pt x="6698" y="311385"/>
                      <a:pt x="6698" y="311385"/>
                      <a:pt x="6698" y="311385"/>
                    </a:cubicBezTo>
                    <a:cubicBezTo>
                      <a:pt x="3014" y="311385"/>
                      <a:pt x="0" y="308394"/>
                      <a:pt x="0" y="304738"/>
                    </a:cubicBezTo>
                    <a:cubicBezTo>
                      <a:pt x="0" y="301082"/>
                      <a:pt x="3014" y="298090"/>
                      <a:pt x="6698" y="298090"/>
                    </a:cubicBezTo>
                    <a:lnTo>
                      <a:pt x="10321" y="298090"/>
                    </a:lnTo>
                    <a:lnTo>
                      <a:pt x="10321" y="297495"/>
                    </a:lnTo>
                    <a:lnTo>
                      <a:pt x="10321" y="276573"/>
                    </a:lnTo>
                    <a:lnTo>
                      <a:pt x="9419" y="276573"/>
                    </a:lnTo>
                    <a:cubicBezTo>
                      <a:pt x="6698" y="276573"/>
                      <a:pt x="6698" y="276573"/>
                      <a:pt x="6698" y="276573"/>
                    </a:cubicBezTo>
                    <a:cubicBezTo>
                      <a:pt x="3014" y="276573"/>
                      <a:pt x="0" y="273582"/>
                      <a:pt x="0" y="269926"/>
                    </a:cubicBezTo>
                    <a:cubicBezTo>
                      <a:pt x="0" y="266270"/>
                      <a:pt x="3014" y="263278"/>
                      <a:pt x="6698" y="263278"/>
                    </a:cubicBezTo>
                    <a:lnTo>
                      <a:pt x="10321" y="263278"/>
                    </a:lnTo>
                    <a:lnTo>
                      <a:pt x="10321" y="243127"/>
                    </a:lnTo>
                    <a:lnTo>
                      <a:pt x="10321" y="241411"/>
                    </a:lnTo>
                    <a:lnTo>
                      <a:pt x="9419" y="241411"/>
                    </a:lnTo>
                    <a:cubicBezTo>
                      <a:pt x="6698" y="241411"/>
                      <a:pt x="6698" y="241411"/>
                      <a:pt x="6698" y="241411"/>
                    </a:cubicBezTo>
                    <a:cubicBezTo>
                      <a:pt x="3014" y="241411"/>
                      <a:pt x="0" y="238420"/>
                      <a:pt x="0" y="234764"/>
                    </a:cubicBezTo>
                    <a:cubicBezTo>
                      <a:pt x="0" y="231107"/>
                      <a:pt x="3014" y="228116"/>
                      <a:pt x="6698" y="228116"/>
                    </a:cubicBezTo>
                    <a:lnTo>
                      <a:pt x="10321" y="228116"/>
                    </a:lnTo>
                    <a:lnTo>
                      <a:pt x="10321" y="213306"/>
                    </a:lnTo>
                    <a:lnTo>
                      <a:pt x="10321" y="206599"/>
                    </a:lnTo>
                    <a:lnTo>
                      <a:pt x="9419" y="206599"/>
                    </a:lnTo>
                    <a:cubicBezTo>
                      <a:pt x="6698" y="206599"/>
                      <a:pt x="6698" y="206599"/>
                      <a:pt x="6698" y="206599"/>
                    </a:cubicBezTo>
                    <a:cubicBezTo>
                      <a:pt x="3014" y="206599"/>
                      <a:pt x="0" y="203608"/>
                      <a:pt x="0" y="199951"/>
                    </a:cubicBezTo>
                    <a:cubicBezTo>
                      <a:pt x="0" y="196295"/>
                      <a:pt x="3014" y="193304"/>
                      <a:pt x="6698" y="193304"/>
                    </a:cubicBezTo>
                    <a:lnTo>
                      <a:pt x="10321" y="193304"/>
                    </a:lnTo>
                    <a:lnTo>
                      <a:pt x="10321" y="186105"/>
                    </a:lnTo>
                    <a:lnTo>
                      <a:pt x="10321" y="171437"/>
                    </a:lnTo>
                    <a:lnTo>
                      <a:pt x="9419" y="171437"/>
                    </a:lnTo>
                    <a:cubicBezTo>
                      <a:pt x="6698" y="171437"/>
                      <a:pt x="6698" y="171437"/>
                      <a:pt x="6698" y="171437"/>
                    </a:cubicBezTo>
                    <a:cubicBezTo>
                      <a:pt x="3014" y="171437"/>
                      <a:pt x="0" y="168446"/>
                      <a:pt x="0" y="164789"/>
                    </a:cubicBezTo>
                    <a:cubicBezTo>
                      <a:pt x="0" y="161133"/>
                      <a:pt x="3014" y="158142"/>
                      <a:pt x="6698" y="158142"/>
                    </a:cubicBezTo>
                    <a:lnTo>
                      <a:pt x="10321" y="158142"/>
                    </a:lnTo>
                    <a:lnTo>
                      <a:pt x="10321" y="139079"/>
                    </a:lnTo>
                    <a:lnTo>
                      <a:pt x="10321" y="136625"/>
                    </a:lnTo>
                    <a:lnTo>
                      <a:pt x="9419" y="136625"/>
                    </a:lnTo>
                    <a:cubicBezTo>
                      <a:pt x="6698" y="136625"/>
                      <a:pt x="6698" y="136625"/>
                      <a:pt x="6698" y="136625"/>
                    </a:cubicBezTo>
                    <a:cubicBezTo>
                      <a:pt x="3014" y="136625"/>
                      <a:pt x="0" y="133594"/>
                      <a:pt x="0" y="129890"/>
                    </a:cubicBezTo>
                    <a:cubicBezTo>
                      <a:pt x="0" y="126185"/>
                      <a:pt x="3014" y="123155"/>
                      <a:pt x="6698" y="123155"/>
                    </a:cubicBezTo>
                    <a:lnTo>
                      <a:pt x="10321" y="123155"/>
                    </a:lnTo>
                    <a:lnTo>
                      <a:pt x="10321" y="112806"/>
                    </a:lnTo>
                    <a:lnTo>
                      <a:pt x="10321" y="101463"/>
                    </a:lnTo>
                    <a:lnTo>
                      <a:pt x="9419" y="101463"/>
                    </a:lnTo>
                    <a:cubicBezTo>
                      <a:pt x="6698" y="101463"/>
                      <a:pt x="6698" y="101463"/>
                      <a:pt x="6698" y="101463"/>
                    </a:cubicBezTo>
                    <a:cubicBezTo>
                      <a:pt x="3014" y="101463"/>
                      <a:pt x="0" y="98471"/>
                      <a:pt x="0" y="94815"/>
                    </a:cubicBezTo>
                    <a:cubicBezTo>
                      <a:pt x="0" y="91159"/>
                      <a:pt x="3014" y="88168"/>
                      <a:pt x="6698" y="88168"/>
                    </a:cubicBezTo>
                    <a:lnTo>
                      <a:pt x="10321" y="88168"/>
                    </a:lnTo>
                    <a:lnTo>
                      <a:pt x="10321" y="83525"/>
                    </a:lnTo>
                    <a:lnTo>
                      <a:pt x="10321" y="66301"/>
                    </a:lnTo>
                    <a:lnTo>
                      <a:pt x="9419" y="66301"/>
                    </a:lnTo>
                    <a:cubicBezTo>
                      <a:pt x="6698" y="66301"/>
                      <a:pt x="6698" y="66301"/>
                      <a:pt x="6698" y="66301"/>
                    </a:cubicBezTo>
                    <a:cubicBezTo>
                      <a:pt x="3014" y="66301"/>
                      <a:pt x="0" y="63309"/>
                      <a:pt x="0" y="59653"/>
                    </a:cubicBezTo>
                    <a:cubicBezTo>
                      <a:pt x="0" y="55997"/>
                      <a:pt x="3014" y="53006"/>
                      <a:pt x="6698" y="53006"/>
                    </a:cubicBezTo>
                    <a:lnTo>
                      <a:pt x="10321" y="53006"/>
                    </a:lnTo>
                    <a:lnTo>
                      <a:pt x="10321" y="48776"/>
                    </a:lnTo>
                    <a:cubicBezTo>
                      <a:pt x="10321" y="6697"/>
                      <a:pt x="10321" y="6697"/>
                      <a:pt x="10321" y="6697"/>
                    </a:cubicBezTo>
                    <a:cubicBezTo>
                      <a:pt x="10321" y="3014"/>
                      <a:pt x="13340" y="0"/>
                      <a:pt x="17030"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grpSp>
            <p:nvGrpSpPr>
              <p:cNvPr id="664" name="Group 14"/>
              <p:cNvGrpSpPr>
                <a:grpSpLocks noChangeAspect="1"/>
              </p:cNvGrpSpPr>
              <p:nvPr/>
            </p:nvGrpSpPr>
            <p:grpSpPr bwMode="auto">
              <a:xfrm>
                <a:off x="2409106" y="3620181"/>
                <a:ext cx="188035" cy="233340"/>
                <a:chOff x="2986" y="1098"/>
                <a:chExt cx="1710" cy="2122"/>
              </a:xfrm>
              <a:grpFill/>
            </p:grpSpPr>
            <p:sp>
              <p:nvSpPr>
                <p:cNvPr id="665" name="Freeform 664"/>
                <p:cNvSpPr>
                  <a:spLocks/>
                </p:cNvSpPr>
                <p:nvPr/>
              </p:nvSpPr>
              <p:spPr bwMode="auto">
                <a:xfrm>
                  <a:off x="2986" y="1454"/>
                  <a:ext cx="1710" cy="380"/>
                </a:xfrm>
                <a:custGeom>
                  <a:avLst/>
                  <a:gdLst>
                    <a:gd name="T0" fmla="*/ 442 w 885"/>
                    <a:gd name="T1" fmla="*/ 198 h 198"/>
                    <a:gd name="T2" fmla="*/ 0 w 885"/>
                    <a:gd name="T3" fmla="*/ 24 h 198"/>
                    <a:gd name="T4" fmla="*/ 24 w 885"/>
                    <a:gd name="T5" fmla="*/ 0 h 198"/>
                    <a:gd name="T6" fmla="*/ 48 w 885"/>
                    <a:gd name="T7" fmla="*/ 24 h 198"/>
                    <a:gd name="T8" fmla="*/ 442 w 885"/>
                    <a:gd name="T9" fmla="*/ 150 h 198"/>
                    <a:gd name="T10" fmla="*/ 837 w 885"/>
                    <a:gd name="T11" fmla="*/ 24 h 198"/>
                    <a:gd name="T12" fmla="*/ 861 w 885"/>
                    <a:gd name="T13" fmla="*/ 0 h 198"/>
                    <a:gd name="T14" fmla="*/ 885 w 885"/>
                    <a:gd name="T15" fmla="*/ 24 h 198"/>
                    <a:gd name="T16" fmla="*/ 442 w 885"/>
                    <a:gd name="T1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198">
                      <a:moveTo>
                        <a:pt x="442" y="198"/>
                      </a:moveTo>
                      <a:cubicBezTo>
                        <a:pt x="228" y="198"/>
                        <a:pt x="0" y="137"/>
                        <a:pt x="0" y="24"/>
                      </a:cubicBezTo>
                      <a:cubicBezTo>
                        <a:pt x="0" y="11"/>
                        <a:pt x="11" y="0"/>
                        <a:pt x="24" y="0"/>
                      </a:cubicBezTo>
                      <a:cubicBezTo>
                        <a:pt x="37" y="0"/>
                        <a:pt x="48" y="11"/>
                        <a:pt x="48" y="24"/>
                      </a:cubicBezTo>
                      <a:cubicBezTo>
                        <a:pt x="48" y="84"/>
                        <a:pt x="217" y="150"/>
                        <a:pt x="442" y="150"/>
                      </a:cubicBezTo>
                      <a:cubicBezTo>
                        <a:pt x="668" y="150"/>
                        <a:pt x="837" y="84"/>
                        <a:pt x="837" y="24"/>
                      </a:cubicBezTo>
                      <a:cubicBezTo>
                        <a:pt x="837" y="11"/>
                        <a:pt x="847" y="0"/>
                        <a:pt x="861" y="0"/>
                      </a:cubicBezTo>
                      <a:cubicBezTo>
                        <a:pt x="874" y="0"/>
                        <a:pt x="885" y="11"/>
                        <a:pt x="885" y="24"/>
                      </a:cubicBezTo>
                      <a:cubicBezTo>
                        <a:pt x="885" y="137"/>
                        <a:pt x="657" y="198"/>
                        <a:pt x="442"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sp>
              <p:nvSpPr>
                <p:cNvPr id="666" name="Freeform 665"/>
                <p:cNvSpPr>
                  <a:spLocks noEditPoints="1"/>
                </p:cNvSpPr>
                <p:nvPr/>
              </p:nvSpPr>
              <p:spPr bwMode="auto">
                <a:xfrm>
                  <a:off x="2986" y="1098"/>
                  <a:ext cx="1710" cy="2122"/>
                </a:xfrm>
                <a:custGeom>
                  <a:avLst/>
                  <a:gdLst>
                    <a:gd name="T0" fmla="*/ 895 w 895"/>
                    <a:gd name="T1" fmla="*/ 216 h 1108"/>
                    <a:gd name="T2" fmla="*/ 895 w 895"/>
                    <a:gd name="T3" fmla="*/ 213 h 1108"/>
                    <a:gd name="T4" fmla="*/ 750 w 895"/>
                    <a:gd name="T5" fmla="*/ 53 h 1108"/>
                    <a:gd name="T6" fmla="*/ 447 w 895"/>
                    <a:gd name="T7" fmla="*/ 0 h 1108"/>
                    <a:gd name="T8" fmla="*/ 145 w 895"/>
                    <a:gd name="T9" fmla="*/ 53 h 1108"/>
                    <a:gd name="T10" fmla="*/ 0 w 895"/>
                    <a:gd name="T11" fmla="*/ 213 h 1108"/>
                    <a:gd name="T12" fmla="*/ 0 w 895"/>
                    <a:gd name="T13" fmla="*/ 216 h 1108"/>
                    <a:gd name="T14" fmla="*/ 0 w 895"/>
                    <a:gd name="T15" fmla="*/ 219 h 1108"/>
                    <a:gd name="T16" fmla="*/ 0 w 895"/>
                    <a:gd name="T17" fmla="*/ 225 h 1108"/>
                    <a:gd name="T18" fmla="*/ 0 w 895"/>
                    <a:gd name="T19" fmla="*/ 895 h 1108"/>
                    <a:gd name="T20" fmla="*/ 145 w 895"/>
                    <a:gd name="T21" fmla="*/ 1055 h 1108"/>
                    <a:gd name="T22" fmla="*/ 447 w 895"/>
                    <a:gd name="T23" fmla="*/ 1108 h 1108"/>
                    <a:gd name="T24" fmla="*/ 750 w 895"/>
                    <a:gd name="T25" fmla="*/ 1055 h 1108"/>
                    <a:gd name="T26" fmla="*/ 895 w 895"/>
                    <a:gd name="T27" fmla="*/ 895 h 1108"/>
                    <a:gd name="T28" fmla="*/ 895 w 895"/>
                    <a:gd name="T29" fmla="*/ 225 h 1108"/>
                    <a:gd name="T30" fmla="*/ 894 w 895"/>
                    <a:gd name="T31" fmla="*/ 220 h 1108"/>
                    <a:gd name="T32" fmla="*/ 895 w 895"/>
                    <a:gd name="T33" fmla="*/ 216 h 1108"/>
                    <a:gd name="T34" fmla="*/ 847 w 895"/>
                    <a:gd name="T35" fmla="*/ 895 h 1108"/>
                    <a:gd name="T36" fmla="*/ 731 w 895"/>
                    <a:gd name="T37" fmla="*/ 1011 h 1108"/>
                    <a:gd name="T38" fmla="*/ 447 w 895"/>
                    <a:gd name="T39" fmla="*/ 1060 h 1108"/>
                    <a:gd name="T40" fmla="*/ 163 w 895"/>
                    <a:gd name="T41" fmla="*/ 1011 h 1108"/>
                    <a:gd name="T42" fmla="*/ 48 w 895"/>
                    <a:gd name="T43" fmla="*/ 895 h 1108"/>
                    <a:gd name="T44" fmla="*/ 48 w 895"/>
                    <a:gd name="T45" fmla="*/ 232 h 1108"/>
                    <a:gd name="T46" fmla="*/ 49 w 895"/>
                    <a:gd name="T47" fmla="*/ 222 h 1108"/>
                    <a:gd name="T48" fmla="*/ 48 w 895"/>
                    <a:gd name="T49" fmla="*/ 212 h 1108"/>
                    <a:gd name="T50" fmla="*/ 163 w 895"/>
                    <a:gd name="T51" fmla="*/ 98 h 1108"/>
                    <a:gd name="T52" fmla="*/ 447 w 895"/>
                    <a:gd name="T53" fmla="*/ 48 h 1108"/>
                    <a:gd name="T54" fmla="*/ 731 w 895"/>
                    <a:gd name="T55" fmla="*/ 98 h 1108"/>
                    <a:gd name="T56" fmla="*/ 847 w 895"/>
                    <a:gd name="T57" fmla="*/ 212 h 1108"/>
                    <a:gd name="T58" fmla="*/ 846 w 895"/>
                    <a:gd name="T59" fmla="*/ 222 h 1108"/>
                    <a:gd name="T60" fmla="*/ 847 w 895"/>
                    <a:gd name="T61" fmla="*/ 232 h 1108"/>
                    <a:gd name="T62" fmla="*/ 847 w 895"/>
                    <a:gd name="T63" fmla="*/ 89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1108">
                      <a:moveTo>
                        <a:pt x="895" y="216"/>
                      </a:moveTo>
                      <a:cubicBezTo>
                        <a:pt x="895" y="215"/>
                        <a:pt x="895" y="214"/>
                        <a:pt x="895" y="213"/>
                      </a:cubicBezTo>
                      <a:cubicBezTo>
                        <a:pt x="895" y="149"/>
                        <a:pt x="843" y="92"/>
                        <a:pt x="750" y="53"/>
                      </a:cubicBezTo>
                      <a:cubicBezTo>
                        <a:pt x="668" y="19"/>
                        <a:pt x="561" y="0"/>
                        <a:pt x="447" y="0"/>
                      </a:cubicBezTo>
                      <a:cubicBezTo>
                        <a:pt x="334" y="0"/>
                        <a:pt x="227" y="19"/>
                        <a:pt x="145" y="53"/>
                      </a:cubicBezTo>
                      <a:cubicBezTo>
                        <a:pt x="51" y="92"/>
                        <a:pt x="0" y="149"/>
                        <a:pt x="0" y="213"/>
                      </a:cubicBezTo>
                      <a:cubicBezTo>
                        <a:pt x="0" y="214"/>
                        <a:pt x="0" y="215"/>
                        <a:pt x="0" y="216"/>
                      </a:cubicBezTo>
                      <a:cubicBezTo>
                        <a:pt x="0" y="219"/>
                        <a:pt x="0" y="219"/>
                        <a:pt x="0" y="219"/>
                      </a:cubicBezTo>
                      <a:cubicBezTo>
                        <a:pt x="0" y="221"/>
                        <a:pt x="0" y="223"/>
                        <a:pt x="0" y="225"/>
                      </a:cubicBezTo>
                      <a:cubicBezTo>
                        <a:pt x="0" y="895"/>
                        <a:pt x="0" y="895"/>
                        <a:pt x="0" y="895"/>
                      </a:cubicBezTo>
                      <a:cubicBezTo>
                        <a:pt x="0" y="960"/>
                        <a:pt x="51" y="1016"/>
                        <a:pt x="145" y="1055"/>
                      </a:cubicBezTo>
                      <a:cubicBezTo>
                        <a:pt x="227" y="1089"/>
                        <a:pt x="334" y="1108"/>
                        <a:pt x="447" y="1108"/>
                      </a:cubicBezTo>
                      <a:cubicBezTo>
                        <a:pt x="561" y="1108"/>
                        <a:pt x="668" y="1089"/>
                        <a:pt x="750" y="1055"/>
                      </a:cubicBezTo>
                      <a:cubicBezTo>
                        <a:pt x="843" y="1016"/>
                        <a:pt x="895" y="960"/>
                        <a:pt x="895" y="895"/>
                      </a:cubicBezTo>
                      <a:cubicBezTo>
                        <a:pt x="895" y="225"/>
                        <a:pt x="895" y="225"/>
                        <a:pt x="895" y="225"/>
                      </a:cubicBezTo>
                      <a:cubicBezTo>
                        <a:pt x="895" y="223"/>
                        <a:pt x="895" y="221"/>
                        <a:pt x="894" y="220"/>
                      </a:cubicBezTo>
                      <a:lnTo>
                        <a:pt x="895" y="216"/>
                      </a:lnTo>
                      <a:close/>
                      <a:moveTo>
                        <a:pt x="847" y="895"/>
                      </a:moveTo>
                      <a:cubicBezTo>
                        <a:pt x="847" y="939"/>
                        <a:pt x="806" y="980"/>
                        <a:pt x="731" y="1011"/>
                      </a:cubicBezTo>
                      <a:cubicBezTo>
                        <a:pt x="655" y="1042"/>
                        <a:pt x="554" y="1060"/>
                        <a:pt x="447" y="1060"/>
                      </a:cubicBezTo>
                      <a:cubicBezTo>
                        <a:pt x="340" y="1060"/>
                        <a:pt x="239" y="1042"/>
                        <a:pt x="163" y="1011"/>
                      </a:cubicBezTo>
                      <a:cubicBezTo>
                        <a:pt x="89" y="980"/>
                        <a:pt x="48" y="939"/>
                        <a:pt x="48" y="895"/>
                      </a:cubicBezTo>
                      <a:cubicBezTo>
                        <a:pt x="48" y="232"/>
                        <a:pt x="48" y="232"/>
                        <a:pt x="48" y="232"/>
                      </a:cubicBezTo>
                      <a:cubicBezTo>
                        <a:pt x="49" y="229"/>
                        <a:pt x="49" y="226"/>
                        <a:pt x="49" y="222"/>
                      </a:cubicBezTo>
                      <a:cubicBezTo>
                        <a:pt x="48" y="212"/>
                        <a:pt x="48" y="212"/>
                        <a:pt x="48" y="212"/>
                      </a:cubicBezTo>
                      <a:cubicBezTo>
                        <a:pt x="48" y="169"/>
                        <a:pt x="89" y="128"/>
                        <a:pt x="163" y="98"/>
                      </a:cubicBezTo>
                      <a:cubicBezTo>
                        <a:pt x="239" y="66"/>
                        <a:pt x="340" y="48"/>
                        <a:pt x="447" y="48"/>
                      </a:cubicBezTo>
                      <a:cubicBezTo>
                        <a:pt x="554" y="48"/>
                        <a:pt x="655" y="66"/>
                        <a:pt x="731" y="98"/>
                      </a:cubicBezTo>
                      <a:cubicBezTo>
                        <a:pt x="805" y="128"/>
                        <a:pt x="846" y="169"/>
                        <a:pt x="847" y="212"/>
                      </a:cubicBezTo>
                      <a:cubicBezTo>
                        <a:pt x="846" y="222"/>
                        <a:pt x="846" y="222"/>
                        <a:pt x="846" y="222"/>
                      </a:cubicBezTo>
                      <a:cubicBezTo>
                        <a:pt x="846" y="226"/>
                        <a:pt x="846" y="229"/>
                        <a:pt x="847" y="232"/>
                      </a:cubicBezTo>
                      <a:lnTo>
                        <a:pt x="847" y="8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grpSp>
        </p:grpSp>
        <p:sp>
          <p:nvSpPr>
            <p:cNvPr id="667" name="TextBox 666"/>
            <p:cNvSpPr txBox="1"/>
            <p:nvPr/>
          </p:nvSpPr>
          <p:spPr>
            <a:xfrm>
              <a:off x="14557223" y="3100719"/>
              <a:ext cx="1149449" cy="642942"/>
            </a:xfrm>
            <a:prstGeom prst="rect">
              <a:avLst/>
            </a:prstGeom>
            <a:noFill/>
            <a:ln w="19050">
              <a:solidFill>
                <a:srgbClr val="0078D7"/>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accent2">
                      <a:lumMod val="75000"/>
                    </a:schemeClr>
                  </a:solidFill>
                  <a:effectLst/>
                  <a:uLnTx/>
                  <a:uFillTx/>
                </a:rPr>
                <a:t>DATA</a:t>
              </a:r>
              <a:br>
                <a:rPr kumimoji="0" lang="en-US" sz="1200" b="0" i="0" u="none" strike="noStrike" kern="0" cap="none" spc="0" normalizeH="0" baseline="0" noProof="0" dirty="0">
                  <a:ln>
                    <a:noFill/>
                  </a:ln>
                  <a:solidFill>
                    <a:schemeClr val="accent2">
                      <a:lumMod val="75000"/>
                    </a:schemeClr>
                  </a:solidFill>
                  <a:effectLst/>
                  <a:uLnTx/>
                  <a:uFillTx/>
                </a:rPr>
              </a:br>
              <a:r>
                <a:rPr kumimoji="0" lang="en-US" sz="1200" b="0" i="0" u="none" strike="noStrike" kern="0" cap="none" spc="0" normalizeH="0" baseline="0" noProof="0" dirty="0">
                  <a:ln>
                    <a:noFill/>
                  </a:ln>
                  <a:solidFill>
                    <a:schemeClr val="accent2">
                      <a:lumMod val="75000"/>
                    </a:schemeClr>
                  </a:solidFill>
                  <a:effectLst/>
                  <a:uLnTx/>
                  <a:uFillTx/>
                </a:rPr>
                <a:t>CONSUMPTION</a:t>
              </a:r>
            </a:p>
          </p:txBody>
        </p:sp>
        <p:cxnSp>
          <p:nvCxnSpPr>
            <p:cNvPr id="668" name="Straight Connector 667"/>
            <p:cNvCxnSpPr>
              <a:stCxn id="574" idx="6"/>
              <a:endCxn id="588" idx="2"/>
            </p:cNvCxnSpPr>
            <p:nvPr/>
          </p:nvCxnSpPr>
          <p:spPr>
            <a:xfrm>
              <a:off x="11160249" y="3393670"/>
              <a:ext cx="168632" cy="0"/>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69" name="Group 668"/>
            <p:cNvGrpSpPr/>
            <p:nvPr/>
          </p:nvGrpSpPr>
          <p:grpSpPr>
            <a:xfrm rot="10800000">
              <a:off x="14222242" y="3274811"/>
              <a:ext cx="314332" cy="234950"/>
              <a:chOff x="4329106" y="3274811"/>
              <a:chExt cx="414344" cy="234950"/>
            </a:xfrm>
            <a:grpFill/>
          </p:grpSpPr>
          <p:cxnSp>
            <p:nvCxnSpPr>
              <p:cNvPr id="670" name="Straight Connector 669"/>
              <p:cNvCxnSpPr/>
              <p:nvPr/>
            </p:nvCxnSpPr>
            <p:spPr>
              <a:xfrm>
                <a:off x="4329107" y="3382761"/>
                <a:ext cx="414343" cy="0"/>
              </a:xfrm>
              <a:prstGeom prst="line">
                <a:avLst/>
              </a:prstGeom>
              <a:grpFill/>
              <a:ln>
                <a:solidFill>
                  <a:srgbClr val="0078D7"/>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0800000" flipH="1">
                <a:off x="4329106" y="3274811"/>
                <a:ext cx="152745" cy="0"/>
              </a:xfrm>
              <a:prstGeom prst="line">
                <a:avLst/>
              </a:prstGeom>
              <a:grpFill/>
              <a:ln>
                <a:solidFill>
                  <a:srgbClr val="0078D7"/>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0800000" flipH="1">
                <a:off x="4329106" y="3509761"/>
                <a:ext cx="286675" cy="0"/>
              </a:xfrm>
              <a:prstGeom prst="line">
                <a:avLst/>
              </a:prstGeom>
              <a:grpFill/>
              <a:ln>
                <a:solidFill>
                  <a:srgbClr val="0078D7"/>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673" name="Freeform 672"/>
            <p:cNvSpPr/>
            <p:nvPr/>
          </p:nvSpPr>
          <p:spPr bwMode="auto">
            <a:xfrm>
              <a:off x="14770907" y="4121149"/>
              <a:ext cx="767389" cy="523875"/>
            </a:xfrm>
            <a:custGeom>
              <a:avLst/>
              <a:gdLst>
                <a:gd name="connsiteX0" fmla="*/ 2437823 w 6083300"/>
                <a:gd name="connsiteY0" fmla="*/ 3786803 h 4152900"/>
                <a:gd name="connsiteX1" fmla="*/ 2307294 w 6083300"/>
                <a:gd name="connsiteY1" fmla="*/ 3873324 h 4152900"/>
                <a:gd name="connsiteX2" fmla="*/ 2296161 w 6083300"/>
                <a:gd name="connsiteY2" fmla="*/ 3928465 h 4152900"/>
                <a:gd name="connsiteX3" fmla="*/ 2307294 w 6083300"/>
                <a:gd name="connsiteY3" fmla="*/ 3983606 h 4152900"/>
                <a:gd name="connsiteX4" fmla="*/ 2437823 w 6083300"/>
                <a:gd name="connsiteY4" fmla="*/ 4070126 h 4152900"/>
                <a:gd name="connsiteX5" fmla="*/ 3688509 w 6083300"/>
                <a:gd name="connsiteY5" fmla="*/ 4070127 h 4152900"/>
                <a:gd name="connsiteX6" fmla="*/ 3830171 w 6083300"/>
                <a:gd name="connsiteY6" fmla="*/ 3928465 h 4152900"/>
                <a:gd name="connsiteX7" fmla="*/ 3830172 w 6083300"/>
                <a:gd name="connsiteY7" fmla="*/ 3928465 h 4152900"/>
                <a:gd name="connsiteX8" fmla="*/ 3688510 w 6083300"/>
                <a:gd name="connsiteY8" fmla="*/ 3786803 h 4152900"/>
                <a:gd name="connsiteX9" fmla="*/ 332080 w 6083300"/>
                <a:gd name="connsiteY9" fmla="*/ 165100 h 4152900"/>
                <a:gd name="connsiteX10" fmla="*/ 198419 w 6083300"/>
                <a:gd name="connsiteY10" fmla="*/ 298761 h 4152900"/>
                <a:gd name="connsiteX11" fmla="*/ 198419 w 6083300"/>
                <a:gd name="connsiteY11" fmla="*/ 3527675 h 4152900"/>
                <a:gd name="connsiteX12" fmla="*/ 332080 w 6083300"/>
                <a:gd name="connsiteY12" fmla="*/ 3661336 h 4152900"/>
                <a:gd name="connsiteX13" fmla="*/ 5751220 w 6083300"/>
                <a:gd name="connsiteY13" fmla="*/ 3661336 h 4152900"/>
                <a:gd name="connsiteX14" fmla="*/ 5884881 w 6083300"/>
                <a:gd name="connsiteY14" fmla="*/ 3527675 h 4152900"/>
                <a:gd name="connsiteX15" fmla="*/ 5884881 w 6083300"/>
                <a:gd name="connsiteY15" fmla="*/ 298761 h 4152900"/>
                <a:gd name="connsiteX16" fmla="*/ 5751220 w 6083300"/>
                <a:gd name="connsiteY16" fmla="*/ 165100 h 4152900"/>
                <a:gd name="connsiteX17" fmla="*/ 158765 w 6083300"/>
                <a:gd name="connsiteY17" fmla="*/ 0 h 4152900"/>
                <a:gd name="connsiteX18" fmla="*/ 5924535 w 6083300"/>
                <a:gd name="connsiteY18" fmla="*/ 0 h 4152900"/>
                <a:gd name="connsiteX19" fmla="*/ 6083300 w 6083300"/>
                <a:gd name="connsiteY19" fmla="*/ 158765 h 4152900"/>
                <a:gd name="connsiteX20" fmla="*/ 6083300 w 6083300"/>
                <a:gd name="connsiteY20" fmla="*/ 3994135 h 4152900"/>
                <a:gd name="connsiteX21" fmla="*/ 5924535 w 6083300"/>
                <a:gd name="connsiteY21" fmla="*/ 4152900 h 4152900"/>
                <a:gd name="connsiteX22" fmla="*/ 158765 w 6083300"/>
                <a:gd name="connsiteY22" fmla="*/ 4152900 h 4152900"/>
                <a:gd name="connsiteX23" fmla="*/ 0 w 6083300"/>
                <a:gd name="connsiteY23" fmla="*/ 3994135 h 4152900"/>
                <a:gd name="connsiteX24" fmla="*/ 0 w 6083300"/>
                <a:gd name="connsiteY24" fmla="*/ 158765 h 4152900"/>
                <a:gd name="connsiteX25" fmla="*/ 158765 w 6083300"/>
                <a:gd name="connsiteY25"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3300" h="4152900">
                  <a:moveTo>
                    <a:pt x="2437823" y="3786803"/>
                  </a:moveTo>
                  <a:cubicBezTo>
                    <a:pt x="2379145" y="3786803"/>
                    <a:pt x="2328799" y="3822479"/>
                    <a:pt x="2307294" y="3873324"/>
                  </a:cubicBezTo>
                  <a:lnTo>
                    <a:pt x="2296161" y="3928465"/>
                  </a:lnTo>
                  <a:lnTo>
                    <a:pt x="2307294" y="3983606"/>
                  </a:lnTo>
                  <a:cubicBezTo>
                    <a:pt x="2328799" y="4034450"/>
                    <a:pt x="2379145" y="4070126"/>
                    <a:pt x="2437823" y="4070126"/>
                  </a:cubicBezTo>
                  <a:lnTo>
                    <a:pt x="3688509" y="4070127"/>
                  </a:lnTo>
                  <a:cubicBezTo>
                    <a:pt x="3766747" y="4070127"/>
                    <a:pt x="3830171" y="4006703"/>
                    <a:pt x="3830171" y="3928465"/>
                  </a:cubicBezTo>
                  <a:lnTo>
                    <a:pt x="3830172" y="3928465"/>
                  </a:lnTo>
                  <a:cubicBezTo>
                    <a:pt x="3830172" y="3850227"/>
                    <a:pt x="3766748" y="3786803"/>
                    <a:pt x="3688510" y="3786803"/>
                  </a:cubicBezTo>
                  <a:close/>
                  <a:moveTo>
                    <a:pt x="332080" y="165100"/>
                  </a:moveTo>
                  <a:cubicBezTo>
                    <a:pt x="258261" y="165100"/>
                    <a:pt x="198419" y="224942"/>
                    <a:pt x="198419" y="298761"/>
                  </a:cubicBezTo>
                  <a:lnTo>
                    <a:pt x="198419" y="3527675"/>
                  </a:lnTo>
                  <a:cubicBezTo>
                    <a:pt x="198419" y="3601494"/>
                    <a:pt x="258261" y="3661336"/>
                    <a:pt x="332080" y="3661336"/>
                  </a:cubicBezTo>
                  <a:lnTo>
                    <a:pt x="5751220" y="3661336"/>
                  </a:lnTo>
                  <a:cubicBezTo>
                    <a:pt x="5825039" y="3661336"/>
                    <a:pt x="5884881" y="3601494"/>
                    <a:pt x="5884881" y="3527675"/>
                  </a:cubicBezTo>
                  <a:lnTo>
                    <a:pt x="5884881" y="298761"/>
                  </a:lnTo>
                  <a:cubicBezTo>
                    <a:pt x="5884881" y="224942"/>
                    <a:pt x="5825039" y="165100"/>
                    <a:pt x="5751220" y="165100"/>
                  </a:cubicBezTo>
                  <a:close/>
                  <a:moveTo>
                    <a:pt x="158765" y="0"/>
                  </a:moveTo>
                  <a:lnTo>
                    <a:pt x="5924535" y="0"/>
                  </a:lnTo>
                  <a:cubicBezTo>
                    <a:pt x="6012218" y="0"/>
                    <a:pt x="6083300" y="71082"/>
                    <a:pt x="6083300" y="158765"/>
                  </a:cubicBezTo>
                  <a:lnTo>
                    <a:pt x="6083300" y="3994135"/>
                  </a:lnTo>
                  <a:cubicBezTo>
                    <a:pt x="6083300" y="4081818"/>
                    <a:pt x="6012218" y="4152900"/>
                    <a:pt x="5924535" y="4152900"/>
                  </a:cubicBezTo>
                  <a:lnTo>
                    <a:pt x="158765" y="4152900"/>
                  </a:lnTo>
                  <a:cubicBezTo>
                    <a:pt x="71082" y="4152900"/>
                    <a:pt x="0" y="4081818"/>
                    <a:pt x="0" y="3994135"/>
                  </a:cubicBezTo>
                  <a:lnTo>
                    <a:pt x="0" y="158765"/>
                  </a:lnTo>
                  <a:cubicBezTo>
                    <a:pt x="0" y="71082"/>
                    <a:pt x="71082" y="0"/>
                    <a:pt x="158765" y="0"/>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4" name="Rectangle 673"/>
            <p:cNvSpPr/>
            <p:nvPr/>
          </p:nvSpPr>
          <p:spPr bwMode="auto">
            <a:xfrm>
              <a:off x="14848315" y="4553160"/>
              <a:ext cx="626954" cy="8142"/>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5" name="Rectangle 674"/>
            <p:cNvSpPr/>
            <p:nvPr/>
          </p:nvSpPr>
          <p:spPr bwMode="auto">
            <a:xfrm>
              <a:off x="14908025" y="4428312"/>
              <a:ext cx="42068" cy="124848"/>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6" name="Rectangle 675"/>
            <p:cNvSpPr/>
            <p:nvPr/>
          </p:nvSpPr>
          <p:spPr bwMode="auto">
            <a:xfrm>
              <a:off x="14985376" y="4428312"/>
              <a:ext cx="42068" cy="124848"/>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7" name="Rectangle 676"/>
            <p:cNvSpPr/>
            <p:nvPr/>
          </p:nvSpPr>
          <p:spPr bwMode="auto">
            <a:xfrm>
              <a:off x="15062728" y="4450533"/>
              <a:ext cx="42068" cy="102626"/>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8" name="Rectangle 677"/>
            <p:cNvSpPr/>
            <p:nvPr/>
          </p:nvSpPr>
          <p:spPr bwMode="auto">
            <a:xfrm>
              <a:off x="15140079" y="4480332"/>
              <a:ext cx="42068" cy="72828"/>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79" name="Rectangle 678"/>
            <p:cNvSpPr/>
            <p:nvPr/>
          </p:nvSpPr>
          <p:spPr bwMode="auto">
            <a:xfrm>
              <a:off x="15214717" y="4502440"/>
              <a:ext cx="42068" cy="50719"/>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0" name="Rectangle 679"/>
            <p:cNvSpPr/>
            <p:nvPr/>
          </p:nvSpPr>
          <p:spPr bwMode="auto">
            <a:xfrm>
              <a:off x="15296139" y="4514936"/>
              <a:ext cx="42068" cy="38223"/>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1" name="Rectangle 680"/>
            <p:cNvSpPr/>
            <p:nvPr/>
          </p:nvSpPr>
          <p:spPr bwMode="auto">
            <a:xfrm>
              <a:off x="15370777" y="4509734"/>
              <a:ext cx="42068" cy="43425"/>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2" name="Rectangle 681"/>
            <p:cNvSpPr/>
            <p:nvPr/>
          </p:nvSpPr>
          <p:spPr bwMode="auto">
            <a:xfrm>
              <a:off x="15370777" y="4391672"/>
              <a:ext cx="42068" cy="120777"/>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3" name="Rectangle 682"/>
            <p:cNvSpPr/>
            <p:nvPr/>
          </p:nvSpPr>
          <p:spPr bwMode="auto">
            <a:xfrm>
              <a:off x="15296139" y="4391672"/>
              <a:ext cx="42068" cy="123265"/>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4" name="Rectangle 683"/>
            <p:cNvSpPr/>
            <p:nvPr/>
          </p:nvSpPr>
          <p:spPr bwMode="auto">
            <a:xfrm>
              <a:off x="15214717" y="4391672"/>
              <a:ext cx="42068" cy="110769"/>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5" name="Rectangle 684"/>
            <p:cNvSpPr/>
            <p:nvPr/>
          </p:nvSpPr>
          <p:spPr bwMode="auto">
            <a:xfrm>
              <a:off x="15140079" y="4391672"/>
              <a:ext cx="42068" cy="88660"/>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6" name="Rectangle 685"/>
            <p:cNvSpPr/>
            <p:nvPr/>
          </p:nvSpPr>
          <p:spPr bwMode="auto">
            <a:xfrm>
              <a:off x="15062728" y="4391672"/>
              <a:ext cx="42068" cy="58862"/>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7" name="Rectangle 686"/>
            <p:cNvSpPr/>
            <p:nvPr/>
          </p:nvSpPr>
          <p:spPr bwMode="auto">
            <a:xfrm>
              <a:off x="14985376" y="4391672"/>
              <a:ext cx="42068" cy="36640"/>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8" name="Rectangle 687"/>
            <p:cNvSpPr/>
            <p:nvPr/>
          </p:nvSpPr>
          <p:spPr bwMode="auto">
            <a:xfrm>
              <a:off x="14908025" y="4391672"/>
              <a:ext cx="42068" cy="36640"/>
            </a:xfrm>
            <a:prstGeom prst="rect">
              <a:avLst/>
            </a:prstGeom>
            <a:grp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89" name="Oval 688"/>
            <p:cNvSpPr/>
            <p:nvPr/>
          </p:nvSpPr>
          <p:spPr bwMode="auto">
            <a:xfrm>
              <a:off x="14843961" y="4277510"/>
              <a:ext cx="38450" cy="38450"/>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90" name="Oval 689"/>
            <p:cNvSpPr/>
            <p:nvPr/>
          </p:nvSpPr>
          <p:spPr bwMode="auto">
            <a:xfrm>
              <a:off x="14894907" y="4208301"/>
              <a:ext cx="38450" cy="38450"/>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91" name="Oval 690"/>
            <p:cNvSpPr/>
            <p:nvPr/>
          </p:nvSpPr>
          <p:spPr bwMode="auto">
            <a:xfrm>
              <a:off x="14950093" y="4247599"/>
              <a:ext cx="38450" cy="38450"/>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92" name="Oval 691"/>
            <p:cNvSpPr/>
            <p:nvPr/>
          </p:nvSpPr>
          <p:spPr bwMode="auto">
            <a:xfrm>
              <a:off x="14996233" y="4166902"/>
              <a:ext cx="38450" cy="38450"/>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693" name="Oval 692"/>
            <p:cNvSpPr/>
            <p:nvPr/>
          </p:nvSpPr>
          <p:spPr bwMode="auto">
            <a:xfrm>
              <a:off x="15073207" y="4278528"/>
              <a:ext cx="38450" cy="38450"/>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cxnSp>
          <p:nvCxnSpPr>
            <p:cNvPr id="694" name="Straight Connector 693"/>
            <p:cNvCxnSpPr/>
            <p:nvPr/>
          </p:nvCxnSpPr>
          <p:spPr>
            <a:xfrm flipV="1">
              <a:off x="14874541" y="4244107"/>
              <a:ext cx="28837" cy="37849"/>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endCxn id="691" idx="1"/>
            </p:cNvCxnSpPr>
            <p:nvPr/>
          </p:nvCxnSpPr>
          <p:spPr>
            <a:xfrm>
              <a:off x="14929511" y="4239301"/>
              <a:ext cx="24632" cy="19225"/>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flipV="1">
              <a:off x="14978475" y="4203856"/>
              <a:ext cx="28236" cy="46560"/>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a:endCxn id="693" idx="1"/>
            </p:cNvCxnSpPr>
            <p:nvPr/>
          </p:nvCxnSpPr>
          <p:spPr>
            <a:xfrm>
              <a:off x="15030742" y="4198749"/>
              <a:ext cx="51967" cy="83808"/>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8" name="Freeform 697"/>
            <p:cNvSpPr/>
            <p:nvPr/>
          </p:nvSpPr>
          <p:spPr bwMode="auto">
            <a:xfrm>
              <a:off x="15155403" y="4142777"/>
              <a:ext cx="359664" cy="205865"/>
            </a:xfrm>
            <a:custGeom>
              <a:avLst/>
              <a:gdLst>
                <a:gd name="connsiteX0" fmla="*/ 0 w 2851150"/>
                <a:gd name="connsiteY0" fmla="*/ 0 h 1631950"/>
                <a:gd name="connsiteX1" fmla="*/ 0 w 2851150"/>
                <a:gd name="connsiteY1" fmla="*/ 1631950 h 1631950"/>
                <a:gd name="connsiteX2" fmla="*/ 2851150 w 2851150"/>
                <a:gd name="connsiteY2" fmla="*/ 1631950 h 1631950"/>
              </a:gdLst>
              <a:ahLst/>
              <a:cxnLst>
                <a:cxn ang="0">
                  <a:pos x="connsiteX0" y="connsiteY0"/>
                </a:cxn>
                <a:cxn ang="0">
                  <a:pos x="connsiteX1" y="connsiteY1"/>
                </a:cxn>
                <a:cxn ang="0">
                  <a:pos x="connsiteX2" y="connsiteY2"/>
                </a:cxn>
              </a:cxnLst>
              <a:rect l="l" t="t" r="r" b="b"/>
              <a:pathLst>
                <a:path w="2851150" h="1631950">
                  <a:moveTo>
                    <a:pt x="0" y="0"/>
                  </a:moveTo>
                  <a:lnTo>
                    <a:pt x="0" y="1631950"/>
                  </a:lnTo>
                  <a:lnTo>
                    <a:pt x="2851150" y="1631950"/>
                  </a:lnTo>
                </a:path>
              </a:pathLst>
            </a:custGeom>
            <a:noFill/>
            <a:ln w="3175">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699" name="Rectangle 698"/>
            <p:cNvSpPr/>
            <p:nvPr/>
          </p:nvSpPr>
          <p:spPr bwMode="auto">
            <a:xfrm>
              <a:off x="15207037" y="4185938"/>
              <a:ext cx="5767" cy="12185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0" name="Rectangle 699"/>
            <p:cNvSpPr/>
            <p:nvPr/>
          </p:nvSpPr>
          <p:spPr bwMode="auto">
            <a:xfrm>
              <a:off x="15253329" y="4194243"/>
              <a:ext cx="16521" cy="31240"/>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1" name="Rectangle 700"/>
            <p:cNvSpPr/>
            <p:nvPr/>
          </p:nvSpPr>
          <p:spPr bwMode="auto">
            <a:xfrm>
              <a:off x="15354255" y="4228487"/>
              <a:ext cx="16521" cy="31240"/>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2" name="Rectangle 701"/>
            <p:cNvSpPr/>
            <p:nvPr/>
          </p:nvSpPr>
          <p:spPr bwMode="auto">
            <a:xfrm>
              <a:off x="15314847" y="4260629"/>
              <a:ext cx="16521" cy="31240"/>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3" name="Rectangle 702"/>
            <p:cNvSpPr/>
            <p:nvPr/>
          </p:nvSpPr>
          <p:spPr bwMode="auto">
            <a:xfrm>
              <a:off x="15211994" y="4206980"/>
              <a:ext cx="46139" cy="57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4" name="Rectangle 703"/>
            <p:cNvSpPr/>
            <p:nvPr/>
          </p:nvSpPr>
          <p:spPr bwMode="auto">
            <a:xfrm>
              <a:off x="15211994" y="4241224"/>
              <a:ext cx="149953" cy="57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05" name="Rectangle 704"/>
            <p:cNvSpPr/>
            <p:nvPr/>
          </p:nvSpPr>
          <p:spPr bwMode="auto">
            <a:xfrm>
              <a:off x="15211994" y="4273265"/>
              <a:ext cx="103814" cy="5767"/>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cxnSp>
          <p:nvCxnSpPr>
            <p:cNvPr id="706" name="Straight Connector 705"/>
            <p:cNvCxnSpPr>
              <a:stCxn id="702" idx="3"/>
            </p:cNvCxnSpPr>
            <p:nvPr/>
          </p:nvCxnSpPr>
          <p:spPr>
            <a:xfrm flipV="1">
              <a:off x="15331368" y="4275468"/>
              <a:ext cx="120720" cy="781"/>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15370777" y="4244107"/>
              <a:ext cx="81312" cy="0"/>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15269850" y="4208301"/>
              <a:ext cx="182238" cy="0"/>
            </a:xfrm>
            <a:prstGeom prst="line">
              <a:avLst/>
            </a:prstGeom>
            <a:grpFill/>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flipV="1">
              <a:off x="15288900" y="2413000"/>
              <a:ext cx="0" cy="656820"/>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15288900" y="3767813"/>
              <a:ext cx="0" cy="329184"/>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V="1">
              <a:off x="14692000" y="2203450"/>
              <a:ext cx="0" cy="866370"/>
            </a:xfrm>
            <a:prstGeom prst="line">
              <a:avLst/>
            </a:prstGeom>
            <a:grpFill/>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712" name="Group 711"/>
            <p:cNvGrpSpPr/>
            <p:nvPr/>
          </p:nvGrpSpPr>
          <p:grpSpPr>
            <a:xfrm>
              <a:off x="8333265" y="2729082"/>
              <a:ext cx="1329176" cy="1329176"/>
              <a:chOff x="4605967" y="2729082"/>
              <a:chExt cx="1329176" cy="1329176"/>
            </a:xfrm>
            <a:grpFill/>
          </p:grpSpPr>
          <p:grpSp>
            <p:nvGrpSpPr>
              <p:cNvPr id="713" name="Group 712"/>
              <p:cNvGrpSpPr/>
              <p:nvPr/>
            </p:nvGrpSpPr>
            <p:grpSpPr>
              <a:xfrm>
                <a:off x="4605967" y="2729082"/>
                <a:ext cx="1329176" cy="1329176"/>
                <a:chOff x="4807673" y="2729082"/>
                <a:chExt cx="1329176" cy="1329176"/>
              </a:xfrm>
              <a:grpFill/>
            </p:grpSpPr>
            <p:sp>
              <p:nvSpPr>
                <p:cNvPr id="715" name="Oval 714"/>
                <p:cNvSpPr/>
                <p:nvPr/>
              </p:nvSpPr>
              <p:spPr bwMode="auto">
                <a:xfrm>
                  <a:off x="4807673" y="2729082"/>
                  <a:ext cx="1329176" cy="1329176"/>
                </a:xfrm>
                <a:prstGeom prst="ellipse">
                  <a:avLst/>
                </a:prstGeom>
                <a:noFill/>
                <a:ln w="190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1005840"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accent2">
                          <a:lumMod val="75000"/>
                        </a:schemeClr>
                      </a:solidFill>
                      <a:effectLst/>
                      <a:uLnTx/>
                      <a:uFillTx/>
                    </a:rPr>
                    <a:t>INGEST</a:t>
                  </a:r>
                </a:p>
              </p:txBody>
            </p:sp>
            <p:sp>
              <p:nvSpPr>
                <p:cNvPr id="716" name="Freeform 715"/>
                <p:cNvSpPr>
                  <a:spLocks/>
                </p:cNvSpPr>
                <p:nvPr/>
              </p:nvSpPr>
              <p:spPr bwMode="auto">
                <a:xfrm>
                  <a:off x="5335033" y="3158167"/>
                  <a:ext cx="335186" cy="190824"/>
                </a:xfrm>
                <a:custGeom>
                  <a:avLst/>
                  <a:gdLst>
                    <a:gd name="connsiteX0" fmla="*/ 1624088 w 3848100"/>
                    <a:gd name="connsiteY0" fmla="*/ 122238 h 2190750"/>
                    <a:gd name="connsiteX1" fmla="*/ 861739 w 3848100"/>
                    <a:gd name="connsiteY1" fmla="*/ 624012 h 2190750"/>
                    <a:gd name="connsiteX2" fmla="*/ 816180 w 3848100"/>
                    <a:gd name="connsiteY2" fmla="*/ 769983 h 2190750"/>
                    <a:gd name="connsiteX3" fmla="*/ 755435 w 3848100"/>
                    <a:gd name="connsiteY3" fmla="*/ 812558 h 2190750"/>
                    <a:gd name="connsiteX4" fmla="*/ 749360 w 3848100"/>
                    <a:gd name="connsiteY4" fmla="*/ 812558 h 2190750"/>
                    <a:gd name="connsiteX5" fmla="*/ 120650 w 3848100"/>
                    <a:gd name="connsiteY5" fmla="*/ 1442056 h 2190750"/>
                    <a:gd name="connsiteX6" fmla="*/ 685578 w 3848100"/>
                    <a:gd name="connsiteY6" fmla="*/ 2065472 h 2190750"/>
                    <a:gd name="connsiteX7" fmla="*/ 740249 w 3848100"/>
                    <a:gd name="connsiteY7" fmla="*/ 2068513 h 2190750"/>
                    <a:gd name="connsiteX8" fmla="*/ 746323 w 3848100"/>
                    <a:gd name="connsiteY8" fmla="*/ 2068513 h 2190750"/>
                    <a:gd name="connsiteX9" fmla="*/ 3343170 w 3848100"/>
                    <a:gd name="connsiteY9" fmla="*/ 2068513 h 2190750"/>
                    <a:gd name="connsiteX10" fmla="*/ 3349244 w 3848100"/>
                    <a:gd name="connsiteY10" fmla="*/ 2068513 h 2190750"/>
                    <a:gd name="connsiteX11" fmla="*/ 3422138 w 3848100"/>
                    <a:gd name="connsiteY11" fmla="*/ 2062431 h 2190750"/>
                    <a:gd name="connsiteX12" fmla="*/ 3725863 w 3848100"/>
                    <a:gd name="connsiteY12" fmla="*/ 1685340 h 2190750"/>
                    <a:gd name="connsiteX13" fmla="*/ 3422138 w 3848100"/>
                    <a:gd name="connsiteY13" fmla="*/ 1311291 h 2190750"/>
                    <a:gd name="connsiteX14" fmla="*/ 3382654 w 3848100"/>
                    <a:gd name="connsiteY14" fmla="*/ 1308250 h 2190750"/>
                    <a:gd name="connsiteX15" fmla="*/ 3327984 w 3848100"/>
                    <a:gd name="connsiteY15" fmla="*/ 1253511 h 2190750"/>
                    <a:gd name="connsiteX16" fmla="*/ 3324946 w 3848100"/>
                    <a:gd name="connsiteY16" fmla="*/ 1207895 h 2190750"/>
                    <a:gd name="connsiteX17" fmla="*/ 2720534 w 3848100"/>
                    <a:gd name="connsiteY17" fmla="*/ 718285 h 2190750"/>
                    <a:gd name="connsiteX18" fmla="*/ 2538299 w 3848100"/>
                    <a:gd name="connsiteY18" fmla="*/ 745654 h 2190750"/>
                    <a:gd name="connsiteX19" fmla="*/ 2495778 w 3848100"/>
                    <a:gd name="connsiteY19" fmla="*/ 760860 h 2190750"/>
                    <a:gd name="connsiteX20" fmla="*/ 2447182 w 3848100"/>
                    <a:gd name="connsiteY20" fmla="*/ 760860 h 2190750"/>
                    <a:gd name="connsiteX21" fmla="*/ 2416809 w 3848100"/>
                    <a:gd name="connsiteY21" fmla="*/ 724367 h 2190750"/>
                    <a:gd name="connsiteX22" fmla="*/ 2386437 w 3848100"/>
                    <a:gd name="connsiteY22" fmla="*/ 624012 h 2190750"/>
                    <a:gd name="connsiteX23" fmla="*/ 1624088 w 3848100"/>
                    <a:gd name="connsiteY23" fmla="*/ 122238 h 2190750"/>
                    <a:gd name="connsiteX24" fmla="*/ 1624889 w 3848100"/>
                    <a:gd name="connsiteY24" fmla="*/ 0 h 2190750"/>
                    <a:gd name="connsiteX25" fmla="*/ 2499595 w 3848100"/>
                    <a:gd name="connsiteY25" fmla="*/ 581157 h 2190750"/>
                    <a:gd name="connsiteX26" fmla="*/ 2499595 w 3848100"/>
                    <a:gd name="connsiteY26" fmla="*/ 587243 h 2190750"/>
                    <a:gd name="connsiteX27" fmla="*/ 2514781 w 3848100"/>
                    <a:gd name="connsiteY27" fmla="*/ 626798 h 2190750"/>
                    <a:gd name="connsiteX28" fmla="*/ 2721308 w 3848100"/>
                    <a:gd name="connsiteY28" fmla="*/ 596371 h 2190750"/>
                    <a:gd name="connsiteX29" fmla="*/ 3444156 w 3848100"/>
                    <a:gd name="connsiteY29" fmla="*/ 1186656 h 2190750"/>
                    <a:gd name="connsiteX30" fmla="*/ 3447193 w 3848100"/>
                    <a:gd name="connsiteY30" fmla="*/ 1192742 h 2190750"/>
                    <a:gd name="connsiteX31" fmla="*/ 3848100 w 3848100"/>
                    <a:gd name="connsiteY31" fmla="*/ 1685661 h 2190750"/>
                    <a:gd name="connsiteX32" fmla="*/ 3444156 w 3848100"/>
                    <a:gd name="connsiteY32" fmla="*/ 2181622 h 2190750"/>
                    <a:gd name="connsiteX33" fmla="*/ 3438082 w 3848100"/>
                    <a:gd name="connsiteY33" fmla="*/ 2181622 h 2190750"/>
                    <a:gd name="connsiteX34" fmla="*/ 3374301 w 3848100"/>
                    <a:gd name="connsiteY34" fmla="*/ 2187707 h 2190750"/>
                    <a:gd name="connsiteX35" fmla="*/ 3356078 w 3848100"/>
                    <a:gd name="connsiteY35" fmla="*/ 2190750 h 2190750"/>
                    <a:gd name="connsiteX36" fmla="*/ 738034 w 3848100"/>
                    <a:gd name="connsiteY36" fmla="*/ 2190750 h 2190750"/>
                    <a:gd name="connsiteX37" fmla="*/ 722848 w 3848100"/>
                    <a:gd name="connsiteY37" fmla="*/ 2190750 h 2190750"/>
                    <a:gd name="connsiteX38" fmla="*/ 677290 w 3848100"/>
                    <a:gd name="connsiteY38" fmla="*/ 2187707 h 2190750"/>
                    <a:gd name="connsiteX39" fmla="*/ 674253 w 3848100"/>
                    <a:gd name="connsiteY39" fmla="*/ 2187707 h 2190750"/>
                    <a:gd name="connsiteX40" fmla="*/ 0 w 3848100"/>
                    <a:gd name="connsiteY40" fmla="*/ 1442244 h 2190750"/>
                    <a:gd name="connsiteX41" fmla="*/ 716773 w 3848100"/>
                    <a:gd name="connsiteY41" fmla="*/ 690695 h 2190750"/>
                    <a:gd name="connsiteX42" fmla="*/ 747145 w 3848100"/>
                    <a:gd name="connsiteY42" fmla="*/ 587243 h 2190750"/>
                    <a:gd name="connsiteX43" fmla="*/ 750182 w 3848100"/>
                    <a:gd name="connsiteY43" fmla="*/ 581157 h 2190750"/>
                    <a:gd name="connsiteX44" fmla="*/ 1624889 w 3848100"/>
                    <a:gd name="connsiteY44"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48100" h="2190750">
                      <a:moveTo>
                        <a:pt x="1624088" y="122238"/>
                      </a:moveTo>
                      <a:cubicBezTo>
                        <a:pt x="1293028" y="122238"/>
                        <a:pt x="992340" y="319907"/>
                        <a:pt x="861739" y="624012"/>
                      </a:cubicBezTo>
                      <a:cubicBezTo>
                        <a:pt x="816180" y="769983"/>
                        <a:pt x="816180" y="769983"/>
                        <a:pt x="816180" y="769983"/>
                      </a:cubicBezTo>
                      <a:cubicBezTo>
                        <a:pt x="810105" y="797352"/>
                        <a:pt x="782770" y="815599"/>
                        <a:pt x="755435" y="812558"/>
                      </a:cubicBezTo>
                      <a:cubicBezTo>
                        <a:pt x="749360" y="812558"/>
                        <a:pt x="749360" y="812558"/>
                        <a:pt x="749360" y="812558"/>
                      </a:cubicBezTo>
                      <a:cubicBezTo>
                        <a:pt x="403114" y="812558"/>
                        <a:pt x="120650" y="1095376"/>
                        <a:pt x="120650" y="1442056"/>
                      </a:cubicBezTo>
                      <a:cubicBezTo>
                        <a:pt x="120650" y="1764408"/>
                        <a:pt x="363630" y="2032021"/>
                        <a:pt x="685578" y="2065472"/>
                      </a:cubicBezTo>
                      <a:cubicBezTo>
                        <a:pt x="740249" y="2068513"/>
                        <a:pt x="740249" y="2068513"/>
                        <a:pt x="740249" y="2068513"/>
                      </a:cubicBezTo>
                      <a:cubicBezTo>
                        <a:pt x="740249" y="2068513"/>
                        <a:pt x="743286" y="2068513"/>
                        <a:pt x="746323" y="2068513"/>
                      </a:cubicBezTo>
                      <a:cubicBezTo>
                        <a:pt x="3343170" y="2068513"/>
                        <a:pt x="3343170" y="2068513"/>
                        <a:pt x="3343170" y="2068513"/>
                      </a:cubicBezTo>
                      <a:cubicBezTo>
                        <a:pt x="3346207" y="2068513"/>
                        <a:pt x="3346207" y="2068513"/>
                        <a:pt x="3349244" y="2068513"/>
                      </a:cubicBezTo>
                      <a:cubicBezTo>
                        <a:pt x="3422138" y="2062431"/>
                        <a:pt x="3422138" y="2062431"/>
                        <a:pt x="3422138" y="2062431"/>
                      </a:cubicBezTo>
                      <a:cubicBezTo>
                        <a:pt x="3598299" y="2022897"/>
                        <a:pt x="3725863" y="1867804"/>
                        <a:pt x="3725863" y="1685340"/>
                      </a:cubicBezTo>
                      <a:cubicBezTo>
                        <a:pt x="3725863" y="1505918"/>
                        <a:pt x="3598299" y="1350824"/>
                        <a:pt x="3422138" y="1311291"/>
                      </a:cubicBezTo>
                      <a:cubicBezTo>
                        <a:pt x="3382654" y="1308250"/>
                        <a:pt x="3382654" y="1308250"/>
                        <a:pt x="3382654" y="1308250"/>
                      </a:cubicBezTo>
                      <a:cubicBezTo>
                        <a:pt x="3355319" y="1305208"/>
                        <a:pt x="3331021" y="1283921"/>
                        <a:pt x="3327984" y="1253511"/>
                      </a:cubicBezTo>
                      <a:cubicBezTo>
                        <a:pt x="3324946" y="1207895"/>
                        <a:pt x="3324946" y="1207895"/>
                        <a:pt x="3324946" y="1207895"/>
                      </a:cubicBezTo>
                      <a:cubicBezTo>
                        <a:pt x="3264201" y="925077"/>
                        <a:pt x="3012110" y="718285"/>
                        <a:pt x="2720534" y="718285"/>
                      </a:cubicBezTo>
                      <a:cubicBezTo>
                        <a:pt x="2659789" y="718285"/>
                        <a:pt x="2596007" y="727408"/>
                        <a:pt x="2538299" y="745654"/>
                      </a:cubicBezTo>
                      <a:cubicBezTo>
                        <a:pt x="2495778" y="760860"/>
                        <a:pt x="2495778" y="760860"/>
                        <a:pt x="2495778" y="760860"/>
                      </a:cubicBezTo>
                      <a:cubicBezTo>
                        <a:pt x="2477554" y="766942"/>
                        <a:pt x="2462368" y="766942"/>
                        <a:pt x="2447182" y="760860"/>
                      </a:cubicBezTo>
                      <a:cubicBezTo>
                        <a:pt x="2431996" y="751736"/>
                        <a:pt x="2419847" y="739572"/>
                        <a:pt x="2416809" y="724367"/>
                      </a:cubicBezTo>
                      <a:cubicBezTo>
                        <a:pt x="2386437" y="624012"/>
                        <a:pt x="2386437" y="624012"/>
                        <a:pt x="2386437" y="624012"/>
                      </a:cubicBezTo>
                      <a:cubicBezTo>
                        <a:pt x="2255835" y="319907"/>
                        <a:pt x="1955148" y="122238"/>
                        <a:pt x="1624088" y="122238"/>
                      </a:cubicBezTo>
                      <a:close/>
                      <a:moveTo>
                        <a:pt x="1624889" y="0"/>
                      </a:moveTo>
                      <a:cubicBezTo>
                        <a:pt x="2007572" y="0"/>
                        <a:pt x="2350773" y="228203"/>
                        <a:pt x="2499595" y="581157"/>
                      </a:cubicBezTo>
                      <a:cubicBezTo>
                        <a:pt x="2499595" y="581157"/>
                        <a:pt x="2499595" y="584200"/>
                        <a:pt x="2499595" y="587243"/>
                      </a:cubicBezTo>
                      <a:cubicBezTo>
                        <a:pt x="2514781" y="626798"/>
                        <a:pt x="2514781" y="626798"/>
                        <a:pt x="2514781" y="626798"/>
                      </a:cubicBezTo>
                      <a:cubicBezTo>
                        <a:pt x="2581598" y="605499"/>
                        <a:pt x="2651453" y="596371"/>
                        <a:pt x="2721308" y="596371"/>
                      </a:cubicBezTo>
                      <a:cubicBezTo>
                        <a:pt x="3070583" y="596371"/>
                        <a:pt x="3374301" y="845873"/>
                        <a:pt x="3444156" y="1186656"/>
                      </a:cubicBezTo>
                      <a:cubicBezTo>
                        <a:pt x="3444156" y="1186656"/>
                        <a:pt x="3447193" y="1189699"/>
                        <a:pt x="3447193" y="1192742"/>
                      </a:cubicBezTo>
                      <a:cubicBezTo>
                        <a:pt x="3678018" y="1241425"/>
                        <a:pt x="3848100" y="1448329"/>
                        <a:pt x="3848100" y="1685661"/>
                      </a:cubicBezTo>
                      <a:cubicBezTo>
                        <a:pt x="3848100" y="1926035"/>
                        <a:pt x="3678018" y="2132939"/>
                        <a:pt x="3444156" y="2181622"/>
                      </a:cubicBezTo>
                      <a:cubicBezTo>
                        <a:pt x="3444156" y="2181622"/>
                        <a:pt x="3441119" y="2181622"/>
                        <a:pt x="3438082" y="2181622"/>
                      </a:cubicBezTo>
                      <a:cubicBezTo>
                        <a:pt x="3374301" y="2187707"/>
                        <a:pt x="3374301" y="2187707"/>
                        <a:pt x="3374301" y="2187707"/>
                      </a:cubicBezTo>
                      <a:cubicBezTo>
                        <a:pt x="3368227" y="2190750"/>
                        <a:pt x="3362152" y="2190750"/>
                        <a:pt x="3356078" y="2190750"/>
                      </a:cubicBezTo>
                      <a:cubicBezTo>
                        <a:pt x="738034" y="2190750"/>
                        <a:pt x="738034" y="2190750"/>
                        <a:pt x="738034" y="2190750"/>
                      </a:cubicBezTo>
                      <a:cubicBezTo>
                        <a:pt x="731959" y="2190750"/>
                        <a:pt x="728922" y="2190750"/>
                        <a:pt x="722848" y="2190750"/>
                      </a:cubicBezTo>
                      <a:cubicBezTo>
                        <a:pt x="677290" y="2187707"/>
                        <a:pt x="677290" y="2187707"/>
                        <a:pt x="677290" y="2187707"/>
                      </a:cubicBezTo>
                      <a:cubicBezTo>
                        <a:pt x="677290" y="2187707"/>
                        <a:pt x="677290" y="2187707"/>
                        <a:pt x="674253" y="2187707"/>
                      </a:cubicBezTo>
                      <a:cubicBezTo>
                        <a:pt x="291569" y="2148152"/>
                        <a:pt x="0" y="1828668"/>
                        <a:pt x="0" y="1442244"/>
                      </a:cubicBezTo>
                      <a:cubicBezTo>
                        <a:pt x="0" y="1040606"/>
                        <a:pt x="318904" y="711994"/>
                        <a:pt x="716773" y="690695"/>
                      </a:cubicBezTo>
                      <a:cubicBezTo>
                        <a:pt x="747145" y="587243"/>
                        <a:pt x="747145" y="587243"/>
                        <a:pt x="747145" y="587243"/>
                      </a:cubicBezTo>
                      <a:cubicBezTo>
                        <a:pt x="750182" y="584200"/>
                        <a:pt x="750182" y="581157"/>
                        <a:pt x="750182" y="581157"/>
                      </a:cubicBezTo>
                      <a:cubicBezTo>
                        <a:pt x="899004" y="228203"/>
                        <a:pt x="1242205" y="0"/>
                        <a:pt x="16248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sp>
              <p:nvSpPr>
                <p:cNvPr id="717" name="Freeform 716"/>
                <p:cNvSpPr>
                  <a:spLocks/>
                </p:cNvSpPr>
                <p:nvPr/>
              </p:nvSpPr>
              <p:spPr bwMode="auto">
                <a:xfrm>
                  <a:off x="5793620" y="3133724"/>
                  <a:ext cx="212800" cy="274637"/>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accent2">
                          <a:lumMod val="75000"/>
                        </a:schemeClr>
                      </a:solidFill>
                      <a:effectLst/>
                      <a:uLnTx/>
                      <a:uFillTx/>
                    </a:rPr>
                    <a:t>SQL</a:t>
                  </a:r>
                </a:p>
              </p:txBody>
            </p:sp>
            <p:sp>
              <p:nvSpPr>
                <p:cNvPr id="718" name="Freeform 717"/>
                <p:cNvSpPr>
                  <a:spLocks/>
                </p:cNvSpPr>
                <p:nvPr/>
              </p:nvSpPr>
              <p:spPr bwMode="auto">
                <a:xfrm>
                  <a:off x="5021986" y="3425258"/>
                  <a:ext cx="189254" cy="244249"/>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grpFill/>
                <a:ln>
                  <a:noFill/>
                </a:ln>
              </p:spPr>
              <p:txBody>
                <a:bodyPr vert="horz" wrap="square" lIns="0" tIns="13716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accent2">
                        <a:lumMod val="75000"/>
                      </a:schemeClr>
                    </a:solidFill>
                    <a:effectLst/>
                    <a:uLnTx/>
                    <a:uFillTx/>
                  </a:endParaRPr>
                </a:p>
              </p:txBody>
            </p:sp>
            <p:sp>
              <p:nvSpPr>
                <p:cNvPr id="719" name="Freeform 718"/>
                <p:cNvSpPr>
                  <a:spLocks/>
                </p:cNvSpPr>
                <p:nvPr/>
              </p:nvSpPr>
              <p:spPr bwMode="auto">
                <a:xfrm>
                  <a:off x="5364264" y="3421858"/>
                  <a:ext cx="201512" cy="260718"/>
                </a:xfrm>
                <a:custGeom>
                  <a:avLst/>
                  <a:gdLst>
                    <a:gd name="connsiteX0" fmla="*/ 194437 w 2257425"/>
                    <a:gd name="connsiteY0" fmla="*/ 122771 h 2920668"/>
                    <a:gd name="connsiteX1" fmla="*/ 121523 w 2257425"/>
                    <a:gd name="connsiteY1" fmla="*/ 195680 h 2920668"/>
                    <a:gd name="connsiteX2" fmla="*/ 121523 w 2257425"/>
                    <a:gd name="connsiteY2" fmla="*/ 2726243 h 2920668"/>
                    <a:gd name="connsiteX3" fmla="*/ 194437 w 2257425"/>
                    <a:gd name="connsiteY3" fmla="*/ 2799152 h 2920668"/>
                    <a:gd name="connsiteX4" fmla="*/ 2059814 w 2257425"/>
                    <a:gd name="connsiteY4" fmla="*/ 2799152 h 2920668"/>
                    <a:gd name="connsiteX5" fmla="*/ 2132727 w 2257425"/>
                    <a:gd name="connsiteY5" fmla="*/ 2726243 h 2920668"/>
                    <a:gd name="connsiteX6" fmla="*/ 2132727 w 2257425"/>
                    <a:gd name="connsiteY6" fmla="*/ 1078413 h 2920668"/>
                    <a:gd name="connsiteX7" fmla="*/ 2132727 w 2257425"/>
                    <a:gd name="connsiteY7" fmla="*/ 1054761 h 2920668"/>
                    <a:gd name="connsiteX8" fmla="*/ 2129823 w 2257425"/>
                    <a:gd name="connsiteY8" fmla="*/ 1055355 h 2920668"/>
                    <a:gd name="connsiteX9" fmla="*/ 2126785 w 2257425"/>
                    <a:gd name="connsiteY9" fmla="*/ 1055355 h 2920668"/>
                    <a:gd name="connsiteX10" fmla="*/ 2123747 w 2257425"/>
                    <a:gd name="connsiteY10" fmla="*/ 1055355 h 2920668"/>
                    <a:gd name="connsiteX11" fmla="*/ 1327752 w 2257425"/>
                    <a:gd name="connsiteY11" fmla="*/ 1055355 h 2920668"/>
                    <a:gd name="connsiteX12" fmla="*/ 1200150 w 2257425"/>
                    <a:gd name="connsiteY12" fmla="*/ 927704 h 2920668"/>
                    <a:gd name="connsiteX13" fmla="*/ 1200150 w 2257425"/>
                    <a:gd name="connsiteY13" fmla="*/ 128364 h 2920668"/>
                    <a:gd name="connsiteX14" fmla="*/ 1200966 w 2257425"/>
                    <a:gd name="connsiteY14" fmla="*/ 122771 h 2920668"/>
                    <a:gd name="connsiteX15" fmla="*/ 1128166 w 2257425"/>
                    <a:gd name="connsiteY15" fmla="*/ 122771 h 2920668"/>
                    <a:gd name="connsiteX16" fmla="*/ 194437 w 2257425"/>
                    <a:gd name="connsiteY16" fmla="*/ 122771 h 2920668"/>
                    <a:gd name="connsiteX17" fmla="*/ 1331572 w 2257425"/>
                    <a:gd name="connsiteY17" fmla="*/ 121972 h 2920668"/>
                    <a:gd name="connsiteX18" fmla="*/ 1327638 w 2257425"/>
                    <a:gd name="connsiteY18" fmla="*/ 122771 h 2920668"/>
                    <a:gd name="connsiteX19" fmla="*/ 1324994 w 2257425"/>
                    <a:gd name="connsiteY19" fmla="*/ 122771 h 2920668"/>
                    <a:gd name="connsiteX20" fmla="*/ 1322388 w 2257425"/>
                    <a:gd name="connsiteY20" fmla="*/ 127982 h 2920668"/>
                    <a:gd name="connsiteX21" fmla="*/ 1322388 w 2257425"/>
                    <a:gd name="connsiteY21" fmla="*/ 927042 h 2920668"/>
                    <a:gd name="connsiteX22" fmla="*/ 1328466 w 2257425"/>
                    <a:gd name="connsiteY22" fmla="*/ 933118 h 2920668"/>
                    <a:gd name="connsiteX23" fmla="*/ 2130699 w 2257425"/>
                    <a:gd name="connsiteY23" fmla="*/ 933118 h 2920668"/>
                    <a:gd name="connsiteX24" fmla="*/ 2132727 w 2257425"/>
                    <a:gd name="connsiteY24" fmla="*/ 931091 h 2920668"/>
                    <a:gd name="connsiteX25" fmla="*/ 2132727 w 2257425"/>
                    <a:gd name="connsiteY25" fmla="*/ 927812 h 2920668"/>
                    <a:gd name="connsiteX26" fmla="*/ 2134009 w 2257425"/>
                    <a:gd name="connsiteY26" fmla="*/ 921508 h 2920668"/>
                    <a:gd name="connsiteX27" fmla="*/ 2133737 w 2257425"/>
                    <a:gd name="connsiteY27" fmla="*/ 920965 h 2920668"/>
                    <a:gd name="connsiteX28" fmla="*/ 2127660 w 2257425"/>
                    <a:gd name="connsiteY28" fmla="*/ 917927 h 2920668"/>
                    <a:gd name="connsiteX29" fmla="*/ 1333060 w 2257425"/>
                    <a:gd name="connsiteY29" fmla="*/ 123460 h 2920668"/>
                    <a:gd name="connsiteX30" fmla="*/ 1315932 w 2257425"/>
                    <a:gd name="connsiteY30" fmla="*/ 0 h 2920668"/>
                    <a:gd name="connsiteX31" fmla="*/ 1325803 w 2257425"/>
                    <a:gd name="connsiteY31" fmla="*/ 1255 h 2920668"/>
                    <a:gd name="connsiteX32" fmla="*/ 1327638 w 2257425"/>
                    <a:gd name="connsiteY32" fmla="*/ 1255 h 2920668"/>
                    <a:gd name="connsiteX33" fmla="*/ 1330705 w 2257425"/>
                    <a:gd name="connsiteY33" fmla="*/ 1878 h 2920668"/>
                    <a:gd name="connsiteX34" fmla="*/ 1370138 w 2257425"/>
                    <a:gd name="connsiteY34" fmla="*/ 6892 h 2920668"/>
                    <a:gd name="connsiteX35" fmla="*/ 1418897 w 2257425"/>
                    <a:gd name="connsiteY35" fmla="*/ 37184 h 2920668"/>
                    <a:gd name="connsiteX36" fmla="*/ 2205777 w 2257425"/>
                    <a:gd name="connsiteY36" fmla="*/ 827406 h 2920668"/>
                    <a:gd name="connsiteX37" fmla="*/ 2257425 w 2257425"/>
                    <a:gd name="connsiteY37" fmla="*/ 927704 h 2920668"/>
                    <a:gd name="connsiteX38" fmla="*/ 2254250 w 2257425"/>
                    <a:gd name="connsiteY38" fmla="*/ 943227 h 2920668"/>
                    <a:gd name="connsiteX39" fmla="*/ 2254250 w 2257425"/>
                    <a:gd name="connsiteY39" fmla="*/ 1091201 h 2920668"/>
                    <a:gd name="connsiteX40" fmla="*/ 2254250 w 2257425"/>
                    <a:gd name="connsiteY40" fmla="*/ 2726243 h 2920668"/>
                    <a:gd name="connsiteX41" fmla="*/ 2059814 w 2257425"/>
                    <a:gd name="connsiteY41" fmla="*/ 2920668 h 2920668"/>
                    <a:gd name="connsiteX42" fmla="*/ 194437 w 2257425"/>
                    <a:gd name="connsiteY42" fmla="*/ 2920668 h 2920668"/>
                    <a:gd name="connsiteX43" fmla="*/ 0 w 2257425"/>
                    <a:gd name="connsiteY43" fmla="*/ 2726243 h 2920668"/>
                    <a:gd name="connsiteX44" fmla="*/ 0 w 2257425"/>
                    <a:gd name="connsiteY44" fmla="*/ 195680 h 2920668"/>
                    <a:gd name="connsiteX45" fmla="*/ 194437 w 2257425"/>
                    <a:gd name="connsiteY45" fmla="*/ 1255 h 2920668"/>
                    <a:gd name="connsiteX46" fmla="*/ 1309932 w 2257425"/>
                    <a:gd name="connsiteY46" fmla="*/ 1255 h 2920668"/>
                    <a:gd name="connsiteX47" fmla="*/ 1311235 w 2257425"/>
                    <a:gd name="connsiteY47" fmla="*/ 1255 h 292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7425" h="2920668">
                      <a:moveTo>
                        <a:pt x="194437" y="122771"/>
                      </a:moveTo>
                      <a:cubicBezTo>
                        <a:pt x="154942" y="122771"/>
                        <a:pt x="121523" y="153150"/>
                        <a:pt x="121523" y="195680"/>
                      </a:cubicBezTo>
                      <a:cubicBezTo>
                        <a:pt x="121523" y="2726243"/>
                        <a:pt x="121523" y="2726243"/>
                        <a:pt x="121523" y="2726243"/>
                      </a:cubicBezTo>
                      <a:cubicBezTo>
                        <a:pt x="121523" y="2768774"/>
                        <a:pt x="154942" y="2799152"/>
                        <a:pt x="194437" y="2799152"/>
                      </a:cubicBezTo>
                      <a:cubicBezTo>
                        <a:pt x="2059814" y="2799152"/>
                        <a:pt x="2059814" y="2799152"/>
                        <a:pt x="2059814" y="2799152"/>
                      </a:cubicBezTo>
                      <a:cubicBezTo>
                        <a:pt x="2099308" y="2799152"/>
                        <a:pt x="2132727" y="2768774"/>
                        <a:pt x="2132727" y="2726243"/>
                      </a:cubicBezTo>
                      <a:cubicBezTo>
                        <a:pt x="2132727" y="1714626"/>
                        <a:pt x="2132727" y="1272043"/>
                        <a:pt x="2132727" y="1078413"/>
                      </a:cubicBezTo>
                      <a:lnTo>
                        <a:pt x="2132727" y="1054761"/>
                      </a:lnTo>
                      <a:lnTo>
                        <a:pt x="2129823" y="1055355"/>
                      </a:lnTo>
                      <a:lnTo>
                        <a:pt x="2126785" y="1055355"/>
                      </a:lnTo>
                      <a:cubicBezTo>
                        <a:pt x="2123747" y="1055355"/>
                        <a:pt x="2123747" y="1055355"/>
                        <a:pt x="2123747" y="1055355"/>
                      </a:cubicBezTo>
                      <a:cubicBezTo>
                        <a:pt x="1327752" y="1055355"/>
                        <a:pt x="1327752" y="1055355"/>
                        <a:pt x="1327752" y="1055355"/>
                      </a:cubicBezTo>
                      <a:cubicBezTo>
                        <a:pt x="1257875" y="1055355"/>
                        <a:pt x="1200150" y="997608"/>
                        <a:pt x="1200150" y="927704"/>
                      </a:cubicBezTo>
                      <a:cubicBezTo>
                        <a:pt x="1200150" y="128364"/>
                        <a:pt x="1200150" y="128364"/>
                        <a:pt x="1200150" y="128364"/>
                      </a:cubicBezTo>
                      <a:lnTo>
                        <a:pt x="1200966" y="122771"/>
                      </a:lnTo>
                      <a:lnTo>
                        <a:pt x="1128166" y="122771"/>
                      </a:lnTo>
                      <a:cubicBezTo>
                        <a:pt x="194437" y="122771"/>
                        <a:pt x="194437" y="122771"/>
                        <a:pt x="194437" y="122771"/>
                      </a:cubicBezTo>
                      <a:close/>
                      <a:moveTo>
                        <a:pt x="1331572" y="121972"/>
                      </a:moveTo>
                      <a:lnTo>
                        <a:pt x="1327638" y="122771"/>
                      </a:lnTo>
                      <a:lnTo>
                        <a:pt x="1324994" y="122771"/>
                      </a:lnTo>
                      <a:lnTo>
                        <a:pt x="1322388" y="127982"/>
                      </a:lnTo>
                      <a:cubicBezTo>
                        <a:pt x="1322388" y="927042"/>
                        <a:pt x="1322388" y="927042"/>
                        <a:pt x="1322388" y="927042"/>
                      </a:cubicBezTo>
                      <a:cubicBezTo>
                        <a:pt x="1322388" y="930080"/>
                        <a:pt x="1325427" y="933118"/>
                        <a:pt x="1328466" y="933118"/>
                      </a:cubicBezTo>
                      <a:cubicBezTo>
                        <a:pt x="2130699" y="933118"/>
                        <a:pt x="2130699" y="933118"/>
                        <a:pt x="2130699" y="933118"/>
                      </a:cubicBezTo>
                      <a:lnTo>
                        <a:pt x="2132727" y="931091"/>
                      </a:lnTo>
                      <a:lnTo>
                        <a:pt x="2132727" y="927812"/>
                      </a:lnTo>
                      <a:lnTo>
                        <a:pt x="2134009" y="921508"/>
                      </a:lnTo>
                      <a:lnTo>
                        <a:pt x="2133737" y="920965"/>
                      </a:lnTo>
                      <a:cubicBezTo>
                        <a:pt x="2127660" y="917927"/>
                        <a:pt x="2127660" y="917927"/>
                        <a:pt x="2127660" y="917927"/>
                      </a:cubicBezTo>
                      <a:cubicBezTo>
                        <a:pt x="1431025" y="221408"/>
                        <a:pt x="1343945" y="134343"/>
                        <a:pt x="1333060" y="123460"/>
                      </a:cubicBezTo>
                      <a:close/>
                      <a:moveTo>
                        <a:pt x="1315932" y="0"/>
                      </a:moveTo>
                      <a:lnTo>
                        <a:pt x="1325803" y="1255"/>
                      </a:lnTo>
                      <a:lnTo>
                        <a:pt x="1327638" y="1255"/>
                      </a:lnTo>
                      <a:lnTo>
                        <a:pt x="1330705" y="1878"/>
                      </a:lnTo>
                      <a:lnTo>
                        <a:pt x="1370138" y="6892"/>
                      </a:lnTo>
                      <a:cubicBezTo>
                        <a:pt x="1387566" y="13249"/>
                        <a:pt x="1404086" y="23507"/>
                        <a:pt x="1418897" y="37184"/>
                      </a:cubicBezTo>
                      <a:cubicBezTo>
                        <a:pt x="2205777" y="827406"/>
                        <a:pt x="2205777" y="827406"/>
                        <a:pt x="2205777" y="827406"/>
                      </a:cubicBezTo>
                      <a:cubicBezTo>
                        <a:pt x="2239196" y="851721"/>
                        <a:pt x="2257425" y="888193"/>
                        <a:pt x="2257425" y="927704"/>
                      </a:cubicBezTo>
                      <a:lnTo>
                        <a:pt x="2254250" y="943227"/>
                      </a:lnTo>
                      <a:lnTo>
                        <a:pt x="2254250" y="1091201"/>
                      </a:lnTo>
                      <a:cubicBezTo>
                        <a:pt x="2254250" y="2726243"/>
                        <a:pt x="2254250" y="2726243"/>
                        <a:pt x="2254250" y="2726243"/>
                      </a:cubicBezTo>
                      <a:cubicBezTo>
                        <a:pt x="2254250" y="2835607"/>
                        <a:pt x="2166146" y="2920668"/>
                        <a:pt x="2059814" y="2920668"/>
                      </a:cubicBezTo>
                      <a:cubicBezTo>
                        <a:pt x="194437" y="2920668"/>
                        <a:pt x="194437" y="2920668"/>
                        <a:pt x="194437" y="2920668"/>
                      </a:cubicBezTo>
                      <a:cubicBezTo>
                        <a:pt x="88104" y="2920668"/>
                        <a:pt x="0" y="2835607"/>
                        <a:pt x="0" y="2726243"/>
                      </a:cubicBezTo>
                      <a:cubicBezTo>
                        <a:pt x="0" y="195680"/>
                        <a:pt x="0" y="195680"/>
                        <a:pt x="0" y="195680"/>
                      </a:cubicBezTo>
                      <a:cubicBezTo>
                        <a:pt x="0" y="86316"/>
                        <a:pt x="88104" y="1255"/>
                        <a:pt x="194437" y="1255"/>
                      </a:cubicBezTo>
                      <a:cubicBezTo>
                        <a:pt x="1044338" y="1255"/>
                        <a:pt x="1256813" y="1255"/>
                        <a:pt x="1309932" y="1255"/>
                      </a:cubicBezTo>
                      <a:lnTo>
                        <a:pt x="1311235" y="1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accent2">
                          <a:lumMod val="75000"/>
                        </a:schemeClr>
                      </a:solidFill>
                      <a:effectLst/>
                      <a:uLnTx/>
                      <a:uFillTx/>
                    </a:rPr>
                    <a:t>&lt;&gt;</a:t>
                  </a:r>
                </a:p>
              </p:txBody>
            </p:sp>
            <p:grpSp>
              <p:nvGrpSpPr>
                <p:cNvPr id="720" name="Group 719"/>
                <p:cNvGrpSpPr/>
                <p:nvPr/>
              </p:nvGrpSpPr>
              <p:grpSpPr>
                <a:xfrm>
                  <a:off x="5710236" y="3453323"/>
                  <a:ext cx="260177" cy="181932"/>
                  <a:chOff x="1182255" y="2216727"/>
                  <a:chExt cx="5006109" cy="3500582"/>
                </a:xfrm>
                <a:grpFill/>
              </p:grpSpPr>
              <p:sp>
                <p:nvSpPr>
                  <p:cNvPr id="728" name="Freeform 727"/>
                  <p:cNvSpPr/>
                  <p:nvPr/>
                </p:nvSpPr>
                <p:spPr bwMode="auto">
                  <a:xfrm>
                    <a:off x="1182255" y="2216727"/>
                    <a:ext cx="5006109" cy="3500582"/>
                  </a:xfrm>
                  <a:custGeom>
                    <a:avLst/>
                    <a:gdLst>
                      <a:gd name="connsiteX0" fmla="*/ 115224 w 5006109"/>
                      <a:gd name="connsiteY0" fmla="*/ 113026 h 3500582"/>
                      <a:gd name="connsiteX1" fmla="*/ 115224 w 5006109"/>
                      <a:gd name="connsiteY1" fmla="*/ 3387556 h 3500582"/>
                      <a:gd name="connsiteX2" fmla="*/ 4890886 w 5006109"/>
                      <a:gd name="connsiteY2" fmla="*/ 3387556 h 3500582"/>
                      <a:gd name="connsiteX3" fmla="*/ 4890886 w 5006109"/>
                      <a:gd name="connsiteY3" fmla="*/ 113026 h 3500582"/>
                      <a:gd name="connsiteX4" fmla="*/ 0 w 5006109"/>
                      <a:gd name="connsiteY4" fmla="*/ 0 h 3500582"/>
                      <a:gd name="connsiteX5" fmla="*/ 5006109 w 5006109"/>
                      <a:gd name="connsiteY5" fmla="*/ 0 h 3500582"/>
                      <a:gd name="connsiteX6" fmla="*/ 5006109 w 5006109"/>
                      <a:gd name="connsiteY6" fmla="*/ 3500582 h 3500582"/>
                      <a:gd name="connsiteX7" fmla="*/ 0 w 5006109"/>
                      <a:gd name="connsiteY7" fmla="*/ 3500582 h 35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109" h="3500582">
                        <a:moveTo>
                          <a:pt x="115224" y="113026"/>
                        </a:moveTo>
                        <a:lnTo>
                          <a:pt x="115224" y="3387556"/>
                        </a:lnTo>
                        <a:lnTo>
                          <a:pt x="4890886" y="3387556"/>
                        </a:lnTo>
                        <a:lnTo>
                          <a:pt x="4890886" y="113026"/>
                        </a:lnTo>
                        <a:close/>
                        <a:moveTo>
                          <a:pt x="0" y="0"/>
                        </a:moveTo>
                        <a:lnTo>
                          <a:pt x="5006109" y="0"/>
                        </a:lnTo>
                        <a:lnTo>
                          <a:pt x="5006109" y="3500582"/>
                        </a:lnTo>
                        <a:lnTo>
                          <a:pt x="0" y="3500582"/>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nvGrpSpPr>
                  <p:cNvPr id="729" name="Group 728"/>
                  <p:cNvGrpSpPr/>
                  <p:nvPr/>
                </p:nvGrpSpPr>
                <p:grpSpPr>
                  <a:xfrm>
                    <a:off x="1371600" y="2904099"/>
                    <a:ext cx="4622800" cy="2628550"/>
                    <a:chOff x="1371600" y="3272399"/>
                    <a:chExt cx="4622800" cy="2628550"/>
                  </a:xfrm>
                  <a:grpFill/>
                </p:grpSpPr>
                <p:grpSp>
                  <p:nvGrpSpPr>
                    <p:cNvPr id="730" name="Group 729"/>
                    <p:cNvGrpSpPr/>
                    <p:nvPr/>
                  </p:nvGrpSpPr>
                  <p:grpSpPr>
                    <a:xfrm>
                      <a:off x="1371600" y="3272399"/>
                      <a:ext cx="4622800" cy="609250"/>
                      <a:chOff x="1403350" y="3272399"/>
                      <a:chExt cx="4216400" cy="609250"/>
                    </a:xfrm>
                    <a:grpFill/>
                  </p:grpSpPr>
                  <p:sp>
                    <p:nvSpPr>
                      <p:cNvPr id="746" name="Freeform 745"/>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7" name="Freeform 746"/>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8" name="Freeform 747"/>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9" name="Freeform 748"/>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731" name="Group 730"/>
                    <p:cNvGrpSpPr/>
                    <p:nvPr/>
                  </p:nvGrpSpPr>
                  <p:grpSpPr>
                    <a:xfrm>
                      <a:off x="1371600" y="3945499"/>
                      <a:ext cx="4622800" cy="609250"/>
                      <a:chOff x="1403350" y="3272399"/>
                      <a:chExt cx="4216400" cy="609250"/>
                    </a:xfrm>
                    <a:grpFill/>
                  </p:grpSpPr>
                  <p:sp>
                    <p:nvSpPr>
                      <p:cNvPr id="742" name="Freeform 741"/>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3" name="Freeform 742"/>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4" name="Freeform 743"/>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5" name="Freeform 744"/>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732" name="Group 731"/>
                    <p:cNvGrpSpPr/>
                    <p:nvPr/>
                  </p:nvGrpSpPr>
                  <p:grpSpPr>
                    <a:xfrm>
                      <a:off x="1371600" y="4618599"/>
                      <a:ext cx="4622800" cy="609250"/>
                      <a:chOff x="1403350" y="3272399"/>
                      <a:chExt cx="4216400" cy="609250"/>
                    </a:xfrm>
                    <a:grpFill/>
                  </p:grpSpPr>
                  <p:sp>
                    <p:nvSpPr>
                      <p:cNvPr id="738" name="Freeform 737"/>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39" name="Freeform 738"/>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0" name="Freeform 739"/>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41" name="Freeform 740"/>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nvGrpSpPr>
                    <p:cNvPr id="733" name="Group 732"/>
                    <p:cNvGrpSpPr/>
                    <p:nvPr/>
                  </p:nvGrpSpPr>
                  <p:grpSpPr>
                    <a:xfrm>
                      <a:off x="1371600" y="5291699"/>
                      <a:ext cx="4622800" cy="609250"/>
                      <a:chOff x="1403350" y="3272399"/>
                      <a:chExt cx="4216400" cy="609250"/>
                    </a:xfrm>
                    <a:grpFill/>
                  </p:grpSpPr>
                  <p:sp>
                    <p:nvSpPr>
                      <p:cNvPr id="734" name="Freeform 733"/>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35" name="Freeform 734"/>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36" name="Freeform 735"/>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37" name="Freeform 736"/>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sp>
              <p:nvSpPr>
                <p:cNvPr id="721" name="Freeform 720"/>
                <p:cNvSpPr>
                  <a:spLocks noChangeArrowheads="1"/>
                </p:cNvSpPr>
                <p:nvPr/>
              </p:nvSpPr>
              <p:spPr bwMode="auto">
                <a:xfrm flipH="1">
                  <a:off x="5586423" y="3735905"/>
                  <a:ext cx="230969" cy="194321"/>
                </a:xfrm>
                <a:custGeom>
                  <a:avLst/>
                  <a:gdLst>
                    <a:gd name="connsiteX0" fmla="*/ 1925912 w 3848648"/>
                    <a:gd name="connsiteY0" fmla="*/ 2280727 h 3237989"/>
                    <a:gd name="connsiteX1" fmla="*/ 1506812 w 3848648"/>
                    <a:gd name="connsiteY1" fmla="*/ 2698240 h 3237989"/>
                    <a:gd name="connsiteX2" fmla="*/ 1925912 w 3848648"/>
                    <a:gd name="connsiteY2" fmla="*/ 3115753 h 3237989"/>
                    <a:gd name="connsiteX3" fmla="*/ 2345012 w 3848648"/>
                    <a:gd name="connsiteY3" fmla="*/ 2698240 h 3237989"/>
                    <a:gd name="connsiteX4" fmla="*/ 1925912 w 3848648"/>
                    <a:gd name="connsiteY4" fmla="*/ 2280727 h 3237989"/>
                    <a:gd name="connsiteX5" fmla="*/ 1925118 w 3848648"/>
                    <a:gd name="connsiteY5" fmla="*/ 2158489 h 3237989"/>
                    <a:gd name="connsiteX6" fmla="*/ 2465662 w 3848648"/>
                    <a:gd name="connsiteY6" fmla="*/ 2698239 h 3237989"/>
                    <a:gd name="connsiteX7" fmla="*/ 1925118 w 3848648"/>
                    <a:gd name="connsiteY7" fmla="*/ 3237989 h 3237989"/>
                    <a:gd name="connsiteX8" fmla="*/ 1384574 w 3848648"/>
                    <a:gd name="connsiteY8" fmla="*/ 2698239 h 3237989"/>
                    <a:gd name="connsiteX9" fmla="*/ 1925118 w 3848648"/>
                    <a:gd name="connsiteY9" fmla="*/ 2158489 h 3237989"/>
                    <a:gd name="connsiteX10" fmla="*/ 1924773 w 3848648"/>
                    <a:gd name="connsiteY10" fmla="*/ 1438131 h 3237989"/>
                    <a:gd name="connsiteX11" fmla="*/ 2816009 w 3848648"/>
                    <a:gd name="connsiteY11" fmla="*/ 1805943 h 3237989"/>
                    <a:gd name="connsiteX12" fmla="*/ 2816009 w 3848648"/>
                    <a:gd name="connsiteY12" fmla="*/ 1894279 h 3237989"/>
                    <a:gd name="connsiteX13" fmla="*/ 2727911 w 3848648"/>
                    <a:gd name="connsiteY13" fmla="*/ 1894279 h 3237989"/>
                    <a:gd name="connsiteX14" fmla="*/ 1120875 w 3848648"/>
                    <a:gd name="connsiteY14" fmla="*/ 1894279 h 3237989"/>
                    <a:gd name="connsiteX15" fmla="*/ 1078345 w 3848648"/>
                    <a:gd name="connsiteY15" fmla="*/ 1909510 h 3237989"/>
                    <a:gd name="connsiteX16" fmla="*/ 1035815 w 3848648"/>
                    <a:gd name="connsiteY16" fmla="*/ 1894279 h 3237989"/>
                    <a:gd name="connsiteX17" fmla="*/ 1035815 w 3848648"/>
                    <a:gd name="connsiteY17" fmla="*/ 1805943 h 3237989"/>
                    <a:gd name="connsiteX18" fmla="*/ 1924773 w 3848648"/>
                    <a:gd name="connsiteY18" fmla="*/ 1438131 h 3237989"/>
                    <a:gd name="connsiteX19" fmla="*/ 1925119 w 3848648"/>
                    <a:gd name="connsiteY19" fmla="*/ 717039 h 3237989"/>
                    <a:gd name="connsiteX20" fmla="*/ 3322424 w 3848648"/>
                    <a:gd name="connsiteY20" fmla="*/ 1298085 h 3237989"/>
                    <a:gd name="connsiteX21" fmla="*/ 3322424 w 3848648"/>
                    <a:gd name="connsiteY21" fmla="*/ 1383265 h 3237989"/>
                    <a:gd name="connsiteX22" fmla="*/ 3237371 w 3848648"/>
                    <a:gd name="connsiteY22" fmla="*/ 1383265 h 3237989"/>
                    <a:gd name="connsiteX23" fmla="*/ 1925119 w 3848648"/>
                    <a:gd name="connsiteY23" fmla="*/ 838724 h 3237989"/>
                    <a:gd name="connsiteX24" fmla="*/ 612866 w 3848648"/>
                    <a:gd name="connsiteY24" fmla="*/ 1383265 h 3237989"/>
                    <a:gd name="connsiteX25" fmla="*/ 570339 w 3848648"/>
                    <a:gd name="connsiteY25" fmla="*/ 1401518 h 3237989"/>
                    <a:gd name="connsiteX26" fmla="*/ 527813 w 3848648"/>
                    <a:gd name="connsiteY26" fmla="*/ 1383265 h 3237989"/>
                    <a:gd name="connsiteX27" fmla="*/ 527813 w 3848648"/>
                    <a:gd name="connsiteY27" fmla="*/ 1298085 h 3237989"/>
                    <a:gd name="connsiteX28" fmla="*/ 1925119 w 3848648"/>
                    <a:gd name="connsiteY28" fmla="*/ 717039 h 3237989"/>
                    <a:gd name="connsiteX29" fmla="*/ 1925843 w 3848648"/>
                    <a:gd name="connsiteY29" fmla="*/ 0 h 3237989"/>
                    <a:gd name="connsiteX30" fmla="*/ 3830423 w 3848648"/>
                    <a:gd name="connsiteY30" fmla="*/ 790191 h 3237989"/>
                    <a:gd name="connsiteX31" fmla="*/ 3830423 w 3848648"/>
                    <a:gd name="connsiteY31" fmla="*/ 875288 h 3237989"/>
                    <a:gd name="connsiteX32" fmla="*/ 3787897 w 3848648"/>
                    <a:gd name="connsiteY32" fmla="*/ 893523 h 3237989"/>
                    <a:gd name="connsiteX33" fmla="*/ 3745370 w 3848648"/>
                    <a:gd name="connsiteY33" fmla="*/ 875288 h 3237989"/>
                    <a:gd name="connsiteX34" fmla="*/ 103278 w 3848648"/>
                    <a:gd name="connsiteY34" fmla="*/ 875288 h 3237989"/>
                    <a:gd name="connsiteX35" fmla="*/ 18225 w 3848648"/>
                    <a:gd name="connsiteY35" fmla="*/ 875288 h 3237989"/>
                    <a:gd name="connsiteX36" fmla="*/ 18225 w 3848648"/>
                    <a:gd name="connsiteY36" fmla="*/ 790191 h 3237989"/>
                    <a:gd name="connsiteX37" fmla="*/ 1925843 w 3848648"/>
                    <a:gd name="connsiteY37" fmla="*/ 0 h 32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8648" h="3237989">
                      <a:moveTo>
                        <a:pt x="1925912" y="2280727"/>
                      </a:moveTo>
                      <a:cubicBezTo>
                        <a:pt x="1694449" y="2280727"/>
                        <a:pt x="1506812" y="2467654"/>
                        <a:pt x="1506812" y="2698240"/>
                      </a:cubicBezTo>
                      <a:cubicBezTo>
                        <a:pt x="1506812" y="2928826"/>
                        <a:pt x="1694449" y="3115753"/>
                        <a:pt x="1925912" y="3115753"/>
                      </a:cubicBezTo>
                      <a:cubicBezTo>
                        <a:pt x="2157375" y="3115753"/>
                        <a:pt x="2345012" y="2928826"/>
                        <a:pt x="2345012" y="2698240"/>
                      </a:cubicBezTo>
                      <a:cubicBezTo>
                        <a:pt x="2345012" y="2467654"/>
                        <a:pt x="2157375" y="2280727"/>
                        <a:pt x="1925912" y="2280727"/>
                      </a:cubicBezTo>
                      <a:close/>
                      <a:moveTo>
                        <a:pt x="1925118" y="2158489"/>
                      </a:moveTo>
                      <a:cubicBezTo>
                        <a:pt x="2223652" y="2158489"/>
                        <a:pt x="2465662" y="2400143"/>
                        <a:pt x="2465662" y="2698239"/>
                      </a:cubicBezTo>
                      <a:cubicBezTo>
                        <a:pt x="2465662" y="2996335"/>
                        <a:pt x="2223652" y="3237989"/>
                        <a:pt x="1925118" y="3237989"/>
                      </a:cubicBezTo>
                      <a:cubicBezTo>
                        <a:pt x="1626584" y="3237989"/>
                        <a:pt x="1384574" y="2996335"/>
                        <a:pt x="1384574" y="2698239"/>
                      </a:cubicBezTo>
                      <a:cubicBezTo>
                        <a:pt x="1384574" y="2400143"/>
                        <a:pt x="1626584" y="2158489"/>
                        <a:pt x="1925118" y="2158489"/>
                      </a:cubicBezTo>
                      <a:close/>
                      <a:moveTo>
                        <a:pt x="1924773" y="1438131"/>
                      </a:moveTo>
                      <a:cubicBezTo>
                        <a:pt x="2247167" y="1438131"/>
                        <a:pt x="2569942" y="1560735"/>
                        <a:pt x="2816009" y="1805943"/>
                      </a:cubicBezTo>
                      <a:cubicBezTo>
                        <a:pt x="2840312" y="1830312"/>
                        <a:pt x="2840312" y="1869911"/>
                        <a:pt x="2816009" y="1894279"/>
                      </a:cubicBezTo>
                      <a:cubicBezTo>
                        <a:pt x="2791706" y="1915602"/>
                        <a:pt x="2752214" y="1915602"/>
                        <a:pt x="2727911" y="1894279"/>
                      </a:cubicBezTo>
                      <a:cubicBezTo>
                        <a:pt x="2287419" y="1449554"/>
                        <a:pt x="1564405" y="1449554"/>
                        <a:pt x="1120875" y="1894279"/>
                      </a:cubicBezTo>
                      <a:cubicBezTo>
                        <a:pt x="1108724" y="1903418"/>
                        <a:pt x="1093534" y="1909510"/>
                        <a:pt x="1078345" y="1909510"/>
                      </a:cubicBezTo>
                      <a:cubicBezTo>
                        <a:pt x="1063156" y="1909510"/>
                        <a:pt x="1047966" y="1903418"/>
                        <a:pt x="1035815" y="1894279"/>
                      </a:cubicBezTo>
                      <a:cubicBezTo>
                        <a:pt x="1011512" y="1869911"/>
                        <a:pt x="1011512" y="1830312"/>
                        <a:pt x="1035815" y="1805943"/>
                      </a:cubicBezTo>
                      <a:cubicBezTo>
                        <a:pt x="1280364" y="1560735"/>
                        <a:pt x="1602379" y="1438131"/>
                        <a:pt x="1924773" y="1438131"/>
                      </a:cubicBezTo>
                      <a:close/>
                      <a:moveTo>
                        <a:pt x="1925119" y="717039"/>
                      </a:moveTo>
                      <a:cubicBezTo>
                        <a:pt x="2453665" y="717039"/>
                        <a:pt x="2948797" y="923904"/>
                        <a:pt x="3322424" y="1298085"/>
                      </a:cubicBezTo>
                      <a:cubicBezTo>
                        <a:pt x="3346725" y="1322422"/>
                        <a:pt x="3346725" y="1358928"/>
                        <a:pt x="3322424" y="1383265"/>
                      </a:cubicBezTo>
                      <a:cubicBezTo>
                        <a:pt x="3298123" y="1407602"/>
                        <a:pt x="3261672" y="1407602"/>
                        <a:pt x="3237371" y="1383265"/>
                      </a:cubicBezTo>
                      <a:cubicBezTo>
                        <a:pt x="2885007" y="1033420"/>
                        <a:pt x="2420251" y="838724"/>
                        <a:pt x="1925119" y="838724"/>
                      </a:cubicBezTo>
                      <a:cubicBezTo>
                        <a:pt x="1429987" y="838724"/>
                        <a:pt x="962192" y="1033420"/>
                        <a:pt x="612866" y="1383265"/>
                      </a:cubicBezTo>
                      <a:cubicBezTo>
                        <a:pt x="600716" y="1395433"/>
                        <a:pt x="585528" y="1401518"/>
                        <a:pt x="570339" y="1401518"/>
                      </a:cubicBezTo>
                      <a:cubicBezTo>
                        <a:pt x="555151" y="1401518"/>
                        <a:pt x="536926" y="1395433"/>
                        <a:pt x="527813" y="1383265"/>
                      </a:cubicBezTo>
                      <a:cubicBezTo>
                        <a:pt x="503512" y="1358928"/>
                        <a:pt x="503512" y="1322422"/>
                        <a:pt x="527813" y="1298085"/>
                      </a:cubicBezTo>
                      <a:cubicBezTo>
                        <a:pt x="898402" y="923904"/>
                        <a:pt x="1396573" y="717039"/>
                        <a:pt x="1925119" y="717039"/>
                      </a:cubicBezTo>
                      <a:close/>
                      <a:moveTo>
                        <a:pt x="1925843" y="0"/>
                      </a:moveTo>
                      <a:cubicBezTo>
                        <a:pt x="2645756" y="0"/>
                        <a:pt x="3323143" y="279606"/>
                        <a:pt x="3830423" y="790191"/>
                      </a:cubicBezTo>
                      <a:cubicBezTo>
                        <a:pt x="3854724" y="814504"/>
                        <a:pt x="3854724" y="850975"/>
                        <a:pt x="3830423" y="875288"/>
                      </a:cubicBezTo>
                      <a:cubicBezTo>
                        <a:pt x="3818273" y="887445"/>
                        <a:pt x="3803085" y="893523"/>
                        <a:pt x="3787897" y="893523"/>
                      </a:cubicBezTo>
                      <a:cubicBezTo>
                        <a:pt x="3772709" y="893523"/>
                        <a:pt x="3757521" y="887445"/>
                        <a:pt x="3745370" y="875288"/>
                      </a:cubicBezTo>
                      <a:cubicBezTo>
                        <a:pt x="2742960" y="-127647"/>
                        <a:pt x="1108726" y="-130686"/>
                        <a:pt x="103278" y="875288"/>
                      </a:cubicBezTo>
                      <a:cubicBezTo>
                        <a:pt x="82014" y="899602"/>
                        <a:pt x="42525" y="899602"/>
                        <a:pt x="18225" y="875288"/>
                      </a:cubicBezTo>
                      <a:cubicBezTo>
                        <a:pt x="-6076" y="850975"/>
                        <a:pt x="-6076" y="811465"/>
                        <a:pt x="18225" y="790191"/>
                      </a:cubicBezTo>
                      <a:cubicBezTo>
                        <a:pt x="528543" y="279606"/>
                        <a:pt x="1205929" y="0"/>
                        <a:pt x="1925843"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lumMod val="75000"/>
                      </a:schemeClr>
                    </a:solidFill>
                    <a:effectLst/>
                    <a:uLnTx/>
                    <a:uFillTx/>
                  </a:endParaRPr>
                </a:p>
              </p:txBody>
            </p:sp>
            <p:grpSp>
              <p:nvGrpSpPr>
                <p:cNvPr id="722" name="Group 721"/>
                <p:cNvGrpSpPr/>
                <p:nvPr/>
              </p:nvGrpSpPr>
              <p:grpSpPr>
                <a:xfrm>
                  <a:off x="5238058" y="3729040"/>
                  <a:ext cx="195955" cy="253528"/>
                  <a:chOff x="5364264" y="3609977"/>
                  <a:chExt cx="201512" cy="260718"/>
                </a:xfrm>
                <a:grpFill/>
              </p:grpSpPr>
              <p:sp>
                <p:nvSpPr>
                  <p:cNvPr id="723" name="Freeform 722"/>
                  <p:cNvSpPr>
                    <a:spLocks/>
                  </p:cNvSpPr>
                  <p:nvPr/>
                </p:nvSpPr>
                <p:spPr bwMode="auto">
                  <a:xfrm>
                    <a:off x="5364264" y="3609977"/>
                    <a:ext cx="201512" cy="260718"/>
                  </a:xfrm>
                  <a:custGeom>
                    <a:avLst/>
                    <a:gdLst>
                      <a:gd name="connsiteX0" fmla="*/ 194437 w 2257425"/>
                      <a:gd name="connsiteY0" fmla="*/ 122771 h 2920668"/>
                      <a:gd name="connsiteX1" fmla="*/ 121523 w 2257425"/>
                      <a:gd name="connsiteY1" fmla="*/ 195680 h 2920668"/>
                      <a:gd name="connsiteX2" fmla="*/ 121523 w 2257425"/>
                      <a:gd name="connsiteY2" fmla="*/ 2726243 h 2920668"/>
                      <a:gd name="connsiteX3" fmla="*/ 194437 w 2257425"/>
                      <a:gd name="connsiteY3" fmla="*/ 2799152 h 2920668"/>
                      <a:gd name="connsiteX4" fmla="*/ 2059814 w 2257425"/>
                      <a:gd name="connsiteY4" fmla="*/ 2799152 h 2920668"/>
                      <a:gd name="connsiteX5" fmla="*/ 2132727 w 2257425"/>
                      <a:gd name="connsiteY5" fmla="*/ 2726243 h 2920668"/>
                      <a:gd name="connsiteX6" fmla="*/ 2132727 w 2257425"/>
                      <a:gd name="connsiteY6" fmla="*/ 1078413 h 2920668"/>
                      <a:gd name="connsiteX7" fmla="*/ 2132727 w 2257425"/>
                      <a:gd name="connsiteY7" fmla="*/ 1054761 h 2920668"/>
                      <a:gd name="connsiteX8" fmla="*/ 2129823 w 2257425"/>
                      <a:gd name="connsiteY8" fmla="*/ 1055355 h 2920668"/>
                      <a:gd name="connsiteX9" fmla="*/ 2126785 w 2257425"/>
                      <a:gd name="connsiteY9" fmla="*/ 1055355 h 2920668"/>
                      <a:gd name="connsiteX10" fmla="*/ 2123747 w 2257425"/>
                      <a:gd name="connsiteY10" fmla="*/ 1055355 h 2920668"/>
                      <a:gd name="connsiteX11" fmla="*/ 1327752 w 2257425"/>
                      <a:gd name="connsiteY11" fmla="*/ 1055355 h 2920668"/>
                      <a:gd name="connsiteX12" fmla="*/ 1200150 w 2257425"/>
                      <a:gd name="connsiteY12" fmla="*/ 927704 h 2920668"/>
                      <a:gd name="connsiteX13" fmla="*/ 1200150 w 2257425"/>
                      <a:gd name="connsiteY13" fmla="*/ 128364 h 2920668"/>
                      <a:gd name="connsiteX14" fmla="*/ 1200966 w 2257425"/>
                      <a:gd name="connsiteY14" fmla="*/ 122771 h 2920668"/>
                      <a:gd name="connsiteX15" fmla="*/ 1128166 w 2257425"/>
                      <a:gd name="connsiteY15" fmla="*/ 122771 h 2920668"/>
                      <a:gd name="connsiteX16" fmla="*/ 194437 w 2257425"/>
                      <a:gd name="connsiteY16" fmla="*/ 122771 h 2920668"/>
                      <a:gd name="connsiteX17" fmla="*/ 1331572 w 2257425"/>
                      <a:gd name="connsiteY17" fmla="*/ 121972 h 2920668"/>
                      <a:gd name="connsiteX18" fmla="*/ 1327638 w 2257425"/>
                      <a:gd name="connsiteY18" fmla="*/ 122771 h 2920668"/>
                      <a:gd name="connsiteX19" fmla="*/ 1324994 w 2257425"/>
                      <a:gd name="connsiteY19" fmla="*/ 122771 h 2920668"/>
                      <a:gd name="connsiteX20" fmla="*/ 1322388 w 2257425"/>
                      <a:gd name="connsiteY20" fmla="*/ 127982 h 2920668"/>
                      <a:gd name="connsiteX21" fmla="*/ 1322388 w 2257425"/>
                      <a:gd name="connsiteY21" fmla="*/ 927042 h 2920668"/>
                      <a:gd name="connsiteX22" fmla="*/ 1328466 w 2257425"/>
                      <a:gd name="connsiteY22" fmla="*/ 933118 h 2920668"/>
                      <a:gd name="connsiteX23" fmla="*/ 2130699 w 2257425"/>
                      <a:gd name="connsiteY23" fmla="*/ 933118 h 2920668"/>
                      <a:gd name="connsiteX24" fmla="*/ 2132727 w 2257425"/>
                      <a:gd name="connsiteY24" fmla="*/ 931091 h 2920668"/>
                      <a:gd name="connsiteX25" fmla="*/ 2132727 w 2257425"/>
                      <a:gd name="connsiteY25" fmla="*/ 927812 h 2920668"/>
                      <a:gd name="connsiteX26" fmla="*/ 2134009 w 2257425"/>
                      <a:gd name="connsiteY26" fmla="*/ 921508 h 2920668"/>
                      <a:gd name="connsiteX27" fmla="*/ 2133737 w 2257425"/>
                      <a:gd name="connsiteY27" fmla="*/ 920965 h 2920668"/>
                      <a:gd name="connsiteX28" fmla="*/ 2127660 w 2257425"/>
                      <a:gd name="connsiteY28" fmla="*/ 917927 h 2920668"/>
                      <a:gd name="connsiteX29" fmla="*/ 1333060 w 2257425"/>
                      <a:gd name="connsiteY29" fmla="*/ 123460 h 2920668"/>
                      <a:gd name="connsiteX30" fmla="*/ 1315932 w 2257425"/>
                      <a:gd name="connsiteY30" fmla="*/ 0 h 2920668"/>
                      <a:gd name="connsiteX31" fmla="*/ 1325803 w 2257425"/>
                      <a:gd name="connsiteY31" fmla="*/ 1255 h 2920668"/>
                      <a:gd name="connsiteX32" fmla="*/ 1327638 w 2257425"/>
                      <a:gd name="connsiteY32" fmla="*/ 1255 h 2920668"/>
                      <a:gd name="connsiteX33" fmla="*/ 1330705 w 2257425"/>
                      <a:gd name="connsiteY33" fmla="*/ 1878 h 2920668"/>
                      <a:gd name="connsiteX34" fmla="*/ 1370138 w 2257425"/>
                      <a:gd name="connsiteY34" fmla="*/ 6892 h 2920668"/>
                      <a:gd name="connsiteX35" fmla="*/ 1418897 w 2257425"/>
                      <a:gd name="connsiteY35" fmla="*/ 37184 h 2920668"/>
                      <a:gd name="connsiteX36" fmla="*/ 2205777 w 2257425"/>
                      <a:gd name="connsiteY36" fmla="*/ 827406 h 2920668"/>
                      <a:gd name="connsiteX37" fmla="*/ 2257425 w 2257425"/>
                      <a:gd name="connsiteY37" fmla="*/ 927704 h 2920668"/>
                      <a:gd name="connsiteX38" fmla="*/ 2254250 w 2257425"/>
                      <a:gd name="connsiteY38" fmla="*/ 943227 h 2920668"/>
                      <a:gd name="connsiteX39" fmla="*/ 2254250 w 2257425"/>
                      <a:gd name="connsiteY39" fmla="*/ 1091201 h 2920668"/>
                      <a:gd name="connsiteX40" fmla="*/ 2254250 w 2257425"/>
                      <a:gd name="connsiteY40" fmla="*/ 2726243 h 2920668"/>
                      <a:gd name="connsiteX41" fmla="*/ 2059814 w 2257425"/>
                      <a:gd name="connsiteY41" fmla="*/ 2920668 h 2920668"/>
                      <a:gd name="connsiteX42" fmla="*/ 194437 w 2257425"/>
                      <a:gd name="connsiteY42" fmla="*/ 2920668 h 2920668"/>
                      <a:gd name="connsiteX43" fmla="*/ 0 w 2257425"/>
                      <a:gd name="connsiteY43" fmla="*/ 2726243 h 2920668"/>
                      <a:gd name="connsiteX44" fmla="*/ 0 w 2257425"/>
                      <a:gd name="connsiteY44" fmla="*/ 195680 h 2920668"/>
                      <a:gd name="connsiteX45" fmla="*/ 194437 w 2257425"/>
                      <a:gd name="connsiteY45" fmla="*/ 1255 h 2920668"/>
                      <a:gd name="connsiteX46" fmla="*/ 1309932 w 2257425"/>
                      <a:gd name="connsiteY46" fmla="*/ 1255 h 2920668"/>
                      <a:gd name="connsiteX47" fmla="*/ 1311235 w 2257425"/>
                      <a:gd name="connsiteY47" fmla="*/ 1255 h 292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7425" h="2920668">
                        <a:moveTo>
                          <a:pt x="194437" y="122771"/>
                        </a:moveTo>
                        <a:cubicBezTo>
                          <a:pt x="154942" y="122771"/>
                          <a:pt x="121523" y="153150"/>
                          <a:pt x="121523" y="195680"/>
                        </a:cubicBezTo>
                        <a:cubicBezTo>
                          <a:pt x="121523" y="2726243"/>
                          <a:pt x="121523" y="2726243"/>
                          <a:pt x="121523" y="2726243"/>
                        </a:cubicBezTo>
                        <a:cubicBezTo>
                          <a:pt x="121523" y="2768774"/>
                          <a:pt x="154942" y="2799152"/>
                          <a:pt x="194437" y="2799152"/>
                        </a:cubicBezTo>
                        <a:cubicBezTo>
                          <a:pt x="2059814" y="2799152"/>
                          <a:pt x="2059814" y="2799152"/>
                          <a:pt x="2059814" y="2799152"/>
                        </a:cubicBezTo>
                        <a:cubicBezTo>
                          <a:pt x="2099308" y="2799152"/>
                          <a:pt x="2132727" y="2768774"/>
                          <a:pt x="2132727" y="2726243"/>
                        </a:cubicBezTo>
                        <a:cubicBezTo>
                          <a:pt x="2132727" y="1714626"/>
                          <a:pt x="2132727" y="1272043"/>
                          <a:pt x="2132727" y="1078413"/>
                        </a:cubicBezTo>
                        <a:lnTo>
                          <a:pt x="2132727" y="1054761"/>
                        </a:lnTo>
                        <a:lnTo>
                          <a:pt x="2129823" y="1055355"/>
                        </a:lnTo>
                        <a:lnTo>
                          <a:pt x="2126785" y="1055355"/>
                        </a:lnTo>
                        <a:cubicBezTo>
                          <a:pt x="2123747" y="1055355"/>
                          <a:pt x="2123747" y="1055355"/>
                          <a:pt x="2123747" y="1055355"/>
                        </a:cubicBezTo>
                        <a:cubicBezTo>
                          <a:pt x="1327752" y="1055355"/>
                          <a:pt x="1327752" y="1055355"/>
                          <a:pt x="1327752" y="1055355"/>
                        </a:cubicBezTo>
                        <a:cubicBezTo>
                          <a:pt x="1257875" y="1055355"/>
                          <a:pt x="1200150" y="997608"/>
                          <a:pt x="1200150" y="927704"/>
                        </a:cubicBezTo>
                        <a:cubicBezTo>
                          <a:pt x="1200150" y="128364"/>
                          <a:pt x="1200150" y="128364"/>
                          <a:pt x="1200150" y="128364"/>
                        </a:cubicBezTo>
                        <a:lnTo>
                          <a:pt x="1200966" y="122771"/>
                        </a:lnTo>
                        <a:lnTo>
                          <a:pt x="1128166" y="122771"/>
                        </a:lnTo>
                        <a:cubicBezTo>
                          <a:pt x="194437" y="122771"/>
                          <a:pt x="194437" y="122771"/>
                          <a:pt x="194437" y="122771"/>
                        </a:cubicBezTo>
                        <a:close/>
                        <a:moveTo>
                          <a:pt x="1331572" y="121972"/>
                        </a:moveTo>
                        <a:lnTo>
                          <a:pt x="1327638" y="122771"/>
                        </a:lnTo>
                        <a:lnTo>
                          <a:pt x="1324994" y="122771"/>
                        </a:lnTo>
                        <a:lnTo>
                          <a:pt x="1322388" y="127982"/>
                        </a:lnTo>
                        <a:cubicBezTo>
                          <a:pt x="1322388" y="927042"/>
                          <a:pt x="1322388" y="927042"/>
                          <a:pt x="1322388" y="927042"/>
                        </a:cubicBezTo>
                        <a:cubicBezTo>
                          <a:pt x="1322388" y="930080"/>
                          <a:pt x="1325427" y="933118"/>
                          <a:pt x="1328466" y="933118"/>
                        </a:cubicBezTo>
                        <a:cubicBezTo>
                          <a:pt x="2130699" y="933118"/>
                          <a:pt x="2130699" y="933118"/>
                          <a:pt x="2130699" y="933118"/>
                        </a:cubicBezTo>
                        <a:lnTo>
                          <a:pt x="2132727" y="931091"/>
                        </a:lnTo>
                        <a:lnTo>
                          <a:pt x="2132727" y="927812"/>
                        </a:lnTo>
                        <a:lnTo>
                          <a:pt x="2134009" y="921508"/>
                        </a:lnTo>
                        <a:lnTo>
                          <a:pt x="2133737" y="920965"/>
                        </a:lnTo>
                        <a:cubicBezTo>
                          <a:pt x="2127660" y="917927"/>
                          <a:pt x="2127660" y="917927"/>
                          <a:pt x="2127660" y="917927"/>
                        </a:cubicBezTo>
                        <a:cubicBezTo>
                          <a:pt x="1431025" y="221408"/>
                          <a:pt x="1343945" y="134343"/>
                          <a:pt x="1333060" y="123460"/>
                        </a:cubicBezTo>
                        <a:close/>
                        <a:moveTo>
                          <a:pt x="1315932" y="0"/>
                        </a:moveTo>
                        <a:lnTo>
                          <a:pt x="1325803" y="1255"/>
                        </a:lnTo>
                        <a:lnTo>
                          <a:pt x="1327638" y="1255"/>
                        </a:lnTo>
                        <a:lnTo>
                          <a:pt x="1330705" y="1878"/>
                        </a:lnTo>
                        <a:lnTo>
                          <a:pt x="1370138" y="6892"/>
                        </a:lnTo>
                        <a:cubicBezTo>
                          <a:pt x="1387566" y="13249"/>
                          <a:pt x="1404086" y="23507"/>
                          <a:pt x="1418897" y="37184"/>
                        </a:cubicBezTo>
                        <a:cubicBezTo>
                          <a:pt x="2205777" y="827406"/>
                          <a:pt x="2205777" y="827406"/>
                          <a:pt x="2205777" y="827406"/>
                        </a:cubicBezTo>
                        <a:cubicBezTo>
                          <a:pt x="2239196" y="851721"/>
                          <a:pt x="2257425" y="888193"/>
                          <a:pt x="2257425" y="927704"/>
                        </a:cubicBezTo>
                        <a:lnTo>
                          <a:pt x="2254250" y="943227"/>
                        </a:lnTo>
                        <a:lnTo>
                          <a:pt x="2254250" y="1091201"/>
                        </a:lnTo>
                        <a:cubicBezTo>
                          <a:pt x="2254250" y="2726243"/>
                          <a:pt x="2254250" y="2726243"/>
                          <a:pt x="2254250" y="2726243"/>
                        </a:cubicBezTo>
                        <a:cubicBezTo>
                          <a:pt x="2254250" y="2835607"/>
                          <a:pt x="2166146" y="2920668"/>
                          <a:pt x="2059814" y="2920668"/>
                        </a:cubicBezTo>
                        <a:cubicBezTo>
                          <a:pt x="194437" y="2920668"/>
                          <a:pt x="194437" y="2920668"/>
                          <a:pt x="194437" y="2920668"/>
                        </a:cubicBezTo>
                        <a:cubicBezTo>
                          <a:pt x="88104" y="2920668"/>
                          <a:pt x="0" y="2835607"/>
                          <a:pt x="0" y="2726243"/>
                        </a:cubicBezTo>
                        <a:cubicBezTo>
                          <a:pt x="0" y="195680"/>
                          <a:pt x="0" y="195680"/>
                          <a:pt x="0" y="195680"/>
                        </a:cubicBezTo>
                        <a:cubicBezTo>
                          <a:pt x="0" y="86316"/>
                          <a:pt x="88104" y="1255"/>
                          <a:pt x="194437" y="1255"/>
                        </a:cubicBezTo>
                        <a:cubicBezTo>
                          <a:pt x="1044338" y="1255"/>
                          <a:pt x="1256813" y="1255"/>
                          <a:pt x="1309932" y="1255"/>
                        </a:cubicBezTo>
                        <a:lnTo>
                          <a:pt x="1311235" y="1255"/>
                        </a:lnTo>
                        <a:close/>
                      </a:path>
                    </a:pathLst>
                  </a:custGeom>
                  <a:grpFill/>
                  <a:ln w="9525">
                    <a:solidFill>
                      <a:schemeClr val="accent2"/>
                    </a:solidFill>
                    <a:round/>
                    <a:headEnd/>
                    <a:tailEnd/>
                  </a:ln>
                  <a:extLst/>
                </p:spPr>
                <p:txBody>
                  <a:bodyPr vert="horz" wrap="square" lIns="0" tIns="91440" rIns="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2">
                          <a:lumMod val="75000"/>
                        </a:schemeClr>
                      </a:solidFill>
                      <a:effectLst/>
                      <a:uLnTx/>
                      <a:uFillTx/>
                    </a:endParaRPr>
                  </a:p>
                </p:txBody>
              </p:sp>
              <p:grpSp>
                <p:nvGrpSpPr>
                  <p:cNvPr id="724" name="Group 723"/>
                  <p:cNvGrpSpPr/>
                  <p:nvPr/>
                </p:nvGrpSpPr>
                <p:grpSpPr>
                  <a:xfrm>
                    <a:off x="5394597" y="3756883"/>
                    <a:ext cx="141809" cy="63290"/>
                    <a:chOff x="5211240" y="5761895"/>
                    <a:chExt cx="1356217" cy="393636"/>
                  </a:xfrm>
                  <a:grpFill/>
                </p:grpSpPr>
                <p:sp>
                  <p:nvSpPr>
                    <p:cNvPr id="725" name="Rectangle 724"/>
                    <p:cNvSpPr/>
                    <p:nvPr/>
                  </p:nvSpPr>
                  <p:spPr bwMode="auto">
                    <a:xfrm>
                      <a:off x="5211240" y="5761895"/>
                      <a:ext cx="1356217" cy="6409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26" name="Rectangle 725"/>
                    <p:cNvSpPr/>
                    <p:nvPr/>
                  </p:nvSpPr>
                  <p:spPr bwMode="auto">
                    <a:xfrm>
                      <a:off x="5211240" y="5926667"/>
                      <a:ext cx="1356217" cy="6409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sp>
                  <p:nvSpPr>
                    <p:cNvPr id="727" name="Rectangle 726"/>
                    <p:cNvSpPr/>
                    <p:nvPr/>
                  </p:nvSpPr>
                  <p:spPr bwMode="auto">
                    <a:xfrm>
                      <a:off x="5211240" y="6091440"/>
                      <a:ext cx="1356217" cy="64091"/>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2">
                            <a:lumMod val="75000"/>
                          </a:schemeClr>
                        </a:solidFill>
                        <a:effectLst/>
                        <a:uLnTx/>
                        <a:uFillTx/>
                      </a:endParaRPr>
                    </a:p>
                  </p:txBody>
                </p:sp>
              </p:grpSp>
            </p:grpSp>
          </p:grpSp>
          <p:sp>
            <p:nvSpPr>
              <p:cNvPr id="714" name="Freeform 713"/>
              <p:cNvSpPr>
                <a:spLocks/>
              </p:cNvSpPr>
              <p:nvPr/>
            </p:nvSpPr>
            <p:spPr bwMode="auto">
              <a:xfrm>
                <a:off x="4751749" y="3112038"/>
                <a:ext cx="302851" cy="229184"/>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noFill/>
              <a:ln w="6350">
                <a:solidFill>
                  <a:schemeClr val="accent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accent2">
                      <a:lumMod val="75000"/>
                    </a:schemeClr>
                  </a:solidFill>
                  <a:effectLst/>
                  <a:uLnTx/>
                  <a:uFillTx/>
                </a:endParaRPr>
              </a:p>
            </p:txBody>
          </p:sp>
        </p:grpSp>
        <p:grpSp>
          <p:nvGrpSpPr>
            <p:cNvPr id="750" name="Group 749"/>
            <p:cNvGrpSpPr/>
            <p:nvPr/>
          </p:nvGrpSpPr>
          <p:grpSpPr>
            <a:xfrm>
              <a:off x="14395822" y="1782586"/>
              <a:ext cx="592356" cy="401381"/>
              <a:chOff x="9169540" y="1961150"/>
              <a:chExt cx="592356" cy="401381"/>
            </a:xfrm>
            <a:grpFill/>
          </p:grpSpPr>
          <p:sp>
            <p:nvSpPr>
              <p:cNvPr id="751" name="Freeform 55"/>
              <p:cNvSpPr>
                <a:spLocks noEditPoints="1"/>
              </p:cNvSpPr>
              <p:nvPr/>
            </p:nvSpPr>
            <p:spPr bwMode="auto">
              <a:xfrm>
                <a:off x="9215618" y="1961150"/>
                <a:ext cx="500199" cy="353915"/>
              </a:xfrm>
              <a:custGeom>
                <a:avLst/>
                <a:gdLst>
                  <a:gd name="T0" fmla="*/ 860 w 944"/>
                  <a:gd name="T1" fmla="*/ 0 h 665"/>
                  <a:gd name="T2" fmla="*/ 83 w 944"/>
                  <a:gd name="T3" fmla="*/ 0 h 665"/>
                  <a:gd name="T4" fmla="*/ 0 w 944"/>
                  <a:gd name="T5" fmla="*/ 77 h 665"/>
                  <a:gd name="T6" fmla="*/ 0 w 944"/>
                  <a:gd name="T7" fmla="*/ 624 h 665"/>
                  <a:gd name="T8" fmla="*/ 44 w 944"/>
                  <a:gd name="T9" fmla="*/ 665 h 665"/>
                  <a:gd name="T10" fmla="*/ 900 w 944"/>
                  <a:gd name="T11" fmla="*/ 665 h 665"/>
                  <a:gd name="T12" fmla="*/ 944 w 944"/>
                  <a:gd name="T13" fmla="*/ 624 h 665"/>
                  <a:gd name="T14" fmla="*/ 944 w 944"/>
                  <a:gd name="T15" fmla="*/ 77 h 665"/>
                  <a:gd name="T16" fmla="*/ 860 w 944"/>
                  <a:gd name="T17" fmla="*/ 0 h 665"/>
                  <a:gd name="T18" fmla="*/ 896 w 944"/>
                  <a:gd name="T19" fmla="*/ 617 h 665"/>
                  <a:gd name="T20" fmla="*/ 48 w 944"/>
                  <a:gd name="T21" fmla="*/ 617 h 665"/>
                  <a:gd name="T22" fmla="*/ 48 w 944"/>
                  <a:gd name="T23" fmla="*/ 77 h 665"/>
                  <a:gd name="T24" fmla="*/ 83 w 944"/>
                  <a:gd name="T25" fmla="*/ 48 h 665"/>
                  <a:gd name="T26" fmla="*/ 860 w 944"/>
                  <a:gd name="T27" fmla="*/ 48 h 665"/>
                  <a:gd name="T28" fmla="*/ 896 w 944"/>
                  <a:gd name="T29" fmla="*/ 77 h 665"/>
                  <a:gd name="T30" fmla="*/ 896 w 944"/>
                  <a:gd name="T31" fmla="*/ 617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65">
                    <a:moveTo>
                      <a:pt x="860" y="0"/>
                    </a:moveTo>
                    <a:cubicBezTo>
                      <a:pt x="83" y="0"/>
                      <a:pt x="83" y="0"/>
                      <a:pt x="83" y="0"/>
                    </a:cubicBezTo>
                    <a:cubicBezTo>
                      <a:pt x="38" y="0"/>
                      <a:pt x="0" y="34"/>
                      <a:pt x="0" y="77"/>
                    </a:cubicBezTo>
                    <a:cubicBezTo>
                      <a:pt x="0" y="624"/>
                      <a:pt x="0" y="624"/>
                      <a:pt x="0" y="624"/>
                    </a:cubicBezTo>
                    <a:cubicBezTo>
                      <a:pt x="0" y="647"/>
                      <a:pt x="20" y="665"/>
                      <a:pt x="44" y="665"/>
                    </a:cubicBezTo>
                    <a:cubicBezTo>
                      <a:pt x="900" y="665"/>
                      <a:pt x="900" y="665"/>
                      <a:pt x="900" y="665"/>
                    </a:cubicBezTo>
                    <a:cubicBezTo>
                      <a:pt x="924" y="665"/>
                      <a:pt x="944" y="647"/>
                      <a:pt x="944" y="624"/>
                    </a:cubicBezTo>
                    <a:cubicBezTo>
                      <a:pt x="944" y="77"/>
                      <a:pt x="944" y="77"/>
                      <a:pt x="944" y="77"/>
                    </a:cubicBezTo>
                    <a:cubicBezTo>
                      <a:pt x="944" y="34"/>
                      <a:pt x="906" y="0"/>
                      <a:pt x="860" y="0"/>
                    </a:cubicBezTo>
                    <a:close/>
                    <a:moveTo>
                      <a:pt x="896" y="617"/>
                    </a:moveTo>
                    <a:cubicBezTo>
                      <a:pt x="48" y="617"/>
                      <a:pt x="48" y="617"/>
                      <a:pt x="48" y="617"/>
                    </a:cubicBezTo>
                    <a:cubicBezTo>
                      <a:pt x="48" y="77"/>
                      <a:pt x="48" y="77"/>
                      <a:pt x="48" y="77"/>
                    </a:cubicBezTo>
                    <a:cubicBezTo>
                      <a:pt x="48" y="61"/>
                      <a:pt x="64" y="48"/>
                      <a:pt x="83" y="48"/>
                    </a:cubicBezTo>
                    <a:cubicBezTo>
                      <a:pt x="860" y="48"/>
                      <a:pt x="860" y="48"/>
                      <a:pt x="860" y="48"/>
                    </a:cubicBezTo>
                    <a:cubicBezTo>
                      <a:pt x="880" y="48"/>
                      <a:pt x="896" y="61"/>
                      <a:pt x="896" y="77"/>
                    </a:cubicBezTo>
                    <a:lnTo>
                      <a:pt x="896" y="6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752" name="Freeform 56"/>
              <p:cNvSpPr>
                <a:spLocks/>
              </p:cNvSpPr>
              <p:nvPr/>
            </p:nvSpPr>
            <p:spPr bwMode="auto">
              <a:xfrm>
                <a:off x="9308330" y="2144908"/>
                <a:ext cx="25537" cy="124356"/>
              </a:xfrm>
              <a:custGeom>
                <a:avLst/>
                <a:gdLst>
                  <a:gd name="T0" fmla="*/ 24 w 48"/>
                  <a:gd name="T1" fmla="*/ 234 h 234"/>
                  <a:gd name="T2" fmla="*/ 0 w 48"/>
                  <a:gd name="T3" fmla="*/ 210 h 234"/>
                  <a:gd name="T4" fmla="*/ 0 w 48"/>
                  <a:gd name="T5" fmla="*/ 24 h 234"/>
                  <a:gd name="T6" fmla="*/ 24 w 48"/>
                  <a:gd name="T7" fmla="*/ 0 h 234"/>
                  <a:gd name="T8" fmla="*/ 48 w 48"/>
                  <a:gd name="T9" fmla="*/ 24 h 234"/>
                  <a:gd name="T10" fmla="*/ 48 w 48"/>
                  <a:gd name="T11" fmla="*/ 210 h 234"/>
                  <a:gd name="T12" fmla="*/ 24 w 48"/>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48" h="234">
                    <a:moveTo>
                      <a:pt x="24" y="234"/>
                    </a:moveTo>
                    <a:cubicBezTo>
                      <a:pt x="10" y="234"/>
                      <a:pt x="0" y="224"/>
                      <a:pt x="0" y="210"/>
                    </a:cubicBezTo>
                    <a:cubicBezTo>
                      <a:pt x="0" y="24"/>
                      <a:pt x="0" y="24"/>
                      <a:pt x="0" y="24"/>
                    </a:cubicBezTo>
                    <a:cubicBezTo>
                      <a:pt x="0" y="10"/>
                      <a:pt x="10" y="0"/>
                      <a:pt x="24" y="0"/>
                    </a:cubicBezTo>
                    <a:cubicBezTo>
                      <a:pt x="37" y="0"/>
                      <a:pt x="48" y="10"/>
                      <a:pt x="48" y="24"/>
                    </a:cubicBezTo>
                    <a:cubicBezTo>
                      <a:pt x="48" y="210"/>
                      <a:pt x="48" y="210"/>
                      <a:pt x="48" y="210"/>
                    </a:cubicBezTo>
                    <a:cubicBezTo>
                      <a:pt x="48" y="224"/>
                      <a:pt x="37" y="234"/>
                      <a:pt x="2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753" name="Freeform 57"/>
              <p:cNvSpPr>
                <a:spLocks/>
              </p:cNvSpPr>
              <p:nvPr/>
            </p:nvSpPr>
            <p:spPr bwMode="auto">
              <a:xfrm>
                <a:off x="9395768" y="2013890"/>
                <a:ext cx="25537" cy="255374"/>
              </a:xfrm>
              <a:custGeom>
                <a:avLst/>
                <a:gdLst>
                  <a:gd name="T0" fmla="*/ 24 w 48"/>
                  <a:gd name="T1" fmla="*/ 480 h 480"/>
                  <a:gd name="T2" fmla="*/ 0 w 48"/>
                  <a:gd name="T3" fmla="*/ 456 h 480"/>
                  <a:gd name="T4" fmla="*/ 0 w 48"/>
                  <a:gd name="T5" fmla="*/ 24 h 480"/>
                  <a:gd name="T6" fmla="*/ 24 w 48"/>
                  <a:gd name="T7" fmla="*/ 0 h 480"/>
                  <a:gd name="T8" fmla="*/ 48 w 48"/>
                  <a:gd name="T9" fmla="*/ 24 h 480"/>
                  <a:gd name="T10" fmla="*/ 48 w 48"/>
                  <a:gd name="T11" fmla="*/ 456 h 480"/>
                  <a:gd name="T12" fmla="*/ 24 w 48"/>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48" h="480">
                    <a:moveTo>
                      <a:pt x="24" y="480"/>
                    </a:moveTo>
                    <a:cubicBezTo>
                      <a:pt x="11" y="480"/>
                      <a:pt x="0" y="470"/>
                      <a:pt x="0" y="456"/>
                    </a:cubicBezTo>
                    <a:cubicBezTo>
                      <a:pt x="0" y="24"/>
                      <a:pt x="0" y="24"/>
                      <a:pt x="0" y="24"/>
                    </a:cubicBezTo>
                    <a:cubicBezTo>
                      <a:pt x="0" y="11"/>
                      <a:pt x="11" y="0"/>
                      <a:pt x="24" y="0"/>
                    </a:cubicBezTo>
                    <a:cubicBezTo>
                      <a:pt x="37" y="0"/>
                      <a:pt x="48" y="11"/>
                      <a:pt x="48" y="24"/>
                    </a:cubicBezTo>
                    <a:cubicBezTo>
                      <a:pt x="48" y="456"/>
                      <a:pt x="48" y="456"/>
                      <a:pt x="48" y="456"/>
                    </a:cubicBezTo>
                    <a:cubicBezTo>
                      <a:pt x="48" y="470"/>
                      <a:pt x="37" y="480"/>
                      <a:pt x="24"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754" name="Freeform 58"/>
              <p:cNvSpPr>
                <a:spLocks/>
              </p:cNvSpPr>
              <p:nvPr/>
            </p:nvSpPr>
            <p:spPr bwMode="auto">
              <a:xfrm>
                <a:off x="9494864" y="2058026"/>
                <a:ext cx="25537" cy="211239"/>
              </a:xfrm>
              <a:custGeom>
                <a:avLst/>
                <a:gdLst>
                  <a:gd name="T0" fmla="*/ 24 w 48"/>
                  <a:gd name="T1" fmla="*/ 397 h 397"/>
                  <a:gd name="T2" fmla="*/ 0 w 48"/>
                  <a:gd name="T3" fmla="*/ 373 h 397"/>
                  <a:gd name="T4" fmla="*/ 0 w 48"/>
                  <a:gd name="T5" fmla="*/ 24 h 397"/>
                  <a:gd name="T6" fmla="*/ 24 w 48"/>
                  <a:gd name="T7" fmla="*/ 0 h 397"/>
                  <a:gd name="T8" fmla="*/ 48 w 48"/>
                  <a:gd name="T9" fmla="*/ 24 h 397"/>
                  <a:gd name="T10" fmla="*/ 48 w 48"/>
                  <a:gd name="T11" fmla="*/ 373 h 397"/>
                  <a:gd name="T12" fmla="*/ 24 w 48"/>
                  <a:gd name="T13" fmla="*/ 397 h 397"/>
                </a:gdLst>
                <a:ahLst/>
                <a:cxnLst>
                  <a:cxn ang="0">
                    <a:pos x="T0" y="T1"/>
                  </a:cxn>
                  <a:cxn ang="0">
                    <a:pos x="T2" y="T3"/>
                  </a:cxn>
                  <a:cxn ang="0">
                    <a:pos x="T4" y="T5"/>
                  </a:cxn>
                  <a:cxn ang="0">
                    <a:pos x="T6" y="T7"/>
                  </a:cxn>
                  <a:cxn ang="0">
                    <a:pos x="T8" y="T9"/>
                  </a:cxn>
                  <a:cxn ang="0">
                    <a:pos x="T10" y="T11"/>
                  </a:cxn>
                  <a:cxn ang="0">
                    <a:pos x="T12" y="T13"/>
                  </a:cxn>
                </a:cxnLst>
                <a:rect l="0" t="0" r="r" b="b"/>
                <a:pathLst>
                  <a:path w="48" h="397">
                    <a:moveTo>
                      <a:pt x="24" y="397"/>
                    </a:moveTo>
                    <a:cubicBezTo>
                      <a:pt x="10" y="397"/>
                      <a:pt x="0" y="387"/>
                      <a:pt x="0" y="373"/>
                    </a:cubicBezTo>
                    <a:cubicBezTo>
                      <a:pt x="0" y="24"/>
                      <a:pt x="0" y="24"/>
                      <a:pt x="0" y="24"/>
                    </a:cubicBezTo>
                    <a:cubicBezTo>
                      <a:pt x="0" y="11"/>
                      <a:pt x="10" y="0"/>
                      <a:pt x="24" y="0"/>
                    </a:cubicBezTo>
                    <a:cubicBezTo>
                      <a:pt x="37" y="0"/>
                      <a:pt x="48" y="11"/>
                      <a:pt x="48" y="24"/>
                    </a:cubicBezTo>
                    <a:cubicBezTo>
                      <a:pt x="48" y="373"/>
                      <a:pt x="48" y="373"/>
                      <a:pt x="48" y="373"/>
                    </a:cubicBezTo>
                    <a:cubicBezTo>
                      <a:pt x="48" y="387"/>
                      <a:pt x="37" y="397"/>
                      <a:pt x="24" y="3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755" name="Freeform 59"/>
              <p:cNvSpPr>
                <a:spLocks/>
              </p:cNvSpPr>
              <p:nvPr/>
            </p:nvSpPr>
            <p:spPr bwMode="auto">
              <a:xfrm>
                <a:off x="9597569" y="2164616"/>
                <a:ext cx="25537" cy="104648"/>
              </a:xfrm>
              <a:custGeom>
                <a:avLst/>
                <a:gdLst>
                  <a:gd name="T0" fmla="*/ 24 w 48"/>
                  <a:gd name="T1" fmla="*/ 197 h 197"/>
                  <a:gd name="T2" fmla="*/ 0 w 48"/>
                  <a:gd name="T3" fmla="*/ 173 h 197"/>
                  <a:gd name="T4" fmla="*/ 0 w 48"/>
                  <a:gd name="T5" fmla="*/ 24 h 197"/>
                  <a:gd name="T6" fmla="*/ 24 w 48"/>
                  <a:gd name="T7" fmla="*/ 0 h 197"/>
                  <a:gd name="T8" fmla="*/ 48 w 48"/>
                  <a:gd name="T9" fmla="*/ 24 h 197"/>
                  <a:gd name="T10" fmla="*/ 48 w 48"/>
                  <a:gd name="T11" fmla="*/ 173 h 197"/>
                  <a:gd name="T12" fmla="*/ 24 w 48"/>
                  <a:gd name="T13" fmla="*/ 197 h 197"/>
                </a:gdLst>
                <a:ahLst/>
                <a:cxnLst>
                  <a:cxn ang="0">
                    <a:pos x="T0" y="T1"/>
                  </a:cxn>
                  <a:cxn ang="0">
                    <a:pos x="T2" y="T3"/>
                  </a:cxn>
                  <a:cxn ang="0">
                    <a:pos x="T4" y="T5"/>
                  </a:cxn>
                  <a:cxn ang="0">
                    <a:pos x="T6" y="T7"/>
                  </a:cxn>
                  <a:cxn ang="0">
                    <a:pos x="T8" y="T9"/>
                  </a:cxn>
                  <a:cxn ang="0">
                    <a:pos x="T10" y="T11"/>
                  </a:cxn>
                  <a:cxn ang="0">
                    <a:pos x="T12" y="T13"/>
                  </a:cxn>
                </a:cxnLst>
                <a:rect l="0" t="0" r="r" b="b"/>
                <a:pathLst>
                  <a:path w="48" h="197">
                    <a:moveTo>
                      <a:pt x="24" y="197"/>
                    </a:moveTo>
                    <a:cubicBezTo>
                      <a:pt x="11" y="197"/>
                      <a:pt x="0" y="187"/>
                      <a:pt x="0" y="173"/>
                    </a:cubicBezTo>
                    <a:cubicBezTo>
                      <a:pt x="0" y="24"/>
                      <a:pt x="0" y="24"/>
                      <a:pt x="0" y="24"/>
                    </a:cubicBezTo>
                    <a:cubicBezTo>
                      <a:pt x="0" y="11"/>
                      <a:pt x="11" y="0"/>
                      <a:pt x="24" y="0"/>
                    </a:cubicBezTo>
                    <a:cubicBezTo>
                      <a:pt x="38" y="0"/>
                      <a:pt x="48" y="11"/>
                      <a:pt x="48" y="24"/>
                    </a:cubicBezTo>
                    <a:cubicBezTo>
                      <a:pt x="48" y="173"/>
                      <a:pt x="48" y="173"/>
                      <a:pt x="48" y="173"/>
                    </a:cubicBezTo>
                    <a:cubicBezTo>
                      <a:pt x="48" y="187"/>
                      <a:pt x="38" y="197"/>
                      <a:pt x="24"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sp>
            <p:nvSpPr>
              <p:cNvPr id="756" name="Freeform 60"/>
              <p:cNvSpPr>
                <a:spLocks/>
              </p:cNvSpPr>
              <p:nvPr/>
            </p:nvSpPr>
            <p:spPr bwMode="auto">
              <a:xfrm>
                <a:off x="9169540" y="2336994"/>
                <a:ext cx="592356" cy="25537"/>
              </a:xfrm>
              <a:custGeom>
                <a:avLst/>
                <a:gdLst>
                  <a:gd name="T0" fmla="*/ 1099 w 1118"/>
                  <a:gd name="T1" fmla="*/ 48 h 48"/>
                  <a:gd name="T2" fmla="*/ 18 w 1118"/>
                  <a:gd name="T3" fmla="*/ 48 h 48"/>
                  <a:gd name="T4" fmla="*/ 0 w 1118"/>
                  <a:gd name="T5" fmla="*/ 24 h 48"/>
                  <a:gd name="T6" fmla="*/ 18 w 1118"/>
                  <a:gd name="T7" fmla="*/ 0 h 48"/>
                  <a:gd name="T8" fmla="*/ 1099 w 1118"/>
                  <a:gd name="T9" fmla="*/ 0 h 48"/>
                  <a:gd name="T10" fmla="*/ 1118 w 1118"/>
                  <a:gd name="T11" fmla="*/ 24 h 48"/>
                  <a:gd name="T12" fmla="*/ 1099 w 11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118" h="48">
                    <a:moveTo>
                      <a:pt x="1099" y="48"/>
                    </a:moveTo>
                    <a:cubicBezTo>
                      <a:pt x="18" y="48"/>
                      <a:pt x="18" y="48"/>
                      <a:pt x="18" y="48"/>
                    </a:cubicBezTo>
                    <a:cubicBezTo>
                      <a:pt x="8" y="48"/>
                      <a:pt x="0" y="38"/>
                      <a:pt x="0" y="24"/>
                    </a:cubicBezTo>
                    <a:cubicBezTo>
                      <a:pt x="0" y="11"/>
                      <a:pt x="8" y="0"/>
                      <a:pt x="18" y="0"/>
                    </a:cubicBezTo>
                    <a:cubicBezTo>
                      <a:pt x="1099" y="0"/>
                      <a:pt x="1099" y="0"/>
                      <a:pt x="1099" y="0"/>
                    </a:cubicBezTo>
                    <a:cubicBezTo>
                      <a:pt x="1110" y="0"/>
                      <a:pt x="1118" y="11"/>
                      <a:pt x="1118" y="24"/>
                    </a:cubicBezTo>
                    <a:cubicBezTo>
                      <a:pt x="1118" y="38"/>
                      <a:pt x="1110" y="48"/>
                      <a:pt x="109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lumMod val="75000"/>
                    </a:schemeClr>
                  </a:solidFill>
                  <a:effectLst/>
                  <a:uLnTx/>
                  <a:uFillTx/>
                </a:endParaRPr>
              </a:p>
            </p:txBody>
          </p:sp>
        </p:grpSp>
      </p:grpSp>
      <p:grpSp>
        <p:nvGrpSpPr>
          <p:cNvPr id="5" name="Group 4"/>
          <p:cNvGrpSpPr/>
          <p:nvPr/>
        </p:nvGrpSpPr>
        <p:grpSpPr>
          <a:xfrm>
            <a:off x="2336627" y="1437795"/>
            <a:ext cx="8390648" cy="3439775"/>
            <a:chOff x="2402371" y="1664005"/>
            <a:chExt cx="8390648" cy="3439775"/>
          </a:xfrm>
          <a:solidFill>
            <a:schemeClr val="bg2"/>
          </a:solidFill>
        </p:grpSpPr>
        <p:sp>
          <p:nvSpPr>
            <p:cNvPr id="387" name="Freeform 386"/>
            <p:cNvSpPr>
              <a:spLocks/>
            </p:cNvSpPr>
            <p:nvPr/>
          </p:nvSpPr>
          <p:spPr bwMode="auto">
            <a:xfrm>
              <a:off x="2880352" y="2153035"/>
              <a:ext cx="382073" cy="342630"/>
            </a:xfrm>
            <a:custGeom>
              <a:avLst/>
              <a:gdLst>
                <a:gd name="connsiteX0" fmla="*/ 3516568 w 3629025"/>
                <a:gd name="connsiteY0" fmla="*/ 3138886 h 3254390"/>
                <a:gd name="connsiteX1" fmla="*/ 3513902 w 3629025"/>
                <a:gd name="connsiteY1" fmla="*/ 3141552 h 3254390"/>
                <a:gd name="connsiteX2" fmla="*/ 3516568 w 3629025"/>
                <a:gd name="connsiteY2" fmla="*/ 3141552 h 3254390"/>
                <a:gd name="connsiteX3" fmla="*/ 3516568 w 3629025"/>
                <a:gd name="connsiteY3" fmla="*/ 3140691 h 3254390"/>
                <a:gd name="connsiteX4" fmla="*/ 3516568 w 3629025"/>
                <a:gd name="connsiteY4" fmla="*/ 3138886 h 3254390"/>
                <a:gd name="connsiteX5" fmla="*/ 1814513 w 3629025"/>
                <a:gd name="connsiteY5" fmla="*/ 2087188 h 3254390"/>
                <a:gd name="connsiteX6" fmla="*/ 610916 w 3629025"/>
                <a:gd name="connsiteY6" fmla="*/ 2397227 h 3254390"/>
                <a:gd name="connsiteX7" fmla="*/ 145036 w 3629025"/>
                <a:gd name="connsiteY7" fmla="*/ 2934094 h 3254390"/>
                <a:gd name="connsiteX8" fmla="*/ 112994 w 3629025"/>
                <a:gd name="connsiteY8" fmla="*/ 3138502 h 3254390"/>
                <a:gd name="connsiteX9" fmla="*/ 711667 w 3629025"/>
                <a:gd name="connsiteY9" fmla="*/ 3138502 h 3254390"/>
                <a:gd name="connsiteX10" fmla="*/ 3509920 w 3629025"/>
                <a:gd name="connsiteY10" fmla="*/ 3138502 h 3254390"/>
                <a:gd name="connsiteX11" fmla="*/ 3512992 w 3629025"/>
                <a:gd name="connsiteY11" fmla="*/ 3138502 h 3254390"/>
                <a:gd name="connsiteX12" fmla="*/ 3480950 w 3629025"/>
                <a:gd name="connsiteY12" fmla="*/ 2934094 h 3254390"/>
                <a:gd name="connsiteX13" fmla="*/ 3015069 w 3629025"/>
                <a:gd name="connsiteY13" fmla="*/ 2397227 h 3254390"/>
                <a:gd name="connsiteX14" fmla="*/ 1814513 w 3629025"/>
                <a:gd name="connsiteY14" fmla="*/ 2087188 h 3254390"/>
                <a:gd name="connsiteX15" fmla="*/ 1814513 w 3629025"/>
                <a:gd name="connsiteY15" fmla="*/ 1971684 h 3254390"/>
                <a:gd name="connsiteX16" fmla="*/ 3075857 w 3629025"/>
                <a:gd name="connsiteY16" fmla="*/ 2296920 h 3254390"/>
                <a:gd name="connsiteX17" fmla="*/ 3592600 w 3629025"/>
                <a:gd name="connsiteY17" fmla="*/ 2905170 h 3254390"/>
                <a:gd name="connsiteX18" fmla="*/ 3628968 w 3629025"/>
                <a:gd name="connsiteY18" fmla="*/ 3141552 h 3254390"/>
                <a:gd name="connsiteX19" fmla="*/ 3629025 w 3629025"/>
                <a:gd name="connsiteY19" fmla="*/ 3141552 h 3254390"/>
                <a:gd name="connsiteX20" fmla="*/ 3628992 w 3629025"/>
                <a:gd name="connsiteY20" fmla="*/ 3141711 h 3254390"/>
                <a:gd name="connsiteX21" fmla="*/ 3629025 w 3629025"/>
                <a:gd name="connsiteY21" fmla="*/ 3141925 h 3254390"/>
                <a:gd name="connsiteX22" fmla="*/ 3516568 w 3629025"/>
                <a:gd name="connsiteY22" fmla="*/ 3254390 h 3254390"/>
                <a:gd name="connsiteX23" fmla="*/ 112457 w 3629025"/>
                <a:gd name="connsiteY23" fmla="*/ 3254390 h 3254390"/>
                <a:gd name="connsiteX24" fmla="*/ 8596 w 3629025"/>
                <a:gd name="connsiteY24" fmla="*/ 3184915 h 3254390"/>
                <a:gd name="connsiteX25" fmla="*/ 74 w 3629025"/>
                <a:gd name="connsiteY25" fmla="*/ 3141925 h 3254390"/>
                <a:gd name="connsiteX26" fmla="*/ 0 w 3629025"/>
                <a:gd name="connsiteY26" fmla="*/ 3141925 h 3254390"/>
                <a:gd name="connsiteX27" fmla="*/ 32 w 3629025"/>
                <a:gd name="connsiteY27" fmla="*/ 3141714 h 3254390"/>
                <a:gd name="connsiteX28" fmla="*/ 0 w 3629025"/>
                <a:gd name="connsiteY28" fmla="*/ 3141552 h 3254390"/>
                <a:gd name="connsiteX29" fmla="*/ 57 w 3629025"/>
                <a:gd name="connsiteY29" fmla="*/ 3141552 h 3254390"/>
                <a:gd name="connsiteX30" fmla="*/ 35950 w 3629025"/>
                <a:gd name="connsiteY30" fmla="*/ 2905170 h 3254390"/>
                <a:gd name="connsiteX31" fmla="*/ 550129 w 3629025"/>
                <a:gd name="connsiteY31" fmla="*/ 2296920 h 3254390"/>
                <a:gd name="connsiteX32" fmla="*/ 1814513 w 3629025"/>
                <a:gd name="connsiteY32" fmla="*/ 1971684 h 3254390"/>
                <a:gd name="connsiteX33" fmla="*/ 1746250 w 3629025"/>
                <a:gd name="connsiteY33" fmla="*/ 115888 h 3254390"/>
                <a:gd name="connsiteX34" fmla="*/ 973137 w 3629025"/>
                <a:gd name="connsiteY34" fmla="*/ 887417 h 3254390"/>
                <a:gd name="connsiteX35" fmla="*/ 1746250 w 3629025"/>
                <a:gd name="connsiteY35" fmla="*/ 1658946 h 3254390"/>
                <a:gd name="connsiteX36" fmla="*/ 2519363 w 3629025"/>
                <a:gd name="connsiteY36" fmla="*/ 887417 h 3254390"/>
                <a:gd name="connsiteX37" fmla="*/ 1746250 w 3629025"/>
                <a:gd name="connsiteY37" fmla="*/ 115888 h 3254390"/>
                <a:gd name="connsiteX38" fmla="*/ 1747837 w 3629025"/>
                <a:gd name="connsiteY38" fmla="*/ 0 h 3254390"/>
                <a:gd name="connsiteX39" fmla="*/ 2635250 w 3629025"/>
                <a:gd name="connsiteY39" fmla="*/ 887417 h 3254390"/>
                <a:gd name="connsiteX40" fmla="*/ 1747837 w 3629025"/>
                <a:gd name="connsiteY40" fmla="*/ 1774834 h 3254390"/>
                <a:gd name="connsiteX41" fmla="*/ 860424 w 3629025"/>
                <a:gd name="connsiteY41" fmla="*/ 887417 h 3254390"/>
                <a:gd name="connsiteX42" fmla="*/ 1747837 w 3629025"/>
                <a:gd name="connsiteY42" fmla="*/ 0 h 325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29025" h="3254390">
                  <a:moveTo>
                    <a:pt x="3516568" y="3138886"/>
                  </a:moveTo>
                  <a:lnTo>
                    <a:pt x="3513902" y="3141552"/>
                  </a:lnTo>
                  <a:lnTo>
                    <a:pt x="3516568" y="3141552"/>
                  </a:lnTo>
                  <a:lnTo>
                    <a:pt x="3516568" y="3140691"/>
                  </a:lnTo>
                  <a:cubicBezTo>
                    <a:pt x="3516568" y="3138886"/>
                    <a:pt x="3516568" y="3138886"/>
                    <a:pt x="3516568" y="3138886"/>
                  </a:cubicBezTo>
                  <a:close/>
                  <a:moveTo>
                    <a:pt x="1814513" y="2087188"/>
                  </a:moveTo>
                  <a:cubicBezTo>
                    <a:pt x="1358605" y="2087188"/>
                    <a:pt x="933091" y="2196614"/>
                    <a:pt x="610916" y="2397227"/>
                  </a:cubicBezTo>
                  <a:cubicBezTo>
                    <a:pt x="369285" y="2545407"/>
                    <a:pt x="209718" y="2731201"/>
                    <a:pt x="145036" y="2934094"/>
                  </a:cubicBezTo>
                  <a:lnTo>
                    <a:pt x="112994" y="3138502"/>
                  </a:lnTo>
                  <a:lnTo>
                    <a:pt x="711667" y="3138502"/>
                  </a:lnTo>
                  <a:cubicBezTo>
                    <a:pt x="3142581" y="3138502"/>
                    <a:pt x="3466703" y="3138502"/>
                    <a:pt x="3509920" y="3138502"/>
                  </a:cubicBezTo>
                  <a:lnTo>
                    <a:pt x="3512992" y="3138502"/>
                  </a:lnTo>
                  <a:lnTo>
                    <a:pt x="3480950" y="2934094"/>
                  </a:lnTo>
                  <a:cubicBezTo>
                    <a:pt x="3416268" y="2731201"/>
                    <a:pt x="3256701" y="2545407"/>
                    <a:pt x="3015069" y="2397227"/>
                  </a:cubicBezTo>
                  <a:cubicBezTo>
                    <a:pt x="2695934" y="2196614"/>
                    <a:pt x="2267381" y="2087188"/>
                    <a:pt x="1814513" y="2087188"/>
                  </a:cubicBezTo>
                  <a:close/>
                  <a:moveTo>
                    <a:pt x="1814513" y="1971684"/>
                  </a:moveTo>
                  <a:cubicBezTo>
                    <a:pt x="2288657" y="1971684"/>
                    <a:pt x="2738485" y="2087188"/>
                    <a:pt x="3075857" y="2296920"/>
                  </a:cubicBezTo>
                  <a:cubicBezTo>
                    <a:pt x="3342563" y="2463338"/>
                    <a:pt x="3520367" y="2674209"/>
                    <a:pt x="3592600" y="2905170"/>
                  </a:cubicBezTo>
                  <a:lnTo>
                    <a:pt x="3628968" y="3141552"/>
                  </a:lnTo>
                  <a:lnTo>
                    <a:pt x="3629025" y="3141552"/>
                  </a:lnTo>
                  <a:lnTo>
                    <a:pt x="3628992" y="3141711"/>
                  </a:lnTo>
                  <a:lnTo>
                    <a:pt x="3629025" y="3141925"/>
                  </a:lnTo>
                  <a:cubicBezTo>
                    <a:pt x="3629025" y="3202717"/>
                    <a:pt x="3577356" y="3254390"/>
                    <a:pt x="3516568" y="3254390"/>
                  </a:cubicBezTo>
                  <a:cubicBezTo>
                    <a:pt x="112457" y="3254390"/>
                    <a:pt x="112457" y="3254390"/>
                    <a:pt x="112457" y="3254390"/>
                  </a:cubicBezTo>
                  <a:cubicBezTo>
                    <a:pt x="64587" y="3254390"/>
                    <a:pt x="25265" y="3225228"/>
                    <a:pt x="8596" y="3184915"/>
                  </a:cubicBezTo>
                  <a:lnTo>
                    <a:pt x="74" y="3141925"/>
                  </a:lnTo>
                  <a:lnTo>
                    <a:pt x="0" y="3141925"/>
                  </a:lnTo>
                  <a:lnTo>
                    <a:pt x="32" y="3141714"/>
                  </a:lnTo>
                  <a:lnTo>
                    <a:pt x="0" y="3141552"/>
                  </a:lnTo>
                  <a:lnTo>
                    <a:pt x="57" y="3141552"/>
                  </a:lnTo>
                  <a:lnTo>
                    <a:pt x="35950" y="2905170"/>
                  </a:lnTo>
                  <a:cubicBezTo>
                    <a:pt x="107329" y="2674209"/>
                    <a:pt x="283423" y="2463338"/>
                    <a:pt x="550129" y="2296920"/>
                  </a:cubicBezTo>
                  <a:cubicBezTo>
                    <a:pt x="890540" y="2087188"/>
                    <a:pt x="1337329" y="1971684"/>
                    <a:pt x="1814513" y="1971684"/>
                  </a:cubicBezTo>
                  <a:close/>
                  <a:moveTo>
                    <a:pt x="1746250" y="115888"/>
                  </a:moveTo>
                  <a:cubicBezTo>
                    <a:pt x="1319271" y="115888"/>
                    <a:pt x="973137" y="461313"/>
                    <a:pt x="973137" y="887417"/>
                  </a:cubicBezTo>
                  <a:cubicBezTo>
                    <a:pt x="973137" y="1313521"/>
                    <a:pt x="1319271" y="1658946"/>
                    <a:pt x="1746250" y="1658946"/>
                  </a:cubicBezTo>
                  <a:cubicBezTo>
                    <a:pt x="2173229" y="1658946"/>
                    <a:pt x="2519363" y="1313521"/>
                    <a:pt x="2519363" y="887417"/>
                  </a:cubicBezTo>
                  <a:cubicBezTo>
                    <a:pt x="2519363" y="461313"/>
                    <a:pt x="2173229" y="115888"/>
                    <a:pt x="1746250" y="115888"/>
                  </a:cubicBezTo>
                  <a:close/>
                  <a:moveTo>
                    <a:pt x="1747837" y="0"/>
                  </a:moveTo>
                  <a:cubicBezTo>
                    <a:pt x="2237942" y="0"/>
                    <a:pt x="2635250" y="397310"/>
                    <a:pt x="2635250" y="887417"/>
                  </a:cubicBezTo>
                  <a:cubicBezTo>
                    <a:pt x="2635250" y="1377524"/>
                    <a:pt x="2237942" y="1774834"/>
                    <a:pt x="1747837" y="1774834"/>
                  </a:cubicBezTo>
                  <a:cubicBezTo>
                    <a:pt x="1257732" y="1774834"/>
                    <a:pt x="860424" y="1377524"/>
                    <a:pt x="860424" y="887417"/>
                  </a:cubicBezTo>
                  <a:cubicBezTo>
                    <a:pt x="860424" y="397310"/>
                    <a:pt x="1257732" y="0"/>
                    <a:pt x="174783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8" name="Freeform 387"/>
            <p:cNvSpPr>
              <a:spLocks/>
            </p:cNvSpPr>
            <p:nvPr/>
          </p:nvSpPr>
          <p:spPr bwMode="auto">
            <a:xfrm>
              <a:off x="2924385" y="3942332"/>
              <a:ext cx="508114" cy="706631"/>
            </a:xfrm>
            <a:custGeom>
              <a:avLst/>
              <a:gdLst>
                <a:gd name="connsiteX0" fmla="*/ 838496 w 1114676"/>
                <a:gd name="connsiteY0" fmla="*/ 1272420 h 1550172"/>
                <a:gd name="connsiteX1" fmla="*/ 838496 w 1114676"/>
                <a:gd name="connsiteY1" fmla="*/ 1317489 h 1550172"/>
                <a:gd name="connsiteX2" fmla="*/ 957458 w 1114676"/>
                <a:gd name="connsiteY2" fmla="*/ 1317489 h 1550172"/>
                <a:gd name="connsiteX3" fmla="*/ 957458 w 1114676"/>
                <a:gd name="connsiteY3" fmla="*/ 1272420 h 1550172"/>
                <a:gd name="connsiteX4" fmla="*/ 823473 w 1114676"/>
                <a:gd name="connsiteY4" fmla="*/ 1216345 h 1550172"/>
                <a:gd name="connsiteX5" fmla="*/ 974403 w 1114676"/>
                <a:gd name="connsiteY5" fmla="*/ 1216345 h 1550172"/>
                <a:gd name="connsiteX6" fmla="*/ 1013532 w 1114676"/>
                <a:gd name="connsiteY6" fmla="*/ 1257054 h 1550172"/>
                <a:gd name="connsiteX7" fmla="*/ 1013532 w 1114676"/>
                <a:gd name="connsiteY7" fmla="*/ 1332856 h 1550172"/>
                <a:gd name="connsiteX8" fmla="*/ 974403 w 1114676"/>
                <a:gd name="connsiteY8" fmla="*/ 1373564 h 1550172"/>
                <a:gd name="connsiteX9" fmla="*/ 823473 w 1114676"/>
                <a:gd name="connsiteY9" fmla="*/ 1373564 h 1550172"/>
                <a:gd name="connsiteX10" fmla="*/ 782946 w 1114676"/>
                <a:gd name="connsiteY10" fmla="*/ 1332856 h 1550172"/>
                <a:gd name="connsiteX11" fmla="*/ 782946 w 1114676"/>
                <a:gd name="connsiteY11" fmla="*/ 1257054 h 1550172"/>
                <a:gd name="connsiteX12" fmla="*/ 823473 w 1114676"/>
                <a:gd name="connsiteY12" fmla="*/ 1216345 h 1550172"/>
                <a:gd name="connsiteX13" fmla="*/ 410339 w 1114676"/>
                <a:gd name="connsiteY13" fmla="*/ 1051266 h 1550172"/>
                <a:gd name="connsiteX14" fmla="*/ 410339 w 1114676"/>
                <a:gd name="connsiteY14" fmla="*/ 1220538 h 1550172"/>
                <a:gd name="connsiteX15" fmla="*/ 480039 w 1114676"/>
                <a:gd name="connsiteY15" fmla="*/ 1220538 h 1550172"/>
                <a:gd name="connsiteX16" fmla="*/ 480039 w 1114676"/>
                <a:gd name="connsiteY16" fmla="*/ 1051266 h 1550172"/>
                <a:gd name="connsiteX17" fmla="*/ 177656 w 1114676"/>
                <a:gd name="connsiteY17" fmla="*/ 1051266 h 1550172"/>
                <a:gd name="connsiteX18" fmla="*/ 177656 w 1114676"/>
                <a:gd name="connsiteY18" fmla="*/ 1220538 h 1550172"/>
                <a:gd name="connsiteX19" fmla="*/ 247881 w 1114676"/>
                <a:gd name="connsiteY19" fmla="*/ 1220538 h 1550172"/>
                <a:gd name="connsiteX20" fmla="*/ 247881 w 1114676"/>
                <a:gd name="connsiteY20" fmla="*/ 1051266 h 1550172"/>
                <a:gd name="connsiteX21" fmla="*/ 838496 w 1114676"/>
                <a:gd name="connsiteY21" fmla="*/ 1047074 h 1550172"/>
                <a:gd name="connsiteX22" fmla="*/ 838496 w 1114676"/>
                <a:gd name="connsiteY22" fmla="*/ 1091619 h 1550172"/>
                <a:gd name="connsiteX23" fmla="*/ 957458 w 1114676"/>
                <a:gd name="connsiteY23" fmla="*/ 1091619 h 1550172"/>
                <a:gd name="connsiteX24" fmla="*/ 957458 w 1114676"/>
                <a:gd name="connsiteY24" fmla="*/ 1047074 h 1550172"/>
                <a:gd name="connsiteX25" fmla="*/ 394831 w 1114676"/>
                <a:gd name="connsiteY25" fmla="*/ 995192 h 1550172"/>
                <a:gd name="connsiteX26" fmla="*/ 495547 w 1114676"/>
                <a:gd name="connsiteY26" fmla="*/ 995192 h 1550172"/>
                <a:gd name="connsiteX27" fmla="*/ 536114 w 1114676"/>
                <a:gd name="connsiteY27" fmla="*/ 1035795 h 1550172"/>
                <a:gd name="connsiteX28" fmla="*/ 536114 w 1114676"/>
                <a:gd name="connsiteY28" fmla="*/ 1236009 h 1550172"/>
                <a:gd name="connsiteX29" fmla="*/ 495547 w 1114676"/>
                <a:gd name="connsiteY29" fmla="*/ 1276612 h 1550172"/>
                <a:gd name="connsiteX30" fmla="*/ 394831 w 1114676"/>
                <a:gd name="connsiteY30" fmla="*/ 1276612 h 1550172"/>
                <a:gd name="connsiteX31" fmla="*/ 354265 w 1114676"/>
                <a:gd name="connsiteY31" fmla="*/ 1236009 h 1550172"/>
                <a:gd name="connsiteX32" fmla="*/ 354265 w 1114676"/>
                <a:gd name="connsiteY32" fmla="*/ 1035795 h 1550172"/>
                <a:gd name="connsiteX33" fmla="*/ 394831 w 1114676"/>
                <a:gd name="connsiteY33" fmla="*/ 995192 h 1550172"/>
                <a:gd name="connsiteX34" fmla="*/ 162672 w 1114676"/>
                <a:gd name="connsiteY34" fmla="*/ 995192 h 1550172"/>
                <a:gd name="connsiteX35" fmla="*/ 263389 w 1114676"/>
                <a:gd name="connsiteY35" fmla="*/ 995192 h 1550172"/>
                <a:gd name="connsiteX36" fmla="*/ 303955 w 1114676"/>
                <a:gd name="connsiteY36" fmla="*/ 1035795 h 1550172"/>
                <a:gd name="connsiteX37" fmla="*/ 303955 w 1114676"/>
                <a:gd name="connsiteY37" fmla="*/ 1236009 h 1550172"/>
                <a:gd name="connsiteX38" fmla="*/ 263389 w 1114676"/>
                <a:gd name="connsiteY38" fmla="*/ 1276612 h 1550172"/>
                <a:gd name="connsiteX39" fmla="*/ 162672 w 1114676"/>
                <a:gd name="connsiteY39" fmla="*/ 1276612 h 1550172"/>
                <a:gd name="connsiteX40" fmla="*/ 122106 w 1114676"/>
                <a:gd name="connsiteY40" fmla="*/ 1236009 h 1550172"/>
                <a:gd name="connsiteX41" fmla="*/ 122106 w 1114676"/>
                <a:gd name="connsiteY41" fmla="*/ 1035795 h 1550172"/>
                <a:gd name="connsiteX42" fmla="*/ 162672 w 1114676"/>
                <a:gd name="connsiteY42" fmla="*/ 995192 h 1550172"/>
                <a:gd name="connsiteX43" fmla="*/ 823473 w 1114676"/>
                <a:gd name="connsiteY43" fmla="*/ 990999 h 1550172"/>
                <a:gd name="connsiteX44" fmla="*/ 974403 w 1114676"/>
                <a:gd name="connsiteY44" fmla="*/ 990999 h 1550172"/>
                <a:gd name="connsiteX45" fmla="*/ 1013532 w 1114676"/>
                <a:gd name="connsiteY45" fmla="*/ 1031572 h 1550172"/>
                <a:gd name="connsiteX46" fmla="*/ 1013532 w 1114676"/>
                <a:gd name="connsiteY46" fmla="*/ 1107121 h 1550172"/>
                <a:gd name="connsiteX47" fmla="*/ 974403 w 1114676"/>
                <a:gd name="connsiteY47" fmla="*/ 1147694 h 1550172"/>
                <a:gd name="connsiteX48" fmla="*/ 823473 w 1114676"/>
                <a:gd name="connsiteY48" fmla="*/ 1147694 h 1550172"/>
                <a:gd name="connsiteX49" fmla="*/ 782946 w 1114676"/>
                <a:gd name="connsiteY49" fmla="*/ 1107121 h 1550172"/>
                <a:gd name="connsiteX50" fmla="*/ 782946 w 1114676"/>
                <a:gd name="connsiteY50" fmla="*/ 1031572 h 1550172"/>
                <a:gd name="connsiteX51" fmla="*/ 823473 w 1114676"/>
                <a:gd name="connsiteY51" fmla="*/ 990999 h 1550172"/>
                <a:gd name="connsiteX52" fmla="*/ 838496 w 1114676"/>
                <a:gd name="connsiteY52" fmla="*/ 820155 h 1550172"/>
                <a:gd name="connsiteX53" fmla="*/ 838496 w 1114676"/>
                <a:gd name="connsiteY53" fmla="*/ 864701 h 1550172"/>
                <a:gd name="connsiteX54" fmla="*/ 957458 w 1114676"/>
                <a:gd name="connsiteY54" fmla="*/ 864701 h 1550172"/>
                <a:gd name="connsiteX55" fmla="*/ 957458 w 1114676"/>
                <a:gd name="connsiteY55" fmla="*/ 820155 h 1550172"/>
                <a:gd name="connsiteX56" fmla="*/ 823473 w 1114676"/>
                <a:gd name="connsiteY56" fmla="*/ 764081 h 1550172"/>
                <a:gd name="connsiteX57" fmla="*/ 974403 w 1114676"/>
                <a:gd name="connsiteY57" fmla="*/ 764081 h 1550172"/>
                <a:gd name="connsiteX58" fmla="*/ 1013532 w 1114676"/>
                <a:gd name="connsiteY58" fmla="*/ 804653 h 1550172"/>
                <a:gd name="connsiteX59" fmla="*/ 1013532 w 1114676"/>
                <a:gd name="connsiteY59" fmla="*/ 880202 h 1550172"/>
                <a:gd name="connsiteX60" fmla="*/ 974403 w 1114676"/>
                <a:gd name="connsiteY60" fmla="*/ 920775 h 1550172"/>
                <a:gd name="connsiteX61" fmla="*/ 823473 w 1114676"/>
                <a:gd name="connsiteY61" fmla="*/ 920775 h 1550172"/>
                <a:gd name="connsiteX62" fmla="*/ 782946 w 1114676"/>
                <a:gd name="connsiteY62" fmla="*/ 880202 h 1550172"/>
                <a:gd name="connsiteX63" fmla="*/ 782946 w 1114676"/>
                <a:gd name="connsiteY63" fmla="*/ 804653 h 1550172"/>
                <a:gd name="connsiteX64" fmla="*/ 823473 w 1114676"/>
                <a:gd name="connsiteY64" fmla="*/ 764081 h 1550172"/>
                <a:gd name="connsiteX65" fmla="*/ 737877 w 1114676"/>
                <a:gd name="connsiteY65" fmla="*/ 670274 h 1550172"/>
                <a:gd name="connsiteX66" fmla="*/ 737877 w 1114676"/>
                <a:gd name="connsiteY66" fmla="*/ 1494098 h 1550172"/>
                <a:gd name="connsiteX67" fmla="*/ 1058602 w 1114676"/>
                <a:gd name="connsiteY67" fmla="*/ 1494098 h 1550172"/>
                <a:gd name="connsiteX68" fmla="*/ 1058602 w 1114676"/>
                <a:gd name="connsiteY68" fmla="*/ 670274 h 1550172"/>
                <a:gd name="connsiteX69" fmla="*/ 410339 w 1114676"/>
                <a:gd name="connsiteY69" fmla="*/ 619440 h 1550172"/>
                <a:gd name="connsiteX70" fmla="*/ 410339 w 1114676"/>
                <a:gd name="connsiteY70" fmla="*/ 789236 h 1550172"/>
                <a:gd name="connsiteX71" fmla="*/ 480039 w 1114676"/>
                <a:gd name="connsiteY71" fmla="*/ 789236 h 1550172"/>
                <a:gd name="connsiteX72" fmla="*/ 480039 w 1114676"/>
                <a:gd name="connsiteY72" fmla="*/ 619440 h 1550172"/>
                <a:gd name="connsiteX73" fmla="*/ 177656 w 1114676"/>
                <a:gd name="connsiteY73" fmla="*/ 619440 h 1550172"/>
                <a:gd name="connsiteX74" fmla="*/ 177656 w 1114676"/>
                <a:gd name="connsiteY74" fmla="*/ 789236 h 1550172"/>
                <a:gd name="connsiteX75" fmla="*/ 247881 w 1114676"/>
                <a:gd name="connsiteY75" fmla="*/ 789236 h 1550172"/>
                <a:gd name="connsiteX76" fmla="*/ 247881 w 1114676"/>
                <a:gd name="connsiteY76" fmla="*/ 619440 h 1550172"/>
                <a:gd name="connsiteX77" fmla="*/ 735036 w 1114676"/>
                <a:gd name="connsiteY77" fmla="*/ 614199 h 1550172"/>
                <a:gd name="connsiteX78" fmla="*/ 1061443 w 1114676"/>
                <a:gd name="connsiteY78" fmla="*/ 614199 h 1550172"/>
                <a:gd name="connsiteX79" fmla="*/ 1114676 w 1114676"/>
                <a:gd name="connsiteY79" fmla="*/ 667443 h 1550172"/>
                <a:gd name="connsiteX80" fmla="*/ 1114676 w 1114676"/>
                <a:gd name="connsiteY80" fmla="*/ 1496928 h 1550172"/>
                <a:gd name="connsiteX81" fmla="*/ 1061443 w 1114676"/>
                <a:gd name="connsiteY81" fmla="*/ 1550172 h 1550172"/>
                <a:gd name="connsiteX82" fmla="*/ 735036 w 1114676"/>
                <a:gd name="connsiteY82" fmla="*/ 1550172 h 1550172"/>
                <a:gd name="connsiteX83" fmla="*/ 681802 w 1114676"/>
                <a:gd name="connsiteY83" fmla="*/ 1496928 h 1550172"/>
                <a:gd name="connsiteX84" fmla="*/ 681802 w 1114676"/>
                <a:gd name="connsiteY84" fmla="*/ 667443 h 1550172"/>
                <a:gd name="connsiteX85" fmla="*/ 735036 w 1114676"/>
                <a:gd name="connsiteY85" fmla="*/ 614199 h 1550172"/>
                <a:gd name="connsiteX86" fmla="*/ 394831 w 1114676"/>
                <a:gd name="connsiteY86" fmla="*/ 563366 h 1550172"/>
                <a:gd name="connsiteX87" fmla="*/ 495547 w 1114676"/>
                <a:gd name="connsiteY87" fmla="*/ 563366 h 1550172"/>
                <a:gd name="connsiteX88" fmla="*/ 536114 w 1114676"/>
                <a:gd name="connsiteY88" fmla="*/ 604044 h 1550172"/>
                <a:gd name="connsiteX89" fmla="*/ 536114 w 1114676"/>
                <a:gd name="connsiteY89" fmla="*/ 804632 h 1550172"/>
                <a:gd name="connsiteX90" fmla="*/ 495547 w 1114676"/>
                <a:gd name="connsiteY90" fmla="*/ 845310 h 1550172"/>
                <a:gd name="connsiteX91" fmla="*/ 394831 w 1114676"/>
                <a:gd name="connsiteY91" fmla="*/ 845310 h 1550172"/>
                <a:gd name="connsiteX92" fmla="*/ 354265 w 1114676"/>
                <a:gd name="connsiteY92" fmla="*/ 804632 h 1550172"/>
                <a:gd name="connsiteX93" fmla="*/ 354265 w 1114676"/>
                <a:gd name="connsiteY93" fmla="*/ 604044 h 1550172"/>
                <a:gd name="connsiteX94" fmla="*/ 394831 w 1114676"/>
                <a:gd name="connsiteY94" fmla="*/ 563366 h 1550172"/>
                <a:gd name="connsiteX95" fmla="*/ 162672 w 1114676"/>
                <a:gd name="connsiteY95" fmla="*/ 563366 h 1550172"/>
                <a:gd name="connsiteX96" fmla="*/ 263389 w 1114676"/>
                <a:gd name="connsiteY96" fmla="*/ 563366 h 1550172"/>
                <a:gd name="connsiteX97" fmla="*/ 303955 w 1114676"/>
                <a:gd name="connsiteY97" fmla="*/ 604044 h 1550172"/>
                <a:gd name="connsiteX98" fmla="*/ 303955 w 1114676"/>
                <a:gd name="connsiteY98" fmla="*/ 804632 h 1550172"/>
                <a:gd name="connsiteX99" fmla="*/ 263389 w 1114676"/>
                <a:gd name="connsiteY99" fmla="*/ 845310 h 1550172"/>
                <a:gd name="connsiteX100" fmla="*/ 162672 w 1114676"/>
                <a:gd name="connsiteY100" fmla="*/ 845310 h 1550172"/>
                <a:gd name="connsiteX101" fmla="*/ 122106 w 1114676"/>
                <a:gd name="connsiteY101" fmla="*/ 804632 h 1550172"/>
                <a:gd name="connsiteX102" fmla="*/ 122106 w 1114676"/>
                <a:gd name="connsiteY102" fmla="*/ 604044 h 1550172"/>
                <a:gd name="connsiteX103" fmla="*/ 162672 w 1114676"/>
                <a:gd name="connsiteY103" fmla="*/ 563366 h 1550172"/>
                <a:gd name="connsiteX104" fmla="*/ 56074 w 1114676"/>
                <a:gd name="connsiteY104" fmla="*/ 468510 h 1550172"/>
                <a:gd name="connsiteX105" fmla="*/ 56074 w 1114676"/>
                <a:gd name="connsiteY105" fmla="*/ 1494098 h 1550172"/>
                <a:gd name="connsiteX106" fmla="*/ 602145 w 1114676"/>
                <a:gd name="connsiteY106" fmla="*/ 1494098 h 1550172"/>
                <a:gd name="connsiteX107" fmla="*/ 602145 w 1114676"/>
                <a:gd name="connsiteY107" fmla="*/ 468510 h 1550172"/>
                <a:gd name="connsiteX108" fmla="*/ 155556 w 1114676"/>
                <a:gd name="connsiteY108" fmla="*/ 316994 h 1550172"/>
                <a:gd name="connsiteX109" fmla="*/ 155556 w 1114676"/>
                <a:gd name="connsiteY109" fmla="*/ 406960 h 1550172"/>
                <a:gd name="connsiteX110" fmla="*/ 155556 w 1114676"/>
                <a:gd name="connsiteY110" fmla="*/ 412436 h 1550172"/>
                <a:gd name="connsiteX111" fmla="*/ 194671 w 1114676"/>
                <a:gd name="connsiteY111" fmla="*/ 412436 h 1550172"/>
                <a:gd name="connsiteX112" fmla="*/ 471348 w 1114676"/>
                <a:gd name="connsiteY112" fmla="*/ 412436 h 1550172"/>
                <a:gd name="connsiteX113" fmla="*/ 502663 w 1114676"/>
                <a:gd name="connsiteY113" fmla="*/ 412436 h 1550172"/>
                <a:gd name="connsiteX114" fmla="*/ 502663 w 1114676"/>
                <a:gd name="connsiteY114" fmla="*/ 396731 h 1550172"/>
                <a:gd name="connsiteX115" fmla="*/ 502663 w 1114676"/>
                <a:gd name="connsiteY115" fmla="*/ 316994 h 1550172"/>
                <a:gd name="connsiteX116" fmla="*/ 155556 w 1114676"/>
                <a:gd name="connsiteY116" fmla="*/ 316994 h 1550172"/>
                <a:gd name="connsiteX117" fmla="*/ 205890 w 1114676"/>
                <a:gd name="connsiteY117" fmla="*/ 167163 h 1550172"/>
                <a:gd name="connsiteX118" fmla="*/ 205890 w 1114676"/>
                <a:gd name="connsiteY118" fmla="*/ 239278 h 1550172"/>
                <a:gd name="connsiteX119" fmla="*/ 205890 w 1114676"/>
                <a:gd name="connsiteY119" fmla="*/ 260982 h 1550172"/>
                <a:gd name="connsiteX120" fmla="*/ 214842 w 1114676"/>
                <a:gd name="connsiteY120" fmla="*/ 260982 h 1550172"/>
                <a:gd name="connsiteX121" fmla="*/ 442688 w 1114676"/>
                <a:gd name="connsiteY121" fmla="*/ 260982 h 1550172"/>
                <a:gd name="connsiteX122" fmla="*/ 452329 w 1114676"/>
                <a:gd name="connsiteY122" fmla="*/ 260982 h 1550172"/>
                <a:gd name="connsiteX123" fmla="*/ 452329 w 1114676"/>
                <a:gd name="connsiteY123" fmla="*/ 250729 h 1550172"/>
                <a:gd name="connsiteX124" fmla="*/ 452329 w 1114676"/>
                <a:gd name="connsiteY124" fmla="*/ 167163 h 1550172"/>
                <a:gd name="connsiteX125" fmla="*/ 338074 w 1114676"/>
                <a:gd name="connsiteY125" fmla="*/ 167163 h 1550172"/>
                <a:gd name="connsiteX126" fmla="*/ 328909 w 1114676"/>
                <a:gd name="connsiteY126" fmla="*/ 167163 h 1550172"/>
                <a:gd name="connsiteX127" fmla="*/ 328848 w 1114676"/>
                <a:gd name="connsiteY127" fmla="*/ 167176 h 1550172"/>
                <a:gd name="connsiteX128" fmla="*/ 328787 w 1114676"/>
                <a:gd name="connsiteY128" fmla="*/ 167163 h 1550172"/>
                <a:gd name="connsiteX129" fmla="*/ 309857 w 1114676"/>
                <a:gd name="connsiteY129" fmla="*/ 167163 h 1550172"/>
                <a:gd name="connsiteX130" fmla="*/ 205890 w 1114676"/>
                <a:gd name="connsiteY130" fmla="*/ 167163 h 1550172"/>
                <a:gd name="connsiteX131" fmla="*/ 328848 w 1114676"/>
                <a:gd name="connsiteY131" fmla="*/ 0 h 1550172"/>
                <a:gd name="connsiteX132" fmla="*/ 356885 w 1114676"/>
                <a:gd name="connsiteY132" fmla="*/ 28097 h 1550172"/>
                <a:gd name="connsiteX133" fmla="*/ 356885 w 1114676"/>
                <a:gd name="connsiteY133" fmla="*/ 92259 h 1550172"/>
                <a:gd name="connsiteX134" fmla="*/ 356885 w 1114676"/>
                <a:gd name="connsiteY134" fmla="*/ 111101 h 1550172"/>
                <a:gd name="connsiteX135" fmla="*/ 373229 w 1114676"/>
                <a:gd name="connsiteY135" fmla="*/ 111101 h 1550172"/>
                <a:gd name="connsiteX136" fmla="*/ 455130 w 1114676"/>
                <a:gd name="connsiteY136" fmla="*/ 111101 h 1550172"/>
                <a:gd name="connsiteX137" fmla="*/ 508338 w 1114676"/>
                <a:gd name="connsiteY137" fmla="*/ 164360 h 1550172"/>
                <a:gd name="connsiteX138" fmla="*/ 508338 w 1114676"/>
                <a:gd name="connsiteY138" fmla="*/ 261563 h 1550172"/>
                <a:gd name="connsiteX139" fmla="*/ 526173 w 1114676"/>
                <a:gd name="connsiteY139" fmla="*/ 265161 h 1550172"/>
                <a:gd name="connsiteX140" fmla="*/ 558648 w 1114676"/>
                <a:gd name="connsiteY140" fmla="*/ 314194 h 1550172"/>
                <a:gd name="connsiteX141" fmla="*/ 558648 w 1114676"/>
                <a:gd name="connsiteY141" fmla="*/ 412436 h 1550172"/>
                <a:gd name="connsiteX142" fmla="*/ 560079 w 1114676"/>
                <a:gd name="connsiteY142" fmla="*/ 412436 h 1550172"/>
                <a:gd name="connsiteX143" fmla="*/ 606402 w 1114676"/>
                <a:gd name="connsiteY143" fmla="*/ 412436 h 1550172"/>
                <a:gd name="connsiteX144" fmla="*/ 658220 w 1114676"/>
                <a:gd name="connsiteY144" fmla="*/ 465680 h 1550172"/>
                <a:gd name="connsiteX145" fmla="*/ 658220 w 1114676"/>
                <a:gd name="connsiteY145" fmla="*/ 1496928 h 1550172"/>
                <a:gd name="connsiteX146" fmla="*/ 606402 w 1114676"/>
                <a:gd name="connsiteY146" fmla="*/ 1550172 h 1550172"/>
                <a:gd name="connsiteX147" fmla="*/ 53218 w 1114676"/>
                <a:gd name="connsiteY147" fmla="*/ 1550172 h 1550172"/>
                <a:gd name="connsiteX148" fmla="*/ 0 w 1114676"/>
                <a:gd name="connsiteY148" fmla="*/ 1496928 h 1550172"/>
                <a:gd name="connsiteX149" fmla="*/ 0 w 1114676"/>
                <a:gd name="connsiteY149" fmla="*/ 465680 h 1550172"/>
                <a:gd name="connsiteX150" fmla="*/ 53218 w 1114676"/>
                <a:gd name="connsiteY150" fmla="*/ 412436 h 1550172"/>
                <a:gd name="connsiteX151" fmla="*/ 99571 w 1114676"/>
                <a:gd name="connsiteY151" fmla="*/ 412436 h 1550172"/>
                <a:gd name="connsiteX152" fmla="*/ 99571 w 1114676"/>
                <a:gd name="connsiteY152" fmla="*/ 395807 h 1550172"/>
                <a:gd name="connsiteX153" fmla="*/ 99571 w 1114676"/>
                <a:gd name="connsiteY153" fmla="*/ 314194 h 1550172"/>
                <a:gd name="connsiteX154" fmla="*/ 132047 w 1114676"/>
                <a:gd name="connsiteY154" fmla="*/ 265161 h 1550172"/>
                <a:gd name="connsiteX155" fmla="*/ 149881 w 1114676"/>
                <a:gd name="connsiteY155" fmla="*/ 261563 h 1550172"/>
                <a:gd name="connsiteX156" fmla="*/ 149881 w 1114676"/>
                <a:gd name="connsiteY156" fmla="*/ 249804 h 1550172"/>
                <a:gd name="connsiteX157" fmla="*/ 149881 w 1114676"/>
                <a:gd name="connsiteY157" fmla="*/ 164360 h 1550172"/>
                <a:gd name="connsiteX158" fmla="*/ 203090 w 1114676"/>
                <a:gd name="connsiteY158" fmla="*/ 111101 h 1550172"/>
                <a:gd name="connsiteX159" fmla="*/ 286282 w 1114676"/>
                <a:gd name="connsiteY159" fmla="*/ 111101 h 1550172"/>
                <a:gd name="connsiteX160" fmla="*/ 300810 w 1114676"/>
                <a:gd name="connsiteY160" fmla="*/ 111101 h 1550172"/>
                <a:gd name="connsiteX161" fmla="*/ 300810 w 1114676"/>
                <a:gd name="connsiteY161" fmla="*/ 102446 h 1550172"/>
                <a:gd name="connsiteX162" fmla="*/ 300810 w 1114676"/>
                <a:gd name="connsiteY162" fmla="*/ 28097 h 1550172"/>
                <a:gd name="connsiteX163" fmla="*/ 328848 w 1114676"/>
                <a:gd name="connsiteY163" fmla="*/ 0 h 15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114676" h="1550172">
                  <a:moveTo>
                    <a:pt x="838496" y="1272420"/>
                  </a:moveTo>
                  <a:lnTo>
                    <a:pt x="838496" y="1317489"/>
                  </a:lnTo>
                  <a:lnTo>
                    <a:pt x="957458" y="1317489"/>
                  </a:lnTo>
                  <a:lnTo>
                    <a:pt x="957458" y="1272420"/>
                  </a:lnTo>
                  <a:close/>
                  <a:moveTo>
                    <a:pt x="823473" y="1216345"/>
                  </a:moveTo>
                  <a:cubicBezTo>
                    <a:pt x="974403" y="1216345"/>
                    <a:pt x="974403" y="1216345"/>
                    <a:pt x="974403" y="1216345"/>
                  </a:cubicBezTo>
                  <a:cubicBezTo>
                    <a:pt x="995365" y="1216345"/>
                    <a:pt x="1013532" y="1234594"/>
                    <a:pt x="1013532" y="1257054"/>
                  </a:cubicBezTo>
                  <a:cubicBezTo>
                    <a:pt x="1013532" y="1332856"/>
                    <a:pt x="1013532" y="1332856"/>
                    <a:pt x="1013532" y="1332856"/>
                  </a:cubicBezTo>
                  <a:cubicBezTo>
                    <a:pt x="1013532" y="1355315"/>
                    <a:pt x="995365" y="1373564"/>
                    <a:pt x="974403" y="1373564"/>
                  </a:cubicBezTo>
                  <a:cubicBezTo>
                    <a:pt x="823473" y="1373564"/>
                    <a:pt x="823473" y="1373564"/>
                    <a:pt x="823473" y="1373564"/>
                  </a:cubicBezTo>
                  <a:cubicBezTo>
                    <a:pt x="801114" y="1373564"/>
                    <a:pt x="782946" y="1355315"/>
                    <a:pt x="782946" y="1332856"/>
                  </a:cubicBezTo>
                  <a:cubicBezTo>
                    <a:pt x="782946" y="1257054"/>
                    <a:pt x="782946" y="1257054"/>
                    <a:pt x="782946" y="1257054"/>
                  </a:cubicBezTo>
                  <a:cubicBezTo>
                    <a:pt x="782946" y="1234594"/>
                    <a:pt x="801114" y="1216345"/>
                    <a:pt x="823473" y="1216345"/>
                  </a:cubicBezTo>
                  <a:close/>
                  <a:moveTo>
                    <a:pt x="410339" y="1051266"/>
                  </a:moveTo>
                  <a:lnTo>
                    <a:pt x="410339" y="1220538"/>
                  </a:lnTo>
                  <a:lnTo>
                    <a:pt x="480039" y="1220538"/>
                  </a:lnTo>
                  <a:lnTo>
                    <a:pt x="480039" y="1051266"/>
                  </a:lnTo>
                  <a:close/>
                  <a:moveTo>
                    <a:pt x="177656" y="1051266"/>
                  </a:moveTo>
                  <a:lnTo>
                    <a:pt x="177656" y="1220538"/>
                  </a:lnTo>
                  <a:lnTo>
                    <a:pt x="247881" y="1220538"/>
                  </a:lnTo>
                  <a:lnTo>
                    <a:pt x="247881" y="1051266"/>
                  </a:lnTo>
                  <a:close/>
                  <a:moveTo>
                    <a:pt x="838496" y="1047074"/>
                  </a:moveTo>
                  <a:lnTo>
                    <a:pt x="838496" y="1091619"/>
                  </a:lnTo>
                  <a:lnTo>
                    <a:pt x="957458" y="1091619"/>
                  </a:lnTo>
                  <a:lnTo>
                    <a:pt x="957458" y="1047074"/>
                  </a:lnTo>
                  <a:close/>
                  <a:moveTo>
                    <a:pt x="394831" y="995192"/>
                  </a:moveTo>
                  <a:cubicBezTo>
                    <a:pt x="495547" y="995192"/>
                    <a:pt x="495547" y="995192"/>
                    <a:pt x="495547" y="995192"/>
                  </a:cubicBezTo>
                  <a:cubicBezTo>
                    <a:pt x="517929" y="995192"/>
                    <a:pt x="536114" y="1013393"/>
                    <a:pt x="536114" y="1035795"/>
                  </a:cubicBezTo>
                  <a:cubicBezTo>
                    <a:pt x="536114" y="1236009"/>
                    <a:pt x="536114" y="1236009"/>
                    <a:pt x="536114" y="1236009"/>
                  </a:cubicBezTo>
                  <a:cubicBezTo>
                    <a:pt x="536114" y="1258411"/>
                    <a:pt x="517929" y="1276612"/>
                    <a:pt x="495547" y="1276612"/>
                  </a:cubicBezTo>
                  <a:cubicBezTo>
                    <a:pt x="394831" y="1276612"/>
                    <a:pt x="394831" y="1276612"/>
                    <a:pt x="394831" y="1276612"/>
                  </a:cubicBezTo>
                  <a:cubicBezTo>
                    <a:pt x="372450" y="1276612"/>
                    <a:pt x="354265" y="1258411"/>
                    <a:pt x="354265" y="1236009"/>
                  </a:cubicBezTo>
                  <a:cubicBezTo>
                    <a:pt x="354265" y="1035795"/>
                    <a:pt x="354265" y="1035795"/>
                    <a:pt x="354265" y="1035795"/>
                  </a:cubicBezTo>
                  <a:cubicBezTo>
                    <a:pt x="354265" y="1013393"/>
                    <a:pt x="372450" y="995192"/>
                    <a:pt x="394831" y="995192"/>
                  </a:cubicBezTo>
                  <a:close/>
                  <a:moveTo>
                    <a:pt x="162672" y="995192"/>
                  </a:moveTo>
                  <a:cubicBezTo>
                    <a:pt x="263389" y="995192"/>
                    <a:pt x="263389" y="995192"/>
                    <a:pt x="263389" y="995192"/>
                  </a:cubicBezTo>
                  <a:cubicBezTo>
                    <a:pt x="285770" y="995192"/>
                    <a:pt x="303955" y="1013393"/>
                    <a:pt x="303955" y="1035795"/>
                  </a:cubicBezTo>
                  <a:cubicBezTo>
                    <a:pt x="303955" y="1236009"/>
                    <a:pt x="303955" y="1236009"/>
                    <a:pt x="303955" y="1236009"/>
                  </a:cubicBezTo>
                  <a:cubicBezTo>
                    <a:pt x="303955" y="1258411"/>
                    <a:pt x="285770" y="1276612"/>
                    <a:pt x="263389" y="1276612"/>
                  </a:cubicBezTo>
                  <a:cubicBezTo>
                    <a:pt x="162672" y="1276612"/>
                    <a:pt x="162672" y="1276612"/>
                    <a:pt x="162672" y="1276612"/>
                  </a:cubicBezTo>
                  <a:cubicBezTo>
                    <a:pt x="140291" y="1276612"/>
                    <a:pt x="122106" y="1258411"/>
                    <a:pt x="122106" y="1236009"/>
                  </a:cubicBezTo>
                  <a:cubicBezTo>
                    <a:pt x="122106" y="1035795"/>
                    <a:pt x="122106" y="1035795"/>
                    <a:pt x="122106" y="1035795"/>
                  </a:cubicBezTo>
                  <a:cubicBezTo>
                    <a:pt x="122106" y="1013393"/>
                    <a:pt x="140291" y="995192"/>
                    <a:pt x="162672" y="995192"/>
                  </a:cubicBezTo>
                  <a:close/>
                  <a:moveTo>
                    <a:pt x="823473" y="990999"/>
                  </a:moveTo>
                  <a:cubicBezTo>
                    <a:pt x="974403" y="990999"/>
                    <a:pt x="974403" y="990999"/>
                    <a:pt x="974403" y="990999"/>
                  </a:cubicBezTo>
                  <a:cubicBezTo>
                    <a:pt x="995365" y="990999"/>
                    <a:pt x="1013532" y="1009187"/>
                    <a:pt x="1013532" y="1031572"/>
                  </a:cubicBezTo>
                  <a:cubicBezTo>
                    <a:pt x="1013532" y="1107121"/>
                    <a:pt x="1013532" y="1107121"/>
                    <a:pt x="1013532" y="1107121"/>
                  </a:cubicBezTo>
                  <a:cubicBezTo>
                    <a:pt x="1013532" y="1129506"/>
                    <a:pt x="995365" y="1147694"/>
                    <a:pt x="974403" y="1147694"/>
                  </a:cubicBezTo>
                  <a:cubicBezTo>
                    <a:pt x="823473" y="1147694"/>
                    <a:pt x="823473" y="1147694"/>
                    <a:pt x="823473" y="1147694"/>
                  </a:cubicBezTo>
                  <a:cubicBezTo>
                    <a:pt x="801114" y="1147694"/>
                    <a:pt x="782946" y="1129506"/>
                    <a:pt x="782946" y="1107121"/>
                  </a:cubicBezTo>
                  <a:cubicBezTo>
                    <a:pt x="782946" y="1031572"/>
                    <a:pt x="782946" y="1031572"/>
                    <a:pt x="782946" y="1031572"/>
                  </a:cubicBezTo>
                  <a:cubicBezTo>
                    <a:pt x="782946" y="1009187"/>
                    <a:pt x="801114" y="990999"/>
                    <a:pt x="823473" y="990999"/>
                  </a:cubicBezTo>
                  <a:close/>
                  <a:moveTo>
                    <a:pt x="838496" y="820155"/>
                  </a:moveTo>
                  <a:lnTo>
                    <a:pt x="838496" y="864701"/>
                  </a:lnTo>
                  <a:lnTo>
                    <a:pt x="957458" y="864701"/>
                  </a:lnTo>
                  <a:lnTo>
                    <a:pt x="957458" y="820155"/>
                  </a:lnTo>
                  <a:close/>
                  <a:moveTo>
                    <a:pt x="823473" y="764081"/>
                  </a:moveTo>
                  <a:cubicBezTo>
                    <a:pt x="974403" y="764081"/>
                    <a:pt x="974403" y="764081"/>
                    <a:pt x="974403" y="764081"/>
                  </a:cubicBezTo>
                  <a:cubicBezTo>
                    <a:pt x="995365" y="764081"/>
                    <a:pt x="1013532" y="782269"/>
                    <a:pt x="1013532" y="804653"/>
                  </a:cubicBezTo>
                  <a:cubicBezTo>
                    <a:pt x="1013532" y="880202"/>
                    <a:pt x="1013532" y="880202"/>
                    <a:pt x="1013532" y="880202"/>
                  </a:cubicBezTo>
                  <a:cubicBezTo>
                    <a:pt x="1013532" y="902587"/>
                    <a:pt x="995365" y="920775"/>
                    <a:pt x="974403" y="920775"/>
                  </a:cubicBezTo>
                  <a:cubicBezTo>
                    <a:pt x="823473" y="920775"/>
                    <a:pt x="823473" y="920775"/>
                    <a:pt x="823473" y="920775"/>
                  </a:cubicBezTo>
                  <a:cubicBezTo>
                    <a:pt x="801114" y="920775"/>
                    <a:pt x="782946" y="902587"/>
                    <a:pt x="782946" y="880202"/>
                  </a:cubicBezTo>
                  <a:cubicBezTo>
                    <a:pt x="782946" y="804653"/>
                    <a:pt x="782946" y="804653"/>
                    <a:pt x="782946" y="804653"/>
                  </a:cubicBezTo>
                  <a:cubicBezTo>
                    <a:pt x="782946" y="782269"/>
                    <a:pt x="801114" y="764081"/>
                    <a:pt x="823473" y="764081"/>
                  </a:cubicBezTo>
                  <a:close/>
                  <a:moveTo>
                    <a:pt x="737877" y="670274"/>
                  </a:moveTo>
                  <a:lnTo>
                    <a:pt x="737877" y="1494098"/>
                  </a:lnTo>
                  <a:lnTo>
                    <a:pt x="1058602" y="1494098"/>
                  </a:lnTo>
                  <a:lnTo>
                    <a:pt x="1058602" y="670274"/>
                  </a:lnTo>
                  <a:close/>
                  <a:moveTo>
                    <a:pt x="410339" y="619440"/>
                  </a:moveTo>
                  <a:lnTo>
                    <a:pt x="410339" y="789236"/>
                  </a:lnTo>
                  <a:lnTo>
                    <a:pt x="480039" y="789236"/>
                  </a:lnTo>
                  <a:lnTo>
                    <a:pt x="480039" y="619440"/>
                  </a:lnTo>
                  <a:close/>
                  <a:moveTo>
                    <a:pt x="177656" y="619440"/>
                  </a:moveTo>
                  <a:lnTo>
                    <a:pt x="177656" y="789236"/>
                  </a:lnTo>
                  <a:lnTo>
                    <a:pt x="247881" y="789236"/>
                  </a:lnTo>
                  <a:lnTo>
                    <a:pt x="247881" y="619440"/>
                  </a:lnTo>
                  <a:close/>
                  <a:moveTo>
                    <a:pt x="735036" y="614199"/>
                  </a:moveTo>
                  <a:cubicBezTo>
                    <a:pt x="1061443" y="614199"/>
                    <a:pt x="1061443" y="614199"/>
                    <a:pt x="1061443" y="614199"/>
                  </a:cubicBezTo>
                  <a:cubicBezTo>
                    <a:pt x="1090861" y="614199"/>
                    <a:pt x="1114676" y="638019"/>
                    <a:pt x="1114676" y="667443"/>
                  </a:cubicBezTo>
                  <a:cubicBezTo>
                    <a:pt x="1114676" y="1496928"/>
                    <a:pt x="1114676" y="1496928"/>
                    <a:pt x="1114676" y="1496928"/>
                  </a:cubicBezTo>
                  <a:cubicBezTo>
                    <a:pt x="1114676" y="1526352"/>
                    <a:pt x="1090861" y="1550172"/>
                    <a:pt x="1061443" y="1550172"/>
                  </a:cubicBezTo>
                  <a:cubicBezTo>
                    <a:pt x="735036" y="1550172"/>
                    <a:pt x="735036" y="1550172"/>
                    <a:pt x="735036" y="1550172"/>
                  </a:cubicBezTo>
                  <a:cubicBezTo>
                    <a:pt x="705618" y="1550172"/>
                    <a:pt x="681802" y="1526352"/>
                    <a:pt x="681802" y="1496928"/>
                  </a:cubicBezTo>
                  <a:cubicBezTo>
                    <a:pt x="681802" y="667443"/>
                    <a:pt x="681802" y="667443"/>
                    <a:pt x="681802" y="667443"/>
                  </a:cubicBezTo>
                  <a:cubicBezTo>
                    <a:pt x="681802" y="638019"/>
                    <a:pt x="705618" y="614199"/>
                    <a:pt x="735036" y="614199"/>
                  </a:cubicBezTo>
                  <a:close/>
                  <a:moveTo>
                    <a:pt x="394831" y="563366"/>
                  </a:moveTo>
                  <a:cubicBezTo>
                    <a:pt x="495547" y="563366"/>
                    <a:pt x="495547" y="563366"/>
                    <a:pt x="495547" y="563366"/>
                  </a:cubicBezTo>
                  <a:cubicBezTo>
                    <a:pt x="517929" y="563366"/>
                    <a:pt x="536114" y="581601"/>
                    <a:pt x="536114" y="604044"/>
                  </a:cubicBezTo>
                  <a:cubicBezTo>
                    <a:pt x="536114" y="804632"/>
                    <a:pt x="536114" y="804632"/>
                    <a:pt x="536114" y="804632"/>
                  </a:cubicBezTo>
                  <a:cubicBezTo>
                    <a:pt x="536114" y="827075"/>
                    <a:pt x="517929" y="845310"/>
                    <a:pt x="495547" y="845310"/>
                  </a:cubicBezTo>
                  <a:cubicBezTo>
                    <a:pt x="394831" y="845310"/>
                    <a:pt x="394831" y="845310"/>
                    <a:pt x="394831" y="845310"/>
                  </a:cubicBezTo>
                  <a:cubicBezTo>
                    <a:pt x="372450" y="845310"/>
                    <a:pt x="354265" y="827075"/>
                    <a:pt x="354265" y="804632"/>
                  </a:cubicBezTo>
                  <a:cubicBezTo>
                    <a:pt x="354265" y="604044"/>
                    <a:pt x="354265" y="604044"/>
                    <a:pt x="354265" y="604044"/>
                  </a:cubicBezTo>
                  <a:cubicBezTo>
                    <a:pt x="354265" y="581601"/>
                    <a:pt x="372450" y="563366"/>
                    <a:pt x="394831" y="563366"/>
                  </a:cubicBezTo>
                  <a:close/>
                  <a:moveTo>
                    <a:pt x="162672" y="563366"/>
                  </a:moveTo>
                  <a:cubicBezTo>
                    <a:pt x="263389" y="563366"/>
                    <a:pt x="263389" y="563366"/>
                    <a:pt x="263389" y="563366"/>
                  </a:cubicBezTo>
                  <a:cubicBezTo>
                    <a:pt x="285770" y="563366"/>
                    <a:pt x="303955" y="581601"/>
                    <a:pt x="303955" y="604044"/>
                  </a:cubicBezTo>
                  <a:cubicBezTo>
                    <a:pt x="303955" y="804632"/>
                    <a:pt x="303955" y="804632"/>
                    <a:pt x="303955" y="804632"/>
                  </a:cubicBezTo>
                  <a:cubicBezTo>
                    <a:pt x="303955" y="827075"/>
                    <a:pt x="285770" y="845310"/>
                    <a:pt x="263389" y="845310"/>
                  </a:cubicBezTo>
                  <a:cubicBezTo>
                    <a:pt x="162672" y="845310"/>
                    <a:pt x="162672" y="845310"/>
                    <a:pt x="162672" y="845310"/>
                  </a:cubicBezTo>
                  <a:cubicBezTo>
                    <a:pt x="140291" y="845310"/>
                    <a:pt x="122106" y="827075"/>
                    <a:pt x="122106" y="804632"/>
                  </a:cubicBezTo>
                  <a:cubicBezTo>
                    <a:pt x="122106" y="604044"/>
                    <a:pt x="122106" y="604044"/>
                    <a:pt x="122106" y="604044"/>
                  </a:cubicBezTo>
                  <a:cubicBezTo>
                    <a:pt x="122106" y="581601"/>
                    <a:pt x="140291" y="563366"/>
                    <a:pt x="162672" y="563366"/>
                  </a:cubicBezTo>
                  <a:close/>
                  <a:moveTo>
                    <a:pt x="56074" y="468510"/>
                  </a:moveTo>
                  <a:lnTo>
                    <a:pt x="56074" y="1494098"/>
                  </a:lnTo>
                  <a:lnTo>
                    <a:pt x="602145" y="1494098"/>
                  </a:lnTo>
                  <a:lnTo>
                    <a:pt x="602145" y="468510"/>
                  </a:lnTo>
                  <a:close/>
                  <a:moveTo>
                    <a:pt x="155556" y="316994"/>
                  </a:moveTo>
                  <a:cubicBezTo>
                    <a:pt x="155556" y="361628"/>
                    <a:pt x="155556" y="389525"/>
                    <a:pt x="155556" y="406960"/>
                  </a:cubicBezTo>
                  <a:lnTo>
                    <a:pt x="155556" y="412436"/>
                  </a:lnTo>
                  <a:lnTo>
                    <a:pt x="194671" y="412436"/>
                  </a:lnTo>
                  <a:cubicBezTo>
                    <a:pt x="322450" y="412436"/>
                    <a:pt x="410573" y="412436"/>
                    <a:pt x="471348" y="412436"/>
                  </a:cubicBezTo>
                  <a:lnTo>
                    <a:pt x="502663" y="412436"/>
                  </a:lnTo>
                  <a:lnTo>
                    <a:pt x="502663" y="396731"/>
                  </a:lnTo>
                  <a:cubicBezTo>
                    <a:pt x="502663" y="316994"/>
                    <a:pt x="502663" y="316994"/>
                    <a:pt x="502663" y="316994"/>
                  </a:cubicBezTo>
                  <a:cubicBezTo>
                    <a:pt x="155556" y="316994"/>
                    <a:pt x="155556" y="316994"/>
                    <a:pt x="155556" y="316994"/>
                  </a:cubicBezTo>
                  <a:close/>
                  <a:moveTo>
                    <a:pt x="205890" y="167163"/>
                  </a:moveTo>
                  <a:cubicBezTo>
                    <a:pt x="205890" y="198348"/>
                    <a:pt x="205890" y="221737"/>
                    <a:pt x="205890" y="239278"/>
                  </a:cubicBezTo>
                  <a:lnTo>
                    <a:pt x="205890" y="260982"/>
                  </a:lnTo>
                  <a:lnTo>
                    <a:pt x="214842" y="260982"/>
                  </a:lnTo>
                  <a:cubicBezTo>
                    <a:pt x="331090" y="260982"/>
                    <a:pt x="400839" y="260982"/>
                    <a:pt x="442688" y="260982"/>
                  </a:cubicBezTo>
                  <a:lnTo>
                    <a:pt x="452329" y="260982"/>
                  </a:lnTo>
                  <a:lnTo>
                    <a:pt x="452329" y="250729"/>
                  </a:lnTo>
                  <a:cubicBezTo>
                    <a:pt x="452329" y="167163"/>
                    <a:pt x="452329" y="167163"/>
                    <a:pt x="452329" y="167163"/>
                  </a:cubicBezTo>
                  <a:cubicBezTo>
                    <a:pt x="406122" y="167163"/>
                    <a:pt x="368578" y="167163"/>
                    <a:pt x="338074" y="167163"/>
                  </a:cubicBezTo>
                  <a:lnTo>
                    <a:pt x="328909" y="167163"/>
                  </a:lnTo>
                  <a:lnTo>
                    <a:pt x="328848" y="167176"/>
                  </a:lnTo>
                  <a:lnTo>
                    <a:pt x="328787" y="167163"/>
                  </a:lnTo>
                  <a:lnTo>
                    <a:pt x="309857" y="167163"/>
                  </a:lnTo>
                  <a:cubicBezTo>
                    <a:pt x="205890" y="167163"/>
                    <a:pt x="205890" y="167163"/>
                    <a:pt x="205890" y="167163"/>
                  </a:cubicBezTo>
                  <a:close/>
                  <a:moveTo>
                    <a:pt x="328848" y="0"/>
                  </a:moveTo>
                  <a:cubicBezTo>
                    <a:pt x="344268" y="0"/>
                    <a:pt x="356885" y="12644"/>
                    <a:pt x="356885" y="28097"/>
                  </a:cubicBezTo>
                  <a:cubicBezTo>
                    <a:pt x="356885" y="55842"/>
                    <a:pt x="356885" y="76652"/>
                    <a:pt x="356885" y="92259"/>
                  </a:cubicBezTo>
                  <a:lnTo>
                    <a:pt x="356885" y="111101"/>
                  </a:lnTo>
                  <a:lnTo>
                    <a:pt x="373229" y="111101"/>
                  </a:lnTo>
                  <a:cubicBezTo>
                    <a:pt x="455130" y="111101"/>
                    <a:pt x="455130" y="111101"/>
                    <a:pt x="455130" y="111101"/>
                  </a:cubicBezTo>
                  <a:cubicBezTo>
                    <a:pt x="484535" y="111101"/>
                    <a:pt x="508338" y="134927"/>
                    <a:pt x="508338" y="164360"/>
                  </a:cubicBezTo>
                  <a:lnTo>
                    <a:pt x="508338" y="261563"/>
                  </a:lnTo>
                  <a:lnTo>
                    <a:pt x="526173" y="265161"/>
                  </a:lnTo>
                  <a:cubicBezTo>
                    <a:pt x="545264" y="273235"/>
                    <a:pt x="558648" y="292139"/>
                    <a:pt x="558648" y="314194"/>
                  </a:cubicBezTo>
                  <a:lnTo>
                    <a:pt x="558648" y="412436"/>
                  </a:lnTo>
                  <a:lnTo>
                    <a:pt x="560079" y="412436"/>
                  </a:lnTo>
                  <a:cubicBezTo>
                    <a:pt x="606402" y="412436"/>
                    <a:pt x="606402" y="412436"/>
                    <a:pt x="606402" y="412436"/>
                  </a:cubicBezTo>
                  <a:cubicBezTo>
                    <a:pt x="634412" y="412436"/>
                    <a:pt x="658220" y="436256"/>
                    <a:pt x="658220" y="465680"/>
                  </a:cubicBezTo>
                  <a:cubicBezTo>
                    <a:pt x="658220" y="1496928"/>
                    <a:pt x="658220" y="1496928"/>
                    <a:pt x="658220" y="1496928"/>
                  </a:cubicBezTo>
                  <a:cubicBezTo>
                    <a:pt x="658220" y="1526353"/>
                    <a:pt x="634412" y="1550172"/>
                    <a:pt x="606402" y="1550172"/>
                  </a:cubicBezTo>
                  <a:cubicBezTo>
                    <a:pt x="53218" y="1550172"/>
                    <a:pt x="53218" y="1550172"/>
                    <a:pt x="53218" y="1550172"/>
                  </a:cubicBezTo>
                  <a:cubicBezTo>
                    <a:pt x="23808" y="1550172"/>
                    <a:pt x="0" y="1526353"/>
                    <a:pt x="0" y="1496928"/>
                  </a:cubicBezTo>
                  <a:cubicBezTo>
                    <a:pt x="0" y="465680"/>
                    <a:pt x="0" y="465680"/>
                    <a:pt x="0" y="465680"/>
                  </a:cubicBezTo>
                  <a:cubicBezTo>
                    <a:pt x="0" y="436256"/>
                    <a:pt x="23808" y="412436"/>
                    <a:pt x="53218" y="412436"/>
                  </a:cubicBezTo>
                  <a:lnTo>
                    <a:pt x="99571" y="412436"/>
                  </a:lnTo>
                  <a:lnTo>
                    <a:pt x="99571" y="395807"/>
                  </a:lnTo>
                  <a:cubicBezTo>
                    <a:pt x="99571" y="314194"/>
                    <a:pt x="99571" y="314194"/>
                    <a:pt x="99571" y="314194"/>
                  </a:cubicBezTo>
                  <a:cubicBezTo>
                    <a:pt x="99571" y="292139"/>
                    <a:pt x="112955" y="273235"/>
                    <a:pt x="132047" y="265161"/>
                  </a:cubicBezTo>
                  <a:lnTo>
                    <a:pt x="149881" y="261563"/>
                  </a:lnTo>
                  <a:lnTo>
                    <a:pt x="149881" y="249804"/>
                  </a:lnTo>
                  <a:cubicBezTo>
                    <a:pt x="149881" y="164360"/>
                    <a:pt x="149881" y="164360"/>
                    <a:pt x="149881" y="164360"/>
                  </a:cubicBezTo>
                  <a:cubicBezTo>
                    <a:pt x="149881" y="134927"/>
                    <a:pt x="173685" y="111101"/>
                    <a:pt x="203090" y="111101"/>
                  </a:cubicBezTo>
                  <a:cubicBezTo>
                    <a:pt x="234595" y="111101"/>
                    <a:pt x="262161" y="111101"/>
                    <a:pt x="286282" y="111101"/>
                  </a:cubicBezTo>
                  <a:lnTo>
                    <a:pt x="300810" y="111101"/>
                  </a:lnTo>
                  <a:lnTo>
                    <a:pt x="300810" y="102446"/>
                  </a:lnTo>
                  <a:cubicBezTo>
                    <a:pt x="300810" y="28097"/>
                    <a:pt x="300810" y="28097"/>
                    <a:pt x="300810" y="28097"/>
                  </a:cubicBezTo>
                  <a:cubicBezTo>
                    <a:pt x="300810" y="12644"/>
                    <a:pt x="313427" y="0"/>
                    <a:pt x="32884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9" name="Freeform 388"/>
            <p:cNvSpPr>
              <a:spLocks/>
            </p:cNvSpPr>
            <p:nvPr/>
          </p:nvSpPr>
          <p:spPr bwMode="auto">
            <a:xfrm>
              <a:off x="4942943" y="4685823"/>
              <a:ext cx="323850" cy="417957"/>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solidFill>
              <a:schemeClr val="accent1"/>
            </a:solidFill>
            <a:ln>
              <a:noFill/>
            </a:ln>
          </p:spPr>
          <p:txBody>
            <a:bodyPr vert="horz" wrap="square" lIns="0" tIns="18288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78D7"/>
                  </a:solidFill>
                  <a:effectLst/>
                  <a:uLnTx/>
                  <a:uFillTx/>
                </a:rPr>
                <a:t>SQL</a:t>
              </a:r>
            </a:p>
          </p:txBody>
        </p:sp>
        <p:sp>
          <p:nvSpPr>
            <p:cNvPr id="390" name="Freeform 389"/>
            <p:cNvSpPr>
              <a:spLocks noChangeArrowheads="1"/>
            </p:cNvSpPr>
            <p:nvPr/>
          </p:nvSpPr>
          <p:spPr bwMode="auto">
            <a:xfrm flipH="1">
              <a:off x="3122248" y="1778034"/>
              <a:ext cx="318613" cy="268059"/>
            </a:xfrm>
            <a:custGeom>
              <a:avLst/>
              <a:gdLst>
                <a:gd name="connsiteX0" fmla="*/ 1925912 w 3848648"/>
                <a:gd name="connsiteY0" fmla="*/ 2280727 h 3237989"/>
                <a:gd name="connsiteX1" fmla="*/ 1506812 w 3848648"/>
                <a:gd name="connsiteY1" fmla="*/ 2698240 h 3237989"/>
                <a:gd name="connsiteX2" fmla="*/ 1925912 w 3848648"/>
                <a:gd name="connsiteY2" fmla="*/ 3115753 h 3237989"/>
                <a:gd name="connsiteX3" fmla="*/ 2345012 w 3848648"/>
                <a:gd name="connsiteY3" fmla="*/ 2698240 h 3237989"/>
                <a:gd name="connsiteX4" fmla="*/ 1925912 w 3848648"/>
                <a:gd name="connsiteY4" fmla="*/ 2280727 h 3237989"/>
                <a:gd name="connsiteX5" fmla="*/ 1925118 w 3848648"/>
                <a:gd name="connsiteY5" fmla="*/ 2158489 h 3237989"/>
                <a:gd name="connsiteX6" fmla="*/ 2465662 w 3848648"/>
                <a:gd name="connsiteY6" fmla="*/ 2698239 h 3237989"/>
                <a:gd name="connsiteX7" fmla="*/ 1925118 w 3848648"/>
                <a:gd name="connsiteY7" fmla="*/ 3237989 h 3237989"/>
                <a:gd name="connsiteX8" fmla="*/ 1384574 w 3848648"/>
                <a:gd name="connsiteY8" fmla="*/ 2698239 h 3237989"/>
                <a:gd name="connsiteX9" fmla="*/ 1925118 w 3848648"/>
                <a:gd name="connsiteY9" fmla="*/ 2158489 h 3237989"/>
                <a:gd name="connsiteX10" fmla="*/ 1924773 w 3848648"/>
                <a:gd name="connsiteY10" fmla="*/ 1438131 h 3237989"/>
                <a:gd name="connsiteX11" fmla="*/ 2816009 w 3848648"/>
                <a:gd name="connsiteY11" fmla="*/ 1805943 h 3237989"/>
                <a:gd name="connsiteX12" fmla="*/ 2816009 w 3848648"/>
                <a:gd name="connsiteY12" fmla="*/ 1894279 h 3237989"/>
                <a:gd name="connsiteX13" fmla="*/ 2727911 w 3848648"/>
                <a:gd name="connsiteY13" fmla="*/ 1894279 h 3237989"/>
                <a:gd name="connsiteX14" fmla="*/ 1120875 w 3848648"/>
                <a:gd name="connsiteY14" fmla="*/ 1894279 h 3237989"/>
                <a:gd name="connsiteX15" fmla="*/ 1078345 w 3848648"/>
                <a:gd name="connsiteY15" fmla="*/ 1909510 h 3237989"/>
                <a:gd name="connsiteX16" fmla="*/ 1035815 w 3848648"/>
                <a:gd name="connsiteY16" fmla="*/ 1894279 h 3237989"/>
                <a:gd name="connsiteX17" fmla="*/ 1035815 w 3848648"/>
                <a:gd name="connsiteY17" fmla="*/ 1805943 h 3237989"/>
                <a:gd name="connsiteX18" fmla="*/ 1924773 w 3848648"/>
                <a:gd name="connsiteY18" fmla="*/ 1438131 h 3237989"/>
                <a:gd name="connsiteX19" fmla="*/ 1925119 w 3848648"/>
                <a:gd name="connsiteY19" fmla="*/ 717039 h 3237989"/>
                <a:gd name="connsiteX20" fmla="*/ 3322424 w 3848648"/>
                <a:gd name="connsiteY20" fmla="*/ 1298085 h 3237989"/>
                <a:gd name="connsiteX21" fmla="*/ 3322424 w 3848648"/>
                <a:gd name="connsiteY21" fmla="*/ 1383265 h 3237989"/>
                <a:gd name="connsiteX22" fmla="*/ 3237371 w 3848648"/>
                <a:gd name="connsiteY22" fmla="*/ 1383265 h 3237989"/>
                <a:gd name="connsiteX23" fmla="*/ 1925119 w 3848648"/>
                <a:gd name="connsiteY23" fmla="*/ 838724 h 3237989"/>
                <a:gd name="connsiteX24" fmla="*/ 612866 w 3848648"/>
                <a:gd name="connsiteY24" fmla="*/ 1383265 h 3237989"/>
                <a:gd name="connsiteX25" fmla="*/ 570339 w 3848648"/>
                <a:gd name="connsiteY25" fmla="*/ 1401518 h 3237989"/>
                <a:gd name="connsiteX26" fmla="*/ 527813 w 3848648"/>
                <a:gd name="connsiteY26" fmla="*/ 1383265 h 3237989"/>
                <a:gd name="connsiteX27" fmla="*/ 527813 w 3848648"/>
                <a:gd name="connsiteY27" fmla="*/ 1298085 h 3237989"/>
                <a:gd name="connsiteX28" fmla="*/ 1925119 w 3848648"/>
                <a:gd name="connsiteY28" fmla="*/ 717039 h 3237989"/>
                <a:gd name="connsiteX29" fmla="*/ 1925843 w 3848648"/>
                <a:gd name="connsiteY29" fmla="*/ 0 h 3237989"/>
                <a:gd name="connsiteX30" fmla="*/ 3830423 w 3848648"/>
                <a:gd name="connsiteY30" fmla="*/ 790191 h 3237989"/>
                <a:gd name="connsiteX31" fmla="*/ 3830423 w 3848648"/>
                <a:gd name="connsiteY31" fmla="*/ 875288 h 3237989"/>
                <a:gd name="connsiteX32" fmla="*/ 3787897 w 3848648"/>
                <a:gd name="connsiteY32" fmla="*/ 893523 h 3237989"/>
                <a:gd name="connsiteX33" fmla="*/ 3745370 w 3848648"/>
                <a:gd name="connsiteY33" fmla="*/ 875288 h 3237989"/>
                <a:gd name="connsiteX34" fmla="*/ 103278 w 3848648"/>
                <a:gd name="connsiteY34" fmla="*/ 875288 h 3237989"/>
                <a:gd name="connsiteX35" fmla="*/ 18225 w 3848648"/>
                <a:gd name="connsiteY35" fmla="*/ 875288 h 3237989"/>
                <a:gd name="connsiteX36" fmla="*/ 18225 w 3848648"/>
                <a:gd name="connsiteY36" fmla="*/ 790191 h 3237989"/>
                <a:gd name="connsiteX37" fmla="*/ 1925843 w 3848648"/>
                <a:gd name="connsiteY37" fmla="*/ 0 h 32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8648" h="3237989">
                  <a:moveTo>
                    <a:pt x="1925912" y="2280727"/>
                  </a:moveTo>
                  <a:cubicBezTo>
                    <a:pt x="1694449" y="2280727"/>
                    <a:pt x="1506812" y="2467654"/>
                    <a:pt x="1506812" y="2698240"/>
                  </a:cubicBezTo>
                  <a:cubicBezTo>
                    <a:pt x="1506812" y="2928826"/>
                    <a:pt x="1694449" y="3115753"/>
                    <a:pt x="1925912" y="3115753"/>
                  </a:cubicBezTo>
                  <a:cubicBezTo>
                    <a:pt x="2157375" y="3115753"/>
                    <a:pt x="2345012" y="2928826"/>
                    <a:pt x="2345012" y="2698240"/>
                  </a:cubicBezTo>
                  <a:cubicBezTo>
                    <a:pt x="2345012" y="2467654"/>
                    <a:pt x="2157375" y="2280727"/>
                    <a:pt x="1925912" y="2280727"/>
                  </a:cubicBezTo>
                  <a:close/>
                  <a:moveTo>
                    <a:pt x="1925118" y="2158489"/>
                  </a:moveTo>
                  <a:cubicBezTo>
                    <a:pt x="2223652" y="2158489"/>
                    <a:pt x="2465662" y="2400143"/>
                    <a:pt x="2465662" y="2698239"/>
                  </a:cubicBezTo>
                  <a:cubicBezTo>
                    <a:pt x="2465662" y="2996335"/>
                    <a:pt x="2223652" y="3237989"/>
                    <a:pt x="1925118" y="3237989"/>
                  </a:cubicBezTo>
                  <a:cubicBezTo>
                    <a:pt x="1626584" y="3237989"/>
                    <a:pt x="1384574" y="2996335"/>
                    <a:pt x="1384574" y="2698239"/>
                  </a:cubicBezTo>
                  <a:cubicBezTo>
                    <a:pt x="1384574" y="2400143"/>
                    <a:pt x="1626584" y="2158489"/>
                    <a:pt x="1925118" y="2158489"/>
                  </a:cubicBezTo>
                  <a:close/>
                  <a:moveTo>
                    <a:pt x="1924773" y="1438131"/>
                  </a:moveTo>
                  <a:cubicBezTo>
                    <a:pt x="2247167" y="1438131"/>
                    <a:pt x="2569942" y="1560735"/>
                    <a:pt x="2816009" y="1805943"/>
                  </a:cubicBezTo>
                  <a:cubicBezTo>
                    <a:pt x="2840312" y="1830312"/>
                    <a:pt x="2840312" y="1869911"/>
                    <a:pt x="2816009" y="1894279"/>
                  </a:cubicBezTo>
                  <a:cubicBezTo>
                    <a:pt x="2791706" y="1915602"/>
                    <a:pt x="2752214" y="1915602"/>
                    <a:pt x="2727911" y="1894279"/>
                  </a:cubicBezTo>
                  <a:cubicBezTo>
                    <a:pt x="2287419" y="1449554"/>
                    <a:pt x="1564405" y="1449554"/>
                    <a:pt x="1120875" y="1894279"/>
                  </a:cubicBezTo>
                  <a:cubicBezTo>
                    <a:pt x="1108724" y="1903418"/>
                    <a:pt x="1093534" y="1909510"/>
                    <a:pt x="1078345" y="1909510"/>
                  </a:cubicBezTo>
                  <a:cubicBezTo>
                    <a:pt x="1063156" y="1909510"/>
                    <a:pt x="1047966" y="1903418"/>
                    <a:pt x="1035815" y="1894279"/>
                  </a:cubicBezTo>
                  <a:cubicBezTo>
                    <a:pt x="1011512" y="1869911"/>
                    <a:pt x="1011512" y="1830312"/>
                    <a:pt x="1035815" y="1805943"/>
                  </a:cubicBezTo>
                  <a:cubicBezTo>
                    <a:pt x="1280364" y="1560735"/>
                    <a:pt x="1602379" y="1438131"/>
                    <a:pt x="1924773" y="1438131"/>
                  </a:cubicBezTo>
                  <a:close/>
                  <a:moveTo>
                    <a:pt x="1925119" y="717039"/>
                  </a:moveTo>
                  <a:cubicBezTo>
                    <a:pt x="2453665" y="717039"/>
                    <a:pt x="2948797" y="923904"/>
                    <a:pt x="3322424" y="1298085"/>
                  </a:cubicBezTo>
                  <a:cubicBezTo>
                    <a:pt x="3346725" y="1322422"/>
                    <a:pt x="3346725" y="1358928"/>
                    <a:pt x="3322424" y="1383265"/>
                  </a:cubicBezTo>
                  <a:cubicBezTo>
                    <a:pt x="3298123" y="1407602"/>
                    <a:pt x="3261672" y="1407602"/>
                    <a:pt x="3237371" y="1383265"/>
                  </a:cubicBezTo>
                  <a:cubicBezTo>
                    <a:pt x="2885007" y="1033420"/>
                    <a:pt x="2420251" y="838724"/>
                    <a:pt x="1925119" y="838724"/>
                  </a:cubicBezTo>
                  <a:cubicBezTo>
                    <a:pt x="1429987" y="838724"/>
                    <a:pt x="962192" y="1033420"/>
                    <a:pt x="612866" y="1383265"/>
                  </a:cubicBezTo>
                  <a:cubicBezTo>
                    <a:pt x="600716" y="1395433"/>
                    <a:pt x="585528" y="1401518"/>
                    <a:pt x="570339" y="1401518"/>
                  </a:cubicBezTo>
                  <a:cubicBezTo>
                    <a:pt x="555151" y="1401518"/>
                    <a:pt x="536926" y="1395433"/>
                    <a:pt x="527813" y="1383265"/>
                  </a:cubicBezTo>
                  <a:cubicBezTo>
                    <a:pt x="503512" y="1358928"/>
                    <a:pt x="503512" y="1322422"/>
                    <a:pt x="527813" y="1298085"/>
                  </a:cubicBezTo>
                  <a:cubicBezTo>
                    <a:pt x="898402" y="923904"/>
                    <a:pt x="1396573" y="717039"/>
                    <a:pt x="1925119" y="717039"/>
                  </a:cubicBezTo>
                  <a:close/>
                  <a:moveTo>
                    <a:pt x="1925843" y="0"/>
                  </a:moveTo>
                  <a:cubicBezTo>
                    <a:pt x="2645756" y="0"/>
                    <a:pt x="3323143" y="279606"/>
                    <a:pt x="3830423" y="790191"/>
                  </a:cubicBezTo>
                  <a:cubicBezTo>
                    <a:pt x="3854724" y="814504"/>
                    <a:pt x="3854724" y="850975"/>
                    <a:pt x="3830423" y="875288"/>
                  </a:cubicBezTo>
                  <a:cubicBezTo>
                    <a:pt x="3818273" y="887445"/>
                    <a:pt x="3803085" y="893523"/>
                    <a:pt x="3787897" y="893523"/>
                  </a:cubicBezTo>
                  <a:cubicBezTo>
                    <a:pt x="3772709" y="893523"/>
                    <a:pt x="3757521" y="887445"/>
                    <a:pt x="3745370" y="875288"/>
                  </a:cubicBezTo>
                  <a:cubicBezTo>
                    <a:pt x="2742960" y="-127647"/>
                    <a:pt x="1108726" y="-130686"/>
                    <a:pt x="103278" y="875288"/>
                  </a:cubicBezTo>
                  <a:cubicBezTo>
                    <a:pt x="82014" y="899602"/>
                    <a:pt x="42525" y="899602"/>
                    <a:pt x="18225" y="875288"/>
                  </a:cubicBezTo>
                  <a:cubicBezTo>
                    <a:pt x="-6076" y="850975"/>
                    <a:pt x="-6076" y="811465"/>
                    <a:pt x="18225" y="790191"/>
                  </a:cubicBezTo>
                  <a:cubicBezTo>
                    <a:pt x="528543" y="279606"/>
                    <a:pt x="1205929" y="0"/>
                    <a:pt x="1925843" y="0"/>
                  </a:cubicBezTo>
                  <a:close/>
                </a:path>
              </a:pathLst>
            </a:custGeom>
            <a:grpFill/>
            <a:ln>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91" name="Group 390"/>
            <p:cNvGrpSpPr/>
            <p:nvPr/>
          </p:nvGrpSpPr>
          <p:grpSpPr>
            <a:xfrm>
              <a:off x="3043964" y="4724257"/>
              <a:ext cx="357685" cy="357344"/>
              <a:chOff x="4432300" y="1766888"/>
              <a:chExt cx="3324225" cy="3321050"/>
            </a:xfrm>
            <a:grpFill/>
          </p:grpSpPr>
          <p:sp>
            <p:nvSpPr>
              <p:cNvPr id="392" name="Freeform 391"/>
              <p:cNvSpPr>
                <a:spLocks/>
              </p:cNvSpPr>
              <p:nvPr/>
            </p:nvSpPr>
            <p:spPr bwMode="auto">
              <a:xfrm>
                <a:off x="4432300" y="2167270"/>
                <a:ext cx="2257425" cy="2920668"/>
              </a:xfrm>
              <a:custGeom>
                <a:avLst/>
                <a:gdLst>
                  <a:gd name="connsiteX0" fmla="*/ 194437 w 2257425"/>
                  <a:gd name="connsiteY0" fmla="*/ 122771 h 2920668"/>
                  <a:gd name="connsiteX1" fmla="*/ 121523 w 2257425"/>
                  <a:gd name="connsiteY1" fmla="*/ 195680 h 2920668"/>
                  <a:gd name="connsiteX2" fmla="*/ 121523 w 2257425"/>
                  <a:gd name="connsiteY2" fmla="*/ 2726243 h 2920668"/>
                  <a:gd name="connsiteX3" fmla="*/ 194437 w 2257425"/>
                  <a:gd name="connsiteY3" fmla="*/ 2799152 h 2920668"/>
                  <a:gd name="connsiteX4" fmla="*/ 2059814 w 2257425"/>
                  <a:gd name="connsiteY4" fmla="*/ 2799152 h 2920668"/>
                  <a:gd name="connsiteX5" fmla="*/ 2132727 w 2257425"/>
                  <a:gd name="connsiteY5" fmla="*/ 2726243 h 2920668"/>
                  <a:gd name="connsiteX6" fmla="*/ 2132727 w 2257425"/>
                  <a:gd name="connsiteY6" fmla="*/ 1078413 h 2920668"/>
                  <a:gd name="connsiteX7" fmla="*/ 2132727 w 2257425"/>
                  <a:gd name="connsiteY7" fmla="*/ 1054761 h 2920668"/>
                  <a:gd name="connsiteX8" fmla="*/ 2129823 w 2257425"/>
                  <a:gd name="connsiteY8" fmla="*/ 1055355 h 2920668"/>
                  <a:gd name="connsiteX9" fmla="*/ 2126785 w 2257425"/>
                  <a:gd name="connsiteY9" fmla="*/ 1055355 h 2920668"/>
                  <a:gd name="connsiteX10" fmla="*/ 2123747 w 2257425"/>
                  <a:gd name="connsiteY10" fmla="*/ 1055355 h 2920668"/>
                  <a:gd name="connsiteX11" fmla="*/ 1327752 w 2257425"/>
                  <a:gd name="connsiteY11" fmla="*/ 1055355 h 2920668"/>
                  <a:gd name="connsiteX12" fmla="*/ 1200150 w 2257425"/>
                  <a:gd name="connsiteY12" fmla="*/ 927704 h 2920668"/>
                  <a:gd name="connsiteX13" fmla="*/ 1200150 w 2257425"/>
                  <a:gd name="connsiteY13" fmla="*/ 128364 h 2920668"/>
                  <a:gd name="connsiteX14" fmla="*/ 1200966 w 2257425"/>
                  <a:gd name="connsiteY14" fmla="*/ 122771 h 2920668"/>
                  <a:gd name="connsiteX15" fmla="*/ 1128166 w 2257425"/>
                  <a:gd name="connsiteY15" fmla="*/ 122771 h 2920668"/>
                  <a:gd name="connsiteX16" fmla="*/ 194437 w 2257425"/>
                  <a:gd name="connsiteY16" fmla="*/ 122771 h 2920668"/>
                  <a:gd name="connsiteX17" fmla="*/ 1331572 w 2257425"/>
                  <a:gd name="connsiteY17" fmla="*/ 121972 h 2920668"/>
                  <a:gd name="connsiteX18" fmla="*/ 1327638 w 2257425"/>
                  <a:gd name="connsiteY18" fmla="*/ 122771 h 2920668"/>
                  <a:gd name="connsiteX19" fmla="*/ 1324994 w 2257425"/>
                  <a:gd name="connsiteY19" fmla="*/ 122771 h 2920668"/>
                  <a:gd name="connsiteX20" fmla="*/ 1322388 w 2257425"/>
                  <a:gd name="connsiteY20" fmla="*/ 127982 h 2920668"/>
                  <a:gd name="connsiteX21" fmla="*/ 1322388 w 2257425"/>
                  <a:gd name="connsiteY21" fmla="*/ 927042 h 2920668"/>
                  <a:gd name="connsiteX22" fmla="*/ 1328466 w 2257425"/>
                  <a:gd name="connsiteY22" fmla="*/ 933118 h 2920668"/>
                  <a:gd name="connsiteX23" fmla="*/ 2130699 w 2257425"/>
                  <a:gd name="connsiteY23" fmla="*/ 933118 h 2920668"/>
                  <a:gd name="connsiteX24" fmla="*/ 2132727 w 2257425"/>
                  <a:gd name="connsiteY24" fmla="*/ 931091 h 2920668"/>
                  <a:gd name="connsiteX25" fmla="*/ 2132727 w 2257425"/>
                  <a:gd name="connsiteY25" fmla="*/ 927812 h 2920668"/>
                  <a:gd name="connsiteX26" fmla="*/ 2134009 w 2257425"/>
                  <a:gd name="connsiteY26" fmla="*/ 921508 h 2920668"/>
                  <a:gd name="connsiteX27" fmla="*/ 2133737 w 2257425"/>
                  <a:gd name="connsiteY27" fmla="*/ 920965 h 2920668"/>
                  <a:gd name="connsiteX28" fmla="*/ 2127660 w 2257425"/>
                  <a:gd name="connsiteY28" fmla="*/ 917927 h 2920668"/>
                  <a:gd name="connsiteX29" fmla="*/ 1333060 w 2257425"/>
                  <a:gd name="connsiteY29" fmla="*/ 123460 h 2920668"/>
                  <a:gd name="connsiteX30" fmla="*/ 1315932 w 2257425"/>
                  <a:gd name="connsiteY30" fmla="*/ 0 h 2920668"/>
                  <a:gd name="connsiteX31" fmla="*/ 1325803 w 2257425"/>
                  <a:gd name="connsiteY31" fmla="*/ 1255 h 2920668"/>
                  <a:gd name="connsiteX32" fmla="*/ 1327638 w 2257425"/>
                  <a:gd name="connsiteY32" fmla="*/ 1255 h 2920668"/>
                  <a:gd name="connsiteX33" fmla="*/ 1330705 w 2257425"/>
                  <a:gd name="connsiteY33" fmla="*/ 1878 h 2920668"/>
                  <a:gd name="connsiteX34" fmla="*/ 1370138 w 2257425"/>
                  <a:gd name="connsiteY34" fmla="*/ 6892 h 2920668"/>
                  <a:gd name="connsiteX35" fmla="*/ 1418897 w 2257425"/>
                  <a:gd name="connsiteY35" fmla="*/ 37184 h 2920668"/>
                  <a:gd name="connsiteX36" fmla="*/ 2205777 w 2257425"/>
                  <a:gd name="connsiteY36" fmla="*/ 827406 h 2920668"/>
                  <a:gd name="connsiteX37" fmla="*/ 2257425 w 2257425"/>
                  <a:gd name="connsiteY37" fmla="*/ 927704 h 2920668"/>
                  <a:gd name="connsiteX38" fmla="*/ 2254250 w 2257425"/>
                  <a:gd name="connsiteY38" fmla="*/ 943227 h 2920668"/>
                  <a:gd name="connsiteX39" fmla="*/ 2254250 w 2257425"/>
                  <a:gd name="connsiteY39" fmla="*/ 1091201 h 2920668"/>
                  <a:gd name="connsiteX40" fmla="*/ 2254250 w 2257425"/>
                  <a:gd name="connsiteY40" fmla="*/ 2726243 h 2920668"/>
                  <a:gd name="connsiteX41" fmla="*/ 2059814 w 2257425"/>
                  <a:gd name="connsiteY41" fmla="*/ 2920668 h 2920668"/>
                  <a:gd name="connsiteX42" fmla="*/ 194437 w 2257425"/>
                  <a:gd name="connsiteY42" fmla="*/ 2920668 h 2920668"/>
                  <a:gd name="connsiteX43" fmla="*/ 0 w 2257425"/>
                  <a:gd name="connsiteY43" fmla="*/ 2726243 h 2920668"/>
                  <a:gd name="connsiteX44" fmla="*/ 0 w 2257425"/>
                  <a:gd name="connsiteY44" fmla="*/ 195680 h 2920668"/>
                  <a:gd name="connsiteX45" fmla="*/ 194437 w 2257425"/>
                  <a:gd name="connsiteY45" fmla="*/ 1255 h 2920668"/>
                  <a:gd name="connsiteX46" fmla="*/ 1309932 w 2257425"/>
                  <a:gd name="connsiteY46" fmla="*/ 1255 h 2920668"/>
                  <a:gd name="connsiteX47" fmla="*/ 1311235 w 2257425"/>
                  <a:gd name="connsiteY47" fmla="*/ 1255 h 292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7425" h="2920668">
                    <a:moveTo>
                      <a:pt x="194437" y="122771"/>
                    </a:moveTo>
                    <a:cubicBezTo>
                      <a:pt x="154942" y="122771"/>
                      <a:pt x="121523" y="153150"/>
                      <a:pt x="121523" y="195680"/>
                    </a:cubicBezTo>
                    <a:cubicBezTo>
                      <a:pt x="121523" y="2726243"/>
                      <a:pt x="121523" y="2726243"/>
                      <a:pt x="121523" y="2726243"/>
                    </a:cubicBezTo>
                    <a:cubicBezTo>
                      <a:pt x="121523" y="2768774"/>
                      <a:pt x="154942" y="2799152"/>
                      <a:pt x="194437" y="2799152"/>
                    </a:cubicBezTo>
                    <a:cubicBezTo>
                      <a:pt x="2059814" y="2799152"/>
                      <a:pt x="2059814" y="2799152"/>
                      <a:pt x="2059814" y="2799152"/>
                    </a:cubicBezTo>
                    <a:cubicBezTo>
                      <a:pt x="2099308" y="2799152"/>
                      <a:pt x="2132727" y="2768774"/>
                      <a:pt x="2132727" y="2726243"/>
                    </a:cubicBezTo>
                    <a:cubicBezTo>
                      <a:pt x="2132727" y="1714626"/>
                      <a:pt x="2132727" y="1272043"/>
                      <a:pt x="2132727" y="1078413"/>
                    </a:cubicBezTo>
                    <a:lnTo>
                      <a:pt x="2132727" y="1054761"/>
                    </a:lnTo>
                    <a:lnTo>
                      <a:pt x="2129823" y="1055355"/>
                    </a:lnTo>
                    <a:lnTo>
                      <a:pt x="2126785" y="1055355"/>
                    </a:lnTo>
                    <a:cubicBezTo>
                      <a:pt x="2123747" y="1055355"/>
                      <a:pt x="2123747" y="1055355"/>
                      <a:pt x="2123747" y="1055355"/>
                    </a:cubicBezTo>
                    <a:cubicBezTo>
                      <a:pt x="1327752" y="1055355"/>
                      <a:pt x="1327752" y="1055355"/>
                      <a:pt x="1327752" y="1055355"/>
                    </a:cubicBezTo>
                    <a:cubicBezTo>
                      <a:pt x="1257875" y="1055355"/>
                      <a:pt x="1200150" y="997608"/>
                      <a:pt x="1200150" y="927704"/>
                    </a:cubicBezTo>
                    <a:cubicBezTo>
                      <a:pt x="1200150" y="128364"/>
                      <a:pt x="1200150" y="128364"/>
                      <a:pt x="1200150" y="128364"/>
                    </a:cubicBezTo>
                    <a:lnTo>
                      <a:pt x="1200966" y="122771"/>
                    </a:lnTo>
                    <a:lnTo>
                      <a:pt x="1128166" y="122771"/>
                    </a:lnTo>
                    <a:cubicBezTo>
                      <a:pt x="194437" y="122771"/>
                      <a:pt x="194437" y="122771"/>
                      <a:pt x="194437" y="122771"/>
                    </a:cubicBezTo>
                    <a:close/>
                    <a:moveTo>
                      <a:pt x="1331572" y="121972"/>
                    </a:moveTo>
                    <a:lnTo>
                      <a:pt x="1327638" y="122771"/>
                    </a:lnTo>
                    <a:lnTo>
                      <a:pt x="1324994" y="122771"/>
                    </a:lnTo>
                    <a:lnTo>
                      <a:pt x="1322388" y="127982"/>
                    </a:lnTo>
                    <a:cubicBezTo>
                      <a:pt x="1322388" y="927042"/>
                      <a:pt x="1322388" y="927042"/>
                      <a:pt x="1322388" y="927042"/>
                    </a:cubicBezTo>
                    <a:cubicBezTo>
                      <a:pt x="1322388" y="930080"/>
                      <a:pt x="1325427" y="933118"/>
                      <a:pt x="1328466" y="933118"/>
                    </a:cubicBezTo>
                    <a:cubicBezTo>
                      <a:pt x="2130699" y="933118"/>
                      <a:pt x="2130699" y="933118"/>
                      <a:pt x="2130699" y="933118"/>
                    </a:cubicBezTo>
                    <a:lnTo>
                      <a:pt x="2132727" y="931091"/>
                    </a:lnTo>
                    <a:lnTo>
                      <a:pt x="2132727" y="927812"/>
                    </a:lnTo>
                    <a:lnTo>
                      <a:pt x="2134009" y="921508"/>
                    </a:lnTo>
                    <a:lnTo>
                      <a:pt x="2133737" y="920965"/>
                    </a:lnTo>
                    <a:cubicBezTo>
                      <a:pt x="2127660" y="917927"/>
                      <a:pt x="2127660" y="917927"/>
                      <a:pt x="2127660" y="917927"/>
                    </a:cubicBezTo>
                    <a:cubicBezTo>
                      <a:pt x="1431025" y="221408"/>
                      <a:pt x="1343945" y="134343"/>
                      <a:pt x="1333060" y="123460"/>
                    </a:cubicBezTo>
                    <a:close/>
                    <a:moveTo>
                      <a:pt x="1315932" y="0"/>
                    </a:moveTo>
                    <a:lnTo>
                      <a:pt x="1325803" y="1255"/>
                    </a:lnTo>
                    <a:lnTo>
                      <a:pt x="1327638" y="1255"/>
                    </a:lnTo>
                    <a:lnTo>
                      <a:pt x="1330705" y="1878"/>
                    </a:lnTo>
                    <a:lnTo>
                      <a:pt x="1370138" y="6892"/>
                    </a:lnTo>
                    <a:cubicBezTo>
                      <a:pt x="1387566" y="13249"/>
                      <a:pt x="1404086" y="23507"/>
                      <a:pt x="1418897" y="37184"/>
                    </a:cubicBezTo>
                    <a:cubicBezTo>
                      <a:pt x="2205777" y="827406"/>
                      <a:pt x="2205777" y="827406"/>
                      <a:pt x="2205777" y="827406"/>
                    </a:cubicBezTo>
                    <a:cubicBezTo>
                      <a:pt x="2239196" y="851721"/>
                      <a:pt x="2257425" y="888193"/>
                      <a:pt x="2257425" y="927704"/>
                    </a:cubicBezTo>
                    <a:lnTo>
                      <a:pt x="2254250" y="943227"/>
                    </a:lnTo>
                    <a:lnTo>
                      <a:pt x="2254250" y="1091201"/>
                    </a:lnTo>
                    <a:cubicBezTo>
                      <a:pt x="2254250" y="2726243"/>
                      <a:pt x="2254250" y="2726243"/>
                      <a:pt x="2254250" y="2726243"/>
                    </a:cubicBezTo>
                    <a:cubicBezTo>
                      <a:pt x="2254250" y="2835607"/>
                      <a:pt x="2166146" y="2920668"/>
                      <a:pt x="2059814" y="2920668"/>
                    </a:cubicBezTo>
                    <a:cubicBezTo>
                      <a:pt x="194437" y="2920668"/>
                      <a:pt x="194437" y="2920668"/>
                      <a:pt x="194437" y="2920668"/>
                    </a:cubicBezTo>
                    <a:cubicBezTo>
                      <a:pt x="88104" y="2920668"/>
                      <a:pt x="0" y="2835607"/>
                      <a:pt x="0" y="2726243"/>
                    </a:cubicBezTo>
                    <a:cubicBezTo>
                      <a:pt x="0" y="195680"/>
                      <a:pt x="0" y="195680"/>
                      <a:pt x="0" y="195680"/>
                    </a:cubicBezTo>
                    <a:cubicBezTo>
                      <a:pt x="0" y="86316"/>
                      <a:pt x="88104" y="1255"/>
                      <a:pt x="194437" y="1255"/>
                    </a:cubicBezTo>
                    <a:cubicBezTo>
                      <a:pt x="1044338" y="1255"/>
                      <a:pt x="1256813" y="1255"/>
                      <a:pt x="1309932" y="1255"/>
                    </a:cubicBezTo>
                    <a:lnTo>
                      <a:pt x="1311235" y="12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3" name="Freeform 392"/>
              <p:cNvSpPr>
                <a:spLocks/>
              </p:cNvSpPr>
              <p:nvPr/>
            </p:nvSpPr>
            <p:spPr bwMode="auto">
              <a:xfrm>
                <a:off x="5499100" y="1766888"/>
                <a:ext cx="2257425" cy="2922588"/>
              </a:xfrm>
              <a:custGeom>
                <a:avLst/>
                <a:gdLst>
                  <a:gd name="connsiteX0" fmla="*/ 1323839 w 2257425"/>
                  <a:gd name="connsiteY0" fmla="*/ 122238 h 2922588"/>
                  <a:gd name="connsiteX1" fmla="*/ 1320800 w 2257425"/>
                  <a:gd name="connsiteY1" fmla="*/ 128315 h 2922588"/>
                  <a:gd name="connsiteX2" fmla="*/ 1320800 w 2257425"/>
                  <a:gd name="connsiteY2" fmla="*/ 927375 h 2922588"/>
                  <a:gd name="connsiteX3" fmla="*/ 1326878 w 2257425"/>
                  <a:gd name="connsiteY3" fmla="*/ 933451 h 2922588"/>
                  <a:gd name="connsiteX4" fmla="*/ 2129111 w 2257425"/>
                  <a:gd name="connsiteY4" fmla="*/ 933451 h 2922588"/>
                  <a:gd name="connsiteX5" fmla="*/ 2132699 w 2257425"/>
                  <a:gd name="connsiteY5" fmla="*/ 929864 h 2922588"/>
                  <a:gd name="connsiteX6" fmla="*/ 2132699 w 2257425"/>
                  <a:gd name="connsiteY6" fmla="*/ 927508 h 2922588"/>
                  <a:gd name="connsiteX7" fmla="*/ 2133142 w 2257425"/>
                  <a:gd name="connsiteY7" fmla="*/ 925329 h 2922588"/>
                  <a:gd name="connsiteX8" fmla="*/ 2132149 w 2257425"/>
                  <a:gd name="connsiteY8" fmla="*/ 924336 h 2922588"/>
                  <a:gd name="connsiteX9" fmla="*/ 2126072 w 2257425"/>
                  <a:gd name="connsiteY9" fmla="*/ 921298 h 2922588"/>
                  <a:gd name="connsiteX10" fmla="*/ 1329917 w 2257425"/>
                  <a:gd name="connsiteY10" fmla="*/ 125276 h 2922588"/>
                  <a:gd name="connsiteX11" fmla="*/ 1326878 w 2257425"/>
                  <a:gd name="connsiteY11" fmla="*/ 122238 h 2922588"/>
                  <a:gd name="connsiteX12" fmla="*/ 1323839 w 2257425"/>
                  <a:gd name="connsiteY12" fmla="*/ 122238 h 2922588"/>
                  <a:gd name="connsiteX13" fmla="*/ 194307 w 2257425"/>
                  <a:gd name="connsiteY13" fmla="*/ 0 h 2922588"/>
                  <a:gd name="connsiteX14" fmla="*/ 1326754 w 2257425"/>
                  <a:gd name="connsiteY14" fmla="*/ 0 h 2922588"/>
                  <a:gd name="connsiteX15" fmla="*/ 1342448 w 2257425"/>
                  <a:gd name="connsiteY15" fmla="*/ 3196 h 2922588"/>
                  <a:gd name="connsiteX16" fmla="*/ 1371473 w 2257425"/>
                  <a:gd name="connsiteY16" fmla="*/ 6572 h 2922588"/>
                  <a:gd name="connsiteX17" fmla="*/ 1418897 w 2257425"/>
                  <a:gd name="connsiteY17" fmla="*/ 36059 h 2922588"/>
                  <a:gd name="connsiteX18" fmla="*/ 2208815 w 2257425"/>
                  <a:gd name="connsiteY18" fmla="*/ 826181 h 2922588"/>
                  <a:gd name="connsiteX19" fmla="*/ 2257425 w 2257425"/>
                  <a:gd name="connsiteY19" fmla="*/ 926465 h 2922588"/>
                  <a:gd name="connsiteX20" fmla="*/ 2254250 w 2257425"/>
                  <a:gd name="connsiteY20" fmla="*/ 942060 h 2922588"/>
                  <a:gd name="connsiteX21" fmla="*/ 2254250 w 2257425"/>
                  <a:gd name="connsiteY21" fmla="*/ 1091106 h 2922588"/>
                  <a:gd name="connsiteX22" fmla="*/ 2254250 w 2257425"/>
                  <a:gd name="connsiteY22" fmla="*/ 2728242 h 2922588"/>
                  <a:gd name="connsiteX23" fmla="*/ 2059768 w 2257425"/>
                  <a:gd name="connsiteY23" fmla="*/ 2922588 h 2922588"/>
                  <a:gd name="connsiteX24" fmla="*/ 1394276 w 2257425"/>
                  <a:gd name="connsiteY24" fmla="*/ 2922588 h 2922588"/>
                  <a:gd name="connsiteX25" fmla="*/ 1333500 w 2257425"/>
                  <a:gd name="connsiteY25" fmla="*/ 2861855 h 2922588"/>
                  <a:gd name="connsiteX26" fmla="*/ 1394276 w 2257425"/>
                  <a:gd name="connsiteY26" fmla="*/ 2801122 h 2922588"/>
                  <a:gd name="connsiteX27" fmla="*/ 2059768 w 2257425"/>
                  <a:gd name="connsiteY27" fmla="*/ 2801122 h 2922588"/>
                  <a:gd name="connsiteX28" fmla="*/ 2132699 w 2257425"/>
                  <a:gd name="connsiteY28" fmla="*/ 2728242 h 2922588"/>
                  <a:gd name="connsiteX29" fmla="*/ 2132699 w 2257425"/>
                  <a:gd name="connsiteY29" fmla="*/ 1078302 h 2922588"/>
                  <a:gd name="connsiteX30" fmla="*/ 2132699 w 2257425"/>
                  <a:gd name="connsiteY30" fmla="*/ 1054100 h 2922588"/>
                  <a:gd name="connsiteX31" fmla="*/ 2129823 w 2257425"/>
                  <a:gd name="connsiteY31" fmla="*/ 1054100 h 2922588"/>
                  <a:gd name="connsiteX32" fmla="*/ 2126785 w 2257425"/>
                  <a:gd name="connsiteY32" fmla="*/ 1054100 h 2922588"/>
                  <a:gd name="connsiteX33" fmla="*/ 1327752 w 2257425"/>
                  <a:gd name="connsiteY33" fmla="*/ 1054100 h 2922588"/>
                  <a:gd name="connsiteX34" fmla="*/ 1200150 w 2257425"/>
                  <a:gd name="connsiteY34" fmla="*/ 926465 h 2922588"/>
                  <a:gd name="connsiteX35" fmla="*/ 1200150 w 2257425"/>
                  <a:gd name="connsiteY35" fmla="*/ 127227 h 2922588"/>
                  <a:gd name="connsiteX36" fmla="*/ 1201811 w 2257425"/>
                  <a:gd name="connsiteY36" fmla="*/ 121709 h 2922588"/>
                  <a:gd name="connsiteX37" fmla="*/ 1127415 w 2257425"/>
                  <a:gd name="connsiteY37" fmla="*/ 121709 h 2922588"/>
                  <a:gd name="connsiteX38" fmla="*/ 194307 w 2257425"/>
                  <a:gd name="connsiteY38" fmla="*/ 121709 h 2922588"/>
                  <a:gd name="connsiteX39" fmla="*/ 121442 w 2257425"/>
                  <a:gd name="connsiteY39" fmla="*/ 161264 h 2922588"/>
                  <a:gd name="connsiteX40" fmla="*/ 121442 w 2257425"/>
                  <a:gd name="connsiteY40" fmla="*/ 194734 h 2922588"/>
                  <a:gd name="connsiteX41" fmla="*/ 60721 w 2257425"/>
                  <a:gd name="connsiteY41" fmla="*/ 255588 h 2922588"/>
                  <a:gd name="connsiteX42" fmla="*/ 0 w 2257425"/>
                  <a:gd name="connsiteY42" fmla="*/ 194734 h 2922588"/>
                  <a:gd name="connsiteX43" fmla="*/ 0 w 2257425"/>
                  <a:gd name="connsiteY43" fmla="*/ 161264 h 2922588"/>
                  <a:gd name="connsiteX44" fmla="*/ 194307 w 2257425"/>
                  <a:gd name="connsiteY44" fmla="*/ 0 h 29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7425" h="2922588">
                    <a:moveTo>
                      <a:pt x="1323839" y="122238"/>
                    </a:moveTo>
                    <a:cubicBezTo>
                      <a:pt x="1320800" y="122238"/>
                      <a:pt x="1320800" y="125276"/>
                      <a:pt x="1320800" y="128315"/>
                    </a:cubicBezTo>
                    <a:cubicBezTo>
                      <a:pt x="1320800" y="927375"/>
                      <a:pt x="1320800" y="927375"/>
                      <a:pt x="1320800" y="927375"/>
                    </a:cubicBezTo>
                    <a:cubicBezTo>
                      <a:pt x="1320800" y="930413"/>
                      <a:pt x="1323839" y="933451"/>
                      <a:pt x="1326878" y="933451"/>
                    </a:cubicBezTo>
                    <a:cubicBezTo>
                      <a:pt x="2129111" y="933451"/>
                      <a:pt x="2129111" y="933451"/>
                      <a:pt x="2129111" y="933451"/>
                    </a:cubicBezTo>
                    <a:lnTo>
                      <a:pt x="2132699" y="929864"/>
                    </a:lnTo>
                    <a:lnTo>
                      <a:pt x="2132699" y="927508"/>
                    </a:lnTo>
                    <a:lnTo>
                      <a:pt x="2133142" y="925329"/>
                    </a:lnTo>
                    <a:lnTo>
                      <a:pt x="2132149" y="924336"/>
                    </a:lnTo>
                    <a:cubicBezTo>
                      <a:pt x="2126072" y="921298"/>
                      <a:pt x="2126072" y="921298"/>
                      <a:pt x="2126072" y="921298"/>
                    </a:cubicBezTo>
                    <a:cubicBezTo>
                      <a:pt x="1329917" y="125276"/>
                      <a:pt x="1329917" y="125276"/>
                      <a:pt x="1329917" y="125276"/>
                    </a:cubicBezTo>
                    <a:cubicBezTo>
                      <a:pt x="1329917" y="122238"/>
                      <a:pt x="1326878" y="122238"/>
                      <a:pt x="1326878" y="122238"/>
                    </a:cubicBezTo>
                    <a:cubicBezTo>
                      <a:pt x="1326878" y="122238"/>
                      <a:pt x="1323839" y="122238"/>
                      <a:pt x="1323839" y="122238"/>
                    </a:cubicBezTo>
                    <a:close/>
                    <a:moveTo>
                      <a:pt x="194307" y="0"/>
                    </a:moveTo>
                    <a:cubicBezTo>
                      <a:pt x="1326754" y="0"/>
                      <a:pt x="1326754" y="0"/>
                      <a:pt x="1326754" y="0"/>
                    </a:cubicBezTo>
                    <a:lnTo>
                      <a:pt x="1342448" y="3196"/>
                    </a:lnTo>
                    <a:lnTo>
                      <a:pt x="1371473" y="6572"/>
                    </a:lnTo>
                    <a:cubicBezTo>
                      <a:pt x="1388990" y="12555"/>
                      <a:pt x="1405226" y="22384"/>
                      <a:pt x="1418897" y="36059"/>
                    </a:cubicBezTo>
                    <a:cubicBezTo>
                      <a:pt x="2208815" y="826181"/>
                      <a:pt x="2208815" y="826181"/>
                      <a:pt x="2208815" y="826181"/>
                    </a:cubicBezTo>
                    <a:cubicBezTo>
                      <a:pt x="2239196" y="850492"/>
                      <a:pt x="2257425" y="886959"/>
                      <a:pt x="2257425" y="926465"/>
                    </a:cubicBezTo>
                    <a:lnTo>
                      <a:pt x="2254250" y="942060"/>
                    </a:lnTo>
                    <a:lnTo>
                      <a:pt x="2254250" y="1091106"/>
                    </a:lnTo>
                    <a:cubicBezTo>
                      <a:pt x="2254250" y="2728242"/>
                      <a:pt x="2254250" y="2728242"/>
                      <a:pt x="2254250" y="2728242"/>
                    </a:cubicBezTo>
                    <a:cubicBezTo>
                      <a:pt x="2254250" y="2834525"/>
                      <a:pt x="2169164" y="2922588"/>
                      <a:pt x="2059768" y="2922588"/>
                    </a:cubicBezTo>
                    <a:cubicBezTo>
                      <a:pt x="1394276" y="2922588"/>
                      <a:pt x="1394276" y="2922588"/>
                      <a:pt x="1394276" y="2922588"/>
                    </a:cubicBezTo>
                    <a:cubicBezTo>
                      <a:pt x="1360849" y="2922588"/>
                      <a:pt x="1333500" y="2895258"/>
                      <a:pt x="1333500" y="2861855"/>
                    </a:cubicBezTo>
                    <a:cubicBezTo>
                      <a:pt x="1333500" y="2828452"/>
                      <a:pt x="1360849" y="2801122"/>
                      <a:pt x="1394276" y="2801122"/>
                    </a:cubicBezTo>
                    <a:cubicBezTo>
                      <a:pt x="2059768" y="2801122"/>
                      <a:pt x="2059768" y="2801122"/>
                      <a:pt x="2059768" y="2801122"/>
                    </a:cubicBezTo>
                    <a:cubicBezTo>
                      <a:pt x="2102311" y="2801122"/>
                      <a:pt x="2132699" y="2767719"/>
                      <a:pt x="2132699" y="2728242"/>
                    </a:cubicBezTo>
                    <a:cubicBezTo>
                      <a:pt x="2132699" y="1715329"/>
                      <a:pt x="2132699" y="1272180"/>
                      <a:pt x="2132699" y="1078302"/>
                    </a:cubicBezTo>
                    <a:lnTo>
                      <a:pt x="2132699" y="1054100"/>
                    </a:lnTo>
                    <a:lnTo>
                      <a:pt x="2129823" y="1054100"/>
                    </a:lnTo>
                    <a:cubicBezTo>
                      <a:pt x="2126785" y="1054100"/>
                      <a:pt x="2126785" y="1054100"/>
                      <a:pt x="2126785" y="1054100"/>
                    </a:cubicBezTo>
                    <a:cubicBezTo>
                      <a:pt x="1327752" y="1054100"/>
                      <a:pt x="1327752" y="1054100"/>
                      <a:pt x="1327752" y="1054100"/>
                    </a:cubicBezTo>
                    <a:cubicBezTo>
                      <a:pt x="1257875" y="1054100"/>
                      <a:pt x="1200150" y="996361"/>
                      <a:pt x="1200150" y="926465"/>
                    </a:cubicBezTo>
                    <a:cubicBezTo>
                      <a:pt x="1200150" y="127227"/>
                      <a:pt x="1200150" y="127227"/>
                      <a:pt x="1200150" y="127227"/>
                    </a:cubicBezTo>
                    <a:lnTo>
                      <a:pt x="1201811" y="121709"/>
                    </a:lnTo>
                    <a:lnTo>
                      <a:pt x="1127415" y="121709"/>
                    </a:lnTo>
                    <a:cubicBezTo>
                      <a:pt x="194307" y="121709"/>
                      <a:pt x="194307" y="121709"/>
                      <a:pt x="194307" y="121709"/>
                    </a:cubicBezTo>
                    <a:cubicBezTo>
                      <a:pt x="154839" y="121709"/>
                      <a:pt x="121442" y="139965"/>
                      <a:pt x="121442" y="161264"/>
                    </a:cubicBezTo>
                    <a:cubicBezTo>
                      <a:pt x="121442" y="194734"/>
                      <a:pt x="121442" y="194734"/>
                      <a:pt x="121442" y="194734"/>
                    </a:cubicBezTo>
                    <a:cubicBezTo>
                      <a:pt x="121442" y="228204"/>
                      <a:pt x="94118" y="255588"/>
                      <a:pt x="60721" y="255588"/>
                    </a:cubicBezTo>
                    <a:cubicBezTo>
                      <a:pt x="27325" y="255588"/>
                      <a:pt x="0" y="228204"/>
                      <a:pt x="0" y="194734"/>
                    </a:cubicBezTo>
                    <a:cubicBezTo>
                      <a:pt x="0" y="161264"/>
                      <a:pt x="0" y="161264"/>
                      <a:pt x="0" y="161264"/>
                    </a:cubicBezTo>
                    <a:cubicBezTo>
                      <a:pt x="0" y="69982"/>
                      <a:pt x="81974" y="0"/>
                      <a:pt x="19430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94" name="Group 393"/>
            <p:cNvGrpSpPr/>
            <p:nvPr/>
          </p:nvGrpSpPr>
          <p:grpSpPr>
            <a:xfrm>
              <a:off x="7075105" y="4038206"/>
              <a:ext cx="606426" cy="569913"/>
              <a:chOff x="7116768" y="3441704"/>
              <a:chExt cx="606426" cy="569913"/>
            </a:xfrm>
            <a:grpFill/>
          </p:grpSpPr>
          <p:sp>
            <p:nvSpPr>
              <p:cNvPr id="395" name="Freeform 394"/>
              <p:cNvSpPr>
                <a:spLocks/>
              </p:cNvSpPr>
              <p:nvPr/>
            </p:nvSpPr>
            <p:spPr bwMode="auto">
              <a:xfrm>
                <a:off x="7335843" y="3906842"/>
                <a:ext cx="169863" cy="63500"/>
              </a:xfrm>
              <a:custGeom>
                <a:avLst/>
                <a:gdLst>
                  <a:gd name="connsiteX0" fmla="*/ 23813 w 169863"/>
                  <a:gd name="connsiteY0" fmla="*/ 25400 h 63500"/>
                  <a:gd name="connsiteX1" fmla="*/ 23813 w 169863"/>
                  <a:gd name="connsiteY1" fmla="*/ 27922 h 63500"/>
                  <a:gd name="connsiteX2" fmla="*/ 25535 w 169863"/>
                  <a:gd name="connsiteY2" fmla="*/ 39688 h 63500"/>
                  <a:gd name="connsiteX3" fmla="*/ 144330 w 169863"/>
                  <a:gd name="connsiteY3" fmla="*/ 39688 h 63500"/>
                  <a:gd name="connsiteX4" fmla="*/ 146051 w 169863"/>
                  <a:gd name="connsiteY4" fmla="*/ 27922 h 63500"/>
                  <a:gd name="connsiteX5" fmla="*/ 146051 w 169863"/>
                  <a:gd name="connsiteY5" fmla="*/ 25400 h 63500"/>
                  <a:gd name="connsiteX6" fmla="*/ 23813 w 169863"/>
                  <a:gd name="connsiteY6" fmla="*/ 25400 h 63500"/>
                  <a:gd name="connsiteX7" fmla="*/ 12011 w 169863"/>
                  <a:gd name="connsiteY7" fmla="*/ 0 h 63500"/>
                  <a:gd name="connsiteX8" fmla="*/ 157853 w 169863"/>
                  <a:gd name="connsiteY8" fmla="*/ 0 h 63500"/>
                  <a:gd name="connsiteX9" fmla="*/ 169863 w 169863"/>
                  <a:gd name="connsiteY9" fmla="*/ 12178 h 63500"/>
                  <a:gd name="connsiteX10" fmla="*/ 169863 w 169863"/>
                  <a:gd name="connsiteY10" fmla="*/ 26966 h 63500"/>
                  <a:gd name="connsiteX11" fmla="*/ 150990 w 169863"/>
                  <a:gd name="connsiteY11" fmla="*/ 63500 h 63500"/>
                  <a:gd name="connsiteX12" fmla="*/ 18874 w 169863"/>
                  <a:gd name="connsiteY12" fmla="*/ 63500 h 63500"/>
                  <a:gd name="connsiteX13" fmla="*/ 0 w 169863"/>
                  <a:gd name="connsiteY13" fmla="*/ 26966 h 63500"/>
                  <a:gd name="connsiteX14" fmla="*/ 0 w 169863"/>
                  <a:gd name="connsiteY14" fmla="*/ 12178 h 63500"/>
                  <a:gd name="connsiteX15" fmla="*/ 12011 w 169863"/>
                  <a:gd name="connsiteY15"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863" h="63500">
                    <a:moveTo>
                      <a:pt x="23813" y="25400"/>
                    </a:moveTo>
                    <a:cubicBezTo>
                      <a:pt x="23813" y="27922"/>
                      <a:pt x="23813" y="27922"/>
                      <a:pt x="23813" y="27922"/>
                    </a:cubicBezTo>
                    <a:cubicBezTo>
                      <a:pt x="23813" y="32964"/>
                      <a:pt x="24674" y="37167"/>
                      <a:pt x="25535" y="39688"/>
                    </a:cubicBezTo>
                    <a:cubicBezTo>
                      <a:pt x="144330" y="39688"/>
                      <a:pt x="144330" y="39688"/>
                      <a:pt x="144330" y="39688"/>
                    </a:cubicBezTo>
                    <a:cubicBezTo>
                      <a:pt x="145190" y="37167"/>
                      <a:pt x="146051" y="32964"/>
                      <a:pt x="146051" y="27922"/>
                    </a:cubicBezTo>
                    <a:cubicBezTo>
                      <a:pt x="146051" y="25400"/>
                      <a:pt x="146051" y="25400"/>
                      <a:pt x="146051" y="25400"/>
                    </a:cubicBezTo>
                    <a:cubicBezTo>
                      <a:pt x="23813" y="25400"/>
                      <a:pt x="23813" y="25400"/>
                      <a:pt x="23813" y="25400"/>
                    </a:cubicBezTo>
                    <a:close/>
                    <a:moveTo>
                      <a:pt x="12011" y="0"/>
                    </a:moveTo>
                    <a:cubicBezTo>
                      <a:pt x="157853" y="0"/>
                      <a:pt x="157853" y="0"/>
                      <a:pt x="157853" y="0"/>
                    </a:cubicBezTo>
                    <a:cubicBezTo>
                      <a:pt x="163858" y="0"/>
                      <a:pt x="169863" y="5219"/>
                      <a:pt x="169863" y="12178"/>
                    </a:cubicBezTo>
                    <a:cubicBezTo>
                      <a:pt x="169863" y="26966"/>
                      <a:pt x="169863" y="26966"/>
                      <a:pt x="169863" y="26966"/>
                    </a:cubicBezTo>
                    <a:cubicBezTo>
                      <a:pt x="169863" y="40884"/>
                      <a:pt x="167290" y="63500"/>
                      <a:pt x="150990" y="63500"/>
                    </a:cubicBezTo>
                    <a:cubicBezTo>
                      <a:pt x="18874" y="63500"/>
                      <a:pt x="18874" y="63500"/>
                      <a:pt x="18874" y="63500"/>
                    </a:cubicBezTo>
                    <a:cubicBezTo>
                      <a:pt x="2574" y="63500"/>
                      <a:pt x="0" y="40884"/>
                      <a:pt x="0" y="26966"/>
                    </a:cubicBezTo>
                    <a:cubicBezTo>
                      <a:pt x="0" y="12178"/>
                      <a:pt x="0" y="12178"/>
                      <a:pt x="0" y="12178"/>
                    </a:cubicBezTo>
                    <a:cubicBezTo>
                      <a:pt x="0" y="5219"/>
                      <a:pt x="6006" y="0"/>
                      <a:pt x="120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6" name="Freeform 395"/>
              <p:cNvSpPr>
                <a:spLocks/>
              </p:cNvSpPr>
              <p:nvPr/>
            </p:nvSpPr>
            <p:spPr bwMode="auto">
              <a:xfrm>
                <a:off x="7116768" y="3441704"/>
                <a:ext cx="606426" cy="569913"/>
              </a:xfrm>
              <a:custGeom>
                <a:avLst/>
                <a:gdLst>
                  <a:gd name="connsiteX0" fmla="*/ 65358 w 606426"/>
                  <a:gd name="connsiteY0" fmla="*/ 371618 h 569913"/>
                  <a:gd name="connsiteX1" fmla="*/ 52475 w 606426"/>
                  <a:gd name="connsiteY1" fmla="*/ 409255 h 569913"/>
                  <a:gd name="connsiteX2" fmla="*/ 25400 w 606426"/>
                  <a:gd name="connsiteY2" fmla="*/ 488356 h 569913"/>
                  <a:gd name="connsiteX3" fmla="*/ 25400 w 606426"/>
                  <a:gd name="connsiteY3" fmla="*/ 489218 h 569913"/>
                  <a:gd name="connsiteX4" fmla="*/ 26260 w 606426"/>
                  <a:gd name="connsiteY4" fmla="*/ 490080 h 569913"/>
                  <a:gd name="connsiteX5" fmla="*/ 26260 w 606426"/>
                  <a:gd name="connsiteY5" fmla="*/ 491804 h 569913"/>
                  <a:gd name="connsiteX6" fmla="*/ 25400 w 606426"/>
                  <a:gd name="connsiteY6" fmla="*/ 496113 h 569913"/>
                  <a:gd name="connsiteX7" fmla="*/ 25400 w 606426"/>
                  <a:gd name="connsiteY7" fmla="*/ 512489 h 569913"/>
                  <a:gd name="connsiteX8" fmla="*/ 58936 w 606426"/>
                  <a:gd name="connsiteY8" fmla="*/ 546101 h 569913"/>
                  <a:gd name="connsiteX9" fmla="*/ 549077 w 606426"/>
                  <a:gd name="connsiteY9" fmla="*/ 546101 h 569913"/>
                  <a:gd name="connsiteX10" fmla="*/ 582613 w 606426"/>
                  <a:gd name="connsiteY10" fmla="*/ 512489 h 569913"/>
                  <a:gd name="connsiteX11" fmla="*/ 582613 w 606426"/>
                  <a:gd name="connsiteY11" fmla="*/ 496113 h 569913"/>
                  <a:gd name="connsiteX12" fmla="*/ 580034 w 606426"/>
                  <a:gd name="connsiteY12" fmla="*/ 494389 h 569913"/>
                  <a:gd name="connsiteX13" fmla="*/ 580034 w 606426"/>
                  <a:gd name="connsiteY13" fmla="*/ 489218 h 569913"/>
                  <a:gd name="connsiteX14" fmla="*/ 580034 w 606426"/>
                  <a:gd name="connsiteY14" fmla="*/ 488356 h 569913"/>
                  <a:gd name="connsiteX15" fmla="*/ 541661 w 606426"/>
                  <a:gd name="connsiteY15" fmla="*/ 379762 h 569913"/>
                  <a:gd name="connsiteX16" fmla="*/ 539187 w 606426"/>
                  <a:gd name="connsiteY16" fmla="*/ 372761 h 569913"/>
                  <a:gd name="connsiteX17" fmla="*/ 534517 w 606426"/>
                  <a:gd name="connsiteY17" fmla="*/ 374651 h 569913"/>
                  <a:gd name="connsiteX18" fmla="*/ 72638 w 606426"/>
                  <a:gd name="connsiteY18" fmla="*/ 374651 h 569913"/>
                  <a:gd name="connsiteX19" fmla="*/ 94192 w 606426"/>
                  <a:gd name="connsiteY19" fmla="*/ 23813 h 569913"/>
                  <a:gd name="connsiteX20" fmla="*/ 60656 w 606426"/>
                  <a:gd name="connsiteY20" fmla="*/ 57426 h 569913"/>
                  <a:gd name="connsiteX21" fmla="*/ 60656 w 606426"/>
                  <a:gd name="connsiteY21" fmla="*/ 334850 h 569913"/>
                  <a:gd name="connsiteX22" fmla="*/ 60656 w 606426"/>
                  <a:gd name="connsiteY22" fmla="*/ 338299 h 569913"/>
                  <a:gd name="connsiteX23" fmla="*/ 64037 w 606426"/>
                  <a:gd name="connsiteY23" fmla="*/ 347372 h 569913"/>
                  <a:gd name="connsiteX24" fmla="*/ 72638 w 606426"/>
                  <a:gd name="connsiteY24" fmla="*/ 350875 h 569913"/>
                  <a:gd name="connsiteX25" fmla="*/ 534517 w 606426"/>
                  <a:gd name="connsiteY25" fmla="*/ 350875 h 569913"/>
                  <a:gd name="connsiteX26" fmla="*/ 543870 w 606426"/>
                  <a:gd name="connsiteY26" fmla="*/ 347372 h 569913"/>
                  <a:gd name="connsiteX27" fmla="*/ 547357 w 606426"/>
                  <a:gd name="connsiteY27" fmla="*/ 338297 h 569913"/>
                  <a:gd name="connsiteX28" fmla="*/ 547357 w 606426"/>
                  <a:gd name="connsiteY28" fmla="*/ 246229 h 569913"/>
                  <a:gd name="connsiteX29" fmla="*/ 547357 w 606426"/>
                  <a:gd name="connsiteY29" fmla="*/ 57426 h 569913"/>
                  <a:gd name="connsiteX30" fmla="*/ 513822 w 606426"/>
                  <a:gd name="connsiteY30" fmla="*/ 23813 h 569913"/>
                  <a:gd name="connsiteX31" fmla="*/ 94192 w 606426"/>
                  <a:gd name="connsiteY31" fmla="*/ 23813 h 569913"/>
                  <a:gd name="connsiteX32" fmla="*/ 93032 w 606426"/>
                  <a:gd name="connsiteY32" fmla="*/ 0 h 569913"/>
                  <a:gd name="connsiteX33" fmla="*/ 513395 w 606426"/>
                  <a:gd name="connsiteY33" fmla="*/ 0 h 569913"/>
                  <a:gd name="connsiteX34" fmla="*/ 571109 w 606426"/>
                  <a:gd name="connsiteY34" fmla="*/ 57680 h 569913"/>
                  <a:gd name="connsiteX35" fmla="*/ 571109 w 606426"/>
                  <a:gd name="connsiteY35" fmla="*/ 334794 h 569913"/>
                  <a:gd name="connsiteX36" fmla="*/ 571109 w 606426"/>
                  <a:gd name="connsiteY36" fmla="*/ 338138 h 569913"/>
                  <a:gd name="connsiteX37" fmla="*/ 571501 w 606426"/>
                  <a:gd name="connsiteY37" fmla="*/ 338138 h 569913"/>
                  <a:gd name="connsiteX38" fmla="*/ 571109 w 606426"/>
                  <a:gd name="connsiteY38" fmla="*/ 339082 h 569913"/>
                  <a:gd name="connsiteX39" fmla="*/ 571109 w 606426"/>
                  <a:gd name="connsiteY39" fmla="*/ 339193 h 569913"/>
                  <a:gd name="connsiteX40" fmla="*/ 562495 w 606426"/>
                  <a:gd name="connsiteY40" fmla="*/ 368464 h 569913"/>
                  <a:gd name="connsiteX41" fmla="*/ 602981 w 606426"/>
                  <a:gd name="connsiteY41" fmla="*/ 480380 h 569913"/>
                  <a:gd name="connsiteX42" fmla="*/ 603842 w 606426"/>
                  <a:gd name="connsiteY42" fmla="*/ 484684 h 569913"/>
                  <a:gd name="connsiteX43" fmla="*/ 606426 w 606426"/>
                  <a:gd name="connsiteY43" fmla="*/ 495015 h 569913"/>
                  <a:gd name="connsiteX44" fmla="*/ 606426 w 606426"/>
                  <a:gd name="connsiteY44" fmla="*/ 512233 h 569913"/>
                  <a:gd name="connsiteX45" fmla="*/ 548712 w 606426"/>
                  <a:gd name="connsiteY45" fmla="*/ 569913 h 569913"/>
                  <a:gd name="connsiteX46" fmla="*/ 57714 w 606426"/>
                  <a:gd name="connsiteY46" fmla="*/ 569913 h 569913"/>
                  <a:gd name="connsiteX47" fmla="*/ 0 w 606426"/>
                  <a:gd name="connsiteY47" fmla="*/ 512233 h 569913"/>
                  <a:gd name="connsiteX48" fmla="*/ 0 w 606426"/>
                  <a:gd name="connsiteY48" fmla="*/ 495015 h 569913"/>
                  <a:gd name="connsiteX49" fmla="*/ 0 w 606426"/>
                  <a:gd name="connsiteY49" fmla="*/ 491572 h 569913"/>
                  <a:gd name="connsiteX50" fmla="*/ 862 w 606426"/>
                  <a:gd name="connsiteY50" fmla="*/ 482102 h 569913"/>
                  <a:gd name="connsiteX51" fmla="*/ 862 w 606426"/>
                  <a:gd name="connsiteY51" fmla="*/ 481241 h 569913"/>
                  <a:gd name="connsiteX52" fmla="*/ 41347 w 606426"/>
                  <a:gd name="connsiteY52" fmla="*/ 364159 h 569913"/>
                  <a:gd name="connsiteX53" fmla="*/ 35318 w 606426"/>
                  <a:gd name="connsiteY53" fmla="*/ 339193 h 569913"/>
                  <a:gd name="connsiteX54" fmla="*/ 35318 w 606426"/>
                  <a:gd name="connsiteY54" fmla="*/ 57680 h 569913"/>
                  <a:gd name="connsiteX55" fmla="*/ 93032 w 606426"/>
                  <a:gd name="connsiteY55" fmla="*/ 0 h 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6426" h="569913">
                    <a:moveTo>
                      <a:pt x="65358" y="371618"/>
                    </a:moveTo>
                    <a:lnTo>
                      <a:pt x="52475" y="409255"/>
                    </a:lnTo>
                    <a:cubicBezTo>
                      <a:pt x="25400" y="488356"/>
                      <a:pt x="25400" y="488356"/>
                      <a:pt x="25400" y="488356"/>
                    </a:cubicBezTo>
                    <a:cubicBezTo>
                      <a:pt x="25400" y="488356"/>
                      <a:pt x="25400" y="488356"/>
                      <a:pt x="25400" y="489218"/>
                    </a:cubicBezTo>
                    <a:cubicBezTo>
                      <a:pt x="26260" y="490080"/>
                      <a:pt x="26260" y="490080"/>
                      <a:pt x="26260" y="490080"/>
                    </a:cubicBezTo>
                    <a:cubicBezTo>
                      <a:pt x="26260" y="491804"/>
                      <a:pt x="26260" y="491804"/>
                      <a:pt x="26260" y="491804"/>
                    </a:cubicBezTo>
                    <a:cubicBezTo>
                      <a:pt x="26260" y="493528"/>
                      <a:pt x="25400" y="495251"/>
                      <a:pt x="25400" y="496113"/>
                    </a:cubicBezTo>
                    <a:cubicBezTo>
                      <a:pt x="25400" y="512489"/>
                      <a:pt x="25400" y="512489"/>
                      <a:pt x="25400" y="512489"/>
                    </a:cubicBezTo>
                    <a:cubicBezTo>
                      <a:pt x="25400" y="530588"/>
                      <a:pt x="40878" y="546101"/>
                      <a:pt x="58936" y="546101"/>
                    </a:cubicBezTo>
                    <a:cubicBezTo>
                      <a:pt x="549077" y="546101"/>
                      <a:pt x="549077" y="546101"/>
                      <a:pt x="549077" y="546101"/>
                    </a:cubicBezTo>
                    <a:cubicBezTo>
                      <a:pt x="567135" y="546101"/>
                      <a:pt x="582613" y="530588"/>
                      <a:pt x="582613" y="512489"/>
                    </a:cubicBezTo>
                    <a:cubicBezTo>
                      <a:pt x="582613" y="496113"/>
                      <a:pt x="582613" y="496113"/>
                      <a:pt x="582613" y="496113"/>
                    </a:cubicBezTo>
                    <a:cubicBezTo>
                      <a:pt x="580034" y="494389"/>
                      <a:pt x="580034" y="494389"/>
                      <a:pt x="580034" y="494389"/>
                    </a:cubicBezTo>
                    <a:cubicBezTo>
                      <a:pt x="580034" y="489218"/>
                      <a:pt x="580034" y="489218"/>
                      <a:pt x="580034" y="489218"/>
                    </a:cubicBezTo>
                    <a:cubicBezTo>
                      <a:pt x="580034" y="489218"/>
                      <a:pt x="580034" y="488356"/>
                      <a:pt x="580034" y="488356"/>
                    </a:cubicBezTo>
                    <a:cubicBezTo>
                      <a:pt x="558107" y="426302"/>
                      <a:pt x="547143" y="395275"/>
                      <a:pt x="541661" y="379762"/>
                    </a:cubicBezTo>
                    <a:lnTo>
                      <a:pt x="539187" y="372761"/>
                    </a:lnTo>
                    <a:lnTo>
                      <a:pt x="534517" y="374651"/>
                    </a:lnTo>
                    <a:cubicBezTo>
                      <a:pt x="72638" y="374651"/>
                      <a:pt x="72638" y="374651"/>
                      <a:pt x="72638" y="374651"/>
                    </a:cubicBezTo>
                    <a:close/>
                    <a:moveTo>
                      <a:pt x="94192" y="23813"/>
                    </a:moveTo>
                    <a:cubicBezTo>
                      <a:pt x="75274" y="23813"/>
                      <a:pt x="60656" y="39327"/>
                      <a:pt x="60656" y="57426"/>
                    </a:cubicBezTo>
                    <a:cubicBezTo>
                      <a:pt x="60656" y="268797"/>
                      <a:pt x="60656" y="321640"/>
                      <a:pt x="60656" y="334850"/>
                    </a:cubicBezTo>
                    <a:lnTo>
                      <a:pt x="60656" y="338299"/>
                    </a:lnTo>
                    <a:lnTo>
                      <a:pt x="64037" y="347372"/>
                    </a:lnTo>
                    <a:cubicBezTo>
                      <a:pt x="66187" y="349601"/>
                      <a:pt x="69197" y="350875"/>
                      <a:pt x="72638" y="350875"/>
                    </a:cubicBezTo>
                    <a:cubicBezTo>
                      <a:pt x="534517" y="350875"/>
                      <a:pt x="534517" y="350875"/>
                      <a:pt x="534517" y="350875"/>
                    </a:cubicBezTo>
                    <a:cubicBezTo>
                      <a:pt x="538387" y="350875"/>
                      <a:pt x="541613" y="349601"/>
                      <a:pt x="543870" y="347372"/>
                    </a:cubicBezTo>
                    <a:lnTo>
                      <a:pt x="547357" y="338297"/>
                    </a:lnTo>
                    <a:lnTo>
                      <a:pt x="547357" y="246229"/>
                    </a:lnTo>
                    <a:cubicBezTo>
                      <a:pt x="547357" y="57426"/>
                      <a:pt x="547357" y="57426"/>
                      <a:pt x="547357" y="57426"/>
                    </a:cubicBezTo>
                    <a:cubicBezTo>
                      <a:pt x="547357" y="39327"/>
                      <a:pt x="532739" y="23813"/>
                      <a:pt x="513822" y="23813"/>
                    </a:cubicBezTo>
                    <a:cubicBezTo>
                      <a:pt x="94192" y="23813"/>
                      <a:pt x="94192" y="23813"/>
                      <a:pt x="94192" y="23813"/>
                    </a:cubicBezTo>
                    <a:close/>
                    <a:moveTo>
                      <a:pt x="93032" y="0"/>
                    </a:moveTo>
                    <a:cubicBezTo>
                      <a:pt x="513395" y="0"/>
                      <a:pt x="513395" y="0"/>
                      <a:pt x="513395" y="0"/>
                    </a:cubicBezTo>
                    <a:cubicBezTo>
                      <a:pt x="545267" y="0"/>
                      <a:pt x="571109" y="25827"/>
                      <a:pt x="571109" y="57680"/>
                    </a:cubicBezTo>
                    <a:cubicBezTo>
                      <a:pt x="571109" y="268815"/>
                      <a:pt x="571109" y="321598"/>
                      <a:pt x="571109" y="334794"/>
                    </a:cubicBezTo>
                    <a:lnTo>
                      <a:pt x="571109" y="338138"/>
                    </a:lnTo>
                    <a:lnTo>
                      <a:pt x="571501" y="338138"/>
                    </a:lnTo>
                    <a:lnTo>
                      <a:pt x="571109" y="339082"/>
                    </a:lnTo>
                    <a:lnTo>
                      <a:pt x="571109" y="339193"/>
                    </a:lnTo>
                    <a:cubicBezTo>
                      <a:pt x="571109" y="349524"/>
                      <a:pt x="568525" y="359855"/>
                      <a:pt x="562495" y="368464"/>
                    </a:cubicBezTo>
                    <a:cubicBezTo>
                      <a:pt x="602981" y="480380"/>
                      <a:pt x="602981" y="480380"/>
                      <a:pt x="602981" y="480380"/>
                    </a:cubicBezTo>
                    <a:cubicBezTo>
                      <a:pt x="603842" y="482102"/>
                      <a:pt x="603842" y="483824"/>
                      <a:pt x="603842" y="484684"/>
                    </a:cubicBezTo>
                    <a:cubicBezTo>
                      <a:pt x="605565" y="488128"/>
                      <a:pt x="606426" y="491572"/>
                      <a:pt x="606426" y="495015"/>
                    </a:cubicBezTo>
                    <a:cubicBezTo>
                      <a:pt x="606426" y="512233"/>
                      <a:pt x="606426" y="512233"/>
                      <a:pt x="606426" y="512233"/>
                    </a:cubicBezTo>
                    <a:cubicBezTo>
                      <a:pt x="606426" y="544086"/>
                      <a:pt x="580584" y="569913"/>
                      <a:pt x="548712" y="569913"/>
                    </a:cubicBezTo>
                    <a:cubicBezTo>
                      <a:pt x="57714" y="569913"/>
                      <a:pt x="57714" y="569913"/>
                      <a:pt x="57714" y="569913"/>
                    </a:cubicBezTo>
                    <a:cubicBezTo>
                      <a:pt x="25842" y="569913"/>
                      <a:pt x="0" y="544086"/>
                      <a:pt x="0" y="512233"/>
                    </a:cubicBezTo>
                    <a:cubicBezTo>
                      <a:pt x="0" y="495015"/>
                      <a:pt x="0" y="495015"/>
                      <a:pt x="0" y="495015"/>
                    </a:cubicBezTo>
                    <a:cubicBezTo>
                      <a:pt x="0" y="493293"/>
                      <a:pt x="0" y="492433"/>
                      <a:pt x="0" y="491572"/>
                    </a:cubicBezTo>
                    <a:cubicBezTo>
                      <a:pt x="0" y="488128"/>
                      <a:pt x="0" y="484684"/>
                      <a:pt x="862" y="482102"/>
                    </a:cubicBezTo>
                    <a:cubicBezTo>
                      <a:pt x="862" y="481241"/>
                      <a:pt x="862" y="481241"/>
                      <a:pt x="862" y="481241"/>
                    </a:cubicBezTo>
                    <a:cubicBezTo>
                      <a:pt x="41347" y="364159"/>
                      <a:pt x="41347" y="364159"/>
                      <a:pt x="41347" y="364159"/>
                    </a:cubicBezTo>
                    <a:cubicBezTo>
                      <a:pt x="37040" y="356411"/>
                      <a:pt x="35318" y="346941"/>
                      <a:pt x="35318" y="339193"/>
                    </a:cubicBezTo>
                    <a:cubicBezTo>
                      <a:pt x="35318" y="57680"/>
                      <a:pt x="35318" y="57680"/>
                      <a:pt x="35318" y="57680"/>
                    </a:cubicBezTo>
                    <a:cubicBezTo>
                      <a:pt x="35318" y="25827"/>
                      <a:pt x="61160" y="0"/>
                      <a:pt x="930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97" name="TextBox 396"/>
            <p:cNvSpPr txBox="1"/>
            <p:nvPr/>
          </p:nvSpPr>
          <p:spPr>
            <a:xfrm>
              <a:off x="2402371" y="3237774"/>
              <a:ext cx="5760720" cy="440118"/>
            </a:xfrm>
            <a:prstGeom prst="rect">
              <a:avLst/>
            </a:prstGeom>
            <a:noFill/>
            <a:ln w="19050">
              <a:solidFill>
                <a:schemeClr val="accent1"/>
              </a:solidFill>
            </a:ln>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rPr>
                <a:t>DATA SOURCES</a:t>
              </a:r>
            </a:p>
          </p:txBody>
        </p:sp>
        <p:sp>
          <p:nvSpPr>
            <p:cNvPr id="398" name="Freeform 397"/>
            <p:cNvSpPr>
              <a:spLocks/>
            </p:cNvSpPr>
            <p:nvPr/>
          </p:nvSpPr>
          <p:spPr bwMode="auto">
            <a:xfrm>
              <a:off x="4912167" y="4187429"/>
              <a:ext cx="382073" cy="342630"/>
            </a:xfrm>
            <a:custGeom>
              <a:avLst/>
              <a:gdLst>
                <a:gd name="connsiteX0" fmla="*/ 3516568 w 3629025"/>
                <a:gd name="connsiteY0" fmla="*/ 3138886 h 3254390"/>
                <a:gd name="connsiteX1" fmla="*/ 3513902 w 3629025"/>
                <a:gd name="connsiteY1" fmla="*/ 3141552 h 3254390"/>
                <a:gd name="connsiteX2" fmla="*/ 3516568 w 3629025"/>
                <a:gd name="connsiteY2" fmla="*/ 3141552 h 3254390"/>
                <a:gd name="connsiteX3" fmla="*/ 3516568 w 3629025"/>
                <a:gd name="connsiteY3" fmla="*/ 3140691 h 3254390"/>
                <a:gd name="connsiteX4" fmla="*/ 3516568 w 3629025"/>
                <a:gd name="connsiteY4" fmla="*/ 3138886 h 3254390"/>
                <a:gd name="connsiteX5" fmla="*/ 1814513 w 3629025"/>
                <a:gd name="connsiteY5" fmla="*/ 2087188 h 3254390"/>
                <a:gd name="connsiteX6" fmla="*/ 610916 w 3629025"/>
                <a:gd name="connsiteY6" fmla="*/ 2397227 h 3254390"/>
                <a:gd name="connsiteX7" fmla="*/ 145036 w 3629025"/>
                <a:gd name="connsiteY7" fmla="*/ 2934094 h 3254390"/>
                <a:gd name="connsiteX8" fmla="*/ 112994 w 3629025"/>
                <a:gd name="connsiteY8" fmla="*/ 3138502 h 3254390"/>
                <a:gd name="connsiteX9" fmla="*/ 711667 w 3629025"/>
                <a:gd name="connsiteY9" fmla="*/ 3138502 h 3254390"/>
                <a:gd name="connsiteX10" fmla="*/ 3509920 w 3629025"/>
                <a:gd name="connsiteY10" fmla="*/ 3138502 h 3254390"/>
                <a:gd name="connsiteX11" fmla="*/ 3512992 w 3629025"/>
                <a:gd name="connsiteY11" fmla="*/ 3138502 h 3254390"/>
                <a:gd name="connsiteX12" fmla="*/ 3480950 w 3629025"/>
                <a:gd name="connsiteY12" fmla="*/ 2934094 h 3254390"/>
                <a:gd name="connsiteX13" fmla="*/ 3015069 w 3629025"/>
                <a:gd name="connsiteY13" fmla="*/ 2397227 h 3254390"/>
                <a:gd name="connsiteX14" fmla="*/ 1814513 w 3629025"/>
                <a:gd name="connsiteY14" fmla="*/ 2087188 h 3254390"/>
                <a:gd name="connsiteX15" fmla="*/ 1814513 w 3629025"/>
                <a:gd name="connsiteY15" fmla="*/ 1971684 h 3254390"/>
                <a:gd name="connsiteX16" fmla="*/ 3075857 w 3629025"/>
                <a:gd name="connsiteY16" fmla="*/ 2296920 h 3254390"/>
                <a:gd name="connsiteX17" fmla="*/ 3592600 w 3629025"/>
                <a:gd name="connsiteY17" fmla="*/ 2905170 h 3254390"/>
                <a:gd name="connsiteX18" fmla="*/ 3628968 w 3629025"/>
                <a:gd name="connsiteY18" fmla="*/ 3141552 h 3254390"/>
                <a:gd name="connsiteX19" fmla="*/ 3629025 w 3629025"/>
                <a:gd name="connsiteY19" fmla="*/ 3141552 h 3254390"/>
                <a:gd name="connsiteX20" fmla="*/ 3628992 w 3629025"/>
                <a:gd name="connsiteY20" fmla="*/ 3141711 h 3254390"/>
                <a:gd name="connsiteX21" fmla="*/ 3629025 w 3629025"/>
                <a:gd name="connsiteY21" fmla="*/ 3141925 h 3254390"/>
                <a:gd name="connsiteX22" fmla="*/ 3516568 w 3629025"/>
                <a:gd name="connsiteY22" fmla="*/ 3254390 h 3254390"/>
                <a:gd name="connsiteX23" fmla="*/ 112457 w 3629025"/>
                <a:gd name="connsiteY23" fmla="*/ 3254390 h 3254390"/>
                <a:gd name="connsiteX24" fmla="*/ 8596 w 3629025"/>
                <a:gd name="connsiteY24" fmla="*/ 3184915 h 3254390"/>
                <a:gd name="connsiteX25" fmla="*/ 74 w 3629025"/>
                <a:gd name="connsiteY25" fmla="*/ 3141925 h 3254390"/>
                <a:gd name="connsiteX26" fmla="*/ 0 w 3629025"/>
                <a:gd name="connsiteY26" fmla="*/ 3141925 h 3254390"/>
                <a:gd name="connsiteX27" fmla="*/ 32 w 3629025"/>
                <a:gd name="connsiteY27" fmla="*/ 3141714 h 3254390"/>
                <a:gd name="connsiteX28" fmla="*/ 0 w 3629025"/>
                <a:gd name="connsiteY28" fmla="*/ 3141552 h 3254390"/>
                <a:gd name="connsiteX29" fmla="*/ 57 w 3629025"/>
                <a:gd name="connsiteY29" fmla="*/ 3141552 h 3254390"/>
                <a:gd name="connsiteX30" fmla="*/ 35950 w 3629025"/>
                <a:gd name="connsiteY30" fmla="*/ 2905170 h 3254390"/>
                <a:gd name="connsiteX31" fmla="*/ 550129 w 3629025"/>
                <a:gd name="connsiteY31" fmla="*/ 2296920 h 3254390"/>
                <a:gd name="connsiteX32" fmla="*/ 1814513 w 3629025"/>
                <a:gd name="connsiteY32" fmla="*/ 1971684 h 3254390"/>
                <a:gd name="connsiteX33" fmla="*/ 1746250 w 3629025"/>
                <a:gd name="connsiteY33" fmla="*/ 115888 h 3254390"/>
                <a:gd name="connsiteX34" fmla="*/ 973137 w 3629025"/>
                <a:gd name="connsiteY34" fmla="*/ 887417 h 3254390"/>
                <a:gd name="connsiteX35" fmla="*/ 1746250 w 3629025"/>
                <a:gd name="connsiteY35" fmla="*/ 1658946 h 3254390"/>
                <a:gd name="connsiteX36" fmla="*/ 2519363 w 3629025"/>
                <a:gd name="connsiteY36" fmla="*/ 887417 h 3254390"/>
                <a:gd name="connsiteX37" fmla="*/ 1746250 w 3629025"/>
                <a:gd name="connsiteY37" fmla="*/ 115888 h 3254390"/>
                <a:gd name="connsiteX38" fmla="*/ 1747837 w 3629025"/>
                <a:gd name="connsiteY38" fmla="*/ 0 h 3254390"/>
                <a:gd name="connsiteX39" fmla="*/ 2635250 w 3629025"/>
                <a:gd name="connsiteY39" fmla="*/ 887417 h 3254390"/>
                <a:gd name="connsiteX40" fmla="*/ 1747837 w 3629025"/>
                <a:gd name="connsiteY40" fmla="*/ 1774834 h 3254390"/>
                <a:gd name="connsiteX41" fmla="*/ 860424 w 3629025"/>
                <a:gd name="connsiteY41" fmla="*/ 887417 h 3254390"/>
                <a:gd name="connsiteX42" fmla="*/ 1747837 w 3629025"/>
                <a:gd name="connsiteY42" fmla="*/ 0 h 325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29025" h="3254390">
                  <a:moveTo>
                    <a:pt x="3516568" y="3138886"/>
                  </a:moveTo>
                  <a:lnTo>
                    <a:pt x="3513902" y="3141552"/>
                  </a:lnTo>
                  <a:lnTo>
                    <a:pt x="3516568" y="3141552"/>
                  </a:lnTo>
                  <a:lnTo>
                    <a:pt x="3516568" y="3140691"/>
                  </a:lnTo>
                  <a:cubicBezTo>
                    <a:pt x="3516568" y="3138886"/>
                    <a:pt x="3516568" y="3138886"/>
                    <a:pt x="3516568" y="3138886"/>
                  </a:cubicBezTo>
                  <a:close/>
                  <a:moveTo>
                    <a:pt x="1814513" y="2087188"/>
                  </a:moveTo>
                  <a:cubicBezTo>
                    <a:pt x="1358605" y="2087188"/>
                    <a:pt x="933091" y="2196614"/>
                    <a:pt x="610916" y="2397227"/>
                  </a:cubicBezTo>
                  <a:cubicBezTo>
                    <a:pt x="369285" y="2545407"/>
                    <a:pt x="209718" y="2731201"/>
                    <a:pt x="145036" y="2934094"/>
                  </a:cubicBezTo>
                  <a:lnTo>
                    <a:pt x="112994" y="3138502"/>
                  </a:lnTo>
                  <a:lnTo>
                    <a:pt x="711667" y="3138502"/>
                  </a:lnTo>
                  <a:cubicBezTo>
                    <a:pt x="3142581" y="3138502"/>
                    <a:pt x="3466703" y="3138502"/>
                    <a:pt x="3509920" y="3138502"/>
                  </a:cubicBezTo>
                  <a:lnTo>
                    <a:pt x="3512992" y="3138502"/>
                  </a:lnTo>
                  <a:lnTo>
                    <a:pt x="3480950" y="2934094"/>
                  </a:lnTo>
                  <a:cubicBezTo>
                    <a:pt x="3416268" y="2731201"/>
                    <a:pt x="3256701" y="2545407"/>
                    <a:pt x="3015069" y="2397227"/>
                  </a:cubicBezTo>
                  <a:cubicBezTo>
                    <a:pt x="2695934" y="2196614"/>
                    <a:pt x="2267381" y="2087188"/>
                    <a:pt x="1814513" y="2087188"/>
                  </a:cubicBezTo>
                  <a:close/>
                  <a:moveTo>
                    <a:pt x="1814513" y="1971684"/>
                  </a:moveTo>
                  <a:cubicBezTo>
                    <a:pt x="2288657" y="1971684"/>
                    <a:pt x="2738485" y="2087188"/>
                    <a:pt x="3075857" y="2296920"/>
                  </a:cubicBezTo>
                  <a:cubicBezTo>
                    <a:pt x="3342563" y="2463338"/>
                    <a:pt x="3520367" y="2674209"/>
                    <a:pt x="3592600" y="2905170"/>
                  </a:cubicBezTo>
                  <a:lnTo>
                    <a:pt x="3628968" y="3141552"/>
                  </a:lnTo>
                  <a:lnTo>
                    <a:pt x="3629025" y="3141552"/>
                  </a:lnTo>
                  <a:lnTo>
                    <a:pt x="3628992" y="3141711"/>
                  </a:lnTo>
                  <a:lnTo>
                    <a:pt x="3629025" y="3141925"/>
                  </a:lnTo>
                  <a:cubicBezTo>
                    <a:pt x="3629025" y="3202717"/>
                    <a:pt x="3577356" y="3254390"/>
                    <a:pt x="3516568" y="3254390"/>
                  </a:cubicBezTo>
                  <a:cubicBezTo>
                    <a:pt x="112457" y="3254390"/>
                    <a:pt x="112457" y="3254390"/>
                    <a:pt x="112457" y="3254390"/>
                  </a:cubicBezTo>
                  <a:cubicBezTo>
                    <a:pt x="64587" y="3254390"/>
                    <a:pt x="25265" y="3225228"/>
                    <a:pt x="8596" y="3184915"/>
                  </a:cubicBezTo>
                  <a:lnTo>
                    <a:pt x="74" y="3141925"/>
                  </a:lnTo>
                  <a:lnTo>
                    <a:pt x="0" y="3141925"/>
                  </a:lnTo>
                  <a:lnTo>
                    <a:pt x="32" y="3141714"/>
                  </a:lnTo>
                  <a:lnTo>
                    <a:pt x="0" y="3141552"/>
                  </a:lnTo>
                  <a:lnTo>
                    <a:pt x="57" y="3141552"/>
                  </a:lnTo>
                  <a:lnTo>
                    <a:pt x="35950" y="2905170"/>
                  </a:lnTo>
                  <a:cubicBezTo>
                    <a:pt x="107329" y="2674209"/>
                    <a:pt x="283423" y="2463338"/>
                    <a:pt x="550129" y="2296920"/>
                  </a:cubicBezTo>
                  <a:cubicBezTo>
                    <a:pt x="890540" y="2087188"/>
                    <a:pt x="1337329" y="1971684"/>
                    <a:pt x="1814513" y="1971684"/>
                  </a:cubicBezTo>
                  <a:close/>
                  <a:moveTo>
                    <a:pt x="1746250" y="115888"/>
                  </a:moveTo>
                  <a:cubicBezTo>
                    <a:pt x="1319271" y="115888"/>
                    <a:pt x="973137" y="461313"/>
                    <a:pt x="973137" y="887417"/>
                  </a:cubicBezTo>
                  <a:cubicBezTo>
                    <a:pt x="973137" y="1313521"/>
                    <a:pt x="1319271" y="1658946"/>
                    <a:pt x="1746250" y="1658946"/>
                  </a:cubicBezTo>
                  <a:cubicBezTo>
                    <a:pt x="2173229" y="1658946"/>
                    <a:pt x="2519363" y="1313521"/>
                    <a:pt x="2519363" y="887417"/>
                  </a:cubicBezTo>
                  <a:cubicBezTo>
                    <a:pt x="2519363" y="461313"/>
                    <a:pt x="2173229" y="115888"/>
                    <a:pt x="1746250" y="115888"/>
                  </a:cubicBezTo>
                  <a:close/>
                  <a:moveTo>
                    <a:pt x="1747837" y="0"/>
                  </a:moveTo>
                  <a:cubicBezTo>
                    <a:pt x="2237942" y="0"/>
                    <a:pt x="2635250" y="397310"/>
                    <a:pt x="2635250" y="887417"/>
                  </a:cubicBezTo>
                  <a:cubicBezTo>
                    <a:pt x="2635250" y="1377524"/>
                    <a:pt x="2237942" y="1774834"/>
                    <a:pt x="1747837" y="1774834"/>
                  </a:cubicBezTo>
                  <a:cubicBezTo>
                    <a:pt x="1257732" y="1774834"/>
                    <a:pt x="860424" y="1377524"/>
                    <a:pt x="860424" y="887417"/>
                  </a:cubicBezTo>
                  <a:cubicBezTo>
                    <a:pt x="860424" y="397310"/>
                    <a:pt x="1257732" y="0"/>
                    <a:pt x="174783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9" name="Freeform 398"/>
            <p:cNvSpPr>
              <a:spLocks/>
            </p:cNvSpPr>
            <p:nvPr/>
          </p:nvSpPr>
          <p:spPr bwMode="auto">
            <a:xfrm>
              <a:off x="7224021" y="4685823"/>
              <a:ext cx="323850" cy="417957"/>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solidFill>
              <a:schemeClr val="accent1"/>
            </a:solidFill>
            <a:ln>
              <a:noFill/>
            </a:ln>
          </p:spPr>
          <p:txBody>
            <a:bodyPr vert="horz" wrap="square" lIns="91440" tIns="164592"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8D7"/>
                  </a:solidFill>
                  <a:effectLst/>
                  <a:uLnTx/>
                  <a:uFillTx/>
                </a:rPr>
                <a:t>{ }</a:t>
              </a:r>
            </a:p>
          </p:txBody>
        </p:sp>
        <p:grpSp>
          <p:nvGrpSpPr>
            <p:cNvPr id="400" name="Group 399"/>
            <p:cNvGrpSpPr/>
            <p:nvPr/>
          </p:nvGrpSpPr>
          <p:grpSpPr>
            <a:xfrm>
              <a:off x="6969691" y="2490605"/>
              <a:ext cx="336047" cy="448062"/>
              <a:chOff x="6972300" y="1333337"/>
              <a:chExt cx="2946149" cy="3928201"/>
            </a:xfrm>
            <a:grpFill/>
          </p:grpSpPr>
          <p:sp>
            <p:nvSpPr>
              <p:cNvPr id="401" name="Freeform 400"/>
              <p:cNvSpPr>
                <a:spLocks/>
              </p:cNvSpPr>
              <p:nvPr/>
            </p:nvSpPr>
            <p:spPr bwMode="auto">
              <a:xfrm>
                <a:off x="6972300" y="1333337"/>
                <a:ext cx="2946149" cy="3928201"/>
              </a:xfrm>
              <a:custGeom>
                <a:avLst/>
                <a:gdLst>
                  <a:gd name="connsiteX0" fmla="*/ 1293813 w 2524125"/>
                  <a:gd name="connsiteY0" fmla="*/ 2986088 h 3365500"/>
                  <a:gd name="connsiteX1" fmla="*/ 1404938 w 2524125"/>
                  <a:gd name="connsiteY1" fmla="*/ 3095626 h 3365500"/>
                  <a:gd name="connsiteX2" fmla="*/ 1293813 w 2524125"/>
                  <a:gd name="connsiteY2" fmla="*/ 3205164 h 3365500"/>
                  <a:gd name="connsiteX3" fmla="*/ 1182688 w 2524125"/>
                  <a:gd name="connsiteY3" fmla="*/ 3095626 h 3365500"/>
                  <a:gd name="connsiteX4" fmla="*/ 1293813 w 2524125"/>
                  <a:gd name="connsiteY4" fmla="*/ 2986088 h 3365500"/>
                  <a:gd name="connsiteX5" fmla="*/ 368300 w 2524125"/>
                  <a:gd name="connsiteY5" fmla="*/ 368300 h 3365500"/>
                  <a:gd name="connsiteX6" fmla="*/ 368300 w 2524125"/>
                  <a:gd name="connsiteY6" fmla="*/ 2833688 h 3365500"/>
                  <a:gd name="connsiteX7" fmla="*/ 2155825 w 2524125"/>
                  <a:gd name="connsiteY7" fmla="*/ 2833688 h 3365500"/>
                  <a:gd name="connsiteX8" fmla="*/ 2155825 w 2524125"/>
                  <a:gd name="connsiteY8" fmla="*/ 368300 h 3365500"/>
                  <a:gd name="connsiteX9" fmla="*/ 306902 w 2524125"/>
                  <a:gd name="connsiteY9" fmla="*/ 246063 h 3365500"/>
                  <a:gd name="connsiteX10" fmla="*/ 2217225 w 2524125"/>
                  <a:gd name="connsiteY10" fmla="*/ 246063 h 3365500"/>
                  <a:gd name="connsiteX11" fmla="*/ 2278063 w 2524125"/>
                  <a:gd name="connsiteY11" fmla="*/ 306855 h 3365500"/>
                  <a:gd name="connsiteX12" fmla="*/ 2278063 w 2524125"/>
                  <a:gd name="connsiteY12" fmla="*/ 2893546 h 3365500"/>
                  <a:gd name="connsiteX13" fmla="*/ 2217225 w 2524125"/>
                  <a:gd name="connsiteY13" fmla="*/ 2954338 h 3365500"/>
                  <a:gd name="connsiteX14" fmla="*/ 306902 w 2524125"/>
                  <a:gd name="connsiteY14" fmla="*/ 2954338 h 3365500"/>
                  <a:gd name="connsiteX15" fmla="*/ 246063 w 2524125"/>
                  <a:gd name="connsiteY15" fmla="*/ 2893546 h 3365500"/>
                  <a:gd name="connsiteX16" fmla="*/ 246063 w 2524125"/>
                  <a:gd name="connsiteY16" fmla="*/ 306855 h 3365500"/>
                  <a:gd name="connsiteX17" fmla="*/ 306902 w 2524125"/>
                  <a:gd name="connsiteY17" fmla="*/ 246063 h 3365500"/>
                  <a:gd name="connsiteX18" fmla="*/ 195187 w 2524125"/>
                  <a:gd name="connsiteY18" fmla="*/ 122238 h 3365500"/>
                  <a:gd name="connsiteX19" fmla="*/ 122238 w 2524125"/>
                  <a:gd name="connsiteY19" fmla="*/ 195173 h 3365500"/>
                  <a:gd name="connsiteX20" fmla="*/ 122238 w 2524125"/>
                  <a:gd name="connsiteY20" fmla="*/ 3170328 h 3365500"/>
                  <a:gd name="connsiteX21" fmla="*/ 195187 w 2524125"/>
                  <a:gd name="connsiteY21" fmla="*/ 3243263 h 3365500"/>
                  <a:gd name="connsiteX22" fmla="*/ 2328939 w 2524125"/>
                  <a:gd name="connsiteY22" fmla="*/ 3243263 h 3365500"/>
                  <a:gd name="connsiteX23" fmla="*/ 2401888 w 2524125"/>
                  <a:gd name="connsiteY23" fmla="*/ 3170328 h 3365500"/>
                  <a:gd name="connsiteX24" fmla="*/ 2401888 w 2524125"/>
                  <a:gd name="connsiteY24" fmla="*/ 195173 h 3365500"/>
                  <a:gd name="connsiteX25" fmla="*/ 2328939 w 2524125"/>
                  <a:gd name="connsiteY25" fmla="*/ 122238 h 3365500"/>
                  <a:gd name="connsiteX26" fmla="*/ 194632 w 2524125"/>
                  <a:gd name="connsiteY26" fmla="*/ 0 h 3365500"/>
                  <a:gd name="connsiteX27" fmla="*/ 2329494 w 2524125"/>
                  <a:gd name="connsiteY27" fmla="*/ 0 h 3365500"/>
                  <a:gd name="connsiteX28" fmla="*/ 2524125 w 2524125"/>
                  <a:gd name="connsiteY28" fmla="*/ 194573 h 3365500"/>
                  <a:gd name="connsiteX29" fmla="*/ 2524125 w 2524125"/>
                  <a:gd name="connsiteY29" fmla="*/ 3170927 h 3365500"/>
                  <a:gd name="connsiteX30" fmla="*/ 2329494 w 2524125"/>
                  <a:gd name="connsiteY30" fmla="*/ 3365500 h 3365500"/>
                  <a:gd name="connsiteX31" fmla="*/ 194632 w 2524125"/>
                  <a:gd name="connsiteY31" fmla="*/ 3365500 h 3365500"/>
                  <a:gd name="connsiteX32" fmla="*/ 0 w 2524125"/>
                  <a:gd name="connsiteY32" fmla="*/ 3170927 h 3365500"/>
                  <a:gd name="connsiteX33" fmla="*/ 0 w 2524125"/>
                  <a:gd name="connsiteY33" fmla="*/ 194573 h 3365500"/>
                  <a:gd name="connsiteX34" fmla="*/ 194632 w 2524125"/>
                  <a:gd name="connsiteY34" fmla="*/ 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4125" h="3365500">
                    <a:moveTo>
                      <a:pt x="1293813" y="2986088"/>
                    </a:moveTo>
                    <a:cubicBezTo>
                      <a:pt x="1355186" y="2986088"/>
                      <a:pt x="1404938" y="3035130"/>
                      <a:pt x="1404938" y="3095626"/>
                    </a:cubicBezTo>
                    <a:cubicBezTo>
                      <a:pt x="1404938" y="3156122"/>
                      <a:pt x="1355186" y="3205164"/>
                      <a:pt x="1293813" y="3205164"/>
                    </a:cubicBezTo>
                    <a:cubicBezTo>
                      <a:pt x="1232440" y="3205164"/>
                      <a:pt x="1182688" y="3156122"/>
                      <a:pt x="1182688" y="3095626"/>
                    </a:cubicBezTo>
                    <a:cubicBezTo>
                      <a:pt x="1182688" y="3035130"/>
                      <a:pt x="1232440" y="2986088"/>
                      <a:pt x="1293813" y="2986088"/>
                    </a:cubicBezTo>
                    <a:close/>
                    <a:moveTo>
                      <a:pt x="368300" y="368300"/>
                    </a:moveTo>
                    <a:lnTo>
                      <a:pt x="368300" y="2833688"/>
                    </a:lnTo>
                    <a:lnTo>
                      <a:pt x="2155825" y="2833688"/>
                    </a:lnTo>
                    <a:lnTo>
                      <a:pt x="2155825" y="368300"/>
                    </a:lnTo>
                    <a:close/>
                    <a:moveTo>
                      <a:pt x="306902" y="246063"/>
                    </a:moveTo>
                    <a:cubicBezTo>
                      <a:pt x="2217225" y="246063"/>
                      <a:pt x="2217225" y="246063"/>
                      <a:pt x="2217225" y="246063"/>
                    </a:cubicBezTo>
                    <a:cubicBezTo>
                      <a:pt x="2250686" y="246063"/>
                      <a:pt x="2278063" y="273419"/>
                      <a:pt x="2278063" y="306855"/>
                    </a:cubicBezTo>
                    <a:cubicBezTo>
                      <a:pt x="2278063" y="2893546"/>
                      <a:pt x="2278063" y="2893546"/>
                      <a:pt x="2278063" y="2893546"/>
                    </a:cubicBezTo>
                    <a:cubicBezTo>
                      <a:pt x="2278063" y="2926982"/>
                      <a:pt x="2250686" y="2954338"/>
                      <a:pt x="2217225" y="2954338"/>
                    </a:cubicBezTo>
                    <a:cubicBezTo>
                      <a:pt x="306902" y="2954338"/>
                      <a:pt x="306902" y="2954338"/>
                      <a:pt x="306902" y="2954338"/>
                    </a:cubicBezTo>
                    <a:cubicBezTo>
                      <a:pt x="273440" y="2954338"/>
                      <a:pt x="246063" y="2926982"/>
                      <a:pt x="246063" y="2893546"/>
                    </a:cubicBezTo>
                    <a:cubicBezTo>
                      <a:pt x="246063" y="306855"/>
                      <a:pt x="246063" y="306855"/>
                      <a:pt x="246063" y="306855"/>
                    </a:cubicBezTo>
                    <a:cubicBezTo>
                      <a:pt x="246063" y="273419"/>
                      <a:pt x="273440" y="246063"/>
                      <a:pt x="306902" y="246063"/>
                    </a:cubicBezTo>
                    <a:close/>
                    <a:moveTo>
                      <a:pt x="195187" y="122238"/>
                    </a:moveTo>
                    <a:cubicBezTo>
                      <a:pt x="155673" y="122238"/>
                      <a:pt x="122238" y="155667"/>
                      <a:pt x="122238" y="195173"/>
                    </a:cubicBezTo>
                    <a:cubicBezTo>
                      <a:pt x="122238" y="3170328"/>
                      <a:pt x="122238" y="3170328"/>
                      <a:pt x="122238" y="3170328"/>
                    </a:cubicBezTo>
                    <a:cubicBezTo>
                      <a:pt x="122238" y="3209834"/>
                      <a:pt x="155673" y="3243263"/>
                      <a:pt x="195187" y="3243263"/>
                    </a:cubicBezTo>
                    <a:cubicBezTo>
                      <a:pt x="2328939" y="3243263"/>
                      <a:pt x="2328939" y="3243263"/>
                      <a:pt x="2328939" y="3243263"/>
                    </a:cubicBezTo>
                    <a:cubicBezTo>
                      <a:pt x="2371493" y="3243263"/>
                      <a:pt x="2401888" y="3209834"/>
                      <a:pt x="2401888" y="3170328"/>
                    </a:cubicBezTo>
                    <a:cubicBezTo>
                      <a:pt x="2401888" y="195173"/>
                      <a:pt x="2401888" y="195173"/>
                      <a:pt x="2401888" y="195173"/>
                    </a:cubicBezTo>
                    <a:cubicBezTo>
                      <a:pt x="2401888" y="155667"/>
                      <a:pt x="2371493" y="122238"/>
                      <a:pt x="2328939" y="122238"/>
                    </a:cubicBezTo>
                    <a:close/>
                    <a:moveTo>
                      <a:pt x="194632" y="0"/>
                    </a:moveTo>
                    <a:cubicBezTo>
                      <a:pt x="2329494" y="0"/>
                      <a:pt x="2329494" y="0"/>
                      <a:pt x="2329494" y="0"/>
                    </a:cubicBezTo>
                    <a:cubicBezTo>
                      <a:pt x="2438974" y="0"/>
                      <a:pt x="2524125" y="88166"/>
                      <a:pt x="2524125" y="194573"/>
                    </a:cubicBezTo>
                    <a:cubicBezTo>
                      <a:pt x="2524125" y="3170927"/>
                      <a:pt x="2524125" y="3170927"/>
                      <a:pt x="2524125" y="3170927"/>
                    </a:cubicBezTo>
                    <a:cubicBezTo>
                      <a:pt x="2524125" y="3277334"/>
                      <a:pt x="2438974" y="3365500"/>
                      <a:pt x="2329494" y="3365500"/>
                    </a:cubicBezTo>
                    <a:cubicBezTo>
                      <a:pt x="194632" y="3365500"/>
                      <a:pt x="194632" y="3365500"/>
                      <a:pt x="194632" y="3365500"/>
                    </a:cubicBezTo>
                    <a:cubicBezTo>
                      <a:pt x="88193" y="3365500"/>
                      <a:pt x="0" y="3277334"/>
                      <a:pt x="0" y="3170927"/>
                    </a:cubicBezTo>
                    <a:cubicBezTo>
                      <a:pt x="0" y="194573"/>
                      <a:pt x="0" y="194573"/>
                      <a:pt x="0" y="194573"/>
                    </a:cubicBezTo>
                    <a:cubicBezTo>
                      <a:pt x="0" y="88166"/>
                      <a:pt x="88193" y="0"/>
                      <a:pt x="19463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2" name="Flowchart: Decision 183"/>
              <p:cNvSpPr/>
              <p:nvPr/>
            </p:nvSpPr>
            <p:spPr bwMode="auto">
              <a:xfrm>
                <a:off x="7862612" y="2650736"/>
                <a:ext cx="1165523" cy="1112815"/>
              </a:xfrm>
              <a:custGeom>
                <a:avLst/>
                <a:gdLst/>
                <a:ahLst/>
                <a:cxnLst/>
                <a:rect l="l" t="t" r="r" b="b"/>
                <a:pathLst>
                  <a:path w="665897" h="635783">
                    <a:moveTo>
                      <a:pt x="0" y="287388"/>
                    </a:moveTo>
                    <a:lnTo>
                      <a:pt x="6431" y="291748"/>
                    </a:lnTo>
                    <a:lnTo>
                      <a:pt x="212" y="295965"/>
                    </a:lnTo>
                    <a:close/>
                    <a:moveTo>
                      <a:pt x="665897" y="137457"/>
                    </a:moveTo>
                    <a:lnTo>
                      <a:pt x="665897" y="515370"/>
                    </a:lnTo>
                    <a:lnTo>
                      <a:pt x="350969" y="635783"/>
                    </a:lnTo>
                    <a:lnTo>
                      <a:pt x="349117" y="254165"/>
                    </a:lnTo>
                    <a:close/>
                    <a:moveTo>
                      <a:pt x="19370" y="137457"/>
                    </a:moveTo>
                    <a:lnTo>
                      <a:pt x="330592" y="252313"/>
                    </a:lnTo>
                    <a:lnTo>
                      <a:pt x="330592" y="630225"/>
                    </a:lnTo>
                    <a:lnTo>
                      <a:pt x="19370" y="515370"/>
                    </a:lnTo>
                    <a:close/>
                    <a:moveTo>
                      <a:pt x="343560" y="0"/>
                    </a:moveTo>
                    <a:lnTo>
                      <a:pt x="665897" y="116894"/>
                    </a:lnTo>
                    <a:lnTo>
                      <a:pt x="343560" y="233788"/>
                    </a:lnTo>
                    <a:lnTo>
                      <a:pt x="21222" y="116894"/>
                    </a:lnTo>
                    <a:close/>
                  </a:path>
                </a:pathLst>
              </a:custGeom>
              <a:solidFill>
                <a:schemeClr val="accent1"/>
              </a:solidFill>
              <a:ln>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3" name="Group 402"/>
            <p:cNvGrpSpPr/>
            <p:nvPr/>
          </p:nvGrpSpPr>
          <p:grpSpPr>
            <a:xfrm flipH="1">
              <a:off x="7039461" y="1664005"/>
              <a:ext cx="208668" cy="390479"/>
              <a:chOff x="4428034" y="2663776"/>
              <a:chExt cx="1294586" cy="2422549"/>
            </a:xfrm>
            <a:grpFill/>
          </p:grpSpPr>
          <p:sp>
            <p:nvSpPr>
              <p:cNvPr id="404" name="Rounded Rectangle 16"/>
              <p:cNvSpPr/>
              <p:nvPr/>
            </p:nvSpPr>
            <p:spPr>
              <a:xfrm>
                <a:off x="4428034" y="2971800"/>
                <a:ext cx="1294586" cy="2114525"/>
              </a:xfrm>
              <a:custGeom>
                <a:avLst/>
                <a:gdLst/>
                <a:ahLst/>
                <a:cxnLst/>
                <a:rect l="l" t="t" r="r" b="b"/>
                <a:pathLst>
                  <a:path w="943814" h="1541591">
                    <a:moveTo>
                      <a:pt x="736899" y="969127"/>
                    </a:moveTo>
                    <a:lnTo>
                      <a:pt x="679817" y="1021413"/>
                    </a:lnTo>
                    <a:lnTo>
                      <a:pt x="792148" y="1132781"/>
                    </a:lnTo>
                    <a:close/>
                    <a:moveTo>
                      <a:pt x="207265" y="968092"/>
                    </a:moveTo>
                    <a:lnTo>
                      <a:pt x="153857" y="1126290"/>
                    </a:lnTo>
                    <a:lnTo>
                      <a:pt x="262444" y="1018635"/>
                    </a:lnTo>
                    <a:close/>
                    <a:moveTo>
                      <a:pt x="503411" y="910899"/>
                    </a:moveTo>
                    <a:lnTo>
                      <a:pt x="503411" y="1120999"/>
                    </a:lnTo>
                    <a:lnTo>
                      <a:pt x="613560" y="1020104"/>
                    </a:lnTo>
                    <a:close/>
                    <a:moveTo>
                      <a:pt x="441498" y="905495"/>
                    </a:moveTo>
                    <a:lnTo>
                      <a:pt x="328701" y="1017325"/>
                    </a:lnTo>
                    <a:lnTo>
                      <a:pt x="441499" y="1120647"/>
                    </a:lnTo>
                    <a:close/>
                    <a:moveTo>
                      <a:pt x="635043" y="713610"/>
                    </a:moveTo>
                    <a:lnTo>
                      <a:pt x="503410" y="844114"/>
                    </a:lnTo>
                    <a:lnTo>
                      <a:pt x="503411" y="846520"/>
                    </a:lnTo>
                    <a:lnTo>
                      <a:pt x="647312" y="989187"/>
                    </a:lnTo>
                    <a:lnTo>
                      <a:pt x="720911" y="921771"/>
                    </a:lnTo>
                    <a:lnTo>
                      <a:pt x="658481" y="736848"/>
                    </a:lnTo>
                    <a:close/>
                    <a:moveTo>
                      <a:pt x="304414" y="713610"/>
                    </a:moveTo>
                    <a:lnTo>
                      <a:pt x="287524" y="730357"/>
                    </a:lnTo>
                    <a:lnTo>
                      <a:pt x="223252" y="920736"/>
                    </a:lnTo>
                    <a:lnTo>
                      <a:pt x="294949" y="986409"/>
                    </a:lnTo>
                    <a:lnTo>
                      <a:pt x="437261" y="845317"/>
                    </a:lnTo>
                    <a:close/>
                    <a:moveTo>
                      <a:pt x="503411" y="583107"/>
                    </a:moveTo>
                    <a:lnTo>
                      <a:pt x="503410" y="779733"/>
                    </a:lnTo>
                    <a:lnTo>
                      <a:pt x="602574" y="681421"/>
                    </a:lnTo>
                    <a:close/>
                    <a:moveTo>
                      <a:pt x="441499" y="577703"/>
                    </a:moveTo>
                    <a:lnTo>
                      <a:pt x="336883" y="681420"/>
                    </a:lnTo>
                    <a:lnTo>
                      <a:pt x="441499" y="785139"/>
                    </a:lnTo>
                    <a:close/>
                    <a:moveTo>
                      <a:pt x="378907" y="459672"/>
                    </a:moveTo>
                    <a:lnTo>
                      <a:pt x="320193" y="633588"/>
                    </a:lnTo>
                    <a:lnTo>
                      <a:pt x="437260" y="517525"/>
                    </a:lnTo>
                    <a:close/>
                    <a:moveTo>
                      <a:pt x="563814" y="456436"/>
                    </a:moveTo>
                    <a:lnTo>
                      <a:pt x="503411" y="516322"/>
                    </a:lnTo>
                    <a:lnTo>
                      <a:pt x="503410" y="518728"/>
                    </a:lnTo>
                    <a:lnTo>
                      <a:pt x="625812" y="640079"/>
                    </a:lnTo>
                    <a:close/>
                    <a:moveTo>
                      <a:pt x="503411" y="277517"/>
                    </a:moveTo>
                    <a:lnTo>
                      <a:pt x="503411" y="451941"/>
                    </a:lnTo>
                    <a:lnTo>
                      <a:pt x="547530" y="408201"/>
                    </a:lnTo>
                    <a:close/>
                    <a:moveTo>
                      <a:pt x="441498" y="274270"/>
                    </a:moveTo>
                    <a:lnTo>
                      <a:pt x="395191" y="411437"/>
                    </a:lnTo>
                    <a:lnTo>
                      <a:pt x="441499" y="457347"/>
                    </a:lnTo>
                    <a:close/>
                    <a:moveTo>
                      <a:pt x="471906" y="0"/>
                    </a:moveTo>
                    <a:cubicBezTo>
                      <a:pt x="491186" y="0"/>
                      <a:pt x="506817" y="15630"/>
                      <a:pt x="506817" y="34910"/>
                    </a:cubicBezTo>
                    <a:cubicBezTo>
                      <a:pt x="506816" y="49090"/>
                      <a:pt x="498363" y="61295"/>
                      <a:pt x="485132" y="64342"/>
                    </a:cubicBezTo>
                    <a:cubicBezTo>
                      <a:pt x="491821" y="64772"/>
                      <a:pt x="496693" y="69512"/>
                      <a:pt x="498695" y="76196"/>
                    </a:cubicBezTo>
                    <a:cubicBezTo>
                      <a:pt x="498749" y="76214"/>
                      <a:pt x="498767" y="76250"/>
                      <a:pt x="498776" y="76290"/>
                    </a:cubicBezTo>
                    <a:cubicBezTo>
                      <a:pt x="500921" y="76999"/>
                      <a:pt x="501573" y="78515"/>
                      <a:pt x="502109" y="80103"/>
                    </a:cubicBezTo>
                    <a:lnTo>
                      <a:pt x="942180" y="1383632"/>
                    </a:lnTo>
                    <a:cubicBezTo>
                      <a:pt x="947649" y="1399831"/>
                      <a:pt x="938951" y="1417395"/>
                      <a:pt x="922752" y="1422863"/>
                    </a:cubicBezTo>
                    <a:cubicBezTo>
                      <a:pt x="906553" y="1428332"/>
                      <a:pt x="888989" y="1419634"/>
                      <a:pt x="883520" y="1403435"/>
                    </a:cubicBezTo>
                    <a:lnTo>
                      <a:pt x="824817" y="1229549"/>
                    </a:lnTo>
                    <a:lnTo>
                      <a:pt x="646065" y="1052330"/>
                    </a:lnTo>
                    <a:lnTo>
                      <a:pt x="503411" y="1183000"/>
                    </a:lnTo>
                    <a:lnTo>
                      <a:pt x="503410" y="1510636"/>
                    </a:lnTo>
                    <a:cubicBezTo>
                      <a:pt x="503411" y="1527733"/>
                      <a:pt x="489552" y="1541592"/>
                      <a:pt x="472455" y="1541591"/>
                    </a:cubicBezTo>
                    <a:cubicBezTo>
                      <a:pt x="455357" y="1541591"/>
                      <a:pt x="441498" y="1527733"/>
                      <a:pt x="441499" y="1510636"/>
                    </a:cubicBezTo>
                    <a:lnTo>
                      <a:pt x="441499" y="1182647"/>
                    </a:lnTo>
                    <a:lnTo>
                      <a:pt x="296196" y="1049552"/>
                    </a:lnTo>
                    <a:lnTo>
                      <a:pt x="121188" y="1223058"/>
                    </a:lnTo>
                    <a:lnTo>
                      <a:pt x="60293" y="1403435"/>
                    </a:lnTo>
                    <a:cubicBezTo>
                      <a:pt x="54824" y="1419634"/>
                      <a:pt x="37260" y="1428332"/>
                      <a:pt x="21061" y="1422863"/>
                    </a:cubicBezTo>
                    <a:cubicBezTo>
                      <a:pt x="4863" y="1417394"/>
                      <a:pt x="-3835" y="1399830"/>
                      <a:pt x="1634" y="1383632"/>
                    </a:cubicBezTo>
                    <a:lnTo>
                      <a:pt x="441704" y="80103"/>
                    </a:lnTo>
                    <a:cubicBezTo>
                      <a:pt x="442240" y="78514"/>
                      <a:pt x="442893" y="76998"/>
                      <a:pt x="445037" y="76290"/>
                    </a:cubicBezTo>
                    <a:cubicBezTo>
                      <a:pt x="445047" y="76250"/>
                      <a:pt x="445064" y="76214"/>
                      <a:pt x="445119" y="76195"/>
                    </a:cubicBezTo>
                    <a:lnTo>
                      <a:pt x="458681" y="64342"/>
                    </a:lnTo>
                    <a:cubicBezTo>
                      <a:pt x="445450" y="61294"/>
                      <a:pt x="436997" y="49089"/>
                      <a:pt x="436997" y="34910"/>
                    </a:cubicBezTo>
                    <a:cubicBezTo>
                      <a:pt x="436997" y="15630"/>
                      <a:pt x="452626" y="0"/>
                      <a:pt x="47190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nvGrpSpPr>
              <p:cNvPr id="405" name="Group 404"/>
              <p:cNvGrpSpPr/>
              <p:nvPr/>
            </p:nvGrpSpPr>
            <p:grpSpPr>
              <a:xfrm>
                <a:off x="4577514" y="2663776"/>
                <a:ext cx="986039" cy="708121"/>
                <a:chOff x="4577514" y="2663776"/>
                <a:chExt cx="986039" cy="708121"/>
              </a:xfrm>
              <a:grpFill/>
            </p:grpSpPr>
            <p:sp>
              <p:nvSpPr>
                <p:cNvPr id="406" name="Freeform 405"/>
                <p:cNvSpPr>
                  <a:spLocks noChangeArrowheads="1"/>
                </p:cNvSpPr>
                <p:nvPr/>
              </p:nvSpPr>
              <p:spPr bwMode="auto">
                <a:xfrm rot="5400000" flipH="1">
                  <a:off x="4912926" y="2721270"/>
                  <a:ext cx="706692" cy="594562"/>
                </a:xfrm>
                <a:custGeom>
                  <a:avLst/>
                  <a:gdLst>
                    <a:gd name="connsiteX0" fmla="*/ 1925912 w 3848648"/>
                    <a:gd name="connsiteY0" fmla="*/ 2280727 h 3237989"/>
                    <a:gd name="connsiteX1" fmla="*/ 1506812 w 3848648"/>
                    <a:gd name="connsiteY1" fmla="*/ 2698240 h 3237989"/>
                    <a:gd name="connsiteX2" fmla="*/ 1925912 w 3848648"/>
                    <a:gd name="connsiteY2" fmla="*/ 3115753 h 3237989"/>
                    <a:gd name="connsiteX3" fmla="*/ 2345012 w 3848648"/>
                    <a:gd name="connsiteY3" fmla="*/ 2698240 h 3237989"/>
                    <a:gd name="connsiteX4" fmla="*/ 1925912 w 3848648"/>
                    <a:gd name="connsiteY4" fmla="*/ 2280727 h 3237989"/>
                    <a:gd name="connsiteX5" fmla="*/ 1925118 w 3848648"/>
                    <a:gd name="connsiteY5" fmla="*/ 2158489 h 3237989"/>
                    <a:gd name="connsiteX6" fmla="*/ 2465662 w 3848648"/>
                    <a:gd name="connsiteY6" fmla="*/ 2698239 h 3237989"/>
                    <a:gd name="connsiteX7" fmla="*/ 1925118 w 3848648"/>
                    <a:gd name="connsiteY7" fmla="*/ 3237989 h 3237989"/>
                    <a:gd name="connsiteX8" fmla="*/ 1384574 w 3848648"/>
                    <a:gd name="connsiteY8" fmla="*/ 2698239 h 3237989"/>
                    <a:gd name="connsiteX9" fmla="*/ 1925118 w 3848648"/>
                    <a:gd name="connsiteY9" fmla="*/ 2158489 h 3237989"/>
                    <a:gd name="connsiteX10" fmla="*/ 1924773 w 3848648"/>
                    <a:gd name="connsiteY10" fmla="*/ 1438131 h 3237989"/>
                    <a:gd name="connsiteX11" fmla="*/ 2816009 w 3848648"/>
                    <a:gd name="connsiteY11" fmla="*/ 1805943 h 3237989"/>
                    <a:gd name="connsiteX12" fmla="*/ 2816009 w 3848648"/>
                    <a:gd name="connsiteY12" fmla="*/ 1894279 h 3237989"/>
                    <a:gd name="connsiteX13" fmla="*/ 2727911 w 3848648"/>
                    <a:gd name="connsiteY13" fmla="*/ 1894279 h 3237989"/>
                    <a:gd name="connsiteX14" fmla="*/ 1120875 w 3848648"/>
                    <a:gd name="connsiteY14" fmla="*/ 1894279 h 3237989"/>
                    <a:gd name="connsiteX15" fmla="*/ 1078345 w 3848648"/>
                    <a:gd name="connsiteY15" fmla="*/ 1909510 h 3237989"/>
                    <a:gd name="connsiteX16" fmla="*/ 1035815 w 3848648"/>
                    <a:gd name="connsiteY16" fmla="*/ 1894279 h 3237989"/>
                    <a:gd name="connsiteX17" fmla="*/ 1035815 w 3848648"/>
                    <a:gd name="connsiteY17" fmla="*/ 1805943 h 3237989"/>
                    <a:gd name="connsiteX18" fmla="*/ 1924773 w 3848648"/>
                    <a:gd name="connsiteY18" fmla="*/ 1438131 h 3237989"/>
                    <a:gd name="connsiteX19" fmla="*/ 1925119 w 3848648"/>
                    <a:gd name="connsiteY19" fmla="*/ 717039 h 3237989"/>
                    <a:gd name="connsiteX20" fmla="*/ 3322424 w 3848648"/>
                    <a:gd name="connsiteY20" fmla="*/ 1298085 h 3237989"/>
                    <a:gd name="connsiteX21" fmla="*/ 3322424 w 3848648"/>
                    <a:gd name="connsiteY21" fmla="*/ 1383265 h 3237989"/>
                    <a:gd name="connsiteX22" fmla="*/ 3237371 w 3848648"/>
                    <a:gd name="connsiteY22" fmla="*/ 1383265 h 3237989"/>
                    <a:gd name="connsiteX23" fmla="*/ 1925119 w 3848648"/>
                    <a:gd name="connsiteY23" fmla="*/ 838724 h 3237989"/>
                    <a:gd name="connsiteX24" fmla="*/ 612866 w 3848648"/>
                    <a:gd name="connsiteY24" fmla="*/ 1383265 h 3237989"/>
                    <a:gd name="connsiteX25" fmla="*/ 570339 w 3848648"/>
                    <a:gd name="connsiteY25" fmla="*/ 1401518 h 3237989"/>
                    <a:gd name="connsiteX26" fmla="*/ 527813 w 3848648"/>
                    <a:gd name="connsiteY26" fmla="*/ 1383265 h 3237989"/>
                    <a:gd name="connsiteX27" fmla="*/ 527813 w 3848648"/>
                    <a:gd name="connsiteY27" fmla="*/ 1298085 h 3237989"/>
                    <a:gd name="connsiteX28" fmla="*/ 1925119 w 3848648"/>
                    <a:gd name="connsiteY28" fmla="*/ 717039 h 3237989"/>
                    <a:gd name="connsiteX29" fmla="*/ 1925843 w 3848648"/>
                    <a:gd name="connsiteY29" fmla="*/ 0 h 3237989"/>
                    <a:gd name="connsiteX30" fmla="*/ 3830423 w 3848648"/>
                    <a:gd name="connsiteY30" fmla="*/ 790191 h 3237989"/>
                    <a:gd name="connsiteX31" fmla="*/ 3830423 w 3848648"/>
                    <a:gd name="connsiteY31" fmla="*/ 875288 h 3237989"/>
                    <a:gd name="connsiteX32" fmla="*/ 3787897 w 3848648"/>
                    <a:gd name="connsiteY32" fmla="*/ 893523 h 3237989"/>
                    <a:gd name="connsiteX33" fmla="*/ 3745370 w 3848648"/>
                    <a:gd name="connsiteY33" fmla="*/ 875288 h 3237989"/>
                    <a:gd name="connsiteX34" fmla="*/ 103278 w 3848648"/>
                    <a:gd name="connsiteY34" fmla="*/ 875288 h 3237989"/>
                    <a:gd name="connsiteX35" fmla="*/ 18225 w 3848648"/>
                    <a:gd name="connsiteY35" fmla="*/ 875288 h 3237989"/>
                    <a:gd name="connsiteX36" fmla="*/ 18225 w 3848648"/>
                    <a:gd name="connsiteY36" fmla="*/ 790191 h 3237989"/>
                    <a:gd name="connsiteX37" fmla="*/ 1925843 w 3848648"/>
                    <a:gd name="connsiteY37" fmla="*/ 0 h 32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8648" h="3237989">
                      <a:moveTo>
                        <a:pt x="1925912" y="2280727"/>
                      </a:moveTo>
                      <a:cubicBezTo>
                        <a:pt x="1694449" y="2280727"/>
                        <a:pt x="1506812" y="2467654"/>
                        <a:pt x="1506812" y="2698240"/>
                      </a:cubicBezTo>
                      <a:cubicBezTo>
                        <a:pt x="1506812" y="2928826"/>
                        <a:pt x="1694449" y="3115753"/>
                        <a:pt x="1925912" y="3115753"/>
                      </a:cubicBezTo>
                      <a:cubicBezTo>
                        <a:pt x="2157375" y="3115753"/>
                        <a:pt x="2345012" y="2928826"/>
                        <a:pt x="2345012" y="2698240"/>
                      </a:cubicBezTo>
                      <a:cubicBezTo>
                        <a:pt x="2345012" y="2467654"/>
                        <a:pt x="2157375" y="2280727"/>
                        <a:pt x="1925912" y="2280727"/>
                      </a:cubicBezTo>
                      <a:close/>
                      <a:moveTo>
                        <a:pt x="1925118" y="2158489"/>
                      </a:moveTo>
                      <a:cubicBezTo>
                        <a:pt x="2223652" y="2158489"/>
                        <a:pt x="2465662" y="2400143"/>
                        <a:pt x="2465662" y="2698239"/>
                      </a:cubicBezTo>
                      <a:cubicBezTo>
                        <a:pt x="2465662" y="2996335"/>
                        <a:pt x="2223652" y="3237989"/>
                        <a:pt x="1925118" y="3237989"/>
                      </a:cubicBezTo>
                      <a:cubicBezTo>
                        <a:pt x="1626584" y="3237989"/>
                        <a:pt x="1384574" y="2996335"/>
                        <a:pt x="1384574" y="2698239"/>
                      </a:cubicBezTo>
                      <a:cubicBezTo>
                        <a:pt x="1384574" y="2400143"/>
                        <a:pt x="1626584" y="2158489"/>
                        <a:pt x="1925118" y="2158489"/>
                      </a:cubicBezTo>
                      <a:close/>
                      <a:moveTo>
                        <a:pt x="1924773" y="1438131"/>
                      </a:moveTo>
                      <a:cubicBezTo>
                        <a:pt x="2247167" y="1438131"/>
                        <a:pt x="2569942" y="1560735"/>
                        <a:pt x="2816009" y="1805943"/>
                      </a:cubicBezTo>
                      <a:cubicBezTo>
                        <a:pt x="2840312" y="1830312"/>
                        <a:pt x="2840312" y="1869911"/>
                        <a:pt x="2816009" y="1894279"/>
                      </a:cubicBezTo>
                      <a:cubicBezTo>
                        <a:pt x="2791706" y="1915602"/>
                        <a:pt x="2752214" y="1915602"/>
                        <a:pt x="2727911" y="1894279"/>
                      </a:cubicBezTo>
                      <a:cubicBezTo>
                        <a:pt x="2287419" y="1449554"/>
                        <a:pt x="1564405" y="1449554"/>
                        <a:pt x="1120875" y="1894279"/>
                      </a:cubicBezTo>
                      <a:cubicBezTo>
                        <a:pt x="1108724" y="1903418"/>
                        <a:pt x="1093534" y="1909510"/>
                        <a:pt x="1078345" y="1909510"/>
                      </a:cubicBezTo>
                      <a:cubicBezTo>
                        <a:pt x="1063156" y="1909510"/>
                        <a:pt x="1047966" y="1903418"/>
                        <a:pt x="1035815" y="1894279"/>
                      </a:cubicBezTo>
                      <a:cubicBezTo>
                        <a:pt x="1011512" y="1869911"/>
                        <a:pt x="1011512" y="1830312"/>
                        <a:pt x="1035815" y="1805943"/>
                      </a:cubicBezTo>
                      <a:cubicBezTo>
                        <a:pt x="1280364" y="1560735"/>
                        <a:pt x="1602379" y="1438131"/>
                        <a:pt x="1924773" y="1438131"/>
                      </a:cubicBezTo>
                      <a:close/>
                      <a:moveTo>
                        <a:pt x="1925119" y="717039"/>
                      </a:moveTo>
                      <a:cubicBezTo>
                        <a:pt x="2453665" y="717039"/>
                        <a:pt x="2948797" y="923904"/>
                        <a:pt x="3322424" y="1298085"/>
                      </a:cubicBezTo>
                      <a:cubicBezTo>
                        <a:pt x="3346725" y="1322422"/>
                        <a:pt x="3346725" y="1358928"/>
                        <a:pt x="3322424" y="1383265"/>
                      </a:cubicBezTo>
                      <a:cubicBezTo>
                        <a:pt x="3298123" y="1407602"/>
                        <a:pt x="3261672" y="1407602"/>
                        <a:pt x="3237371" y="1383265"/>
                      </a:cubicBezTo>
                      <a:cubicBezTo>
                        <a:pt x="2885007" y="1033420"/>
                        <a:pt x="2420251" y="838724"/>
                        <a:pt x="1925119" y="838724"/>
                      </a:cubicBezTo>
                      <a:cubicBezTo>
                        <a:pt x="1429987" y="838724"/>
                        <a:pt x="962192" y="1033420"/>
                        <a:pt x="612866" y="1383265"/>
                      </a:cubicBezTo>
                      <a:cubicBezTo>
                        <a:pt x="600716" y="1395433"/>
                        <a:pt x="585528" y="1401518"/>
                        <a:pt x="570339" y="1401518"/>
                      </a:cubicBezTo>
                      <a:cubicBezTo>
                        <a:pt x="555151" y="1401518"/>
                        <a:pt x="536926" y="1395433"/>
                        <a:pt x="527813" y="1383265"/>
                      </a:cubicBezTo>
                      <a:cubicBezTo>
                        <a:pt x="503512" y="1358928"/>
                        <a:pt x="503512" y="1322422"/>
                        <a:pt x="527813" y="1298085"/>
                      </a:cubicBezTo>
                      <a:cubicBezTo>
                        <a:pt x="898402" y="923904"/>
                        <a:pt x="1396573" y="717039"/>
                        <a:pt x="1925119" y="717039"/>
                      </a:cubicBezTo>
                      <a:close/>
                      <a:moveTo>
                        <a:pt x="1925843" y="0"/>
                      </a:moveTo>
                      <a:cubicBezTo>
                        <a:pt x="2645756" y="0"/>
                        <a:pt x="3323143" y="279606"/>
                        <a:pt x="3830423" y="790191"/>
                      </a:cubicBezTo>
                      <a:cubicBezTo>
                        <a:pt x="3854724" y="814504"/>
                        <a:pt x="3854724" y="850975"/>
                        <a:pt x="3830423" y="875288"/>
                      </a:cubicBezTo>
                      <a:cubicBezTo>
                        <a:pt x="3818273" y="887445"/>
                        <a:pt x="3803085" y="893523"/>
                        <a:pt x="3787897" y="893523"/>
                      </a:cubicBezTo>
                      <a:cubicBezTo>
                        <a:pt x="3772709" y="893523"/>
                        <a:pt x="3757521" y="887445"/>
                        <a:pt x="3745370" y="875288"/>
                      </a:cubicBezTo>
                      <a:cubicBezTo>
                        <a:pt x="2742960" y="-127647"/>
                        <a:pt x="1108726" y="-130686"/>
                        <a:pt x="103278" y="875288"/>
                      </a:cubicBezTo>
                      <a:cubicBezTo>
                        <a:pt x="82014" y="899602"/>
                        <a:pt x="42525" y="899602"/>
                        <a:pt x="18225" y="875288"/>
                      </a:cubicBezTo>
                      <a:cubicBezTo>
                        <a:pt x="-6076" y="850975"/>
                        <a:pt x="-6076" y="811465"/>
                        <a:pt x="18225" y="790191"/>
                      </a:cubicBezTo>
                      <a:cubicBezTo>
                        <a:pt x="528543" y="279606"/>
                        <a:pt x="1205929" y="0"/>
                        <a:pt x="1925843"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7" name="Freeform 406"/>
                <p:cNvSpPr>
                  <a:spLocks noChangeArrowheads="1"/>
                </p:cNvSpPr>
                <p:nvPr/>
              </p:nvSpPr>
              <p:spPr bwMode="auto">
                <a:xfrm rot="16200000" flipH="1">
                  <a:off x="4521449" y="2719841"/>
                  <a:ext cx="706692" cy="594562"/>
                </a:xfrm>
                <a:custGeom>
                  <a:avLst/>
                  <a:gdLst>
                    <a:gd name="connsiteX0" fmla="*/ 1925912 w 3848648"/>
                    <a:gd name="connsiteY0" fmla="*/ 2280727 h 3237989"/>
                    <a:gd name="connsiteX1" fmla="*/ 1506812 w 3848648"/>
                    <a:gd name="connsiteY1" fmla="*/ 2698240 h 3237989"/>
                    <a:gd name="connsiteX2" fmla="*/ 1925912 w 3848648"/>
                    <a:gd name="connsiteY2" fmla="*/ 3115753 h 3237989"/>
                    <a:gd name="connsiteX3" fmla="*/ 2345012 w 3848648"/>
                    <a:gd name="connsiteY3" fmla="*/ 2698240 h 3237989"/>
                    <a:gd name="connsiteX4" fmla="*/ 1925912 w 3848648"/>
                    <a:gd name="connsiteY4" fmla="*/ 2280727 h 3237989"/>
                    <a:gd name="connsiteX5" fmla="*/ 1925118 w 3848648"/>
                    <a:gd name="connsiteY5" fmla="*/ 2158489 h 3237989"/>
                    <a:gd name="connsiteX6" fmla="*/ 2465662 w 3848648"/>
                    <a:gd name="connsiteY6" fmla="*/ 2698239 h 3237989"/>
                    <a:gd name="connsiteX7" fmla="*/ 1925118 w 3848648"/>
                    <a:gd name="connsiteY7" fmla="*/ 3237989 h 3237989"/>
                    <a:gd name="connsiteX8" fmla="*/ 1384574 w 3848648"/>
                    <a:gd name="connsiteY8" fmla="*/ 2698239 h 3237989"/>
                    <a:gd name="connsiteX9" fmla="*/ 1925118 w 3848648"/>
                    <a:gd name="connsiteY9" fmla="*/ 2158489 h 3237989"/>
                    <a:gd name="connsiteX10" fmla="*/ 1924773 w 3848648"/>
                    <a:gd name="connsiteY10" fmla="*/ 1438131 h 3237989"/>
                    <a:gd name="connsiteX11" fmla="*/ 2816009 w 3848648"/>
                    <a:gd name="connsiteY11" fmla="*/ 1805943 h 3237989"/>
                    <a:gd name="connsiteX12" fmla="*/ 2816009 w 3848648"/>
                    <a:gd name="connsiteY12" fmla="*/ 1894279 h 3237989"/>
                    <a:gd name="connsiteX13" fmla="*/ 2727911 w 3848648"/>
                    <a:gd name="connsiteY13" fmla="*/ 1894279 h 3237989"/>
                    <a:gd name="connsiteX14" fmla="*/ 1120875 w 3848648"/>
                    <a:gd name="connsiteY14" fmla="*/ 1894279 h 3237989"/>
                    <a:gd name="connsiteX15" fmla="*/ 1078345 w 3848648"/>
                    <a:gd name="connsiteY15" fmla="*/ 1909510 h 3237989"/>
                    <a:gd name="connsiteX16" fmla="*/ 1035815 w 3848648"/>
                    <a:gd name="connsiteY16" fmla="*/ 1894279 h 3237989"/>
                    <a:gd name="connsiteX17" fmla="*/ 1035815 w 3848648"/>
                    <a:gd name="connsiteY17" fmla="*/ 1805943 h 3237989"/>
                    <a:gd name="connsiteX18" fmla="*/ 1924773 w 3848648"/>
                    <a:gd name="connsiteY18" fmla="*/ 1438131 h 3237989"/>
                    <a:gd name="connsiteX19" fmla="*/ 1925119 w 3848648"/>
                    <a:gd name="connsiteY19" fmla="*/ 717039 h 3237989"/>
                    <a:gd name="connsiteX20" fmla="*/ 3322424 w 3848648"/>
                    <a:gd name="connsiteY20" fmla="*/ 1298085 h 3237989"/>
                    <a:gd name="connsiteX21" fmla="*/ 3322424 w 3848648"/>
                    <a:gd name="connsiteY21" fmla="*/ 1383265 h 3237989"/>
                    <a:gd name="connsiteX22" fmla="*/ 3237371 w 3848648"/>
                    <a:gd name="connsiteY22" fmla="*/ 1383265 h 3237989"/>
                    <a:gd name="connsiteX23" fmla="*/ 1925119 w 3848648"/>
                    <a:gd name="connsiteY23" fmla="*/ 838724 h 3237989"/>
                    <a:gd name="connsiteX24" fmla="*/ 612866 w 3848648"/>
                    <a:gd name="connsiteY24" fmla="*/ 1383265 h 3237989"/>
                    <a:gd name="connsiteX25" fmla="*/ 570339 w 3848648"/>
                    <a:gd name="connsiteY25" fmla="*/ 1401518 h 3237989"/>
                    <a:gd name="connsiteX26" fmla="*/ 527813 w 3848648"/>
                    <a:gd name="connsiteY26" fmla="*/ 1383265 h 3237989"/>
                    <a:gd name="connsiteX27" fmla="*/ 527813 w 3848648"/>
                    <a:gd name="connsiteY27" fmla="*/ 1298085 h 3237989"/>
                    <a:gd name="connsiteX28" fmla="*/ 1925119 w 3848648"/>
                    <a:gd name="connsiteY28" fmla="*/ 717039 h 3237989"/>
                    <a:gd name="connsiteX29" fmla="*/ 1925843 w 3848648"/>
                    <a:gd name="connsiteY29" fmla="*/ 0 h 3237989"/>
                    <a:gd name="connsiteX30" fmla="*/ 3830423 w 3848648"/>
                    <a:gd name="connsiteY30" fmla="*/ 790191 h 3237989"/>
                    <a:gd name="connsiteX31" fmla="*/ 3830423 w 3848648"/>
                    <a:gd name="connsiteY31" fmla="*/ 875288 h 3237989"/>
                    <a:gd name="connsiteX32" fmla="*/ 3787897 w 3848648"/>
                    <a:gd name="connsiteY32" fmla="*/ 893523 h 3237989"/>
                    <a:gd name="connsiteX33" fmla="*/ 3745370 w 3848648"/>
                    <a:gd name="connsiteY33" fmla="*/ 875288 h 3237989"/>
                    <a:gd name="connsiteX34" fmla="*/ 103278 w 3848648"/>
                    <a:gd name="connsiteY34" fmla="*/ 875288 h 3237989"/>
                    <a:gd name="connsiteX35" fmla="*/ 18225 w 3848648"/>
                    <a:gd name="connsiteY35" fmla="*/ 875288 h 3237989"/>
                    <a:gd name="connsiteX36" fmla="*/ 18225 w 3848648"/>
                    <a:gd name="connsiteY36" fmla="*/ 790191 h 3237989"/>
                    <a:gd name="connsiteX37" fmla="*/ 1925843 w 3848648"/>
                    <a:gd name="connsiteY37" fmla="*/ 0 h 32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8648" h="3237989">
                      <a:moveTo>
                        <a:pt x="1925912" y="2280727"/>
                      </a:moveTo>
                      <a:cubicBezTo>
                        <a:pt x="1694449" y="2280727"/>
                        <a:pt x="1506812" y="2467654"/>
                        <a:pt x="1506812" y="2698240"/>
                      </a:cubicBezTo>
                      <a:cubicBezTo>
                        <a:pt x="1506812" y="2928826"/>
                        <a:pt x="1694449" y="3115753"/>
                        <a:pt x="1925912" y="3115753"/>
                      </a:cubicBezTo>
                      <a:cubicBezTo>
                        <a:pt x="2157375" y="3115753"/>
                        <a:pt x="2345012" y="2928826"/>
                        <a:pt x="2345012" y="2698240"/>
                      </a:cubicBezTo>
                      <a:cubicBezTo>
                        <a:pt x="2345012" y="2467654"/>
                        <a:pt x="2157375" y="2280727"/>
                        <a:pt x="1925912" y="2280727"/>
                      </a:cubicBezTo>
                      <a:close/>
                      <a:moveTo>
                        <a:pt x="1925118" y="2158489"/>
                      </a:moveTo>
                      <a:cubicBezTo>
                        <a:pt x="2223652" y="2158489"/>
                        <a:pt x="2465662" y="2400143"/>
                        <a:pt x="2465662" y="2698239"/>
                      </a:cubicBezTo>
                      <a:cubicBezTo>
                        <a:pt x="2465662" y="2996335"/>
                        <a:pt x="2223652" y="3237989"/>
                        <a:pt x="1925118" y="3237989"/>
                      </a:cubicBezTo>
                      <a:cubicBezTo>
                        <a:pt x="1626584" y="3237989"/>
                        <a:pt x="1384574" y="2996335"/>
                        <a:pt x="1384574" y="2698239"/>
                      </a:cubicBezTo>
                      <a:cubicBezTo>
                        <a:pt x="1384574" y="2400143"/>
                        <a:pt x="1626584" y="2158489"/>
                        <a:pt x="1925118" y="2158489"/>
                      </a:cubicBezTo>
                      <a:close/>
                      <a:moveTo>
                        <a:pt x="1924773" y="1438131"/>
                      </a:moveTo>
                      <a:cubicBezTo>
                        <a:pt x="2247167" y="1438131"/>
                        <a:pt x="2569942" y="1560735"/>
                        <a:pt x="2816009" y="1805943"/>
                      </a:cubicBezTo>
                      <a:cubicBezTo>
                        <a:pt x="2840312" y="1830312"/>
                        <a:pt x="2840312" y="1869911"/>
                        <a:pt x="2816009" y="1894279"/>
                      </a:cubicBezTo>
                      <a:cubicBezTo>
                        <a:pt x="2791706" y="1915602"/>
                        <a:pt x="2752214" y="1915602"/>
                        <a:pt x="2727911" y="1894279"/>
                      </a:cubicBezTo>
                      <a:cubicBezTo>
                        <a:pt x="2287419" y="1449554"/>
                        <a:pt x="1564405" y="1449554"/>
                        <a:pt x="1120875" y="1894279"/>
                      </a:cubicBezTo>
                      <a:cubicBezTo>
                        <a:pt x="1108724" y="1903418"/>
                        <a:pt x="1093534" y="1909510"/>
                        <a:pt x="1078345" y="1909510"/>
                      </a:cubicBezTo>
                      <a:cubicBezTo>
                        <a:pt x="1063156" y="1909510"/>
                        <a:pt x="1047966" y="1903418"/>
                        <a:pt x="1035815" y="1894279"/>
                      </a:cubicBezTo>
                      <a:cubicBezTo>
                        <a:pt x="1011512" y="1869911"/>
                        <a:pt x="1011512" y="1830312"/>
                        <a:pt x="1035815" y="1805943"/>
                      </a:cubicBezTo>
                      <a:cubicBezTo>
                        <a:pt x="1280364" y="1560735"/>
                        <a:pt x="1602379" y="1438131"/>
                        <a:pt x="1924773" y="1438131"/>
                      </a:cubicBezTo>
                      <a:close/>
                      <a:moveTo>
                        <a:pt x="1925119" y="717039"/>
                      </a:moveTo>
                      <a:cubicBezTo>
                        <a:pt x="2453665" y="717039"/>
                        <a:pt x="2948797" y="923904"/>
                        <a:pt x="3322424" y="1298085"/>
                      </a:cubicBezTo>
                      <a:cubicBezTo>
                        <a:pt x="3346725" y="1322422"/>
                        <a:pt x="3346725" y="1358928"/>
                        <a:pt x="3322424" y="1383265"/>
                      </a:cubicBezTo>
                      <a:cubicBezTo>
                        <a:pt x="3298123" y="1407602"/>
                        <a:pt x="3261672" y="1407602"/>
                        <a:pt x="3237371" y="1383265"/>
                      </a:cubicBezTo>
                      <a:cubicBezTo>
                        <a:pt x="2885007" y="1033420"/>
                        <a:pt x="2420251" y="838724"/>
                        <a:pt x="1925119" y="838724"/>
                      </a:cubicBezTo>
                      <a:cubicBezTo>
                        <a:pt x="1429987" y="838724"/>
                        <a:pt x="962192" y="1033420"/>
                        <a:pt x="612866" y="1383265"/>
                      </a:cubicBezTo>
                      <a:cubicBezTo>
                        <a:pt x="600716" y="1395433"/>
                        <a:pt x="585528" y="1401518"/>
                        <a:pt x="570339" y="1401518"/>
                      </a:cubicBezTo>
                      <a:cubicBezTo>
                        <a:pt x="555151" y="1401518"/>
                        <a:pt x="536926" y="1395433"/>
                        <a:pt x="527813" y="1383265"/>
                      </a:cubicBezTo>
                      <a:cubicBezTo>
                        <a:pt x="503512" y="1358928"/>
                        <a:pt x="503512" y="1322422"/>
                        <a:pt x="527813" y="1298085"/>
                      </a:cubicBezTo>
                      <a:cubicBezTo>
                        <a:pt x="898402" y="923904"/>
                        <a:pt x="1396573" y="717039"/>
                        <a:pt x="1925119" y="717039"/>
                      </a:cubicBezTo>
                      <a:close/>
                      <a:moveTo>
                        <a:pt x="1925843" y="0"/>
                      </a:moveTo>
                      <a:cubicBezTo>
                        <a:pt x="2645756" y="0"/>
                        <a:pt x="3323143" y="279606"/>
                        <a:pt x="3830423" y="790191"/>
                      </a:cubicBezTo>
                      <a:cubicBezTo>
                        <a:pt x="3854724" y="814504"/>
                        <a:pt x="3854724" y="850975"/>
                        <a:pt x="3830423" y="875288"/>
                      </a:cubicBezTo>
                      <a:cubicBezTo>
                        <a:pt x="3818273" y="887445"/>
                        <a:pt x="3803085" y="893523"/>
                        <a:pt x="3787897" y="893523"/>
                      </a:cubicBezTo>
                      <a:cubicBezTo>
                        <a:pt x="3772709" y="893523"/>
                        <a:pt x="3757521" y="887445"/>
                        <a:pt x="3745370" y="875288"/>
                      </a:cubicBezTo>
                      <a:cubicBezTo>
                        <a:pt x="2742960" y="-127647"/>
                        <a:pt x="1108726" y="-130686"/>
                        <a:pt x="103278" y="875288"/>
                      </a:cubicBezTo>
                      <a:cubicBezTo>
                        <a:pt x="82014" y="899602"/>
                        <a:pt x="42525" y="899602"/>
                        <a:pt x="18225" y="875288"/>
                      </a:cubicBezTo>
                      <a:cubicBezTo>
                        <a:pt x="-6076" y="850975"/>
                        <a:pt x="-6076" y="811465"/>
                        <a:pt x="18225" y="790191"/>
                      </a:cubicBezTo>
                      <a:cubicBezTo>
                        <a:pt x="528543" y="279606"/>
                        <a:pt x="1205929" y="0"/>
                        <a:pt x="1925843"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408" name="Freeform 407"/>
            <p:cNvSpPr>
              <a:spLocks/>
            </p:cNvSpPr>
            <p:nvPr/>
          </p:nvSpPr>
          <p:spPr bwMode="auto">
            <a:xfrm>
              <a:off x="4602268" y="2704331"/>
              <a:ext cx="419729" cy="238955"/>
            </a:xfrm>
            <a:custGeom>
              <a:avLst/>
              <a:gdLst>
                <a:gd name="connsiteX0" fmla="*/ 1624088 w 3848100"/>
                <a:gd name="connsiteY0" fmla="*/ 122238 h 2190750"/>
                <a:gd name="connsiteX1" fmla="*/ 861739 w 3848100"/>
                <a:gd name="connsiteY1" fmla="*/ 624012 h 2190750"/>
                <a:gd name="connsiteX2" fmla="*/ 816180 w 3848100"/>
                <a:gd name="connsiteY2" fmla="*/ 769983 h 2190750"/>
                <a:gd name="connsiteX3" fmla="*/ 755435 w 3848100"/>
                <a:gd name="connsiteY3" fmla="*/ 812558 h 2190750"/>
                <a:gd name="connsiteX4" fmla="*/ 749360 w 3848100"/>
                <a:gd name="connsiteY4" fmla="*/ 812558 h 2190750"/>
                <a:gd name="connsiteX5" fmla="*/ 120650 w 3848100"/>
                <a:gd name="connsiteY5" fmla="*/ 1442056 h 2190750"/>
                <a:gd name="connsiteX6" fmla="*/ 685578 w 3848100"/>
                <a:gd name="connsiteY6" fmla="*/ 2065472 h 2190750"/>
                <a:gd name="connsiteX7" fmla="*/ 740249 w 3848100"/>
                <a:gd name="connsiteY7" fmla="*/ 2068513 h 2190750"/>
                <a:gd name="connsiteX8" fmla="*/ 746323 w 3848100"/>
                <a:gd name="connsiteY8" fmla="*/ 2068513 h 2190750"/>
                <a:gd name="connsiteX9" fmla="*/ 3343170 w 3848100"/>
                <a:gd name="connsiteY9" fmla="*/ 2068513 h 2190750"/>
                <a:gd name="connsiteX10" fmla="*/ 3349244 w 3848100"/>
                <a:gd name="connsiteY10" fmla="*/ 2068513 h 2190750"/>
                <a:gd name="connsiteX11" fmla="*/ 3422138 w 3848100"/>
                <a:gd name="connsiteY11" fmla="*/ 2062431 h 2190750"/>
                <a:gd name="connsiteX12" fmla="*/ 3725863 w 3848100"/>
                <a:gd name="connsiteY12" fmla="*/ 1685340 h 2190750"/>
                <a:gd name="connsiteX13" fmla="*/ 3422138 w 3848100"/>
                <a:gd name="connsiteY13" fmla="*/ 1311291 h 2190750"/>
                <a:gd name="connsiteX14" fmla="*/ 3382654 w 3848100"/>
                <a:gd name="connsiteY14" fmla="*/ 1308250 h 2190750"/>
                <a:gd name="connsiteX15" fmla="*/ 3327984 w 3848100"/>
                <a:gd name="connsiteY15" fmla="*/ 1253511 h 2190750"/>
                <a:gd name="connsiteX16" fmla="*/ 3324946 w 3848100"/>
                <a:gd name="connsiteY16" fmla="*/ 1207895 h 2190750"/>
                <a:gd name="connsiteX17" fmla="*/ 2720534 w 3848100"/>
                <a:gd name="connsiteY17" fmla="*/ 718285 h 2190750"/>
                <a:gd name="connsiteX18" fmla="*/ 2538299 w 3848100"/>
                <a:gd name="connsiteY18" fmla="*/ 745654 h 2190750"/>
                <a:gd name="connsiteX19" fmla="*/ 2495778 w 3848100"/>
                <a:gd name="connsiteY19" fmla="*/ 760860 h 2190750"/>
                <a:gd name="connsiteX20" fmla="*/ 2447182 w 3848100"/>
                <a:gd name="connsiteY20" fmla="*/ 760860 h 2190750"/>
                <a:gd name="connsiteX21" fmla="*/ 2416809 w 3848100"/>
                <a:gd name="connsiteY21" fmla="*/ 724367 h 2190750"/>
                <a:gd name="connsiteX22" fmla="*/ 2386437 w 3848100"/>
                <a:gd name="connsiteY22" fmla="*/ 624012 h 2190750"/>
                <a:gd name="connsiteX23" fmla="*/ 1624088 w 3848100"/>
                <a:gd name="connsiteY23" fmla="*/ 122238 h 2190750"/>
                <a:gd name="connsiteX24" fmla="*/ 1624889 w 3848100"/>
                <a:gd name="connsiteY24" fmla="*/ 0 h 2190750"/>
                <a:gd name="connsiteX25" fmla="*/ 2499595 w 3848100"/>
                <a:gd name="connsiteY25" fmla="*/ 581157 h 2190750"/>
                <a:gd name="connsiteX26" fmla="*/ 2499595 w 3848100"/>
                <a:gd name="connsiteY26" fmla="*/ 587243 h 2190750"/>
                <a:gd name="connsiteX27" fmla="*/ 2514781 w 3848100"/>
                <a:gd name="connsiteY27" fmla="*/ 626798 h 2190750"/>
                <a:gd name="connsiteX28" fmla="*/ 2721308 w 3848100"/>
                <a:gd name="connsiteY28" fmla="*/ 596371 h 2190750"/>
                <a:gd name="connsiteX29" fmla="*/ 3444156 w 3848100"/>
                <a:gd name="connsiteY29" fmla="*/ 1186656 h 2190750"/>
                <a:gd name="connsiteX30" fmla="*/ 3447193 w 3848100"/>
                <a:gd name="connsiteY30" fmla="*/ 1192742 h 2190750"/>
                <a:gd name="connsiteX31" fmla="*/ 3848100 w 3848100"/>
                <a:gd name="connsiteY31" fmla="*/ 1685661 h 2190750"/>
                <a:gd name="connsiteX32" fmla="*/ 3444156 w 3848100"/>
                <a:gd name="connsiteY32" fmla="*/ 2181622 h 2190750"/>
                <a:gd name="connsiteX33" fmla="*/ 3438082 w 3848100"/>
                <a:gd name="connsiteY33" fmla="*/ 2181622 h 2190750"/>
                <a:gd name="connsiteX34" fmla="*/ 3374301 w 3848100"/>
                <a:gd name="connsiteY34" fmla="*/ 2187707 h 2190750"/>
                <a:gd name="connsiteX35" fmla="*/ 3356078 w 3848100"/>
                <a:gd name="connsiteY35" fmla="*/ 2190750 h 2190750"/>
                <a:gd name="connsiteX36" fmla="*/ 738034 w 3848100"/>
                <a:gd name="connsiteY36" fmla="*/ 2190750 h 2190750"/>
                <a:gd name="connsiteX37" fmla="*/ 722848 w 3848100"/>
                <a:gd name="connsiteY37" fmla="*/ 2190750 h 2190750"/>
                <a:gd name="connsiteX38" fmla="*/ 677290 w 3848100"/>
                <a:gd name="connsiteY38" fmla="*/ 2187707 h 2190750"/>
                <a:gd name="connsiteX39" fmla="*/ 674253 w 3848100"/>
                <a:gd name="connsiteY39" fmla="*/ 2187707 h 2190750"/>
                <a:gd name="connsiteX40" fmla="*/ 0 w 3848100"/>
                <a:gd name="connsiteY40" fmla="*/ 1442244 h 2190750"/>
                <a:gd name="connsiteX41" fmla="*/ 716773 w 3848100"/>
                <a:gd name="connsiteY41" fmla="*/ 690695 h 2190750"/>
                <a:gd name="connsiteX42" fmla="*/ 747145 w 3848100"/>
                <a:gd name="connsiteY42" fmla="*/ 587243 h 2190750"/>
                <a:gd name="connsiteX43" fmla="*/ 750182 w 3848100"/>
                <a:gd name="connsiteY43" fmla="*/ 581157 h 2190750"/>
                <a:gd name="connsiteX44" fmla="*/ 1624889 w 3848100"/>
                <a:gd name="connsiteY44"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48100" h="2190750">
                  <a:moveTo>
                    <a:pt x="1624088" y="122238"/>
                  </a:moveTo>
                  <a:cubicBezTo>
                    <a:pt x="1293028" y="122238"/>
                    <a:pt x="992340" y="319907"/>
                    <a:pt x="861739" y="624012"/>
                  </a:cubicBezTo>
                  <a:cubicBezTo>
                    <a:pt x="816180" y="769983"/>
                    <a:pt x="816180" y="769983"/>
                    <a:pt x="816180" y="769983"/>
                  </a:cubicBezTo>
                  <a:cubicBezTo>
                    <a:pt x="810105" y="797352"/>
                    <a:pt x="782770" y="815599"/>
                    <a:pt x="755435" y="812558"/>
                  </a:cubicBezTo>
                  <a:cubicBezTo>
                    <a:pt x="749360" y="812558"/>
                    <a:pt x="749360" y="812558"/>
                    <a:pt x="749360" y="812558"/>
                  </a:cubicBezTo>
                  <a:cubicBezTo>
                    <a:pt x="403114" y="812558"/>
                    <a:pt x="120650" y="1095376"/>
                    <a:pt x="120650" y="1442056"/>
                  </a:cubicBezTo>
                  <a:cubicBezTo>
                    <a:pt x="120650" y="1764408"/>
                    <a:pt x="363630" y="2032021"/>
                    <a:pt x="685578" y="2065472"/>
                  </a:cubicBezTo>
                  <a:cubicBezTo>
                    <a:pt x="740249" y="2068513"/>
                    <a:pt x="740249" y="2068513"/>
                    <a:pt x="740249" y="2068513"/>
                  </a:cubicBezTo>
                  <a:cubicBezTo>
                    <a:pt x="740249" y="2068513"/>
                    <a:pt x="743286" y="2068513"/>
                    <a:pt x="746323" y="2068513"/>
                  </a:cubicBezTo>
                  <a:cubicBezTo>
                    <a:pt x="3343170" y="2068513"/>
                    <a:pt x="3343170" y="2068513"/>
                    <a:pt x="3343170" y="2068513"/>
                  </a:cubicBezTo>
                  <a:cubicBezTo>
                    <a:pt x="3346207" y="2068513"/>
                    <a:pt x="3346207" y="2068513"/>
                    <a:pt x="3349244" y="2068513"/>
                  </a:cubicBezTo>
                  <a:cubicBezTo>
                    <a:pt x="3422138" y="2062431"/>
                    <a:pt x="3422138" y="2062431"/>
                    <a:pt x="3422138" y="2062431"/>
                  </a:cubicBezTo>
                  <a:cubicBezTo>
                    <a:pt x="3598299" y="2022897"/>
                    <a:pt x="3725863" y="1867804"/>
                    <a:pt x="3725863" y="1685340"/>
                  </a:cubicBezTo>
                  <a:cubicBezTo>
                    <a:pt x="3725863" y="1505918"/>
                    <a:pt x="3598299" y="1350824"/>
                    <a:pt x="3422138" y="1311291"/>
                  </a:cubicBezTo>
                  <a:cubicBezTo>
                    <a:pt x="3382654" y="1308250"/>
                    <a:pt x="3382654" y="1308250"/>
                    <a:pt x="3382654" y="1308250"/>
                  </a:cubicBezTo>
                  <a:cubicBezTo>
                    <a:pt x="3355319" y="1305208"/>
                    <a:pt x="3331021" y="1283921"/>
                    <a:pt x="3327984" y="1253511"/>
                  </a:cubicBezTo>
                  <a:cubicBezTo>
                    <a:pt x="3324946" y="1207895"/>
                    <a:pt x="3324946" y="1207895"/>
                    <a:pt x="3324946" y="1207895"/>
                  </a:cubicBezTo>
                  <a:cubicBezTo>
                    <a:pt x="3264201" y="925077"/>
                    <a:pt x="3012110" y="718285"/>
                    <a:pt x="2720534" y="718285"/>
                  </a:cubicBezTo>
                  <a:cubicBezTo>
                    <a:pt x="2659789" y="718285"/>
                    <a:pt x="2596007" y="727408"/>
                    <a:pt x="2538299" y="745654"/>
                  </a:cubicBezTo>
                  <a:cubicBezTo>
                    <a:pt x="2495778" y="760860"/>
                    <a:pt x="2495778" y="760860"/>
                    <a:pt x="2495778" y="760860"/>
                  </a:cubicBezTo>
                  <a:cubicBezTo>
                    <a:pt x="2477554" y="766942"/>
                    <a:pt x="2462368" y="766942"/>
                    <a:pt x="2447182" y="760860"/>
                  </a:cubicBezTo>
                  <a:cubicBezTo>
                    <a:pt x="2431996" y="751736"/>
                    <a:pt x="2419847" y="739572"/>
                    <a:pt x="2416809" y="724367"/>
                  </a:cubicBezTo>
                  <a:cubicBezTo>
                    <a:pt x="2386437" y="624012"/>
                    <a:pt x="2386437" y="624012"/>
                    <a:pt x="2386437" y="624012"/>
                  </a:cubicBezTo>
                  <a:cubicBezTo>
                    <a:pt x="2255835" y="319907"/>
                    <a:pt x="1955148" y="122238"/>
                    <a:pt x="1624088" y="122238"/>
                  </a:cubicBezTo>
                  <a:close/>
                  <a:moveTo>
                    <a:pt x="1624889" y="0"/>
                  </a:moveTo>
                  <a:cubicBezTo>
                    <a:pt x="2007572" y="0"/>
                    <a:pt x="2350773" y="228203"/>
                    <a:pt x="2499595" y="581157"/>
                  </a:cubicBezTo>
                  <a:cubicBezTo>
                    <a:pt x="2499595" y="581157"/>
                    <a:pt x="2499595" y="584200"/>
                    <a:pt x="2499595" y="587243"/>
                  </a:cubicBezTo>
                  <a:cubicBezTo>
                    <a:pt x="2514781" y="626798"/>
                    <a:pt x="2514781" y="626798"/>
                    <a:pt x="2514781" y="626798"/>
                  </a:cubicBezTo>
                  <a:cubicBezTo>
                    <a:pt x="2581598" y="605499"/>
                    <a:pt x="2651453" y="596371"/>
                    <a:pt x="2721308" y="596371"/>
                  </a:cubicBezTo>
                  <a:cubicBezTo>
                    <a:pt x="3070583" y="596371"/>
                    <a:pt x="3374301" y="845873"/>
                    <a:pt x="3444156" y="1186656"/>
                  </a:cubicBezTo>
                  <a:cubicBezTo>
                    <a:pt x="3444156" y="1186656"/>
                    <a:pt x="3447193" y="1189699"/>
                    <a:pt x="3447193" y="1192742"/>
                  </a:cubicBezTo>
                  <a:cubicBezTo>
                    <a:pt x="3678018" y="1241425"/>
                    <a:pt x="3848100" y="1448329"/>
                    <a:pt x="3848100" y="1685661"/>
                  </a:cubicBezTo>
                  <a:cubicBezTo>
                    <a:pt x="3848100" y="1926035"/>
                    <a:pt x="3678018" y="2132939"/>
                    <a:pt x="3444156" y="2181622"/>
                  </a:cubicBezTo>
                  <a:cubicBezTo>
                    <a:pt x="3444156" y="2181622"/>
                    <a:pt x="3441119" y="2181622"/>
                    <a:pt x="3438082" y="2181622"/>
                  </a:cubicBezTo>
                  <a:cubicBezTo>
                    <a:pt x="3374301" y="2187707"/>
                    <a:pt x="3374301" y="2187707"/>
                    <a:pt x="3374301" y="2187707"/>
                  </a:cubicBezTo>
                  <a:cubicBezTo>
                    <a:pt x="3368227" y="2190750"/>
                    <a:pt x="3362152" y="2190750"/>
                    <a:pt x="3356078" y="2190750"/>
                  </a:cubicBezTo>
                  <a:cubicBezTo>
                    <a:pt x="738034" y="2190750"/>
                    <a:pt x="738034" y="2190750"/>
                    <a:pt x="738034" y="2190750"/>
                  </a:cubicBezTo>
                  <a:cubicBezTo>
                    <a:pt x="731959" y="2190750"/>
                    <a:pt x="728922" y="2190750"/>
                    <a:pt x="722848" y="2190750"/>
                  </a:cubicBezTo>
                  <a:cubicBezTo>
                    <a:pt x="677290" y="2187707"/>
                    <a:pt x="677290" y="2187707"/>
                    <a:pt x="677290" y="2187707"/>
                  </a:cubicBezTo>
                  <a:cubicBezTo>
                    <a:pt x="677290" y="2187707"/>
                    <a:pt x="677290" y="2187707"/>
                    <a:pt x="674253" y="2187707"/>
                  </a:cubicBezTo>
                  <a:cubicBezTo>
                    <a:pt x="291569" y="2148152"/>
                    <a:pt x="0" y="1828668"/>
                    <a:pt x="0" y="1442244"/>
                  </a:cubicBezTo>
                  <a:cubicBezTo>
                    <a:pt x="0" y="1040606"/>
                    <a:pt x="318904" y="711994"/>
                    <a:pt x="716773" y="690695"/>
                  </a:cubicBezTo>
                  <a:cubicBezTo>
                    <a:pt x="747145" y="587243"/>
                    <a:pt x="747145" y="587243"/>
                    <a:pt x="747145" y="587243"/>
                  </a:cubicBezTo>
                  <a:cubicBezTo>
                    <a:pt x="750182" y="584200"/>
                    <a:pt x="750182" y="581157"/>
                    <a:pt x="750182" y="581157"/>
                  </a:cubicBezTo>
                  <a:cubicBezTo>
                    <a:pt x="899004" y="228203"/>
                    <a:pt x="1242205" y="0"/>
                    <a:pt x="1624889"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9" name="Freeform 408"/>
            <p:cNvSpPr>
              <a:spLocks/>
            </p:cNvSpPr>
            <p:nvPr/>
          </p:nvSpPr>
          <p:spPr bwMode="auto">
            <a:xfrm>
              <a:off x="5698628" y="1913756"/>
              <a:ext cx="609187" cy="346815"/>
            </a:xfrm>
            <a:custGeom>
              <a:avLst/>
              <a:gdLst>
                <a:gd name="connsiteX0" fmla="*/ 257234 w 609187"/>
                <a:gd name="connsiteY0" fmla="*/ 0 h 346815"/>
                <a:gd name="connsiteX1" fmla="*/ 395707 w 609187"/>
                <a:gd name="connsiteY1" fmla="*/ 92002 h 346815"/>
                <a:gd name="connsiteX2" fmla="*/ 395707 w 609187"/>
                <a:gd name="connsiteY2" fmla="*/ 92966 h 346815"/>
                <a:gd name="connsiteX3" fmla="*/ 398111 w 609187"/>
                <a:gd name="connsiteY3" fmla="*/ 99228 h 346815"/>
                <a:gd name="connsiteX4" fmla="*/ 430806 w 609187"/>
                <a:gd name="connsiteY4" fmla="*/ 94411 h 346815"/>
                <a:gd name="connsiteX5" fmla="*/ 545239 w 609187"/>
                <a:gd name="connsiteY5" fmla="*/ 187858 h 346815"/>
                <a:gd name="connsiteX6" fmla="*/ 545720 w 609187"/>
                <a:gd name="connsiteY6" fmla="*/ 188822 h 346815"/>
                <a:gd name="connsiteX7" fmla="*/ 609187 w 609187"/>
                <a:gd name="connsiteY7" fmla="*/ 266855 h 346815"/>
                <a:gd name="connsiteX8" fmla="*/ 545239 w 609187"/>
                <a:gd name="connsiteY8" fmla="*/ 345370 h 346815"/>
                <a:gd name="connsiteX9" fmla="*/ 544278 w 609187"/>
                <a:gd name="connsiteY9" fmla="*/ 345370 h 346815"/>
                <a:gd name="connsiteX10" fmla="*/ 534181 w 609187"/>
                <a:gd name="connsiteY10" fmla="*/ 346333 h 346815"/>
                <a:gd name="connsiteX11" fmla="*/ 531296 w 609187"/>
                <a:gd name="connsiteY11" fmla="*/ 346815 h 346815"/>
                <a:gd name="connsiteX12" fmla="*/ 476414 w 609187"/>
                <a:gd name="connsiteY12" fmla="*/ 346815 h 346815"/>
                <a:gd name="connsiteX13" fmla="*/ 476414 w 609187"/>
                <a:gd name="connsiteY13" fmla="*/ 327464 h 346815"/>
                <a:gd name="connsiteX14" fmla="*/ 477864 w 609187"/>
                <a:gd name="connsiteY14" fmla="*/ 327464 h 346815"/>
                <a:gd name="connsiteX15" fmla="*/ 529252 w 609187"/>
                <a:gd name="connsiteY15" fmla="*/ 327464 h 346815"/>
                <a:gd name="connsiteX16" fmla="*/ 530214 w 609187"/>
                <a:gd name="connsiteY16" fmla="*/ 327464 h 346815"/>
                <a:gd name="connsiteX17" fmla="*/ 541754 w 609187"/>
                <a:gd name="connsiteY17" fmla="*/ 326501 h 346815"/>
                <a:gd name="connsiteX18" fmla="*/ 589836 w 609187"/>
                <a:gd name="connsiteY18" fmla="*/ 266804 h 346815"/>
                <a:gd name="connsiteX19" fmla="*/ 541754 w 609187"/>
                <a:gd name="connsiteY19" fmla="*/ 207589 h 346815"/>
                <a:gd name="connsiteX20" fmla="*/ 535503 w 609187"/>
                <a:gd name="connsiteY20" fmla="*/ 207108 h 346815"/>
                <a:gd name="connsiteX21" fmla="*/ 526848 w 609187"/>
                <a:gd name="connsiteY21" fmla="*/ 198442 h 346815"/>
                <a:gd name="connsiteX22" fmla="*/ 526367 w 609187"/>
                <a:gd name="connsiteY22" fmla="*/ 191220 h 346815"/>
                <a:gd name="connsiteX23" fmla="*/ 430684 w 609187"/>
                <a:gd name="connsiteY23" fmla="*/ 113711 h 346815"/>
                <a:gd name="connsiteX24" fmla="*/ 401834 w 609187"/>
                <a:gd name="connsiteY24" fmla="*/ 118044 h 346815"/>
                <a:gd name="connsiteX25" fmla="*/ 395103 w 609187"/>
                <a:gd name="connsiteY25" fmla="*/ 120451 h 346815"/>
                <a:gd name="connsiteX26" fmla="*/ 387410 w 609187"/>
                <a:gd name="connsiteY26" fmla="*/ 120451 h 346815"/>
                <a:gd name="connsiteX27" fmla="*/ 382602 w 609187"/>
                <a:gd name="connsiteY27" fmla="*/ 114674 h 346815"/>
                <a:gd name="connsiteX28" fmla="*/ 377793 w 609187"/>
                <a:gd name="connsiteY28" fmla="*/ 98787 h 346815"/>
                <a:gd name="connsiteX29" fmla="*/ 257107 w 609187"/>
                <a:gd name="connsiteY29" fmla="*/ 19351 h 346815"/>
                <a:gd name="connsiteX30" fmla="*/ 136421 w 609187"/>
                <a:gd name="connsiteY30" fmla="*/ 98787 h 346815"/>
                <a:gd name="connsiteX31" fmla="*/ 129208 w 609187"/>
                <a:gd name="connsiteY31" fmla="*/ 121895 h 346815"/>
                <a:gd name="connsiteX32" fmla="*/ 119592 w 609187"/>
                <a:gd name="connsiteY32" fmla="*/ 128635 h 346815"/>
                <a:gd name="connsiteX33" fmla="*/ 118630 w 609187"/>
                <a:gd name="connsiteY33" fmla="*/ 128635 h 346815"/>
                <a:gd name="connsiteX34" fmla="*/ 19100 w 609187"/>
                <a:gd name="connsiteY34" fmla="*/ 228290 h 346815"/>
                <a:gd name="connsiteX35" fmla="*/ 108533 w 609187"/>
                <a:gd name="connsiteY35" fmla="*/ 326983 h 346815"/>
                <a:gd name="connsiteX36" fmla="*/ 117188 w 609187"/>
                <a:gd name="connsiteY36" fmla="*/ 327464 h 346815"/>
                <a:gd name="connsiteX37" fmla="*/ 118149 w 609187"/>
                <a:gd name="connsiteY37" fmla="*/ 327464 h 346815"/>
                <a:gd name="connsiteX38" fmla="*/ 194985 w 609187"/>
                <a:gd name="connsiteY38" fmla="*/ 327464 h 346815"/>
                <a:gd name="connsiteX39" fmla="*/ 194985 w 609187"/>
                <a:gd name="connsiteY39" fmla="*/ 346815 h 346815"/>
                <a:gd name="connsiteX40" fmla="*/ 168644 w 609187"/>
                <a:gd name="connsiteY40" fmla="*/ 346815 h 346815"/>
                <a:gd name="connsiteX41" fmla="*/ 116837 w 609187"/>
                <a:gd name="connsiteY41" fmla="*/ 346815 h 346815"/>
                <a:gd name="connsiteX42" fmla="*/ 114433 w 609187"/>
                <a:gd name="connsiteY42" fmla="*/ 346815 h 346815"/>
                <a:gd name="connsiteX43" fmla="*/ 107221 w 609187"/>
                <a:gd name="connsiteY43" fmla="*/ 346333 h 346815"/>
                <a:gd name="connsiteX44" fmla="*/ 106740 w 609187"/>
                <a:gd name="connsiteY44" fmla="*/ 346333 h 346815"/>
                <a:gd name="connsiteX45" fmla="*/ 0 w 609187"/>
                <a:gd name="connsiteY45" fmla="*/ 228320 h 346815"/>
                <a:gd name="connsiteX46" fmla="*/ 113471 w 609187"/>
                <a:gd name="connsiteY46" fmla="*/ 109343 h 346815"/>
                <a:gd name="connsiteX47" fmla="*/ 118280 w 609187"/>
                <a:gd name="connsiteY47" fmla="*/ 92966 h 346815"/>
                <a:gd name="connsiteX48" fmla="*/ 118760 w 609187"/>
                <a:gd name="connsiteY48" fmla="*/ 92002 h 346815"/>
                <a:gd name="connsiteX49" fmla="*/ 257234 w 609187"/>
                <a:gd name="connsiteY49" fmla="*/ 0 h 34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9187" h="346815">
                  <a:moveTo>
                    <a:pt x="257234" y="0"/>
                  </a:moveTo>
                  <a:cubicBezTo>
                    <a:pt x="317816" y="0"/>
                    <a:pt x="372148" y="36127"/>
                    <a:pt x="395707" y="92002"/>
                  </a:cubicBezTo>
                  <a:cubicBezTo>
                    <a:pt x="395707" y="92002"/>
                    <a:pt x="395707" y="92484"/>
                    <a:pt x="395707" y="92966"/>
                  </a:cubicBezTo>
                  <a:cubicBezTo>
                    <a:pt x="398111" y="99228"/>
                    <a:pt x="398111" y="99228"/>
                    <a:pt x="398111" y="99228"/>
                  </a:cubicBezTo>
                  <a:cubicBezTo>
                    <a:pt x="408689" y="95856"/>
                    <a:pt x="419748" y="94411"/>
                    <a:pt x="430806" y="94411"/>
                  </a:cubicBezTo>
                  <a:cubicBezTo>
                    <a:pt x="486100" y="94411"/>
                    <a:pt x="534181" y="133909"/>
                    <a:pt x="545239" y="187858"/>
                  </a:cubicBezTo>
                  <a:cubicBezTo>
                    <a:pt x="545239" y="187858"/>
                    <a:pt x="545720" y="188340"/>
                    <a:pt x="545720" y="188822"/>
                  </a:cubicBezTo>
                  <a:cubicBezTo>
                    <a:pt x="582262" y="196529"/>
                    <a:pt x="609187" y="229283"/>
                    <a:pt x="609187" y="266855"/>
                  </a:cubicBezTo>
                  <a:cubicBezTo>
                    <a:pt x="609187" y="304908"/>
                    <a:pt x="582262" y="337663"/>
                    <a:pt x="545239" y="345370"/>
                  </a:cubicBezTo>
                  <a:cubicBezTo>
                    <a:pt x="545239" y="345370"/>
                    <a:pt x="544759" y="345370"/>
                    <a:pt x="544278" y="345370"/>
                  </a:cubicBezTo>
                  <a:cubicBezTo>
                    <a:pt x="534181" y="346333"/>
                    <a:pt x="534181" y="346333"/>
                    <a:pt x="534181" y="346333"/>
                  </a:cubicBezTo>
                  <a:cubicBezTo>
                    <a:pt x="533219" y="346815"/>
                    <a:pt x="532257" y="346815"/>
                    <a:pt x="531296" y="346815"/>
                  </a:cubicBezTo>
                  <a:lnTo>
                    <a:pt x="476414" y="346815"/>
                  </a:lnTo>
                  <a:lnTo>
                    <a:pt x="476414" y="327464"/>
                  </a:lnTo>
                  <a:lnTo>
                    <a:pt x="477864" y="327464"/>
                  </a:lnTo>
                  <a:cubicBezTo>
                    <a:pt x="529252" y="327464"/>
                    <a:pt x="529252" y="327464"/>
                    <a:pt x="529252" y="327464"/>
                  </a:cubicBezTo>
                  <a:cubicBezTo>
                    <a:pt x="529733" y="327464"/>
                    <a:pt x="529733" y="327464"/>
                    <a:pt x="530214" y="327464"/>
                  </a:cubicBezTo>
                  <a:cubicBezTo>
                    <a:pt x="541754" y="326501"/>
                    <a:pt x="541754" y="326501"/>
                    <a:pt x="541754" y="326501"/>
                  </a:cubicBezTo>
                  <a:cubicBezTo>
                    <a:pt x="569642" y="320243"/>
                    <a:pt x="589836" y="295690"/>
                    <a:pt x="589836" y="266804"/>
                  </a:cubicBezTo>
                  <a:cubicBezTo>
                    <a:pt x="589836" y="238400"/>
                    <a:pt x="569642" y="213847"/>
                    <a:pt x="541754" y="207589"/>
                  </a:cubicBezTo>
                  <a:cubicBezTo>
                    <a:pt x="535503" y="207108"/>
                    <a:pt x="535503" y="207108"/>
                    <a:pt x="535503" y="207108"/>
                  </a:cubicBezTo>
                  <a:cubicBezTo>
                    <a:pt x="531176" y="206626"/>
                    <a:pt x="527329" y="203256"/>
                    <a:pt x="526848" y="198442"/>
                  </a:cubicBezTo>
                  <a:cubicBezTo>
                    <a:pt x="526367" y="191220"/>
                    <a:pt x="526367" y="191220"/>
                    <a:pt x="526367" y="191220"/>
                  </a:cubicBezTo>
                  <a:cubicBezTo>
                    <a:pt x="516751" y="146448"/>
                    <a:pt x="476843" y="113711"/>
                    <a:pt x="430684" y="113711"/>
                  </a:cubicBezTo>
                  <a:cubicBezTo>
                    <a:pt x="421067" y="113711"/>
                    <a:pt x="410970" y="115155"/>
                    <a:pt x="401834" y="118044"/>
                  </a:cubicBezTo>
                  <a:cubicBezTo>
                    <a:pt x="395103" y="120451"/>
                    <a:pt x="395103" y="120451"/>
                    <a:pt x="395103" y="120451"/>
                  </a:cubicBezTo>
                  <a:cubicBezTo>
                    <a:pt x="392218" y="121414"/>
                    <a:pt x="389814" y="121414"/>
                    <a:pt x="387410" y="120451"/>
                  </a:cubicBezTo>
                  <a:cubicBezTo>
                    <a:pt x="385006" y="119006"/>
                    <a:pt x="383083" y="117081"/>
                    <a:pt x="382602" y="114674"/>
                  </a:cubicBezTo>
                  <a:cubicBezTo>
                    <a:pt x="377793" y="98787"/>
                    <a:pt x="377793" y="98787"/>
                    <a:pt x="377793" y="98787"/>
                  </a:cubicBezTo>
                  <a:cubicBezTo>
                    <a:pt x="357118" y="50644"/>
                    <a:pt x="309517" y="19351"/>
                    <a:pt x="257107" y="19351"/>
                  </a:cubicBezTo>
                  <a:cubicBezTo>
                    <a:pt x="204697" y="19351"/>
                    <a:pt x="157096" y="50644"/>
                    <a:pt x="136421" y="98787"/>
                  </a:cubicBezTo>
                  <a:cubicBezTo>
                    <a:pt x="129208" y="121895"/>
                    <a:pt x="129208" y="121895"/>
                    <a:pt x="129208" y="121895"/>
                  </a:cubicBezTo>
                  <a:cubicBezTo>
                    <a:pt x="128247" y="126228"/>
                    <a:pt x="123919" y="129117"/>
                    <a:pt x="119592" y="128635"/>
                  </a:cubicBezTo>
                  <a:cubicBezTo>
                    <a:pt x="118630" y="128635"/>
                    <a:pt x="118630" y="128635"/>
                    <a:pt x="118630" y="128635"/>
                  </a:cubicBezTo>
                  <a:cubicBezTo>
                    <a:pt x="63817" y="128635"/>
                    <a:pt x="19100" y="173408"/>
                    <a:pt x="19100" y="228290"/>
                  </a:cubicBezTo>
                  <a:cubicBezTo>
                    <a:pt x="19100" y="279321"/>
                    <a:pt x="57566" y="321687"/>
                    <a:pt x="108533" y="326983"/>
                  </a:cubicBezTo>
                  <a:cubicBezTo>
                    <a:pt x="117188" y="327464"/>
                    <a:pt x="117188" y="327464"/>
                    <a:pt x="117188" y="327464"/>
                  </a:cubicBezTo>
                  <a:cubicBezTo>
                    <a:pt x="117188" y="327464"/>
                    <a:pt x="117669" y="327464"/>
                    <a:pt x="118149" y="327464"/>
                  </a:cubicBezTo>
                  <a:lnTo>
                    <a:pt x="194985" y="327464"/>
                  </a:lnTo>
                  <a:lnTo>
                    <a:pt x="194985" y="346815"/>
                  </a:lnTo>
                  <a:lnTo>
                    <a:pt x="168644" y="346815"/>
                  </a:lnTo>
                  <a:cubicBezTo>
                    <a:pt x="116837" y="346815"/>
                    <a:pt x="116837" y="346815"/>
                    <a:pt x="116837" y="346815"/>
                  </a:cubicBezTo>
                  <a:cubicBezTo>
                    <a:pt x="115875" y="346815"/>
                    <a:pt x="115395" y="346815"/>
                    <a:pt x="114433" y="346815"/>
                  </a:cubicBezTo>
                  <a:cubicBezTo>
                    <a:pt x="107221" y="346333"/>
                    <a:pt x="107221" y="346333"/>
                    <a:pt x="107221" y="346333"/>
                  </a:cubicBezTo>
                  <a:cubicBezTo>
                    <a:pt x="107221" y="346333"/>
                    <a:pt x="107221" y="346333"/>
                    <a:pt x="106740" y="346333"/>
                  </a:cubicBezTo>
                  <a:cubicBezTo>
                    <a:pt x="46158" y="340072"/>
                    <a:pt x="0" y="289494"/>
                    <a:pt x="0" y="228320"/>
                  </a:cubicBezTo>
                  <a:cubicBezTo>
                    <a:pt x="0" y="164737"/>
                    <a:pt x="50485" y="112715"/>
                    <a:pt x="113471" y="109343"/>
                  </a:cubicBezTo>
                  <a:cubicBezTo>
                    <a:pt x="118280" y="92966"/>
                    <a:pt x="118280" y="92966"/>
                    <a:pt x="118280" y="92966"/>
                  </a:cubicBezTo>
                  <a:cubicBezTo>
                    <a:pt x="118760" y="92484"/>
                    <a:pt x="118760" y="92002"/>
                    <a:pt x="118760" y="92002"/>
                  </a:cubicBezTo>
                  <a:cubicBezTo>
                    <a:pt x="142320" y="36127"/>
                    <a:pt x="196652" y="0"/>
                    <a:pt x="2572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0" name="Freeform 409"/>
            <p:cNvSpPr>
              <a:spLocks/>
            </p:cNvSpPr>
            <p:nvPr/>
          </p:nvSpPr>
          <p:spPr bwMode="auto">
            <a:xfrm>
              <a:off x="5902503" y="2073115"/>
              <a:ext cx="265548" cy="342713"/>
            </a:xfrm>
            <a:custGeom>
              <a:avLst/>
              <a:gdLst>
                <a:gd name="connsiteX0" fmla="*/ 1616331 w 1684452"/>
                <a:gd name="connsiteY0" fmla="*/ 466888 h 1863160"/>
                <a:gd name="connsiteX1" fmla="*/ 1580938 w 1684452"/>
                <a:gd name="connsiteY1" fmla="*/ 495908 h 1863160"/>
                <a:gd name="connsiteX2" fmla="*/ 1425175 w 1684452"/>
                <a:gd name="connsiteY2" fmla="*/ 575567 h 1863160"/>
                <a:gd name="connsiteX3" fmla="*/ 842226 w 1684452"/>
                <a:gd name="connsiteY3" fmla="*/ 665288 h 1863160"/>
                <a:gd name="connsiteX4" fmla="*/ 259277 w 1684452"/>
                <a:gd name="connsiteY4" fmla="*/ 575567 h 1863160"/>
                <a:gd name="connsiteX5" fmla="*/ 103515 w 1684452"/>
                <a:gd name="connsiteY5" fmla="*/ 495908 h 1863160"/>
                <a:gd name="connsiteX6" fmla="*/ 68122 w 1684452"/>
                <a:gd name="connsiteY6" fmla="*/ 466889 h 1863160"/>
                <a:gd name="connsiteX7" fmla="*/ 68122 w 1684452"/>
                <a:gd name="connsiteY7" fmla="*/ 698353 h 1863160"/>
                <a:gd name="connsiteX8" fmla="*/ 66676 w 1684452"/>
                <a:gd name="connsiteY8" fmla="*/ 698353 h 1863160"/>
                <a:gd name="connsiteX9" fmla="*/ 66676 w 1684452"/>
                <a:gd name="connsiteY9" fmla="*/ 1507978 h 1863160"/>
                <a:gd name="connsiteX10" fmla="*/ 68122 w 1684452"/>
                <a:gd name="connsiteY10" fmla="*/ 1507978 h 1863160"/>
                <a:gd name="connsiteX11" fmla="*/ 68122 w 1684452"/>
                <a:gd name="connsiteY11" fmla="*/ 1531401 h 1863160"/>
                <a:gd name="connsiteX12" fmla="*/ 67785 w 1684452"/>
                <a:gd name="connsiteY12" fmla="*/ 1531401 h 1863160"/>
                <a:gd name="connsiteX13" fmla="*/ 842226 w 1684452"/>
                <a:gd name="connsiteY13" fmla="*/ 1795454 h 1863160"/>
                <a:gd name="connsiteX14" fmla="*/ 1616667 w 1684452"/>
                <a:gd name="connsiteY14" fmla="*/ 1531401 h 1863160"/>
                <a:gd name="connsiteX15" fmla="*/ 1616331 w 1684452"/>
                <a:gd name="connsiteY15" fmla="*/ 1531401 h 1863160"/>
                <a:gd name="connsiteX16" fmla="*/ 1616331 w 1684452"/>
                <a:gd name="connsiteY16" fmla="*/ 1507978 h 1863160"/>
                <a:gd name="connsiteX17" fmla="*/ 1619250 w 1684452"/>
                <a:gd name="connsiteY17" fmla="*/ 1507978 h 1863160"/>
                <a:gd name="connsiteX18" fmla="*/ 1619250 w 1684452"/>
                <a:gd name="connsiteY18" fmla="*/ 698353 h 1863160"/>
                <a:gd name="connsiteX19" fmla="*/ 1616331 w 1684452"/>
                <a:gd name="connsiteY19" fmla="*/ 698353 h 1863160"/>
                <a:gd name="connsiteX20" fmla="*/ 842226 w 1684452"/>
                <a:gd name="connsiteY20" fmla="*/ 68122 h 1863160"/>
                <a:gd name="connsiteX21" fmla="*/ 68122 w 1684452"/>
                <a:gd name="connsiteY21" fmla="*/ 333087 h 1863160"/>
                <a:gd name="connsiteX22" fmla="*/ 842226 w 1684452"/>
                <a:gd name="connsiteY22" fmla="*/ 598052 h 1863160"/>
                <a:gd name="connsiteX23" fmla="*/ 1616331 w 1684452"/>
                <a:gd name="connsiteY23" fmla="*/ 333087 h 1863160"/>
                <a:gd name="connsiteX24" fmla="*/ 842226 w 1684452"/>
                <a:gd name="connsiteY24" fmla="*/ 68122 h 1863160"/>
                <a:gd name="connsiteX25" fmla="*/ 842226 w 1684452"/>
                <a:gd name="connsiteY25" fmla="*/ 0 h 1863160"/>
                <a:gd name="connsiteX26" fmla="*/ 1425175 w 1684452"/>
                <a:gd name="connsiteY26" fmla="*/ 89721 h 1863160"/>
                <a:gd name="connsiteX27" fmla="*/ 1684452 w 1684452"/>
                <a:gd name="connsiteY27" fmla="*/ 331797 h 1863160"/>
                <a:gd name="connsiteX28" fmla="*/ 1681988 w 1684452"/>
                <a:gd name="connsiteY28" fmla="*/ 352107 h 1863160"/>
                <a:gd name="connsiteX29" fmla="*/ 1684452 w 1684452"/>
                <a:gd name="connsiteY29" fmla="*/ 352107 h 1863160"/>
                <a:gd name="connsiteX30" fmla="*/ 1684452 w 1684452"/>
                <a:gd name="connsiteY30" fmla="*/ 1531401 h 1863160"/>
                <a:gd name="connsiteX31" fmla="*/ 1684452 w 1684452"/>
                <a:gd name="connsiteY31" fmla="*/ 1531401 h 1863160"/>
                <a:gd name="connsiteX32" fmla="*/ 1425175 w 1684452"/>
                <a:gd name="connsiteY32" fmla="*/ 1773450 h 1863160"/>
                <a:gd name="connsiteX33" fmla="*/ 842226 w 1684452"/>
                <a:gd name="connsiteY33" fmla="*/ 1863160 h 1863160"/>
                <a:gd name="connsiteX34" fmla="*/ 259277 w 1684452"/>
                <a:gd name="connsiteY34" fmla="*/ 1773450 h 1863160"/>
                <a:gd name="connsiteX35" fmla="*/ 0 w 1684452"/>
                <a:gd name="connsiteY35" fmla="*/ 1531401 h 1863160"/>
                <a:gd name="connsiteX36" fmla="*/ 0 w 1684452"/>
                <a:gd name="connsiteY36" fmla="*/ 1140367 h 1863160"/>
                <a:gd name="connsiteX37" fmla="*/ 0 w 1684452"/>
                <a:gd name="connsiteY37" fmla="*/ 714831 h 1863160"/>
                <a:gd name="connsiteX38" fmla="*/ 0 w 1684452"/>
                <a:gd name="connsiteY38" fmla="*/ 352107 h 1863160"/>
                <a:gd name="connsiteX39" fmla="*/ 2463 w 1684452"/>
                <a:gd name="connsiteY39" fmla="*/ 352107 h 1863160"/>
                <a:gd name="connsiteX40" fmla="*/ 0 w 1684452"/>
                <a:gd name="connsiteY40" fmla="*/ 331797 h 1863160"/>
                <a:gd name="connsiteX41" fmla="*/ 259277 w 1684452"/>
                <a:gd name="connsiteY41" fmla="*/ 89721 h 1863160"/>
                <a:gd name="connsiteX42" fmla="*/ 842226 w 1684452"/>
                <a:gd name="connsiteY42" fmla="*/ 0 h 1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52" h="1863160">
                  <a:moveTo>
                    <a:pt x="1616331" y="466888"/>
                  </a:moveTo>
                  <a:lnTo>
                    <a:pt x="1580938" y="495908"/>
                  </a:lnTo>
                  <a:cubicBezTo>
                    <a:pt x="1540277" y="525258"/>
                    <a:pt x="1488088" y="552079"/>
                    <a:pt x="1425175" y="575567"/>
                  </a:cubicBezTo>
                  <a:cubicBezTo>
                    <a:pt x="1269270" y="633124"/>
                    <a:pt x="1062526" y="665288"/>
                    <a:pt x="842226" y="665288"/>
                  </a:cubicBezTo>
                  <a:cubicBezTo>
                    <a:pt x="621925" y="665288"/>
                    <a:pt x="415182" y="633124"/>
                    <a:pt x="259277" y="575567"/>
                  </a:cubicBezTo>
                  <a:cubicBezTo>
                    <a:pt x="196365" y="552079"/>
                    <a:pt x="144176" y="525258"/>
                    <a:pt x="103515" y="495908"/>
                  </a:cubicBezTo>
                  <a:lnTo>
                    <a:pt x="68122" y="466889"/>
                  </a:lnTo>
                  <a:lnTo>
                    <a:pt x="68122" y="698353"/>
                  </a:lnTo>
                  <a:lnTo>
                    <a:pt x="66676" y="698353"/>
                  </a:lnTo>
                  <a:lnTo>
                    <a:pt x="66676" y="1507978"/>
                  </a:lnTo>
                  <a:lnTo>
                    <a:pt x="68122" y="1507978"/>
                  </a:lnTo>
                  <a:lnTo>
                    <a:pt x="68122" y="1531401"/>
                  </a:lnTo>
                  <a:lnTo>
                    <a:pt x="67785" y="1531401"/>
                  </a:lnTo>
                  <a:cubicBezTo>
                    <a:pt x="67785" y="1656657"/>
                    <a:pt x="386374" y="1795454"/>
                    <a:pt x="842226" y="1795454"/>
                  </a:cubicBezTo>
                  <a:cubicBezTo>
                    <a:pt x="1298078" y="1795454"/>
                    <a:pt x="1616667" y="1656657"/>
                    <a:pt x="1616667" y="1531401"/>
                  </a:cubicBezTo>
                  <a:lnTo>
                    <a:pt x="1616331" y="1531401"/>
                  </a:lnTo>
                  <a:lnTo>
                    <a:pt x="1616331" y="1507978"/>
                  </a:lnTo>
                  <a:lnTo>
                    <a:pt x="1619250" y="1507978"/>
                  </a:lnTo>
                  <a:lnTo>
                    <a:pt x="1619250" y="698353"/>
                  </a:lnTo>
                  <a:lnTo>
                    <a:pt x="1616331" y="698353"/>
                  </a:lnTo>
                  <a:close/>
                  <a:moveTo>
                    <a:pt x="842226" y="68122"/>
                  </a:moveTo>
                  <a:cubicBezTo>
                    <a:pt x="414700" y="68122"/>
                    <a:pt x="68122" y="186750"/>
                    <a:pt x="68122" y="333087"/>
                  </a:cubicBezTo>
                  <a:cubicBezTo>
                    <a:pt x="68122" y="479424"/>
                    <a:pt x="414700" y="598052"/>
                    <a:pt x="842226" y="598052"/>
                  </a:cubicBezTo>
                  <a:cubicBezTo>
                    <a:pt x="1269753" y="598052"/>
                    <a:pt x="1616331" y="479424"/>
                    <a:pt x="1616331" y="333087"/>
                  </a:cubicBezTo>
                  <a:cubicBezTo>
                    <a:pt x="1616331" y="186750"/>
                    <a:pt x="1269753" y="68122"/>
                    <a:pt x="842226" y="68122"/>
                  </a:cubicBezTo>
                  <a:close/>
                  <a:moveTo>
                    <a:pt x="842226" y="0"/>
                  </a:moveTo>
                  <a:cubicBezTo>
                    <a:pt x="1062526" y="0"/>
                    <a:pt x="1269270" y="32164"/>
                    <a:pt x="1425175" y="89721"/>
                  </a:cubicBezTo>
                  <a:cubicBezTo>
                    <a:pt x="1592942" y="150663"/>
                    <a:pt x="1684452" y="236998"/>
                    <a:pt x="1684452" y="331797"/>
                  </a:cubicBezTo>
                  <a:lnTo>
                    <a:pt x="1681988" y="352107"/>
                  </a:lnTo>
                  <a:lnTo>
                    <a:pt x="1684452" y="352107"/>
                  </a:lnTo>
                  <a:lnTo>
                    <a:pt x="1684452" y="1531401"/>
                  </a:lnTo>
                  <a:lnTo>
                    <a:pt x="1684452" y="1531401"/>
                  </a:lnTo>
                  <a:cubicBezTo>
                    <a:pt x="1684452" y="1626189"/>
                    <a:pt x="1592942" y="1712515"/>
                    <a:pt x="1425175" y="1773450"/>
                  </a:cubicBezTo>
                  <a:cubicBezTo>
                    <a:pt x="1269270" y="1831000"/>
                    <a:pt x="1062526" y="1863160"/>
                    <a:pt x="842226" y="1863160"/>
                  </a:cubicBezTo>
                  <a:cubicBezTo>
                    <a:pt x="621925" y="1863160"/>
                    <a:pt x="415182" y="1831000"/>
                    <a:pt x="259277" y="1773450"/>
                  </a:cubicBezTo>
                  <a:cubicBezTo>
                    <a:pt x="91510" y="1712515"/>
                    <a:pt x="0" y="1626189"/>
                    <a:pt x="0" y="1531401"/>
                  </a:cubicBezTo>
                  <a:lnTo>
                    <a:pt x="0" y="1140367"/>
                  </a:lnTo>
                  <a:lnTo>
                    <a:pt x="0" y="714831"/>
                  </a:lnTo>
                  <a:lnTo>
                    <a:pt x="0" y="352107"/>
                  </a:lnTo>
                  <a:lnTo>
                    <a:pt x="2463" y="352107"/>
                  </a:lnTo>
                  <a:lnTo>
                    <a:pt x="0" y="331797"/>
                  </a:lnTo>
                  <a:cubicBezTo>
                    <a:pt x="0" y="236998"/>
                    <a:pt x="91510" y="150663"/>
                    <a:pt x="259277" y="89721"/>
                  </a:cubicBezTo>
                  <a:cubicBezTo>
                    <a:pt x="415182" y="32164"/>
                    <a:pt x="621925" y="0"/>
                    <a:pt x="842226" y="0"/>
                  </a:cubicBezTo>
                  <a:close/>
                </a:path>
              </a:pathLst>
            </a:custGeom>
            <a:solidFill>
              <a:schemeClr val="accent1"/>
            </a:solidFill>
            <a:ln>
              <a:noFill/>
            </a:ln>
          </p:spPr>
          <p:txBody>
            <a:bodyPr vert="horz" wrap="square" lIns="0" tIns="182880" rIns="0" bIns="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78D7"/>
                  </a:solidFill>
                  <a:effectLst/>
                  <a:uLnTx/>
                  <a:uFillTx/>
                </a:rPr>
                <a:t>SQL</a:t>
              </a:r>
            </a:p>
          </p:txBody>
        </p:sp>
        <p:grpSp>
          <p:nvGrpSpPr>
            <p:cNvPr id="411" name="Group 410"/>
            <p:cNvGrpSpPr/>
            <p:nvPr/>
          </p:nvGrpSpPr>
          <p:grpSpPr>
            <a:xfrm>
              <a:off x="7296524" y="2063404"/>
              <a:ext cx="473696" cy="331238"/>
              <a:chOff x="1182255" y="2216727"/>
              <a:chExt cx="5006109" cy="3500582"/>
            </a:xfrm>
            <a:grpFill/>
          </p:grpSpPr>
          <p:sp>
            <p:nvSpPr>
              <p:cNvPr id="412" name="Freeform 411"/>
              <p:cNvSpPr/>
              <p:nvPr/>
            </p:nvSpPr>
            <p:spPr bwMode="auto">
              <a:xfrm>
                <a:off x="1182255" y="2216727"/>
                <a:ext cx="5006109" cy="3500582"/>
              </a:xfrm>
              <a:custGeom>
                <a:avLst/>
                <a:gdLst>
                  <a:gd name="connsiteX0" fmla="*/ 115224 w 5006109"/>
                  <a:gd name="connsiteY0" fmla="*/ 113026 h 3500582"/>
                  <a:gd name="connsiteX1" fmla="*/ 115224 w 5006109"/>
                  <a:gd name="connsiteY1" fmla="*/ 3387556 h 3500582"/>
                  <a:gd name="connsiteX2" fmla="*/ 4890886 w 5006109"/>
                  <a:gd name="connsiteY2" fmla="*/ 3387556 h 3500582"/>
                  <a:gd name="connsiteX3" fmla="*/ 4890886 w 5006109"/>
                  <a:gd name="connsiteY3" fmla="*/ 113026 h 3500582"/>
                  <a:gd name="connsiteX4" fmla="*/ 0 w 5006109"/>
                  <a:gd name="connsiteY4" fmla="*/ 0 h 3500582"/>
                  <a:gd name="connsiteX5" fmla="*/ 5006109 w 5006109"/>
                  <a:gd name="connsiteY5" fmla="*/ 0 h 3500582"/>
                  <a:gd name="connsiteX6" fmla="*/ 5006109 w 5006109"/>
                  <a:gd name="connsiteY6" fmla="*/ 3500582 h 3500582"/>
                  <a:gd name="connsiteX7" fmla="*/ 0 w 5006109"/>
                  <a:gd name="connsiteY7" fmla="*/ 3500582 h 35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109" h="3500582">
                    <a:moveTo>
                      <a:pt x="115224" y="113026"/>
                    </a:moveTo>
                    <a:lnTo>
                      <a:pt x="115224" y="3387556"/>
                    </a:lnTo>
                    <a:lnTo>
                      <a:pt x="4890886" y="3387556"/>
                    </a:lnTo>
                    <a:lnTo>
                      <a:pt x="4890886" y="113026"/>
                    </a:lnTo>
                    <a:close/>
                    <a:moveTo>
                      <a:pt x="0" y="0"/>
                    </a:moveTo>
                    <a:lnTo>
                      <a:pt x="5006109" y="0"/>
                    </a:lnTo>
                    <a:lnTo>
                      <a:pt x="5006109" y="3500582"/>
                    </a:lnTo>
                    <a:lnTo>
                      <a:pt x="0" y="3500582"/>
                    </a:lnTo>
                    <a:close/>
                  </a:path>
                </a:pathLst>
              </a:cu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nvGrpSpPr>
              <p:cNvPr id="413" name="Group 412"/>
              <p:cNvGrpSpPr/>
              <p:nvPr/>
            </p:nvGrpSpPr>
            <p:grpSpPr>
              <a:xfrm>
                <a:off x="1371600" y="2904099"/>
                <a:ext cx="4622800" cy="2628550"/>
                <a:chOff x="1371600" y="3272399"/>
                <a:chExt cx="4622800" cy="2628550"/>
              </a:xfrm>
              <a:grpFill/>
            </p:grpSpPr>
            <p:grpSp>
              <p:nvGrpSpPr>
                <p:cNvPr id="414" name="Group 413"/>
                <p:cNvGrpSpPr/>
                <p:nvPr/>
              </p:nvGrpSpPr>
              <p:grpSpPr>
                <a:xfrm>
                  <a:off x="1371600" y="3272399"/>
                  <a:ext cx="4622800" cy="609250"/>
                  <a:chOff x="1403350" y="3272399"/>
                  <a:chExt cx="4216400" cy="609250"/>
                </a:xfrm>
                <a:grpFill/>
              </p:grpSpPr>
              <p:sp>
                <p:nvSpPr>
                  <p:cNvPr id="430" name="Freeform 429"/>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31" name="Freeform 430"/>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32" name="Freeform 431"/>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33" name="Freeform 432"/>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nvGrpSpPr>
                <p:cNvPr id="415" name="Group 414"/>
                <p:cNvGrpSpPr/>
                <p:nvPr/>
              </p:nvGrpSpPr>
              <p:grpSpPr>
                <a:xfrm>
                  <a:off x="1371600" y="3945499"/>
                  <a:ext cx="4622800" cy="609250"/>
                  <a:chOff x="1403350" y="3272399"/>
                  <a:chExt cx="4216400" cy="609250"/>
                </a:xfrm>
                <a:grpFill/>
              </p:grpSpPr>
              <p:sp>
                <p:nvSpPr>
                  <p:cNvPr id="426" name="Freeform 425"/>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7" name="Freeform 426"/>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8" name="Freeform 427"/>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9" name="Freeform 428"/>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nvGrpSpPr>
                <p:cNvPr id="416" name="Group 415"/>
                <p:cNvGrpSpPr/>
                <p:nvPr/>
              </p:nvGrpSpPr>
              <p:grpSpPr>
                <a:xfrm>
                  <a:off x="1371600" y="4618599"/>
                  <a:ext cx="4622800" cy="609250"/>
                  <a:chOff x="1403350" y="3272399"/>
                  <a:chExt cx="4216400" cy="609250"/>
                </a:xfrm>
                <a:grpFill/>
              </p:grpSpPr>
              <p:sp>
                <p:nvSpPr>
                  <p:cNvPr id="422" name="Freeform 421"/>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3" name="Freeform 422"/>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4" name="Freeform 423"/>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5" name="Freeform 424"/>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nvGrpSpPr>
                <p:cNvPr id="417" name="Group 416"/>
                <p:cNvGrpSpPr/>
                <p:nvPr/>
              </p:nvGrpSpPr>
              <p:grpSpPr>
                <a:xfrm>
                  <a:off x="1371600" y="5291699"/>
                  <a:ext cx="4622800" cy="609250"/>
                  <a:chOff x="1403350" y="3272399"/>
                  <a:chExt cx="4216400" cy="609250"/>
                </a:xfrm>
                <a:grpFill/>
              </p:grpSpPr>
              <p:sp>
                <p:nvSpPr>
                  <p:cNvPr id="418" name="Freeform 417"/>
                  <p:cNvSpPr/>
                  <p:nvPr/>
                </p:nvSpPr>
                <p:spPr bwMode="auto">
                  <a:xfrm>
                    <a:off x="14033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19" name="Freeform 418"/>
                  <p:cNvSpPr/>
                  <p:nvPr/>
                </p:nvSpPr>
                <p:spPr bwMode="auto">
                  <a:xfrm>
                    <a:off x="2474383"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0" name="Freeform 419"/>
                  <p:cNvSpPr/>
                  <p:nvPr/>
                </p:nvSpPr>
                <p:spPr bwMode="auto">
                  <a:xfrm>
                    <a:off x="3545416"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421" name="Freeform 420"/>
                  <p:cNvSpPr/>
                  <p:nvPr/>
                </p:nvSpPr>
                <p:spPr bwMode="auto">
                  <a:xfrm>
                    <a:off x="4616450" y="3272399"/>
                    <a:ext cx="1003300" cy="609250"/>
                  </a:xfrm>
                  <a:custGeom>
                    <a:avLst/>
                    <a:gdLst>
                      <a:gd name="connsiteX0" fmla="*/ 53975 w 1003300"/>
                      <a:gd name="connsiteY0" fmla="*/ 51826 h 609250"/>
                      <a:gd name="connsiteX1" fmla="*/ 53975 w 1003300"/>
                      <a:gd name="connsiteY1" fmla="*/ 557424 h 609250"/>
                      <a:gd name="connsiteX2" fmla="*/ 949325 w 1003300"/>
                      <a:gd name="connsiteY2" fmla="*/ 557424 h 609250"/>
                      <a:gd name="connsiteX3" fmla="*/ 949325 w 1003300"/>
                      <a:gd name="connsiteY3" fmla="*/ 51826 h 609250"/>
                      <a:gd name="connsiteX4" fmla="*/ 0 w 1003300"/>
                      <a:gd name="connsiteY4" fmla="*/ 0 h 609250"/>
                      <a:gd name="connsiteX5" fmla="*/ 1003300 w 1003300"/>
                      <a:gd name="connsiteY5" fmla="*/ 0 h 609250"/>
                      <a:gd name="connsiteX6" fmla="*/ 1003300 w 1003300"/>
                      <a:gd name="connsiteY6" fmla="*/ 609250 h 609250"/>
                      <a:gd name="connsiteX7" fmla="*/ 0 w 1003300"/>
                      <a:gd name="connsiteY7" fmla="*/ 609250 h 6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300" h="609250">
                        <a:moveTo>
                          <a:pt x="53975" y="51826"/>
                        </a:moveTo>
                        <a:lnTo>
                          <a:pt x="53975" y="557424"/>
                        </a:lnTo>
                        <a:lnTo>
                          <a:pt x="949325" y="557424"/>
                        </a:lnTo>
                        <a:lnTo>
                          <a:pt x="949325" y="51826"/>
                        </a:lnTo>
                        <a:close/>
                        <a:moveTo>
                          <a:pt x="0" y="0"/>
                        </a:moveTo>
                        <a:lnTo>
                          <a:pt x="1003300" y="0"/>
                        </a:lnTo>
                        <a:lnTo>
                          <a:pt x="1003300" y="609250"/>
                        </a:lnTo>
                        <a:lnTo>
                          <a:pt x="0" y="609250"/>
                        </a:ln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grpSp>
        <p:cxnSp>
          <p:nvCxnSpPr>
            <p:cNvPr id="434" name="Straight Connector 433"/>
            <p:cNvCxnSpPr/>
            <p:nvPr/>
          </p:nvCxnSpPr>
          <p:spPr>
            <a:xfrm flipV="1">
              <a:off x="3060336" y="2493616"/>
              <a:ext cx="0" cy="746125"/>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V="1">
              <a:off x="4800064" y="2930179"/>
              <a:ext cx="0" cy="309562"/>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6039338" y="2415829"/>
              <a:ext cx="0" cy="823912"/>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7138292" y="2930179"/>
              <a:ext cx="0" cy="309562"/>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V="1">
              <a:off x="7352604" y="3673129"/>
              <a:ext cx="0" cy="371475"/>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V="1">
              <a:off x="5090576" y="3673130"/>
              <a:ext cx="0" cy="509586"/>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V="1">
              <a:off x="3217494" y="3673130"/>
              <a:ext cx="0" cy="509586"/>
            </a:xfrm>
            <a:prstGeom prst="line">
              <a:avLst/>
            </a:prstGeom>
            <a:grpFill/>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441" name="Group 440"/>
            <p:cNvGrpSpPr/>
            <p:nvPr/>
          </p:nvGrpSpPr>
          <p:grpSpPr>
            <a:xfrm>
              <a:off x="8324139" y="3351763"/>
              <a:ext cx="2468880" cy="234950"/>
              <a:chOff x="4329107" y="3274811"/>
              <a:chExt cx="414343" cy="234950"/>
            </a:xfrm>
            <a:grpFill/>
          </p:grpSpPr>
          <p:cxnSp>
            <p:nvCxnSpPr>
              <p:cNvPr id="442" name="Straight Connector 441"/>
              <p:cNvCxnSpPr/>
              <p:nvPr/>
            </p:nvCxnSpPr>
            <p:spPr>
              <a:xfrm>
                <a:off x="4329107" y="3392286"/>
                <a:ext cx="414343" cy="0"/>
              </a:xfrm>
              <a:prstGeom prst="line">
                <a:avLst/>
              </a:prstGeom>
              <a:grpFill/>
              <a:ln>
                <a:solidFill>
                  <a:schemeClr val="accent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4329107" y="3274811"/>
                <a:ext cx="414343" cy="0"/>
              </a:xfrm>
              <a:prstGeom prst="line">
                <a:avLst/>
              </a:prstGeom>
              <a:grpFill/>
              <a:ln>
                <a:solidFill>
                  <a:schemeClr val="accent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4329107" y="3509761"/>
                <a:ext cx="414343" cy="0"/>
              </a:xfrm>
              <a:prstGeom prst="line">
                <a:avLst/>
              </a:prstGeom>
              <a:grpFill/>
              <a:ln>
                <a:solidFill>
                  <a:schemeClr val="accent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49" name="Freeform 448"/>
            <p:cNvSpPr>
              <a:spLocks/>
            </p:cNvSpPr>
            <p:nvPr/>
          </p:nvSpPr>
          <p:spPr bwMode="auto">
            <a:xfrm>
              <a:off x="4621141" y="2258125"/>
              <a:ext cx="329644" cy="249460"/>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noFill/>
            <a:ln w="6350">
              <a:solidFill>
                <a:schemeClr val="accent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grpSp>
      <p:grpSp>
        <p:nvGrpSpPr>
          <p:cNvPr id="4" name="Group 3"/>
          <p:cNvGrpSpPr/>
          <p:nvPr/>
        </p:nvGrpSpPr>
        <p:grpSpPr>
          <a:xfrm>
            <a:off x="2195805" y="5306975"/>
            <a:ext cx="10227584" cy="1191095"/>
            <a:chOff x="2228463" y="5624040"/>
            <a:chExt cx="10227584" cy="1191095"/>
          </a:xfrm>
        </p:grpSpPr>
        <p:sp>
          <p:nvSpPr>
            <p:cNvPr id="450" name="TextBox 449"/>
            <p:cNvSpPr txBox="1"/>
            <p:nvPr/>
          </p:nvSpPr>
          <p:spPr>
            <a:xfrm>
              <a:off x="2228463" y="5624040"/>
              <a:ext cx="5214023"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Create, schedule, orchestrate, and manage data pipelines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Visualize data lineage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Connect to on-premises and cloud data sources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Monitor data pipeline health</a:t>
              </a:r>
            </a:p>
          </p:txBody>
        </p:sp>
        <p:sp>
          <p:nvSpPr>
            <p:cNvPr id="451" name="TextBox 450"/>
            <p:cNvSpPr txBox="1"/>
            <p:nvPr/>
          </p:nvSpPr>
          <p:spPr>
            <a:xfrm>
              <a:off x="7408213" y="5630762"/>
              <a:ext cx="5047834" cy="947952"/>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Automate cloud resource management</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Move relational data for Hadoop processing</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Transform with Hive, Pig, or custom code</a:t>
              </a:r>
            </a:p>
          </p:txBody>
        </p:sp>
      </p:grpSp>
      <p:sp>
        <p:nvSpPr>
          <p:cNvPr id="267" name="Rectangle 266"/>
          <p:cNvSpPr/>
          <p:nvPr/>
        </p:nvSpPr>
        <p:spPr bwMode="auto">
          <a:xfrm>
            <a:off x="-7682" y="1681015"/>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Information Management</a:t>
            </a:r>
          </a:p>
        </p:txBody>
      </p:sp>
      <p:sp>
        <p:nvSpPr>
          <p:cNvPr id="268" name="Rectangle 267"/>
          <p:cNvSpPr/>
          <p:nvPr/>
        </p:nvSpPr>
        <p:spPr>
          <a:xfrm>
            <a:off x="556400" y="4230619"/>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Event Hubs</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269" name="Rectangle 268"/>
          <p:cNvSpPr/>
          <p:nvPr/>
        </p:nvSpPr>
        <p:spPr>
          <a:xfrm>
            <a:off x="556400" y="3421708"/>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Catalog</a:t>
            </a:r>
          </a:p>
        </p:txBody>
      </p:sp>
      <p:grpSp>
        <p:nvGrpSpPr>
          <p:cNvPr id="270" name="Group 269"/>
          <p:cNvGrpSpPr/>
          <p:nvPr/>
        </p:nvGrpSpPr>
        <p:grpSpPr>
          <a:xfrm>
            <a:off x="235224" y="3378419"/>
            <a:ext cx="280471" cy="298350"/>
            <a:chOff x="3232150" y="382588"/>
            <a:chExt cx="5727700" cy="6092825"/>
          </a:xfrm>
          <a:solidFill>
            <a:schemeClr val="accent2">
              <a:lumMod val="75000"/>
            </a:schemeClr>
          </a:solidFill>
        </p:grpSpPr>
        <p:sp>
          <p:nvSpPr>
            <p:cNvPr id="274"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5"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6"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271" name="Rectangle 270"/>
          <p:cNvSpPr/>
          <p:nvPr/>
        </p:nvSpPr>
        <p:spPr>
          <a:xfrm>
            <a:off x="556400" y="2569537"/>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Data Factory </a:t>
            </a:r>
            <a:endParaRPr kumimoji="0" lang="en-US" sz="1122" b="0" i="0" u="none" strike="noStrike" kern="0" cap="none" spc="0" normalizeH="0" baseline="0" noProof="0" dirty="0">
              <a:ln>
                <a:noFill/>
              </a:ln>
              <a:effectLst/>
              <a:uLnTx/>
              <a:uFillTx/>
            </a:endParaRPr>
          </a:p>
        </p:txBody>
      </p:sp>
      <p:sp>
        <p:nvSpPr>
          <p:cNvPr id="272" name="Freeform 271"/>
          <p:cNvSpPr/>
          <p:nvPr/>
        </p:nvSpPr>
        <p:spPr bwMode="auto">
          <a:xfrm>
            <a:off x="231137" y="2507053"/>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sp>
        <p:nvSpPr>
          <p:cNvPr id="273" name="Freeform 272"/>
          <p:cNvSpPr/>
          <p:nvPr/>
        </p:nvSpPr>
        <p:spPr bwMode="auto">
          <a:xfrm>
            <a:off x="251864" y="4235643"/>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260" name="Group 259">
            <a:extLst>
              <a:ext uri="{FF2B5EF4-FFF2-40B4-BE49-F238E27FC236}">
                <a16:creationId xmlns:a16="http://schemas.microsoft.com/office/drawing/2014/main" id="{EFE03F44-C39B-4908-AA33-F002CCAA5EB2}"/>
              </a:ext>
            </a:extLst>
          </p:cNvPr>
          <p:cNvGrpSpPr/>
          <p:nvPr/>
        </p:nvGrpSpPr>
        <p:grpSpPr>
          <a:xfrm>
            <a:off x="251864" y="4880675"/>
            <a:ext cx="1547890" cy="273600"/>
            <a:chOff x="2903559" y="4182396"/>
            <a:chExt cx="1547890" cy="273600"/>
          </a:xfrm>
        </p:grpSpPr>
        <p:pic>
          <p:nvPicPr>
            <p:cNvPr id="261" name="Picture 260">
              <a:extLst>
                <a:ext uri="{FF2B5EF4-FFF2-40B4-BE49-F238E27FC236}">
                  <a16:creationId xmlns:a16="http://schemas.microsoft.com/office/drawing/2014/main" id="{7C7814C0-B550-4F93-9228-DB2272FCCD53}"/>
                </a:ext>
              </a:extLst>
            </p:cNvPr>
            <p:cNvPicPr>
              <a:picLocks noChangeAspect="1"/>
            </p:cNvPicPr>
            <p:nvPr/>
          </p:nvPicPr>
          <p:blipFill>
            <a:blip r:embed="rId3">
              <a:duotone>
                <a:prstClr val="black"/>
                <a:schemeClr val="accent2">
                  <a:tint val="45000"/>
                  <a:satMod val="400000"/>
                </a:schemeClr>
              </a:duotone>
            </a:blip>
            <a:stretch>
              <a:fillRect/>
            </a:stretch>
          </p:blipFill>
          <p:spPr>
            <a:xfrm>
              <a:off x="2903559" y="4182396"/>
              <a:ext cx="273600" cy="273600"/>
            </a:xfrm>
            <a:prstGeom prst="rect">
              <a:avLst/>
            </a:prstGeom>
          </p:spPr>
        </p:pic>
        <p:sp>
          <p:nvSpPr>
            <p:cNvPr id="262" name="Rectangle 261">
              <a:extLst>
                <a:ext uri="{FF2B5EF4-FFF2-40B4-BE49-F238E27FC236}">
                  <a16:creationId xmlns:a16="http://schemas.microsoft.com/office/drawing/2014/main" id="{AEE35106-7697-4747-ADCD-6DFA28778C1E}"/>
                </a:ext>
              </a:extLst>
            </p:cNvPr>
            <p:cNvSpPr/>
            <p:nvPr/>
          </p:nvSpPr>
          <p:spPr>
            <a:xfrm>
              <a:off x="3236754" y="4182396"/>
              <a:ext cx="1214695" cy="265009"/>
            </a:xfrm>
            <a:prstGeom prst="rect">
              <a:avLst/>
            </a:prstGeom>
          </p:spPr>
          <p:txBody>
            <a:bodyPr wrap="square">
              <a:spAutoFit/>
            </a:bodyPr>
            <a:lstStyle/>
            <a:p>
              <a:r>
                <a:rPr lang="en-US" sz="1122" dirty="0">
                  <a:solidFill>
                    <a:srgbClr val="005FAA"/>
                  </a:solidFill>
                  <a:cs typeface="Segoe UI Semilight" panose="020B0402040204020203" pitchFamily="34" charset="0"/>
                </a:rPr>
                <a:t>IOT Hubs</a:t>
              </a:r>
              <a:endParaRPr lang="en-US" sz="1122" dirty="0">
                <a:solidFill>
                  <a:srgbClr val="005FAA"/>
                </a:solidFill>
              </a:endParaRPr>
            </a:p>
          </p:txBody>
        </p:sp>
      </p:grpSp>
    </p:spTree>
    <p:extLst>
      <p:ext uri="{BB962C8B-B14F-4D97-AF65-F5344CB8AC3E}">
        <p14:creationId xmlns:p14="http://schemas.microsoft.com/office/powerpoint/2010/main" val="69697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4.25581E-6 -4.80254E-6 L -0.67985 -4.80254E-6 " pathEditMode="relative" rAng="0" ptsTypes="AA">
                                      <p:cBhvr>
                                        <p:cTn id="9" dur="2000" fill="hold"/>
                                        <p:tgtEl>
                                          <p:spTgt spid="3"/>
                                        </p:tgtEl>
                                        <p:attrNameLst>
                                          <p:attrName>ppt_x</p:attrName>
                                          <p:attrName>ppt_y</p:attrName>
                                        </p:attrNameLst>
                                      </p:cBhvr>
                                      <p:rCtr x="-339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 name="Group 2"/>
          <p:cNvGrpSpPr/>
          <p:nvPr/>
        </p:nvGrpSpPr>
        <p:grpSpPr>
          <a:xfrm>
            <a:off x="2743555" y="1330152"/>
            <a:ext cx="7744853" cy="3620081"/>
            <a:chOff x="1759483" y="1309669"/>
            <a:chExt cx="7744853" cy="3620081"/>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68850" y="1708911"/>
              <a:ext cx="5527519" cy="3171985"/>
            </a:xfrm>
            <a:prstGeom prst="rect">
              <a:avLst/>
            </a:prstGeom>
          </p:spPr>
        </p:pic>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59483" y="1309669"/>
              <a:ext cx="7744853" cy="3620081"/>
            </a:xfrm>
            <a:prstGeom prst="rect">
              <a:avLst/>
            </a:prstGeom>
          </p:spPr>
        </p:pic>
      </p:grpSp>
      <p:sp>
        <p:nvSpPr>
          <p:cNvPr id="2" name="Title 1"/>
          <p:cNvSpPr>
            <a:spLocks noGrp="1"/>
          </p:cNvSpPr>
          <p:nvPr>
            <p:ph type="title"/>
          </p:nvPr>
        </p:nvSpPr>
        <p:spPr/>
        <p:txBody>
          <a:bodyPr/>
          <a:lstStyle/>
          <a:p>
            <a:pPr lvl="0" defTabSz="914400">
              <a:spcBef>
                <a:spcPts val="0"/>
              </a:spcBef>
              <a:spcAft>
                <a:spcPts val="600"/>
              </a:spcAft>
              <a:defRPr/>
            </a:pPr>
            <a:r>
              <a:rPr lang="en-US" kern="0" spc="0" dirty="0">
                <a:ln>
                  <a:noFill/>
                </a:ln>
                <a:solidFill>
                  <a:schemeClr val="bg1"/>
                </a:solidFill>
              </a:rPr>
              <a:t>Get more value from your enterprise data assets</a:t>
            </a:r>
          </a:p>
        </p:txBody>
      </p:sp>
      <p:sp>
        <p:nvSpPr>
          <p:cNvPr id="4" name="AutoShape 2" descr="Image result for azure data cata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p:nvPr/>
        </p:nvSpPr>
        <p:spPr bwMode="auto">
          <a:xfrm>
            <a:off x="-7682" y="1681015"/>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Information Management</a:t>
            </a:r>
          </a:p>
        </p:txBody>
      </p:sp>
      <p:sp>
        <p:nvSpPr>
          <p:cNvPr id="23" name="Rectangle 22"/>
          <p:cNvSpPr/>
          <p:nvPr/>
        </p:nvSpPr>
        <p:spPr>
          <a:xfrm>
            <a:off x="556400" y="4230619"/>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Event Hubs</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24" name="Rectangle 23"/>
          <p:cNvSpPr/>
          <p:nvPr/>
        </p:nvSpPr>
        <p:spPr>
          <a:xfrm>
            <a:off x="556400" y="3421708"/>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Data Catalog</a:t>
            </a:r>
          </a:p>
        </p:txBody>
      </p:sp>
      <p:grpSp>
        <p:nvGrpSpPr>
          <p:cNvPr id="25" name="Group 24"/>
          <p:cNvGrpSpPr/>
          <p:nvPr/>
        </p:nvGrpSpPr>
        <p:grpSpPr>
          <a:xfrm>
            <a:off x="235224" y="3378419"/>
            <a:ext cx="280471" cy="298350"/>
            <a:chOff x="3232150" y="382588"/>
            <a:chExt cx="5727700" cy="6092825"/>
          </a:xfrm>
          <a:solidFill>
            <a:schemeClr val="tx1"/>
          </a:solidFill>
        </p:grpSpPr>
        <p:sp>
          <p:nvSpPr>
            <p:cNvPr id="26"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29" name="Rectangle 28"/>
          <p:cNvSpPr/>
          <p:nvPr/>
        </p:nvSpPr>
        <p:spPr>
          <a:xfrm>
            <a:off x="556400" y="2569537"/>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Factory </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30" name="Freeform 29"/>
          <p:cNvSpPr/>
          <p:nvPr/>
        </p:nvSpPr>
        <p:spPr bwMode="auto">
          <a:xfrm>
            <a:off x="231137" y="2507053"/>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sp>
        <p:nvSpPr>
          <p:cNvPr id="31" name="Freeform 30"/>
          <p:cNvSpPr/>
          <p:nvPr/>
        </p:nvSpPr>
        <p:spPr bwMode="auto">
          <a:xfrm>
            <a:off x="251864" y="4235643"/>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5" name="Group 4"/>
          <p:cNvGrpSpPr/>
          <p:nvPr/>
        </p:nvGrpSpPr>
        <p:grpSpPr>
          <a:xfrm>
            <a:off x="2194921" y="5309159"/>
            <a:ext cx="10392131" cy="1280351"/>
            <a:chOff x="2194921" y="5397960"/>
            <a:chExt cx="10392131" cy="1280351"/>
          </a:xfrm>
        </p:grpSpPr>
        <p:sp>
          <p:nvSpPr>
            <p:cNvPr id="36" name="TextBox 35"/>
            <p:cNvSpPr txBox="1"/>
            <p:nvPr/>
          </p:nvSpPr>
          <p:spPr>
            <a:xfrm>
              <a:off x="2194921" y="5397960"/>
              <a:ext cx="5454426" cy="1280351"/>
            </a:xfrm>
            <a:prstGeom prst="rect">
              <a:avLst/>
            </a:prstGeom>
            <a:noFill/>
          </p:spPr>
          <p:txBody>
            <a:bodyPr wrap="square" lIns="182880" tIns="146304" rIns="182880" bIns="146304" rtlCol="0">
              <a:spAutoFit/>
            </a:bodyPr>
            <a:lstStyle/>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Spend less time looking for data, and more time getting value from it</a:t>
              </a:r>
            </a:p>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Register enterprise data sources, discover data assets and unlock their potential, and capture tribal knowledge to make data understandable</a:t>
              </a:r>
            </a:p>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Bridge the gap between IT and the business, allowing everyone to contribute their insights, tags, and descriptions</a:t>
              </a:r>
            </a:p>
          </p:txBody>
        </p:sp>
        <p:sp>
          <p:nvSpPr>
            <p:cNvPr id="37" name="TextBox 36"/>
            <p:cNvSpPr txBox="1"/>
            <p:nvPr/>
          </p:nvSpPr>
          <p:spPr>
            <a:xfrm>
              <a:off x="7375029" y="5397960"/>
              <a:ext cx="5212023" cy="1114151"/>
            </a:xfrm>
            <a:prstGeom prst="rect">
              <a:avLst/>
            </a:prstGeom>
            <a:noFill/>
          </p:spPr>
          <p:txBody>
            <a:bodyPr wrap="square" lIns="182880" tIns="146304" rIns="182880" bIns="146304" rtlCol="0">
              <a:spAutoFit/>
            </a:bodyPr>
            <a:lstStyle/>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Intuitive search and filtering to understand the data sources and their purpose</a:t>
              </a:r>
            </a:p>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Let your data live where you want; connect using tools you choose</a:t>
              </a:r>
            </a:p>
            <a:p>
              <a:pPr marL="177800" indent="-177800">
                <a:lnSpc>
                  <a:spcPct val="90000"/>
                </a:lnSpc>
                <a:spcAft>
                  <a:spcPts val="600"/>
                </a:spcAft>
                <a:buClr>
                  <a:schemeClr val="accent1"/>
                </a:buClr>
                <a:buFont typeface="Arial" panose="020B0604020202020204" pitchFamily="34" charset="0"/>
                <a:buChar char="•"/>
              </a:pPr>
              <a:r>
                <a:rPr lang="en-US" sz="1200" dirty="0">
                  <a:solidFill>
                    <a:schemeClr val="bg1"/>
                  </a:solidFill>
                </a:rPr>
                <a:t>Integrate into existing tools and processes with open REST APIs</a:t>
              </a:r>
            </a:p>
          </p:txBody>
        </p:sp>
      </p:grpSp>
      <p:grpSp>
        <p:nvGrpSpPr>
          <p:cNvPr id="33" name="Group 32">
            <a:extLst>
              <a:ext uri="{FF2B5EF4-FFF2-40B4-BE49-F238E27FC236}">
                <a16:creationId xmlns:a16="http://schemas.microsoft.com/office/drawing/2014/main" id="{7BA5CBC9-C84D-4D64-9569-F999861E0939}"/>
              </a:ext>
            </a:extLst>
          </p:cNvPr>
          <p:cNvGrpSpPr/>
          <p:nvPr/>
        </p:nvGrpSpPr>
        <p:grpSpPr>
          <a:xfrm>
            <a:off x="251864" y="4880675"/>
            <a:ext cx="1547890" cy="273600"/>
            <a:chOff x="2903559" y="4182396"/>
            <a:chExt cx="1547890" cy="273600"/>
          </a:xfrm>
        </p:grpSpPr>
        <p:pic>
          <p:nvPicPr>
            <p:cNvPr id="34" name="Picture 33">
              <a:extLst>
                <a:ext uri="{FF2B5EF4-FFF2-40B4-BE49-F238E27FC236}">
                  <a16:creationId xmlns:a16="http://schemas.microsoft.com/office/drawing/2014/main" id="{A97CBF58-DBFE-45C4-8DC2-0F5CCFAF3BF1}"/>
                </a:ext>
              </a:extLst>
            </p:cNvPr>
            <p:cNvPicPr>
              <a:picLocks noChangeAspect="1"/>
            </p:cNvPicPr>
            <p:nvPr/>
          </p:nvPicPr>
          <p:blipFill>
            <a:blip r:embed="rId5">
              <a:duotone>
                <a:prstClr val="black"/>
                <a:schemeClr val="accent2">
                  <a:tint val="45000"/>
                  <a:satMod val="400000"/>
                </a:schemeClr>
              </a:duotone>
            </a:blip>
            <a:stretch>
              <a:fillRect/>
            </a:stretch>
          </p:blipFill>
          <p:spPr>
            <a:xfrm>
              <a:off x="2903559" y="4182396"/>
              <a:ext cx="273600" cy="273600"/>
            </a:xfrm>
            <a:prstGeom prst="rect">
              <a:avLst/>
            </a:prstGeom>
          </p:spPr>
        </p:pic>
        <p:sp>
          <p:nvSpPr>
            <p:cNvPr id="35" name="Rectangle 34">
              <a:extLst>
                <a:ext uri="{FF2B5EF4-FFF2-40B4-BE49-F238E27FC236}">
                  <a16:creationId xmlns:a16="http://schemas.microsoft.com/office/drawing/2014/main" id="{DB99B3CE-50D9-440C-904B-E10DFEDB6C13}"/>
                </a:ext>
              </a:extLst>
            </p:cNvPr>
            <p:cNvSpPr/>
            <p:nvPr/>
          </p:nvSpPr>
          <p:spPr>
            <a:xfrm>
              <a:off x="3236754" y="4182396"/>
              <a:ext cx="1214695" cy="265009"/>
            </a:xfrm>
            <a:prstGeom prst="rect">
              <a:avLst/>
            </a:prstGeom>
          </p:spPr>
          <p:txBody>
            <a:bodyPr wrap="square">
              <a:spAutoFit/>
            </a:bodyPr>
            <a:lstStyle/>
            <a:p>
              <a:r>
                <a:rPr lang="en-US" sz="1122" dirty="0">
                  <a:solidFill>
                    <a:srgbClr val="005FAA"/>
                  </a:solidFill>
                  <a:cs typeface="Segoe UI Semilight" panose="020B0402040204020203" pitchFamily="34" charset="0"/>
                </a:rPr>
                <a:t>IOT Hubs</a:t>
              </a:r>
              <a:endParaRPr lang="en-US" sz="1122" dirty="0">
                <a:solidFill>
                  <a:srgbClr val="005FAA"/>
                </a:solidFill>
              </a:endParaRPr>
            </a:p>
          </p:txBody>
        </p:sp>
      </p:grpSp>
    </p:spTree>
    <p:extLst>
      <p:ext uri="{BB962C8B-B14F-4D97-AF65-F5344CB8AC3E}">
        <p14:creationId xmlns:p14="http://schemas.microsoft.com/office/powerpoint/2010/main" val="17503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 name="Rectangle 131"/>
          <p:cNvSpPr/>
          <p:nvPr/>
        </p:nvSpPr>
        <p:spPr bwMode="auto">
          <a:xfrm>
            <a:off x="1" y="5275443"/>
            <a:ext cx="12436474" cy="1177986"/>
          </a:xfrm>
          <a:prstGeom prst="rect">
            <a:avLst/>
          </a:prstGeom>
          <a:solidFill>
            <a:schemeClr val="tx1">
              <a:lumMod val="9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95275"/>
            <a:ext cx="11889564" cy="917575"/>
          </a:xfrm>
        </p:spPr>
        <p:txBody>
          <a:bodyPr/>
          <a:lstStyle/>
          <a:p>
            <a:pPr defTabSz="914400">
              <a:spcBef>
                <a:spcPts val="0"/>
              </a:spcBef>
              <a:spcAft>
                <a:spcPts val="600"/>
              </a:spcAft>
              <a:defRPr/>
            </a:pPr>
            <a:r>
              <a:rPr lang="en-US" kern="0" spc="0" dirty="0">
                <a:ln>
                  <a:noFill/>
                </a:ln>
                <a:solidFill>
                  <a:schemeClr val="bg1"/>
                </a:solidFill>
              </a:rPr>
              <a:t>Ingest events from websites, apps </a:t>
            </a:r>
            <a:r>
              <a:rPr lang="en-US" kern="0" spc="0" dirty="0">
                <a:ln>
                  <a:noFill/>
                </a:ln>
              </a:rPr>
              <a:t>and devices at </a:t>
            </a:r>
            <a:r>
              <a:rPr lang="en-US" dirty="0"/>
              <a:t>cloud scale </a:t>
            </a:r>
            <a:endParaRPr lang="en-US" kern="0" spc="0" dirty="0">
              <a:ln>
                <a:noFill/>
              </a:ln>
              <a:solidFill>
                <a:schemeClr val="bg1"/>
              </a:solidFill>
            </a:endParaRPr>
          </a:p>
        </p:txBody>
      </p:sp>
      <p:sp>
        <p:nvSpPr>
          <p:cNvPr id="12" name="TextBox 11"/>
          <p:cNvSpPr txBox="1"/>
          <p:nvPr/>
        </p:nvSpPr>
        <p:spPr>
          <a:xfrm>
            <a:off x="2194921" y="5306824"/>
            <a:ext cx="5284321" cy="1191095"/>
          </a:xfrm>
          <a:prstGeom prst="rect">
            <a:avLst/>
          </a:prstGeom>
          <a:noFill/>
        </p:spPr>
        <p:txBody>
          <a:bodyPr wrap="square" lIns="182880" tIns="146304" rIns="182880" bIns="146304" rtlCol="0">
            <a:spAutoFit/>
          </a:bodyPr>
          <a:lstStyle/>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Log millions of events per second in near real time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Connect devices using flexible authorization and throttling</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Use time-based event buffering</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Get a managed service with elastic scale</a:t>
            </a:r>
          </a:p>
        </p:txBody>
      </p:sp>
      <p:sp>
        <p:nvSpPr>
          <p:cNvPr id="10" name="TextBox 9"/>
          <p:cNvSpPr txBox="1"/>
          <p:nvPr/>
        </p:nvSpPr>
        <p:spPr>
          <a:xfrm>
            <a:off x="7379208" y="5312664"/>
            <a:ext cx="4669079" cy="947952"/>
          </a:xfrm>
          <a:prstGeom prst="rect">
            <a:avLst/>
          </a:prstGeom>
          <a:noFill/>
        </p:spPr>
        <p:txBody>
          <a:bodyPr wrap="square" lIns="182880" tIns="146304" rIns="182880" bIns="146304" rtlCol="0">
            <a:spAutoFit/>
          </a:bodyPr>
          <a:lstStyle/>
          <a:p>
            <a:pPr marL="177800" indent="-177800" defTabSz="914400">
              <a:lnSpc>
                <a:spcPct val="90000"/>
              </a:lnSpc>
              <a:spcAft>
                <a:spcPts val="600"/>
              </a:spcAft>
              <a:buClr>
                <a:schemeClr val="accent2"/>
              </a:buClr>
              <a:buFont typeface="Arial" panose="020B0604020202020204" pitchFamily="34" charset="0"/>
              <a:buChar char="•"/>
              <a:defRPr/>
            </a:pPr>
            <a:r>
              <a:rPr lang="en-US" sz="1200" kern="0" dirty="0">
                <a:solidFill>
                  <a:schemeClr val="bg1"/>
                </a:solidFill>
              </a:rPr>
              <a:t>Get a managed service with elastic scale</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Reach a broad set of platforms using native client libraries</a:t>
            </a:r>
          </a:p>
          <a:p>
            <a:pPr marL="177800" marR="0" lvl="0" indent="-177800" defTabSz="91440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rPr>
              <a:t>Pluggable adapters for other cloud services</a:t>
            </a:r>
          </a:p>
        </p:txBody>
      </p:sp>
      <p:grpSp>
        <p:nvGrpSpPr>
          <p:cNvPr id="3" name="Group 2"/>
          <p:cNvGrpSpPr/>
          <p:nvPr/>
        </p:nvGrpSpPr>
        <p:grpSpPr>
          <a:xfrm>
            <a:off x="4140330" y="2858782"/>
            <a:ext cx="1626797" cy="2070661"/>
            <a:chOff x="4140330" y="2614188"/>
            <a:chExt cx="1626797" cy="2070661"/>
          </a:xfrm>
        </p:grpSpPr>
        <p:sp>
          <p:nvSpPr>
            <p:cNvPr id="252" name="Rectangle 251"/>
            <p:cNvSpPr/>
            <p:nvPr/>
          </p:nvSpPr>
          <p:spPr bwMode="auto">
            <a:xfrm>
              <a:off x="4140330" y="2614188"/>
              <a:ext cx="1626797" cy="980770"/>
            </a:xfrm>
            <a:prstGeom prst="rect">
              <a:avLst/>
            </a:prstGeom>
            <a:noFill/>
            <a:ln w="3175">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78D7"/>
                  </a:solidFill>
                  <a:effectLst/>
                  <a:uLnTx/>
                  <a:uFillTx/>
                </a:rPr>
                <a:t>Azure</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78D7"/>
                  </a:solidFill>
                  <a:effectLst/>
                  <a:uLnTx/>
                  <a:uFillTx/>
                </a:rPr>
                <a:t>API</a:t>
              </a:r>
            </a:p>
            <a:p>
              <a:pPr algn="ctr" defTabSz="932472" fontAlgn="base">
                <a:spcBef>
                  <a:spcPct val="0"/>
                </a:spcBef>
                <a:spcAft>
                  <a:spcPct val="0"/>
                </a:spcAft>
                <a:defRPr/>
              </a:pPr>
              <a:r>
                <a:rPr lang="en-US" sz="1400" kern="0" dirty="0">
                  <a:solidFill>
                    <a:srgbClr val="0078D7"/>
                  </a:solidFill>
                </a:rPr>
                <a:t>Management</a:t>
              </a:r>
            </a:p>
          </p:txBody>
        </p:sp>
        <p:sp>
          <p:nvSpPr>
            <p:cNvPr id="253" name="Rectangle 252"/>
            <p:cNvSpPr/>
            <p:nvPr/>
          </p:nvSpPr>
          <p:spPr bwMode="auto">
            <a:xfrm>
              <a:off x="4140330" y="4047540"/>
              <a:ext cx="1626797" cy="637309"/>
            </a:xfrm>
            <a:prstGeom prst="rect">
              <a:avLst/>
            </a:prstGeom>
            <a:noFill/>
            <a:ln w="3175">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78D7"/>
                  </a:solidFill>
                  <a:effectLst/>
                  <a:uLnTx/>
                  <a:uFillTx/>
                </a:rPr>
                <a:t>Backend Services</a:t>
              </a:r>
            </a:p>
          </p:txBody>
        </p:sp>
        <p:grpSp>
          <p:nvGrpSpPr>
            <p:cNvPr id="361" name="Group 360"/>
            <p:cNvGrpSpPr/>
            <p:nvPr/>
          </p:nvGrpSpPr>
          <p:grpSpPr>
            <a:xfrm>
              <a:off x="4774153" y="3652997"/>
              <a:ext cx="359151" cy="336504"/>
              <a:chOff x="4808162" y="3748088"/>
              <a:chExt cx="1339374" cy="1254917"/>
            </a:xfrm>
            <a:solidFill>
              <a:srgbClr val="0078D7"/>
            </a:solidFill>
          </p:grpSpPr>
          <p:sp>
            <p:nvSpPr>
              <p:cNvPr id="362" name="Freeform 361"/>
              <p:cNvSpPr>
                <a:spLocks/>
              </p:cNvSpPr>
              <p:nvPr/>
            </p:nvSpPr>
            <p:spPr bwMode="auto">
              <a:xfrm rot="10800000">
                <a:off x="4808162" y="3960018"/>
                <a:ext cx="1339374" cy="1042987"/>
              </a:xfrm>
              <a:custGeom>
                <a:avLst/>
                <a:gdLst>
                  <a:gd name="connsiteX0" fmla="*/ 284256 w 431728"/>
                  <a:gd name="connsiteY0" fmla="*/ 336192 h 336192"/>
                  <a:gd name="connsiteX1" fmla="*/ 262918 w 431728"/>
                  <a:gd name="connsiteY1" fmla="*/ 336192 h 336192"/>
                  <a:gd name="connsiteX2" fmla="*/ 266799 w 431728"/>
                  <a:gd name="connsiteY2" fmla="*/ 326295 h 336192"/>
                  <a:gd name="connsiteX3" fmla="*/ 268451 w 431728"/>
                  <a:gd name="connsiteY3" fmla="*/ 322082 h 336192"/>
                  <a:gd name="connsiteX4" fmla="*/ 275609 w 431728"/>
                  <a:gd name="connsiteY4" fmla="*/ 316006 h 336192"/>
                  <a:gd name="connsiteX5" fmla="*/ 283317 w 431728"/>
                  <a:gd name="connsiteY5" fmla="*/ 313796 h 336192"/>
                  <a:gd name="connsiteX6" fmla="*/ 283868 w 431728"/>
                  <a:gd name="connsiteY6" fmla="*/ 313796 h 336192"/>
                  <a:gd name="connsiteX7" fmla="*/ 406657 w 431728"/>
                  <a:gd name="connsiteY7" fmla="*/ 180658 h 336192"/>
                  <a:gd name="connsiteX8" fmla="*/ 410512 w 431728"/>
                  <a:gd name="connsiteY8" fmla="*/ 147511 h 336192"/>
                  <a:gd name="connsiteX9" fmla="*/ 341133 w 431728"/>
                  <a:gd name="connsiteY9" fmla="*/ 147511 h 336192"/>
                  <a:gd name="connsiteX10" fmla="*/ 331222 w 431728"/>
                  <a:gd name="connsiteY10" fmla="*/ 137567 h 336192"/>
                  <a:gd name="connsiteX11" fmla="*/ 331222 w 431728"/>
                  <a:gd name="connsiteY11" fmla="*/ 25422 h 336192"/>
                  <a:gd name="connsiteX12" fmla="*/ 325716 w 431728"/>
                  <a:gd name="connsiteY12" fmla="*/ 19898 h 336192"/>
                  <a:gd name="connsiteX13" fmla="*/ 298184 w 431728"/>
                  <a:gd name="connsiteY13" fmla="*/ 19898 h 336192"/>
                  <a:gd name="connsiteX14" fmla="*/ 292678 w 431728"/>
                  <a:gd name="connsiteY14" fmla="*/ 25422 h 336192"/>
                  <a:gd name="connsiteX15" fmla="*/ 292678 w 431728"/>
                  <a:gd name="connsiteY15" fmla="*/ 137567 h 336192"/>
                  <a:gd name="connsiteX16" fmla="*/ 282767 w 431728"/>
                  <a:gd name="connsiteY16" fmla="*/ 147511 h 336192"/>
                  <a:gd name="connsiteX17" fmla="*/ 148414 w 431728"/>
                  <a:gd name="connsiteY17" fmla="*/ 147511 h 336192"/>
                  <a:gd name="connsiteX18" fmla="*/ 138503 w 431728"/>
                  <a:gd name="connsiteY18" fmla="*/ 137567 h 336192"/>
                  <a:gd name="connsiteX19" fmla="*/ 138503 w 431728"/>
                  <a:gd name="connsiteY19" fmla="*/ 25422 h 336192"/>
                  <a:gd name="connsiteX20" fmla="*/ 133547 w 431728"/>
                  <a:gd name="connsiteY20" fmla="*/ 19898 h 336192"/>
                  <a:gd name="connsiteX21" fmla="*/ 106016 w 431728"/>
                  <a:gd name="connsiteY21" fmla="*/ 19898 h 336192"/>
                  <a:gd name="connsiteX22" fmla="*/ 100510 w 431728"/>
                  <a:gd name="connsiteY22" fmla="*/ 25422 h 336192"/>
                  <a:gd name="connsiteX23" fmla="*/ 100510 w 431728"/>
                  <a:gd name="connsiteY23" fmla="*/ 137567 h 336192"/>
                  <a:gd name="connsiteX24" fmla="*/ 90599 w 431728"/>
                  <a:gd name="connsiteY24" fmla="*/ 147511 h 336192"/>
                  <a:gd name="connsiteX25" fmla="*/ 21220 w 431728"/>
                  <a:gd name="connsiteY25" fmla="*/ 147511 h 336192"/>
                  <a:gd name="connsiteX26" fmla="*/ 24524 w 431728"/>
                  <a:gd name="connsiteY26" fmla="*/ 180105 h 336192"/>
                  <a:gd name="connsiteX27" fmla="*/ 24524 w 431728"/>
                  <a:gd name="connsiteY27" fmla="*/ 181210 h 336192"/>
                  <a:gd name="connsiteX28" fmla="*/ 148414 w 431728"/>
                  <a:gd name="connsiteY28" fmla="*/ 314348 h 336192"/>
                  <a:gd name="connsiteX29" fmla="*/ 164933 w 431728"/>
                  <a:gd name="connsiteY29" fmla="*/ 318215 h 336192"/>
                  <a:gd name="connsiteX30" fmla="*/ 171541 w 431728"/>
                  <a:gd name="connsiteY30" fmla="*/ 323187 h 336192"/>
                  <a:gd name="connsiteX31" fmla="*/ 172091 w 431728"/>
                  <a:gd name="connsiteY31" fmla="*/ 331474 h 336192"/>
                  <a:gd name="connsiteX32" fmla="*/ 170394 w 431728"/>
                  <a:gd name="connsiteY32" fmla="*/ 336192 h 336192"/>
                  <a:gd name="connsiteX33" fmla="*/ 148922 w 431728"/>
                  <a:gd name="connsiteY33" fmla="*/ 336192 h 336192"/>
                  <a:gd name="connsiteX34" fmla="*/ 149469 w 431728"/>
                  <a:gd name="connsiteY34" fmla="*/ 334670 h 336192"/>
                  <a:gd name="connsiteX35" fmla="*/ 143407 w 431728"/>
                  <a:gd name="connsiteY35" fmla="*/ 333014 h 336192"/>
                  <a:gd name="connsiteX36" fmla="*/ 142305 w 431728"/>
                  <a:gd name="connsiteY36" fmla="*/ 333014 h 336192"/>
                  <a:gd name="connsiteX37" fmla="*/ 5103 w 431728"/>
                  <a:gd name="connsiteY37" fmla="*/ 184455 h 336192"/>
                  <a:gd name="connsiteX38" fmla="*/ 4552 w 431728"/>
                  <a:gd name="connsiteY38" fmla="*/ 182246 h 336192"/>
                  <a:gd name="connsiteX39" fmla="*/ 4552 w 431728"/>
                  <a:gd name="connsiteY39" fmla="*/ 181694 h 336192"/>
                  <a:gd name="connsiteX40" fmla="*/ 144 w 431728"/>
                  <a:gd name="connsiteY40" fmla="*/ 138618 h 336192"/>
                  <a:gd name="connsiteX41" fmla="*/ 2348 w 431728"/>
                  <a:gd name="connsiteY41" fmla="*/ 130886 h 336192"/>
                  <a:gd name="connsiteX42" fmla="*/ 10062 w 431728"/>
                  <a:gd name="connsiteY42" fmla="*/ 127572 h 336192"/>
                  <a:gd name="connsiteX43" fmla="*/ 80592 w 431728"/>
                  <a:gd name="connsiteY43" fmla="*/ 127572 h 336192"/>
                  <a:gd name="connsiteX44" fmla="*/ 80592 w 431728"/>
                  <a:gd name="connsiteY44" fmla="*/ 25404 h 336192"/>
                  <a:gd name="connsiteX45" fmla="*/ 105938 w 431728"/>
                  <a:gd name="connsiteY45" fmla="*/ 0 h 336192"/>
                  <a:gd name="connsiteX46" fmla="*/ 133489 w 431728"/>
                  <a:gd name="connsiteY46" fmla="*/ 0 h 336192"/>
                  <a:gd name="connsiteX47" fmla="*/ 158285 w 431728"/>
                  <a:gd name="connsiteY47" fmla="*/ 25404 h 336192"/>
                  <a:gd name="connsiteX48" fmla="*/ 158285 w 431728"/>
                  <a:gd name="connsiteY48" fmla="*/ 127572 h 336192"/>
                  <a:gd name="connsiteX49" fmla="*/ 272896 w 431728"/>
                  <a:gd name="connsiteY49" fmla="*/ 127572 h 336192"/>
                  <a:gd name="connsiteX50" fmla="*/ 272896 w 431728"/>
                  <a:gd name="connsiteY50" fmla="*/ 25404 h 336192"/>
                  <a:gd name="connsiteX51" fmla="*/ 298242 w 431728"/>
                  <a:gd name="connsiteY51" fmla="*/ 0 h 336192"/>
                  <a:gd name="connsiteX52" fmla="*/ 325793 w 431728"/>
                  <a:gd name="connsiteY52" fmla="*/ 0 h 336192"/>
                  <a:gd name="connsiteX53" fmla="*/ 351140 w 431728"/>
                  <a:gd name="connsiteY53" fmla="*/ 25404 h 336192"/>
                  <a:gd name="connsiteX54" fmla="*/ 351140 w 431728"/>
                  <a:gd name="connsiteY54" fmla="*/ 127572 h 336192"/>
                  <a:gd name="connsiteX55" fmla="*/ 421670 w 431728"/>
                  <a:gd name="connsiteY55" fmla="*/ 127572 h 336192"/>
                  <a:gd name="connsiteX56" fmla="*/ 428833 w 431728"/>
                  <a:gd name="connsiteY56" fmla="*/ 130886 h 336192"/>
                  <a:gd name="connsiteX57" fmla="*/ 431588 w 431728"/>
                  <a:gd name="connsiteY57" fmla="*/ 138618 h 336192"/>
                  <a:gd name="connsiteX58" fmla="*/ 426629 w 431728"/>
                  <a:gd name="connsiteY58" fmla="*/ 183351 h 336192"/>
                  <a:gd name="connsiteX59" fmla="*/ 426629 w 431728"/>
                  <a:gd name="connsiteY59" fmla="*/ 184455 h 336192"/>
                  <a:gd name="connsiteX60" fmla="*/ 289426 w 431728"/>
                  <a:gd name="connsiteY60" fmla="*/ 333014 h 336192"/>
                  <a:gd name="connsiteX61" fmla="*/ 287222 w 431728"/>
                  <a:gd name="connsiteY61" fmla="*/ 333566 h 336192"/>
                  <a:gd name="connsiteX62" fmla="*/ 285018 w 431728"/>
                  <a:gd name="connsiteY62" fmla="*/ 334118 h 3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31728" h="336192">
                    <a:moveTo>
                      <a:pt x="284256" y="336192"/>
                    </a:moveTo>
                    <a:lnTo>
                      <a:pt x="262918" y="336192"/>
                    </a:lnTo>
                    <a:lnTo>
                      <a:pt x="266799" y="326295"/>
                    </a:lnTo>
                    <a:cubicBezTo>
                      <a:pt x="268451" y="322082"/>
                      <a:pt x="268451" y="322082"/>
                      <a:pt x="268451" y="322082"/>
                    </a:cubicBezTo>
                    <a:cubicBezTo>
                      <a:pt x="269552" y="318768"/>
                      <a:pt x="272305" y="316558"/>
                      <a:pt x="275609" y="316006"/>
                    </a:cubicBezTo>
                    <a:cubicBezTo>
                      <a:pt x="283317" y="313796"/>
                      <a:pt x="283317" y="313796"/>
                      <a:pt x="283317" y="313796"/>
                    </a:cubicBezTo>
                    <a:cubicBezTo>
                      <a:pt x="283868" y="313796"/>
                      <a:pt x="283868" y="313796"/>
                      <a:pt x="283868" y="313796"/>
                    </a:cubicBezTo>
                    <a:cubicBezTo>
                      <a:pt x="346639" y="292251"/>
                      <a:pt x="393442" y="240874"/>
                      <a:pt x="406657" y="180658"/>
                    </a:cubicBezTo>
                    <a:cubicBezTo>
                      <a:pt x="410512" y="147511"/>
                      <a:pt x="410512" y="147511"/>
                      <a:pt x="410512" y="147511"/>
                    </a:cubicBezTo>
                    <a:cubicBezTo>
                      <a:pt x="341133" y="147511"/>
                      <a:pt x="341133" y="147511"/>
                      <a:pt x="341133" y="147511"/>
                    </a:cubicBezTo>
                    <a:cubicBezTo>
                      <a:pt x="335627" y="147511"/>
                      <a:pt x="331222" y="143092"/>
                      <a:pt x="331222" y="137567"/>
                    </a:cubicBezTo>
                    <a:cubicBezTo>
                      <a:pt x="331222" y="25422"/>
                      <a:pt x="331222" y="25422"/>
                      <a:pt x="331222" y="25422"/>
                    </a:cubicBezTo>
                    <a:cubicBezTo>
                      <a:pt x="331222" y="21555"/>
                      <a:pt x="328469" y="19898"/>
                      <a:pt x="325716" y="19898"/>
                    </a:cubicBezTo>
                    <a:cubicBezTo>
                      <a:pt x="298184" y="19898"/>
                      <a:pt x="298184" y="19898"/>
                      <a:pt x="298184" y="19898"/>
                    </a:cubicBezTo>
                    <a:cubicBezTo>
                      <a:pt x="295431" y="19898"/>
                      <a:pt x="292678" y="21555"/>
                      <a:pt x="292678" y="25422"/>
                    </a:cubicBezTo>
                    <a:cubicBezTo>
                      <a:pt x="292678" y="137567"/>
                      <a:pt x="292678" y="137567"/>
                      <a:pt x="292678" y="137567"/>
                    </a:cubicBezTo>
                    <a:cubicBezTo>
                      <a:pt x="292678" y="143092"/>
                      <a:pt x="288273" y="147511"/>
                      <a:pt x="282767" y="147511"/>
                    </a:cubicBezTo>
                    <a:cubicBezTo>
                      <a:pt x="148414" y="147511"/>
                      <a:pt x="148414" y="147511"/>
                      <a:pt x="148414" y="147511"/>
                    </a:cubicBezTo>
                    <a:cubicBezTo>
                      <a:pt x="142908" y="147511"/>
                      <a:pt x="138503" y="143092"/>
                      <a:pt x="138503" y="137567"/>
                    </a:cubicBezTo>
                    <a:cubicBezTo>
                      <a:pt x="138503" y="25422"/>
                      <a:pt x="138503" y="25422"/>
                      <a:pt x="138503" y="25422"/>
                    </a:cubicBezTo>
                    <a:cubicBezTo>
                      <a:pt x="138503" y="22107"/>
                      <a:pt x="136301" y="19898"/>
                      <a:pt x="133547" y="19898"/>
                    </a:cubicBezTo>
                    <a:cubicBezTo>
                      <a:pt x="106016" y="19898"/>
                      <a:pt x="106016" y="19898"/>
                      <a:pt x="106016" y="19898"/>
                    </a:cubicBezTo>
                    <a:cubicBezTo>
                      <a:pt x="103263" y="19898"/>
                      <a:pt x="100510" y="21555"/>
                      <a:pt x="100510" y="25422"/>
                    </a:cubicBezTo>
                    <a:cubicBezTo>
                      <a:pt x="100510" y="137567"/>
                      <a:pt x="100510" y="137567"/>
                      <a:pt x="100510" y="137567"/>
                    </a:cubicBezTo>
                    <a:cubicBezTo>
                      <a:pt x="100510" y="143092"/>
                      <a:pt x="96105" y="147511"/>
                      <a:pt x="90599" y="147511"/>
                    </a:cubicBezTo>
                    <a:cubicBezTo>
                      <a:pt x="21220" y="147511"/>
                      <a:pt x="21220" y="147511"/>
                      <a:pt x="21220" y="147511"/>
                    </a:cubicBezTo>
                    <a:cubicBezTo>
                      <a:pt x="24524" y="180105"/>
                      <a:pt x="24524" y="180105"/>
                      <a:pt x="24524" y="180105"/>
                    </a:cubicBezTo>
                    <a:cubicBezTo>
                      <a:pt x="24524" y="180658"/>
                      <a:pt x="24524" y="180658"/>
                      <a:pt x="24524" y="181210"/>
                    </a:cubicBezTo>
                    <a:cubicBezTo>
                      <a:pt x="38289" y="241426"/>
                      <a:pt x="85643" y="292803"/>
                      <a:pt x="148414" y="314348"/>
                    </a:cubicBezTo>
                    <a:cubicBezTo>
                      <a:pt x="164933" y="318215"/>
                      <a:pt x="164933" y="318215"/>
                      <a:pt x="164933" y="318215"/>
                    </a:cubicBezTo>
                    <a:cubicBezTo>
                      <a:pt x="167686" y="318768"/>
                      <a:pt x="169889" y="320425"/>
                      <a:pt x="171541" y="323187"/>
                    </a:cubicBezTo>
                    <a:cubicBezTo>
                      <a:pt x="172642" y="325397"/>
                      <a:pt x="173192" y="328712"/>
                      <a:pt x="172091" y="331474"/>
                    </a:cubicBezTo>
                    <a:lnTo>
                      <a:pt x="170394" y="336192"/>
                    </a:lnTo>
                    <a:lnTo>
                      <a:pt x="148922" y="336192"/>
                    </a:lnTo>
                    <a:lnTo>
                      <a:pt x="149469" y="334670"/>
                    </a:lnTo>
                    <a:cubicBezTo>
                      <a:pt x="143407" y="333014"/>
                      <a:pt x="143407" y="333014"/>
                      <a:pt x="143407" y="333014"/>
                    </a:cubicBezTo>
                    <a:cubicBezTo>
                      <a:pt x="142856" y="333014"/>
                      <a:pt x="142856" y="333014"/>
                      <a:pt x="142305" y="333014"/>
                    </a:cubicBezTo>
                    <a:cubicBezTo>
                      <a:pt x="72877" y="309266"/>
                      <a:pt x="19980" y="252383"/>
                      <a:pt x="5103" y="184455"/>
                    </a:cubicBezTo>
                    <a:cubicBezTo>
                      <a:pt x="4552" y="183351"/>
                      <a:pt x="4552" y="182799"/>
                      <a:pt x="4552" y="182246"/>
                    </a:cubicBezTo>
                    <a:cubicBezTo>
                      <a:pt x="4552" y="181694"/>
                      <a:pt x="4552" y="181694"/>
                      <a:pt x="4552" y="181694"/>
                    </a:cubicBezTo>
                    <a:cubicBezTo>
                      <a:pt x="144" y="138618"/>
                      <a:pt x="144" y="138618"/>
                      <a:pt x="144" y="138618"/>
                    </a:cubicBezTo>
                    <a:cubicBezTo>
                      <a:pt x="-408" y="135856"/>
                      <a:pt x="695" y="133095"/>
                      <a:pt x="2348" y="130886"/>
                    </a:cubicBezTo>
                    <a:cubicBezTo>
                      <a:pt x="4552" y="128677"/>
                      <a:pt x="7307" y="127572"/>
                      <a:pt x="10062" y="127572"/>
                    </a:cubicBezTo>
                    <a:cubicBezTo>
                      <a:pt x="80592" y="127572"/>
                      <a:pt x="80592" y="127572"/>
                      <a:pt x="80592" y="127572"/>
                    </a:cubicBezTo>
                    <a:cubicBezTo>
                      <a:pt x="80592" y="25404"/>
                      <a:pt x="80592" y="25404"/>
                      <a:pt x="80592" y="25404"/>
                    </a:cubicBezTo>
                    <a:cubicBezTo>
                      <a:pt x="80592" y="11045"/>
                      <a:pt x="91612" y="0"/>
                      <a:pt x="105938" y="0"/>
                    </a:cubicBezTo>
                    <a:cubicBezTo>
                      <a:pt x="133489" y="0"/>
                      <a:pt x="133489" y="0"/>
                      <a:pt x="133489" y="0"/>
                    </a:cubicBezTo>
                    <a:cubicBezTo>
                      <a:pt x="147265" y="0"/>
                      <a:pt x="158285" y="11045"/>
                      <a:pt x="158285" y="25404"/>
                    </a:cubicBezTo>
                    <a:cubicBezTo>
                      <a:pt x="158285" y="127572"/>
                      <a:pt x="158285" y="127572"/>
                      <a:pt x="158285" y="127572"/>
                    </a:cubicBezTo>
                    <a:cubicBezTo>
                      <a:pt x="272896" y="127572"/>
                      <a:pt x="272896" y="127572"/>
                      <a:pt x="272896" y="127572"/>
                    </a:cubicBezTo>
                    <a:cubicBezTo>
                      <a:pt x="272896" y="25404"/>
                      <a:pt x="272896" y="25404"/>
                      <a:pt x="272896" y="25404"/>
                    </a:cubicBezTo>
                    <a:cubicBezTo>
                      <a:pt x="272896" y="11045"/>
                      <a:pt x="283916" y="0"/>
                      <a:pt x="298242" y="0"/>
                    </a:cubicBezTo>
                    <a:cubicBezTo>
                      <a:pt x="325793" y="0"/>
                      <a:pt x="325793" y="0"/>
                      <a:pt x="325793" y="0"/>
                    </a:cubicBezTo>
                    <a:cubicBezTo>
                      <a:pt x="340120" y="0"/>
                      <a:pt x="351140" y="11045"/>
                      <a:pt x="351140" y="25404"/>
                    </a:cubicBezTo>
                    <a:cubicBezTo>
                      <a:pt x="351140" y="127572"/>
                      <a:pt x="351140" y="127572"/>
                      <a:pt x="351140" y="127572"/>
                    </a:cubicBezTo>
                    <a:cubicBezTo>
                      <a:pt x="421670" y="127572"/>
                      <a:pt x="421670" y="127572"/>
                      <a:pt x="421670" y="127572"/>
                    </a:cubicBezTo>
                    <a:cubicBezTo>
                      <a:pt x="424425" y="127572"/>
                      <a:pt x="427180" y="128677"/>
                      <a:pt x="428833" y="130886"/>
                    </a:cubicBezTo>
                    <a:cubicBezTo>
                      <a:pt x="431037" y="133095"/>
                      <a:pt x="432139" y="135856"/>
                      <a:pt x="431588" y="138618"/>
                    </a:cubicBezTo>
                    <a:cubicBezTo>
                      <a:pt x="426629" y="183351"/>
                      <a:pt x="426629" y="183351"/>
                      <a:pt x="426629" y="183351"/>
                    </a:cubicBezTo>
                    <a:cubicBezTo>
                      <a:pt x="426629" y="183351"/>
                      <a:pt x="426629" y="183903"/>
                      <a:pt x="426629" y="184455"/>
                    </a:cubicBezTo>
                    <a:cubicBezTo>
                      <a:pt x="411751" y="251831"/>
                      <a:pt x="359405" y="309266"/>
                      <a:pt x="289426" y="333014"/>
                    </a:cubicBezTo>
                    <a:cubicBezTo>
                      <a:pt x="288875" y="333014"/>
                      <a:pt x="287773" y="333566"/>
                      <a:pt x="287222" y="333566"/>
                    </a:cubicBezTo>
                    <a:cubicBezTo>
                      <a:pt x="285018" y="334118"/>
                      <a:pt x="285018" y="334118"/>
                      <a:pt x="285018" y="334118"/>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Rectangle 362"/>
              <p:cNvSpPr/>
              <p:nvPr/>
            </p:nvSpPr>
            <p:spPr bwMode="auto">
              <a:xfrm>
                <a:off x="5262562" y="3748088"/>
                <a:ext cx="69056" cy="209550"/>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364" name="Rectangle 363"/>
              <p:cNvSpPr/>
              <p:nvPr/>
            </p:nvSpPr>
            <p:spPr bwMode="auto">
              <a:xfrm>
                <a:off x="5619750" y="3748088"/>
                <a:ext cx="69056" cy="209550"/>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sp>
            <p:nvSpPr>
              <p:cNvPr id="365" name="Rectangle 364"/>
              <p:cNvSpPr/>
              <p:nvPr/>
            </p:nvSpPr>
            <p:spPr bwMode="auto">
              <a:xfrm rot="5400000">
                <a:off x="5416153" y="3594498"/>
                <a:ext cx="69056" cy="376238"/>
              </a:xfrm>
              <a:prstGeom prst="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endParaRPr>
              </a:p>
            </p:txBody>
          </p:sp>
        </p:grpSp>
      </p:grpSp>
      <p:sp>
        <p:nvSpPr>
          <p:cNvPr id="431" name="TextBox 430"/>
          <p:cNvSpPr txBox="1"/>
          <p:nvPr/>
        </p:nvSpPr>
        <p:spPr>
          <a:xfrm>
            <a:off x="2541494" y="4873687"/>
            <a:ext cx="474490" cy="276999"/>
          </a:xfrm>
          <a:prstGeom prst="rect">
            <a:avLst/>
          </a:prstGeom>
          <a:noFill/>
        </p:spPr>
        <p:txBody>
          <a:bodyPr wrap="none" lIns="0" tIns="0" rIns="0" bIns="0" rtlCol="0" anchor="ctr">
            <a:spAutoFit/>
          </a:bodyPr>
          <a:lstStyle>
            <a:defPPr>
              <a:defRPr lang="en-US"/>
            </a:defPPr>
            <a:lvl1pPr algn="ctr" defTabSz="932563">
              <a:spcBef>
                <a:spcPct val="0"/>
              </a:spcBef>
              <a:spcAft>
                <a:spcPts val="600"/>
              </a:spcAft>
              <a:defRPr sz="1100">
                <a:solidFill>
                  <a:schemeClr val="bg1"/>
                </a:solidFill>
                <a:latin typeface="Segoe UI Semilight" panose="020B0402040204020203" pitchFamily="34" charset="0"/>
                <a:cs typeface="Segoe UI Semilight" panose="020B0402040204020203" pitchFamily="34" charset="0"/>
              </a:defRPr>
            </a:lvl1pPr>
          </a:lstStyle>
          <a:p>
            <a:pPr marR="0" indent="0" defTabSz="932472" fontAlgn="base">
              <a:lnSpc>
                <a:spcPct val="100000"/>
              </a:lnSpc>
              <a:spcAft>
                <a:spcPct val="0"/>
              </a:spcAft>
              <a:buClrTx/>
              <a:buSzTx/>
              <a:buFontTx/>
              <a:buNone/>
              <a:tabLst/>
              <a:defRPr/>
            </a:pPr>
            <a:r>
              <a:rPr lang="en-US" sz="1800" dirty="0">
                <a:solidFill>
                  <a:schemeClr val="bg2"/>
                </a:solidFill>
                <a:latin typeface="+mn-lt"/>
              </a:rPr>
              <a:t>Data</a:t>
            </a:r>
          </a:p>
        </p:txBody>
      </p:sp>
      <p:sp>
        <p:nvSpPr>
          <p:cNvPr id="153" name="Rectangle 152"/>
          <p:cNvSpPr/>
          <p:nvPr/>
        </p:nvSpPr>
        <p:spPr bwMode="auto">
          <a:xfrm>
            <a:off x="-7682" y="1681015"/>
            <a:ext cx="1771946" cy="385834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645" tIns="93260" rIns="18645" bIns="93221" numCol="1" spcCol="1270" anchor="t" anchorCtr="0">
            <a:noAutofit/>
          </a:bodyPr>
          <a:lstStyle/>
          <a:p>
            <a:pPr marL="0" marR="0" lvl="0" indent="0" algn="ctr" defTabSz="739440" eaLnBrk="1" fontAlgn="auto" latinLnBrk="0" hangingPunct="1">
              <a:lnSpc>
                <a:spcPct val="100000"/>
              </a:lnSpc>
              <a:spcBef>
                <a:spcPct val="0"/>
              </a:spcBef>
              <a:spcAft>
                <a:spcPct val="35000"/>
              </a:spcAft>
              <a:buClrTx/>
              <a:buSzTx/>
              <a:buFontTx/>
              <a:buNone/>
              <a:tabLst/>
              <a:defRPr/>
            </a:pPr>
            <a:r>
              <a:rPr kumimoji="0" lang="en-US" sz="1428"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Information Management</a:t>
            </a:r>
          </a:p>
        </p:txBody>
      </p:sp>
      <p:sp>
        <p:nvSpPr>
          <p:cNvPr id="154" name="Rectangle 153"/>
          <p:cNvSpPr/>
          <p:nvPr/>
        </p:nvSpPr>
        <p:spPr>
          <a:xfrm>
            <a:off x="556400" y="4230619"/>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effectLst/>
                <a:uLnTx/>
                <a:uFillTx/>
                <a:cs typeface="Segoe UI Semilight" panose="020B0402040204020203" pitchFamily="34" charset="0"/>
              </a:rPr>
              <a:t>Event Hubs</a:t>
            </a:r>
            <a:endParaRPr kumimoji="0" lang="en-US" sz="1122" b="0" i="0" u="none" strike="noStrike" kern="0" cap="none" spc="0" normalizeH="0" baseline="0" noProof="0" dirty="0">
              <a:ln>
                <a:noFill/>
              </a:ln>
              <a:effectLst/>
              <a:uLnTx/>
              <a:uFillTx/>
            </a:endParaRPr>
          </a:p>
        </p:txBody>
      </p:sp>
      <p:sp>
        <p:nvSpPr>
          <p:cNvPr id="155" name="Rectangle 154"/>
          <p:cNvSpPr/>
          <p:nvPr/>
        </p:nvSpPr>
        <p:spPr>
          <a:xfrm>
            <a:off x="556400" y="3421708"/>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Catalog</a:t>
            </a:r>
          </a:p>
        </p:txBody>
      </p:sp>
      <p:grpSp>
        <p:nvGrpSpPr>
          <p:cNvPr id="156" name="Group 155"/>
          <p:cNvGrpSpPr/>
          <p:nvPr/>
        </p:nvGrpSpPr>
        <p:grpSpPr>
          <a:xfrm>
            <a:off x="235224" y="3378419"/>
            <a:ext cx="280471" cy="298350"/>
            <a:chOff x="3232150" y="382588"/>
            <a:chExt cx="5727700" cy="6092825"/>
          </a:xfrm>
          <a:solidFill>
            <a:schemeClr val="accent2">
              <a:lumMod val="75000"/>
            </a:schemeClr>
          </a:solidFill>
        </p:grpSpPr>
        <p:sp>
          <p:nvSpPr>
            <p:cNvPr id="157" name="Freeform 10"/>
            <p:cNvSpPr>
              <a:spLocks/>
            </p:cNvSpPr>
            <p:nvPr/>
          </p:nvSpPr>
          <p:spPr bwMode="auto">
            <a:xfrm>
              <a:off x="3232150" y="382588"/>
              <a:ext cx="4492625" cy="4781550"/>
            </a:xfrm>
            <a:custGeom>
              <a:avLst/>
              <a:gdLst>
                <a:gd name="T0" fmla="*/ 490 w 2830"/>
                <a:gd name="T1" fmla="*/ 280 h 3012"/>
                <a:gd name="T2" fmla="*/ 458 w 2830"/>
                <a:gd name="T3" fmla="*/ 274 h 3012"/>
                <a:gd name="T4" fmla="*/ 422 w 2830"/>
                <a:gd name="T5" fmla="*/ 246 h 3012"/>
                <a:gd name="T6" fmla="*/ 410 w 2830"/>
                <a:gd name="T7" fmla="*/ 200 h 3012"/>
                <a:gd name="T8" fmla="*/ 416 w 2830"/>
                <a:gd name="T9" fmla="*/ 170 h 3012"/>
                <a:gd name="T10" fmla="*/ 444 w 2830"/>
                <a:gd name="T11" fmla="*/ 134 h 3012"/>
                <a:gd name="T12" fmla="*/ 490 w 2830"/>
                <a:gd name="T13" fmla="*/ 120 h 3012"/>
                <a:gd name="T14" fmla="*/ 2724 w 2830"/>
                <a:gd name="T15" fmla="*/ 1362 h 3012"/>
                <a:gd name="T16" fmla="*/ 2830 w 2830"/>
                <a:gd name="T17" fmla="*/ 0 h 3012"/>
                <a:gd name="T18" fmla="*/ 382 w 2830"/>
                <a:gd name="T19" fmla="*/ 16 h 3012"/>
                <a:gd name="T20" fmla="*/ 314 w 2830"/>
                <a:gd name="T21" fmla="*/ 74 h 3012"/>
                <a:gd name="T22" fmla="*/ 266 w 2830"/>
                <a:gd name="T23" fmla="*/ 130 h 3012"/>
                <a:gd name="T24" fmla="*/ 222 w 2830"/>
                <a:gd name="T25" fmla="*/ 206 h 3012"/>
                <a:gd name="T26" fmla="*/ 214 w 2830"/>
                <a:gd name="T27" fmla="*/ 736 h 3012"/>
                <a:gd name="T28" fmla="*/ 62 w 2830"/>
                <a:gd name="T29" fmla="*/ 738 h 3012"/>
                <a:gd name="T30" fmla="*/ 22 w 2830"/>
                <a:gd name="T31" fmla="*/ 760 h 3012"/>
                <a:gd name="T32" fmla="*/ 0 w 2830"/>
                <a:gd name="T33" fmla="*/ 800 h 3012"/>
                <a:gd name="T34" fmla="*/ 0 w 2830"/>
                <a:gd name="T35" fmla="*/ 832 h 3012"/>
                <a:gd name="T36" fmla="*/ 22 w 2830"/>
                <a:gd name="T37" fmla="*/ 872 h 3012"/>
                <a:gd name="T38" fmla="*/ 62 w 2830"/>
                <a:gd name="T39" fmla="*/ 894 h 3012"/>
                <a:gd name="T40" fmla="*/ 214 w 2830"/>
                <a:gd name="T41" fmla="*/ 896 h 3012"/>
                <a:gd name="T42" fmla="*/ 80 w 2830"/>
                <a:gd name="T43" fmla="*/ 1556 h 3012"/>
                <a:gd name="T44" fmla="*/ 34 w 2830"/>
                <a:gd name="T45" fmla="*/ 1570 h 3012"/>
                <a:gd name="T46" fmla="*/ 6 w 2830"/>
                <a:gd name="T47" fmla="*/ 1606 h 3012"/>
                <a:gd name="T48" fmla="*/ 0 w 2830"/>
                <a:gd name="T49" fmla="*/ 1636 h 3012"/>
                <a:gd name="T50" fmla="*/ 12 w 2830"/>
                <a:gd name="T51" fmla="*/ 1682 h 3012"/>
                <a:gd name="T52" fmla="*/ 48 w 2830"/>
                <a:gd name="T53" fmla="*/ 1710 h 3012"/>
                <a:gd name="T54" fmla="*/ 214 w 2830"/>
                <a:gd name="T55" fmla="*/ 1716 h 3012"/>
                <a:gd name="T56" fmla="*/ 80 w 2830"/>
                <a:gd name="T57" fmla="*/ 2314 h 3012"/>
                <a:gd name="T58" fmla="*/ 48 w 2830"/>
                <a:gd name="T59" fmla="*/ 2320 h 3012"/>
                <a:gd name="T60" fmla="*/ 12 w 2830"/>
                <a:gd name="T61" fmla="*/ 2348 h 3012"/>
                <a:gd name="T62" fmla="*/ 0 w 2830"/>
                <a:gd name="T63" fmla="*/ 2394 h 3012"/>
                <a:gd name="T64" fmla="*/ 6 w 2830"/>
                <a:gd name="T65" fmla="*/ 2424 h 3012"/>
                <a:gd name="T66" fmla="*/ 34 w 2830"/>
                <a:gd name="T67" fmla="*/ 2460 h 3012"/>
                <a:gd name="T68" fmla="*/ 80 w 2830"/>
                <a:gd name="T69" fmla="*/ 2474 h 3012"/>
                <a:gd name="T70" fmla="*/ 214 w 2830"/>
                <a:gd name="T71" fmla="*/ 2854 h 3012"/>
                <a:gd name="T72" fmla="*/ 220 w 2830"/>
                <a:gd name="T73" fmla="*/ 2910 h 3012"/>
                <a:gd name="T74" fmla="*/ 250 w 2830"/>
                <a:gd name="T75" fmla="*/ 2966 h 3012"/>
                <a:gd name="T76" fmla="*/ 292 w 2830"/>
                <a:gd name="T77" fmla="*/ 2998 h 3012"/>
                <a:gd name="T78" fmla="*/ 346 w 2830"/>
                <a:gd name="T79" fmla="*/ 3010 h 3012"/>
                <a:gd name="T80" fmla="*/ 1744 w 2830"/>
                <a:gd name="T81" fmla="*/ 3012 h 3012"/>
                <a:gd name="T82" fmla="*/ 1746 w 2830"/>
                <a:gd name="T83" fmla="*/ 1702 h 3012"/>
                <a:gd name="T84" fmla="*/ 1786 w 2830"/>
                <a:gd name="T85" fmla="*/ 1632 h 3012"/>
                <a:gd name="T86" fmla="*/ 1840 w 2830"/>
                <a:gd name="T87" fmla="*/ 1572 h 3012"/>
                <a:gd name="T88" fmla="*/ 1900 w 2830"/>
                <a:gd name="T89" fmla="*/ 1530 h 3012"/>
                <a:gd name="T90" fmla="*/ 1952 w 2830"/>
                <a:gd name="T91" fmla="*/ 1502 h 3012"/>
                <a:gd name="T92" fmla="*/ 2048 w 2830"/>
                <a:gd name="T93" fmla="*/ 1458 h 3012"/>
                <a:gd name="T94" fmla="*/ 2162 w 2830"/>
                <a:gd name="T95" fmla="*/ 1424 h 3012"/>
                <a:gd name="T96" fmla="*/ 2376 w 2830"/>
                <a:gd name="T97" fmla="*/ 1382 h 3012"/>
                <a:gd name="T98" fmla="*/ 2564 w 2830"/>
                <a:gd name="T99" fmla="*/ 1366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0" h="3012">
                  <a:moveTo>
                    <a:pt x="2564" y="1366"/>
                  </a:moveTo>
                  <a:lnTo>
                    <a:pt x="2564" y="280"/>
                  </a:lnTo>
                  <a:lnTo>
                    <a:pt x="490" y="280"/>
                  </a:lnTo>
                  <a:lnTo>
                    <a:pt x="490" y="280"/>
                  </a:lnTo>
                  <a:lnTo>
                    <a:pt x="472" y="280"/>
                  </a:lnTo>
                  <a:lnTo>
                    <a:pt x="458" y="274"/>
                  </a:lnTo>
                  <a:lnTo>
                    <a:pt x="444" y="268"/>
                  </a:lnTo>
                  <a:lnTo>
                    <a:pt x="432" y="258"/>
                  </a:lnTo>
                  <a:lnTo>
                    <a:pt x="422" y="246"/>
                  </a:lnTo>
                  <a:lnTo>
                    <a:pt x="416" y="232"/>
                  </a:lnTo>
                  <a:lnTo>
                    <a:pt x="410" y="216"/>
                  </a:lnTo>
                  <a:lnTo>
                    <a:pt x="410" y="200"/>
                  </a:lnTo>
                  <a:lnTo>
                    <a:pt x="410" y="200"/>
                  </a:lnTo>
                  <a:lnTo>
                    <a:pt x="410" y="184"/>
                  </a:lnTo>
                  <a:lnTo>
                    <a:pt x="416" y="170"/>
                  </a:lnTo>
                  <a:lnTo>
                    <a:pt x="422" y="156"/>
                  </a:lnTo>
                  <a:lnTo>
                    <a:pt x="432" y="144"/>
                  </a:lnTo>
                  <a:lnTo>
                    <a:pt x="444" y="134"/>
                  </a:lnTo>
                  <a:lnTo>
                    <a:pt x="458" y="126"/>
                  </a:lnTo>
                  <a:lnTo>
                    <a:pt x="472" y="122"/>
                  </a:lnTo>
                  <a:lnTo>
                    <a:pt x="490" y="120"/>
                  </a:lnTo>
                  <a:lnTo>
                    <a:pt x="2724" y="120"/>
                  </a:lnTo>
                  <a:lnTo>
                    <a:pt x="2724" y="1362"/>
                  </a:lnTo>
                  <a:lnTo>
                    <a:pt x="2724" y="1362"/>
                  </a:lnTo>
                  <a:lnTo>
                    <a:pt x="2776" y="1364"/>
                  </a:lnTo>
                  <a:lnTo>
                    <a:pt x="2830" y="1366"/>
                  </a:lnTo>
                  <a:lnTo>
                    <a:pt x="2830" y="0"/>
                  </a:lnTo>
                  <a:lnTo>
                    <a:pt x="410" y="0"/>
                  </a:lnTo>
                  <a:lnTo>
                    <a:pt x="410" y="0"/>
                  </a:lnTo>
                  <a:lnTo>
                    <a:pt x="382" y="16"/>
                  </a:lnTo>
                  <a:lnTo>
                    <a:pt x="356" y="36"/>
                  </a:lnTo>
                  <a:lnTo>
                    <a:pt x="334" y="54"/>
                  </a:lnTo>
                  <a:lnTo>
                    <a:pt x="314" y="74"/>
                  </a:lnTo>
                  <a:lnTo>
                    <a:pt x="296" y="92"/>
                  </a:lnTo>
                  <a:lnTo>
                    <a:pt x="280" y="112"/>
                  </a:lnTo>
                  <a:lnTo>
                    <a:pt x="266" y="130"/>
                  </a:lnTo>
                  <a:lnTo>
                    <a:pt x="254" y="148"/>
                  </a:lnTo>
                  <a:lnTo>
                    <a:pt x="234" y="180"/>
                  </a:lnTo>
                  <a:lnTo>
                    <a:pt x="222" y="206"/>
                  </a:lnTo>
                  <a:lnTo>
                    <a:pt x="214" y="230"/>
                  </a:lnTo>
                  <a:lnTo>
                    <a:pt x="214" y="230"/>
                  </a:lnTo>
                  <a:lnTo>
                    <a:pt x="214" y="736"/>
                  </a:lnTo>
                  <a:lnTo>
                    <a:pt x="80" y="736"/>
                  </a:lnTo>
                  <a:lnTo>
                    <a:pt x="80" y="736"/>
                  </a:lnTo>
                  <a:lnTo>
                    <a:pt x="62" y="738"/>
                  </a:lnTo>
                  <a:lnTo>
                    <a:pt x="48" y="742"/>
                  </a:lnTo>
                  <a:lnTo>
                    <a:pt x="34" y="750"/>
                  </a:lnTo>
                  <a:lnTo>
                    <a:pt x="22" y="760"/>
                  </a:lnTo>
                  <a:lnTo>
                    <a:pt x="12" y="772"/>
                  </a:lnTo>
                  <a:lnTo>
                    <a:pt x="6" y="784"/>
                  </a:lnTo>
                  <a:lnTo>
                    <a:pt x="0" y="800"/>
                  </a:lnTo>
                  <a:lnTo>
                    <a:pt x="0" y="816"/>
                  </a:lnTo>
                  <a:lnTo>
                    <a:pt x="0" y="816"/>
                  </a:lnTo>
                  <a:lnTo>
                    <a:pt x="0" y="832"/>
                  </a:lnTo>
                  <a:lnTo>
                    <a:pt x="6" y="846"/>
                  </a:lnTo>
                  <a:lnTo>
                    <a:pt x="12" y="860"/>
                  </a:lnTo>
                  <a:lnTo>
                    <a:pt x="22" y="872"/>
                  </a:lnTo>
                  <a:lnTo>
                    <a:pt x="34" y="882"/>
                  </a:lnTo>
                  <a:lnTo>
                    <a:pt x="48" y="890"/>
                  </a:lnTo>
                  <a:lnTo>
                    <a:pt x="62" y="894"/>
                  </a:lnTo>
                  <a:lnTo>
                    <a:pt x="80" y="896"/>
                  </a:lnTo>
                  <a:lnTo>
                    <a:pt x="214" y="896"/>
                  </a:lnTo>
                  <a:lnTo>
                    <a:pt x="214" y="896"/>
                  </a:lnTo>
                  <a:lnTo>
                    <a:pt x="214" y="1556"/>
                  </a:lnTo>
                  <a:lnTo>
                    <a:pt x="80" y="1556"/>
                  </a:lnTo>
                  <a:lnTo>
                    <a:pt x="80" y="1556"/>
                  </a:lnTo>
                  <a:lnTo>
                    <a:pt x="62" y="1558"/>
                  </a:lnTo>
                  <a:lnTo>
                    <a:pt x="48" y="1562"/>
                  </a:lnTo>
                  <a:lnTo>
                    <a:pt x="34" y="1570"/>
                  </a:lnTo>
                  <a:lnTo>
                    <a:pt x="22" y="1580"/>
                  </a:lnTo>
                  <a:lnTo>
                    <a:pt x="12" y="1592"/>
                  </a:lnTo>
                  <a:lnTo>
                    <a:pt x="6" y="1606"/>
                  </a:lnTo>
                  <a:lnTo>
                    <a:pt x="0" y="1620"/>
                  </a:lnTo>
                  <a:lnTo>
                    <a:pt x="0" y="1636"/>
                  </a:lnTo>
                  <a:lnTo>
                    <a:pt x="0" y="1636"/>
                  </a:lnTo>
                  <a:lnTo>
                    <a:pt x="0" y="1652"/>
                  </a:lnTo>
                  <a:lnTo>
                    <a:pt x="6" y="1668"/>
                  </a:lnTo>
                  <a:lnTo>
                    <a:pt x="12" y="1682"/>
                  </a:lnTo>
                  <a:lnTo>
                    <a:pt x="22" y="1694"/>
                  </a:lnTo>
                  <a:lnTo>
                    <a:pt x="34" y="1702"/>
                  </a:lnTo>
                  <a:lnTo>
                    <a:pt x="48" y="1710"/>
                  </a:lnTo>
                  <a:lnTo>
                    <a:pt x="62" y="1716"/>
                  </a:lnTo>
                  <a:lnTo>
                    <a:pt x="80" y="1716"/>
                  </a:lnTo>
                  <a:lnTo>
                    <a:pt x="214" y="1716"/>
                  </a:lnTo>
                  <a:lnTo>
                    <a:pt x="214" y="1716"/>
                  </a:lnTo>
                  <a:lnTo>
                    <a:pt x="214" y="2314"/>
                  </a:lnTo>
                  <a:lnTo>
                    <a:pt x="80" y="2314"/>
                  </a:lnTo>
                  <a:lnTo>
                    <a:pt x="80" y="2314"/>
                  </a:lnTo>
                  <a:lnTo>
                    <a:pt x="62" y="2316"/>
                  </a:lnTo>
                  <a:lnTo>
                    <a:pt x="48" y="2320"/>
                  </a:lnTo>
                  <a:lnTo>
                    <a:pt x="34" y="2328"/>
                  </a:lnTo>
                  <a:lnTo>
                    <a:pt x="22" y="2338"/>
                  </a:lnTo>
                  <a:lnTo>
                    <a:pt x="12" y="2348"/>
                  </a:lnTo>
                  <a:lnTo>
                    <a:pt x="6" y="2362"/>
                  </a:lnTo>
                  <a:lnTo>
                    <a:pt x="0" y="2378"/>
                  </a:lnTo>
                  <a:lnTo>
                    <a:pt x="0" y="2394"/>
                  </a:lnTo>
                  <a:lnTo>
                    <a:pt x="0" y="2394"/>
                  </a:lnTo>
                  <a:lnTo>
                    <a:pt x="0" y="2410"/>
                  </a:lnTo>
                  <a:lnTo>
                    <a:pt x="6" y="2424"/>
                  </a:lnTo>
                  <a:lnTo>
                    <a:pt x="12" y="2438"/>
                  </a:lnTo>
                  <a:lnTo>
                    <a:pt x="22" y="2450"/>
                  </a:lnTo>
                  <a:lnTo>
                    <a:pt x="34" y="2460"/>
                  </a:lnTo>
                  <a:lnTo>
                    <a:pt x="48" y="2468"/>
                  </a:lnTo>
                  <a:lnTo>
                    <a:pt x="62" y="2472"/>
                  </a:lnTo>
                  <a:lnTo>
                    <a:pt x="80" y="2474"/>
                  </a:lnTo>
                  <a:lnTo>
                    <a:pt x="214" y="2474"/>
                  </a:lnTo>
                  <a:lnTo>
                    <a:pt x="214" y="2474"/>
                  </a:lnTo>
                  <a:lnTo>
                    <a:pt x="214" y="2854"/>
                  </a:lnTo>
                  <a:lnTo>
                    <a:pt x="214" y="2854"/>
                  </a:lnTo>
                  <a:lnTo>
                    <a:pt x="216" y="2884"/>
                  </a:lnTo>
                  <a:lnTo>
                    <a:pt x="220" y="2910"/>
                  </a:lnTo>
                  <a:lnTo>
                    <a:pt x="228" y="2932"/>
                  </a:lnTo>
                  <a:lnTo>
                    <a:pt x="238" y="2952"/>
                  </a:lnTo>
                  <a:lnTo>
                    <a:pt x="250" y="2966"/>
                  </a:lnTo>
                  <a:lnTo>
                    <a:pt x="262" y="2980"/>
                  </a:lnTo>
                  <a:lnTo>
                    <a:pt x="276" y="2990"/>
                  </a:lnTo>
                  <a:lnTo>
                    <a:pt x="292" y="2998"/>
                  </a:lnTo>
                  <a:lnTo>
                    <a:pt x="306" y="3002"/>
                  </a:lnTo>
                  <a:lnTo>
                    <a:pt x="320" y="3006"/>
                  </a:lnTo>
                  <a:lnTo>
                    <a:pt x="346" y="3010"/>
                  </a:lnTo>
                  <a:lnTo>
                    <a:pt x="364" y="3012"/>
                  </a:lnTo>
                  <a:lnTo>
                    <a:pt x="370" y="3012"/>
                  </a:lnTo>
                  <a:lnTo>
                    <a:pt x="1744" y="3012"/>
                  </a:lnTo>
                  <a:lnTo>
                    <a:pt x="1744" y="1710"/>
                  </a:lnTo>
                  <a:lnTo>
                    <a:pt x="1746" y="1702"/>
                  </a:lnTo>
                  <a:lnTo>
                    <a:pt x="1746" y="1702"/>
                  </a:lnTo>
                  <a:lnTo>
                    <a:pt x="1756" y="1680"/>
                  </a:lnTo>
                  <a:lnTo>
                    <a:pt x="1768" y="1658"/>
                  </a:lnTo>
                  <a:lnTo>
                    <a:pt x="1786" y="1632"/>
                  </a:lnTo>
                  <a:lnTo>
                    <a:pt x="1810" y="1602"/>
                  </a:lnTo>
                  <a:lnTo>
                    <a:pt x="1824" y="1588"/>
                  </a:lnTo>
                  <a:lnTo>
                    <a:pt x="1840" y="1572"/>
                  </a:lnTo>
                  <a:lnTo>
                    <a:pt x="1858" y="1558"/>
                  </a:lnTo>
                  <a:lnTo>
                    <a:pt x="1878" y="1544"/>
                  </a:lnTo>
                  <a:lnTo>
                    <a:pt x="1900" y="1530"/>
                  </a:lnTo>
                  <a:lnTo>
                    <a:pt x="1924" y="1518"/>
                  </a:lnTo>
                  <a:lnTo>
                    <a:pt x="1924" y="1518"/>
                  </a:lnTo>
                  <a:lnTo>
                    <a:pt x="1952" y="1502"/>
                  </a:lnTo>
                  <a:lnTo>
                    <a:pt x="1982" y="1486"/>
                  </a:lnTo>
                  <a:lnTo>
                    <a:pt x="2014" y="1472"/>
                  </a:lnTo>
                  <a:lnTo>
                    <a:pt x="2048" y="1458"/>
                  </a:lnTo>
                  <a:lnTo>
                    <a:pt x="2086" y="1446"/>
                  </a:lnTo>
                  <a:lnTo>
                    <a:pt x="2122" y="1434"/>
                  </a:lnTo>
                  <a:lnTo>
                    <a:pt x="2162" y="1424"/>
                  </a:lnTo>
                  <a:lnTo>
                    <a:pt x="2202" y="1414"/>
                  </a:lnTo>
                  <a:lnTo>
                    <a:pt x="2288" y="1396"/>
                  </a:lnTo>
                  <a:lnTo>
                    <a:pt x="2376" y="1382"/>
                  </a:lnTo>
                  <a:lnTo>
                    <a:pt x="2470" y="1372"/>
                  </a:lnTo>
                  <a:lnTo>
                    <a:pt x="2564" y="1366"/>
                  </a:lnTo>
                  <a:lnTo>
                    <a:pt x="2564"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8" name="Freeform 11"/>
            <p:cNvSpPr>
              <a:spLocks/>
            </p:cNvSpPr>
            <p:nvPr/>
          </p:nvSpPr>
          <p:spPr bwMode="auto">
            <a:xfrm>
              <a:off x="6134100" y="3106738"/>
              <a:ext cx="2825750" cy="3368675"/>
            </a:xfrm>
            <a:custGeom>
              <a:avLst/>
              <a:gdLst>
                <a:gd name="T0" fmla="*/ 866 w 1780"/>
                <a:gd name="T1" fmla="*/ 356 h 2122"/>
                <a:gd name="T2" fmla="*/ 730 w 1780"/>
                <a:gd name="T3" fmla="*/ 352 h 2122"/>
                <a:gd name="T4" fmla="*/ 594 w 1780"/>
                <a:gd name="T5" fmla="*/ 340 h 2122"/>
                <a:gd name="T6" fmla="*/ 464 w 1780"/>
                <a:gd name="T7" fmla="*/ 322 h 2122"/>
                <a:gd name="T8" fmla="*/ 342 w 1780"/>
                <a:gd name="T9" fmla="*/ 296 h 2122"/>
                <a:gd name="T10" fmla="*/ 232 w 1780"/>
                <a:gd name="T11" fmla="*/ 262 h 2122"/>
                <a:gd name="T12" fmla="*/ 136 w 1780"/>
                <a:gd name="T13" fmla="*/ 222 h 2122"/>
                <a:gd name="T14" fmla="*/ 58 w 1780"/>
                <a:gd name="T15" fmla="*/ 174 h 2122"/>
                <a:gd name="T16" fmla="*/ 12 w 1780"/>
                <a:gd name="T17" fmla="*/ 134 h 2122"/>
                <a:gd name="T18" fmla="*/ 0 w 1780"/>
                <a:gd name="T19" fmla="*/ 1940 h 2122"/>
                <a:gd name="T20" fmla="*/ 26 w 1780"/>
                <a:gd name="T21" fmla="*/ 1960 h 2122"/>
                <a:gd name="T22" fmla="*/ 90 w 1780"/>
                <a:gd name="T23" fmla="*/ 1996 h 2122"/>
                <a:gd name="T24" fmla="*/ 174 w 1780"/>
                <a:gd name="T25" fmla="*/ 2030 h 2122"/>
                <a:gd name="T26" fmla="*/ 272 w 1780"/>
                <a:gd name="T27" fmla="*/ 2058 h 2122"/>
                <a:gd name="T28" fmla="*/ 386 w 1780"/>
                <a:gd name="T29" fmla="*/ 2082 h 2122"/>
                <a:gd name="T30" fmla="*/ 512 w 1780"/>
                <a:gd name="T31" fmla="*/ 2102 h 2122"/>
                <a:gd name="T32" fmla="*/ 646 w 1780"/>
                <a:gd name="T33" fmla="*/ 2114 h 2122"/>
                <a:gd name="T34" fmla="*/ 790 w 1780"/>
                <a:gd name="T35" fmla="*/ 2122 h 2122"/>
                <a:gd name="T36" fmla="*/ 866 w 1780"/>
                <a:gd name="T37" fmla="*/ 2122 h 2122"/>
                <a:gd name="T38" fmla="*/ 1050 w 1780"/>
                <a:gd name="T39" fmla="*/ 2118 h 2122"/>
                <a:gd name="T40" fmla="*/ 1222 w 1780"/>
                <a:gd name="T41" fmla="*/ 2102 h 2122"/>
                <a:gd name="T42" fmla="*/ 1376 w 1780"/>
                <a:gd name="T43" fmla="*/ 2076 h 2122"/>
                <a:gd name="T44" fmla="*/ 1512 w 1780"/>
                <a:gd name="T45" fmla="*/ 2044 h 2122"/>
                <a:gd name="T46" fmla="*/ 1624 w 1780"/>
                <a:gd name="T47" fmla="*/ 2004 h 2122"/>
                <a:gd name="T48" fmla="*/ 1690 w 1780"/>
                <a:gd name="T49" fmla="*/ 1970 h 2122"/>
                <a:gd name="T50" fmla="*/ 1724 w 1780"/>
                <a:gd name="T51" fmla="*/ 1946 h 2122"/>
                <a:gd name="T52" fmla="*/ 1750 w 1780"/>
                <a:gd name="T53" fmla="*/ 1922 h 2122"/>
                <a:gd name="T54" fmla="*/ 1770 w 1780"/>
                <a:gd name="T55" fmla="*/ 1894 h 2122"/>
                <a:gd name="T56" fmla="*/ 1778 w 1780"/>
                <a:gd name="T57" fmla="*/ 1868 h 2122"/>
                <a:gd name="T58" fmla="*/ 1780 w 1780"/>
                <a:gd name="T59" fmla="*/ 0 h 2122"/>
                <a:gd name="T60" fmla="*/ 1778 w 1780"/>
                <a:gd name="T61" fmla="*/ 22 h 2122"/>
                <a:gd name="T62" fmla="*/ 1768 w 1780"/>
                <a:gd name="T63" fmla="*/ 64 h 2122"/>
                <a:gd name="T64" fmla="*/ 1748 w 1780"/>
                <a:gd name="T65" fmla="*/ 102 h 2122"/>
                <a:gd name="T66" fmla="*/ 1718 w 1780"/>
                <a:gd name="T67" fmla="*/ 138 h 2122"/>
                <a:gd name="T68" fmla="*/ 1682 w 1780"/>
                <a:gd name="T69" fmla="*/ 170 h 2122"/>
                <a:gd name="T70" fmla="*/ 1636 w 1780"/>
                <a:gd name="T71" fmla="*/ 202 h 2122"/>
                <a:gd name="T72" fmla="*/ 1584 w 1780"/>
                <a:gd name="T73" fmla="*/ 228 h 2122"/>
                <a:gd name="T74" fmla="*/ 1494 w 1780"/>
                <a:gd name="T75" fmla="*/ 266 h 2122"/>
                <a:gd name="T76" fmla="*/ 1356 w 1780"/>
                <a:gd name="T77" fmla="*/ 304 h 2122"/>
                <a:gd name="T78" fmla="*/ 1200 w 1780"/>
                <a:gd name="T79" fmla="*/ 332 h 2122"/>
                <a:gd name="T80" fmla="*/ 1036 w 1780"/>
                <a:gd name="T81" fmla="*/ 350 h 2122"/>
                <a:gd name="T82" fmla="*/ 866 w 1780"/>
                <a:gd name="T83" fmla="*/ 356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0" h="2122">
                  <a:moveTo>
                    <a:pt x="866" y="356"/>
                  </a:moveTo>
                  <a:lnTo>
                    <a:pt x="866" y="356"/>
                  </a:lnTo>
                  <a:lnTo>
                    <a:pt x="798" y="354"/>
                  </a:lnTo>
                  <a:lnTo>
                    <a:pt x="730" y="352"/>
                  </a:lnTo>
                  <a:lnTo>
                    <a:pt x="660" y="348"/>
                  </a:lnTo>
                  <a:lnTo>
                    <a:pt x="594" y="340"/>
                  </a:lnTo>
                  <a:lnTo>
                    <a:pt x="528" y="332"/>
                  </a:lnTo>
                  <a:lnTo>
                    <a:pt x="464" y="322"/>
                  </a:lnTo>
                  <a:lnTo>
                    <a:pt x="402" y="310"/>
                  </a:lnTo>
                  <a:lnTo>
                    <a:pt x="342" y="296"/>
                  </a:lnTo>
                  <a:lnTo>
                    <a:pt x="286" y="280"/>
                  </a:lnTo>
                  <a:lnTo>
                    <a:pt x="232" y="262"/>
                  </a:lnTo>
                  <a:lnTo>
                    <a:pt x="182" y="244"/>
                  </a:lnTo>
                  <a:lnTo>
                    <a:pt x="136" y="222"/>
                  </a:lnTo>
                  <a:lnTo>
                    <a:pt x="96" y="200"/>
                  </a:lnTo>
                  <a:lnTo>
                    <a:pt x="58" y="174"/>
                  </a:lnTo>
                  <a:lnTo>
                    <a:pt x="26" y="148"/>
                  </a:lnTo>
                  <a:lnTo>
                    <a:pt x="12" y="134"/>
                  </a:lnTo>
                  <a:lnTo>
                    <a:pt x="0" y="120"/>
                  </a:lnTo>
                  <a:lnTo>
                    <a:pt x="0" y="1940"/>
                  </a:lnTo>
                  <a:lnTo>
                    <a:pt x="0" y="1940"/>
                  </a:lnTo>
                  <a:lnTo>
                    <a:pt x="26" y="1960"/>
                  </a:lnTo>
                  <a:lnTo>
                    <a:pt x="56" y="1978"/>
                  </a:lnTo>
                  <a:lnTo>
                    <a:pt x="90" y="1996"/>
                  </a:lnTo>
                  <a:lnTo>
                    <a:pt x="130" y="2014"/>
                  </a:lnTo>
                  <a:lnTo>
                    <a:pt x="174" y="2030"/>
                  </a:lnTo>
                  <a:lnTo>
                    <a:pt x="222" y="2044"/>
                  </a:lnTo>
                  <a:lnTo>
                    <a:pt x="272" y="2058"/>
                  </a:lnTo>
                  <a:lnTo>
                    <a:pt x="328" y="2072"/>
                  </a:lnTo>
                  <a:lnTo>
                    <a:pt x="386" y="2082"/>
                  </a:lnTo>
                  <a:lnTo>
                    <a:pt x="448" y="2092"/>
                  </a:lnTo>
                  <a:lnTo>
                    <a:pt x="512" y="2102"/>
                  </a:lnTo>
                  <a:lnTo>
                    <a:pt x="578" y="2108"/>
                  </a:lnTo>
                  <a:lnTo>
                    <a:pt x="646" y="2114"/>
                  </a:lnTo>
                  <a:lnTo>
                    <a:pt x="718" y="2118"/>
                  </a:lnTo>
                  <a:lnTo>
                    <a:pt x="790" y="2122"/>
                  </a:lnTo>
                  <a:lnTo>
                    <a:pt x="866" y="2122"/>
                  </a:lnTo>
                  <a:lnTo>
                    <a:pt x="866" y="2122"/>
                  </a:lnTo>
                  <a:lnTo>
                    <a:pt x="958" y="2122"/>
                  </a:lnTo>
                  <a:lnTo>
                    <a:pt x="1050" y="2118"/>
                  </a:lnTo>
                  <a:lnTo>
                    <a:pt x="1138" y="2110"/>
                  </a:lnTo>
                  <a:lnTo>
                    <a:pt x="1222" y="2102"/>
                  </a:lnTo>
                  <a:lnTo>
                    <a:pt x="1302" y="2090"/>
                  </a:lnTo>
                  <a:lnTo>
                    <a:pt x="1376" y="2076"/>
                  </a:lnTo>
                  <a:lnTo>
                    <a:pt x="1446" y="2062"/>
                  </a:lnTo>
                  <a:lnTo>
                    <a:pt x="1512" y="2044"/>
                  </a:lnTo>
                  <a:lnTo>
                    <a:pt x="1570" y="2024"/>
                  </a:lnTo>
                  <a:lnTo>
                    <a:pt x="1624" y="2004"/>
                  </a:lnTo>
                  <a:lnTo>
                    <a:pt x="1670" y="1982"/>
                  </a:lnTo>
                  <a:lnTo>
                    <a:pt x="1690" y="1970"/>
                  </a:lnTo>
                  <a:lnTo>
                    <a:pt x="1708" y="1958"/>
                  </a:lnTo>
                  <a:lnTo>
                    <a:pt x="1724" y="1946"/>
                  </a:lnTo>
                  <a:lnTo>
                    <a:pt x="1738" y="1934"/>
                  </a:lnTo>
                  <a:lnTo>
                    <a:pt x="1750" y="1922"/>
                  </a:lnTo>
                  <a:lnTo>
                    <a:pt x="1762" y="1908"/>
                  </a:lnTo>
                  <a:lnTo>
                    <a:pt x="1770" y="1894"/>
                  </a:lnTo>
                  <a:lnTo>
                    <a:pt x="1774" y="1882"/>
                  </a:lnTo>
                  <a:lnTo>
                    <a:pt x="1778" y="1868"/>
                  </a:lnTo>
                  <a:lnTo>
                    <a:pt x="1780" y="1854"/>
                  </a:lnTo>
                  <a:lnTo>
                    <a:pt x="1780" y="0"/>
                  </a:lnTo>
                  <a:lnTo>
                    <a:pt x="1780" y="0"/>
                  </a:lnTo>
                  <a:lnTo>
                    <a:pt x="1778" y="22"/>
                  </a:lnTo>
                  <a:lnTo>
                    <a:pt x="1774" y="44"/>
                  </a:lnTo>
                  <a:lnTo>
                    <a:pt x="1768" y="64"/>
                  </a:lnTo>
                  <a:lnTo>
                    <a:pt x="1760" y="82"/>
                  </a:lnTo>
                  <a:lnTo>
                    <a:pt x="1748" y="102"/>
                  </a:lnTo>
                  <a:lnTo>
                    <a:pt x="1734" y="120"/>
                  </a:lnTo>
                  <a:lnTo>
                    <a:pt x="1718" y="138"/>
                  </a:lnTo>
                  <a:lnTo>
                    <a:pt x="1700" y="154"/>
                  </a:lnTo>
                  <a:lnTo>
                    <a:pt x="1682" y="170"/>
                  </a:lnTo>
                  <a:lnTo>
                    <a:pt x="1660" y="186"/>
                  </a:lnTo>
                  <a:lnTo>
                    <a:pt x="1636" y="202"/>
                  </a:lnTo>
                  <a:lnTo>
                    <a:pt x="1610" y="216"/>
                  </a:lnTo>
                  <a:lnTo>
                    <a:pt x="1584" y="228"/>
                  </a:lnTo>
                  <a:lnTo>
                    <a:pt x="1554" y="242"/>
                  </a:lnTo>
                  <a:lnTo>
                    <a:pt x="1494" y="266"/>
                  </a:lnTo>
                  <a:lnTo>
                    <a:pt x="1426" y="286"/>
                  </a:lnTo>
                  <a:lnTo>
                    <a:pt x="1356" y="304"/>
                  </a:lnTo>
                  <a:lnTo>
                    <a:pt x="1280" y="320"/>
                  </a:lnTo>
                  <a:lnTo>
                    <a:pt x="1200" y="332"/>
                  </a:lnTo>
                  <a:lnTo>
                    <a:pt x="1120" y="342"/>
                  </a:lnTo>
                  <a:lnTo>
                    <a:pt x="1036" y="350"/>
                  </a:lnTo>
                  <a:lnTo>
                    <a:pt x="952" y="354"/>
                  </a:lnTo>
                  <a:lnTo>
                    <a:pt x="866" y="356"/>
                  </a:lnTo>
                  <a:lnTo>
                    <a:pt x="866"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9" name="Freeform 12"/>
            <p:cNvSpPr>
              <a:spLocks/>
            </p:cNvSpPr>
            <p:nvPr/>
          </p:nvSpPr>
          <p:spPr bwMode="auto">
            <a:xfrm>
              <a:off x="6299200" y="2779713"/>
              <a:ext cx="2422525" cy="654050"/>
            </a:xfrm>
            <a:custGeom>
              <a:avLst/>
              <a:gdLst>
                <a:gd name="T0" fmla="*/ 0 w 1526"/>
                <a:gd name="T1" fmla="*/ 206 h 412"/>
                <a:gd name="T2" fmla="*/ 2 w 1526"/>
                <a:gd name="T3" fmla="*/ 220 h 412"/>
                <a:gd name="T4" fmla="*/ 12 w 1526"/>
                <a:gd name="T5" fmla="*/ 236 h 412"/>
                <a:gd name="T6" fmla="*/ 52 w 1526"/>
                <a:gd name="T7" fmla="*/ 270 h 412"/>
                <a:gd name="T8" fmla="*/ 116 w 1526"/>
                <a:gd name="T9" fmla="*/ 304 h 412"/>
                <a:gd name="T10" fmla="*/ 204 w 1526"/>
                <a:gd name="T11" fmla="*/ 336 h 412"/>
                <a:gd name="T12" fmla="*/ 312 w 1526"/>
                <a:gd name="T13" fmla="*/ 366 h 412"/>
                <a:gd name="T14" fmla="*/ 444 w 1526"/>
                <a:gd name="T15" fmla="*/ 390 h 412"/>
                <a:gd name="T16" fmla="*/ 594 w 1526"/>
                <a:gd name="T17" fmla="*/ 406 h 412"/>
                <a:gd name="T18" fmla="*/ 762 w 1526"/>
                <a:gd name="T19" fmla="*/ 412 h 412"/>
                <a:gd name="T20" fmla="*/ 850 w 1526"/>
                <a:gd name="T21" fmla="*/ 412 h 412"/>
                <a:gd name="T22" fmla="*/ 1010 w 1526"/>
                <a:gd name="T23" fmla="*/ 400 h 412"/>
                <a:gd name="T24" fmla="*/ 1150 w 1526"/>
                <a:gd name="T25" fmla="*/ 380 h 412"/>
                <a:gd name="T26" fmla="*/ 1270 w 1526"/>
                <a:gd name="T27" fmla="*/ 352 h 412"/>
                <a:gd name="T28" fmla="*/ 1370 w 1526"/>
                <a:gd name="T29" fmla="*/ 320 h 412"/>
                <a:gd name="T30" fmla="*/ 1446 w 1526"/>
                <a:gd name="T31" fmla="*/ 286 h 412"/>
                <a:gd name="T32" fmla="*/ 1496 w 1526"/>
                <a:gd name="T33" fmla="*/ 252 h 412"/>
                <a:gd name="T34" fmla="*/ 1520 w 1526"/>
                <a:gd name="T35" fmla="*/ 228 h 412"/>
                <a:gd name="T36" fmla="*/ 1526 w 1526"/>
                <a:gd name="T37" fmla="*/ 214 h 412"/>
                <a:gd name="T38" fmla="*/ 1526 w 1526"/>
                <a:gd name="T39" fmla="*/ 206 h 412"/>
                <a:gd name="T40" fmla="*/ 1524 w 1526"/>
                <a:gd name="T41" fmla="*/ 192 h 412"/>
                <a:gd name="T42" fmla="*/ 1514 w 1526"/>
                <a:gd name="T43" fmla="*/ 176 h 412"/>
                <a:gd name="T44" fmla="*/ 1474 w 1526"/>
                <a:gd name="T45" fmla="*/ 144 h 412"/>
                <a:gd name="T46" fmla="*/ 1410 w 1526"/>
                <a:gd name="T47" fmla="*/ 110 h 412"/>
                <a:gd name="T48" fmla="*/ 1322 w 1526"/>
                <a:gd name="T49" fmla="*/ 76 h 412"/>
                <a:gd name="T50" fmla="*/ 1212 w 1526"/>
                <a:gd name="T51" fmla="*/ 46 h 412"/>
                <a:gd name="T52" fmla="*/ 1082 w 1526"/>
                <a:gd name="T53" fmla="*/ 22 h 412"/>
                <a:gd name="T54" fmla="*/ 932 w 1526"/>
                <a:gd name="T55" fmla="*/ 6 h 412"/>
                <a:gd name="T56" fmla="*/ 762 w 1526"/>
                <a:gd name="T57" fmla="*/ 0 h 412"/>
                <a:gd name="T58" fmla="*/ 676 w 1526"/>
                <a:gd name="T59" fmla="*/ 2 h 412"/>
                <a:gd name="T60" fmla="*/ 516 w 1526"/>
                <a:gd name="T61" fmla="*/ 14 h 412"/>
                <a:gd name="T62" fmla="*/ 376 w 1526"/>
                <a:gd name="T63" fmla="*/ 34 h 412"/>
                <a:gd name="T64" fmla="*/ 256 w 1526"/>
                <a:gd name="T65" fmla="*/ 60 h 412"/>
                <a:gd name="T66" fmla="*/ 156 w 1526"/>
                <a:gd name="T67" fmla="*/ 92 h 412"/>
                <a:gd name="T68" fmla="*/ 80 w 1526"/>
                <a:gd name="T69" fmla="*/ 126 h 412"/>
                <a:gd name="T70" fmla="*/ 28 w 1526"/>
                <a:gd name="T71" fmla="*/ 160 h 412"/>
                <a:gd name="T72" fmla="*/ 6 w 1526"/>
                <a:gd name="T73" fmla="*/ 184 h 412"/>
                <a:gd name="T74" fmla="*/ 0 w 1526"/>
                <a:gd name="T75" fmla="*/ 200 h 412"/>
                <a:gd name="T76" fmla="*/ 0 w 1526"/>
                <a:gd name="T77"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6" h="412">
                  <a:moveTo>
                    <a:pt x="0" y="206"/>
                  </a:moveTo>
                  <a:lnTo>
                    <a:pt x="0" y="206"/>
                  </a:lnTo>
                  <a:lnTo>
                    <a:pt x="0" y="214"/>
                  </a:lnTo>
                  <a:lnTo>
                    <a:pt x="2" y="220"/>
                  </a:lnTo>
                  <a:lnTo>
                    <a:pt x="6" y="228"/>
                  </a:lnTo>
                  <a:lnTo>
                    <a:pt x="12" y="236"/>
                  </a:lnTo>
                  <a:lnTo>
                    <a:pt x="28" y="252"/>
                  </a:lnTo>
                  <a:lnTo>
                    <a:pt x="52" y="270"/>
                  </a:lnTo>
                  <a:lnTo>
                    <a:pt x="80" y="286"/>
                  </a:lnTo>
                  <a:lnTo>
                    <a:pt x="116" y="304"/>
                  </a:lnTo>
                  <a:lnTo>
                    <a:pt x="156" y="320"/>
                  </a:lnTo>
                  <a:lnTo>
                    <a:pt x="204" y="336"/>
                  </a:lnTo>
                  <a:lnTo>
                    <a:pt x="256" y="352"/>
                  </a:lnTo>
                  <a:lnTo>
                    <a:pt x="312" y="366"/>
                  </a:lnTo>
                  <a:lnTo>
                    <a:pt x="376" y="380"/>
                  </a:lnTo>
                  <a:lnTo>
                    <a:pt x="444" y="390"/>
                  </a:lnTo>
                  <a:lnTo>
                    <a:pt x="516" y="400"/>
                  </a:lnTo>
                  <a:lnTo>
                    <a:pt x="594" y="406"/>
                  </a:lnTo>
                  <a:lnTo>
                    <a:pt x="676" y="412"/>
                  </a:lnTo>
                  <a:lnTo>
                    <a:pt x="762" y="412"/>
                  </a:lnTo>
                  <a:lnTo>
                    <a:pt x="762" y="412"/>
                  </a:lnTo>
                  <a:lnTo>
                    <a:pt x="850" y="412"/>
                  </a:lnTo>
                  <a:lnTo>
                    <a:pt x="932" y="406"/>
                  </a:lnTo>
                  <a:lnTo>
                    <a:pt x="1010" y="400"/>
                  </a:lnTo>
                  <a:lnTo>
                    <a:pt x="1082" y="390"/>
                  </a:lnTo>
                  <a:lnTo>
                    <a:pt x="1150" y="380"/>
                  </a:lnTo>
                  <a:lnTo>
                    <a:pt x="1212" y="366"/>
                  </a:lnTo>
                  <a:lnTo>
                    <a:pt x="1270" y="352"/>
                  </a:lnTo>
                  <a:lnTo>
                    <a:pt x="1322" y="336"/>
                  </a:lnTo>
                  <a:lnTo>
                    <a:pt x="1370" y="320"/>
                  </a:lnTo>
                  <a:lnTo>
                    <a:pt x="1410" y="304"/>
                  </a:lnTo>
                  <a:lnTo>
                    <a:pt x="1446" y="286"/>
                  </a:lnTo>
                  <a:lnTo>
                    <a:pt x="1474" y="270"/>
                  </a:lnTo>
                  <a:lnTo>
                    <a:pt x="1496" y="252"/>
                  </a:lnTo>
                  <a:lnTo>
                    <a:pt x="1514" y="236"/>
                  </a:lnTo>
                  <a:lnTo>
                    <a:pt x="1520" y="228"/>
                  </a:lnTo>
                  <a:lnTo>
                    <a:pt x="1524" y="220"/>
                  </a:lnTo>
                  <a:lnTo>
                    <a:pt x="1526" y="214"/>
                  </a:lnTo>
                  <a:lnTo>
                    <a:pt x="1526" y="206"/>
                  </a:lnTo>
                  <a:lnTo>
                    <a:pt x="1526" y="206"/>
                  </a:lnTo>
                  <a:lnTo>
                    <a:pt x="1526" y="200"/>
                  </a:lnTo>
                  <a:lnTo>
                    <a:pt x="1524" y="192"/>
                  </a:lnTo>
                  <a:lnTo>
                    <a:pt x="1520" y="184"/>
                  </a:lnTo>
                  <a:lnTo>
                    <a:pt x="1514" y="176"/>
                  </a:lnTo>
                  <a:lnTo>
                    <a:pt x="1496" y="160"/>
                  </a:lnTo>
                  <a:lnTo>
                    <a:pt x="1474" y="144"/>
                  </a:lnTo>
                  <a:lnTo>
                    <a:pt x="1446" y="126"/>
                  </a:lnTo>
                  <a:lnTo>
                    <a:pt x="1410" y="110"/>
                  </a:lnTo>
                  <a:lnTo>
                    <a:pt x="1370" y="92"/>
                  </a:lnTo>
                  <a:lnTo>
                    <a:pt x="1322" y="76"/>
                  </a:lnTo>
                  <a:lnTo>
                    <a:pt x="1270" y="60"/>
                  </a:lnTo>
                  <a:lnTo>
                    <a:pt x="1212" y="46"/>
                  </a:lnTo>
                  <a:lnTo>
                    <a:pt x="1150" y="34"/>
                  </a:lnTo>
                  <a:lnTo>
                    <a:pt x="1082" y="22"/>
                  </a:lnTo>
                  <a:lnTo>
                    <a:pt x="1010" y="14"/>
                  </a:lnTo>
                  <a:lnTo>
                    <a:pt x="932" y="6"/>
                  </a:lnTo>
                  <a:lnTo>
                    <a:pt x="850" y="2"/>
                  </a:lnTo>
                  <a:lnTo>
                    <a:pt x="762" y="0"/>
                  </a:lnTo>
                  <a:lnTo>
                    <a:pt x="762" y="0"/>
                  </a:lnTo>
                  <a:lnTo>
                    <a:pt x="676" y="2"/>
                  </a:lnTo>
                  <a:lnTo>
                    <a:pt x="594" y="6"/>
                  </a:lnTo>
                  <a:lnTo>
                    <a:pt x="516" y="14"/>
                  </a:lnTo>
                  <a:lnTo>
                    <a:pt x="444" y="22"/>
                  </a:lnTo>
                  <a:lnTo>
                    <a:pt x="376" y="34"/>
                  </a:lnTo>
                  <a:lnTo>
                    <a:pt x="312" y="46"/>
                  </a:lnTo>
                  <a:lnTo>
                    <a:pt x="256" y="60"/>
                  </a:lnTo>
                  <a:lnTo>
                    <a:pt x="204" y="76"/>
                  </a:lnTo>
                  <a:lnTo>
                    <a:pt x="156" y="92"/>
                  </a:lnTo>
                  <a:lnTo>
                    <a:pt x="116" y="110"/>
                  </a:lnTo>
                  <a:lnTo>
                    <a:pt x="80" y="126"/>
                  </a:lnTo>
                  <a:lnTo>
                    <a:pt x="52" y="144"/>
                  </a:lnTo>
                  <a:lnTo>
                    <a:pt x="28" y="160"/>
                  </a:lnTo>
                  <a:lnTo>
                    <a:pt x="12" y="176"/>
                  </a:lnTo>
                  <a:lnTo>
                    <a:pt x="6" y="184"/>
                  </a:lnTo>
                  <a:lnTo>
                    <a:pt x="2" y="192"/>
                  </a:lnTo>
                  <a:lnTo>
                    <a:pt x="0" y="200"/>
                  </a:lnTo>
                  <a:lnTo>
                    <a:pt x="0" y="20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60" name="Rectangle 159"/>
          <p:cNvSpPr/>
          <p:nvPr/>
        </p:nvSpPr>
        <p:spPr>
          <a:xfrm>
            <a:off x="556400" y="2569537"/>
            <a:ext cx="1296319" cy="2702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accent2">
                    <a:lumMod val="75000"/>
                  </a:schemeClr>
                </a:solidFill>
                <a:effectLst/>
                <a:uLnTx/>
                <a:uFillTx/>
                <a:cs typeface="Segoe UI Semilight" panose="020B0402040204020203" pitchFamily="34" charset="0"/>
              </a:rPr>
              <a:t>Data Factory </a:t>
            </a:r>
            <a:endParaRPr kumimoji="0" lang="en-US" sz="1122" b="0" i="0" u="none" strike="noStrike" kern="0" cap="none" spc="0" normalizeH="0" baseline="0" noProof="0" dirty="0">
              <a:ln>
                <a:noFill/>
              </a:ln>
              <a:solidFill>
                <a:schemeClr val="accent2">
                  <a:lumMod val="75000"/>
                </a:schemeClr>
              </a:solidFill>
              <a:effectLst/>
              <a:uLnTx/>
              <a:uFillTx/>
            </a:endParaRPr>
          </a:p>
        </p:txBody>
      </p:sp>
      <p:sp>
        <p:nvSpPr>
          <p:cNvPr id="161" name="Freeform 160"/>
          <p:cNvSpPr/>
          <p:nvPr/>
        </p:nvSpPr>
        <p:spPr bwMode="auto">
          <a:xfrm>
            <a:off x="231137" y="2507053"/>
            <a:ext cx="292163" cy="307023"/>
          </a:xfrm>
          <a:custGeom>
            <a:avLst/>
            <a:gdLst>
              <a:gd name="connsiteX0" fmla="*/ 1931382 w 2687091"/>
              <a:gd name="connsiteY0" fmla="*/ 1799512 h 2823758"/>
              <a:gd name="connsiteX1" fmla="*/ 1931382 w 2687091"/>
              <a:gd name="connsiteY1" fmla="*/ 2128383 h 2823758"/>
              <a:gd name="connsiteX2" fmla="*/ 2260253 w 2687091"/>
              <a:gd name="connsiteY2" fmla="*/ 2128383 h 2823758"/>
              <a:gd name="connsiteX3" fmla="*/ 2260253 w 2687091"/>
              <a:gd name="connsiteY3" fmla="*/ 1799512 h 2823758"/>
              <a:gd name="connsiteX4" fmla="*/ 1372033 w 2687091"/>
              <a:gd name="connsiteY4" fmla="*/ 1799512 h 2823758"/>
              <a:gd name="connsiteX5" fmla="*/ 1372033 w 2687091"/>
              <a:gd name="connsiteY5" fmla="*/ 2128383 h 2823758"/>
              <a:gd name="connsiteX6" fmla="*/ 1700904 w 2687091"/>
              <a:gd name="connsiteY6" fmla="*/ 2128383 h 2823758"/>
              <a:gd name="connsiteX7" fmla="*/ 1700904 w 2687091"/>
              <a:gd name="connsiteY7" fmla="*/ 1799512 h 2823758"/>
              <a:gd name="connsiteX8" fmla="*/ 812685 w 2687091"/>
              <a:gd name="connsiteY8" fmla="*/ 1799512 h 2823758"/>
              <a:gd name="connsiteX9" fmla="*/ 812685 w 2687091"/>
              <a:gd name="connsiteY9" fmla="*/ 2128383 h 2823758"/>
              <a:gd name="connsiteX10" fmla="*/ 1141555 w 2687091"/>
              <a:gd name="connsiteY10" fmla="*/ 2128383 h 2823758"/>
              <a:gd name="connsiteX11" fmla="*/ 1141555 w 2687091"/>
              <a:gd name="connsiteY11" fmla="*/ 1799512 h 2823758"/>
              <a:gd name="connsiteX12" fmla="*/ 486277 w 2687091"/>
              <a:gd name="connsiteY12" fmla="*/ 93827 h 2823758"/>
              <a:gd name="connsiteX13" fmla="*/ 103872 w 2687091"/>
              <a:gd name="connsiteY13" fmla="*/ 162103 h 2823758"/>
              <a:gd name="connsiteX14" fmla="*/ 486277 w 2687091"/>
              <a:gd name="connsiteY14" fmla="*/ 230379 h 2823758"/>
              <a:gd name="connsiteX15" fmla="*/ 868682 w 2687091"/>
              <a:gd name="connsiteY15" fmla="*/ 162103 h 2823758"/>
              <a:gd name="connsiteX16" fmla="*/ 486277 w 2687091"/>
              <a:gd name="connsiteY16" fmla="*/ 93827 h 2823758"/>
              <a:gd name="connsiteX17" fmla="*/ 486276 w 2687091"/>
              <a:gd name="connsiteY17" fmla="*/ 0 h 2823758"/>
              <a:gd name="connsiteX18" fmla="*/ 486277 w 2687091"/>
              <a:gd name="connsiteY18" fmla="*/ 0 h 2823758"/>
              <a:gd name="connsiteX19" fmla="*/ 972553 w 2687091"/>
              <a:gd name="connsiteY19" fmla="*/ 100893 h 2823758"/>
              <a:gd name="connsiteX20" fmla="*/ 972552 w 2687091"/>
              <a:gd name="connsiteY20" fmla="*/ 706248 h 2823758"/>
              <a:gd name="connsiteX21" fmla="*/ 972552 w 2687091"/>
              <a:gd name="connsiteY21" fmla="*/ 1342945 h 2823758"/>
              <a:gd name="connsiteX22" fmla="*/ 1792243 w 2687091"/>
              <a:gd name="connsiteY22" fmla="*/ 722637 h 2823758"/>
              <a:gd name="connsiteX23" fmla="*/ 1792243 w 2687091"/>
              <a:gd name="connsiteY23" fmla="*/ 1365018 h 2823758"/>
              <a:gd name="connsiteX24" fmla="*/ 2687091 w 2687091"/>
              <a:gd name="connsiteY24" fmla="*/ 723934 h 2823758"/>
              <a:gd name="connsiteX25" fmla="*/ 2687091 w 2687091"/>
              <a:gd name="connsiteY25" fmla="*/ 1573518 h 2823758"/>
              <a:gd name="connsiteX26" fmla="*/ 2687091 w 2687091"/>
              <a:gd name="connsiteY26" fmla="*/ 1833418 h 2823758"/>
              <a:gd name="connsiteX27" fmla="*/ 2687091 w 2687091"/>
              <a:gd name="connsiteY27" fmla="*/ 2090363 h 2823758"/>
              <a:gd name="connsiteX28" fmla="*/ 2687091 w 2687091"/>
              <a:gd name="connsiteY28" fmla="*/ 2468997 h 2823758"/>
              <a:gd name="connsiteX29" fmla="*/ 2687091 w 2687091"/>
              <a:gd name="connsiteY29" fmla="*/ 2823758 h 2823758"/>
              <a:gd name="connsiteX30" fmla="*/ 186290 w 2687091"/>
              <a:gd name="connsiteY30" fmla="*/ 2823758 h 2823758"/>
              <a:gd name="connsiteX31" fmla="*/ 186290 w 2687091"/>
              <a:gd name="connsiteY31" fmla="*/ 2823753 h 2823758"/>
              <a:gd name="connsiteX32" fmla="*/ 1 w 2687091"/>
              <a:gd name="connsiteY32" fmla="*/ 2823753 h 2823758"/>
              <a:gd name="connsiteX33" fmla="*/ 1 w 2687091"/>
              <a:gd name="connsiteY33" fmla="*/ 706250 h 2823758"/>
              <a:gd name="connsiteX34" fmla="*/ 0 w 2687091"/>
              <a:gd name="connsiteY34" fmla="*/ 706248 h 2823758"/>
              <a:gd name="connsiteX35" fmla="*/ 1 w 2687091"/>
              <a:gd name="connsiteY35" fmla="*/ 100895 h 2823758"/>
              <a:gd name="connsiteX36" fmla="*/ 0 w 2687091"/>
              <a:gd name="connsiteY36" fmla="*/ 100893 h 2823758"/>
              <a:gd name="connsiteX37" fmla="*/ 486276 w 2687091"/>
              <a:gd name="connsiteY37" fmla="*/ 0 h 28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7091" h="2823758">
                <a:moveTo>
                  <a:pt x="1931382" y="1799512"/>
                </a:moveTo>
                <a:lnTo>
                  <a:pt x="1931382" y="2128383"/>
                </a:lnTo>
                <a:lnTo>
                  <a:pt x="2260253" y="2128383"/>
                </a:lnTo>
                <a:lnTo>
                  <a:pt x="2260253" y="1799512"/>
                </a:lnTo>
                <a:close/>
                <a:moveTo>
                  <a:pt x="1372033" y="1799512"/>
                </a:moveTo>
                <a:lnTo>
                  <a:pt x="1372033" y="2128383"/>
                </a:lnTo>
                <a:lnTo>
                  <a:pt x="1700904" y="2128383"/>
                </a:lnTo>
                <a:lnTo>
                  <a:pt x="1700904" y="1799512"/>
                </a:lnTo>
                <a:close/>
                <a:moveTo>
                  <a:pt x="812685" y="1799512"/>
                </a:moveTo>
                <a:lnTo>
                  <a:pt x="812685" y="2128383"/>
                </a:lnTo>
                <a:lnTo>
                  <a:pt x="1141555" y="2128383"/>
                </a:lnTo>
                <a:lnTo>
                  <a:pt x="1141555" y="1799512"/>
                </a:lnTo>
                <a:close/>
                <a:moveTo>
                  <a:pt x="486277" y="93827"/>
                </a:moveTo>
                <a:cubicBezTo>
                  <a:pt x="275081" y="93827"/>
                  <a:pt x="103872" y="124395"/>
                  <a:pt x="103872" y="162103"/>
                </a:cubicBezTo>
                <a:cubicBezTo>
                  <a:pt x="103872" y="199811"/>
                  <a:pt x="275081" y="230379"/>
                  <a:pt x="486277" y="230379"/>
                </a:cubicBezTo>
                <a:cubicBezTo>
                  <a:pt x="697473" y="230379"/>
                  <a:pt x="868682" y="199811"/>
                  <a:pt x="868682" y="162103"/>
                </a:cubicBezTo>
                <a:cubicBezTo>
                  <a:pt x="868682" y="124395"/>
                  <a:pt x="697473" y="93827"/>
                  <a:pt x="486277" y="93827"/>
                </a:cubicBezTo>
                <a:close/>
                <a:moveTo>
                  <a:pt x="486276" y="0"/>
                </a:moveTo>
                <a:lnTo>
                  <a:pt x="486277" y="0"/>
                </a:lnTo>
                <a:cubicBezTo>
                  <a:pt x="754840" y="0"/>
                  <a:pt x="972553" y="45171"/>
                  <a:pt x="972553" y="100893"/>
                </a:cubicBezTo>
                <a:cubicBezTo>
                  <a:pt x="972553" y="302678"/>
                  <a:pt x="972552" y="504463"/>
                  <a:pt x="972552" y="706248"/>
                </a:cubicBezTo>
                <a:lnTo>
                  <a:pt x="972552" y="1342945"/>
                </a:lnTo>
                <a:lnTo>
                  <a:pt x="1792243" y="722637"/>
                </a:lnTo>
                <a:lnTo>
                  <a:pt x="1792243" y="1365018"/>
                </a:lnTo>
                <a:lnTo>
                  <a:pt x="2687091" y="723934"/>
                </a:lnTo>
                <a:lnTo>
                  <a:pt x="2687091" y="1573518"/>
                </a:lnTo>
                <a:lnTo>
                  <a:pt x="2687091" y="1833418"/>
                </a:lnTo>
                <a:lnTo>
                  <a:pt x="2687091" y="2090363"/>
                </a:lnTo>
                <a:lnTo>
                  <a:pt x="2687091" y="2468997"/>
                </a:lnTo>
                <a:lnTo>
                  <a:pt x="2687091" y="2823758"/>
                </a:lnTo>
                <a:lnTo>
                  <a:pt x="186290" y="2823758"/>
                </a:lnTo>
                <a:lnTo>
                  <a:pt x="186290" y="2823753"/>
                </a:lnTo>
                <a:lnTo>
                  <a:pt x="1" y="2823753"/>
                </a:lnTo>
                <a:lnTo>
                  <a:pt x="1" y="706250"/>
                </a:lnTo>
                <a:lnTo>
                  <a:pt x="0" y="706248"/>
                </a:lnTo>
                <a:lnTo>
                  <a:pt x="1" y="100895"/>
                </a:lnTo>
                <a:lnTo>
                  <a:pt x="0" y="100893"/>
                </a:lnTo>
                <a:cubicBezTo>
                  <a:pt x="0" y="45171"/>
                  <a:pt x="217713" y="0"/>
                  <a:pt x="486276" y="0"/>
                </a:cubicBezTo>
                <a:close/>
              </a:path>
            </a:pathLst>
          </a:cu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a:ln>
                <a:noFill/>
              </a:ln>
              <a:solidFill>
                <a:schemeClr val="tx1"/>
              </a:solidFill>
              <a:effectLst/>
              <a:uLnTx/>
              <a:uFillTx/>
              <a:ea typeface="Segoe UI" pitchFamily="34" charset="0"/>
              <a:cs typeface="Segoe UI" pitchFamily="34" charset="0"/>
            </a:endParaRPr>
          </a:p>
        </p:txBody>
      </p:sp>
      <p:sp>
        <p:nvSpPr>
          <p:cNvPr id="162" name="Freeform 161"/>
          <p:cNvSpPr/>
          <p:nvPr/>
        </p:nvSpPr>
        <p:spPr bwMode="auto">
          <a:xfrm>
            <a:off x="251864" y="4235643"/>
            <a:ext cx="236184" cy="247159"/>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166" name="Freeform 165"/>
          <p:cNvSpPr>
            <a:spLocks noChangeAspect="1"/>
          </p:cNvSpPr>
          <p:nvPr/>
        </p:nvSpPr>
        <p:spPr bwMode="auto">
          <a:xfrm>
            <a:off x="6507510" y="2744111"/>
            <a:ext cx="1106439" cy="1157855"/>
          </a:xfrm>
          <a:custGeom>
            <a:avLst/>
            <a:gdLst>
              <a:gd name="connsiteX0" fmla="*/ 84139 w 3657601"/>
              <a:gd name="connsiteY0" fmla="*/ 2916238 h 3827556"/>
              <a:gd name="connsiteX1" fmla="*/ 420687 w 3657601"/>
              <a:gd name="connsiteY1" fmla="*/ 2916238 h 3827556"/>
              <a:gd name="connsiteX2" fmla="*/ 504826 w 3657601"/>
              <a:gd name="connsiteY2" fmla="*/ 3000377 h 3827556"/>
              <a:gd name="connsiteX3" fmla="*/ 504826 w 3657601"/>
              <a:gd name="connsiteY3" fmla="*/ 3306764 h 3827556"/>
              <a:gd name="connsiteX4" fmla="*/ 3152775 w 3657601"/>
              <a:gd name="connsiteY4" fmla="*/ 3306764 h 3827556"/>
              <a:gd name="connsiteX5" fmla="*/ 3152775 w 3657601"/>
              <a:gd name="connsiteY5" fmla="*/ 3000377 h 3827556"/>
              <a:gd name="connsiteX6" fmla="*/ 3236914 w 3657601"/>
              <a:gd name="connsiteY6" fmla="*/ 2916238 h 3827556"/>
              <a:gd name="connsiteX7" fmla="*/ 3573462 w 3657601"/>
              <a:gd name="connsiteY7" fmla="*/ 2916238 h 3827556"/>
              <a:gd name="connsiteX8" fmla="*/ 3657601 w 3657601"/>
              <a:gd name="connsiteY8" fmla="*/ 3000377 h 3827556"/>
              <a:gd name="connsiteX9" fmla="*/ 3657601 w 3657601"/>
              <a:gd name="connsiteY9" fmla="*/ 3827556 h 3827556"/>
              <a:gd name="connsiteX10" fmla="*/ 3657600 w 3657601"/>
              <a:gd name="connsiteY10" fmla="*/ 3827556 h 3827556"/>
              <a:gd name="connsiteX11" fmla="*/ 3152775 w 3657601"/>
              <a:gd name="connsiteY11" fmla="*/ 3827556 h 3827556"/>
              <a:gd name="connsiteX12" fmla="*/ 504826 w 3657601"/>
              <a:gd name="connsiteY12" fmla="*/ 3827556 h 3827556"/>
              <a:gd name="connsiteX13" fmla="*/ 0 w 3657601"/>
              <a:gd name="connsiteY13" fmla="*/ 3827556 h 3827556"/>
              <a:gd name="connsiteX14" fmla="*/ 0 w 3657601"/>
              <a:gd name="connsiteY14" fmla="*/ 3306764 h 3827556"/>
              <a:gd name="connsiteX15" fmla="*/ 0 w 3657601"/>
              <a:gd name="connsiteY15" fmla="*/ 3000377 h 3827556"/>
              <a:gd name="connsiteX16" fmla="*/ 84139 w 3657601"/>
              <a:gd name="connsiteY16" fmla="*/ 2916238 h 3827556"/>
              <a:gd name="connsiteX17" fmla="*/ 805598 w 3657601"/>
              <a:gd name="connsiteY17" fmla="*/ 2427382 h 3827556"/>
              <a:gd name="connsiteX18" fmla="*/ 1347052 w 3657601"/>
              <a:gd name="connsiteY18" fmla="*/ 2427382 h 3827556"/>
              <a:gd name="connsiteX19" fmla="*/ 1390650 w 3657601"/>
              <a:gd name="connsiteY19" fmla="*/ 2470980 h 3827556"/>
              <a:gd name="connsiteX20" fmla="*/ 1390650 w 3657601"/>
              <a:gd name="connsiteY20" fmla="*/ 2869558 h 3827556"/>
              <a:gd name="connsiteX21" fmla="*/ 1347052 w 3657601"/>
              <a:gd name="connsiteY21" fmla="*/ 2913156 h 3827556"/>
              <a:gd name="connsiteX22" fmla="*/ 805598 w 3657601"/>
              <a:gd name="connsiteY22" fmla="*/ 2913156 h 3827556"/>
              <a:gd name="connsiteX23" fmla="*/ 762000 w 3657601"/>
              <a:gd name="connsiteY23" fmla="*/ 2869558 h 3827556"/>
              <a:gd name="connsiteX24" fmla="*/ 762000 w 3657601"/>
              <a:gd name="connsiteY24" fmla="*/ 2470980 h 3827556"/>
              <a:gd name="connsiteX25" fmla="*/ 805598 w 3657601"/>
              <a:gd name="connsiteY25" fmla="*/ 2427382 h 3827556"/>
              <a:gd name="connsiteX26" fmla="*/ 1681898 w 3657601"/>
              <a:gd name="connsiteY26" fmla="*/ 2047199 h 3827556"/>
              <a:gd name="connsiteX27" fmla="*/ 2223352 w 3657601"/>
              <a:gd name="connsiteY27" fmla="*/ 2047199 h 3827556"/>
              <a:gd name="connsiteX28" fmla="*/ 2266950 w 3657601"/>
              <a:gd name="connsiteY28" fmla="*/ 2090797 h 3827556"/>
              <a:gd name="connsiteX29" fmla="*/ 2266950 w 3657601"/>
              <a:gd name="connsiteY29" fmla="*/ 2489375 h 3827556"/>
              <a:gd name="connsiteX30" fmla="*/ 2223352 w 3657601"/>
              <a:gd name="connsiteY30" fmla="*/ 2532973 h 3827556"/>
              <a:gd name="connsiteX31" fmla="*/ 1681898 w 3657601"/>
              <a:gd name="connsiteY31" fmla="*/ 2532973 h 3827556"/>
              <a:gd name="connsiteX32" fmla="*/ 1638300 w 3657601"/>
              <a:gd name="connsiteY32" fmla="*/ 2489375 h 3827556"/>
              <a:gd name="connsiteX33" fmla="*/ 1638300 w 3657601"/>
              <a:gd name="connsiteY33" fmla="*/ 2090797 h 3827556"/>
              <a:gd name="connsiteX34" fmla="*/ 1681898 w 3657601"/>
              <a:gd name="connsiteY34" fmla="*/ 2047199 h 3827556"/>
              <a:gd name="connsiteX35" fmla="*/ 805598 w 3657601"/>
              <a:gd name="connsiteY35" fmla="*/ 1669351 h 3827556"/>
              <a:gd name="connsiteX36" fmla="*/ 1347052 w 3657601"/>
              <a:gd name="connsiteY36" fmla="*/ 1669351 h 3827556"/>
              <a:gd name="connsiteX37" fmla="*/ 1390650 w 3657601"/>
              <a:gd name="connsiteY37" fmla="*/ 1712949 h 3827556"/>
              <a:gd name="connsiteX38" fmla="*/ 1390650 w 3657601"/>
              <a:gd name="connsiteY38" fmla="*/ 2111527 h 3827556"/>
              <a:gd name="connsiteX39" fmla="*/ 1347052 w 3657601"/>
              <a:gd name="connsiteY39" fmla="*/ 2155125 h 3827556"/>
              <a:gd name="connsiteX40" fmla="*/ 805598 w 3657601"/>
              <a:gd name="connsiteY40" fmla="*/ 2155125 h 3827556"/>
              <a:gd name="connsiteX41" fmla="*/ 762000 w 3657601"/>
              <a:gd name="connsiteY41" fmla="*/ 2111527 h 3827556"/>
              <a:gd name="connsiteX42" fmla="*/ 762000 w 3657601"/>
              <a:gd name="connsiteY42" fmla="*/ 1712949 h 3827556"/>
              <a:gd name="connsiteX43" fmla="*/ 805598 w 3657601"/>
              <a:gd name="connsiteY43" fmla="*/ 1669351 h 3827556"/>
              <a:gd name="connsiteX44" fmla="*/ 2558198 w 3657601"/>
              <a:gd name="connsiteY44" fmla="*/ 1645318 h 3827556"/>
              <a:gd name="connsiteX45" fmla="*/ 3099652 w 3657601"/>
              <a:gd name="connsiteY45" fmla="*/ 1645318 h 3827556"/>
              <a:gd name="connsiteX46" fmla="*/ 3143250 w 3657601"/>
              <a:gd name="connsiteY46" fmla="*/ 1688916 h 3827556"/>
              <a:gd name="connsiteX47" fmla="*/ 3143250 w 3657601"/>
              <a:gd name="connsiteY47" fmla="*/ 2087494 h 3827556"/>
              <a:gd name="connsiteX48" fmla="*/ 3099652 w 3657601"/>
              <a:gd name="connsiteY48" fmla="*/ 2131092 h 3827556"/>
              <a:gd name="connsiteX49" fmla="*/ 2558198 w 3657601"/>
              <a:gd name="connsiteY49" fmla="*/ 2131092 h 3827556"/>
              <a:gd name="connsiteX50" fmla="*/ 2514600 w 3657601"/>
              <a:gd name="connsiteY50" fmla="*/ 2087494 h 3827556"/>
              <a:gd name="connsiteX51" fmla="*/ 2514600 w 3657601"/>
              <a:gd name="connsiteY51" fmla="*/ 1688916 h 3827556"/>
              <a:gd name="connsiteX52" fmla="*/ 2558198 w 3657601"/>
              <a:gd name="connsiteY52" fmla="*/ 1645318 h 3827556"/>
              <a:gd name="connsiteX53" fmla="*/ 1681898 w 3657601"/>
              <a:gd name="connsiteY53" fmla="*/ 1288793 h 3827556"/>
              <a:gd name="connsiteX54" fmla="*/ 2223352 w 3657601"/>
              <a:gd name="connsiteY54" fmla="*/ 1288793 h 3827556"/>
              <a:gd name="connsiteX55" fmla="*/ 2266950 w 3657601"/>
              <a:gd name="connsiteY55" fmla="*/ 1332391 h 3827556"/>
              <a:gd name="connsiteX56" fmla="*/ 2266950 w 3657601"/>
              <a:gd name="connsiteY56" fmla="*/ 1730969 h 3827556"/>
              <a:gd name="connsiteX57" fmla="*/ 2223352 w 3657601"/>
              <a:gd name="connsiteY57" fmla="*/ 1774567 h 3827556"/>
              <a:gd name="connsiteX58" fmla="*/ 1681898 w 3657601"/>
              <a:gd name="connsiteY58" fmla="*/ 1774567 h 3827556"/>
              <a:gd name="connsiteX59" fmla="*/ 1638300 w 3657601"/>
              <a:gd name="connsiteY59" fmla="*/ 1730969 h 3827556"/>
              <a:gd name="connsiteX60" fmla="*/ 1638300 w 3657601"/>
              <a:gd name="connsiteY60" fmla="*/ 1332391 h 3827556"/>
              <a:gd name="connsiteX61" fmla="*/ 1681898 w 3657601"/>
              <a:gd name="connsiteY61" fmla="*/ 1288793 h 3827556"/>
              <a:gd name="connsiteX62" fmla="*/ 805598 w 3657601"/>
              <a:gd name="connsiteY62" fmla="*/ 911320 h 3827556"/>
              <a:gd name="connsiteX63" fmla="*/ 1347052 w 3657601"/>
              <a:gd name="connsiteY63" fmla="*/ 911320 h 3827556"/>
              <a:gd name="connsiteX64" fmla="*/ 1390650 w 3657601"/>
              <a:gd name="connsiteY64" fmla="*/ 954918 h 3827556"/>
              <a:gd name="connsiteX65" fmla="*/ 1390650 w 3657601"/>
              <a:gd name="connsiteY65" fmla="*/ 1353496 h 3827556"/>
              <a:gd name="connsiteX66" fmla="*/ 1347052 w 3657601"/>
              <a:gd name="connsiteY66" fmla="*/ 1397094 h 3827556"/>
              <a:gd name="connsiteX67" fmla="*/ 805598 w 3657601"/>
              <a:gd name="connsiteY67" fmla="*/ 1397094 h 3827556"/>
              <a:gd name="connsiteX68" fmla="*/ 762000 w 3657601"/>
              <a:gd name="connsiteY68" fmla="*/ 1353496 h 3827556"/>
              <a:gd name="connsiteX69" fmla="*/ 762000 w 3657601"/>
              <a:gd name="connsiteY69" fmla="*/ 954918 h 3827556"/>
              <a:gd name="connsiteX70" fmla="*/ 805598 w 3657601"/>
              <a:gd name="connsiteY70" fmla="*/ 911320 h 3827556"/>
              <a:gd name="connsiteX71" fmla="*/ 0 w 3657601"/>
              <a:gd name="connsiteY71" fmla="*/ 0 h 3827556"/>
              <a:gd name="connsiteX72" fmla="*/ 1 w 3657601"/>
              <a:gd name="connsiteY72" fmla="*/ 0 h 3827556"/>
              <a:gd name="connsiteX73" fmla="*/ 504826 w 3657601"/>
              <a:gd name="connsiteY73" fmla="*/ 0 h 3827556"/>
              <a:gd name="connsiteX74" fmla="*/ 3152775 w 3657601"/>
              <a:gd name="connsiteY74" fmla="*/ 0 h 3827556"/>
              <a:gd name="connsiteX75" fmla="*/ 3657601 w 3657601"/>
              <a:gd name="connsiteY75" fmla="*/ 0 h 3827556"/>
              <a:gd name="connsiteX76" fmla="*/ 3657601 w 3657601"/>
              <a:gd name="connsiteY76" fmla="*/ 520792 h 3827556"/>
              <a:gd name="connsiteX77" fmla="*/ 3657601 w 3657601"/>
              <a:gd name="connsiteY77" fmla="*/ 827179 h 3827556"/>
              <a:gd name="connsiteX78" fmla="*/ 3573462 w 3657601"/>
              <a:gd name="connsiteY78" fmla="*/ 911318 h 3827556"/>
              <a:gd name="connsiteX79" fmla="*/ 3236914 w 3657601"/>
              <a:gd name="connsiteY79" fmla="*/ 911318 h 3827556"/>
              <a:gd name="connsiteX80" fmla="*/ 3152775 w 3657601"/>
              <a:gd name="connsiteY80" fmla="*/ 827179 h 3827556"/>
              <a:gd name="connsiteX81" fmla="*/ 3152775 w 3657601"/>
              <a:gd name="connsiteY81" fmla="*/ 520792 h 3827556"/>
              <a:gd name="connsiteX82" fmla="*/ 504826 w 3657601"/>
              <a:gd name="connsiteY82" fmla="*/ 520792 h 3827556"/>
              <a:gd name="connsiteX83" fmla="*/ 504826 w 3657601"/>
              <a:gd name="connsiteY83" fmla="*/ 827179 h 3827556"/>
              <a:gd name="connsiteX84" fmla="*/ 420687 w 3657601"/>
              <a:gd name="connsiteY84" fmla="*/ 911318 h 3827556"/>
              <a:gd name="connsiteX85" fmla="*/ 84139 w 3657601"/>
              <a:gd name="connsiteY85" fmla="*/ 911318 h 3827556"/>
              <a:gd name="connsiteX86" fmla="*/ 0 w 3657601"/>
              <a:gd name="connsiteY86" fmla="*/ 827179 h 38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57601" h="3827556">
                <a:moveTo>
                  <a:pt x="84139" y="2916238"/>
                </a:moveTo>
                <a:lnTo>
                  <a:pt x="420687" y="2916238"/>
                </a:lnTo>
                <a:cubicBezTo>
                  <a:pt x="467156" y="2916238"/>
                  <a:pt x="504826" y="2953908"/>
                  <a:pt x="504826" y="3000377"/>
                </a:cubicBezTo>
                <a:lnTo>
                  <a:pt x="504826" y="3306764"/>
                </a:lnTo>
                <a:lnTo>
                  <a:pt x="3152775" y="3306764"/>
                </a:lnTo>
                <a:lnTo>
                  <a:pt x="3152775" y="3000377"/>
                </a:lnTo>
                <a:cubicBezTo>
                  <a:pt x="3152775" y="2953908"/>
                  <a:pt x="3190445" y="2916238"/>
                  <a:pt x="3236914" y="2916238"/>
                </a:cubicBezTo>
                <a:lnTo>
                  <a:pt x="3573462" y="2916238"/>
                </a:lnTo>
                <a:cubicBezTo>
                  <a:pt x="3619931" y="2916238"/>
                  <a:pt x="3657601" y="2953908"/>
                  <a:pt x="3657601" y="3000377"/>
                </a:cubicBezTo>
                <a:lnTo>
                  <a:pt x="3657601" y="3827556"/>
                </a:lnTo>
                <a:lnTo>
                  <a:pt x="3657600" y="3827556"/>
                </a:lnTo>
                <a:lnTo>
                  <a:pt x="3152775" y="3827556"/>
                </a:lnTo>
                <a:lnTo>
                  <a:pt x="504826" y="3827556"/>
                </a:lnTo>
                <a:lnTo>
                  <a:pt x="0" y="3827556"/>
                </a:lnTo>
                <a:lnTo>
                  <a:pt x="0" y="3306764"/>
                </a:lnTo>
                <a:lnTo>
                  <a:pt x="0" y="3000377"/>
                </a:lnTo>
                <a:cubicBezTo>
                  <a:pt x="0" y="2953908"/>
                  <a:pt x="37670" y="2916238"/>
                  <a:pt x="84139" y="2916238"/>
                </a:cubicBezTo>
                <a:close/>
                <a:moveTo>
                  <a:pt x="805598" y="2427382"/>
                </a:moveTo>
                <a:lnTo>
                  <a:pt x="1347052" y="2427382"/>
                </a:lnTo>
                <a:cubicBezTo>
                  <a:pt x="1371131" y="2427382"/>
                  <a:pt x="1390650" y="2446901"/>
                  <a:pt x="1390650" y="2470980"/>
                </a:cubicBezTo>
                <a:lnTo>
                  <a:pt x="1390650" y="2869558"/>
                </a:lnTo>
                <a:cubicBezTo>
                  <a:pt x="1390650" y="2893637"/>
                  <a:pt x="1371131" y="2913156"/>
                  <a:pt x="1347052" y="2913156"/>
                </a:cubicBezTo>
                <a:lnTo>
                  <a:pt x="805598" y="2913156"/>
                </a:lnTo>
                <a:cubicBezTo>
                  <a:pt x="781519" y="2913156"/>
                  <a:pt x="762000" y="2893637"/>
                  <a:pt x="762000" y="2869558"/>
                </a:cubicBezTo>
                <a:lnTo>
                  <a:pt x="762000" y="2470980"/>
                </a:lnTo>
                <a:cubicBezTo>
                  <a:pt x="762000" y="2446901"/>
                  <a:pt x="781519" y="2427382"/>
                  <a:pt x="805598" y="2427382"/>
                </a:cubicBezTo>
                <a:close/>
                <a:moveTo>
                  <a:pt x="1681898" y="2047199"/>
                </a:moveTo>
                <a:lnTo>
                  <a:pt x="2223352" y="2047199"/>
                </a:lnTo>
                <a:cubicBezTo>
                  <a:pt x="2247431" y="2047199"/>
                  <a:pt x="2266950" y="2066718"/>
                  <a:pt x="2266950" y="2090797"/>
                </a:cubicBezTo>
                <a:lnTo>
                  <a:pt x="2266950" y="2489375"/>
                </a:lnTo>
                <a:cubicBezTo>
                  <a:pt x="2266950" y="2513454"/>
                  <a:pt x="2247431" y="2532973"/>
                  <a:pt x="2223352" y="2532973"/>
                </a:cubicBezTo>
                <a:lnTo>
                  <a:pt x="1681898" y="2532973"/>
                </a:lnTo>
                <a:cubicBezTo>
                  <a:pt x="1657819" y="2532973"/>
                  <a:pt x="1638300" y="2513454"/>
                  <a:pt x="1638300" y="2489375"/>
                </a:cubicBezTo>
                <a:lnTo>
                  <a:pt x="1638300" y="2090797"/>
                </a:lnTo>
                <a:cubicBezTo>
                  <a:pt x="1638300" y="2066718"/>
                  <a:pt x="1657819" y="2047199"/>
                  <a:pt x="1681898" y="2047199"/>
                </a:cubicBezTo>
                <a:close/>
                <a:moveTo>
                  <a:pt x="805598" y="1669351"/>
                </a:moveTo>
                <a:lnTo>
                  <a:pt x="1347052" y="1669351"/>
                </a:lnTo>
                <a:cubicBezTo>
                  <a:pt x="1371131" y="1669351"/>
                  <a:pt x="1390650" y="1688870"/>
                  <a:pt x="1390650" y="1712949"/>
                </a:cubicBezTo>
                <a:lnTo>
                  <a:pt x="1390650" y="2111527"/>
                </a:lnTo>
                <a:cubicBezTo>
                  <a:pt x="1390650" y="2135606"/>
                  <a:pt x="1371131" y="2155125"/>
                  <a:pt x="1347052" y="2155125"/>
                </a:cubicBezTo>
                <a:lnTo>
                  <a:pt x="805598" y="2155125"/>
                </a:lnTo>
                <a:cubicBezTo>
                  <a:pt x="781519" y="2155125"/>
                  <a:pt x="762000" y="2135606"/>
                  <a:pt x="762000" y="2111527"/>
                </a:cubicBezTo>
                <a:lnTo>
                  <a:pt x="762000" y="1712949"/>
                </a:lnTo>
                <a:cubicBezTo>
                  <a:pt x="762000" y="1688870"/>
                  <a:pt x="781519" y="1669351"/>
                  <a:pt x="805598" y="1669351"/>
                </a:cubicBezTo>
                <a:close/>
                <a:moveTo>
                  <a:pt x="2558198" y="1645318"/>
                </a:moveTo>
                <a:lnTo>
                  <a:pt x="3099652" y="1645318"/>
                </a:lnTo>
                <a:cubicBezTo>
                  <a:pt x="3123731" y="1645318"/>
                  <a:pt x="3143250" y="1664837"/>
                  <a:pt x="3143250" y="1688916"/>
                </a:cubicBezTo>
                <a:lnTo>
                  <a:pt x="3143250" y="2087494"/>
                </a:lnTo>
                <a:cubicBezTo>
                  <a:pt x="3143250" y="2111573"/>
                  <a:pt x="3123731" y="2131092"/>
                  <a:pt x="3099652" y="2131092"/>
                </a:cubicBezTo>
                <a:lnTo>
                  <a:pt x="2558198" y="2131092"/>
                </a:lnTo>
                <a:cubicBezTo>
                  <a:pt x="2534119" y="2131092"/>
                  <a:pt x="2514600" y="2111573"/>
                  <a:pt x="2514600" y="2087494"/>
                </a:cubicBezTo>
                <a:lnTo>
                  <a:pt x="2514600" y="1688916"/>
                </a:lnTo>
                <a:cubicBezTo>
                  <a:pt x="2514600" y="1664837"/>
                  <a:pt x="2534119" y="1645318"/>
                  <a:pt x="2558198" y="1645318"/>
                </a:cubicBezTo>
                <a:close/>
                <a:moveTo>
                  <a:pt x="1681898" y="1288793"/>
                </a:moveTo>
                <a:lnTo>
                  <a:pt x="2223352" y="1288793"/>
                </a:lnTo>
                <a:cubicBezTo>
                  <a:pt x="2247431" y="1288793"/>
                  <a:pt x="2266950" y="1308312"/>
                  <a:pt x="2266950" y="1332391"/>
                </a:cubicBezTo>
                <a:lnTo>
                  <a:pt x="2266950" y="1730969"/>
                </a:lnTo>
                <a:cubicBezTo>
                  <a:pt x="2266950" y="1755048"/>
                  <a:pt x="2247431" y="1774567"/>
                  <a:pt x="2223352" y="1774567"/>
                </a:cubicBezTo>
                <a:lnTo>
                  <a:pt x="1681898" y="1774567"/>
                </a:lnTo>
                <a:cubicBezTo>
                  <a:pt x="1657819" y="1774567"/>
                  <a:pt x="1638300" y="1755048"/>
                  <a:pt x="1638300" y="1730969"/>
                </a:cubicBezTo>
                <a:lnTo>
                  <a:pt x="1638300" y="1332391"/>
                </a:lnTo>
                <a:cubicBezTo>
                  <a:pt x="1638300" y="1308312"/>
                  <a:pt x="1657819" y="1288793"/>
                  <a:pt x="1681898" y="1288793"/>
                </a:cubicBezTo>
                <a:close/>
                <a:moveTo>
                  <a:pt x="805598" y="911320"/>
                </a:moveTo>
                <a:lnTo>
                  <a:pt x="1347052" y="911320"/>
                </a:lnTo>
                <a:cubicBezTo>
                  <a:pt x="1371131" y="911320"/>
                  <a:pt x="1390650" y="930839"/>
                  <a:pt x="1390650" y="954918"/>
                </a:cubicBezTo>
                <a:lnTo>
                  <a:pt x="1390650" y="1353496"/>
                </a:lnTo>
                <a:cubicBezTo>
                  <a:pt x="1390650" y="1377575"/>
                  <a:pt x="1371131" y="1397094"/>
                  <a:pt x="1347052" y="1397094"/>
                </a:cubicBezTo>
                <a:lnTo>
                  <a:pt x="805598" y="1397094"/>
                </a:lnTo>
                <a:cubicBezTo>
                  <a:pt x="781519" y="1397094"/>
                  <a:pt x="762000" y="1377575"/>
                  <a:pt x="762000" y="1353496"/>
                </a:cubicBezTo>
                <a:lnTo>
                  <a:pt x="762000" y="954918"/>
                </a:lnTo>
                <a:cubicBezTo>
                  <a:pt x="762000" y="930839"/>
                  <a:pt x="781519" y="911320"/>
                  <a:pt x="805598" y="911320"/>
                </a:cubicBezTo>
                <a:close/>
                <a:moveTo>
                  <a:pt x="0" y="0"/>
                </a:moveTo>
                <a:lnTo>
                  <a:pt x="1" y="0"/>
                </a:lnTo>
                <a:lnTo>
                  <a:pt x="504826" y="0"/>
                </a:lnTo>
                <a:lnTo>
                  <a:pt x="3152775" y="0"/>
                </a:lnTo>
                <a:lnTo>
                  <a:pt x="3657601" y="0"/>
                </a:lnTo>
                <a:lnTo>
                  <a:pt x="3657601" y="520792"/>
                </a:lnTo>
                <a:lnTo>
                  <a:pt x="3657601" y="827179"/>
                </a:lnTo>
                <a:cubicBezTo>
                  <a:pt x="3657601" y="873648"/>
                  <a:pt x="3619931" y="911318"/>
                  <a:pt x="3573462" y="911318"/>
                </a:cubicBezTo>
                <a:lnTo>
                  <a:pt x="3236914" y="911318"/>
                </a:lnTo>
                <a:cubicBezTo>
                  <a:pt x="3190445" y="911318"/>
                  <a:pt x="3152775" y="873648"/>
                  <a:pt x="3152775" y="827179"/>
                </a:cubicBezTo>
                <a:lnTo>
                  <a:pt x="3152775" y="520792"/>
                </a:lnTo>
                <a:lnTo>
                  <a:pt x="504826" y="520792"/>
                </a:lnTo>
                <a:lnTo>
                  <a:pt x="504826" y="827179"/>
                </a:lnTo>
                <a:cubicBezTo>
                  <a:pt x="504826" y="873648"/>
                  <a:pt x="467156" y="911318"/>
                  <a:pt x="420687" y="911318"/>
                </a:cubicBezTo>
                <a:lnTo>
                  <a:pt x="84139" y="911318"/>
                </a:lnTo>
                <a:cubicBezTo>
                  <a:pt x="37670" y="911318"/>
                  <a:pt x="0" y="873648"/>
                  <a:pt x="0" y="82717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448"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151" name="TextBox 150"/>
          <p:cNvSpPr txBox="1"/>
          <p:nvPr/>
        </p:nvSpPr>
        <p:spPr>
          <a:xfrm>
            <a:off x="2629709" y="1667514"/>
            <a:ext cx="755682" cy="696823"/>
          </a:xfrm>
          <a:prstGeom prst="rect">
            <a:avLst/>
          </a:prstGeom>
          <a:noFill/>
        </p:spPr>
        <p:txBody>
          <a:bodyPr wrap="square" lIns="0" tIns="149195" rIns="186494" bIns="149195" rtlCol="0">
            <a:noAutofit/>
          </a:bodyPr>
          <a:lstStyle/>
          <a:p>
            <a:pPr defTabSz="951121">
              <a:lnSpc>
                <a:spcPct val="90000"/>
              </a:lnSpc>
              <a:spcAft>
                <a:spcPts val="612"/>
              </a:spcAft>
            </a:pPr>
            <a:r>
              <a:rPr lang="en-US" sz="1200" spc="-31" dirty="0">
                <a:solidFill>
                  <a:schemeClr val="accent1"/>
                </a:solidFill>
                <a:cs typeface="Segoe UI Semilight" panose="020B0402040204020203" pitchFamily="34" charset="0"/>
              </a:rPr>
              <a:t>Data sources</a:t>
            </a:r>
          </a:p>
        </p:txBody>
      </p:sp>
      <p:sp>
        <p:nvSpPr>
          <p:cNvPr id="152" name="TextBox 151"/>
          <p:cNvSpPr txBox="1"/>
          <p:nvPr/>
        </p:nvSpPr>
        <p:spPr>
          <a:xfrm>
            <a:off x="2629709" y="2952601"/>
            <a:ext cx="649121" cy="696823"/>
          </a:xfrm>
          <a:prstGeom prst="rect">
            <a:avLst/>
          </a:prstGeom>
          <a:noFill/>
        </p:spPr>
        <p:txBody>
          <a:bodyPr wrap="square" lIns="0" tIns="149195" rIns="186494" bIns="149195" rtlCol="0">
            <a:noAutofit/>
          </a:bodyPr>
          <a:lstStyle/>
          <a:p>
            <a:pPr defTabSz="951121">
              <a:lnSpc>
                <a:spcPct val="90000"/>
              </a:lnSpc>
              <a:spcBef>
                <a:spcPct val="0"/>
              </a:spcBef>
              <a:spcAft>
                <a:spcPts val="612"/>
              </a:spcAft>
            </a:pPr>
            <a:r>
              <a:rPr lang="en-US" sz="1200" spc="-31" dirty="0">
                <a:solidFill>
                  <a:schemeClr val="accent1"/>
                </a:solidFill>
                <a:cs typeface="Segoe UI Semilight" panose="020B0402040204020203" pitchFamily="34" charset="0"/>
              </a:rPr>
              <a:t>Apps</a:t>
            </a:r>
          </a:p>
        </p:txBody>
      </p:sp>
      <p:sp>
        <p:nvSpPr>
          <p:cNvPr id="163" name="TextBox 162"/>
          <p:cNvSpPr txBox="1"/>
          <p:nvPr/>
        </p:nvSpPr>
        <p:spPr>
          <a:xfrm>
            <a:off x="2629709" y="3989889"/>
            <a:ext cx="835805" cy="894582"/>
          </a:xfrm>
          <a:prstGeom prst="rect">
            <a:avLst/>
          </a:prstGeom>
          <a:noFill/>
        </p:spPr>
        <p:txBody>
          <a:bodyPr wrap="square" lIns="0" tIns="149195" rIns="186494" bIns="149195" rtlCol="0">
            <a:noAutofit/>
          </a:bodyPr>
          <a:lstStyle/>
          <a:p>
            <a:pPr defTabSz="951121">
              <a:lnSpc>
                <a:spcPct val="90000"/>
              </a:lnSpc>
              <a:spcBef>
                <a:spcPct val="0"/>
              </a:spcBef>
              <a:spcAft>
                <a:spcPts val="612"/>
              </a:spcAft>
            </a:pPr>
            <a:r>
              <a:rPr lang="en-US" sz="1200" spc="-31" dirty="0">
                <a:solidFill>
                  <a:schemeClr val="accent1"/>
                </a:solidFill>
                <a:cs typeface="Segoe UI Semilight" panose="020B0402040204020203" pitchFamily="34" charset="0"/>
              </a:rPr>
              <a:t>Sensors </a:t>
            </a:r>
            <a:br>
              <a:rPr lang="en-US" sz="1200" spc="-31" dirty="0">
                <a:solidFill>
                  <a:schemeClr val="accent1"/>
                </a:solidFill>
                <a:cs typeface="Segoe UI Semilight" panose="020B0402040204020203" pitchFamily="34" charset="0"/>
              </a:rPr>
            </a:br>
            <a:r>
              <a:rPr lang="en-US" sz="1200" spc="-31" dirty="0">
                <a:solidFill>
                  <a:schemeClr val="accent1"/>
                </a:solidFill>
                <a:cs typeface="Segoe UI Semilight" panose="020B0402040204020203" pitchFamily="34" charset="0"/>
              </a:rPr>
              <a:t>and </a:t>
            </a:r>
            <a:br>
              <a:rPr lang="en-US" sz="1200" spc="-31" dirty="0">
                <a:solidFill>
                  <a:schemeClr val="accent1"/>
                </a:solidFill>
                <a:cs typeface="Segoe UI Semilight" panose="020B0402040204020203" pitchFamily="34" charset="0"/>
              </a:rPr>
            </a:br>
            <a:r>
              <a:rPr lang="en-US" sz="1200" spc="-31" dirty="0">
                <a:solidFill>
                  <a:schemeClr val="accent1"/>
                </a:solidFill>
                <a:cs typeface="Segoe UI Semilight" panose="020B0402040204020203" pitchFamily="34" charset="0"/>
              </a:rPr>
              <a:t>devices</a:t>
            </a:r>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7935" y="2841986"/>
            <a:ext cx="577638" cy="675875"/>
          </a:xfrm>
          <a:prstGeom prst="rect">
            <a:avLst/>
          </a:prstGeom>
        </p:spPr>
      </p:pic>
      <p:pic>
        <p:nvPicPr>
          <p:cNvPr id="167" name="Picture 16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0268" y="4099630"/>
            <a:ext cx="559165" cy="654261"/>
          </a:xfrm>
          <a:prstGeom prst="rect">
            <a:avLst/>
          </a:prstGeom>
        </p:spPr>
      </p:pic>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0269" y="1643323"/>
            <a:ext cx="510373" cy="597171"/>
          </a:xfrm>
          <a:prstGeom prst="rect">
            <a:avLst/>
          </a:prstGeom>
        </p:spPr>
      </p:pic>
      <p:sp>
        <p:nvSpPr>
          <p:cNvPr id="4" name="Rectangle 3"/>
          <p:cNvSpPr/>
          <p:nvPr/>
        </p:nvSpPr>
        <p:spPr>
          <a:xfrm>
            <a:off x="6212829" y="3991133"/>
            <a:ext cx="1627571" cy="369332"/>
          </a:xfrm>
          <a:prstGeom prst="rect">
            <a:avLst/>
          </a:prstGeom>
        </p:spPr>
        <p:txBody>
          <a:bodyPr wrap="square">
            <a:spAutoFit/>
          </a:bodyPr>
          <a:lstStyle/>
          <a:p>
            <a:pPr lvl="0" algn="ctr" defTabSz="932472" fontAlgn="base">
              <a:spcBef>
                <a:spcPct val="0"/>
              </a:spcBef>
              <a:spcAft>
                <a:spcPct val="0"/>
              </a:spcAft>
              <a:defRPr/>
            </a:pPr>
            <a:r>
              <a:rPr lang="en-US" kern="0" dirty="0">
                <a:solidFill>
                  <a:srgbClr val="0078D7"/>
                </a:solidFill>
              </a:rPr>
              <a:t>Event Hubs</a:t>
            </a:r>
          </a:p>
        </p:txBody>
      </p:sp>
      <p:cxnSp>
        <p:nvCxnSpPr>
          <p:cNvPr id="14" name="Straight Arrow Connector 13"/>
          <p:cNvCxnSpPr/>
          <p:nvPr/>
        </p:nvCxnSpPr>
        <p:spPr>
          <a:xfrm>
            <a:off x="7686069" y="3195426"/>
            <a:ext cx="1438593"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45" name="Group 144"/>
          <p:cNvGrpSpPr>
            <a:grpSpLocks noChangeAspect="1"/>
          </p:cNvGrpSpPr>
          <p:nvPr/>
        </p:nvGrpSpPr>
        <p:grpSpPr>
          <a:xfrm>
            <a:off x="11028594" y="4149142"/>
            <a:ext cx="715325" cy="457200"/>
            <a:chOff x="7884058" y="5368509"/>
            <a:chExt cx="324905" cy="207663"/>
          </a:xfrm>
          <a:solidFill>
            <a:schemeClr val="accent1"/>
          </a:solidFill>
        </p:grpSpPr>
        <p:sp>
          <p:nvSpPr>
            <p:cNvPr id="146" name="Freeform 5"/>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7" name="Freeform 6"/>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8" name="Freeform 7"/>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9" name="Freeform 8"/>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0" name="Freeform 9"/>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164" name="Group 163"/>
          <p:cNvGrpSpPr>
            <a:grpSpLocks noChangeAspect="1"/>
          </p:cNvGrpSpPr>
          <p:nvPr/>
        </p:nvGrpSpPr>
        <p:grpSpPr>
          <a:xfrm>
            <a:off x="9298354" y="4126529"/>
            <a:ext cx="595165" cy="457200"/>
            <a:chOff x="1260022" y="5196402"/>
            <a:chExt cx="3273425" cy="2514600"/>
          </a:xfrm>
          <a:solidFill>
            <a:schemeClr val="accent1"/>
          </a:solidFill>
        </p:grpSpPr>
        <p:sp>
          <p:nvSpPr>
            <p:cNvPr id="169" name="Freeform 168"/>
            <p:cNvSpPr>
              <a:spLocks/>
            </p:cNvSpPr>
            <p:nvPr/>
          </p:nvSpPr>
          <p:spPr bwMode="auto">
            <a:xfrm>
              <a:off x="2247447" y="5196402"/>
              <a:ext cx="2286000" cy="2514600"/>
            </a:xfrm>
            <a:custGeom>
              <a:avLst/>
              <a:gdLst>
                <a:gd name="T0" fmla="*/ 307 w 609"/>
                <a:gd name="T1" fmla="*/ 0 h 669"/>
                <a:gd name="T2" fmla="*/ 341 w 609"/>
                <a:gd name="T3" fmla="*/ 90 h 669"/>
                <a:gd name="T4" fmla="*/ 395 w 609"/>
                <a:gd name="T5" fmla="*/ 114 h 669"/>
                <a:gd name="T6" fmla="*/ 482 w 609"/>
                <a:gd name="T7" fmla="*/ 68 h 669"/>
                <a:gd name="T8" fmla="*/ 537 w 609"/>
                <a:gd name="T9" fmla="*/ 123 h 669"/>
                <a:gd name="T10" fmla="*/ 494 w 609"/>
                <a:gd name="T11" fmla="*/ 208 h 669"/>
                <a:gd name="T12" fmla="*/ 516 w 609"/>
                <a:gd name="T13" fmla="*/ 261 h 669"/>
                <a:gd name="T14" fmla="*/ 609 w 609"/>
                <a:gd name="T15" fmla="*/ 293 h 669"/>
                <a:gd name="T16" fmla="*/ 609 w 609"/>
                <a:gd name="T17" fmla="*/ 369 h 669"/>
                <a:gd name="T18" fmla="*/ 517 w 609"/>
                <a:gd name="T19" fmla="*/ 401 h 669"/>
                <a:gd name="T20" fmla="*/ 493 w 609"/>
                <a:gd name="T21" fmla="*/ 454 h 669"/>
                <a:gd name="T22" fmla="*/ 535 w 609"/>
                <a:gd name="T23" fmla="*/ 540 h 669"/>
                <a:gd name="T24" fmla="*/ 480 w 609"/>
                <a:gd name="T25" fmla="*/ 595 h 669"/>
                <a:gd name="T26" fmla="*/ 394 w 609"/>
                <a:gd name="T27" fmla="*/ 556 h 669"/>
                <a:gd name="T28" fmla="*/ 339 w 609"/>
                <a:gd name="T29" fmla="*/ 579 h 669"/>
                <a:gd name="T30" fmla="*/ 309 w 609"/>
                <a:gd name="T31" fmla="*/ 669 h 669"/>
                <a:gd name="T32" fmla="*/ 231 w 609"/>
                <a:gd name="T33" fmla="*/ 669 h 669"/>
                <a:gd name="T34" fmla="*/ 201 w 609"/>
                <a:gd name="T35" fmla="*/ 579 h 669"/>
                <a:gd name="T36" fmla="*/ 148 w 609"/>
                <a:gd name="T37" fmla="*/ 558 h 669"/>
                <a:gd name="T38" fmla="*/ 63 w 609"/>
                <a:gd name="T39" fmla="*/ 600 h 669"/>
                <a:gd name="T40" fmla="*/ 7 w 609"/>
                <a:gd name="T41" fmla="*/ 546 h 669"/>
                <a:gd name="T42" fmla="*/ 24 w 609"/>
                <a:gd name="T43" fmla="*/ 519 h 669"/>
                <a:gd name="T44" fmla="*/ 102 w 609"/>
                <a:gd name="T45" fmla="*/ 479 h 669"/>
                <a:gd name="T46" fmla="*/ 171 w 609"/>
                <a:gd name="T47" fmla="*/ 431 h 669"/>
                <a:gd name="T48" fmla="*/ 208 w 609"/>
                <a:gd name="T49" fmla="*/ 457 h 669"/>
                <a:gd name="T50" fmla="*/ 411 w 609"/>
                <a:gd name="T51" fmla="*/ 332 h 669"/>
                <a:gd name="T52" fmla="*/ 339 w 609"/>
                <a:gd name="T53" fmla="*/ 213 h 669"/>
                <a:gd name="T54" fmla="*/ 180 w 609"/>
                <a:gd name="T55" fmla="*/ 146 h 669"/>
                <a:gd name="T56" fmla="*/ 28 w 609"/>
                <a:gd name="T57" fmla="*/ 180 h 669"/>
                <a:gd name="T58" fmla="*/ 0 w 609"/>
                <a:gd name="T59" fmla="*/ 127 h 669"/>
                <a:gd name="T60" fmla="*/ 51 w 609"/>
                <a:gd name="T61" fmla="*/ 72 h 669"/>
                <a:gd name="T62" fmla="*/ 143 w 609"/>
                <a:gd name="T63" fmla="*/ 113 h 669"/>
                <a:gd name="T64" fmla="*/ 196 w 609"/>
                <a:gd name="T65" fmla="*/ 90 h 669"/>
                <a:gd name="T66" fmla="*/ 233 w 609"/>
                <a:gd name="T67" fmla="*/ 0 h 669"/>
                <a:gd name="T68" fmla="*/ 307 w 609"/>
                <a:gd name="T6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669">
                  <a:moveTo>
                    <a:pt x="307" y="0"/>
                  </a:moveTo>
                  <a:cubicBezTo>
                    <a:pt x="319" y="29"/>
                    <a:pt x="331" y="58"/>
                    <a:pt x="341" y="90"/>
                  </a:cubicBezTo>
                  <a:cubicBezTo>
                    <a:pt x="358" y="98"/>
                    <a:pt x="378" y="105"/>
                    <a:pt x="395" y="114"/>
                  </a:cubicBezTo>
                  <a:cubicBezTo>
                    <a:pt x="423" y="98"/>
                    <a:pt x="455" y="86"/>
                    <a:pt x="482" y="68"/>
                  </a:cubicBezTo>
                  <a:cubicBezTo>
                    <a:pt x="503" y="85"/>
                    <a:pt x="521" y="103"/>
                    <a:pt x="537" y="123"/>
                  </a:cubicBezTo>
                  <a:cubicBezTo>
                    <a:pt x="521" y="150"/>
                    <a:pt x="509" y="181"/>
                    <a:pt x="494" y="208"/>
                  </a:cubicBezTo>
                  <a:cubicBezTo>
                    <a:pt x="500" y="227"/>
                    <a:pt x="510" y="242"/>
                    <a:pt x="516" y="261"/>
                  </a:cubicBezTo>
                  <a:cubicBezTo>
                    <a:pt x="546" y="272"/>
                    <a:pt x="576" y="284"/>
                    <a:pt x="609" y="293"/>
                  </a:cubicBezTo>
                  <a:cubicBezTo>
                    <a:pt x="609" y="318"/>
                    <a:pt x="609" y="344"/>
                    <a:pt x="609" y="369"/>
                  </a:cubicBezTo>
                  <a:cubicBezTo>
                    <a:pt x="579" y="380"/>
                    <a:pt x="549" y="391"/>
                    <a:pt x="517" y="401"/>
                  </a:cubicBezTo>
                  <a:cubicBezTo>
                    <a:pt x="508" y="417"/>
                    <a:pt x="502" y="437"/>
                    <a:pt x="493" y="454"/>
                  </a:cubicBezTo>
                  <a:cubicBezTo>
                    <a:pt x="506" y="484"/>
                    <a:pt x="519" y="513"/>
                    <a:pt x="535" y="540"/>
                  </a:cubicBezTo>
                  <a:cubicBezTo>
                    <a:pt x="519" y="561"/>
                    <a:pt x="501" y="579"/>
                    <a:pt x="480" y="595"/>
                  </a:cubicBezTo>
                  <a:cubicBezTo>
                    <a:pt x="453" y="581"/>
                    <a:pt x="422" y="570"/>
                    <a:pt x="394" y="556"/>
                  </a:cubicBezTo>
                  <a:cubicBezTo>
                    <a:pt x="374" y="562"/>
                    <a:pt x="357" y="572"/>
                    <a:pt x="339" y="579"/>
                  </a:cubicBezTo>
                  <a:cubicBezTo>
                    <a:pt x="329" y="609"/>
                    <a:pt x="317" y="638"/>
                    <a:pt x="309" y="669"/>
                  </a:cubicBezTo>
                  <a:cubicBezTo>
                    <a:pt x="283" y="669"/>
                    <a:pt x="257" y="669"/>
                    <a:pt x="231" y="669"/>
                  </a:cubicBezTo>
                  <a:cubicBezTo>
                    <a:pt x="221" y="640"/>
                    <a:pt x="211" y="610"/>
                    <a:pt x="201" y="579"/>
                  </a:cubicBezTo>
                  <a:cubicBezTo>
                    <a:pt x="183" y="572"/>
                    <a:pt x="166" y="564"/>
                    <a:pt x="148" y="558"/>
                  </a:cubicBezTo>
                  <a:cubicBezTo>
                    <a:pt x="118" y="571"/>
                    <a:pt x="92" y="587"/>
                    <a:pt x="63" y="600"/>
                  </a:cubicBezTo>
                  <a:cubicBezTo>
                    <a:pt x="44" y="590"/>
                    <a:pt x="23" y="565"/>
                    <a:pt x="7" y="546"/>
                  </a:cubicBezTo>
                  <a:cubicBezTo>
                    <a:pt x="14" y="538"/>
                    <a:pt x="20" y="529"/>
                    <a:pt x="24" y="519"/>
                  </a:cubicBezTo>
                  <a:cubicBezTo>
                    <a:pt x="53" y="509"/>
                    <a:pt x="77" y="498"/>
                    <a:pt x="102" y="479"/>
                  </a:cubicBezTo>
                  <a:cubicBezTo>
                    <a:pt x="119" y="466"/>
                    <a:pt x="144" y="427"/>
                    <a:pt x="171" y="431"/>
                  </a:cubicBezTo>
                  <a:cubicBezTo>
                    <a:pt x="182" y="432"/>
                    <a:pt x="193" y="450"/>
                    <a:pt x="208" y="457"/>
                  </a:cubicBezTo>
                  <a:cubicBezTo>
                    <a:pt x="301" y="505"/>
                    <a:pt x="414" y="433"/>
                    <a:pt x="411" y="332"/>
                  </a:cubicBezTo>
                  <a:cubicBezTo>
                    <a:pt x="410" y="268"/>
                    <a:pt x="377" y="244"/>
                    <a:pt x="339" y="213"/>
                  </a:cubicBezTo>
                  <a:cubicBezTo>
                    <a:pt x="299" y="181"/>
                    <a:pt x="244" y="151"/>
                    <a:pt x="180" y="146"/>
                  </a:cubicBezTo>
                  <a:cubicBezTo>
                    <a:pt x="125" y="142"/>
                    <a:pt x="75" y="156"/>
                    <a:pt x="28" y="180"/>
                  </a:cubicBezTo>
                  <a:cubicBezTo>
                    <a:pt x="19" y="162"/>
                    <a:pt x="10" y="144"/>
                    <a:pt x="0" y="127"/>
                  </a:cubicBezTo>
                  <a:cubicBezTo>
                    <a:pt x="14" y="106"/>
                    <a:pt x="35" y="92"/>
                    <a:pt x="51" y="72"/>
                  </a:cubicBezTo>
                  <a:cubicBezTo>
                    <a:pt x="81" y="86"/>
                    <a:pt x="112" y="99"/>
                    <a:pt x="143" y="113"/>
                  </a:cubicBezTo>
                  <a:cubicBezTo>
                    <a:pt x="160" y="105"/>
                    <a:pt x="177" y="97"/>
                    <a:pt x="196" y="90"/>
                  </a:cubicBezTo>
                  <a:cubicBezTo>
                    <a:pt x="209" y="60"/>
                    <a:pt x="218" y="27"/>
                    <a:pt x="233" y="0"/>
                  </a:cubicBezTo>
                  <a:cubicBezTo>
                    <a:pt x="258" y="0"/>
                    <a:pt x="282"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0" name="Freeform 169"/>
            <p:cNvSpPr>
              <a:spLocks/>
            </p:cNvSpPr>
            <p:nvPr/>
          </p:nvSpPr>
          <p:spPr bwMode="auto">
            <a:xfrm>
              <a:off x="1620384" y="5858389"/>
              <a:ext cx="1892300" cy="604838"/>
            </a:xfrm>
            <a:custGeom>
              <a:avLst/>
              <a:gdLst>
                <a:gd name="T0" fmla="*/ 319 w 504"/>
                <a:gd name="T1" fmla="*/ 4 h 161"/>
                <a:gd name="T2" fmla="*/ 486 w 504"/>
                <a:gd name="T3" fmla="*/ 67 h 161"/>
                <a:gd name="T4" fmla="*/ 502 w 504"/>
                <a:gd name="T5" fmla="*/ 90 h 161"/>
                <a:gd name="T6" fmla="*/ 490 w 504"/>
                <a:gd name="T7" fmla="*/ 115 h 161"/>
                <a:gd name="T8" fmla="*/ 455 w 504"/>
                <a:gd name="T9" fmla="*/ 90 h 161"/>
                <a:gd name="T10" fmla="*/ 327 w 504"/>
                <a:gd name="T11" fmla="*/ 37 h 161"/>
                <a:gd name="T12" fmla="*/ 216 w 504"/>
                <a:gd name="T13" fmla="*/ 69 h 161"/>
                <a:gd name="T14" fmla="*/ 68 w 504"/>
                <a:gd name="T15" fmla="*/ 143 h 161"/>
                <a:gd name="T16" fmla="*/ 2 w 504"/>
                <a:gd name="T17" fmla="*/ 99 h 161"/>
                <a:gd name="T18" fmla="*/ 11 w 504"/>
                <a:gd name="T19" fmla="*/ 76 h 161"/>
                <a:gd name="T20" fmla="*/ 76 w 504"/>
                <a:gd name="T21" fmla="*/ 110 h 161"/>
                <a:gd name="T22" fmla="*/ 174 w 504"/>
                <a:gd name="T23" fmla="*/ 57 h 161"/>
                <a:gd name="T24" fmla="*/ 319 w 504"/>
                <a:gd name="T25"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161">
                  <a:moveTo>
                    <a:pt x="319" y="4"/>
                  </a:moveTo>
                  <a:cubicBezTo>
                    <a:pt x="384" y="0"/>
                    <a:pt x="445" y="29"/>
                    <a:pt x="486" y="67"/>
                  </a:cubicBezTo>
                  <a:cubicBezTo>
                    <a:pt x="490" y="71"/>
                    <a:pt x="501" y="81"/>
                    <a:pt x="502" y="90"/>
                  </a:cubicBezTo>
                  <a:cubicBezTo>
                    <a:pt x="504" y="101"/>
                    <a:pt x="499" y="113"/>
                    <a:pt x="490" y="115"/>
                  </a:cubicBezTo>
                  <a:cubicBezTo>
                    <a:pt x="480" y="117"/>
                    <a:pt x="461" y="97"/>
                    <a:pt x="455" y="90"/>
                  </a:cubicBezTo>
                  <a:cubicBezTo>
                    <a:pt x="424" y="61"/>
                    <a:pt x="384" y="38"/>
                    <a:pt x="327" y="37"/>
                  </a:cubicBezTo>
                  <a:cubicBezTo>
                    <a:pt x="284" y="37"/>
                    <a:pt x="245" y="51"/>
                    <a:pt x="216" y="69"/>
                  </a:cubicBezTo>
                  <a:cubicBezTo>
                    <a:pt x="173" y="96"/>
                    <a:pt x="147" y="161"/>
                    <a:pt x="68" y="143"/>
                  </a:cubicBezTo>
                  <a:cubicBezTo>
                    <a:pt x="45" y="138"/>
                    <a:pt x="7" y="123"/>
                    <a:pt x="2" y="99"/>
                  </a:cubicBezTo>
                  <a:cubicBezTo>
                    <a:pt x="0" y="91"/>
                    <a:pt x="1" y="80"/>
                    <a:pt x="11" y="76"/>
                  </a:cubicBezTo>
                  <a:cubicBezTo>
                    <a:pt x="31" y="70"/>
                    <a:pt x="54" y="107"/>
                    <a:pt x="76" y="110"/>
                  </a:cubicBezTo>
                  <a:cubicBezTo>
                    <a:pt x="126" y="116"/>
                    <a:pt x="147" y="79"/>
                    <a:pt x="174" y="57"/>
                  </a:cubicBezTo>
                  <a:cubicBezTo>
                    <a:pt x="208" y="29"/>
                    <a:pt x="256" y="8"/>
                    <a:pt x="3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1" name="Freeform 170"/>
            <p:cNvSpPr>
              <a:spLocks/>
            </p:cNvSpPr>
            <p:nvPr/>
          </p:nvSpPr>
          <p:spPr bwMode="auto">
            <a:xfrm>
              <a:off x="1394959" y="6174302"/>
              <a:ext cx="1952625" cy="593725"/>
            </a:xfrm>
            <a:custGeom>
              <a:avLst/>
              <a:gdLst>
                <a:gd name="T0" fmla="*/ 366 w 520"/>
                <a:gd name="T1" fmla="*/ 6 h 158"/>
                <a:gd name="T2" fmla="*/ 508 w 520"/>
                <a:gd name="T3" fmla="*/ 59 h 158"/>
                <a:gd name="T4" fmla="*/ 506 w 520"/>
                <a:gd name="T5" fmla="*/ 95 h 158"/>
                <a:gd name="T6" fmla="*/ 453 w 520"/>
                <a:gd name="T7" fmla="*/ 59 h 158"/>
                <a:gd name="T8" fmla="*/ 290 w 520"/>
                <a:gd name="T9" fmla="*/ 74 h 158"/>
                <a:gd name="T10" fmla="*/ 260 w 520"/>
                <a:gd name="T11" fmla="*/ 105 h 158"/>
                <a:gd name="T12" fmla="*/ 32 w 520"/>
                <a:gd name="T13" fmla="*/ 97 h 158"/>
                <a:gd name="T14" fmla="*/ 27 w 520"/>
                <a:gd name="T15" fmla="*/ 51 h 158"/>
                <a:gd name="T16" fmla="*/ 78 w 520"/>
                <a:gd name="T17" fmla="*/ 88 h 158"/>
                <a:gd name="T18" fmla="*/ 230 w 520"/>
                <a:gd name="T19" fmla="*/ 82 h 158"/>
                <a:gd name="T20" fmla="*/ 366 w 520"/>
                <a:gd name="T2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58">
                  <a:moveTo>
                    <a:pt x="366" y="6"/>
                  </a:moveTo>
                  <a:cubicBezTo>
                    <a:pt x="422" y="0"/>
                    <a:pt x="479" y="24"/>
                    <a:pt x="508" y="59"/>
                  </a:cubicBezTo>
                  <a:cubicBezTo>
                    <a:pt x="520" y="75"/>
                    <a:pt x="518" y="91"/>
                    <a:pt x="506" y="95"/>
                  </a:cubicBezTo>
                  <a:cubicBezTo>
                    <a:pt x="488" y="100"/>
                    <a:pt x="467" y="68"/>
                    <a:pt x="453" y="59"/>
                  </a:cubicBezTo>
                  <a:cubicBezTo>
                    <a:pt x="402" y="29"/>
                    <a:pt x="333" y="38"/>
                    <a:pt x="290" y="74"/>
                  </a:cubicBezTo>
                  <a:cubicBezTo>
                    <a:pt x="281" y="82"/>
                    <a:pt x="270" y="97"/>
                    <a:pt x="260" y="105"/>
                  </a:cubicBezTo>
                  <a:cubicBezTo>
                    <a:pt x="195" y="158"/>
                    <a:pt x="91" y="149"/>
                    <a:pt x="32" y="97"/>
                  </a:cubicBezTo>
                  <a:cubicBezTo>
                    <a:pt x="24" y="89"/>
                    <a:pt x="0" y="56"/>
                    <a:pt x="27" y="51"/>
                  </a:cubicBezTo>
                  <a:cubicBezTo>
                    <a:pt x="43" y="47"/>
                    <a:pt x="61" y="77"/>
                    <a:pt x="78" y="88"/>
                  </a:cubicBezTo>
                  <a:cubicBezTo>
                    <a:pt x="125" y="116"/>
                    <a:pt x="190" y="109"/>
                    <a:pt x="230" y="82"/>
                  </a:cubicBezTo>
                  <a:cubicBezTo>
                    <a:pt x="277" y="51"/>
                    <a:pt x="292" y="14"/>
                    <a:pt x="36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sp>
          <p:nvSpPr>
            <p:cNvPr id="172" name="Freeform 171"/>
            <p:cNvSpPr>
              <a:spLocks/>
            </p:cNvSpPr>
            <p:nvPr/>
          </p:nvSpPr>
          <p:spPr bwMode="auto">
            <a:xfrm>
              <a:off x="1260022" y="6493389"/>
              <a:ext cx="1930400" cy="566738"/>
            </a:xfrm>
            <a:custGeom>
              <a:avLst/>
              <a:gdLst>
                <a:gd name="T0" fmla="*/ 10 w 514"/>
                <a:gd name="T1" fmla="*/ 35 h 151"/>
                <a:gd name="T2" fmla="*/ 63 w 514"/>
                <a:gd name="T3" fmla="*/ 72 h 151"/>
                <a:gd name="T4" fmla="*/ 211 w 514"/>
                <a:gd name="T5" fmla="*/ 111 h 151"/>
                <a:gd name="T6" fmla="*/ 296 w 514"/>
                <a:gd name="T7" fmla="*/ 77 h 151"/>
                <a:gd name="T8" fmla="*/ 436 w 514"/>
                <a:gd name="T9" fmla="*/ 8 h 151"/>
                <a:gd name="T10" fmla="*/ 510 w 514"/>
                <a:gd name="T11" fmla="*/ 49 h 151"/>
                <a:gd name="T12" fmla="*/ 501 w 514"/>
                <a:gd name="T13" fmla="*/ 73 h 151"/>
                <a:gd name="T14" fmla="*/ 448 w 514"/>
                <a:gd name="T15" fmla="*/ 42 h 151"/>
                <a:gd name="T16" fmla="*/ 323 w 514"/>
                <a:gd name="T17" fmla="*/ 103 h 151"/>
                <a:gd name="T18" fmla="*/ 165 w 514"/>
                <a:gd name="T19" fmla="*/ 146 h 151"/>
                <a:gd name="T20" fmla="*/ 63 w 514"/>
                <a:gd name="T21" fmla="*/ 111 h 151"/>
                <a:gd name="T22" fmla="*/ 10 w 514"/>
                <a:gd name="T23"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151">
                  <a:moveTo>
                    <a:pt x="10" y="35"/>
                  </a:moveTo>
                  <a:cubicBezTo>
                    <a:pt x="40" y="37"/>
                    <a:pt x="46" y="59"/>
                    <a:pt x="63" y="72"/>
                  </a:cubicBezTo>
                  <a:cubicBezTo>
                    <a:pt x="95" y="96"/>
                    <a:pt x="147" y="117"/>
                    <a:pt x="211" y="111"/>
                  </a:cubicBezTo>
                  <a:cubicBezTo>
                    <a:pt x="248" y="107"/>
                    <a:pt x="274" y="92"/>
                    <a:pt x="296" y="77"/>
                  </a:cubicBezTo>
                  <a:cubicBezTo>
                    <a:pt x="338" y="48"/>
                    <a:pt x="358" y="0"/>
                    <a:pt x="436" y="8"/>
                  </a:cubicBezTo>
                  <a:cubicBezTo>
                    <a:pt x="454" y="10"/>
                    <a:pt x="503" y="25"/>
                    <a:pt x="510" y="49"/>
                  </a:cubicBezTo>
                  <a:cubicBezTo>
                    <a:pt x="512" y="58"/>
                    <a:pt x="514" y="70"/>
                    <a:pt x="501" y="73"/>
                  </a:cubicBezTo>
                  <a:cubicBezTo>
                    <a:pt x="484" y="78"/>
                    <a:pt x="467" y="48"/>
                    <a:pt x="448" y="42"/>
                  </a:cubicBezTo>
                  <a:cubicBezTo>
                    <a:pt x="388" y="23"/>
                    <a:pt x="360" y="77"/>
                    <a:pt x="323" y="103"/>
                  </a:cubicBezTo>
                  <a:cubicBezTo>
                    <a:pt x="286" y="130"/>
                    <a:pt x="237" y="151"/>
                    <a:pt x="165" y="146"/>
                  </a:cubicBezTo>
                  <a:cubicBezTo>
                    <a:pt x="129" y="143"/>
                    <a:pt x="92" y="129"/>
                    <a:pt x="63" y="111"/>
                  </a:cubicBezTo>
                  <a:cubicBezTo>
                    <a:pt x="38" y="95"/>
                    <a:pt x="0" y="73"/>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p>
          </p:txBody>
        </p:sp>
      </p:grpSp>
      <p:sp>
        <p:nvSpPr>
          <p:cNvPr id="173" name="Freeform 172"/>
          <p:cNvSpPr>
            <a:spLocks noChangeAspect="1"/>
          </p:cNvSpPr>
          <p:nvPr/>
        </p:nvSpPr>
        <p:spPr bwMode="auto">
          <a:xfrm>
            <a:off x="11072410" y="2996116"/>
            <a:ext cx="604165" cy="457200"/>
          </a:xfrm>
          <a:custGeom>
            <a:avLst/>
            <a:gdLst>
              <a:gd name="connsiteX0" fmla="*/ 5546725 w 8802688"/>
              <a:gd name="connsiteY0" fmla="*/ 4819650 h 6677025"/>
              <a:gd name="connsiteX1" fmla="*/ 5573713 w 8802688"/>
              <a:gd name="connsiteY1" fmla="*/ 4926013 h 6677025"/>
              <a:gd name="connsiteX2" fmla="*/ 5603875 w 8802688"/>
              <a:gd name="connsiteY2" fmla="*/ 5024438 h 6677025"/>
              <a:gd name="connsiteX3" fmla="*/ 5630863 w 8802688"/>
              <a:gd name="connsiteY3" fmla="*/ 5122863 h 6677025"/>
              <a:gd name="connsiteX4" fmla="*/ 5657850 w 8802688"/>
              <a:gd name="connsiteY4" fmla="*/ 5229225 h 6677025"/>
              <a:gd name="connsiteX5" fmla="*/ 5668963 w 8802688"/>
              <a:gd name="connsiteY5" fmla="*/ 5313363 h 6677025"/>
              <a:gd name="connsiteX6" fmla="*/ 5681663 w 8802688"/>
              <a:gd name="connsiteY6" fmla="*/ 5399088 h 6677025"/>
              <a:gd name="connsiteX7" fmla="*/ 5686425 w 8802688"/>
              <a:gd name="connsiteY7" fmla="*/ 5484813 h 6677025"/>
              <a:gd name="connsiteX8" fmla="*/ 5689600 w 8802688"/>
              <a:gd name="connsiteY8" fmla="*/ 5572126 h 6677025"/>
              <a:gd name="connsiteX9" fmla="*/ 5695950 w 8802688"/>
              <a:gd name="connsiteY9" fmla="*/ 5749926 h 6677025"/>
              <a:gd name="connsiteX10" fmla="*/ 5695950 w 8802688"/>
              <a:gd name="connsiteY10" fmla="*/ 5940426 h 6677025"/>
              <a:gd name="connsiteX11" fmla="*/ 5692775 w 8802688"/>
              <a:gd name="connsiteY11" fmla="*/ 5957888 h 6677025"/>
              <a:gd name="connsiteX12" fmla="*/ 5689600 w 8802688"/>
              <a:gd name="connsiteY12" fmla="*/ 5978526 h 6677025"/>
              <a:gd name="connsiteX13" fmla="*/ 5681663 w 8802688"/>
              <a:gd name="connsiteY13" fmla="*/ 6002338 h 6677025"/>
              <a:gd name="connsiteX14" fmla="*/ 5672138 w 8802688"/>
              <a:gd name="connsiteY14" fmla="*/ 6029326 h 6677025"/>
              <a:gd name="connsiteX15" fmla="*/ 5659438 w 8802688"/>
              <a:gd name="connsiteY15" fmla="*/ 6053138 h 6677025"/>
              <a:gd name="connsiteX16" fmla="*/ 5648325 w 8802688"/>
              <a:gd name="connsiteY16" fmla="*/ 6070601 h 6677025"/>
              <a:gd name="connsiteX17" fmla="*/ 5634038 w 8802688"/>
              <a:gd name="connsiteY17" fmla="*/ 6086476 h 6677025"/>
              <a:gd name="connsiteX18" fmla="*/ 5627688 w 8802688"/>
              <a:gd name="connsiteY18" fmla="*/ 6088063 h 6677025"/>
              <a:gd name="connsiteX19" fmla="*/ 5621338 w 8802688"/>
              <a:gd name="connsiteY19" fmla="*/ 6088063 h 6677025"/>
              <a:gd name="connsiteX20" fmla="*/ 5526088 w 8802688"/>
              <a:gd name="connsiteY20" fmla="*/ 6100763 h 6677025"/>
              <a:gd name="connsiteX21" fmla="*/ 5430838 w 8802688"/>
              <a:gd name="connsiteY21" fmla="*/ 6107113 h 6677025"/>
              <a:gd name="connsiteX22" fmla="*/ 5338763 w 8802688"/>
              <a:gd name="connsiteY22" fmla="*/ 6107113 h 6677025"/>
              <a:gd name="connsiteX23" fmla="*/ 5249862 w 8802688"/>
              <a:gd name="connsiteY23" fmla="*/ 6103938 h 6677025"/>
              <a:gd name="connsiteX24" fmla="*/ 5068887 w 8802688"/>
              <a:gd name="connsiteY24" fmla="*/ 6094413 h 6677025"/>
              <a:gd name="connsiteX25" fmla="*/ 4973637 w 8802688"/>
              <a:gd name="connsiteY25" fmla="*/ 6091238 h 6677025"/>
              <a:gd name="connsiteX26" fmla="*/ 4878387 w 8802688"/>
              <a:gd name="connsiteY26" fmla="*/ 6088063 h 6677025"/>
              <a:gd name="connsiteX27" fmla="*/ 5045075 w 8802688"/>
              <a:gd name="connsiteY27" fmla="*/ 5780088 h 6677025"/>
              <a:gd name="connsiteX28" fmla="*/ 5213350 w 8802688"/>
              <a:gd name="connsiteY28" fmla="*/ 5467350 h 6677025"/>
              <a:gd name="connsiteX29" fmla="*/ 5380038 w 8802688"/>
              <a:gd name="connsiteY29" fmla="*/ 5149850 h 6677025"/>
              <a:gd name="connsiteX30" fmla="*/ 576262 w 8802688"/>
              <a:gd name="connsiteY30" fmla="*/ 4632325 h 6677025"/>
              <a:gd name="connsiteX31" fmla="*/ 685799 w 8802688"/>
              <a:gd name="connsiteY31" fmla="*/ 4827588 h 6677025"/>
              <a:gd name="connsiteX32" fmla="*/ 796925 w 8802688"/>
              <a:gd name="connsiteY32" fmla="*/ 5030788 h 6677025"/>
              <a:gd name="connsiteX33" fmla="*/ 909637 w 8802688"/>
              <a:gd name="connsiteY33" fmla="*/ 5235575 h 6677025"/>
              <a:gd name="connsiteX34" fmla="*/ 1019175 w 8802688"/>
              <a:gd name="connsiteY34" fmla="*/ 5456238 h 6677025"/>
              <a:gd name="connsiteX35" fmla="*/ 1031875 w 8802688"/>
              <a:gd name="connsiteY35" fmla="*/ 5481638 h 6677025"/>
              <a:gd name="connsiteX36" fmla="*/ 1039812 w 8802688"/>
              <a:gd name="connsiteY36" fmla="*/ 5508626 h 6677025"/>
              <a:gd name="connsiteX37" fmla="*/ 1046162 w 8802688"/>
              <a:gd name="connsiteY37" fmla="*/ 5532438 h 6677025"/>
              <a:gd name="connsiteX38" fmla="*/ 1049337 w 8802688"/>
              <a:gd name="connsiteY38" fmla="*/ 5559426 h 6677025"/>
              <a:gd name="connsiteX39" fmla="*/ 1049337 w 8802688"/>
              <a:gd name="connsiteY39" fmla="*/ 5580063 h 6677025"/>
              <a:gd name="connsiteX40" fmla="*/ 1046162 w 8802688"/>
              <a:gd name="connsiteY40" fmla="*/ 5600701 h 6677025"/>
              <a:gd name="connsiteX41" fmla="*/ 1039812 w 8802688"/>
              <a:gd name="connsiteY41" fmla="*/ 5621338 h 6677025"/>
              <a:gd name="connsiteX42" fmla="*/ 1028699 w 8802688"/>
              <a:gd name="connsiteY42" fmla="*/ 5640388 h 6677025"/>
              <a:gd name="connsiteX43" fmla="*/ 1019175 w 8802688"/>
              <a:gd name="connsiteY43" fmla="*/ 5657851 h 6677025"/>
              <a:gd name="connsiteX44" fmla="*/ 1004887 w 8802688"/>
              <a:gd name="connsiteY44" fmla="*/ 5672138 h 6677025"/>
              <a:gd name="connsiteX45" fmla="*/ 987425 w 8802688"/>
              <a:gd name="connsiteY45" fmla="*/ 5684838 h 6677025"/>
              <a:gd name="connsiteX46" fmla="*/ 968375 w 8802688"/>
              <a:gd name="connsiteY46" fmla="*/ 5695951 h 6677025"/>
              <a:gd name="connsiteX47" fmla="*/ 947737 w 8802688"/>
              <a:gd name="connsiteY47" fmla="*/ 5705476 h 6677025"/>
              <a:gd name="connsiteX48" fmla="*/ 923925 w 8802688"/>
              <a:gd name="connsiteY48" fmla="*/ 5711826 h 6677025"/>
              <a:gd name="connsiteX49" fmla="*/ 896937 w 8802688"/>
              <a:gd name="connsiteY49" fmla="*/ 5713413 h 6677025"/>
              <a:gd name="connsiteX50" fmla="*/ 871537 w 8802688"/>
              <a:gd name="connsiteY50" fmla="*/ 5716588 h 6677025"/>
              <a:gd name="connsiteX51" fmla="*/ 844549 w 8802688"/>
              <a:gd name="connsiteY51" fmla="*/ 5716588 h 6677025"/>
              <a:gd name="connsiteX52" fmla="*/ 814387 w 8802688"/>
              <a:gd name="connsiteY52" fmla="*/ 5716588 h 6677025"/>
              <a:gd name="connsiteX53" fmla="*/ 787399 w 8802688"/>
              <a:gd name="connsiteY53" fmla="*/ 5713413 h 6677025"/>
              <a:gd name="connsiteX54" fmla="*/ 757237 w 8802688"/>
              <a:gd name="connsiteY54" fmla="*/ 5711826 h 6677025"/>
              <a:gd name="connsiteX55" fmla="*/ 728662 w 8802688"/>
              <a:gd name="connsiteY55" fmla="*/ 5702301 h 6677025"/>
              <a:gd name="connsiteX56" fmla="*/ 695325 w 8802688"/>
              <a:gd name="connsiteY56" fmla="*/ 5692776 h 6677025"/>
              <a:gd name="connsiteX57" fmla="*/ 636587 w 8802688"/>
              <a:gd name="connsiteY57" fmla="*/ 5668963 h 6677025"/>
              <a:gd name="connsiteX58" fmla="*/ 576262 w 8802688"/>
              <a:gd name="connsiteY58" fmla="*/ 5637213 h 6677025"/>
              <a:gd name="connsiteX59" fmla="*/ 520699 w 8802688"/>
              <a:gd name="connsiteY59" fmla="*/ 5600701 h 6677025"/>
              <a:gd name="connsiteX60" fmla="*/ 463549 w 8802688"/>
              <a:gd name="connsiteY60" fmla="*/ 5556251 h 6677025"/>
              <a:gd name="connsiteX61" fmla="*/ 406399 w 8802688"/>
              <a:gd name="connsiteY61" fmla="*/ 5508626 h 6677025"/>
              <a:gd name="connsiteX62" fmla="*/ 360362 w 8802688"/>
              <a:gd name="connsiteY62" fmla="*/ 5457826 h 6677025"/>
              <a:gd name="connsiteX63" fmla="*/ 312737 w 8802688"/>
              <a:gd name="connsiteY63" fmla="*/ 5405438 h 6677025"/>
              <a:gd name="connsiteX64" fmla="*/ 269875 w 8802688"/>
              <a:gd name="connsiteY64" fmla="*/ 5351463 h 6677025"/>
              <a:gd name="connsiteX65" fmla="*/ 234949 w 8802688"/>
              <a:gd name="connsiteY65" fmla="*/ 5294313 h 6677025"/>
              <a:gd name="connsiteX66" fmla="*/ 207962 w 8802688"/>
              <a:gd name="connsiteY66" fmla="*/ 5238750 h 6677025"/>
              <a:gd name="connsiteX67" fmla="*/ 184149 w 8802688"/>
              <a:gd name="connsiteY67" fmla="*/ 5184775 h 6677025"/>
              <a:gd name="connsiteX68" fmla="*/ 177799 w 8802688"/>
              <a:gd name="connsiteY68" fmla="*/ 5157788 h 6677025"/>
              <a:gd name="connsiteX69" fmla="*/ 173037 w 8802688"/>
              <a:gd name="connsiteY69" fmla="*/ 5130800 h 6677025"/>
              <a:gd name="connsiteX70" fmla="*/ 169862 w 8802688"/>
              <a:gd name="connsiteY70" fmla="*/ 5105400 h 6677025"/>
              <a:gd name="connsiteX71" fmla="*/ 166687 w 8802688"/>
              <a:gd name="connsiteY71" fmla="*/ 5081588 h 6677025"/>
              <a:gd name="connsiteX72" fmla="*/ 169862 w 8802688"/>
              <a:gd name="connsiteY72" fmla="*/ 5054600 h 6677025"/>
              <a:gd name="connsiteX73" fmla="*/ 173037 w 8802688"/>
              <a:gd name="connsiteY73" fmla="*/ 5024438 h 6677025"/>
              <a:gd name="connsiteX74" fmla="*/ 180975 w 8802688"/>
              <a:gd name="connsiteY74" fmla="*/ 4997450 h 6677025"/>
              <a:gd name="connsiteX75" fmla="*/ 190499 w 8802688"/>
              <a:gd name="connsiteY75" fmla="*/ 4973638 h 6677025"/>
              <a:gd name="connsiteX76" fmla="*/ 201612 w 8802688"/>
              <a:gd name="connsiteY76" fmla="*/ 4949825 h 6677025"/>
              <a:gd name="connsiteX77" fmla="*/ 214312 w 8802688"/>
              <a:gd name="connsiteY77" fmla="*/ 4929188 h 6677025"/>
              <a:gd name="connsiteX78" fmla="*/ 228599 w 8802688"/>
              <a:gd name="connsiteY78" fmla="*/ 4908550 h 6677025"/>
              <a:gd name="connsiteX79" fmla="*/ 241299 w 8802688"/>
              <a:gd name="connsiteY79" fmla="*/ 4894263 h 6677025"/>
              <a:gd name="connsiteX80" fmla="*/ 285749 w 8802688"/>
              <a:gd name="connsiteY80" fmla="*/ 4851400 h 6677025"/>
              <a:gd name="connsiteX81" fmla="*/ 330199 w 8802688"/>
              <a:gd name="connsiteY81" fmla="*/ 4816475 h 6677025"/>
              <a:gd name="connsiteX82" fmla="*/ 377825 w 8802688"/>
              <a:gd name="connsiteY82" fmla="*/ 4779963 h 6677025"/>
              <a:gd name="connsiteX83" fmla="*/ 422275 w 8802688"/>
              <a:gd name="connsiteY83" fmla="*/ 4748213 h 6677025"/>
              <a:gd name="connsiteX84" fmla="*/ 507999 w 8802688"/>
              <a:gd name="connsiteY84" fmla="*/ 4687888 h 6677025"/>
              <a:gd name="connsiteX85" fmla="*/ 544512 w 8802688"/>
              <a:gd name="connsiteY85" fmla="*/ 4662488 h 6677025"/>
              <a:gd name="connsiteX86" fmla="*/ 6180138 w 8802688"/>
              <a:gd name="connsiteY86" fmla="*/ 3546475 h 6677025"/>
              <a:gd name="connsiteX87" fmla="*/ 6124576 w 8802688"/>
              <a:gd name="connsiteY87" fmla="*/ 3562350 h 6677025"/>
              <a:gd name="connsiteX88" fmla="*/ 6076951 w 8802688"/>
              <a:gd name="connsiteY88" fmla="*/ 3579813 h 6677025"/>
              <a:gd name="connsiteX89" fmla="*/ 6037263 w 8802688"/>
              <a:gd name="connsiteY89" fmla="*/ 3600450 h 6677025"/>
              <a:gd name="connsiteX90" fmla="*/ 6002338 w 8802688"/>
              <a:gd name="connsiteY90" fmla="*/ 3624263 h 6677025"/>
              <a:gd name="connsiteX91" fmla="*/ 5978526 w 8802688"/>
              <a:gd name="connsiteY91" fmla="*/ 3651250 h 6677025"/>
              <a:gd name="connsiteX92" fmla="*/ 5961063 w 8802688"/>
              <a:gd name="connsiteY92" fmla="*/ 3678238 h 6677025"/>
              <a:gd name="connsiteX93" fmla="*/ 5948363 w 8802688"/>
              <a:gd name="connsiteY93" fmla="*/ 3705225 h 6677025"/>
              <a:gd name="connsiteX94" fmla="*/ 5945188 w 8802688"/>
              <a:gd name="connsiteY94" fmla="*/ 3719513 h 6677025"/>
              <a:gd name="connsiteX95" fmla="*/ 5945188 w 8802688"/>
              <a:gd name="connsiteY95" fmla="*/ 3733800 h 6677025"/>
              <a:gd name="connsiteX96" fmla="*/ 5986463 w 8802688"/>
              <a:gd name="connsiteY96" fmla="*/ 3698875 h 6677025"/>
              <a:gd name="connsiteX97" fmla="*/ 6046788 w 8802688"/>
              <a:gd name="connsiteY97" fmla="*/ 3654425 h 6677025"/>
              <a:gd name="connsiteX98" fmla="*/ 6115051 w 8802688"/>
              <a:gd name="connsiteY98" fmla="*/ 3600450 h 6677025"/>
              <a:gd name="connsiteX99" fmla="*/ 6148388 w 8802688"/>
              <a:gd name="connsiteY99" fmla="*/ 3573463 h 6677025"/>
              <a:gd name="connsiteX100" fmla="*/ 279400 w 8802688"/>
              <a:gd name="connsiteY100" fmla="*/ 2203450 h 6677025"/>
              <a:gd name="connsiteX101" fmla="*/ 354013 w 8802688"/>
              <a:gd name="connsiteY101" fmla="*/ 2203450 h 6677025"/>
              <a:gd name="connsiteX102" fmla="*/ 327025 w 8802688"/>
              <a:gd name="connsiteY102" fmla="*/ 2274888 h 6677025"/>
              <a:gd name="connsiteX103" fmla="*/ 303213 w 8802688"/>
              <a:gd name="connsiteY103" fmla="*/ 2343150 h 6677025"/>
              <a:gd name="connsiteX104" fmla="*/ 261938 w 8802688"/>
              <a:gd name="connsiteY104" fmla="*/ 2482850 h 6677025"/>
              <a:gd name="connsiteX105" fmla="*/ 217488 w 8802688"/>
              <a:gd name="connsiteY105" fmla="*/ 2625726 h 6677025"/>
              <a:gd name="connsiteX106" fmla="*/ 193675 w 8802688"/>
              <a:gd name="connsiteY106" fmla="*/ 2693988 h 6677025"/>
              <a:gd name="connsiteX107" fmla="*/ 166688 w 8802688"/>
              <a:gd name="connsiteY107" fmla="*/ 2765425 h 6677025"/>
              <a:gd name="connsiteX108" fmla="*/ 169863 w 8802688"/>
              <a:gd name="connsiteY108" fmla="*/ 2792413 h 6677025"/>
              <a:gd name="connsiteX109" fmla="*/ 173038 w 8802688"/>
              <a:gd name="connsiteY109" fmla="*/ 2819400 h 6677025"/>
              <a:gd name="connsiteX110" fmla="*/ 180975 w 8802688"/>
              <a:gd name="connsiteY110" fmla="*/ 2844801 h 6677025"/>
              <a:gd name="connsiteX111" fmla="*/ 190500 w 8802688"/>
              <a:gd name="connsiteY111" fmla="*/ 2871788 h 6677025"/>
              <a:gd name="connsiteX112" fmla="*/ 201613 w 8802688"/>
              <a:gd name="connsiteY112" fmla="*/ 2895601 h 6677025"/>
              <a:gd name="connsiteX113" fmla="*/ 214313 w 8802688"/>
              <a:gd name="connsiteY113" fmla="*/ 2916238 h 6677025"/>
              <a:gd name="connsiteX114" fmla="*/ 228600 w 8802688"/>
              <a:gd name="connsiteY114" fmla="*/ 2935288 h 6677025"/>
              <a:gd name="connsiteX115" fmla="*/ 241300 w 8802688"/>
              <a:gd name="connsiteY115" fmla="*/ 2952751 h 6677025"/>
              <a:gd name="connsiteX116" fmla="*/ 242888 w 8802688"/>
              <a:gd name="connsiteY116" fmla="*/ 2959101 h 6677025"/>
              <a:gd name="connsiteX117" fmla="*/ 242888 w 8802688"/>
              <a:gd name="connsiteY117" fmla="*/ 2963863 h 6677025"/>
              <a:gd name="connsiteX118" fmla="*/ 255588 w 8802688"/>
              <a:gd name="connsiteY118" fmla="*/ 2973388 h 6677025"/>
              <a:gd name="connsiteX119" fmla="*/ 266700 w 8802688"/>
              <a:gd name="connsiteY119" fmla="*/ 2979738 h 6677025"/>
              <a:gd name="connsiteX120" fmla="*/ 288925 w 8802688"/>
              <a:gd name="connsiteY120" fmla="*/ 2984501 h 6677025"/>
              <a:gd name="connsiteX121" fmla="*/ 336550 w 8802688"/>
              <a:gd name="connsiteY121" fmla="*/ 2987676 h 6677025"/>
              <a:gd name="connsiteX122" fmla="*/ 388938 w 8802688"/>
              <a:gd name="connsiteY122" fmla="*/ 2987676 h 6677025"/>
              <a:gd name="connsiteX123" fmla="*/ 404813 w 8802688"/>
              <a:gd name="connsiteY123" fmla="*/ 2987676 h 6677025"/>
              <a:gd name="connsiteX124" fmla="*/ 425450 w 8802688"/>
              <a:gd name="connsiteY124" fmla="*/ 2982913 h 6677025"/>
              <a:gd name="connsiteX125" fmla="*/ 469900 w 8802688"/>
              <a:gd name="connsiteY125" fmla="*/ 2963863 h 6677025"/>
              <a:gd name="connsiteX126" fmla="*/ 520700 w 8802688"/>
              <a:gd name="connsiteY126" fmla="*/ 2940051 h 6677025"/>
              <a:gd name="connsiteX127" fmla="*/ 576263 w 8802688"/>
              <a:gd name="connsiteY127" fmla="*/ 2914651 h 6677025"/>
              <a:gd name="connsiteX128" fmla="*/ 573088 w 8802688"/>
              <a:gd name="connsiteY128" fmla="*/ 2946401 h 6677025"/>
              <a:gd name="connsiteX129" fmla="*/ 568325 w 8802688"/>
              <a:gd name="connsiteY129" fmla="*/ 2979738 h 6677025"/>
              <a:gd name="connsiteX130" fmla="*/ 558801 w 8802688"/>
              <a:gd name="connsiteY130" fmla="*/ 3008313 h 6677025"/>
              <a:gd name="connsiteX131" fmla="*/ 544513 w 8802688"/>
              <a:gd name="connsiteY131" fmla="*/ 3038476 h 6677025"/>
              <a:gd name="connsiteX132" fmla="*/ 528638 w 8802688"/>
              <a:gd name="connsiteY132" fmla="*/ 3062288 h 6677025"/>
              <a:gd name="connsiteX133" fmla="*/ 508000 w 8802688"/>
              <a:gd name="connsiteY133" fmla="*/ 3086101 h 6677025"/>
              <a:gd name="connsiteX134" fmla="*/ 487363 w 8802688"/>
              <a:gd name="connsiteY134" fmla="*/ 3106738 h 6677025"/>
              <a:gd name="connsiteX135" fmla="*/ 463550 w 8802688"/>
              <a:gd name="connsiteY135" fmla="*/ 3124201 h 6677025"/>
              <a:gd name="connsiteX136" fmla="*/ 439738 w 8802688"/>
              <a:gd name="connsiteY136" fmla="*/ 3136901 h 6677025"/>
              <a:gd name="connsiteX137" fmla="*/ 412750 w 8802688"/>
              <a:gd name="connsiteY137" fmla="*/ 3148013 h 6677025"/>
              <a:gd name="connsiteX138" fmla="*/ 382588 w 8802688"/>
              <a:gd name="connsiteY138" fmla="*/ 3157538 h 6677025"/>
              <a:gd name="connsiteX139" fmla="*/ 357188 w 8802688"/>
              <a:gd name="connsiteY139" fmla="*/ 3160713 h 6677025"/>
              <a:gd name="connsiteX140" fmla="*/ 327025 w 8802688"/>
              <a:gd name="connsiteY140" fmla="*/ 3160713 h 6677025"/>
              <a:gd name="connsiteX141" fmla="*/ 296863 w 8802688"/>
              <a:gd name="connsiteY141" fmla="*/ 3157538 h 6677025"/>
              <a:gd name="connsiteX142" fmla="*/ 269875 w 8802688"/>
              <a:gd name="connsiteY142" fmla="*/ 3148013 h 6677025"/>
              <a:gd name="connsiteX143" fmla="*/ 241300 w 8802688"/>
              <a:gd name="connsiteY143" fmla="*/ 3136901 h 6677025"/>
              <a:gd name="connsiteX144" fmla="*/ 228600 w 8802688"/>
              <a:gd name="connsiteY144" fmla="*/ 3130551 h 6677025"/>
              <a:gd name="connsiteX145" fmla="*/ 214313 w 8802688"/>
              <a:gd name="connsiteY145" fmla="*/ 3119438 h 6677025"/>
              <a:gd name="connsiteX146" fmla="*/ 187325 w 8802688"/>
              <a:gd name="connsiteY146" fmla="*/ 3092451 h 6677025"/>
              <a:gd name="connsiteX147" fmla="*/ 160338 w 8802688"/>
              <a:gd name="connsiteY147" fmla="*/ 3055938 h 6677025"/>
              <a:gd name="connsiteX148" fmla="*/ 133350 w 8802688"/>
              <a:gd name="connsiteY148" fmla="*/ 3017838 h 6677025"/>
              <a:gd name="connsiteX149" fmla="*/ 109538 w 8802688"/>
              <a:gd name="connsiteY149" fmla="*/ 2970213 h 6677025"/>
              <a:gd name="connsiteX150" fmla="*/ 85725 w 8802688"/>
              <a:gd name="connsiteY150" fmla="*/ 2922588 h 6677025"/>
              <a:gd name="connsiteX151" fmla="*/ 65088 w 8802688"/>
              <a:gd name="connsiteY151" fmla="*/ 2868613 h 6677025"/>
              <a:gd name="connsiteX152" fmla="*/ 47625 w 8802688"/>
              <a:gd name="connsiteY152" fmla="*/ 2816225 h 6677025"/>
              <a:gd name="connsiteX153" fmla="*/ 30163 w 8802688"/>
              <a:gd name="connsiteY153" fmla="*/ 2762250 h 6677025"/>
              <a:gd name="connsiteX154" fmla="*/ 17463 w 8802688"/>
              <a:gd name="connsiteY154" fmla="*/ 2708275 h 6677025"/>
              <a:gd name="connsiteX155" fmla="*/ 9525 w 8802688"/>
              <a:gd name="connsiteY155" fmla="*/ 2655888 h 6677025"/>
              <a:gd name="connsiteX156" fmla="*/ 3175 w 8802688"/>
              <a:gd name="connsiteY156" fmla="*/ 2608263 h 6677025"/>
              <a:gd name="connsiteX157" fmla="*/ 0 w 8802688"/>
              <a:gd name="connsiteY157" fmla="*/ 2563813 h 6677025"/>
              <a:gd name="connsiteX158" fmla="*/ 0 w 8802688"/>
              <a:gd name="connsiteY158" fmla="*/ 2524125 h 6677025"/>
              <a:gd name="connsiteX159" fmla="*/ 9525 w 8802688"/>
              <a:gd name="connsiteY159" fmla="*/ 2492375 h 6677025"/>
              <a:gd name="connsiteX160" fmla="*/ 11113 w 8802688"/>
              <a:gd name="connsiteY160" fmla="*/ 2476500 h 6677025"/>
              <a:gd name="connsiteX161" fmla="*/ 17463 w 8802688"/>
              <a:gd name="connsiteY161" fmla="*/ 2465388 h 6677025"/>
              <a:gd name="connsiteX162" fmla="*/ 47625 w 8802688"/>
              <a:gd name="connsiteY162" fmla="*/ 2425700 h 6677025"/>
              <a:gd name="connsiteX163" fmla="*/ 79375 w 8802688"/>
              <a:gd name="connsiteY163" fmla="*/ 2387600 h 6677025"/>
              <a:gd name="connsiteX164" fmla="*/ 112713 w 8802688"/>
              <a:gd name="connsiteY164" fmla="*/ 2352675 h 6677025"/>
              <a:gd name="connsiteX165" fmla="*/ 149225 w 8802688"/>
              <a:gd name="connsiteY165" fmla="*/ 2322513 h 6677025"/>
              <a:gd name="connsiteX166" fmla="*/ 217488 w 8802688"/>
              <a:gd name="connsiteY166" fmla="*/ 2260600 h 6677025"/>
              <a:gd name="connsiteX167" fmla="*/ 5886450 w 8802688"/>
              <a:gd name="connsiteY167" fmla="*/ 2019300 h 6677025"/>
              <a:gd name="connsiteX168" fmla="*/ 5907087 w 8802688"/>
              <a:gd name="connsiteY168" fmla="*/ 2022475 h 6677025"/>
              <a:gd name="connsiteX169" fmla="*/ 5930900 w 8802688"/>
              <a:gd name="connsiteY169" fmla="*/ 2028825 h 6677025"/>
              <a:gd name="connsiteX170" fmla="*/ 5957888 w 8802688"/>
              <a:gd name="connsiteY170" fmla="*/ 2036763 h 6677025"/>
              <a:gd name="connsiteX171" fmla="*/ 5984875 w 8802688"/>
              <a:gd name="connsiteY171" fmla="*/ 2049463 h 6677025"/>
              <a:gd name="connsiteX172" fmla="*/ 6010275 w 8802688"/>
              <a:gd name="connsiteY172" fmla="*/ 2060575 h 6677025"/>
              <a:gd name="connsiteX173" fmla="*/ 6034088 w 8802688"/>
              <a:gd name="connsiteY173" fmla="*/ 2078038 h 6677025"/>
              <a:gd name="connsiteX174" fmla="*/ 6057900 w 8802688"/>
              <a:gd name="connsiteY174" fmla="*/ 2093913 h 6677025"/>
              <a:gd name="connsiteX175" fmla="*/ 5951538 w 8802688"/>
              <a:gd name="connsiteY175" fmla="*/ 2170113 h 6677025"/>
              <a:gd name="connsiteX176" fmla="*/ 5897562 w 8802688"/>
              <a:gd name="connsiteY176" fmla="*/ 2209800 h 6677025"/>
              <a:gd name="connsiteX177" fmla="*/ 5838825 w 8802688"/>
              <a:gd name="connsiteY177" fmla="*/ 2244725 h 6677025"/>
              <a:gd name="connsiteX178" fmla="*/ 5811837 w 8802688"/>
              <a:gd name="connsiteY178" fmla="*/ 2216150 h 6677025"/>
              <a:gd name="connsiteX179" fmla="*/ 5788025 w 8802688"/>
              <a:gd name="connsiteY179" fmla="*/ 2182813 h 6677025"/>
              <a:gd name="connsiteX180" fmla="*/ 5775325 w 8802688"/>
              <a:gd name="connsiteY180" fmla="*/ 2165350 h 6677025"/>
              <a:gd name="connsiteX181" fmla="*/ 5770562 w 8802688"/>
              <a:gd name="connsiteY181" fmla="*/ 2146300 h 6677025"/>
              <a:gd name="connsiteX182" fmla="*/ 5764212 w 8802688"/>
              <a:gd name="connsiteY182" fmla="*/ 2132013 h 6677025"/>
              <a:gd name="connsiteX183" fmla="*/ 5764212 w 8802688"/>
              <a:gd name="connsiteY183" fmla="*/ 2117725 h 6677025"/>
              <a:gd name="connsiteX184" fmla="*/ 5770562 w 8802688"/>
              <a:gd name="connsiteY184" fmla="*/ 2101850 h 6677025"/>
              <a:gd name="connsiteX185" fmla="*/ 5778500 w 8802688"/>
              <a:gd name="connsiteY185" fmla="*/ 2087563 h 6677025"/>
              <a:gd name="connsiteX186" fmla="*/ 5791200 w 8802688"/>
              <a:gd name="connsiteY186" fmla="*/ 2073275 h 6677025"/>
              <a:gd name="connsiteX187" fmla="*/ 5805487 w 8802688"/>
              <a:gd name="connsiteY187" fmla="*/ 2057400 h 6677025"/>
              <a:gd name="connsiteX188" fmla="*/ 5821362 w 8802688"/>
              <a:gd name="connsiteY188" fmla="*/ 2046288 h 6677025"/>
              <a:gd name="connsiteX189" fmla="*/ 5838825 w 8802688"/>
              <a:gd name="connsiteY189" fmla="*/ 2033588 h 6677025"/>
              <a:gd name="connsiteX190" fmla="*/ 5853112 w 8802688"/>
              <a:gd name="connsiteY190" fmla="*/ 2025650 h 6677025"/>
              <a:gd name="connsiteX191" fmla="*/ 5870575 w 8802688"/>
              <a:gd name="connsiteY191" fmla="*/ 2022475 h 6677025"/>
              <a:gd name="connsiteX192" fmla="*/ 6169026 w 8802688"/>
              <a:gd name="connsiteY192" fmla="*/ 1685925 h 6677025"/>
              <a:gd name="connsiteX193" fmla="*/ 6076951 w 8802688"/>
              <a:gd name="connsiteY193" fmla="*/ 1712913 h 6677025"/>
              <a:gd name="connsiteX194" fmla="*/ 5984875 w 8802688"/>
              <a:gd name="connsiteY194" fmla="*/ 1739900 h 6677025"/>
              <a:gd name="connsiteX195" fmla="*/ 5938838 w 8802688"/>
              <a:gd name="connsiteY195" fmla="*/ 1757363 h 6677025"/>
              <a:gd name="connsiteX196" fmla="*/ 5894388 w 8802688"/>
              <a:gd name="connsiteY196" fmla="*/ 1774825 h 6677025"/>
              <a:gd name="connsiteX197" fmla="*/ 5849938 w 8802688"/>
              <a:gd name="connsiteY197" fmla="*/ 1798638 h 6677025"/>
              <a:gd name="connsiteX198" fmla="*/ 5805488 w 8802688"/>
              <a:gd name="connsiteY198" fmla="*/ 1828800 h 6677025"/>
              <a:gd name="connsiteX199" fmla="*/ 5764213 w 8802688"/>
              <a:gd name="connsiteY199" fmla="*/ 1862138 h 6677025"/>
              <a:gd name="connsiteX200" fmla="*/ 5722938 w 8802688"/>
              <a:gd name="connsiteY200" fmla="*/ 1897063 h 6677025"/>
              <a:gd name="connsiteX201" fmla="*/ 5683250 w 8802688"/>
              <a:gd name="connsiteY201" fmla="*/ 1933575 h 6677025"/>
              <a:gd name="connsiteX202" fmla="*/ 5648325 w 8802688"/>
              <a:gd name="connsiteY202" fmla="*/ 1971675 h 6677025"/>
              <a:gd name="connsiteX203" fmla="*/ 5576888 w 8802688"/>
              <a:gd name="connsiteY203" fmla="*/ 2052638 h 6677025"/>
              <a:gd name="connsiteX204" fmla="*/ 5502275 w 8802688"/>
              <a:gd name="connsiteY204" fmla="*/ 2128838 h 6677025"/>
              <a:gd name="connsiteX205" fmla="*/ 5522913 w 8802688"/>
              <a:gd name="connsiteY205" fmla="*/ 2122488 h 6677025"/>
              <a:gd name="connsiteX206" fmla="*/ 5543550 w 8802688"/>
              <a:gd name="connsiteY206" fmla="*/ 2117725 h 6677025"/>
              <a:gd name="connsiteX207" fmla="*/ 5586413 w 8802688"/>
              <a:gd name="connsiteY207" fmla="*/ 2098675 h 6677025"/>
              <a:gd name="connsiteX208" fmla="*/ 5607050 w 8802688"/>
              <a:gd name="connsiteY208" fmla="*/ 2093913 h 6677025"/>
              <a:gd name="connsiteX209" fmla="*/ 5624513 w 8802688"/>
              <a:gd name="connsiteY209" fmla="*/ 2087563 h 6677025"/>
              <a:gd name="connsiteX210" fmla="*/ 5641975 w 8802688"/>
              <a:gd name="connsiteY210" fmla="*/ 2087563 h 6677025"/>
              <a:gd name="connsiteX211" fmla="*/ 5657850 w 8802688"/>
              <a:gd name="connsiteY211" fmla="*/ 2093913 h 6677025"/>
              <a:gd name="connsiteX212" fmla="*/ 5832475 w 8802688"/>
              <a:gd name="connsiteY212" fmla="*/ 2357438 h 6677025"/>
              <a:gd name="connsiteX213" fmla="*/ 5975350 w 8802688"/>
              <a:gd name="connsiteY213" fmla="*/ 2265363 h 6677025"/>
              <a:gd name="connsiteX214" fmla="*/ 6115051 w 8802688"/>
              <a:gd name="connsiteY214" fmla="*/ 2170113 h 6677025"/>
              <a:gd name="connsiteX215" fmla="*/ 6264276 w 8802688"/>
              <a:gd name="connsiteY215" fmla="*/ 2078038 h 6677025"/>
              <a:gd name="connsiteX216" fmla="*/ 6340476 w 8802688"/>
              <a:gd name="connsiteY216" fmla="*/ 2030413 h 6677025"/>
              <a:gd name="connsiteX217" fmla="*/ 6424613 w 8802688"/>
              <a:gd name="connsiteY217" fmla="*/ 1982788 h 6677025"/>
              <a:gd name="connsiteX218" fmla="*/ 6400801 w 8802688"/>
              <a:gd name="connsiteY218" fmla="*/ 1981200 h 6677025"/>
              <a:gd name="connsiteX219" fmla="*/ 6364288 w 8802688"/>
              <a:gd name="connsiteY219" fmla="*/ 1971675 h 6677025"/>
              <a:gd name="connsiteX220" fmla="*/ 6323013 w 8802688"/>
              <a:gd name="connsiteY220" fmla="*/ 1958975 h 6677025"/>
              <a:gd name="connsiteX221" fmla="*/ 6302376 w 8802688"/>
              <a:gd name="connsiteY221" fmla="*/ 1947863 h 6677025"/>
              <a:gd name="connsiteX222" fmla="*/ 6281738 w 8802688"/>
              <a:gd name="connsiteY222" fmla="*/ 1935163 h 6677025"/>
              <a:gd name="connsiteX223" fmla="*/ 6261101 w 8802688"/>
              <a:gd name="connsiteY223" fmla="*/ 1917700 h 6677025"/>
              <a:gd name="connsiteX224" fmla="*/ 6240463 w 8802688"/>
              <a:gd name="connsiteY224" fmla="*/ 1900238 h 6677025"/>
              <a:gd name="connsiteX225" fmla="*/ 6221413 w 8802688"/>
              <a:gd name="connsiteY225" fmla="*/ 1876425 h 6677025"/>
              <a:gd name="connsiteX226" fmla="*/ 6203951 w 8802688"/>
              <a:gd name="connsiteY226" fmla="*/ 1849438 h 6677025"/>
              <a:gd name="connsiteX227" fmla="*/ 6192838 w 8802688"/>
              <a:gd name="connsiteY227" fmla="*/ 1817688 h 6677025"/>
              <a:gd name="connsiteX228" fmla="*/ 6180138 w 8802688"/>
              <a:gd name="connsiteY228" fmla="*/ 1778000 h 6677025"/>
              <a:gd name="connsiteX229" fmla="*/ 6170613 w 8802688"/>
              <a:gd name="connsiteY229" fmla="*/ 1736725 h 6677025"/>
              <a:gd name="connsiteX230" fmla="*/ 8401050 w 8802688"/>
              <a:gd name="connsiteY230" fmla="*/ 1338262 h 6677025"/>
              <a:gd name="connsiteX231" fmla="*/ 8332788 w 8802688"/>
              <a:gd name="connsiteY231" fmla="*/ 1382712 h 6677025"/>
              <a:gd name="connsiteX232" fmla="*/ 8264525 w 8802688"/>
              <a:gd name="connsiteY232" fmla="*/ 1430337 h 6677025"/>
              <a:gd name="connsiteX233" fmla="*/ 8131175 w 8802688"/>
              <a:gd name="connsiteY233" fmla="*/ 1531937 h 6677025"/>
              <a:gd name="connsiteX234" fmla="*/ 8002588 w 8802688"/>
              <a:gd name="connsiteY234" fmla="*/ 1630363 h 6677025"/>
              <a:gd name="connsiteX235" fmla="*/ 7886700 w 8802688"/>
              <a:gd name="connsiteY235" fmla="*/ 1722438 h 6677025"/>
              <a:gd name="connsiteX236" fmla="*/ 7920038 w 8802688"/>
              <a:gd name="connsiteY236" fmla="*/ 1727200 h 6677025"/>
              <a:gd name="connsiteX237" fmla="*/ 7954963 w 8802688"/>
              <a:gd name="connsiteY237" fmla="*/ 1727200 h 6677025"/>
              <a:gd name="connsiteX238" fmla="*/ 7993063 w 8802688"/>
              <a:gd name="connsiteY238" fmla="*/ 1725613 h 6677025"/>
              <a:gd name="connsiteX239" fmla="*/ 8029575 w 8802688"/>
              <a:gd name="connsiteY239" fmla="*/ 1716088 h 6677025"/>
              <a:gd name="connsiteX240" fmla="*/ 8064500 w 8802688"/>
              <a:gd name="connsiteY240" fmla="*/ 1703388 h 6677025"/>
              <a:gd name="connsiteX241" fmla="*/ 8101013 w 8802688"/>
              <a:gd name="connsiteY241" fmla="*/ 1689100 h 6677025"/>
              <a:gd name="connsiteX242" fmla="*/ 8135938 w 8802688"/>
              <a:gd name="connsiteY242" fmla="*/ 1668463 h 6677025"/>
              <a:gd name="connsiteX243" fmla="*/ 8172450 w 8802688"/>
              <a:gd name="connsiteY243" fmla="*/ 1644650 h 6677025"/>
              <a:gd name="connsiteX244" fmla="*/ 8204200 w 8802688"/>
              <a:gd name="connsiteY244" fmla="*/ 1617662 h 6677025"/>
              <a:gd name="connsiteX245" fmla="*/ 8237538 w 8802688"/>
              <a:gd name="connsiteY245" fmla="*/ 1587500 h 6677025"/>
              <a:gd name="connsiteX246" fmla="*/ 8270875 w 8802688"/>
              <a:gd name="connsiteY246" fmla="*/ 1555750 h 6677025"/>
              <a:gd name="connsiteX247" fmla="*/ 8299450 w 8802688"/>
              <a:gd name="connsiteY247" fmla="*/ 1516062 h 6677025"/>
              <a:gd name="connsiteX248" fmla="*/ 8329613 w 8802688"/>
              <a:gd name="connsiteY248" fmla="*/ 1477963 h 6677025"/>
              <a:gd name="connsiteX249" fmla="*/ 8356600 w 8802688"/>
              <a:gd name="connsiteY249" fmla="*/ 1433512 h 6677025"/>
              <a:gd name="connsiteX250" fmla="*/ 8380413 w 8802688"/>
              <a:gd name="connsiteY250" fmla="*/ 1389062 h 6677025"/>
              <a:gd name="connsiteX251" fmla="*/ 4067176 w 8802688"/>
              <a:gd name="connsiteY251" fmla="*/ 1181100 h 6677025"/>
              <a:gd name="connsiteX252" fmla="*/ 3979864 w 8802688"/>
              <a:gd name="connsiteY252" fmla="*/ 1184275 h 6677025"/>
              <a:gd name="connsiteX253" fmla="*/ 3900489 w 8802688"/>
              <a:gd name="connsiteY253" fmla="*/ 1192213 h 6677025"/>
              <a:gd name="connsiteX254" fmla="*/ 3860801 w 8802688"/>
              <a:gd name="connsiteY254" fmla="*/ 1201738 h 6677025"/>
              <a:gd name="connsiteX255" fmla="*/ 3825876 w 8802688"/>
              <a:gd name="connsiteY255" fmla="*/ 1211263 h 6677025"/>
              <a:gd name="connsiteX256" fmla="*/ 3790951 w 8802688"/>
              <a:gd name="connsiteY256" fmla="*/ 1219200 h 6677025"/>
              <a:gd name="connsiteX257" fmla="*/ 3757613 w 8802688"/>
              <a:gd name="connsiteY257" fmla="*/ 1231900 h 6677025"/>
              <a:gd name="connsiteX258" fmla="*/ 3724276 w 8802688"/>
              <a:gd name="connsiteY258" fmla="*/ 1246188 h 6677025"/>
              <a:gd name="connsiteX259" fmla="*/ 3695701 w 8802688"/>
              <a:gd name="connsiteY259" fmla="*/ 1260475 h 6677025"/>
              <a:gd name="connsiteX260" fmla="*/ 3665538 w 8802688"/>
              <a:gd name="connsiteY260" fmla="*/ 1279525 h 6677025"/>
              <a:gd name="connsiteX261" fmla="*/ 3635376 w 8802688"/>
              <a:gd name="connsiteY261" fmla="*/ 1296988 h 6677025"/>
              <a:gd name="connsiteX262" fmla="*/ 3608388 w 8802688"/>
              <a:gd name="connsiteY262" fmla="*/ 1317625 h 6677025"/>
              <a:gd name="connsiteX263" fmla="*/ 3581401 w 8802688"/>
              <a:gd name="connsiteY263" fmla="*/ 1341438 h 6677025"/>
              <a:gd name="connsiteX264" fmla="*/ 3557588 w 8802688"/>
              <a:gd name="connsiteY264" fmla="*/ 1365250 h 6677025"/>
              <a:gd name="connsiteX265" fmla="*/ 3533776 w 8802688"/>
              <a:gd name="connsiteY265" fmla="*/ 1392238 h 6677025"/>
              <a:gd name="connsiteX266" fmla="*/ 3509963 w 8802688"/>
              <a:gd name="connsiteY266" fmla="*/ 1419225 h 6677025"/>
              <a:gd name="connsiteX267" fmla="*/ 3489326 w 8802688"/>
              <a:gd name="connsiteY267" fmla="*/ 1450975 h 6677025"/>
              <a:gd name="connsiteX268" fmla="*/ 3468688 w 8802688"/>
              <a:gd name="connsiteY268" fmla="*/ 1481138 h 6677025"/>
              <a:gd name="connsiteX269" fmla="*/ 3448051 w 8802688"/>
              <a:gd name="connsiteY269" fmla="*/ 1516063 h 6677025"/>
              <a:gd name="connsiteX270" fmla="*/ 3413126 w 8802688"/>
              <a:gd name="connsiteY270" fmla="*/ 1590675 h 6677025"/>
              <a:gd name="connsiteX271" fmla="*/ 3379788 w 8802688"/>
              <a:gd name="connsiteY271" fmla="*/ 1671638 h 6677025"/>
              <a:gd name="connsiteX272" fmla="*/ 3349626 w 8802688"/>
              <a:gd name="connsiteY272" fmla="*/ 1763713 h 6677025"/>
              <a:gd name="connsiteX273" fmla="*/ 3325813 w 8802688"/>
              <a:gd name="connsiteY273" fmla="*/ 1865313 h 6677025"/>
              <a:gd name="connsiteX274" fmla="*/ 3302001 w 8802688"/>
              <a:gd name="connsiteY274" fmla="*/ 1971676 h 6677025"/>
              <a:gd name="connsiteX275" fmla="*/ 3281363 w 8802688"/>
              <a:gd name="connsiteY275" fmla="*/ 2090738 h 6677025"/>
              <a:gd name="connsiteX276" fmla="*/ 3368676 w 8802688"/>
              <a:gd name="connsiteY276" fmla="*/ 1944688 h 6677025"/>
              <a:gd name="connsiteX277" fmla="*/ 3451226 w 8802688"/>
              <a:gd name="connsiteY277" fmla="*/ 1787526 h 6677025"/>
              <a:gd name="connsiteX278" fmla="*/ 3533776 w 8802688"/>
              <a:gd name="connsiteY278" fmla="*/ 1624013 h 6677025"/>
              <a:gd name="connsiteX279" fmla="*/ 3617913 w 8802688"/>
              <a:gd name="connsiteY279" fmla="*/ 1454150 h 6677025"/>
              <a:gd name="connsiteX280" fmla="*/ 3652838 w 8802688"/>
              <a:gd name="connsiteY280" fmla="*/ 1454150 h 6677025"/>
              <a:gd name="connsiteX281" fmla="*/ 3656013 w 8802688"/>
              <a:gd name="connsiteY281" fmla="*/ 1495425 h 6677025"/>
              <a:gd name="connsiteX282" fmla="*/ 3659188 w 8802688"/>
              <a:gd name="connsiteY282" fmla="*/ 1531938 h 6677025"/>
              <a:gd name="connsiteX283" fmla="*/ 3673476 w 8802688"/>
              <a:gd name="connsiteY283" fmla="*/ 1600200 h 6677025"/>
              <a:gd name="connsiteX284" fmla="*/ 3686176 w 8802688"/>
              <a:gd name="connsiteY284" fmla="*/ 1658938 h 6677025"/>
              <a:gd name="connsiteX285" fmla="*/ 3689351 w 8802688"/>
              <a:gd name="connsiteY285" fmla="*/ 1689100 h 6677025"/>
              <a:gd name="connsiteX286" fmla="*/ 3692526 w 8802688"/>
              <a:gd name="connsiteY286" fmla="*/ 1716088 h 6677025"/>
              <a:gd name="connsiteX287" fmla="*/ 3713163 w 8802688"/>
              <a:gd name="connsiteY287" fmla="*/ 1662113 h 6677025"/>
              <a:gd name="connsiteX288" fmla="*/ 3736976 w 8802688"/>
              <a:gd name="connsiteY288" fmla="*/ 1609725 h 6677025"/>
              <a:gd name="connsiteX289" fmla="*/ 3757613 w 8802688"/>
              <a:gd name="connsiteY289" fmla="*/ 1562101 h 6677025"/>
              <a:gd name="connsiteX290" fmla="*/ 3784601 w 8802688"/>
              <a:gd name="connsiteY290" fmla="*/ 1514475 h 6677025"/>
              <a:gd name="connsiteX291" fmla="*/ 3811588 w 8802688"/>
              <a:gd name="connsiteY291" fmla="*/ 1471613 h 6677025"/>
              <a:gd name="connsiteX292" fmla="*/ 3840163 w 8802688"/>
              <a:gd name="connsiteY292" fmla="*/ 1430338 h 6677025"/>
              <a:gd name="connsiteX293" fmla="*/ 3870326 w 8802688"/>
              <a:gd name="connsiteY293" fmla="*/ 1392238 h 6677025"/>
              <a:gd name="connsiteX294" fmla="*/ 3906839 w 8802688"/>
              <a:gd name="connsiteY294" fmla="*/ 1355725 h 6677025"/>
              <a:gd name="connsiteX295" fmla="*/ 3941764 w 8802688"/>
              <a:gd name="connsiteY295" fmla="*/ 1327150 h 6677025"/>
              <a:gd name="connsiteX296" fmla="*/ 3979864 w 8802688"/>
              <a:gd name="connsiteY296" fmla="*/ 1296988 h 6677025"/>
              <a:gd name="connsiteX297" fmla="*/ 4022726 w 8802688"/>
              <a:gd name="connsiteY297" fmla="*/ 1273175 h 6677025"/>
              <a:gd name="connsiteX298" fmla="*/ 4067176 w 8802688"/>
              <a:gd name="connsiteY298" fmla="*/ 1249363 h 6677025"/>
              <a:gd name="connsiteX299" fmla="*/ 4117976 w 8802688"/>
              <a:gd name="connsiteY299" fmla="*/ 1231900 h 6677025"/>
              <a:gd name="connsiteX300" fmla="*/ 4167189 w 8802688"/>
              <a:gd name="connsiteY300" fmla="*/ 1216025 h 6677025"/>
              <a:gd name="connsiteX301" fmla="*/ 4224339 w 8802688"/>
              <a:gd name="connsiteY301" fmla="*/ 1201738 h 6677025"/>
              <a:gd name="connsiteX302" fmla="*/ 4286251 w 8802688"/>
              <a:gd name="connsiteY302" fmla="*/ 1195388 h 6677025"/>
              <a:gd name="connsiteX303" fmla="*/ 4170364 w 8802688"/>
              <a:gd name="connsiteY303" fmla="*/ 1184275 h 6677025"/>
              <a:gd name="connsiteX304" fmla="*/ 4117976 w 8802688"/>
              <a:gd name="connsiteY304" fmla="*/ 1181100 h 6677025"/>
              <a:gd name="connsiteX305" fmla="*/ 5586413 w 8802688"/>
              <a:gd name="connsiteY305" fmla="*/ 1166812 h 6677025"/>
              <a:gd name="connsiteX306" fmla="*/ 5481638 w 8802688"/>
              <a:gd name="connsiteY306" fmla="*/ 1204912 h 6677025"/>
              <a:gd name="connsiteX307" fmla="*/ 5437188 w 8802688"/>
              <a:gd name="connsiteY307" fmla="*/ 1225550 h 6677025"/>
              <a:gd name="connsiteX308" fmla="*/ 5399088 w 8802688"/>
              <a:gd name="connsiteY308" fmla="*/ 1243012 h 6677025"/>
              <a:gd name="connsiteX309" fmla="*/ 5365751 w 8802688"/>
              <a:gd name="connsiteY309" fmla="*/ 1260475 h 6677025"/>
              <a:gd name="connsiteX310" fmla="*/ 5335588 w 8802688"/>
              <a:gd name="connsiteY310" fmla="*/ 1282700 h 6677025"/>
              <a:gd name="connsiteX311" fmla="*/ 5308601 w 8802688"/>
              <a:gd name="connsiteY311" fmla="*/ 1300162 h 6677025"/>
              <a:gd name="connsiteX312" fmla="*/ 5287963 w 8802688"/>
              <a:gd name="connsiteY312" fmla="*/ 1320800 h 6677025"/>
              <a:gd name="connsiteX313" fmla="*/ 5270501 w 8802688"/>
              <a:gd name="connsiteY313" fmla="*/ 1341437 h 6677025"/>
              <a:gd name="connsiteX314" fmla="*/ 5259388 w 8802688"/>
              <a:gd name="connsiteY314" fmla="*/ 1362075 h 6677025"/>
              <a:gd name="connsiteX315" fmla="*/ 5246688 w 8802688"/>
              <a:gd name="connsiteY315" fmla="*/ 1385887 h 6677025"/>
              <a:gd name="connsiteX316" fmla="*/ 5240338 w 8802688"/>
              <a:gd name="connsiteY316" fmla="*/ 1409700 h 6677025"/>
              <a:gd name="connsiteX317" fmla="*/ 5237163 w 8802688"/>
              <a:gd name="connsiteY317" fmla="*/ 1436687 h 6677025"/>
              <a:gd name="connsiteX318" fmla="*/ 5237163 w 8802688"/>
              <a:gd name="connsiteY318" fmla="*/ 1463675 h 6677025"/>
              <a:gd name="connsiteX319" fmla="*/ 5240338 w 8802688"/>
              <a:gd name="connsiteY319" fmla="*/ 1492250 h 6677025"/>
              <a:gd name="connsiteX320" fmla="*/ 5246688 w 8802688"/>
              <a:gd name="connsiteY320" fmla="*/ 1525587 h 6677025"/>
              <a:gd name="connsiteX321" fmla="*/ 5287963 w 8802688"/>
              <a:gd name="connsiteY321" fmla="*/ 1484312 h 6677025"/>
              <a:gd name="connsiteX322" fmla="*/ 5330826 w 8802688"/>
              <a:gd name="connsiteY322" fmla="*/ 1439862 h 6677025"/>
              <a:gd name="connsiteX323" fmla="*/ 5416551 w 8802688"/>
              <a:gd name="connsiteY323" fmla="*/ 1347787 h 6677025"/>
              <a:gd name="connsiteX324" fmla="*/ 5499101 w 8802688"/>
              <a:gd name="connsiteY324" fmla="*/ 1252537 h 6677025"/>
              <a:gd name="connsiteX325" fmla="*/ 5540376 w 8802688"/>
              <a:gd name="connsiteY325" fmla="*/ 1208087 h 6677025"/>
              <a:gd name="connsiteX326" fmla="*/ 5434013 w 8802688"/>
              <a:gd name="connsiteY326" fmla="*/ 0 h 6677025"/>
              <a:gd name="connsiteX327" fmla="*/ 5519738 w 8802688"/>
              <a:gd name="connsiteY327" fmla="*/ 3175 h 6677025"/>
              <a:gd name="connsiteX328" fmla="*/ 5610226 w 8802688"/>
              <a:gd name="connsiteY328" fmla="*/ 12700 h 6677025"/>
              <a:gd name="connsiteX329" fmla="*/ 5699126 w 8802688"/>
              <a:gd name="connsiteY329" fmla="*/ 30163 h 6677025"/>
              <a:gd name="connsiteX330" fmla="*/ 5788026 w 8802688"/>
              <a:gd name="connsiteY330" fmla="*/ 50800 h 6677025"/>
              <a:gd name="connsiteX331" fmla="*/ 5876926 w 8802688"/>
              <a:gd name="connsiteY331" fmla="*/ 77788 h 6677025"/>
              <a:gd name="connsiteX332" fmla="*/ 5965826 w 8802688"/>
              <a:gd name="connsiteY332" fmla="*/ 111125 h 6677025"/>
              <a:gd name="connsiteX333" fmla="*/ 6054726 w 8802688"/>
              <a:gd name="connsiteY333" fmla="*/ 146050 h 6677025"/>
              <a:gd name="connsiteX334" fmla="*/ 6142038 w 8802688"/>
              <a:gd name="connsiteY334" fmla="*/ 187325 h 6677025"/>
              <a:gd name="connsiteX335" fmla="*/ 6237288 w 8802688"/>
              <a:gd name="connsiteY335" fmla="*/ 258763 h 6677025"/>
              <a:gd name="connsiteX336" fmla="*/ 6329363 w 8802688"/>
              <a:gd name="connsiteY336" fmla="*/ 333375 h 6677025"/>
              <a:gd name="connsiteX337" fmla="*/ 6418263 w 8802688"/>
              <a:gd name="connsiteY337" fmla="*/ 407988 h 6677025"/>
              <a:gd name="connsiteX338" fmla="*/ 6507163 w 8802688"/>
              <a:gd name="connsiteY338" fmla="*/ 485775 h 6677025"/>
              <a:gd name="connsiteX339" fmla="*/ 6677026 w 8802688"/>
              <a:gd name="connsiteY339" fmla="*/ 639763 h 6677025"/>
              <a:gd name="connsiteX340" fmla="*/ 6762751 w 8802688"/>
              <a:gd name="connsiteY340" fmla="*/ 714375 h 6677025"/>
              <a:gd name="connsiteX341" fmla="*/ 6846888 w 8802688"/>
              <a:gd name="connsiteY341" fmla="*/ 785813 h 6677025"/>
              <a:gd name="connsiteX342" fmla="*/ 6846888 w 8802688"/>
              <a:gd name="connsiteY342" fmla="*/ 796926 h 6677025"/>
              <a:gd name="connsiteX343" fmla="*/ 6851651 w 8802688"/>
              <a:gd name="connsiteY343" fmla="*/ 812801 h 6677025"/>
              <a:gd name="connsiteX344" fmla="*/ 6858001 w 8802688"/>
              <a:gd name="connsiteY344" fmla="*/ 823913 h 6677025"/>
              <a:gd name="connsiteX345" fmla="*/ 6867526 w 8802688"/>
              <a:gd name="connsiteY345" fmla="*/ 836613 h 6677025"/>
              <a:gd name="connsiteX346" fmla="*/ 6878638 w 8802688"/>
              <a:gd name="connsiteY346" fmla="*/ 844550 h 6677025"/>
              <a:gd name="connsiteX347" fmla="*/ 6891338 w 8802688"/>
              <a:gd name="connsiteY347" fmla="*/ 854075 h 6677025"/>
              <a:gd name="connsiteX348" fmla="*/ 6905626 w 8802688"/>
              <a:gd name="connsiteY348" fmla="*/ 857250 h 6677025"/>
              <a:gd name="connsiteX349" fmla="*/ 6919913 w 8802688"/>
              <a:gd name="connsiteY349" fmla="*/ 860425 h 6677025"/>
              <a:gd name="connsiteX350" fmla="*/ 6973888 w 8802688"/>
              <a:gd name="connsiteY350" fmla="*/ 868363 h 6677025"/>
              <a:gd name="connsiteX351" fmla="*/ 7024688 w 8802688"/>
              <a:gd name="connsiteY351" fmla="*/ 884238 h 6677025"/>
              <a:gd name="connsiteX352" fmla="*/ 7072313 w 8802688"/>
              <a:gd name="connsiteY352" fmla="*/ 901700 h 6677025"/>
              <a:gd name="connsiteX353" fmla="*/ 7116763 w 8802688"/>
              <a:gd name="connsiteY353" fmla="*/ 925513 h 6677025"/>
              <a:gd name="connsiteX354" fmla="*/ 7158038 w 8802688"/>
              <a:gd name="connsiteY354" fmla="*/ 952500 h 6677025"/>
              <a:gd name="connsiteX355" fmla="*/ 7199313 w 8802688"/>
              <a:gd name="connsiteY355" fmla="*/ 981075 h 6677025"/>
              <a:gd name="connsiteX356" fmla="*/ 7235826 w 8802688"/>
              <a:gd name="connsiteY356" fmla="*/ 1014413 h 6677025"/>
              <a:gd name="connsiteX357" fmla="*/ 7270751 w 8802688"/>
              <a:gd name="connsiteY357" fmla="*/ 1049338 h 6677025"/>
              <a:gd name="connsiteX358" fmla="*/ 7307263 w 8802688"/>
              <a:gd name="connsiteY358" fmla="*/ 1089025 h 6677025"/>
              <a:gd name="connsiteX359" fmla="*/ 7337426 w 8802688"/>
              <a:gd name="connsiteY359" fmla="*/ 1127125 h 6677025"/>
              <a:gd name="connsiteX360" fmla="*/ 7399338 w 8802688"/>
              <a:gd name="connsiteY360" fmla="*/ 1211263 h 6677025"/>
              <a:gd name="connsiteX361" fmla="*/ 7454901 w 8802688"/>
              <a:gd name="connsiteY361" fmla="*/ 1296988 h 6677025"/>
              <a:gd name="connsiteX362" fmla="*/ 7512051 w 8802688"/>
              <a:gd name="connsiteY362" fmla="*/ 1382713 h 6677025"/>
              <a:gd name="connsiteX363" fmla="*/ 7069138 w 8802688"/>
              <a:gd name="connsiteY363" fmla="*/ 1492250 h 6677025"/>
              <a:gd name="connsiteX364" fmla="*/ 7083426 w 8802688"/>
              <a:gd name="connsiteY364" fmla="*/ 1573213 h 6677025"/>
              <a:gd name="connsiteX365" fmla="*/ 7092951 w 8802688"/>
              <a:gd name="connsiteY365" fmla="*/ 1611313 h 6677025"/>
              <a:gd name="connsiteX366" fmla="*/ 7104063 w 8802688"/>
              <a:gd name="connsiteY366" fmla="*/ 1647826 h 6677025"/>
              <a:gd name="connsiteX367" fmla="*/ 7116763 w 8802688"/>
              <a:gd name="connsiteY367" fmla="*/ 1677988 h 6677025"/>
              <a:gd name="connsiteX368" fmla="*/ 7131051 w 8802688"/>
              <a:gd name="connsiteY368" fmla="*/ 1706563 h 6677025"/>
              <a:gd name="connsiteX369" fmla="*/ 7150101 w 8802688"/>
              <a:gd name="connsiteY369" fmla="*/ 1733550 h 6677025"/>
              <a:gd name="connsiteX370" fmla="*/ 7170738 w 8802688"/>
              <a:gd name="connsiteY370" fmla="*/ 1754188 h 6677025"/>
              <a:gd name="connsiteX371" fmla="*/ 7191376 w 8802688"/>
              <a:gd name="connsiteY371" fmla="*/ 1774825 h 6677025"/>
              <a:gd name="connsiteX372" fmla="*/ 7218363 w 8802688"/>
              <a:gd name="connsiteY372" fmla="*/ 1790700 h 6677025"/>
              <a:gd name="connsiteX373" fmla="*/ 7243763 w 8802688"/>
              <a:gd name="connsiteY373" fmla="*/ 1801813 h 6677025"/>
              <a:gd name="connsiteX374" fmla="*/ 7277101 w 8802688"/>
              <a:gd name="connsiteY374" fmla="*/ 1811338 h 6677025"/>
              <a:gd name="connsiteX375" fmla="*/ 7310438 w 8802688"/>
              <a:gd name="connsiteY375" fmla="*/ 1814513 h 6677025"/>
              <a:gd name="connsiteX376" fmla="*/ 7348538 w 8802688"/>
              <a:gd name="connsiteY376" fmla="*/ 1811338 h 6677025"/>
              <a:gd name="connsiteX377" fmla="*/ 7392988 w 8802688"/>
              <a:gd name="connsiteY377" fmla="*/ 1804988 h 6677025"/>
              <a:gd name="connsiteX378" fmla="*/ 7437438 w 8802688"/>
              <a:gd name="connsiteY378" fmla="*/ 1793875 h 6677025"/>
              <a:gd name="connsiteX379" fmla="*/ 7550151 w 8802688"/>
              <a:gd name="connsiteY379" fmla="*/ 1906588 h 6677025"/>
              <a:gd name="connsiteX380" fmla="*/ 7362826 w 8802688"/>
              <a:gd name="connsiteY380" fmla="*/ 1941513 h 6677025"/>
              <a:gd name="connsiteX381" fmla="*/ 7221538 w 8802688"/>
              <a:gd name="connsiteY381" fmla="*/ 1974850 h 6677025"/>
              <a:gd name="connsiteX382" fmla="*/ 7164388 w 8802688"/>
              <a:gd name="connsiteY382" fmla="*/ 1992313 h 6677025"/>
              <a:gd name="connsiteX383" fmla="*/ 7116763 w 8802688"/>
              <a:gd name="connsiteY383" fmla="*/ 2006600 h 6677025"/>
              <a:gd name="connsiteX384" fmla="*/ 7075488 w 8802688"/>
              <a:gd name="connsiteY384" fmla="*/ 2025650 h 6677025"/>
              <a:gd name="connsiteX385" fmla="*/ 7038976 w 8802688"/>
              <a:gd name="connsiteY385" fmla="*/ 2046288 h 6677025"/>
              <a:gd name="connsiteX386" fmla="*/ 7011988 w 8802688"/>
              <a:gd name="connsiteY386" fmla="*/ 2066925 h 6677025"/>
              <a:gd name="connsiteX387" fmla="*/ 6988176 w 8802688"/>
              <a:gd name="connsiteY387" fmla="*/ 2093913 h 6677025"/>
              <a:gd name="connsiteX388" fmla="*/ 6970713 w 8802688"/>
              <a:gd name="connsiteY388" fmla="*/ 2122488 h 6677025"/>
              <a:gd name="connsiteX389" fmla="*/ 6956426 w 8802688"/>
              <a:gd name="connsiteY389" fmla="*/ 2159000 h 6677025"/>
              <a:gd name="connsiteX390" fmla="*/ 6943726 w 8802688"/>
              <a:gd name="connsiteY390" fmla="*/ 2197100 h 6677025"/>
              <a:gd name="connsiteX391" fmla="*/ 6935788 w 8802688"/>
              <a:gd name="connsiteY391" fmla="*/ 2241550 h 6677025"/>
              <a:gd name="connsiteX392" fmla="*/ 6926263 w 8802688"/>
              <a:gd name="connsiteY392" fmla="*/ 2295525 h 6677025"/>
              <a:gd name="connsiteX393" fmla="*/ 6919913 w 8802688"/>
              <a:gd name="connsiteY393" fmla="*/ 2355850 h 6677025"/>
              <a:gd name="connsiteX394" fmla="*/ 6946901 w 8802688"/>
              <a:gd name="connsiteY394" fmla="*/ 2298700 h 6677025"/>
              <a:gd name="connsiteX395" fmla="*/ 6973888 w 8802688"/>
              <a:gd name="connsiteY395" fmla="*/ 2244725 h 6677025"/>
              <a:gd name="connsiteX396" fmla="*/ 7004051 w 8802688"/>
              <a:gd name="connsiteY396" fmla="*/ 2200275 h 6677025"/>
              <a:gd name="connsiteX397" fmla="*/ 7015163 w 8802688"/>
              <a:gd name="connsiteY397" fmla="*/ 2182813 h 6677025"/>
              <a:gd name="connsiteX398" fmla="*/ 7031038 w 8802688"/>
              <a:gd name="connsiteY398" fmla="*/ 2168525 h 6677025"/>
              <a:gd name="connsiteX399" fmla="*/ 7081838 w 8802688"/>
              <a:gd name="connsiteY399" fmla="*/ 2117725 h 6677025"/>
              <a:gd name="connsiteX400" fmla="*/ 7127876 w 8802688"/>
              <a:gd name="connsiteY400" fmla="*/ 2073276 h 6677025"/>
              <a:gd name="connsiteX401" fmla="*/ 7181851 w 8802688"/>
              <a:gd name="connsiteY401" fmla="*/ 2030413 h 6677025"/>
              <a:gd name="connsiteX402" fmla="*/ 7253288 w 8802688"/>
              <a:gd name="connsiteY402" fmla="*/ 1981200 h 6677025"/>
              <a:gd name="connsiteX403" fmla="*/ 7226301 w 8802688"/>
              <a:gd name="connsiteY403" fmla="*/ 2135188 h 6677025"/>
              <a:gd name="connsiteX404" fmla="*/ 7197726 w 8802688"/>
              <a:gd name="connsiteY404" fmla="*/ 2268538 h 6677025"/>
              <a:gd name="connsiteX405" fmla="*/ 7170738 w 8802688"/>
              <a:gd name="connsiteY405" fmla="*/ 2390775 h 6677025"/>
              <a:gd name="connsiteX406" fmla="*/ 7140576 w 8802688"/>
              <a:gd name="connsiteY406" fmla="*/ 2503488 h 6677025"/>
              <a:gd name="connsiteX407" fmla="*/ 7178676 w 8802688"/>
              <a:gd name="connsiteY407" fmla="*/ 2503488 h 6677025"/>
              <a:gd name="connsiteX408" fmla="*/ 7235826 w 8802688"/>
              <a:gd name="connsiteY408" fmla="*/ 2414588 h 6677025"/>
              <a:gd name="connsiteX409" fmla="*/ 7289801 w 8802688"/>
              <a:gd name="connsiteY409" fmla="*/ 2316163 h 6677025"/>
              <a:gd name="connsiteX410" fmla="*/ 7345363 w 8802688"/>
              <a:gd name="connsiteY410" fmla="*/ 2217738 h 6677025"/>
              <a:gd name="connsiteX411" fmla="*/ 7402513 w 8802688"/>
              <a:gd name="connsiteY411" fmla="*/ 2128838 h 6677025"/>
              <a:gd name="connsiteX412" fmla="*/ 7405688 w 8802688"/>
              <a:gd name="connsiteY412" fmla="*/ 2117725 h 6677025"/>
              <a:gd name="connsiteX413" fmla="*/ 7413626 w 8802688"/>
              <a:gd name="connsiteY413" fmla="*/ 2108200 h 6677025"/>
              <a:gd name="connsiteX414" fmla="*/ 7426326 w 8802688"/>
              <a:gd name="connsiteY414" fmla="*/ 2098675 h 6677025"/>
              <a:gd name="connsiteX415" fmla="*/ 7443788 w 8802688"/>
              <a:gd name="connsiteY415" fmla="*/ 2093913 h 6677025"/>
              <a:gd name="connsiteX416" fmla="*/ 7478713 w 8802688"/>
              <a:gd name="connsiteY416" fmla="*/ 2076451 h 6677025"/>
              <a:gd name="connsiteX417" fmla="*/ 7497763 w 8802688"/>
              <a:gd name="connsiteY417" fmla="*/ 2066925 h 6677025"/>
              <a:gd name="connsiteX418" fmla="*/ 7512051 w 8802688"/>
              <a:gd name="connsiteY418" fmla="*/ 2054225 h 6677025"/>
              <a:gd name="connsiteX419" fmla="*/ 7539038 w 8802688"/>
              <a:gd name="connsiteY419" fmla="*/ 2084388 h 6677025"/>
              <a:gd name="connsiteX420" fmla="*/ 7553326 w 8802688"/>
              <a:gd name="connsiteY420" fmla="*/ 2098675 h 6677025"/>
              <a:gd name="connsiteX421" fmla="*/ 7562851 w 8802688"/>
              <a:gd name="connsiteY421" fmla="*/ 2114550 h 6677025"/>
              <a:gd name="connsiteX422" fmla="*/ 7573963 w 8802688"/>
              <a:gd name="connsiteY422" fmla="*/ 2135188 h 6677025"/>
              <a:gd name="connsiteX423" fmla="*/ 7580313 w 8802688"/>
              <a:gd name="connsiteY423" fmla="*/ 2155825 h 6677025"/>
              <a:gd name="connsiteX424" fmla="*/ 7586663 w 8802688"/>
              <a:gd name="connsiteY424" fmla="*/ 2176463 h 6677025"/>
              <a:gd name="connsiteX425" fmla="*/ 7586663 w 8802688"/>
              <a:gd name="connsiteY425" fmla="*/ 2203450 h 6677025"/>
              <a:gd name="connsiteX426" fmla="*/ 7586663 w 8802688"/>
              <a:gd name="connsiteY426" fmla="*/ 2262188 h 6677025"/>
              <a:gd name="connsiteX427" fmla="*/ 7580313 w 8802688"/>
              <a:gd name="connsiteY427" fmla="*/ 2322513 h 6677025"/>
              <a:gd name="connsiteX428" fmla="*/ 7569201 w 8802688"/>
              <a:gd name="connsiteY428" fmla="*/ 2452688 h 6677025"/>
              <a:gd name="connsiteX429" fmla="*/ 7556501 w 8802688"/>
              <a:gd name="connsiteY429" fmla="*/ 2587625 h 6677025"/>
              <a:gd name="connsiteX430" fmla="*/ 7550151 w 8802688"/>
              <a:gd name="connsiteY430" fmla="*/ 2659063 h 6677025"/>
              <a:gd name="connsiteX431" fmla="*/ 7550151 w 8802688"/>
              <a:gd name="connsiteY431" fmla="*/ 2727325 h 6677025"/>
              <a:gd name="connsiteX432" fmla="*/ 7589838 w 8802688"/>
              <a:gd name="connsiteY432" fmla="*/ 2613025 h 6677025"/>
              <a:gd name="connsiteX433" fmla="*/ 7624763 w 8802688"/>
              <a:gd name="connsiteY433" fmla="*/ 2503488 h 6677025"/>
              <a:gd name="connsiteX434" fmla="*/ 7654926 w 8802688"/>
              <a:gd name="connsiteY434" fmla="*/ 2390775 h 6677025"/>
              <a:gd name="connsiteX435" fmla="*/ 7666038 w 8802688"/>
              <a:gd name="connsiteY435" fmla="*/ 2333625 h 6677025"/>
              <a:gd name="connsiteX436" fmla="*/ 7675563 w 8802688"/>
              <a:gd name="connsiteY436" fmla="*/ 2278063 h 6677025"/>
              <a:gd name="connsiteX437" fmla="*/ 7681913 w 8802688"/>
              <a:gd name="connsiteY437" fmla="*/ 2224088 h 6677025"/>
              <a:gd name="connsiteX438" fmla="*/ 7688263 w 8802688"/>
              <a:gd name="connsiteY438" fmla="*/ 2168525 h 6677025"/>
              <a:gd name="connsiteX439" fmla="*/ 7689851 w 8802688"/>
              <a:gd name="connsiteY439" fmla="*/ 2111375 h 6677025"/>
              <a:gd name="connsiteX440" fmla="*/ 7689851 w 8802688"/>
              <a:gd name="connsiteY440" fmla="*/ 2054225 h 6677025"/>
              <a:gd name="connsiteX441" fmla="*/ 7688263 w 8802688"/>
              <a:gd name="connsiteY441" fmla="*/ 1998663 h 6677025"/>
              <a:gd name="connsiteX442" fmla="*/ 7681913 w 8802688"/>
              <a:gd name="connsiteY442" fmla="*/ 1941513 h 6677025"/>
              <a:gd name="connsiteX443" fmla="*/ 7672388 w 8802688"/>
              <a:gd name="connsiteY443" fmla="*/ 1885950 h 6677025"/>
              <a:gd name="connsiteX444" fmla="*/ 7661276 w 8802688"/>
              <a:gd name="connsiteY444" fmla="*/ 1831975 h 6677025"/>
              <a:gd name="connsiteX445" fmla="*/ 7654926 w 8802688"/>
              <a:gd name="connsiteY445" fmla="*/ 1811338 h 6677025"/>
              <a:gd name="connsiteX446" fmla="*/ 7651751 w 8802688"/>
              <a:gd name="connsiteY446" fmla="*/ 1790700 h 6677025"/>
              <a:gd name="connsiteX447" fmla="*/ 7651751 w 8802688"/>
              <a:gd name="connsiteY447" fmla="*/ 1773238 h 6677025"/>
              <a:gd name="connsiteX448" fmla="*/ 7651751 w 8802688"/>
              <a:gd name="connsiteY448" fmla="*/ 1754188 h 6677025"/>
              <a:gd name="connsiteX449" fmla="*/ 7654926 w 8802688"/>
              <a:gd name="connsiteY449" fmla="*/ 1736725 h 6677025"/>
              <a:gd name="connsiteX450" fmla="*/ 7661276 w 8802688"/>
              <a:gd name="connsiteY450" fmla="*/ 1719263 h 6677025"/>
              <a:gd name="connsiteX451" fmla="*/ 7675563 w 8802688"/>
              <a:gd name="connsiteY451" fmla="*/ 1689100 h 6677025"/>
              <a:gd name="connsiteX452" fmla="*/ 7696201 w 8802688"/>
              <a:gd name="connsiteY452" fmla="*/ 1665288 h 6677025"/>
              <a:gd name="connsiteX453" fmla="*/ 7720013 w 8802688"/>
              <a:gd name="connsiteY453" fmla="*/ 1641476 h 6677025"/>
              <a:gd name="connsiteX454" fmla="*/ 7743826 w 8802688"/>
              <a:gd name="connsiteY454" fmla="*/ 1620838 h 6677025"/>
              <a:gd name="connsiteX455" fmla="*/ 7773988 w 8802688"/>
              <a:gd name="connsiteY455" fmla="*/ 1606550 h 6677025"/>
              <a:gd name="connsiteX456" fmla="*/ 7805738 w 8802688"/>
              <a:gd name="connsiteY456" fmla="*/ 1590675 h 6677025"/>
              <a:gd name="connsiteX457" fmla="*/ 7839076 w 8802688"/>
              <a:gd name="connsiteY457" fmla="*/ 1576388 h 6677025"/>
              <a:gd name="connsiteX458" fmla="*/ 7904163 w 8802688"/>
              <a:gd name="connsiteY458" fmla="*/ 1538288 h 6677025"/>
              <a:gd name="connsiteX459" fmla="*/ 7967663 w 8802688"/>
              <a:gd name="connsiteY459" fmla="*/ 1495425 h 6677025"/>
              <a:gd name="connsiteX460" fmla="*/ 8026401 w 8802688"/>
              <a:gd name="connsiteY460" fmla="*/ 1447801 h 6677025"/>
              <a:gd name="connsiteX461" fmla="*/ 8085138 w 8802688"/>
              <a:gd name="connsiteY461" fmla="*/ 1398588 h 6677025"/>
              <a:gd name="connsiteX462" fmla="*/ 8142288 w 8802688"/>
              <a:gd name="connsiteY462" fmla="*/ 1344613 h 6677025"/>
              <a:gd name="connsiteX463" fmla="*/ 8255001 w 8802688"/>
              <a:gd name="connsiteY463" fmla="*/ 1235076 h 6677025"/>
              <a:gd name="connsiteX464" fmla="*/ 8275638 w 8802688"/>
              <a:gd name="connsiteY464" fmla="*/ 1208088 h 6677025"/>
              <a:gd name="connsiteX465" fmla="*/ 8296276 w 8802688"/>
              <a:gd name="connsiteY465" fmla="*/ 1187450 h 6677025"/>
              <a:gd name="connsiteX466" fmla="*/ 8318501 w 8802688"/>
              <a:gd name="connsiteY466" fmla="*/ 1168400 h 6677025"/>
              <a:gd name="connsiteX467" fmla="*/ 8339138 w 8802688"/>
              <a:gd name="connsiteY467" fmla="*/ 1154113 h 6677025"/>
              <a:gd name="connsiteX468" fmla="*/ 8359776 w 8802688"/>
              <a:gd name="connsiteY468" fmla="*/ 1144588 h 6677025"/>
              <a:gd name="connsiteX469" fmla="*/ 8377238 w 8802688"/>
              <a:gd name="connsiteY469" fmla="*/ 1139825 h 6677025"/>
              <a:gd name="connsiteX470" fmla="*/ 8397876 w 8802688"/>
              <a:gd name="connsiteY470" fmla="*/ 1139825 h 6677025"/>
              <a:gd name="connsiteX471" fmla="*/ 8415338 w 8802688"/>
              <a:gd name="connsiteY471" fmla="*/ 1139825 h 6677025"/>
              <a:gd name="connsiteX472" fmla="*/ 8435976 w 8802688"/>
              <a:gd name="connsiteY472" fmla="*/ 1144588 h 6677025"/>
              <a:gd name="connsiteX473" fmla="*/ 8455026 w 8802688"/>
              <a:gd name="connsiteY473" fmla="*/ 1154113 h 6677025"/>
              <a:gd name="connsiteX474" fmla="*/ 8472488 w 8802688"/>
              <a:gd name="connsiteY474" fmla="*/ 1166813 h 6677025"/>
              <a:gd name="connsiteX475" fmla="*/ 8489951 w 8802688"/>
              <a:gd name="connsiteY475" fmla="*/ 1181100 h 6677025"/>
              <a:gd name="connsiteX476" fmla="*/ 8504238 w 8802688"/>
              <a:gd name="connsiteY476" fmla="*/ 1198563 h 6677025"/>
              <a:gd name="connsiteX477" fmla="*/ 8523288 w 8802688"/>
              <a:gd name="connsiteY477" fmla="*/ 1219201 h 6677025"/>
              <a:gd name="connsiteX478" fmla="*/ 8537576 w 8802688"/>
              <a:gd name="connsiteY478" fmla="*/ 1243013 h 6677025"/>
              <a:gd name="connsiteX479" fmla="*/ 8551863 w 8802688"/>
              <a:gd name="connsiteY479" fmla="*/ 1270000 h 6677025"/>
              <a:gd name="connsiteX480" fmla="*/ 8605838 w 8802688"/>
              <a:gd name="connsiteY480" fmla="*/ 1403350 h 6677025"/>
              <a:gd name="connsiteX481" fmla="*/ 8659813 w 8802688"/>
              <a:gd name="connsiteY481" fmla="*/ 1531938 h 6677025"/>
              <a:gd name="connsiteX482" fmla="*/ 8680451 w 8802688"/>
              <a:gd name="connsiteY482" fmla="*/ 1593850 h 6677025"/>
              <a:gd name="connsiteX483" fmla="*/ 8704263 w 8802688"/>
              <a:gd name="connsiteY483" fmla="*/ 1658938 h 6677025"/>
              <a:gd name="connsiteX484" fmla="*/ 8721726 w 8802688"/>
              <a:gd name="connsiteY484" fmla="*/ 1725613 h 6677025"/>
              <a:gd name="connsiteX485" fmla="*/ 8737601 w 8802688"/>
              <a:gd name="connsiteY485" fmla="*/ 1793875 h 6677025"/>
              <a:gd name="connsiteX486" fmla="*/ 8763001 w 8802688"/>
              <a:gd name="connsiteY486" fmla="*/ 1974850 h 6677025"/>
              <a:gd name="connsiteX487" fmla="*/ 8785226 w 8802688"/>
              <a:gd name="connsiteY487" fmla="*/ 2149475 h 6677025"/>
              <a:gd name="connsiteX488" fmla="*/ 8789988 w 8802688"/>
              <a:gd name="connsiteY488" fmla="*/ 2238375 h 6677025"/>
              <a:gd name="connsiteX489" fmla="*/ 8796338 w 8802688"/>
              <a:gd name="connsiteY489" fmla="*/ 2325688 h 6677025"/>
              <a:gd name="connsiteX490" fmla="*/ 8802688 w 8802688"/>
              <a:gd name="connsiteY490" fmla="*/ 2411413 h 6677025"/>
              <a:gd name="connsiteX491" fmla="*/ 8802688 w 8802688"/>
              <a:gd name="connsiteY491" fmla="*/ 2497138 h 6677025"/>
              <a:gd name="connsiteX492" fmla="*/ 8802688 w 8802688"/>
              <a:gd name="connsiteY492" fmla="*/ 2584450 h 6677025"/>
              <a:gd name="connsiteX493" fmla="*/ 8796338 w 8802688"/>
              <a:gd name="connsiteY493" fmla="*/ 2670175 h 6677025"/>
              <a:gd name="connsiteX494" fmla="*/ 8789988 w 8802688"/>
              <a:gd name="connsiteY494" fmla="*/ 2752725 h 6677025"/>
              <a:gd name="connsiteX495" fmla="*/ 8778876 w 8802688"/>
              <a:gd name="connsiteY495" fmla="*/ 2840038 h 6677025"/>
              <a:gd name="connsiteX496" fmla="*/ 8763001 w 8802688"/>
              <a:gd name="connsiteY496" fmla="*/ 2922588 h 6677025"/>
              <a:gd name="connsiteX497" fmla="*/ 8748713 w 8802688"/>
              <a:gd name="connsiteY497" fmla="*/ 3006725 h 6677025"/>
              <a:gd name="connsiteX498" fmla="*/ 8724901 w 8802688"/>
              <a:gd name="connsiteY498" fmla="*/ 3092450 h 6677025"/>
              <a:gd name="connsiteX499" fmla="*/ 8701088 w 8802688"/>
              <a:gd name="connsiteY499" fmla="*/ 3175000 h 6677025"/>
              <a:gd name="connsiteX500" fmla="*/ 8670926 w 8802688"/>
              <a:gd name="connsiteY500" fmla="*/ 3249613 h 6677025"/>
              <a:gd name="connsiteX501" fmla="*/ 8642351 w 8802688"/>
              <a:gd name="connsiteY501" fmla="*/ 3321050 h 6677025"/>
              <a:gd name="connsiteX502" fmla="*/ 8609013 w 8802688"/>
              <a:gd name="connsiteY502" fmla="*/ 3389313 h 6677025"/>
              <a:gd name="connsiteX503" fmla="*/ 8575676 w 8802688"/>
              <a:gd name="connsiteY503" fmla="*/ 3451225 h 6677025"/>
              <a:gd name="connsiteX504" fmla="*/ 8543926 w 8802688"/>
              <a:gd name="connsiteY504" fmla="*/ 3514725 h 6677025"/>
              <a:gd name="connsiteX505" fmla="*/ 8507413 w 8802688"/>
              <a:gd name="connsiteY505" fmla="*/ 3570288 h 6677025"/>
              <a:gd name="connsiteX506" fmla="*/ 8469313 w 8802688"/>
              <a:gd name="connsiteY506" fmla="*/ 3621088 h 6677025"/>
              <a:gd name="connsiteX507" fmla="*/ 8431213 w 8802688"/>
              <a:gd name="connsiteY507" fmla="*/ 3671888 h 6677025"/>
              <a:gd name="connsiteX508" fmla="*/ 8391526 w 8802688"/>
              <a:gd name="connsiteY508" fmla="*/ 3719513 h 6677025"/>
              <a:gd name="connsiteX509" fmla="*/ 8350251 w 8802688"/>
              <a:gd name="connsiteY509" fmla="*/ 3760788 h 6677025"/>
              <a:gd name="connsiteX510" fmla="*/ 8305801 w 8802688"/>
              <a:gd name="connsiteY510" fmla="*/ 3802063 h 6677025"/>
              <a:gd name="connsiteX511" fmla="*/ 8261351 w 8802688"/>
              <a:gd name="connsiteY511" fmla="*/ 3838575 h 6677025"/>
              <a:gd name="connsiteX512" fmla="*/ 8216901 w 8802688"/>
              <a:gd name="connsiteY512" fmla="*/ 3870325 h 6677025"/>
              <a:gd name="connsiteX513" fmla="*/ 8172451 w 8802688"/>
              <a:gd name="connsiteY513" fmla="*/ 3903663 h 6677025"/>
              <a:gd name="connsiteX514" fmla="*/ 8124826 w 8802688"/>
              <a:gd name="connsiteY514" fmla="*/ 3930650 h 6677025"/>
              <a:gd name="connsiteX515" fmla="*/ 8074026 w 8802688"/>
              <a:gd name="connsiteY515" fmla="*/ 3954463 h 6677025"/>
              <a:gd name="connsiteX516" fmla="*/ 8023226 w 8802688"/>
              <a:gd name="connsiteY516" fmla="*/ 3978275 h 6677025"/>
              <a:gd name="connsiteX517" fmla="*/ 7972426 w 8802688"/>
              <a:gd name="connsiteY517" fmla="*/ 3995738 h 6677025"/>
              <a:gd name="connsiteX518" fmla="*/ 7920038 w 8802688"/>
              <a:gd name="connsiteY518" fmla="*/ 4013200 h 6677025"/>
              <a:gd name="connsiteX519" fmla="*/ 7866063 w 8802688"/>
              <a:gd name="connsiteY519" fmla="*/ 4029075 h 6677025"/>
              <a:gd name="connsiteX520" fmla="*/ 7812088 w 8802688"/>
              <a:gd name="connsiteY520" fmla="*/ 4040188 h 6677025"/>
              <a:gd name="connsiteX521" fmla="*/ 7756526 w 8802688"/>
              <a:gd name="connsiteY521" fmla="*/ 4049713 h 6677025"/>
              <a:gd name="connsiteX522" fmla="*/ 7699376 w 8802688"/>
              <a:gd name="connsiteY522" fmla="*/ 4057650 h 6677025"/>
              <a:gd name="connsiteX523" fmla="*/ 7640638 w 8802688"/>
              <a:gd name="connsiteY523" fmla="*/ 4064000 h 6677025"/>
              <a:gd name="connsiteX524" fmla="*/ 7583488 w 8802688"/>
              <a:gd name="connsiteY524" fmla="*/ 4067175 h 6677025"/>
              <a:gd name="connsiteX525" fmla="*/ 7521576 w 8802688"/>
              <a:gd name="connsiteY525" fmla="*/ 4067175 h 6677025"/>
              <a:gd name="connsiteX526" fmla="*/ 7461251 w 8802688"/>
              <a:gd name="connsiteY526" fmla="*/ 4067175 h 6677025"/>
              <a:gd name="connsiteX527" fmla="*/ 7399338 w 8802688"/>
              <a:gd name="connsiteY527" fmla="*/ 4064000 h 6677025"/>
              <a:gd name="connsiteX528" fmla="*/ 7270751 w 8802688"/>
              <a:gd name="connsiteY528" fmla="*/ 4052888 h 6677025"/>
              <a:gd name="connsiteX529" fmla="*/ 7140576 w 8802688"/>
              <a:gd name="connsiteY529" fmla="*/ 4033838 h 6677025"/>
              <a:gd name="connsiteX530" fmla="*/ 7018338 w 8802688"/>
              <a:gd name="connsiteY530" fmla="*/ 4016375 h 6677025"/>
              <a:gd name="connsiteX531" fmla="*/ 6896101 w 8802688"/>
              <a:gd name="connsiteY531" fmla="*/ 3992563 h 6677025"/>
              <a:gd name="connsiteX532" fmla="*/ 6780213 w 8802688"/>
              <a:gd name="connsiteY532" fmla="*/ 3965575 h 6677025"/>
              <a:gd name="connsiteX533" fmla="*/ 6664326 w 8802688"/>
              <a:gd name="connsiteY533" fmla="*/ 3937000 h 6677025"/>
              <a:gd name="connsiteX534" fmla="*/ 6438901 w 8802688"/>
              <a:gd name="connsiteY534" fmla="*/ 3870325 h 6677025"/>
              <a:gd name="connsiteX535" fmla="*/ 6326188 w 8802688"/>
              <a:gd name="connsiteY535" fmla="*/ 3841750 h 6677025"/>
              <a:gd name="connsiteX536" fmla="*/ 6216651 w 8802688"/>
              <a:gd name="connsiteY536" fmla="*/ 3811588 h 6677025"/>
              <a:gd name="connsiteX537" fmla="*/ 6186488 w 8802688"/>
              <a:gd name="connsiteY537" fmla="*/ 3951288 h 6677025"/>
              <a:gd name="connsiteX538" fmla="*/ 6162676 w 8802688"/>
              <a:gd name="connsiteY538" fmla="*/ 4094163 h 6677025"/>
              <a:gd name="connsiteX539" fmla="*/ 6153151 w 8802688"/>
              <a:gd name="connsiteY539" fmla="*/ 4171950 h 6677025"/>
              <a:gd name="connsiteX540" fmla="*/ 6148388 w 8802688"/>
              <a:gd name="connsiteY540" fmla="*/ 4244975 h 6677025"/>
              <a:gd name="connsiteX541" fmla="*/ 6142038 w 8802688"/>
              <a:gd name="connsiteY541" fmla="*/ 4325938 h 6677025"/>
              <a:gd name="connsiteX542" fmla="*/ 6142038 w 8802688"/>
              <a:gd name="connsiteY542" fmla="*/ 4408488 h 6677025"/>
              <a:gd name="connsiteX543" fmla="*/ 6142038 w 8802688"/>
              <a:gd name="connsiteY543" fmla="*/ 4438650 h 6677025"/>
              <a:gd name="connsiteX544" fmla="*/ 6148388 w 8802688"/>
              <a:gd name="connsiteY544" fmla="*/ 4468813 h 6677025"/>
              <a:gd name="connsiteX545" fmla="*/ 6156326 w 8802688"/>
              <a:gd name="connsiteY545" fmla="*/ 4500563 h 6677025"/>
              <a:gd name="connsiteX546" fmla="*/ 6169026 w 8802688"/>
              <a:gd name="connsiteY546" fmla="*/ 4530725 h 6677025"/>
              <a:gd name="connsiteX547" fmla="*/ 6183313 w 8802688"/>
              <a:gd name="connsiteY547" fmla="*/ 4554538 h 6677025"/>
              <a:gd name="connsiteX548" fmla="*/ 6203951 w 8802688"/>
              <a:gd name="connsiteY548" fmla="*/ 4575175 h 6677025"/>
              <a:gd name="connsiteX549" fmla="*/ 6213476 w 8802688"/>
              <a:gd name="connsiteY549" fmla="*/ 4584700 h 6677025"/>
              <a:gd name="connsiteX550" fmla="*/ 6224588 w 8802688"/>
              <a:gd name="connsiteY550" fmla="*/ 4591050 h 6677025"/>
              <a:gd name="connsiteX551" fmla="*/ 6237288 w 8802688"/>
              <a:gd name="connsiteY551" fmla="*/ 4594225 h 6677025"/>
              <a:gd name="connsiteX552" fmla="*/ 6251576 w 8802688"/>
              <a:gd name="connsiteY552" fmla="*/ 4595813 h 6677025"/>
              <a:gd name="connsiteX553" fmla="*/ 6281738 w 8802688"/>
              <a:gd name="connsiteY553" fmla="*/ 4608513 h 6677025"/>
              <a:gd name="connsiteX554" fmla="*/ 6313488 w 8802688"/>
              <a:gd name="connsiteY554" fmla="*/ 4619625 h 6677025"/>
              <a:gd name="connsiteX555" fmla="*/ 6350001 w 8802688"/>
              <a:gd name="connsiteY555" fmla="*/ 4629150 h 6677025"/>
              <a:gd name="connsiteX556" fmla="*/ 6384926 w 8802688"/>
              <a:gd name="connsiteY556" fmla="*/ 4632325 h 6677025"/>
              <a:gd name="connsiteX557" fmla="*/ 6405563 w 8802688"/>
              <a:gd name="connsiteY557" fmla="*/ 4632325 h 6677025"/>
              <a:gd name="connsiteX558" fmla="*/ 6424613 w 8802688"/>
              <a:gd name="connsiteY558" fmla="*/ 4629150 h 6677025"/>
              <a:gd name="connsiteX559" fmla="*/ 6445251 w 8802688"/>
              <a:gd name="connsiteY559" fmla="*/ 4622800 h 6677025"/>
              <a:gd name="connsiteX560" fmla="*/ 6465888 w 8802688"/>
              <a:gd name="connsiteY560" fmla="*/ 4616450 h 6677025"/>
              <a:gd name="connsiteX561" fmla="*/ 6486526 w 8802688"/>
              <a:gd name="connsiteY561" fmla="*/ 4605338 h 6677025"/>
              <a:gd name="connsiteX562" fmla="*/ 6507163 w 8802688"/>
              <a:gd name="connsiteY562" fmla="*/ 4594225 h 6677025"/>
              <a:gd name="connsiteX563" fmla="*/ 6527801 w 8802688"/>
              <a:gd name="connsiteY563" fmla="*/ 4575175 h 6677025"/>
              <a:gd name="connsiteX564" fmla="*/ 6548438 w 8802688"/>
              <a:gd name="connsiteY564" fmla="*/ 4557713 h 6677025"/>
              <a:gd name="connsiteX565" fmla="*/ 6578601 w 8802688"/>
              <a:gd name="connsiteY565" fmla="*/ 4516438 h 6677025"/>
              <a:gd name="connsiteX566" fmla="*/ 6608763 w 8802688"/>
              <a:gd name="connsiteY566" fmla="*/ 4476750 h 6677025"/>
              <a:gd name="connsiteX567" fmla="*/ 6673851 w 8802688"/>
              <a:gd name="connsiteY567" fmla="*/ 4403725 h 6677025"/>
              <a:gd name="connsiteX568" fmla="*/ 6704013 w 8802688"/>
              <a:gd name="connsiteY568" fmla="*/ 4364038 h 6677025"/>
              <a:gd name="connsiteX569" fmla="*/ 6731001 w 8802688"/>
              <a:gd name="connsiteY569" fmla="*/ 4319588 h 6677025"/>
              <a:gd name="connsiteX570" fmla="*/ 6754813 w 8802688"/>
              <a:gd name="connsiteY570" fmla="*/ 4275138 h 6677025"/>
              <a:gd name="connsiteX571" fmla="*/ 6762751 w 8802688"/>
              <a:gd name="connsiteY571" fmla="*/ 4248150 h 6677025"/>
              <a:gd name="connsiteX572" fmla="*/ 6772276 w 8802688"/>
              <a:gd name="connsiteY572" fmla="*/ 4221163 h 6677025"/>
              <a:gd name="connsiteX573" fmla="*/ 6775451 w 8802688"/>
              <a:gd name="connsiteY573" fmla="*/ 4210050 h 6677025"/>
              <a:gd name="connsiteX574" fmla="*/ 6783388 w 8802688"/>
              <a:gd name="connsiteY574" fmla="*/ 4197350 h 6677025"/>
              <a:gd name="connsiteX575" fmla="*/ 6796088 w 8802688"/>
              <a:gd name="connsiteY575" fmla="*/ 4192588 h 6677025"/>
              <a:gd name="connsiteX576" fmla="*/ 6813551 w 8802688"/>
              <a:gd name="connsiteY576" fmla="*/ 4183063 h 6677025"/>
              <a:gd name="connsiteX577" fmla="*/ 6848476 w 8802688"/>
              <a:gd name="connsiteY577" fmla="*/ 4168775 h 6677025"/>
              <a:gd name="connsiteX578" fmla="*/ 6867526 w 8802688"/>
              <a:gd name="connsiteY578" fmla="*/ 4159250 h 6677025"/>
              <a:gd name="connsiteX579" fmla="*/ 6881813 w 8802688"/>
              <a:gd name="connsiteY579" fmla="*/ 4148138 h 6677025"/>
              <a:gd name="connsiteX580" fmla="*/ 6881813 w 8802688"/>
              <a:gd name="connsiteY580" fmla="*/ 4200525 h 6677025"/>
              <a:gd name="connsiteX581" fmla="*/ 6875463 w 8802688"/>
              <a:gd name="connsiteY581" fmla="*/ 4254500 h 6677025"/>
              <a:gd name="connsiteX582" fmla="*/ 6867526 w 8802688"/>
              <a:gd name="connsiteY582" fmla="*/ 4302125 h 6677025"/>
              <a:gd name="connsiteX583" fmla="*/ 6854826 w 8802688"/>
              <a:gd name="connsiteY583" fmla="*/ 4349750 h 6677025"/>
              <a:gd name="connsiteX584" fmla="*/ 6840538 w 8802688"/>
              <a:gd name="connsiteY584" fmla="*/ 4394200 h 6677025"/>
              <a:gd name="connsiteX585" fmla="*/ 6823076 w 8802688"/>
              <a:gd name="connsiteY585" fmla="*/ 4435475 h 6677025"/>
              <a:gd name="connsiteX586" fmla="*/ 6800851 w 8802688"/>
              <a:gd name="connsiteY586" fmla="*/ 4475163 h 6677025"/>
              <a:gd name="connsiteX587" fmla="*/ 6775451 w 8802688"/>
              <a:gd name="connsiteY587" fmla="*/ 4510088 h 6677025"/>
              <a:gd name="connsiteX588" fmla="*/ 6748463 w 8802688"/>
              <a:gd name="connsiteY588" fmla="*/ 4546600 h 6677025"/>
              <a:gd name="connsiteX589" fmla="*/ 6718301 w 8802688"/>
              <a:gd name="connsiteY589" fmla="*/ 4575175 h 6677025"/>
              <a:gd name="connsiteX590" fmla="*/ 6683376 w 8802688"/>
              <a:gd name="connsiteY590" fmla="*/ 4605338 h 6677025"/>
              <a:gd name="connsiteX591" fmla="*/ 6646863 w 8802688"/>
              <a:gd name="connsiteY591" fmla="*/ 4629150 h 6677025"/>
              <a:gd name="connsiteX592" fmla="*/ 6608763 w 8802688"/>
              <a:gd name="connsiteY592" fmla="*/ 4652963 h 6677025"/>
              <a:gd name="connsiteX593" fmla="*/ 6567488 w 8802688"/>
              <a:gd name="connsiteY593" fmla="*/ 4673600 h 6677025"/>
              <a:gd name="connsiteX594" fmla="*/ 6521451 w 8802688"/>
              <a:gd name="connsiteY594" fmla="*/ 4691063 h 6677025"/>
              <a:gd name="connsiteX595" fmla="*/ 6473826 w 8802688"/>
              <a:gd name="connsiteY595" fmla="*/ 4706938 h 6677025"/>
              <a:gd name="connsiteX596" fmla="*/ 6438901 w 8802688"/>
              <a:gd name="connsiteY596" fmla="*/ 4718050 h 6677025"/>
              <a:gd name="connsiteX597" fmla="*/ 6403976 w 8802688"/>
              <a:gd name="connsiteY597" fmla="*/ 4727575 h 6677025"/>
              <a:gd name="connsiteX598" fmla="*/ 6370638 w 8802688"/>
              <a:gd name="connsiteY598" fmla="*/ 4733925 h 6677025"/>
              <a:gd name="connsiteX599" fmla="*/ 6334126 w 8802688"/>
              <a:gd name="connsiteY599" fmla="*/ 4735513 h 6677025"/>
              <a:gd name="connsiteX600" fmla="*/ 6302376 w 8802688"/>
              <a:gd name="connsiteY600" fmla="*/ 4735513 h 6677025"/>
              <a:gd name="connsiteX601" fmla="*/ 6265863 w 8802688"/>
              <a:gd name="connsiteY601" fmla="*/ 4733925 h 6677025"/>
              <a:gd name="connsiteX602" fmla="*/ 6234113 w 8802688"/>
              <a:gd name="connsiteY602" fmla="*/ 4724400 h 6677025"/>
              <a:gd name="connsiteX603" fmla="*/ 6200776 w 8802688"/>
              <a:gd name="connsiteY603" fmla="*/ 4714875 h 6677025"/>
              <a:gd name="connsiteX604" fmla="*/ 6169026 w 8802688"/>
              <a:gd name="connsiteY604" fmla="*/ 4703763 h 6677025"/>
              <a:gd name="connsiteX605" fmla="*/ 6135688 w 8802688"/>
              <a:gd name="connsiteY605" fmla="*/ 4691063 h 6677025"/>
              <a:gd name="connsiteX606" fmla="*/ 6102351 w 8802688"/>
              <a:gd name="connsiteY606" fmla="*/ 4673600 h 6677025"/>
              <a:gd name="connsiteX607" fmla="*/ 6073776 w 8802688"/>
              <a:gd name="connsiteY607" fmla="*/ 4656138 h 6677025"/>
              <a:gd name="connsiteX608" fmla="*/ 6040438 w 8802688"/>
              <a:gd name="connsiteY608" fmla="*/ 4632325 h 6677025"/>
              <a:gd name="connsiteX609" fmla="*/ 6010276 w 8802688"/>
              <a:gd name="connsiteY609" fmla="*/ 4611688 h 6677025"/>
              <a:gd name="connsiteX610" fmla="*/ 5984876 w 8802688"/>
              <a:gd name="connsiteY610" fmla="*/ 4584700 h 6677025"/>
              <a:gd name="connsiteX611" fmla="*/ 5954713 w 8802688"/>
              <a:gd name="connsiteY611" fmla="*/ 4557713 h 6677025"/>
              <a:gd name="connsiteX612" fmla="*/ 5903913 w 8802688"/>
              <a:gd name="connsiteY612" fmla="*/ 4510088 h 6677025"/>
              <a:gd name="connsiteX613" fmla="*/ 5853113 w 8802688"/>
              <a:gd name="connsiteY613" fmla="*/ 4465638 h 6677025"/>
              <a:gd name="connsiteX614" fmla="*/ 5802313 w 8802688"/>
              <a:gd name="connsiteY614" fmla="*/ 4424363 h 6677025"/>
              <a:gd name="connsiteX615" fmla="*/ 5746751 w 8802688"/>
              <a:gd name="connsiteY615" fmla="*/ 4384675 h 6677025"/>
              <a:gd name="connsiteX616" fmla="*/ 5692776 w 8802688"/>
              <a:gd name="connsiteY616" fmla="*/ 4349750 h 6677025"/>
              <a:gd name="connsiteX617" fmla="*/ 5635626 w 8802688"/>
              <a:gd name="connsiteY617" fmla="*/ 4316413 h 6677025"/>
              <a:gd name="connsiteX618" fmla="*/ 5576888 w 8802688"/>
              <a:gd name="connsiteY618" fmla="*/ 4284663 h 6677025"/>
              <a:gd name="connsiteX619" fmla="*/ 5519738 w 8802688"/>
              <a:gd name="connsiteY619" fmla="*/ 4254500 h 6677025"/>
              <a:gd name="connsiteX620" fmla="*/ 5399088 w 8802688"/>
              <a:gd name="connsiteY620" fmla="*/ 4197350 h 6677025"/>
              <a:gd name="connsiteX621" fmla="*/ 5276851 w 8802688"/>
              <a:gd name="connsiteY621" fmla="*/ 4141788 h 6677025"/>
              <a:gd name="connsiteX622" fmla="*/ 5027613 w 8802688"/>
              <a:gd name="connsiteY622" fmla="*/ 4033838 h 6677025"/>
              <a:gd name="connsiteX623" fmla="*/ 5110163 w 8802688"/>
              <a:gd name="connsiteY623" fmla="*/ 4090988 h 6677025"/>
              <a:gd name="connsiteX624" fmla="*/ 5151438 w 8802688"/>
              <a:gd name="connsiteY624" fmla="*/ 4121150 h 6677025"/>
              <a:gd name="connsiteX625" fmla="*/ 5191126 w 8802688"/>
              <a:gd name="connsiteY625" fmla="*/ 4151313 h 6677025"/>
              <a:gd name="connsiteX626" fmla="*/ 5226051 w 8802688"/>
              <a:gd name="connsiteY626" fmla="*/ 4183063 h 6677025"/>
              <a:gd name="connsiteX627" fmla="*/ 5260976 w 8802688"/>
              <a:gd name="connsiteY627" fmla="*/ 4219575 h 6677025"/>
              <a:gd name="connsiteX628" fmla="*/ 5294313 w 8802688"/>
              <a:gd name="connsiteY628" fmla="*/ 4254500 h 6677025"/>
              <a:gd name="connsiteX629" fmla="*/ 5324476 w 8802688"/>
              <a:gd name="connsiteY629" fmla="*/ 4295775 h 6677025"/>
              <a:gd name="connsiteX630" fmla="*/ 5356226 w 8802688"/>
              <a:gd name="connsiteY630" fmla="*/ 4329113 h 6677025"/>
              <a:gd name="connsiteX631" fmla="*/ 5392738 w 8802688"/>
              <a:gd name="connsiteY631" fmla="*/ 4370388 h 6677025"/>
              <a:gd name="connsiteX632" fmla="*/ 5410201 w 8802688"/>
              <a:gd name="connsiteY632" fmla="*/ 4391025 h 6677025"/>
              <a:gd name="connsiteX633" fmla="*/ 5422901 w 8802688"/>
              <a:gd name="connsiteY633" fmla="*/ 4411663 h 6677025"/>
              <a:gd name="connsiteX634" fmla="*/ 5430838 w 8802688"/>
              <a:gd name="connsiteY634" fmla="*/ 4430713 h 6677025"/>
              <a:gd name="connsiteX635" fmla="*/ 5434013 w 8802688"/>
              <a:gd name="connsiteY635" fmla="*/ 4445000 h 6677025"/>
              <a:gd name="connsiteX636" fmla="*/ 5376863 w 8802688"/>
              <a:gd name="connsiteY636" fmla="*/ 4656138 h 6677025"/>
              <a:gd name="connsiteX637" fmla="*/ 5348288 w 8802688"/>
              <a:gd name="connsiteY637" fmla="*/ 4759325 h 6677025"/>
              <a:gd name="connsiteX638" fmla="*/ 5314951 w 8802688"/>
              <a:gd name="connsiteY638" fmla="*/ 4864100 h 6677025"/>
              <a:gd name="connsiteX639" fmla="*/ 5280026 w 8802688"/>
              <a:gd name="connsiteY639" fmla="*/ 4965700 h 6677025"/>
              <a:gd name="connsiteX640" fmla="*/ 5243513 w 8802688"/>
              <a:gd name="connsiteY640" fmla="*/ 5068888 h 6677025"/>
              <a:gd name="connsiteX641" fmla="*/ 5205413 w 8802688"/>
              <a:gd name="connsiteY641" fmla="*/ 5167313 h 6677025"/>
              <a:gd name="connsiteX642" fmla="*/ 5160963 w 8802688"/>
              <a:gd name="connsiteY642" fmla="*/ 5268913 h 6677025"/>
              <a:gd name="connsiteX643" fmla="*/ 5116513 w 8802688"/>
              <a:gd name="connsiteY643" fmla="*/ 5362575 h 6677025"/>
              <a:gd name="connsiteX644" fmla="*/ 5068888 w 8802688"/>
              <a:gd name="connsiteY644" fmla="*/ 5457825 h 6677025"/>
              <a:gd name="connsiteX645" fmla="*/ 5014913 w 8802688"/>
              <a:gd name="connsiteY645" fmla="*/ 5553075 h 6677025"/>
              <a:gd name="connsiteX646" fmla="*/ 4960938 w 8802688"/>
              <a:gd name="connsiteY646" fmla="*/ 5643563 h 6677025"/>
              <a:gd name="connsiteX647" fmla="*/ 4902201 w 8802688"/>
              <a:gd name="connsiteY647" fmla="*/ 5732463 h 6677025"/>
              <a:gd name="connsiteX648" fmla="*/ 4837113 w 8802688"/>
              <a:gd name="connsiteY648" fmla="*/ 5815013 h 6677025"/>
              <a:gd name="connsiteX649" fmla="*/ 4768850 w 8802688"/>
              <a:gd name="connsiteY649" fmla="*/ 5899150 h 6677025"/>
              <a:gd name="connsiteX650" fmla="*/ 4694238 w 8802688"/>
              <a:gd name="connsiteY650" fmla="*/ 5978525 h 6677025"/>
              <a:gd name="connsiteX651" fmla="*/ 4581525 w 8802688"/>
              <a:gd name="connsiteY651" fmla="*/ 6062663 h 6677025"/>
              <a:gd name="connsiteX652" fmla="*/ 4470400 w 8802688"/>
              <a:gd name="connsiteY652" fmla="*/ 6151563 h 6677025"/>
              <a:gd name="connsiteX653" fmla="*/ 4360863 w 8802688"/>
              <a:gd name="connsiteY653" fmla="*/ 6246813 h 6677025"/>
              <a:gd name="connsiteX654" fmla="*/ 4303713 w 8802688"/>
              <a:gd name="connsiteY654" fmla="*/ 6296025 h 6677025"/>
              <a:gd name="connsiteX655" fmla="*/ 4248150 w 8802688"/>
              <a:gd name="connsiteY655" fmla="*/ 6350000 h 6677025"/>
              <a:gd name="connsiteX656" fmla="*/ 4221163 w 8802688"/>
              <a:gd name="connsiteY656" fmla="*/ 6365875 h 6677025"/>
              <a:gd name="connsiteX657" fmla="*/ 4194175 w 8802688"/>
              <a:gd name="connsiteY657" fmla="*/ 6386513 h 6677025"/>
              <a:gd name="connsiteX658" fmla="*/ 4167188 w 8802688"/>
              <a:gd name="connsiteY658" fmla="*/ 6407150 h 6677025"/>
              <a:gd name="connsiteX659" fmla="*/ 4140200 w 8802688"/>
              <a:gd name="connsiteY659" fmla="*/ 6430963 h 6677025"/>
              <a:gd name="connsiteX660" fmla="*/ 4117975 w 8802688"/>
              <a:gd name="connsiteY660" fmla="*/ 6454775 h 6677025"/>
              <a:gd name="connsiteX661" fmla="*/ 4095750 w 8802688"/>
              <a:gd name="connsiteY661" fmla="*/ 6481763 h 6677025"/>
              <a:gd name="connsiteX662" fmla="*/ 4078288 w 8802688"/>
              <a:gd name="connsiteY662" fmla="*/ 6510338 h 6677025"/>
              <a:gd name="connsiteX663" fmla="*/ 4064000 w 8802688"/>
              <a:gd name="connsiteY663" fmla="*/ 6537325 h 6677025"/>
              <a:gd name="connsiteX664" fmla="*/ 4033838 w 8802688"/>
              <a:gd name="connsiteY664" fmla="*/ 6564313 h 6677025"/>
              <a:gd name="connsiteX665" fmla="*/ 4003675 w 8802688"/>
              <a:gd name="connsiteY665" fmla="*/ 6588125 h 6677025"/>
              <a:gd name="connsiteX666" fmla="*/ 3975100 w 8802688"/>
              <a:gd name="connsiteY666" fmla="*/ 6608763 h 6677025"/>
              <a:gd name="connsiteX667" fmla="*/ 3944938 w 8802688"/>
              <a:gd name="connsiteY667" fmla="*/ 6626225 h 6677025"/>
              <a:gd name="connsiteX668" fmla="*/ 3914775 w 8802688"/>
              <a:gd name="connsiteY668" fmla="*/ 6645275 h 6677025"/>
              <a:gd name="connsiteX669" fmla="*/ 3884613 w 8802688"/>
              <a:gd name="connsiteY669" fmla="*/ 6656388 h 6677025"/>
              <a:gd name="connsiteX670" fmla="*/ 3852863 w 8802688"/>
              <a:gd name="connsiteY670" fmla="*/ 6665913 h 6677025"/>
              <a:gd name="connsiteX671" fmla="*/ 3822700 w 8802688"/>
              <a:gd name="connsiteY671" fmla="*/ 6673850 h 6677025"/>
              <a:gd name="connsiteX672" fmla="*/ 3790950 w 8802688"/>
              <a:gd name="connsiteY672" fmla="*/ 6677025 h 6677025"/>
              <a:gd name="connsiteX673" fmla="*/ 3760788 w 8802688"/>
              <a:gd name="connsiteY673" fmla="*/ 6677025 h 6677025"/>
              <a:gd name="connsiteX674" fmla="*/ 3727450 w 8802688"/>
              <a:gd name="connsiteY674" fmla="*/ 6673850 h 6677025"/>
              <a:gd name="connsiteX675" fmla="*/ 3697288 w 8802688"/>
              <a:gd name="connsiteY675" fmla="*/ 6669088 h 6677025"/>
              <a:gd name="connsiteX676" fmla="*/ 3668713 w 8802688"/>
              <a:gd name="connsiteY676" fmla="*/ 6659563 h 6677025"/>
              <a:gd name="connsiteX677" fmla="*/ 3638550 w 8802688"/>
              <a:gd name="connsiteY677" fmla="*/ 6646863 h 6677025"/>
              <a:gd name="connsiteX678" fmla="*/ 3608388 w 8802688"/>
              <a:gd name="connsiteY678" fmla="*/ 6632575 h 6677025"/>
              <a:gd name="connsiteX679" fmla="*/ 3579813 w 8802688"/>
              <a:gd name="connsiteY679" fmla="*/ 6611938 h 6677025"/>
              <a:gd name="connsiteX680" fmla="*/ 3525838 w 8802688"/>
              <a:gd name="connsiteY680" fmla="*/ 6543675 h 6677025"/>
              <a:gd name="connsiteX681" fmla="*/ 3475038 w 8802688"/>
              <a:gd name="connsiteY681" fmla="*/ 6472238 h 6677025"/>
              <a:gd name="connsiteX682" fmla="*/ 3427413 w 8802688"/>
              <a:gd name="connsiteY682" fmla="*/ 6400800 h 6677025"/>
              <a:gd name="connsiteX683" fmla="*/ 3379788 w 8802688"/>
              <a:gd name="connsiteY683" fmla="*/ 6326188 h 6677025"/>
              <a:gd name="connsiteX684" fmla="*/ 3335338 w 8802688"/>
              <a:gd name="connsiteY684" fmla="*/ 6251575 h 6677025"/>
              <a:gd name="connsiteX685" fmla="*/ 3294063 w 8802688"/>
              <a:gd name="connsiteY685" fmla="*/ 6175375 h 6677025"/>
              <a:gd name="connsiteX686" fmla="*/ 3252788 w 8802688"/>
              <a:gd name="connsiteY686" fmla="*/ 6097588 h 6677025"/>
              <a:gd name="connsiteX687" fmla="*/ 3209925 w 8802688"/>
              <a:gd name="connsiteY687" fmla="*/ 6015038 h 6677025"/>
              <a:gd name="connsiteX688" fmla="*/ 3195638 w 8802688"/>
              <a:gd name="connsiteY688" fmla="*/ 5999163 h 6677025"/>
              <a:gd name="connsiteX689" fmla="*/ 3186113 w 8802688"/>
              <a:gd name="connsiteY689" fmla="*/ 5984875 h 6677025"/>
              <a:gd name="connsiteX690" fmla="*/ 3181350 w 8802688"/>
              <a:gd name="connsiteY690" fmla="*/ 5967413 h 6677025"/>
              <a:gd name="connsiteX691" fmla="*/ 3175000 w 8802688"/>
              <a:gd name="connsiteY691" fmla="*/ 5946775 h 6677025"/>
              <a:gd name="connsiteX692" fmla="*/ 3171825 w 8802688"/>
              <a:gd name="connsiteY692" fmla="*/ 5927725 h 6677025"/>
              <a:gd name="connsiteX693" fmla="*/ 3171825 w 8802688"/>
              <a:gd name="connsiteY693" fmla="*/ 5907088 h 6677025"/>
              <a:gd name="connsiteX694" fmla="*/ 3175000 w 8802688"/>
              <a:gd name="connsiteY694" fmla="*/ 5886450 h 6677025"/>
              <a:gd name="connsiteX695" fmla="*/ 3181350 w 8802688"/>
              <a:gd name="connsiteY695" fmla="*/ 5865813 h 6677025"/>
              <a:gd name="connsiteX696" fmla="*/ 3189288 w 8802688"/>
              <a:gd name="connsiteY696" fmla="*/ 5845175 h 6677025"/>
              <a:gd name="connsiteX697" fmla="*/ 3201988 w 8802688"/>
              <a:gd name="connsiteY697" fmla="*/ 5824538 h 6677025"/>
              <a:gd name="connsiteX698" fmla="*/ 3213100 w 8802688"/>
              <a:gd name="connsiteY698" fmla="*/ 5803900 h 6677025"/>
              <a:gd name="connsiteX699" fmla="*/ 3230563 w 8802688"/>
              <a:gd name="connsiteY699" fmla="*/ 5783263 h 6677025"/>
              <a:gd name="connsiteX700" fmla="*/ 3249613 w 8802688"/>
              <a:gd name="connsiteY700" fmla="*/ 5764213 h 6677025"/>
              <a:gd name="connsiteX701" fmla="*/ 3270250 w 8802688"/>
              <a:gd name="connsiteY701" fmla="*/ 5746750 h 6677025"/>
              <a:gd name="connsiteX702" fmla="*/ 3294063 w 8802688"/>
              <a:gd name="connsiteY702" fmla="*/ 5732463 h 6677025"/>
              <a:gd name="connsiteX703" fmla="*/ 3321050 w 8802688"/>
              <a:gd name="connsiteY703" fmla="*/ 5716588 h 6677025"/>
              <a:gd name="connsiteX704" fmla="*/ 3362325 w 8802688"/>
              <a:gd name="connsiteY704" fmla="*/ 5699125 h 6677025"/>
              <a:gd name="connsiteX705" fmla="*/ 3403600 w 8802688"/>
              <a:gd name="connsiteY705" fmla="*/ 5681663 h 6677025"/>
              <a:gd name="connsiteX706" fmla="*/ 3492500 w 8802688"/>
              <a:gd name="connsiteY706" fmla="*/ 5637213 h 6677025"/>
              <a:gd name="connsiteX707" fmla="*/ 3587750 w 8802688"/>
              <a:gd name="connsiteY707" fmla="*/ 5583238 h 6677025"/>
              <a:gd name="connsiteX708" fmla="*/ 3692525 w 8802688"/>
              <a:gd name="connsiteY708" fmla="*/ 5529263 h 6677025"/>
              <a:gd name="connsiteX709" fmla="*/ 3692525 w 8802688"/>
              <a:gd name="connsiteY709" fmla="*/ 5081588 h 6677025"/>
              <a:gd name="connsiteX710" fmla="*/ 3683000 w 8802688"/>
              <a:gd name="connsiteY710" fmla="*/ 5116513 h 6677025"/>
              <a:gd name="connsiteX711" fmla="*/ 3673475 w 8802688"/>
              <a:gd name="connsiteY711" fmla="*/ 5153025 h 6677025"/>
              <a:gd name="connsiteX712" fmla="*/ 3665538 w 8802688"/>
              <a:gd name="connsiteY712" fmla="*/ 5184775 h 6677025"/>
              <a:gd name="connsiteX713" fmla="*/ 3652838 w 8802688"/>
              <a:gd name="connsiteY713" fmla="*/ 5211763 h 6677025"/>
              <a:gd name="connsiteX714" fmla="*/ 3641725 w 8802688"/>
              <a:gd name="connsiteY714" fmla="*/ 5238750 h 6677025"/>
              <a:gd name="connsiteX715" fmla="*/ 3629025 w 8802688"/>
              <a:gd name="connsiteY715" fmla="*/ 5265738 h 6677025"/>
              <a:gd name="connsiteX716" fmla="*/ 3614738 w 8802688"/>
              <a:gd name="connsiteY716" fmla="*/ 5286375 h 6677025"/>
              <a:gd name="connsiteX717" fmla="*/ 3600450 w 8802688"/>
              <a:gd name="connsiteY717" fmla="*/ 5307013 h 6677025"/>
              <a:gd name="connsiteX718" fmla="*/ 3581400 w 8802688"/>
              <a:gd name="connsiteY718" fmla="*/ 5324475 h 6677025"/>
              <a:gd name="connsiteX719" fmla="*/ 3567113 w 8802688"/>
              <a:gd name="connsiteY719" fmla="*/ 5340350 h 6677025"/>
              <a:gd name="connsiteX720" fmla="*/ 3549650 w 8802688"/>
              <a:gd name="connsiteY720" fmla="*/ 5354638 h 6677025"/>
              <a:gd name="connsiteX721" fmla="*/ 3529013 w 8802688"/>
              <a:gd name="connsiteY721" fmla="*/ 5365750 h 6677025"/>
              <a:gd name="connsiteX722" fmla="*/ 3489325 w 8802688"/>
              <a:gd name="connsiteY722" fmla="*/ 5386388 h 6677025"/>
              <a:gd name="connsiteX723" fmla="*/ 3451225 w 8802688"/>
              <a:gd name="connsiteY723" fmla="*/ 5402263 h 6677025"/>
              <a:gd name="connsiteX724" fmla="*/ 3406775 w 8802688"/>
              <a:gd name="connsiteY724" fmla="*/ 5413375 h 6677025"/>
              <a:gd name="connsiteX725" fmla="*/ 3365500 w 8802688"/>
              <a:gd name="connsiteY725" fmla="*/ 5419725 h 6677025"/>
              <a:gd name="connsiteX726" fmla="*/ 3321050 w 8802688"/>
              <a:gd name="connsiteY726" fmla="*/ 5422900 h 6677025"/>
              <a:gd name="connsiteX727" fmla="*/ 3273425 w 8802688"/>
              <a:gd name="connsiteY727" fmla="*/ 5422900 h 6677025"/>
              <a:gd name="connsiteX728" fmla="*/ 3182938 w 8802688"/>
              <a:gd name="connsiteY728" fmla="*/ 5419725 h 6677025"/>
              <a:gd name="connsiteX729" fmla="*/ 3097213 w 8802688"/>
              <a:gd name="connsiteY729" fmla="*/ 5416550 h 6677025"/>
              <a:gd name="connsiteX730" fmla="*/ 2838450 w 8802688"/>
              <a:gd name="connsiteY730" fmla="*/ 5416550 h 6677025"/>
              <a:gd name="connsiteX731" fmla="*/ 2770188 w 8802688"/>
              <a:gd name="connsiteY731" fmla="*/ 5416550 h 6677025"/>
              <a:gd name="connsiteX732" fmla="*/ 2708275 w 8802688"/>
              <a:gd name="connsiteY732" fmla="*/ 5413375 h 6677025"/>
              <a:gd name="connsiteX733" fmla="*/ 2678113 w 8802688"/>
              <a:gd name="connsiteY733" fmla="*/ 5408613 h 6677025"/>
              <a:gd name="connsiteX734" fmla="*/ 2647950 w 8802688"/>
              <a:gd name="connsiteY734" fmla="*/ 5402263 h 6677025"/>
              <a:gd name="connsiteX735" fmla="*/ 2622550 w 8802688"/>
              <a:gd name="connsiteY735" fmla="*/ 5395913 h 6677025"/>
              <a:gd name="connsiteX736" fmla="*/ 2598738 w 8802688"/>
              <a:gd name="connsiteY736" fmla="*/ 5384800 h 6677025"/>
              <a:gd name="connsiteX737" fmla="*/ 2574925 w 8802688"/>
              <a:gd name="connsiteY737" fmla="*/ 5368925 h 6677025"/>
              <a:gd name="connsiteX738" fmla="*/ 2554288 w 8802688"/>
              <a:gd name="connsiteY738" fmla="*/ 5354638 h 6677025"/>
              <a:gd name="connsiteX739" fmla="*/ 2532063 w 8802688"/>
              <a:gd name="connsiteY739" fmla="*/ 5330825 h 6677025"/>
              <a:gd name="connsiteX740" fmla="*/ 2514600 w 8802688"/>
              <a:gd name="connsiteY740" fmla="*/ 5307013 h 6677025"/>
              <a:gd name="connsiteX741" fmla="*/ 2500313 w 8802688"/>
              <a:gd name="connsiteY741" fmla="*/ 5276850 h 6677025"/>
              <a:gd name="connsiteX742" fmla="*/ 2484438 w 8802688"/>
              <a:gd name="connsiteY742" fmla="*/ 5241925 h 6677025"/>
              <a:gd name="connsiteX743" fmla="*/ 2476500 w 8802688"/>
              <a:gd name="connsiteY743" fmla="*/ 5202238 h 6677025"/>
              <a:gd name="connsiteX744" fmla="*/ 2466975 w 8802688"/>
              <a:gd name="connsiteY744" fmla="*/ 5154613 h 6677025"/>
              <a:gd name="connsiteX745" fmla="*/ 2466975 w 8802688"/>
              <a:gd name="connsiteY745" fmla="*/ 5229225 h 6677025"/>
              <a:gd name="connsiteX746" fmla="*/ 2466975 w 8802688"/>
              <a:gd name="connsiteY746" fmla="*/ 5341938 h 6677025"/>
              <a:gd name="connsiteX747" fmla="*/ 2466975 w 8802688"/>
              <a:gd name="connsiteY747" fmla="*/ 5440363 h 6677025"/>
              <a:gd name="connsiteX748" fmla="*/ 2463800 w 8802688"/>
              <a:gd name="connsiteY748" fmla="*/ 5538788 h 6677025"/>
              <a:gd name="connsiteX749" fmla="*/ 2459038 w 8802688"/>
              <a:gd name="connsiteY749" fmla="*/ 5634038 h 6677025"/>
              <a:gd name="connsiteX750" fmla="*/ 2452688 w 8802688"/>
              <a:gd name="connsiteY750" fmla="*/ 5681663 h 6677025"/>
              <a:gd name="connsiteX751" fmla="*/ 2443163 w 8802688"/>
              <a:gd name="connsiteY751" fmla="*/ 5729288 h 6677025"/>
              <a:gd name="connsiteX752" fmla="*/ 2435225 w 8802688"/>
              <a:gd name="connsiteY752" fmla="*/ 5776913 h 6677025"/>
              <a:gd name="connsiteX753" fmla="*/ 2422525 w 8802688"/>
              <a:gd name="connsiteY753" fmla="*/ 5824538 h 6677025"/>
              <a:gd name="connsiteX754" fmla="*/ 2408238 w 8802688"/>
              <a:gd name="connsiteY754" fmla="*/ 5868988 h 6677025"/>
              <a:gd name="connsiteX755" fmla="*/ 2390775 w 8802688"/>
              <a:gd name="connsiteY755" fmla="*/ 5916613 h 6677025"/>
              <a:gd name="connsiteX756" fmla="*/ 2368550 w 8802688"/>
              <a:gd name="connsiteY756" fmla="*/ 5961063 h 6677025"/>
              <a:gd name="connsiteX757" fmla="*/ 2343150 w 8802688"/>
              <a:gd name="connsiteY757" fmla="*/ 6002338 h 6677025"/>
              <a:gd name="connsiteX758" fmla="*/ 2316163 w 8802688"/>
              <a:gd name="connsiteY758" fmla="*/ 6046788 h 6677025"/>
              <a:gd name="connsiteX759" fmla="*/ 2282825 w 8802688"/>
              <a:gd name="connsiteY759" fmla="*/ 6088063 h 6677025"/>
              <a:gd name="connsiteX760" fmla="*/ 2268538 w 8802688"/>
              <a:gd name="connsiteY760" fmla="*/ 6103938 h 6677025"/>
              <a:gd name="connsiteX761" fmla="*/ 2255838 w 8802688"/>
              <a:gd name="connsiteY761" fmla="*/ 6121400 h 6677025"/>
              <a:gd name="connsiteX762" fmla="*/ 2238375 w 8802688"/>
              <a:gd name="connsiteY762" fmla="*/ 6156325 h 6677025"/>
              <a:gd name="connsiteX763" fmla="*/ 2224088 w 8802688"/>
              <a:gd name="connsiteY763" fmla="*/ 6199188 h 6677025"/>
              <a:gd name="connsiteX764" fmla="*/ 2211388 w 8802688"/>
              <a:gd name="connsiteY764" fmla="*/ 6243638 h 6677025"/>
              <a:gd name="connsiteX765" fmla="*/ 2193925 w 8802688"/>
              <a:gd name="connsiteY765" fmla="*/ 6335713 h 6677025"/>
              <a:gd name="connsiteX766" fmla="*/ 2181225 w 8802688"/>
              <a:gd name="connsiteY766" fmla="*/ 6383338 h 6677025"/>
              <a:gd name="connsiteX767" fmla="*/ 2170113 w 8802688"/>
              <a:gd name="connsiteY767" fmla="*/ 6424613 h 6677025"/>
              <a:gd name="connsiteX768" fmla="*/ 2166938 w 8802688"/>
              <a:gd name="connsiteY768" fmla="*/ 6442075 h 6677025"/>
              <a:gd name="connsiteX769" fmla="*/ 2157413 w 8802688"/>
              <a:gd name="connsiteY769" fmla="*/ 6459538 h 6677025"/>
              <a:gd name="connsiteX770" fmla="*/ 2143125 w 8802688"/>
              <a:gd name="connsiteY770" fmla="*/ 6478588 h 6677025"/>
              <a:gd name="connsiteX771" fmla="*/ 2125663 w 8802688"/>
              <a:gd name="connsiteY771" fmla="*/ 6496050 h 6677025"/>
              <a:gd name="connsiteX772" fmla="*/ 2101850 w 8802688"/>
              <a:gd name="connsiteY772" fmla="*/ 6510338 h 6677025"/>
              <a:gd name="connsiteX773" fmla="*/ 2078038 w 8802688"/>
              <a:gd name="connsiteY773" fmla="*/ 6526213 h 6677025"/>
              <a:gd name="connsiteX774" fmla="*/ 2051050 w 8802688"/>
              <a:gd name="connsiteY774" fmla="*/ 6534150 h 6677025"/>
              <a:gd name="connsiteX775" fmla="*/ 2020888 w 8802688"/>
              <a:gd name="connsiteY775" fmla="*/ 6537325 h 6677025"/>
              <a:gd name="connsiteX776" fmla="*/ 1828800 w 8802688"/>
              <a:gd name="connsiteY776" fmla="*/ 6507163 h 6677025"/>
              <a:gd name="connsiteX777" fmla="*/ 1628775 w 8802688"/>
              <a:gd name="connsiteY777" fmla="*/ 6478588 h 6677025"/>
              <a:gd name="connsiteX778" fmla="*/ 1525588 w 8802688"/>
              <a:gd name="connsiteY778" fmla="*/ 6457950 h 6677025"/>
              <a:gd name="connsiteX779" fmla="*/ 1420813 w 8802688"/>
              <a:gd name="connsiteY779" fmla="*/ 6435725 h 6677025"/>
              <a:gd name="connsiteX780" fmla="*/ 1316038 w 8802688"/>
              <a:gd name="connsiteY780" fmla="*/ 6415088 h 6677025"/>
              <a:gd name="connsiteX781" fmla="*/ 1206500 w 8802688"/>
              <a:gd name="connsiteY781" fmla="*/ 6389688 h 6677025"/>
              <a:gd name="connsiteX782" fmla="*/ 1168400 w 8802688"/>
              <a:gd name="connsiteY782" fmla="*/ 6370638 h 6677025"/>
              <a:gd name="connsiteX783" fmla="*/ 1150938 w 8802688"/>
              <a:gd name="connsiteY783" fmla="*/ 6362700 h 6677025"/>
              <a:gd name="connsiteX784" fmla="*/ 1135063 w 8802688"/>
              <a:gd name="connsiteY784" fmla="*/ 6353175 h 6677025"/>
              <a:gd name="connsiteX785" fmla="*/ 1123950 w 8802688"/>
              <a:gd name="connsiteY785" fmla="*/ 6342063 h 6677025"/>
              <a:gd name="connsiteX786" fmla="*/ 1111250 w 8802688"/>
              <a:gd name="connsiteY786" fmla="*/ 6326188 h 6677025"/>
              <a:gd name="connsiteX787" fmla="*/ 1103313 w 8802688"/>
              <a:gd name="connsiteY787" fmla="*/ 6311900 h 6677025"/>
              <a:gd name="connsiteX788" fmla="*/ 1093788 w 8802688"/>
              <a:gd name="connsiteY788" fmla="*/ 6294438 h 6677025"/>
              <a:gd name="connsiteX789" fmla="*/ 1087438 w 8802688"/>
              <a:gd name="connsiteY789" fmla="*/ 6275388 h 6677025"/>
              <a:gd name="connsiteX790" fmla="*/ 1084263 w 8802688"/>
              <a:gd name="connsiteY790" fmla="*/ 6254750 h 6677025"/>
              <a:gd name="connsiteX791" fmla="*/ 1082675 w 8802688"/>
              <a:gd name="connsiteY791" fmla="*/ 6234113 h 6677025"/>
              <a:gd name="connsiteX792" fmla="*/ 1082675 w 8802688"/>
              <a:gd name="connsiteY792" fmla="*/ 6210300 h 6677025"/>
              <a:gd name="connsiteX793" fmla="*/ 1084263 w 8802688"/>
              <a:gd name="connsiteY793" fmla="*/ 6154738 h 6677025"/>
              <a:gd name="connsiteX794" fmla="*/ 1093788 w 8802688"/>
              <a:gd name="connsiteY794" fmla="*/ 6088063 h 6677025"/>
              <a:gd name="connsiteX795" fmla="*/ 1120775 w 8802688"/>
              <a:gd name="connsiteY795" fmla="*/ 6046788 h 6677025"/>
              <a:gd name="connsiteX796" fmla="*/ 1144588 w 8802688"/>
              <a:gd name="connsiteY796" fmla="*/ 5999163 h 6677025"/>
              <a:gd name="connsiteX797" fmla="*/ 1162050 w 8802688"/>
              <a:gd name="connsiteY797" fmla="*/ 5948363 h 6677025"/>
              <a:gd name="connsiteX798" fmla="*/ 1176338 w 8802688"/>
              <a:gd name="connsiteY798" fmla="*/ 5899150 h 6677025"/>
              <a:gd name="connsiteX799" fmla="*/ 1189038 w 8802688"/>
              <a:gd name="connsiteY799" fmla="*/ 5845175 h 6677025"/>
              <a:gd name="connsiteX800" fmla="*/ 1198563 w 8802688"/>
              <a:gd name="connsiteY800" fmla="*/ 5788025 h 6677025"/>
              <a:gd name="connsiteX801" fmla="*/ 1203325 w 8802688"/>
              <a:gd name="connsiteY801" fmla="*/ 5735638 h 6677025"/>
              <a:gd name="connsiteX802" fmla="*/ 1206500 w 8802688"/>
              <a:gd name="connsiteY802" fmla="*/ 5678488 h 6677025"/>
              <a:gd name="connsiteX803" fmla="*/ 1212850 w 8802688"/>
              <a:gd name="connsiteY803" fmla="*/ 5657850 h 6677025"/>
              <a:gd name="connsiteX804" fmla="*/ 1216025 w 8802688"/>
              <a:gd name="connsiteY804" fmla="*/ 5634038 h 6677025"/>
              <a:gd name="connsiteX805" fmla="*/ 1216025 w 8802688"/>
              <a:gd name="connsiteY805" fmla="*/ 5613400 h 6677025"/>
              <a:gd name="connsiteX806" fmla="*/ 1216025 w 8802688"/>
              <a:gd name="connsiteY806" fmla="*/ 5589588 h 6677025"/>
              <a:gd name="connsiteX807" fmla="*/ 1209675 w 8802688"/>
              <a:gd name="connsiteY807" fmla="*/ 5541963 h 6677025"/>
              <a:gd name="connsiteX808" fmla="*/ 1198563 w 8802688"/>
              <a:gd name="connsiteY808" fmla="*/ 5497513 h 6677025"/>
              <a:gd name="connsiteX809" fmla="*/ 1179513 w 8802688"/>
              <a:gd name="connsiteY809" fmla="*/ 5453063 h 6677025"/>
              <a:gd name="connsiteX810" fmla="*/ 1165225 w 8802688"/>
              <a:gd name="connsiteY810" fmla="*/ 5410200 h 6677025"/>
              <a:gd name="connsiteX811" fmla="*/ 1131888 w 8802688"/>
              <a:gd name="connsiteY811" fmla="*/ 5341938 h 6677025"/>
              <a:gd name="connsiteX812" fmla="*/ 1069975 w 8802688"/>
              <a:gd name="connsiteY812" fmla="*/ 5238750 h 6677025"/>
              <a:gd name="connsiteX813" fmla="*/ 1012825 w 8802688"/>
              <a:gd name="connsiteY813" fmla="*/ 5130800 h 6677025"/>
              <a:gd name="connsiteX814" fmla="*/ 957263 w 8802688"/>
              <a:gd name="connsiteY814" fmla="*/ 5027613 h 6677025"/>
              <a:gd name="connsiteX815" fmla="*/ 903288 w 8802688"/>
              <a:gd name="connsiteY815" fmla="*/ 4919663 h 6677025"/>
              <a:gd name="connsiteX816" fmla="*/ 855663 w 8802688"/>
              <a:gd name="connsiteY816" fmla="*/ 4813300 h 6677025"/>
              <a:gd name="connsiteX817" fmla="*/ 811213 w 8802688"/>
              <a:gd name="connsiteY817" fmla="*/ 4706938 h 6677025"/>
              <a:gd name="connsiteX818" fmla="*/ 769938 w 8802688"/>
              <a:gd name="connsiteY818" fmla="*/ 4598988 h 6677025"/>
              <a:gd name="connsiteX819" fmla="*/ 733425 w 8802688"/>
              <a:gd name="connsiteY819" fmla="*/ 4492625 h 6677025"/>
              <a:gd name="connsiteX820" fmla="*/ 701675 w 8802688"/>
              <a:gd name="connsiteY820" fmla="*/ 4383088 h 6677025"/>
              <a:gd name="connsiteX821" fmla="*/ 671513 w 8802688"/>
              <a:gd name="connsiteY821" fmla="*/ 4271963 h 6677025"/>
              <a:gd name="connsiteX822" fmla="*/ 647700 w 8802688"/>
              <a:gd name="connsiteY822" fmla="*/ 4162425 h 6677025"/>
              <a:gd name="connsiteX823" fmla="*/ 630238 w 8802688"/>
              <a:gd name="connsiteY823" fmla="*/ 4049713 h 6677025"/>
              <a:gd name="connsiteX824" fmla="*/ 617538 w 8802688"/>
              <a:gd name="connsiteY824" fmla="*/ 3937000 h 6677025"/>
              <a:gd name="connsiteX825" fmla="*/ 609600 w 8802688"/>
              <a:gd name="connsiteY825" fmla="*/ 3821113 h 6677025"/>
              <a:gd name="connsiteX826" fmla="*/ 609600 w 8802688"/>
              <a:gd name="connsiteY826" fmla="*/ 3705225 h 6677025"/>
              <a:gd name="connsiteX827" fmla="*/ 612775 w 8802688"/>
              <a:gd name="connsiteY827" fmla="*/ 3586163 h 6677025"/>
              <a:gd name="connsiteX828" fmla="*/ 620713 w 8802688"/>
              <a:gd name="connsiteY828" fmla="*/ 3470275 h 6677025"/>
              <a:gd name="connsiteX829" fmla="*/ 636588 w 8802688"/>
              <a:gd name="connsiteY829" fmla="*/ 3354388 h 6677025"/>
              <a:gd name="connsiteX830" fmla="*/ 657225 w 8802688"/>
              <a:gd name="connsiteY830" fmla="*/ 3243263 h 6677025"/>
              <a:gd name="connsiteX831" fmla="*/ 681038 w 8802688"/>
              <a:gd name="connsiteY831" fmla="*/ 3136900 h 6677025"/>
              <a:gd name="connsiteX832" fmla="*/ 709613 w 8802688"/>
              <a:gd name="connsiteY832" fmla="*/ 3032125 h 6677025"/>
              <a:gd name="connsiteX833" fmla="*/ 746125 w 8802688"/>
              <a:gd name="connsiteY833" fmla="*/ 2932113 h 6677025"/>
              <a:gd name="connsiteX834" fmla="*/ 784225 w 8802688"/>
              <a:gd name="connsiteY834" fmla="*/ 2833688 h 6677025"/>
              <a:gd name="connsiteX835" fmla="*/ 828675 w 8802688"/>
              <a:gd name="connsiteY835" fmla="*/ 2735263 h 6677025"/>
              <a:gd name="connsiteX836" fmla="*/ 879475 w 8802688"/>
              <a:gd name="connsiteY836" fmla="*/ 2643188 h 6677025"/>
              <a:gd name="connsiteX837" fmla="*/ 933450 w 8802688"/>
              <a:gd name="connsiteY837" fmla="*/ 2551113 h 6677025"/>
              <a:gd name="connsiteX838" fmla="*/ 992188 w 8802688"/>
              <a:gd name="connsiteY838" fmla="*/ 2465388 h 6677025"/>
              <a:gd name="connsiteX839" fmla="*/ 1055688 w 8802688"/>
              <a:gd name="connsiteY839" fmla="*/ 2379663 h 6677025"/>
              <a:gd name="connsiteX840" fmla="*/ 1123950 w 8802688"/>
              <a:gd name="connsiteY840" fmla="*/ 2295525 h 6677025"/>
              <a:gd name="connsiteX841" fmla="*/ 1195388 w 8802688"/>
              <a:gd name="connsiteY841" fmla="*/ 2212975 h 6677025"/>
              <a:gd name="connsiteX842" fmla="*/ 1271588 w 8802688"/>
              <a:gd name="connsiteY842" fmla="*/ 2132013 h 6677025"/>
              <a:gd name="connsiteX843" fmla="*/ 1355725 w 8802688"/>
              <a:gd name="connsiteY843" fmla="*/ 2054225 h 6677025"/>
              <a:gd name="connsiteX844" fmla="*/ 1423988 w 8802688"/>
              <a:gd name="connsiteY844" fmla="*/ 2001838 h 6677025"/>
              <a:gd name="connsiteX845" fmla="*/ 1495425 w 8802688"/>
              <a:gd name="connsiteY845" fmla="*/ 1951038 h 6677025"/>
              <a:gd name="connsiteX846" fmla="*/ 1566863 w 8802688"/>
              <a:gd name="connsiteY846" fmla="*/ 1900238 h 6677025"/>
              <a:gd name="connsiteX847" fmla="*/ 1641475 w 8802688"/>
              <a:gd name="connsiteY847" fmla="*/ 1855788 h 6677025"/>
              <a:gd name="connsiteX848" fmla="*/ 1714500 w 8802688"/>
              <a:gd name="connsiteY848" fmla="*/ 1814513 h 6677025"/>
              <a:gd name="connsiteX849" fmla="*/ 1789113 w 8802688"/>
              <a:gd name="connsiteY849" fmla="*/ 1774825 h 6677025"/>
              <a:gd name="connsiteX850" fmla="*/ 1866900 w 8802688"/>
              <a:gd name="connsiteY850" fmla="*/ 1739900 h 6677025"/>
              <a:gd name="connsiteX851" fmla="*/ 1944688 w 8802688"/>
              <a:gd name="connsiteY851" fmla="*/ 1703388 h 6677025"/>
              <a:gd name="connsiteX852" fmla="*/ 2020888 w 8802688"/>
              <a:gd name="connsiteY852" fmla="*/ 1671638 h 6677025"/>
              <a:gd name="connsiteX853" fmla="*/ 2101850 w 8802688"/>
              <a:gd name="connsiteY853" fmla="*/ 1641476 h 6677025"/>
              <a:gd name="connsiteX854" fmla="*/ 2184400 w 8802688"/>
              <a:gd name="connsiteY854" fmla="*/ 1614488 h 6677025"/>
              <a:gd name="connsiteX855" fmla="*/ 2268538 w 8802688"/>
              <a:gd name="connsiteY855" fmla="*/ 1587500 h 6677025"/>
              <a:gd name="connsiteX856" fmla="*/ 2351088 w 8802688"/>
              <a:gd name="connsiteY856" fmla="*/ 1562100 h 6677025"/>
              <a:gd name="connsiteX857" fmla="*/ 2436813 w 8802688"/>
              <a:gd name="connsiteY857" fmla="*/ 1538288 h 6677025"/>
              <a:gd name="connsiteX858" fmla="*/ 2616200 w 8802688"/>
              <a:gd name="connsiteY858" fmla="*/ 1492250 h 6677025"/>
              <a:gd name="connsiteX859" fmla="*/ 2725738 w 8802688"/>
              <a:gd name="connsiteY859" fmla="*/ 1492250 h 6677025"/>
              <a:gd name="connsiteX860" fmla="*/ 2654300 w 8802688"/>
              <a:gd name="connsiteY860" fmla="*/ 1590675 h 6677025"/>
              <a:gd name="connsiteX861" fmla="*/ 2582863 w 8802688"/>
              <a:gd name="connsiteY861" fmla="*/ 1682750 h 6677025"/>
              <a:gd name="connsiteX862" fmla="*/ 2435225 w 8802688"/>
              <a:gd name="connsiteY862" fmla="*/ 1866901 h 6677025"/>
              <a:gd name="connsiteX863" fmla="*/ 2363788 w 8802688"/>
              <a:gd name="connsiteY863" fmla="*/ 1958975 h 6677025"/>
              <a:gd name="connsiteX864" fmla="*/ 2295525 w 8802688"/>
              <a:gd name="connsiteY864" fmla="*/ 2052638 h 6677025"/>
              <a:gd name="connsiteX865" fmla="*/ 2228850 w 8802688"/>
              <a:gd name="connsiteY865" fmla="*/ 2144713 h 6677025"/>
              <a:gd name="connsiteX866" fmla="*/ 2200275 w 8802688"/>
              <a:gd name="connsiteY866" fmla="*/ 2192338 h 6677025"/>
              <a:gd name="connsiteX867" fmla="*/ 2170113 w 8802688"/>
              <a:gd name="connsiteY867" fmla="*/ 2241550 h 6677025"/>
              <a:gd name="connsiteX868" fmla="*/ 2089150 w 8802688"/>
              <a:gd name="connsiteY868" fmla="*/ 2355850 h 6677025"/>
              <a:gd name="connsiteX869" fmla="*/ 2047875 w 8802688"/>
              <a:gd name="connsiteY869" fmla="*/ 2411413 h 6677025"/>
              <a:gd name="connsiteX870" fmla="*/ 2012950 w 8802688"/>
              <a:gd name="connsiteY870" fmla="*/ 2471738 h 6677025"/>
              <a:gd name="connsiteX871" fmla="*/ 1979613 w 8802688"/>
              <a:gd name="connsiteY871" fmla="*/ 2530475 h 6677025"/>
              <a:gd name="connsiteX872" fmla="*/ 1952625 w 8802688"/>
              <a:gd name="connsiteY872" fmla="*/ 2592388 h 6677025"/>
              <a:gd name="connsiteX873" fmla="*/ 1928813 w 8802688"/>
              <a:gd name="connsiteY873" fmla="*/ 2659063 h 6677025"/>
              <a:gd name="connsiteX874" fmla="*/ 1917700 w 8802688"/>
              <a:gd name="connsiteY874" fmla="*/ 2693988 h 6677025"/>
              <a:gd name="connsiteX875" fmla="*/ 1911350 w 8802688"/>
              <a:gd name="connsiteY875" fmla="*/ 2727325 h 6677025"/>
              <a:gd name="connsiteX876" fmla="*/ 1893888 w 8802688"/>
              <a:gd name="connsiteY876" fmla="*/ 2776538 h 6677025"/>
              <a:gd name="connsiteX877" fmla="*/ 1881188 w 8802688"/>
              <a:gd name="connsiteY877" fmla="*/ 2824163 h 6677025"/>
              <a:gd name="connsiteX878" fmla="*/ 1873250 w 8802688"/>
              <a:gd name="connsiteY878" fmla="*/ 2868613 h 6677025"/>
              <a:gd name="connsiteX879" fmla="*/ 1873250 w 8802688"/>
              <a:gd name="connsiteY879" fmla="*/ 2916238 h 6677025"/>
              <a:gd name="connsiteX880" fmla="*/ 1876425 w 8802688"/>
              <a:gd name="connsiteY880" fmla="*/ 2962275 h 6677025"/>
              <a:gd name="connsiteX881" fmla="*/ 1881188 w 8802688"/>
              <a:gd name="connsiteY881" fmla="*/ 3006725 h 6677025"/>
              <a:gd name="connsiteX882" fmla="*/ 1893888 w 8802688"/>
              <a:gd name="connsiteY882" fmla="*/ 3048000 h 6677025"/>
              <a:gd name="connsiteX883" fmla="*/ 1905000 w 8802688"/>
              <a:gd name="connsiteY883" fmla="*/ 3092450 h 6677025"/>
              <a:gd name="connsiteX884" fmla="*/ 1924050 w 8802688"/>
              <a:gd name="connsiteY884" fmla="*/ 3133725 h 6677025"/>
              <a:gd name="connsiteX885" fmla="*/ 1944688 w 8802688"/>
              <a:gd name="connsiteY885" fmla="*/ 3171825 h 6677025"/>
              <a:gd name="connsiteX886" fmla="*/ 1965325 w 8802688"/>
              <a:gd name="connsiteY886" fmla="*/ 3214688 h 6677025"/>
              <a:gd name="connsiteX887" fmla="*/ 1989138 w 8802688"/>
              <a:gd name="connsiteY887" fmla="*/ 3252788 h 6677025"/>
              <a:gd name="connsiteX888" fmla="*/ 2041525 w 8802688"/>
              <a:gd name="connsiteY888" fmla="*/ 3327400 h 6677025"/>
              <a:gd name="connsiteX889" fmla="*/ 2095500 w 8802688"/>
              <a:gd name="connsiteY889" fmla="*/ 3398838 h 6677025"/>
              <a:gd name="connsiteX890" fmla="*/ 2149475 w 8802688"/>
              <a:gd name="connsiteY890" fmla="*/ 3470275 h 6677025"/>
              <a:gd name="connsiteX891" fmla="*/ 2197100 w 8802688"/>
              <a:gd name="connsiteY891" fmla="*/ 3541713 h 6677025"/>
              <a:gd name="connsiteX892" fmla="*/ 2217738 w 8802688"/>
              <a:gd name="connsiteY892" fmla="*/ 3576638 h 6677025"/>
              <a:gd name="connsiteX893" fmla="*/ 2238375 w 8802688"/>
              <a:gd name="connsiteY893" fmla="*/ 3613150 h 6677025"/>
              <a:gd name="connsiteX894" fmla="*/ 2252663 w 8802688"/>
              <a:gd name="connsiteY894" fmla="*/ 3648075 h 6677025"/>
              <a:gd name="connsiteX895" fmla="*/ 2268538 w 8802688"/>
              <a:gd name="connsiteY895" fmla="*/ 3684588 h 6677025"/>
              <a:gd name="connsiteX896" fmla="*/ 2279650 w 8802688"/>
              <a:gd name="connsiteY896" fmla="*/ 3722688 h 6677025"/>
              <a:gd name="connsiteX897" fmla="*/ 2286000 w 8802688"/>
              <a:gd name="connsiteY897" fmla="*/ 3757613 h 6677025"/>
              <a:gd name="connsiteX898" fmla="*/ 2289175 w 8802688"/>
              <a:gd name="connsiteY898" fmla="*/ 3797300 h 6677025"/>
              <a:gd name="connsiteX899" fmla="*/ 2289175 w 8802688"/>
              <a:gd name="connsiteY899" fmla="*/ 3835400 h 6677025"/>
              <a:gd name="connsiteX900" fmla="*/ 2286000 w 8802688"/>
              <a:gd name="connsiteY900" fmla="*/ 3873500 h 6677025"/>
              <a:gd name="connsiteX901" fmla="*/ 2276475 w 8802688"/>
              <a:gd name="connsiteY901" fmla="*/ 3916363 h 6677025"/>
              <a:gd name="connsiteX902" fmla="*/ 2262188 w 8802688"/>
              <a:gd name="connsiteY902" fmla="*/ 3954463 h 6677025"/>
              <a:gd name="connsiteX903" fmla="*/ 2244725 w 8802688"/>
              <a:gd name="connsiteY903" fmla="*/ 3995738 h 6677025"/>
              <a:gd name="connsiteX904" fmla="*/ 2232025 w 8802688"/>
              <a:gd name="connsiteY904" fmla="*/ 4013200 h 6677025"/>
              <a:gd name="connsiteX905" fmla="*/ 2224088 w 8802688"/>
              <a:gd name="connsiteY905" fmla="*/ 4037013 h 6677025"/>
              <a:gd name="connsiteX906" fmla="*/ 2217738 w 8802688"/>
              <a:gd name="connsiteY906" fmla="*/ 4064000 h 6677025"/>
              <a:gd name="connsiteX907" fmla="*/ 2217738 w 8802688"/>
              <a:gd name="connsiteY907" fmla="*/ 4090988 h 6677025"/>
              <a:gd name="connsiteX908" fmla="*/ 2217738 w 8802688"/>
              <a:gd name="connsiteY908" fmla="*/ 4117975 h 6677025"/>
              <a:gd name="connsiteX909" fmla="*/ 2224088 w 8802688"/>
              <a:gd name="connsiteY909" fmla="*/ 4144963 h 6677025"/>
              <a:gd name="connsiteX910" fmla="*/ 2232025 w 8802688"/>
              <a:gd name="connsiteY910" fmla="*/ 4168775 h 6677025"/>
              <a:gd name="connsiteX911" fmla="*/ 2244725 w 8802688"/>
              <a:gd name="connsiteY911" fmla="*/ 4183063 h 6677025"/>
              <a:gd name="connsiteX912" fmla="*/ 2306638 w 8802688"/>
              <a:gd name="connsiteY912" fmla="*/ 4251325 h 6677025"/>
              <a:gd name="connsiteX913" fmla="*/ 2368550 w 8802688"/>
              <a:gd name="connsiteY913" fmla="*/ 4313238 h 6677025"/>
              <a:gd name="connsiteX914" fmla="*/ 2435225 w 8802688"/>
              <a:gd name="connsiteY914" fmla="*/ 4373563 h 6677025"/>
              <a:gd name="connsiteX915" fmla="*/ 2497138 w 8802688"/>
              <a:gd name="connsiteY915" fmla="*/ 4424363 h 6677025"/>
              <a:gd name="connsiteX916" fmla="*/ 2562225 w 8802688"/>
              <a:gd name="connsiteY916" fmla="*/ 4471988 h 6677025"/>
              <a:gd name="connsiteX917" fmla="*/ 2627313 w 8802688"/>
              <a:gd name="connsiteY917" fmla="*/ 4510088 h 6677025"/>
              <a:gd name="connsiteX918" fmla="*/ 2660650 w 8802688"/>
              <a:gd name="connsiteY918" fmla="*/ 4527550 h 6677025"/>
              <a:gd name="connsiteX919" fmla="*/ 2695575 w 8802688"/>
              <a:gd name="connsiteY919" fmla="*/ 4543425 h 6677025"/>
              <a:gd name="connsiteX920" fmla="*/ 2728913 w 8802688"/>
              <a:gd name="connsiteY920" fmla="*/ 4554538 h 6677025"/>
              <a:gd name="connsiteX921" fmla="*/ 2763838 w 8802688"/>
              <a:gd name="connsiteY921" fmla="*/ 4567238 h 6677025"/>
              <a:gd name="connsiteX922" fmla="*/ 2800350 w 8802688"/>
              <a:gd name="connsiteY922" fmla="*/ 4575175 h 6677025"/>
              <a:gd name="connsiteX923" fmla="*/ 2835275 w 8802688"/>
              <a:gd name="connsiteY923" fmla="*/ 4584700 h 6677025"/>
              <a:gd name="connsiteX924" fmla="*/ 2871788 w 8802688"/>
              <a:gd name="connsiteY924" fmla="*/ 4591050 h 6677025"/>
              <a:gd name="connsiteX925" fmla="*/ 2906713 w 8802688"/>
              <a:gd name="connsiteY925" fmla="*/ 4594225 h 6677025"/>
              <a:gd name="connsiteX926" fmla="*/ 2943225 w 8802688"/>
              <a:gd name="connsiteY926" fmla="*/ 4594225 h 6677025"/>
              <a:gd name="connsiteX927" fmla="*/ 2981325 w 8802688"/>
              <a:gd name="connsiteY927" fmla="*/ 4594225 h 6677025"/>
              <a:gd name="connsiteX928" fmla="*/ 3021013 w 8802688"/>
              <a:gd name="connsiteY928" fmla="*/ 4591050 h 6677025"/>
              <a:gd name="connsiteX929" fmla="*/ 3059113 w 8802688"/>
              <a:gd name="connsiteY929" fmla="*/ 4584700 h 6677025"/>
              <a:gd name="connsiteX930" fmla="*/ 3097213 w 8802688"/>
              <a:gd name="connsiteY930" fmla="*/ 4575175 h 6677025"/>
              <a:gd name="connsiteX931" fmla="*/ 3138488 w 8802688"/>
              <a:gd name="connsiteY931" fmla="*/ 4564063 h 6677025"/>
              <a:gd name="connsiteX932" fmla="*/ 3178175 w 8802688"/>
              <a:gd name="connsiteY932" fmla="*/ 4551363 h 6677025"/>
              <a:gd name="connsiteX933" fmla="*/ 3219450 w 8802688"/>
              <a:gd name="connsiteY933" fmla="*/ 4537075 h 6677025"/>
              <a:gd name="connsiteX934" fmla="*/ 3263900 w 8802688"/>
              <a:gd name="connsiteY934" fmla="*/ 4516438 h 6677025"/>
              <a:gd name="connsiteX935" fmla="*/ 3305175 w 8802688"/>
              <a:gd name="connsiteY935" fmla="*/ 4495800 h 6677025"/>
              <a:gd name="connsiteX936" fmla="*/ 3349625 w 8802688"/>
              <a:gd name="connsiteY936" fmla="*/ 4471988 h 6677025"/>
              <a:gd name="connsiteX937" fmla="*/ 3394075 w 8802688"/>
              <a:gd name="connsiteY937" fmla="*/ 4445000 h 6677025"/>
              <a:gd name="connsiteX938" fmla="*/ 3617913 w 8802688"/>
              <a:gd name="connsiteY938" fmla="*/ 4329113 h 6677025"/>
              <a:gd name="connsiteX939" fmla="*/ 3730625 w 8802688"/>
              <a:gd name="connsiteY939" fmla="*/ 4271963 h 6677025"/>
              <a:gd name="connsiteX940" fmla="*/ 3843338 w 8802688"/>
              <a:gd name="connsiteY940" fmla="*/ 4216400 h 6677025"/>
              <a:gd name="connsiteX941" fmla="*/ 3959225 w 8802688"/>
              <a:gd name="connsiteY941" fmla="*/ 4168775 h 6677025"/>
              <a:gd name="connsiteX942" fmla="*/ 4019550 w 8802688"/>
              <a:gd name="connsiteY942" fmla="*/ 4144963 h 6677025"/>
              <a:gd name="connsiteX943" fmla="*/ 4078288 w 8802688"/>
              <a:gd name="connsiteY943" fmla="*/ 4124325 h 6677025"/>
              <a:gd name="connsiteX944" fmla="*/ 4138613 w 8802688"/>
              <a:gd name="connsiteY944" fmla="*/ 4108450 h 6677025"/>
              <a:gd name="connsiteX945" fmla="*/ 4197350 w 8802688"/>
              <a:gd name="connsiteY945" fmla="*/ 4094163 h 6677025"/>
              <a:gd name="connsiteX946" fmla="*/ 4259263 w 8802688"/>
              <a:gd name="connsiteY946" fmla="*/ 4081463 h 6677025"/>
              <a:gd name="connsiteX947" fmla="*/ 4322763 w 8802688"/>
              <a:gd name="connsiteY947" fmla="*/ 4073525 h 6677025"/>
              <a:gd name="connsiteX948" fmla="*/ 4337050 w 8802688"/>
              <a:gd name="connsiteY948" fmla="*/ 4067175 h 6677025"/>
              <a:gd name="connsiteX949" fmla="*/ 4354513 w 8802688"/>
              <a:gd name="connsiteY949" fmla="*/ 4057650 h 6677025"/>
              <a:gd name="connsiteX950" fmla="*/ 4375150 w 8802688"/>
              <a:gd name="connsiteY950" fmla="*/ 4043363 h 6677025"/>
              <a:gd name="connsiteX951" fmla="*/ 4397375 w 8802688"/>
              <a:gd name="connsiteY951" fmla="*/ 4025900 h 6677025"/>
              <a:gd name="connsiteX952" fmla="*/ 4418013 w 8802688"/>
              <a:gd name="connsiteY952" fmla="*/ 4002088 h 6677025"/>
              <a:gd name="connsiteX953" fmla="*/ 4438650 w 8802688"/>
              <a:gd name="connsiteY953" fmla="*/ 3978275 h 6677025"/>
              <a:gd name="connsiteX954" fmla="*/ 4456113 w 8802688"/>
              <a:gd name="connsiteY954" fmla="*/ 3951288 h 6677025"/>
              <a:gd name="connsiteX955" fmla="*/ 4470400 w 8802688"/>
              <a:gd name="connsiteY955" fmla="*/ 3921125 h 6677025"/>
              <a:gd name="connsiteX956" fmla="*/ 4497388 w 8802688"/>
              <a:gd name="connsiteY956" fmla="*/ 3844925 h 6677025"/>
              <a:gd name="connsiteX957" fmla="*/ 4518025 w 8802688"/>
              <a:gd name="connsiteY957" fmla="*/ 3767138 h 6677025"/>
              <a:gd name="connsiteX958" fmla="*/ 4537075 w 8802688"/>
              <a:gd name="connsiteY958" fmla="*/ 3689350 h 6677025"/>
              <a:gd name="connsiteX959" fmla="*/ 4548188 w 8802688"/>
              <a:gd name="connsiteY959" fmla="*/ 3613150 h 6677025"/>
              <a:gd name="connsiteX960" fmla="*/ 4560888 w 8802688"/>
              <a:gd name="connsiteY960" fmla="*/ 3535363 h 6677025"/>
              <a:gd name="connsiteX961" fmla="*/ 4565650 w 8802688"/>
              <a:gd name="connsiteY961" fmla="*/ 3457575 h 6677025"/>
              <a:gd name="connsiteX962" fmla="*/ 4572000 w 8802688"/>
              <a:gd name="connsiteY962" fmla="*/ 3381375 h 6677025"/>
              <a:gd name="connsiteX963" fmla="*/ 4572000 w 8802688"/>
              <a:gd name="connsiteY963" fmla="*/ 3300413 h 6677025"/>
              <a:gd name="connsiteX964" fmla="*/ 4572000 w 8802688"/>
              <a:gd name="connsiteY964" fmla="*/ 3222625 h 6677025"/>
              <a:gd name="connsiteX965" fmla="*/ 4568825 w 8802688"/>
              <a:gd name="connsiteY965" fmla="*/ 3143250 h 6677025"/>
              <a:gd name="connsiteX966" fmla="*/ 4562475 w 8802688"/>
              <a:gd name="connsiteY966" fmla="*/ 3062288 h 6677025"/>
              <a:gd name="connsiteX967" fmla="*/ 4554538 w 8802688"/>
              <a:gd name="connsiteY967" fmla="*/ 2982913 h 6677025"/>
              <a:gd name="connsiteX968" fmla="*/ 4533900 w 8802688"/>
              <a:gd name="connsiteY968" fmla="*/ 2819400 h 6677025"/>
              <a:gd name="connsiteX969" fmla="*/ 4506913 w 8802688"/>
              <a:gd name="connsiteY969" fmla="*/ 2652713 h 6677025"/>
              <a:gd name="connsiteX970" fmla="*/ 4479925 w 8802688"/>
              <a:gd name="connsiteY970" fmla="*/ 2476500 h 6677025"/>
              <a:gd name="connsiteX971" fmla="*/ 4446588 w 8802688"/>
              <a:gd name="connsiteY971" fmla="*/ 2292351 h 6677025"/>
              <a:gd name="connsiteX972" fmla="*/ 4429125 w 8802688"/>
              <a:gd name="connsiteY972" fmla="*/ 2197100 h 6677025"/>
              <a:gd name="connsiteX973" fmla="*/ 4408488 w 8802688"/>
              <a:gd name="connsiteY973" fmla="*/ 2098675 h 6677025"/>
              <a:gd name="connsiteX974" fmla="*/ 4384675 w 8802688"/>
              <a:gd name="connsiteY974" fmla="*/ 2005013 h 6677025"/>
              <a:gd name="connsiteX975" fmla="*/ 4360863 w 8802688"/>
              <a:gd name="connsiteY975" fmla="*/ 1906588 h 6677025"/>
              <a:gd name="connsiteX976" fmla="*/ 4360863 w 8802688"/>
              <a:gd name="connsiteY976" fmla="*/ 2765425 h 6677025"/>
              <a:gd name="connsiteX977" fmla="*/ 4360863 w 8802688"/>
              <a:gd name="connsiteY977" fmla="*/ 3698875 h 6677025"/>
              <a:gd name="connsiteX978" fmla="*/ 4357688 w 8802688"/>
              <a:gd name="connsiteY978" fmla="*/ 3725863 h 6677025"/>
              <a:gd name="connsiteX979" fmla="*/ 4354513 w 8802688"/>
              <a:gd name="connsiteY979" fmla="*/ 3752850 h 6677025"/>
              <a:gd name="connsiteX980" fmla="*/ 4349750 w 8802688"/>
              <a:gd name="connsiteY980" fmla="*/ 3776663 h 6677025"/>
              <a:gd name="connsiteX981" fmla="*/ 4340225 w 8802688"/>
              <a:gd name="connsiteY981" fmla="*/ 3797300 h 6677025"/>
              <a:gd name="connsiteX982" fmla="*/ 4327525 w 8802688"/>
              <a:gd name="connsiteY982" fmla="*/ 3817938 h 6677025"/>
              <a:gd name="connsiteX983" fmla="*/ 4316413 w 8802688"/>
              <a:gd name="connsiteY983" fmla="*/ 3838575 h 6677025"/>
              <a:gd name="connsiteX984" fmla="*/ 4302125 w 8802688"/>
              <a:gd name="connsiteY984" fmla="*/ 3856038 h 6677025"/>
              <a:gd name="connsiteX985" fmla="*/ 4286250 w 8802688"/>
              <a:gd name="connsiteY985" fmla="*/ 3870325 h 6677025"/>
              <a:gd name="connsiteX986" fmla="*/ 4265613 w 8802688"/>
              <a:gd name="connsiteY986" fmla="*/ 3886200 h 6677025"/>
              <a:gd name="connsiteX987" fmla="*/ 4248150 w 8802688"/>
              <a:gd name="connsiteY987" fmla="*/ 3900488 h 6677025"/>
              <a:gd name="connsiteX988" fmla="*/ 4203700 w 8802688"/>
              <a:gd name="connsiteY988" fmla="*/ 3924300 h 6677025"/>
              <a:gd name="connsiteX989" fmla="*/ 4152900 w 8802688"/>
              <a:gd name="connsiteY989" fmla="*/ 3944938 h 6677025"/>
              <a:gd name="connsiteX990" fmla="*/ 4098925 w 8802688"/>
              <a:gd name="connsiteY990" fmla="*/ 3960813 h 6677025"/>
              <a:gd name="connsiteX991" fmla="*/ 4000500 w 8802688"/>
              <a:gd name="connsiteY991" fmla="*/ 3989388 h 6677025"/>
              <a:gd name="connsiteX992" fmla="*/ 3906838 w 8802688"/>
              <a:gd name="connsiteY992" fmla="*/ 4022725 h 6677025"/>
              <a:gd name="connsiteX993" fmla="*/ 3811588 w 8802688"/>
              <a:gd name="connsiteY993" fmla="*/ 4057650 h 6677025"/>
              <a:gd name="connsiteX994" fmla="*/ 3716338 w 8802688"/>
              <a:gd name="connsiteY994" fmla="*/ 4100513 h 6677025"/>
              <a:gd name="connsiteX995" fmla="*/ 3621088 w 8802688"/>
              <a:gd name="connsiteY995" fmla="*/ 4144963 h 6677025"/>
              <a:gd name="connsiteX996" fmla="*/ 3532188 w 8802688"/>
              <a:gd name="connsiteY996" fmla="*/ 4192588 h 6677025"/>
              <a:gd name="connsiteX997" fmla="*/ 3441700 w 8802688"/>
              <a:gd name="connsiteY997" fmla="*/ 4243388 h 6677025"/>
              <a:gd name="connsiteX998" fmla="*/ 3359150 w 8802688"/>
              <a:gd name="connsiteY998" fmla="*/ 4295775 h 6677025"/>
              <a:gd name="connsiteX999" fmla="*/ 3287713 w 8802688"/>
              <a:gd name="connsiteY999" fmla="*/ 4329113 h 6677025"/>
              <a:gd name="connsiteX1000" fmla="*/ 3222625 w 8802688"/>
              <a:gd name="connsiteY1000" fmla="*/ 4359275 h 6677025"/>
              <a:gd name="connsiteX1001" fmla="*/ 3157538 w 8802688"/>
              <a:gd name="connsiteY1001" fmla="*/ 4379913 h 6677025"/>
              <a:gd name="connsiteX1002" fmla="*/ 3094038 w 8802688"/>
              <a:gd name="connsiteY1002" fmla="*/ 4400550 h 6677025"/>
              <a:gd name="connsiteX1003" fmla="*/ 3032125 w 8802688"/>
              <a:gd name="connsiteY1003" fmla="*/ 4411663 h 6677025"/>
              <a:gd name="connsiteX1004" fmla="*/ 2973388 w 8802688"/>
              <a:gd name="connsiteY1004" fmla="*/ 4421188 h 6677025"/>
              <a:gd name="connsiteX1005" fmla="*/ 2913063 w 8802688"/>
              <a:gd name="connsiteY1005" fmla="*/ 4421188 h 6677025"/>
              <a:gd name="connsiteX1006" fmla="*/ 2857500 w 8802688"/>
              <a:gd name="connsiteY1006" fmla="*/ 4418013 h 6677025"/>
              <a:gd name="connsiteX1007" fmla="*/ 2803525 w 8802688"/>
              <a:gd name="connsiteY1007" fmla="*/ 4406900 h 6677025"/>
              <a:gd name="connsiteX1008" fmla="*/ 2749550 w 8802688"/>
              <a:gd name="connsiteY1008" fmla="*/ 4391025 h 6677025"/>
              <a:gd name="connsiteX1009" fmla="*/ 2698750 w 8802688"/>
              <a:gd name="connsiteY1009" fmla="*/ 4367213 h 6677025"/>
              <a:gd name="connsiteX1010" fmla="*/ 2647950 w 8802688"/>
              <a:gd name="connsiteY1010" fmla="*/ 4337050 h 6677025"/>
              <a:gd name="connsiteX1011" fmla="*/ 2600325 w 8802688"/>
              <a:gd name="connsiteY1011" fmla="*/ 4302125 h 6677025"/>
              <a:gd name="connsiteX1012" fmla="*/ 2554288 w 8802688"/>
              <a:gd name="connsiteY1012" fmla="*/ 4257675 h 6677025"/>
              <a:gd name="connsiteX1013" fmla="*/ 2508250 w 8802688"/>
              <a:gd name="connsiteY1013" fmla="*/ 4206875 h 6677025"/>
              <a:gd name="connsiteX1014" fmla="*/ 2466975 w 8802688"/>
              <a:gd name="connsiteY1014" fmla="*/ 4148138 h 6677025"/>
              <a:gd name="connsiteX1015" fmla="*/ 2452688 w 8802688"/>
              <a:gd name="connsiteY1015" fmla="*/ 4117975 h 6677025"/>
              <a:gd name="connsiteX1016" fmla="*/ 2439988 w 8802688"/>
              <a:gd name="connsiteY1016" fmla="*/ 4084638 h 6677025"/>
              <a:gd name="connsiteX1017" fmla="*/ 2428875 w 8802688"/>
              <a:gd name="connsiteY1017" fmla="*/ 4049713 h 6677025"/>
              <a:gd name="connsiteX1018" fmla="*/ 2419350 w 8802688"/>
              <a:gd name="connsiteY1018" fmla="*/ 4016375 h 6677025"/>
              <a:gd name="connsiteX1019" fmla="*/ 2416175 w 8802688"/>
              <a:gd name="connsiteY1019" fmla="*/ 3981450 h 6677025"/>
              <a:gd name="connsiteX1020" fmla="*/ 2416175 w 8802688"/>
              <a:gd name="connsiteY1020" fmla="*/ 3948113 h 6677025"/>
              <a:gd name="connsiteX1021" fmla="*/ 2419350 w 8802688"/>
              <a:gd name="connsiteY1021" fmla="*/ 3916363 h 6677025"/>
              <a:gd name="connsiteX1022" fmla="*/ 2425700 w 8802688"/>
              <a:gd name="connsiteY1022" fmla="*/ 3900488 h 6677025"/>
              <a:gd name="connsiteX1023" fmla="*/ 2432050 w 8802688"/>
              <a:gd name="connsiteY1023" fmla="*/ 3886200 h 6677025"/>
              <a:gd name="connsiteX1024" fmla="*/ 2446338 w 8802688"/>
              <a:gd name="connsiteY1024" fmla="*/ 3829050 h 6677025"/>
              <a:gd name="connsiteX1025" fmla="*/ 2463800 w 8802688"/>
              <a:gd name="connsiteY1025" fmla="*/ 3778250 h 6677025"/>
              <a:gd name="connsiteX1026" fmla="*/ 2484438 w 8802688"/>
              <a:gd name="connsiteY1026" fmla="*/ 3730625 h 6677025"/>
              <a:gd name="connsiteX1027" fmla="*/ 2508250 w 8802688"/>
              <a:gd name="connsiteY1027" fmla="*/ 3684588 h 6677025"/>
              <a:gd name="connsiteX1028" fmla="*/ 2535238 w 8802688"/>
              <a:gd name="connsiteY1028" fmla="*/ 3638550 h 6677025"/>
              <a:gd name="connsiteX1029" fmla="*/ 2559050 w 8802688"/>
              <a:gd name="connsiteY1029" fmla="*/ 3597275 h 6677025"/>
              <a:gd name="connsiteX1030" fmla="*/ 2616200 w 8802688"/>
              <a:gd name="connsiteY1030" fmla="*/ 3511550 h 6677025"/>
              <a:gd name="connsiteX1031" fmla="*/ 2667000 w 8802688"/>
              <a:gd name="connsiteY1031" fmla="*/ 3406775 h 6677025"/>
              <a:gd name="connsiteX1032" fmla="*/ 2705100 w 8802688"/>
              <a:gd name="connsiteY1032" fmla="*/ 3311525 h 6677025"/>
              <a:gd name="connsiteX1033" fmla="*/ 2735263 w 8802688"/>
              <a:gd name="connsiteY1033" fmla="*/ 3222625 h 6677025"/>
              <a:gd name="connsiteX1034" fmla="*/ 2763838 w 8802688"/>
              <a:gd name="connsiteY1034" fmla="*/ 3136900 h 6677025"/>
              <a:gd name="connsiteX1035" fmla="*/ 2722563 w 8802688"/>
              <a:gd name="connsiteY1035" fmla="*/ 3181350 h 6677025"/>
              <a:gd name="connsiteX1036" fmla="*/ 2681288 w 8802688"/>
              <a:gd name="connsiteY1036" fmla="*/ 3228975 h 6677025"/>
              <a:gd name="connsiteX1037" fmla="*/ 2598738 w 8802688"/>
              <a:gd name="connsiteY1037" fmla="*/ 3330575 h 6677025"/>
              <a:gd name="connsiteX1038" fmla="*/ 2514600 w 8802688"/>
              <a:gd name="connsiteY1038" fmla="*/ 3436938 h 6677025"/>
              <a:gd name="connsiteX1039" fmla="*/ 2432050 w 8802688"/>
              <a:gd name="connsiteY1039" fmla="*/ 3549650 h 6677025"/>
              <a:gd name="connsiteX1040" fmla="*/ 2374900 w 8802688"/>
              <a:gd name="connsiteY1040" fmla="*/ 3478213 h 6677025"/>
              <a:gd name="connsiteX1041" fmla="*/ 2324100 w 8802688"/>
              <a:gd name="connsiteY1041" fmla="*/ 3409950 h 6677025"/>
              <a:gd name="connsiteX1042" fmla="*/ 2276475 w 8802688"/>
              <a:gd name="connsiteY1042" fmla="*/ 3338513 h 6677025"/>
              <a:gd name="connsiteX1043" fmla="*/ 2228850 w 8802688"/>
              <a:gd name="connsiteY1043" fmla="*/ 3267075 h 6677025"/>
              <a:gd name="connsiteX1044" fmla="*/ 2143125 w 8802688"/>
              <a:gd name="connsiteY1044" fmla="*/ 3127375 h 6677025"/>
              <a:gd name="connsiteX1045" fmla="*/ 2060575 w 8802688"/>
              <a:gd name="connsiteY1045" fmla="*/ 2987675 h 6677025"/>
              <a:gd name="connsiteX1046" fmla="*/ 2047875 w 8802688"/>
              <a:gd name="connsiteY1046" fmla="*/ 2973388 h 6677025"/>
              <a:gd name="connsiteX1047" fmla="*/ 2039938 w 8802688"/>
              <a:gd name="connsiteY1047" fmla="*/ 2955925 h 6677025"/>
              <a:gd name="connsiteX1048" fmla="*/ 2030413 w 8802688"/>
              <a:gd name="connsiteY1048" fmla="*/ 2935288 h 6677025"/>
              <a:gd name="connsiteX1049" fmla="*/ 2027238 w 8802688"/>
              <a:gd name="connsiteY1049" fmla="*/ 2914650 h 6677025"/>
              <a:gd name="connsiteX1050" fmla="*/ 2020888 w 8802688"/>
              <a:gd name="connsiteY1050" fmla="*/ 2871788 h 6677025"/>
              <a:gd name="connsiteX1051" fmla="*/ 2020888 w 8802688"/>
              <a:gd name="connsiteY1051" fmla="*/ 2840038 h 6677025"/>
              <a:gd name="connsiteX1052" fmla="*/ 2063750 w 8802688"/>
              <a:gd name="connsiteY1052" fmla="*/ 2755900 h 6677025"/>
              <a:gd name="connsiteX1053" fmla="*/ 2101850 w 8802688"/>
              <a:gd name="connsiteY1053" fmla="*/ 2673350 h 6677025"/>
              <a:gd name="connsiteX1054" fmla="*/ 2176463 w 8802688"/>
              <a:gd name="connsiteY1054" fmla="*/ 2506663 h 6677025"/>
              <a:gd name="connsiteX1055" fmla="*/ 2214563 w 8802688"/>
              <a:gd name="connsiteY1055" fmla="*/ 2428875 h 6677025"/>
              <a:gd name="connsiteX1056" fmla="*/ 2255838 w 8802688"/>
              <a:gd name="connsiteY1056" fmla="*/ 2352675 h 6677025"/>
              <a:gd name="connsiteX1057" fmla="*/ 2303463 w 8802688"/>
              <a:gd name="connsiteY1057" fmla="*/ 2274888 h 6677025"/>
              <a:gd name="connsiteX1058" fmla="*/ 2330450 w 8802688"/>
              <a:gd name="connsiteY1058" fmla="*/ 2238375 h 6677025"/>
              <a:gd name="connsiteX1059" fmla="*/ 2357438 w 8802688"/>
              <a:gd name="connsiteY1059" fmla="*/ 2203450 h 6677025"/>
              <a:gd name="connsiteX1060" fmla="*/ 2482850 w 8802688"/>
              <a:gd name="connsiteY1060" fmla="*/ 2054225 h 6677025"/>
              <a:gd name="connsiteX1061" fmla="*/ 2613025 w 8802688"/>
              <a:gd name="connsiteY1061" fmla="*/ 1909763 h 6677025"/>
              <a:gd name="connsiteX1062" fmla="*/ 2743200 w 8802688"/>
              <a:gd name="connsiteY1062" fmla="*/ 1766888 h 6677025"/>
              <a:gd name="connsiteX1063" fmla="*/ 2874963 w 8802688"/>
              <a:gd name="connsiteY1063" fmla="*/ 1630363 h 6677025"/>
              <a:gd name="connsiteX1064" fmla="*/ 3138488 w 8802688"/>
              <a:gd name="connsiteY1064" fmla="*/ 1358900 h 6677025"/>
              <a:gd name="connsiteX1065" fmla="*/ 3267075 w 8802688"/>
              <a:gd name="connsiteY1065" fmla="*/ 1222376 h 6677025"/>
              <a:gd name="connsiteX1066" fmla="*/ 3394075 w 8802688"/>
              <a:gd name="connsiteY1066" fmla="*/ 1082675 h 6677025"/>
              <a:gd name="connsiteX1067" fmla="*/ 3430588 w 8802688"/>
              <a:gd name="connsiteY1067" fmla="*/ 1044576 h 6677025"/>
              <a:gd name="connsiteX1068" fmla="*/ 3468688 w 8802688"/>
              <a:gd name="connsiteY1068" fmla="*/ 1011238 h 6677025"/>
              <a:gd name="connsiteX1069" fmla="*/ 3508375 w 8802688"/>
              <a:gd name="connsiteY1069" fmla="*/ 984250 h 6677025"/>
              <a:gd name="connsiteX1070" fmla="*/ 3546475 w 8802688"/>
              <a:gd name="connsiteY1070" fmla="*/ 963613 h 6677025"/>
              <a:gd name="connsiteX1071" fmla="*/ 3587750 w 8802688"/>
              <a:gd name="connsiteY1071" fmla="*/ 946150 h 6677025"/>
              <a:gd name="connsiteX1072" fmla="*/ 3629025 w 8802688"/>
              <a:gd name="connsiteY1072" fmla="*/ 933450 h 6677025"/>
              <a:gd name="connsiteX1073" fmla="*/ 3671888 w 8802688"/>
              <a:gd name="connsiteY1073" fmla="*/ 922338 h 6677025"/>
              <a:gd name="connsiteX1074" fmla="*/ 3716338 w 8802688"/>
              <a:gd name="connsiteY1074" fmla="*/ 915988 h 6677025"/>
              <a:gd name="connsiteX1075" fmla="*/ 3802063 w 8802688"/>
              <a:gd name="connsiteY1075" fmla="*/ 904875 h 6677025"/>
              <a:gd name="connsiteX1076" fmla="*/ 3890963 w 8802688"/>
              <a:gd name="connsiteY1076" fmla="*/ 895350 h 6677025"/>
              <a:gd name="connsiteX1077" fmla="*/ 3932238 w 8802688"/>
              <a:gd name="connsiteY1077" fmla="*/ 889000 h 6677025"/>
              <a:gd name="connsiteX1078" fmla="*/ 3976688 w 8802688"/>
              <a:gd name="connsiteY1078" fmla="*/ 881063 h 6677025"/>
              <a:gd name="connsiteX1079" fmla="*/ 4022725 w 8802688"/>
              <a:gd name="connsiteY1079" fmla="*/ 871538 h 6677025"/>
              <a:gd name="connsiteX1080" fmla="*/ 4064000 w 8802688"/>
              <a:gd name="connsiteY1080" fmla="*/ 860425 h 6677025"/>
              <a:gd name="connsiteX1081" fmla="*/ 4090988 w 8802688"/>
              <a:gd name="connsiteY1081" fmla="*/ 857250 h 6677025"/>
              <a:gd name="connsiteX1082" fmla="*/ 4117975 w 8802688"/>
              <a:gd name="connsiteY1082" fmla="*/ 854075 h 6677025"/>
              <a:gd name="connsiteX1083" fmla="*/ 4143375 w 8802688"/>
              <a:gd name="connsiteY1083" fmla="*/ 844550 h 6677025"/>
              <a:gd name="connsiteX1084" fmla="*/ 4170363 w 8802688"/>
              <a:gd name="connsiteY1084" fmla="*/ 836613 h 6677025"/>
              <a:gd name="connsiteX1085" fmla="*/ 4191000 w 8802688"/>
              <a:gd name="connsiteY1085" fmla="*/ 823913 h 6677025"/>
              <a:gd name="connsiteX1086" fmla="*/ 4214813 w 8802688"/>
              <a:gd name="connsiteY1086" fmla="*/ 812801 h 6677025"/>
              <a:gd name="connsiteX1087" fmla="*/ 4233863 w 8802688"/>
              <a:gd name="connsiteY1087" fmla="*/ 796926 h 6677025"/>
              <a:gd name="connsiteX1088" fmla="*/ 4248150 w 8802688"/>
              <a:gd name="connsiteY1088" fmla="*/ 785813 h 6677025"/>
              <a:gd name="connsiteX1089" fmla="*/ 3876675 w 8802688"/>
              <a:gd name="connsiteY1089" fmla="*/ 785813 h 6677025"/>
              <a:gd name="connsiteX1090" fmla="*/ 3906838 w 8802688"/>
              <a:gd name="connsiteY1090" fmla="*/ 728663 h 6677025"/>
              <a:gd name="connsiteX1091" fmla="*/ 3938588 w 8802688"/>
              <a:gd name="connsiteY1091" fmla="*/ 677863 h 6677025"/>
              <a:gd name="connsiteX1092" fmla="*/ 3971925 w 8802688"/>
              <a:gd name="connsiteY1092" fmla="*/ 630238 h 6677025"/>
              <a:gd name="connsiteX1093" fmla="*/ 4006850 w 8802688"/>
              <a:gd name="connsiteY1093" fmla="*/ 585788 h 6677025"/>
              <a:gd name="connsiteX1094" fmla="*/ 4046538 w 8802688"/>
              <a:gd name="connsiteY1094" fmla="*/ 544513 h 6677025"/>
              <a:gd name="connsiteX1095" fmla="*/ 4084638 w 8802688"/>
              <a:gd name="connsiteY1095" fmla="*/ 506413 h 6677025"/>
              <a:gd name="connsiteX1096" fmla="*/ 4125913 w 8802688"/>
              <a:gd name="connsiteY1096" fmla="*/ 466725 h 6677025"/>
              <a:gd name="connsiteX1097" fmla="*/ 4170363 w 8802688"/>
              <a:gd name="connsiteY1097" fmla="*/ 434975 h 6677025"/>
              <a:gd name="connsiteX1098" fmla="*/ 4211638 w 8802688"/>
              <a:gd name="connsiteY1098" fmla="*/ 401638 h 6677025"/>
              <a:gd name="connsiteX1099" fmla="*/ 4259263 w 8802688"/>
              <a:gd name="connsiteY1099" fmla="*/ 373063 h 6677025"/>
              <a:gd name="connsiteX1100" fmla="*/ 4303713 w 8802688"/>
              <a:gd name="connsiteY1100" fmla="*/ 342900 h 6677025"/>
              <a:gd name="connsiteX1101" fmla="*/ 4351338 w 8802688"/>
              <a:gd name="connsiteY1101" fmla="*/ 315913 h 6677025"/>
              <a:gd name="connsiteX1102" fmla="*/ 4446588 w 8802688"/>
              <a:gd name="connsiteY1102" fmla="*/ 268288 h 6677025"/>
              <a:gd name="connsiteX1103" fmla="*/ 4545013 w 8802688"/>
              <a:gd name="connsiteY1103" fmla="*/ 223838 h 6677025"/>
              <a:gd name="connsiteX1104" fmla="*/ 4654550 w 8802688"/>
              <a:gd name="connsiteY1104" fmla="*/ 193675 h 6677025"/>
              <a:gd name="connsiteX1105" fmla="*/ 4768850 w 8802688"/>
              <a:gd name="connsiteY1105" fmla="*/ 163513 h 6677025"/>
              <a:gd name="connsiteX1106" fmla="*/ 4991101 w 8802688"/>
              <a:gd name="connsiteY1106" fmla="*/ 98425 h 6677025"/>
              <a:gd name="connsiteX1107" fmla="*/ 5100638 w 8802688"/>
              <a:gd name="connsiteY1107" fmla="*/ 69850 h 6677025"/>
              <a:gd name="connsiteX1108" fmla="*/ 5213351 w 8802688"/>
              <a:gd name="connsiteY1108" fmla="*/ 39688 h 6677025"/>
              <a:gd name="connsiteX1109" fmla="*/ 5324476 w 8802688"/>
              <a:gd name="connsiteY1109" fmla="*/ 19050 h 66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Lst>
            <a:rect l="l" t="t" r="r" b="b"/>
            <a:pathLst>
              <a:path w="8802688" h="6677025">
                <a:moveTo>
                  <a:pt x="5546725" y="4819650"/>
                </a:moveTo>
                <a:lnTo>
                  <a:pt x="5573713" y="4926013"/>
                </a:lnTo>
                <a:lnTo>
                  <a:pt x="5603875" y="5024438"/>
                </a:lnTo>
                <a:lnTo>
                  <a:pt x="5630863" y="5122863"/>
                </a:lnTo>
                <a:lnTo>
                  <a:pt x="5657850" y="5229225"/>
                </a:lnTo>
                <a:lnTo>
                  <a:pt x="5668963" y="5313363"/>
                </a:lnTo>
                <a:lnTo>
                  <a:pt x="5681663" y="5399088"/>
                </a:lnTo>
                <a:lnTo>
                  <a:pt x="5686425" y="5484813"/>
                </a:lnTo>
                <a:lnTo>
                  <a:pt x="5689600" y="5572126"/>
                </a:lnTo>
                <a:lnTo>
                  <a:pt x="5695950" y="5749926"/>
                </a:lnTo>
                <a:lnTo>
                  <a:pt x="5695950" y="5940426"/>
                </a:lnTo>
                <a:lnTo>
                  <a:pt x="5692775" y="5957888"/>
                </a:lnTo>
                <a:lnTo>
                  <a:pt x="5689600" y="5978526"/>
                </a:lnTo>
                <a:lnTo>
                  <a:pt x="5681663" y="6002338"/>
                </a:lnTo>
                <a:lnTo>
                  <a:pt x="5672138" y="6029326"/>
                </a:lnTo>
                <a:lnTo>
                  <a:pt x="5659438" y="6053138"/>
                </a:lnTo>
                <a:lnTo>
                  <a:pt x="5648325" y="6070601"/>
                </a:lnTo>
                <a:lnTo>
                  <a:pt x="5634038" y="6086476"/>
                </a:lnTo>
                <a:lnTo>
                  <a:pt x="5627688" y="6088063"/>
                </a:lnTo>
                <a:lnTo>
                  <a:pt x="5621338" y="6088063"/>
                </a:lnTo>
                <a:lnTo>
                  <a:pt x="5526088" y="6100763"/>
                </a:lnTo>
                <a:lnTo>
                  <a:pt x="5430838" y="6107113"/>
                </a:lnTo>
                <a:lnTo>
                  <a:pt x="5338763" y="6107113"/>
                </a:lnTo>
                <a:lnTo>
                  <a:pt x="5249862" y="6103938"/>
                </a:lnTo>
                <a:lnTo>
                  <a:pt x="5068887" y="6094413"/>
                </a:lnTo>
                <a:lnTo>
                  <a:pt x="4973637" y="6091238"/>
                </a:lnTo>
                <a:lnTo>
                  <a:pt x="4878387" y="6088063"/>
                </a:lnTo>
                <a:lnTo>
                  <a:pt x="5045075" y="5780088"/>
                </a:lnTo>
                <a:lnTo>
                  <a:pt x="5213350" y="5467350"/>
                </a:lnTo>
                <a:lnTo>
                  <a:pt x="5380038" y="5149850"/>
                </a:lnTo>
                <a:close/>
                <a:moveTo>
                  <a:pt x="576262" y="4632325"/>
                </a:moveTo>
                <a:lnTo>
                  <a:pt x="685799" y="4827588"/>
                </a:lnTo>
                <a:lnTo>
                  <a:pt x="796925" y="5030788"/>
                </a:lnTo>
                <a:lnTo>
                  <a:pt x="909637" y="5235575"/>
                </a:lnTo>
                <a:lnTo>
                  <a:pt x="1019175" y="5456238"/>
                </a:lnTo>
                <a:lnTo>
                  <a:pt x="1031875" y="5481638"/>
                </a:lnTo>
                <a:lnTo>
                  <a:pt x="1039812" y="5508626"/>
                </a:lnTo>
                <a:lnTo>
                  <a:pt x="1046162" y="5532438"/>
                </a:lnTo>
                <a:lnTo>
                  <a:pt x="1049337" y="5559426"/>
                </a:lnTo>
                <a:lnTo>
                  <a:pt x="1049337" y="5580063"/>
                </a:lnTo>
                <a:lnTo>
                  <a:pt x="1046162" y="5600701"/>
                </a:lnTo>
                <a:lnTo>
                  <a:pt x="1039812" y="5621338"/>
                </a:lnTo>
                <a:lnTo>
                  <a:pt x="1028699" y="5640388"/>
                </a:lnTo>
                <a:lnTo>
                  <a:pt x="1019175" y="5657851"/>
                </a:lnTo>
                <a:lnTo>
                  <a:pt x="1004887" y="5672138"/>
                </a:lnTo>
                <a:lnTo>
                  <a:pt x="987425" y="5684838"/>
                </a:lnTo>
                <a:lnTo>
                  <a:pt x="968375" y="5695951"/>
                </a:lnTo>
                <a:lnTo>
                  <a:pt x="947737" y="5705476"/>
                </a:lnTo>
                <a:lnTo>
                  <a:pt x="923925" y="5711826"/>
                </a:lnTo>
                <a:lnTo>
                  <a:pt x="896937" y="5713413"/>
                </a:lnTo>
                <a:lnTo>
                  <a:pt x="871537" y="5716588"/>
                </a:lnTo>
                <a:lnTo>
                  <a:pt x="844549" y="5716588"/>
                </a:lnTo>
                <a:lnTo>
                  <a:pt x="814387" y="5716588"/>
                </a:lnTo>
                <a:lnTo>
                  <a:pt x="787399" y="5713413"/>
                </a:lnTo>
                <a:lnTo>
                  <a:pt x="757237" y="5711826"/>
                </a:lnTo>
                <a:lnTo>
                  <a:pt x="728662" y="5702301"/>
                </a:lnTo>
                <a:lnTo>
                  <a:pt x="695325" y="5692776"/>
                </a:lnTo>
                <a:lnTo>
                  <a:pt x="636587" y="5668963"/>
                </a:lnTo>
                <a:lnTo>
                  <a:pt x="576262" y="5637213"/>
                </a:lnTo>
                <a:lnTo>
                  <a:pt x="520699" y="5600701"/>
                </a:lnTo>
                <a:lnTo>
                  <a:pt x="463549" y="5556251"/>
                </a:lnTo>
                <a:lnTo>
                  <a:pt x="406399" y="5508626"/>
                </a:lnTo>
                <a:lnTo>
                  <a:pt x="360362" y="5457826"/>
                </a:lnTo>
                <a:lnTo>
                  <a:pt x="312737" y="5405438"/>
                </a:lnTo>
                <a:lnTo>
                  <a:pt x="269875" y="5351463"/>
                </a:lnTo>
                <a:lnTo>
                  <a:pt x="234949" y="5294313"/>
                </a:lnTo>
                <a:lnTo>
                  <a:pt x="207962" y="5238750"/>
                </a:lnTo>
                <a:lnTo>
                  <a:pt x="184149" y="5184775"/>
                </a:lnTo>
                <a:lnTo>
                  <a:pt x="177799" y="5157788"/>
                </a:lnTo>
                <a:lnTo>
                  <a:pt x="173037" y="5130800"/>
                </a:lnTo>
                <a:lnTo>
                  <a:pt x="169862" y="5105400"/>
                </a:lnTo>
                <a:lnTo>
                  <a:pt x="166687" y="5081588"/>
                </a:lnTo>
                <a:lnTo>
                  <a:pt x="169862" y="5054600"/>
                </a:lnTo>
                <a:lnTo>
                  <a:pt x="173037" y="5024438"/>
                </a:lnTo>
                <a:lnTo>
                  <a:pt x="180975" y="4997450"/>
                </a:lnTo>
                <a:lnTo>
                  <a:pt x="190499" y="4973638"/>
                </a:lnTo>
                <a:lnTo>
                  <a:pt x="201612" y="4949825"/>
                </a:lnTo>
                <a:lnTo>
                  <a:pt x="214312" y="4929188"/>
                </a:lnTo>
                <a:lnTo>
                  <a:pt x="228599" y="4908550"/>
                </a:lnTo>
                <a:lnTo>
                  <a:pt x="241299" y="4894263"/>
                </a:lnTo>
                <a:lnTo>
                  <a:pt x="285749" y="4851400"/>
                </a:lnTo>
                <a:lnTo>
                  <a:pt x="330199" y="4816475"/>
                </a:lnTo>
                <a:lnTo>
                  <a:pt x="377825" y="4779963"/>
                </a:lnTo>
                <a:lnTo>
                  <a:pt x="422275" y="4748213"/>
                </a:lnTo>
                <a:lnTo>
                  <a:pt x="507999" y="4687888"/>
                </a:lnTo>
                <a:lnTo>
                  <a:pt x="544512" y="4662488"/>
                </a:lnTo>
                <a:close/>
                <a:moveTo>
                  <a:pt x="6180138" y="3546475"/>
                </a:moveTo>
                <a:lnTo>
                  <a:pt x="6124576" y="3562350"/>
                </a:lnTo>
                <a:lnTo>
                  <a:pt x="6076951" y="3579813"/>
                </a:lnTo>
                <a:lnTo>
                  <a:pt x="6037263" y="3600450"/>
                </a:lnTo>
                <a:lnTo>
                  <a:pt x="6002338" y="3624263"/>
                </a:lnTo>
                <a:lnTo>
                  <a:pt x="5978526" y="3651250"/>
                </a:lnTo>
                <a:lnTo>
                  <a:pt x="5961063" y="3678238"/>
                </a:lnTo>
                <a:lnTo>
                  <a:pt x="5948363" y="3705225"/>
                </a:lnTo>
                <a:lnTo>
                  <a:pt x="5945188" y="3719513"/>
                </a:lnTo>
                <a:lnTo>
                  <a:pt x="5945188" y="3733800"/>
                </a:lnTo>
                <a:lnTo>
                  <a:pt x="5986463" y="3698875"/>
                </a:lnTo>
                <a:lnTo>
                  <a:pt x="6046788" y="3654425"/>
                </a:lnTo>
                <a:lnTo>
                  <a:pt x="6115051" y="3600450"/>
                </a:lnTo>
                <a:lnTo>
                  <a:pt x="6148388" y="3573463"/>
                </a:lnTo>
                <a:close/>
                <a:moveTo>
                  <a:pt x="279400" y="2203450"/>
                </a:moveTo>
                <a:lnTo>
                  <a:pt x="354013" y="2203450"/>
                </a:lnTo>
                <a:lnTo>
                  <a:pt x="327025" y="2274888"/>
                </a:lnTo>
                <a:lnTo>
                  <a:pt x="303213" y="2343150"/>
                </a:lnTo>
                <a:lnTo>
                  <a:pt x="261938" y="2482850"/>
                </a:lnTo>
                <a:lnTo>
                  <a:pt x="217488" y="2625726"/>
                </a:lnTo>
                <a:lnTo>
                  <a:pt x="193675" y="2693988"/>
                </a:lnTo>
                <a:lnTo>
                  <a:pt x="166688" y="2765425"/>
                </a:lnTo>
                <a:lnTo>
                  <a:pt x="169863" y="2792413"/>
                </a:lnTo>
                <a:lnTo>
                  <a:pt x="173038" y="2819400"/>
                </a:lnTo>
                <a:lnTo>
                  <a:pt x="180975" y="2844801"/>
                </a:lnTo>
                <a:lnTo>
                  <a:pt x="190500" y="2871788"/>
                </a:lnTo>
                <a:lnTo>
                  <a:pt x="201613" y="2895601"/>
                </a:lnTo>
                <a:lnTo>
                  <a:pt x="214313" y="2916238"/>
                </a:lnTo>
                <a:lnTo>
                  <a:pt x="228600" y="2935288"/>
                </a:lnTo>
                <a:lnTo>
                  <a:pt x="241300" y="2952751"/>
                </a:lnTo>
                <a:lnTo>
                  <a:pt x="242888" y="2959101"/>
                </a:lnTo>
                <a:lnTo>
                  <a:pt x="242888" y="2963863"/>
                </a:lnTo>
                <a:lnTo>
                  <a:pt x="255588" y="2973388"/>
                </a:lnTo>
                <a:lnTo>
                  <a:pt x="266700" y="2979738"/>
                </a:lnTo>
                <a:lnTo>
                  <a:pt x="288925" y="2984501"/>
                </a:lnTo>
                <a:lnTo>
                  <a:pt x="336550" y="2987676"/>
                </a:lnTo>
                <a:lnTo>
                  <a:pt x="388938" y="2987676"/>
                </a:lnTo>
                <a:lnTo>
                  <a:pt x="404813" y="2987676"/>
                </a:lnTo>
                <a:lnTo>
                  <a:pt x="425450" y="2982913"/>
                </a:lnTo>
                <a:lnTo>
                  <a:pt x="469900" y="2963863"/>
                </a:lnTo>
                <a:lnTo>
                  <a:pt x="520700" y="2940051"/>
                </a:lnTo>
                <a:lnTo>
                  <a:pt x="576263" y="2914651"/>
                </a:lnTo>
                <a:lnTo>
                  <a:pt x="573088" y="2946401"/>
                </a:lnTo>
                <a:lnTo>
                  <a:pt x="568325" y="2979738"/>
                </a:lnTo>
                <a:lnTo>
                  <a:pt x="558801" y="3008313"/>
                </a:lnTo>
                <a:lnTo>
                  <a:pt x="544513" y="3038476"/>
                </a:lnTo>
                <a:lnTo>
                  <a:pt x="528638" y="3062288"/>
                </a:lnTo>
                <a:lnTo>
                  <a:pt x="508000" y="3086101"/>
                </a:lnTo>
                <a:lnTo>
                  <a:pt x="487363" y="3106738"/>
                </a:lnTo>
                <a:lnTo>
                  <a:pt x="463550" y="3124201"/>
                </a:lnTo>
                <a:lnTo>
                  <a:pt x="439738" y="3136901"/>
                </a:lnTo>
                <a:lnTo>
                  <a:pt x="412750" y="3148013"/>
                </a:lnTo>
                <a:lnTo>
                  <a:pt x="382588" y="3157538"/>
                </a:lnTo>
                <a:lnTo>
                  <a:pt x="357188" y="3160713"/>
                </a:lnTo>
                <a:lnTo>
                  <a:pt x="327025" y="3160713"/>
                </a:lnTo>
                <a:lnTo>
                  <a:pt x="296863" y="3157538"/>
                </a:lnTo>
                <a:lnTo>
                  <a:pt x="269875" y="3148013"/>
                </a:lnTo>
                <a:lnTo>
                  <a:pt x="241300" y="3136901"/>
                </a:lnTo>
                <a:lnTo>
                  <a:pt x="228600" y="3130551"/>
                </a:lnTo>
                <a:lnTo>
                  <a:pt x="214313" y="3119438"/>
                </a:lnTo>
                <a:lnTo>
                  <a:pt x="187325" y="3092451"/>
                </a:lnTo>
                <a:lnTo>
                  <a:pt x="160338" y="3055938"/>
                </a:lnTo>
                <a:lnTo>
                  <a:pt x="133350" y="3017838"/>
                </a:lnTo>
                <a:lnTo>
                  <a:pt x="109538" y="2970213"/>
                </a:lnTo>
                <a:lnTo>
                  <a:pt x="85725" y="2922588"/>
                </a:lnTo>
                <a:lnTo>
                  <a:pt x="65088" y="2868613"/>
                </a:lnTo>
                <a:lnTo>
                  <a:pt x="47625" y="2816225"/>
                </a:lnTo>
                <a:lnTo>
                  <a:pt x="30163" y="2762250"/>
                </a:lnTo>
                <a:lnTo>
                  <a:pt x="17463" y="2708275"/>
                </a:lnTo>
                <a:lnTo>
                  <a:pt x="9525" y="2655888"/>
                </a:lnTo>
                <a:lnTo>
                  <a:pt x="3175" y="2608263"/>
                </a:lnTo>
                <a:lnTo>
                  <a:pt x="0" y="2563813"/>
                </a:lnTo>
                <a:lnTo>
                  <a:pt x="0" y="2524125"/>
                </a:lnTo>
                <a:lnTo>
                  <a:pt x="9525" y="2492375"/>
                </a:lnTo>
                <a:lnTo>
                  <a:pt x="11113" y="2476500"/>
                </a:lnTo>
                <a:lnTo>
                  <a:pt x="17463" y="2465388"/>
                </a:lnTo>
                <a:lnTo>
                  <a:pt x="47625" y="2425700"/>
                </a:lnTo>
                <a:lnTo>
                  <a:pt x="79375" y="2387600"/>
                </a:lnTo>
                <a:lnTo>
                  <a:pt x="112713" y="2352675"/>
                </a:lnTo>
                <a:lnTo>
                  <a:pt x="149225" y="2322513"/>
                </a:lnTo>
                <a:lnTo>
                  <a:pt x="217488" y="2260600"/>
                </a:lnTo>
                <a:close/>
                <a:moveTo>
                  <a:pt x="5886450" y="2019300"/>
                </a:moveTo>
                <a:lnTo>
                  <a:pt x="5907087" y="2022475"/>
                </a:lnTo>
                <a:lnTo>
                  <a:pt x="5930900" y="2028825"/>
                </a:lnTo>
                <a:lnTo>
                  <a:pt x="5957888" y="2036763"/>
                </a:lnTo>
                <a:lnTo>
                  <a:pt x="5984875" y="2049463"/>
                </a:lnTo>
                <a:lnTo>
                  <a:pt x="6010275" y="2060575"/>
                </a:lnTo>
                <a:lnTo>
                  <a:pt x="6034088" y="2078038"/>
                </a:lnTo>
                <a:lnTo>
                  <a:pt x="6057900" y="2093913"/>
                </a:lnTo>
                <a:lnTo>
                  <a:pt x="5951538" y="2170113"/>
                </a:lnTo>
                <a:lnTo>
                  <a:pt x="5897562" y="2209800"/>
                </a:lnTo>
                <a:lnTo>
                  <a:pt x="5838825" y="2244725"/>
                </a:lnTo>
                <a:lnTo>
                  <a:pt x="5811837" y="2216150"/>
                </a:lnTo>
                <a:lnTo>
                  <a:pt x="5788025" y="2182813"/>
                </a:lnTo>
                <a:lnTo>
                  <a:pt x="5775325" y="2165350"/>
                </a:lnTo>
                <a:lnTo>
                  <a:pt x="5770562" y="2146300"/>
                </a:lnTo>
                <a:lnTo>
                  <a:pt x="5764212" y="2132013"/>
                </a:lnTo>
                <a:lnTo>
                  <a:pt x="5764212" y="2117725"/>
                </a:lnTo>
                <a:lnTo>
                  <a:pt x="5770562" y="2101850"/>
                </a:lnTo>
                <a:lnTo>
                  <a:pt x="5778500" y="2087563"/>
                </a:lnTo>
                <a:lnTo>
                  <a:pt x="5791200" y="2073275"/>
                </a:lnTo>
                <a:lnTo>
                  <a:pt x="5805487" y="2057400"/>
                </a:lnTo>
                <a:lnTo>
                  <a:pt x="5821362" y="2046288"/>
                </a:lnTo>
                <a:lnTo>
                  <a:pt x="5838825" y="2033588"/>
                </a:lnTo>
                <a:lnTo>
                  <a:pt x="5853112" y="2025650"/>
                </a:lnTo>
                <a:lnTo>
                  <a:pt x="5870575" y="2022475"/>
                </a:lnTo>
                <a:close/>
                <a:moveTo>
                  <a:pt x="6169026" y="1685925"/>
                </a:moveTo>
                <a:lnTo>
                  <a:pt x="6076951" y="1712913"/>
                </a:lnTo>
                <a:lnTo>
                  <a:pt x="5984875" y="1739900"/>
                </a:lnTo>
                <a:lnTo>
                  <a:pt x="5938838" y="1757363"/>
                </a:lnTo>
                <a:lnTo>
                  <a:pt x="5894388" y="1774825"/>
                </a:lnTo>
                <a:lnTo>
                  <a:pt x="5849938" y="1798638"/>
                </a:lnTo>
                <a:lnTo>
                  <a:pt x="5805488" y="1828800"/>
                </a:lnTo>
                <a:lnTo>
                  <a:pt x="5764213" y="1862138"/>
                </a:lnTo>
                <a:lnTo>
                  <a:pt x="5722938" y="1897063"/>
                </a:lnTo>
                <a:lnTo>
                  <a:pt x="5683250" y="1933575"/>
                </a:lnTo>
                <a:lnTo>
                  <a:pt x="5648325" y="1971675"/>
                </a:lnTo>
                <a:lnTo>
                  <a:pt x="5576888" y="2052638"/>
                </a:lnTo>
                <a:lnTo>
                  <a:pt x="5502275" y="2128838"/>
                </a:lnTo>
                <a:lnTo>
                  <a:pt x="5522913" y="2122488"/>
                </a:lnTo>
                <a:lnTo>
                  <a:pt x="5543550" y="2117725"/>
                </a:lnTo>
                <a:lnTo>
                  <a:pt x="5586413" y="2098675"/>
                </a:lnTo>
                <a:lnTo>
                  <a:pt x="5607050" y="2093913"/>
                </a:lnTo>
                <a:lnTo>
                  <a:pt x="5624513" y="2087563"/>
                </a:lnTo>
                <a:lnTo>
                  <a:pt x="5641975" y="2087563"/>
                </a:lnTo>
                <a:lnTo>
                  <a:pt x="5657850" y="2093913"/>
                </a:lnTo>
                <a:lnTo>
                  <a:pt x="5832475" y="2357438"/>
                </a:lnTo>
                <a:lnTo>
                  <a:pt x="5975350" y="2265363"/>
                </a:lnTo>
                <a:lnTo>
                  <a:pt x="6115051" y="2170113"/>
                </a:lnTo>
                <a:lnTo>
                  <a:pt x="6264276" y="2078038"/>
                </a:lnTo>
                <a:lnTo>
                  <a:pt x="6340476" y="2030413"/>
                </a:lnTo>
                <a:lnTo>
                  <a:pt x="6424613" y="1982788"/>
                </a:lnTo>
                <a:lnTo>
                  <a:pt x="6400801" y="1981200"/>
                </a:lnTo>
                <a:lnTo>
                  <a:pt x="6364288" y="1971675"/>
                </a:lnTo>
                <a:lnTo>
                  <a:pt x="6323013" y="1958975"/>
                </a:lnTo>
                <a:lnTo>
                  <a:pt x="6302376" y="1947863"/>
                </a:lnTo>
                <a:lnTo>
                  <a:pt x="6281738" y="1935163"/>
                </a:lnTo>
                <a:lnTo>
                  <a:pt x="6261101" y="1917700"/>
                </a:lnTo>
                <a:lnTo>
                  <a:pt x="6240463" y="1900238"/>
                </a:lnTo>
                <a:lnTo>
                  <a:pt x="6221413" y="1876425"/>
                </a:lnTo>
                <a:lnTo>
                  <a:pt x="6203951" y="1849438"/>
                </a:lnTo>
                <a:lnTo>
                  <a:pt x="6192838" y="1817688"/>
                </a:lnTo>
                <a:lnTo>
                  <a:pt x="6180138" y="1778000"/>
                </a:lnTo>
                <a:lnTo>
                  <a:pt x="6170613" y="1736725"/>
                </a:lnTo>
                <a:close/>
                <a:moveTo>
                  <a:pt x="8401050" y="1338262"/>
                </a:moveTo>
                <a:lnTo>
                  <a:pt x="8332788" y="1382712"/>
                </a:lnTo>
                <a:lnTo>
                  <a:pt x="8264525" y="1430337"/>
                </a:lnTo>
                <a:lnTo>
                  <a:pt x="8131175" y="1531937"/>
                </a:lnTo>
                <a:lnTo>
                  <a:pt x="8002588" y="1630363"/>
                </a:lnTo>
                <a:lnTo>
                  <a:pt x="7886700" y="1722438"/>
                </a:lnTo>
                <a:lnTo>
                  <a:pt x="7920038" y="1727200"/>
                </a:lnTo>
                <a:lnTo>
                  <a:pt x="7954963" y="1727200"/>
                </a:lnTo>
                <a:lnTo>
                  <a:pt x="7993063" y="1725613"/>
                </a:lnTo>
                <a:lnTo>
                  <a:pt x="8029575" y="1716088"/>
                </a:lnTo>
                <a:lnTo>
                  <a:pt x="8064500" y="1703388"/>
                </a:lnTo>
                <a:lnTo>
                  <a:pt x="8101013" y="1689100"/>
                </a:lnTo>
                <a:lnTo>
                  <a:pt x="8135938" y="1668463"/>
                </a:lnTo>
                <a:lnTo>
                  <a:pt x="8172450" y="1644650"/>
                </a:lnTo>
                <a:lnTo>
                  <a:pt x="8204200" y="1617662"/>
                </a:lnTo>
                <a:lnTo>
                  <a:pt x="8237538" y="1587500"/>
                </a:lnTo>
                <a:lnTo>
                  <a:pt x="8270875" y="1555750"/>
                </a:lnTo>
                <a:lnTo>
                  <a:pt x="8299450" y="1516062"/>
                </a:lnTo>
                <a:lnTo>
                  <a:pt x="8329613" y="1477963"/>
                </a:lnTo>
                <a:lnTo>
                  <a:pt x="8356600" y="1433512"/>
                </a:lnTo>
                <a:lnTo>
                  <a:pt x="8380413" y="1389062"/>
                </a:lnTo>
                <a:close/>
                <a:moveTo>
                  <a:pt x="4067176" y="1181100"/>
                </a:moveTo>
                <a:lnTo>
                  <a:pt x="3979864" y="1184275"/>
                </a:lnTo>
                <a:lnTo>
                  <a:pt x="3900489" y="1192213"/>
                </a:lnTo>
                <a:lnTo>
                  <a:pt x="3860801" y="1201738"/>
                </a:lnTo>
                <a:lnTo>
                  <a:pt x="3825876" y="1211263"/>
                </a:lnTo>
                <a:lnTo>
                  <a:pt x="3790951" y="1219200"/>
                </a:lnTo>
                <a:lnTo>
                  <a:pt x="3757613" y="1231900"/>
                </a:lnTo>
                <a:lnTo>
                  <a:pt x="3724276" y="1246188"/>
                </a:lnTo>
                <a:lnTo>
                  <a:pt x="3695701" y="1260475"/>
                </a:lnTo>
                <a:lnTo>
                  <a:pt x="3665538" y="1279525"/>
                </a:lnTo>
                <a:lnTo>
                  <a:pt x="3635376" y="1296988"/>
                </a:lnTo>
                <a:lnTo>
                  <a:pt x="3608388" y="1317625"/>
                </a:lnTo>
                <a:lnTo>
                  <a:pt x="3581401" y="1341438"/>
                </a:lnTo>
                <a:lnTo>
                  <a:pt x="3557588" y="1365250"/>
                </a:lnTo>
                <a:lnTo>
                  <a:pt x="3533776" y="1392238"/>
                </a:lnTo>
                <a:lnTo>
                  <a:pt x="3509963" y="1419225"/>
                </a:lnTo>
                <a:lnTo>
                  <a:pt x="3489326" y="1450975"/>
                </a:lnTo>
                <a:lnTo>
                  <a:pt x="3468688" y="1481138"/>
                </a:lnTo>
                <a:lnTo>
                  <a:pt x="3448051" y="1516063"/>
                </a:lnTo>
                <a:lnTo>
                  <a:pt x="3413126" y="1590675"/>
                </a:lnTo>
                <a:lnTo>
                  <a:pt x="3379788" y="1671638"/>
                </a:lnTo>
                <a:lnTo>
                  <a:pt x="3349626" y="1763713"/>
                </a:lnTo>
                <a:lnTo>
                  <a:pt x="3325813" y="1865313"/>
                </a:lnTo>
                <a:lnTo>
                  <a:pt x="3302001" y="1971676"/>
                </a:lnTo>
                <a:lnTo>
                  <a:pt x="3281363" y="2090738"/>
                </a:lnTo>
                <a:lnTo>
                  <a:pt x="3368676" y="1944688"/>
                </a:lnTo>
                <a:lnTo>
                  <a:pt x="3451226" y="1787526"/>
                </a:lnTo>
                <a:lnTo>
                  <a:pt x="3533776" y="1624013"/>
                </a:lnTo>
                <a:lnTo>
                  <a:pt x="3617913" y="1454150"/>
                </a:lnTo>
                <a:lnTo>
                  <a:pt x="3652838" y="1454150"/>
                </a:lnTo>
                <a:lnTo>
                  <a:pt x="3656013" y="1495425"/>
                </a:lnTo>
                <a:lnTo>
                  <a:pt x="3659188" y="1531938"/>
                </a:lnTo>
                <a:lnTo>
                  <a:pt x="3673476" y="1600200"/>
                </a:lnTo>
                <a:lnTo>
                  <a:pt x="3686176" y="1658938"/>
                </a:lnTo>
                <a:lnTo>
                  <a:pt x="3689351" y="1689100"/>
                </a:lnTo>
                <a:lnTo>
                  <a:pt x="3692526" y="1716088"/>
                </a:lnTo>
                <a:lnTo>
                  <a:pt x="3713163" y="1662113"/>
                </a:lnTo>
                <a:lnTo>
                  <a:pt x="3736976" y="1609725"/>
                </a:lnTo>
                <a:lnTo>
                  <a:pt x="3757613" y="1562101"/>
                </a:lnTo>
                <a:lnTo>
                  <a:pt x="3784601" y="1514475"/>
                </a:lnTo>
                <a:lnTo>
                  <a:pt x="3811588" y="1471613"/>
                </a:lnTo>
                <a:lnTo>
                  <a:pt x="3840163" y="1430338"/>
                </a:lnTo>
                <a:lnTo>
                  <a:pt x="3870326" y="1392238"/>
                </a:lnTo>
                <a:lnTo>
                  <a:pt x="3906839" y="1355725"/>
                </a:lnTo>
                <a:lnTo>
                  <a:pt x="3941764" y="1327150"/>
                </a:lnTo>
                <a:lnTo>
                  <a:pt x="3979864" y="1296988"/>
                </a:lnTo>
                <a:lnTo>
                  <a:pt x="4022726" y="1273175"/>
                </a:lnTo>
                <a:lnTo>
                  <a:pt x="4067176" y="1249363"/>
                </a:lnTo>
                <a:lnTo>
                  <a:pt x="4117976" y="1231900"/>
                </a:lnTo>
                <a:lnTo>
                  <a:pt x="4167189" y="1216025"/>
                </a:lnTo>
                <a:lnTo>
                  <a:pt x="4224339" y="1201738"/>
                </a:lnTo>
                <a:lnTo>
                  <a:pt x="4286251" y="1195388"/>
                </a:lnTo>
                <a:lnTo>
                  <a:pt x="4170364" y="1184275"/>
                </a:lnTo>
                <a:lnTo>
                  <a:pt x="4117976" y="1181100"/>
                </a:lnTo>
                <a:close/>
                <a:moveTo>
                  <a:pt x="5586413" y="1166812"/>
                </a:moveTo>
                <a:lnTo>
                  <a:pt x="5481638" y="1204912"/>
                </a:lnTo>
                <a:lnTo>
                  <a:pt x="5437188" y="1225550"/>
                </a:lnTo>
                <a:lnTo>
                  <a:pt x="5399088" y="1243012"/>
                </a:lnTo>
                <a:lnTo>
                  <a:pt x="5365751" y="1260475"/>
                </a:lnTo>
                <a:lnTo>
                  <a:pt x="5335588" y="1282700"/>
                </a:lnTo>
                <a:lnTo>
                  <a:pt x="5308601" y="1300162"/>
                </a:lnTo>
                <a:lnTo>
                  <a:pt x="5287963" y="1320800"/>
                </a:lnTo>
                <a:lnTo>
                  <a:pt x="5270501" y="1341437"/>
                </a:lnTo>
                <a:lnTo>
                  <a:pt x="5259388" y="1362075"/>
                </a:lnTo>
                <a:lnTo>
                  <a:pt x="5246688" y="1385887"/>
                </a:lnTo>
                <a:lnTo>
                  <a:pt x="5240338" y="1409700"/>
                </a:lnTo>
                <a:lnTo>
                  <a:pt x="5237163" y="1436687"/>
                </a:lnTo>
                <a:lnTo>
                  <a:pt x="5237163" y="1463675"/>
                </a:lnTo>
                <a:lnTo>
                  <a:pt x="5240338" y="1492250"/>
                </a:lnTo>
                <a:lnTo>
                  <a:pt x="5246688" y="1525587"/>
                </a:lnTo>
                <a:lnTo>
                  <a:pt x="5287963" y="1484312"/>
                </a:lnTo>
                <a:lnTo>
                  <a:pt x="5330826" y="1439862"/>
                </a:lnTo>
                <a:lnTo>
                  <a:pt x="5416551" y="1347787"/>
                </a:lnTo>
                <a:lnTo>
                  <a:pt x="5499101" y="1252537"/>
                </a:lnTo>
                <a:lnTo>
                  <a:pt x="5540376" y="1208087"/>
                </a:lnTo>
                <a:close/>
                <a:moveTo>
                  <a:pt x="5434013" y="0"/>
                </a:moveTo>
                <a:lnTo>
                  <a:pt x="5519738" y="3175"/>
                </a:lnTo>
                <a:lnTo>
                  <a:pt x="5610226" y="12700"/>
                </a:lnTo>
                <a:lnTo>
                  <a:pt x="5699126" y="30163"/>
                </a:lnTo>
                <a:lnTo>
                  <a:pt x="5788026" y="50800"/>
                </a:lnTo>
                <a:lnTo>
                  <a:pt x="5876926" y="77788"/>
                </a:lnTo>
                <a:lnTo>
                  <a:pt x="5965826" y="111125"/>
                </a:lnTo>
                <a:lnTo>
                  <a:pt x="6054726" y="146050"/>
                </a:lnTo>
                <a:lnTo>
                  <a:pt x="6142038" y="187325"/>
                </a:lnTo>
                <a:lnTo>
                  <a:pt x="6237288" y="258763"/>
                </a:lnTo>
                <a:lnTo>
                  <a:pt x="6329363" y="333375"/>
                </a:lnTo>
                <a:lnTo>
                  <a:pt x="6418263" y="407988"/>
                </a:lnTo>
                <a:lnTo>
                  <a:pt x="6507163" y="485775"/>
                </a:lnTo>
                <a:lnTo>
                  <a:pt x="6677026" y="639763"/>
                </a:lnTo>
                <a:lnTo>
                  <a:pt x="6762751" y="714375"/>
                </a:lnTo>
                <a:lnTo>
                  <a:pt x="6846888" y="785813"/>
                </a:lnTo>
                <a:lnTo>
                  <a:pt x="6846888" y="796926"/>
                </a:lnTo>
                <a:lnTo>
                  <a:pt x="6851651" y="812801"/>
                </a:lnTo>
                <a:lnTo>
                  <a:pt x="6858001" y="823913"/>
                </a:lnTo>
                <a:lnTo>
                  <a:pt x="6867526" y="836613"/>
                </a:lnTo>
                <a:lnTo>
                  <a:pt x="6878638" y="844550"/>
                </a:lnTo>
                <a:lnTo>
                  <a:pt x="6891338" y="854075"/>
                </a:lnTo>
                <a:lnTo>
                  <a:pt x="6905626" y="857250"/>
                </a:lnTo>
                <a:lnTo>
                  <a:pt x="6919913" y="860425"/>
                </a:lnTo>
                <a:lnTo>
                  <a:pt x="6973888" y="868363"/>
                </a:lnTo>
                <a:lnTo>
                  <a:pt x="7024688" y="884238"/>
                </a:lnTo>
                <a:lnTo>
                  <a:pt x="7072313" y="901700"/>
                </a:lnTo>
                <a:lnTo>
                  <a:pt x="7116763" y="925513"/>
                </a:lnTo>
                <a:lnTo>
                  <a:pt x="7158038" y="952500"/>
                </a:lnTo>
                <a:lnTo>
                  <a:pt x="7199313" y="981075"/>
                </a:lnTo>
                <a:lnTo>
                  <a:pt x="7235826" y="1014413"/>
                </a:lnTo>
                <a:lnTo>
                  <a:pt x="7270751" y="1049338"/>
                </a:lnTo>
                <a:lnTo>
                  <a:pt x="7307263" y="1089025"/>
                </a:lnTo>
                <a:lnTo>
                  <a:pt x="7337426" y="1127125"/>
                </a:lnTo>
                <a:lnTo>
                  <a:pt x="7399338" y="1211263"/>
                </a:lnTo>
                <a:lnTo>
                  <a:pt x="7454901" y="1296988"/>
                </a:lnTo>
                <a:lnTo>
                  <a:pt x="7512051" y="1382713"/>
                </a:lnTo>
                <a:lnTo>
                  <a:pt x="7069138" y="1492250"/>
                </a:lnTo>
                <a:lnTo>
                  <a:pt x="7083426" y="1573213"/>
                </a:lnTo>
                <a:lnTo>
                  <a:pt x="7092951" y="1611313"/>
                </a:lnTo>
                <a:lnTo>
                  <a:pt x="7104063" y="1647826"/>
                </a:lnTo>
                <a:lnTo>
                  <a:pt x="7116763" y="1677988"/>
                </a:lnTo>
                <a:lnTo>
                  <a:pt x="7131051" y="1706563"/>
                </a:lnTo>
                <a:lnTo>
                  <a:pt x="7150101" y="1733550"/>
                </a:lnTo>
                <a:lnTo>
                  <a:pt x="7170738" y="1754188"/>
                </a:lnTo>
                <a:lnTo>
                  <a:pt x="7191376" y="1774825"/>
                </a:lnTo>
                <a:lnTo>
                  <a:pt x="7218363" y="1790700"/>
                </a:lnTo>
                <a:lnTo>
                  <a:pt x="7243763" y="1801813"/>
                </a:lnTo>
                <a:lnTo>
                  <a:pt x="7277101" y="1811338"/>
                </a:lnTo>
                <a:lnTo>
                  <a:pt x="7310438" y="1814513"/>
                </a:lnTo>
                <a:lnTo>
                  <a:pt x="7348538" y="1811338"/>
                </a:lnTo>
                <a:lnTo>
                  <a:pt x="7392988" y="1804988"/>
                </a:lnTo>
                <a:lnTo>
                  <a:pt x="7437438" y="1793875"/>
                </a:lnTo>
                <a:lnTo>
                  <a:pt x="7550151" y="1906588"/>
                </a:lnTo>
                <a:lnTo>
                  <a:pt x="7362826" y="1941513"/>
                </a:lnTo>
                <a:lnTo>
                  <a:pt x="7221538" y="1974850"/>
                </a:lnTo>
                <a:lnTo>
                  <a:pt x="7164388" y="1992313"/>
                </a:lnTo>
                <a:lnTo>
                  <a:pt x="7116763" y="2006600"/>
                </a:lnTo>
                <a:lnTo>
                  <a:pt x="7075488" y="2025650"/>
                </a:lnTo>
                <a:lnTo>
                  <a:pt x="7038976" y="2046288"/>
                </a:lnTo>
                <a:lnTo>
                  <a:pt x="7011988" y="2066925"/>
                </a:lnTo>
                <a:lnTo>
                  <a:pt x="6988176" y="2093913"/>
                </a:lnTo>
                <a:lnTo>
                  <a:pt x="6970713" y="2122488"/>
                </a:lnTo>
                <a:lnTo>
                  <a:pt x="6956426" y="2159000"/>
                </a:lnTo>
                <a:lnTo>
                  <a:pt x="6943726" y="2197100"/>
                </a:lnTo>
                <a:lnTo>
                  <a:pt x="6935788" y="2241550"/>
                </a:lnTo>
                <a:lnTo>
                  <a:pt x="6926263" y="2295525"/>
                </a:lnTo>
                <a:lnTo>
                  <a:pt x="6919913" y="2355850"/>
                </a:lnTo>
                <a:lnTo>
                  <a:pt x="6946901" y="2298700"/>
                </a:lnTo>
                <a:lnTo>
                  <a:pt x="6973888" y="2244725"/>
                </a:lnTo>
                <a:lnTo>
                  <a:pt x="7004051" y="2200275"/>
                </a:lnTo>
                <a:lnTo>
                  <a:pt x="7015163" y="2182813"/>
                </a:lnTo>
                <a:lnTo>
                  <a:pt x="7031038" y="2168525"/>
                </a:lnTo>
                <a:lnTo>
                  <a:pt x="7081838" y="2117725"/>
                </a:lnTo>
                <a:lnTo>
                  <a:pt x="7127876" y="2073276"/>
                </a:lnTo>
                <a:lnTo>
                  <a:pt x="7181851" y="2030413"/>
                </a:lnTo>
                <a:lnTo>
                  <a:pt x="7253288" y="1981200"/>
                </a:lnTo>
                <a:lnTo>
                  <a:pt x="7226301" y="2135188"/>
                </a:lnTo>
                <a:lnTo>
                  <a:pt x="7197726" y="2268538"/>
                </a:lnTo>
                <a:lnTo>
                  <a:pt x="7170738" y="2390775"/>
                </a:lnTo>
                <a:lnTo>
                  <a:pt x="7140576" y="2503488"/>
                </a:lnTo>
                <a:lnTo>
                  <a:pt x="7178676" y="2503488"/>
                </a:lnTo>
                <a:lnTo>
                  <a:pt x="7235826" y="2414588"/>
                </a:lnTo>
                <a:lnTo>
                  <a:pt x="7289801" y="2316163"/>
                </a:lnTo>
                <a:lnTo>
                  <a:pt x="7345363" y="2217738"/>
                </a:lnTo>
                <a:lnTo>
                  <a:pt x="7402513" y="2128838"/>
                </a:lnTo>
                <a:lnTo>
                  <a:pt x="7405688" y="2117725"/>
                </a:lnTo>
                <a:lnTo>
                  <a:pt x="7413626" y="2108200"/>
                </a:lnTo>
                <a:lnTo>
                  <a:pt x="7426326" y="2098675"/>
                </a:lnTo>
                <a:lnTo>
                  <a:pt x="7443788" y="2093913"/>
                </a:lnTo>
                <a:lnTo>
                  <a:pt x="7478713" y="2076451"/>
                </a:lnTo>
                <a:lnTo>
                  <a:pt x="7497763" y="2066925"/>
                </a:lnTo>
                <a:lnTo>
                  <a:pt x="7512051" y="2054225"/>
                </a:lnTo>
                <a:lnTo>
                  <a:pt x="7539038" y="2084388"/>
                </a:lnTo>
                <a:lnTo>
                  <a:pt x="7553326" y="2098675"/>
                </a:lnTo>
                <a:lnTo>
                  <a:pt x="7562851" y="2114550"/>
                </a:lnTo>
                <a:lnTo>
                  <a:pt x="7573963" y="2135188"/>
                </a:lnTo>
                <a:lnTo>
                  <a:pt x="7580313" y="2155825"/>
                </a:lnTo>
                <a:lnTo>
                  <a:pt x="7586663" y="2176463"/>
                </a:lnTo>
                <a:lnTo>
                  <a:pt x="7586663" y="2203450"/>
                </a:lnTo>
                <a:lnTo>
                  <a:pt x="7586663" y="2262188"/>
                </a:lnTo>
                <a:lnTo>
                  <a:pt x="7580313" y="2322513"/>
                </a:lnTo>
                <a:lnTo>
                  <a:pt x="7569201" y="2452688"/>
                </a:lnTo>
                <a:lnTo>
                  <a:pt x="7556501" y="2587625"/>
                </a:lnTo>
                <a:lnTo>
                  <a:pt x="7550151" y="2659063"/>
                </a:lnTo>
                <a:lnTo>
                  <a:pt x="7550151" y="2727325"/>
                </a:lnTo>
                <a:lnTo>
                  <a:pt x="7589838" y="2613025"/>
                </a:lnTo>
                <a:lnTo>
                  <a:pt x="7624763" y="2503488"/>
                </a:lnTo>
                <a:lnTo>
                  <a:pt x="7654926" y="2390775"/>
                </a:lnTo>
                <a:lnTo>
                  <a:pt x="7666038" y="2333625"/>
                </a:lnTo>
                <a:lnTo>
                  <a:pt x="7675563" y="2278063"/>
                </a:lnTo>
                <a:lnTo>
                  <a:pt x="7681913" y="2224088"/>
                </a:lnTo>
                <a:lnTo>
                  <a:pt x="7688263" y="2168525"/>
                </a:lnTo>
                <a:lnTo>
                  <a:pt x="7689851" y="2111375"/>
                </a:lnTo>
                <a:lnTo>
                  <a:pt x="7689851" y="2054225"/>
                </a:lnTo>
                <a:lnTo>
                  <a:pt x="7688263" y="1998663"/>
                </a:lnTo>
                <a:lnTo>
                  <a:pt x="7681913" y="1941513"/>
                </a:lnTo>
                <a:lnTo>
                  <a:pt x="7672388" y="1885950"/>
                </a:lnTo>
                <a:lnTo>
                  <a:pt x="7661276" y="1831975"/>
                </a:lnTo>
                <a:lnTo>
                  <a:pt x="7654926" y="1811338"/>
                </a:lnTo>
                <a:lnTo>
                  <a:pt x="7651751" y="1790700"/>
                </a:lnTo>
                <a:lnTo>
                  <a:pt x="7651751" y="1773238"/>
                </a:lnTo>
                <a:lnTo>
                  <a:pt x="7651751" y="1754188"/>
                </a:lnTo>
                <a:lnTo>
                  <a:pt x="7654926" y="1736725"/>
                </a:lnTo>
                <a:lnTo>
                  <a:pt x="7661276" y="1719263"/>
                </a:lnTo>
                <a:lnTo>
                  <a:pt x="7675563" y="1689100"/>
                </a:lnTo>
                <a:lnTo>
                  <a:pt x="7696201" y="1665288"/>
                </a:lnTo>
                <a:lnTo>
                  <a:pt x="7720013" y="1641476"/>
                </a:lnTo>
                <a:lnTo>
                  <a:pt x="7743826" y="1620838"/>
                </a:lnTo>
                <a:lnTo>
                  <a:pt x="7773988" y="1606550"/>
                </a:lnTo>
                <a:lnTo>
                  <a:pt x="7805738" y="1590675"/>
                </a:lnTo>
                <a:lnTo>
                  <a:pt x="7839076" y="1576388"/>
                </a:lnTo>
                <a:lnTo>
                  <a:pt x="7904163" y="1538288"/>
                </a:lnTo>
                <a:lnTo>
                  <a:pt x="7967663" y="1495425"/>
                </a:lnTo>
                <a:lnTo>
                  <a:pt x="8026401" y="1447801"/>
                </a:lnTo>
                <a:lnTo>
                  <a:pt x="8085138" y="1398588"/>
                </a:lnTo>
                <a:lnTo>
                  <a:pt x="8142288" y="1344613"/>
                </a:lnTo>
                <a:lnTo>
                  <a:pt x="8255001" y="1235076"/>
                </a:lnTo>
                <a:lnTo>
                  <a:pt x="8275638" y="1208088"/>
                </a:lnTo>
                <a:lnTo>
                  <a:pt x="8296276" y="1187450"/>
                </a:lnTo>
                <a:lnTo>
                  <a:pt x="8318501" y="1168400"/>
                </a:lnTo>
                <a:lnTo>
                  <a:pt x="8339138" y="1154113"/>
                </a:lnTo>
                <a:lnTo>
                  <a:pt x="8359776" y="1144588"/>
                </a:lnTo>
                <a:lnTo>
                  <a:pt x="8377238" y="1139825"/>
                </a:lnTo>
                <a:lnTo>
                  <a:pt x="8397876" y="1139825"/>
                </a:lnTo>
                <a:lnTo>
                  <a:pt x="8415338" y="1139825"/>
                </a:lnTo>
                <a:lnTo>
                  <a:pt x="8435976" y="1144588"/>
                </a:lnTo>
                <a:lnTo>
                  <a:pt x="8455026" y="1154113"/>
                </a:lnTo>
                <a:lnTo>
                  <a:pt x="8472488" y="1166813"/>
                </a:lnTo>
                <a:lnTo>
                  <a:pt x="8489951" y="1181100"/>
                </a:lnTo>
                <a:lnTo>
                  <a:pt x="8504238" y="1198563"/>
                </a:lnTo>
                <a:lnTo>
                  <a:pt x="8523288" y="1219201"/>
                </a:lnTo>
                <a:lnTo>
                  <a:pt x="8537576" y="1243013"/>
                </a:lnTo>
                <a:lnTo>
                  <a:pt x="8551863" y="1270000"/>
                </a:lnTo>
                <a:lnTo>
                  <a:pt x="8605838" y="1403350"/>
                </a:lnTo>
                <a:lnTo>
                  <a:pt x="8659813" y="1531938"/>
                </a:lnTo>
                <a:lnTo>
                  <a:pt x="8680451" y="1593850"/>
                </a:lnTo>
                <a:lnTo>
                  <a:pt x="8704263" y="1658938"/>
                </a:lnTo>
                <a:lnTo>
                  <a:pt x="8721726" y="1725613"/>
                </a:lnTo>
                <a:lnTo>
                  <a:pt x="8737601" y="1793875"/>
                </a:lnTo>
                <a:lnTo>
                  <a:pt x="8763001" y="1974850"/>
                </a:lnTo>
                <a:lnTo>
                  <a:pt x="8785226" y="2149475"/>
                </a:lnTo>
                <a:lnTo>
                  <a:pt x="8789988" y="2238375"/>
                </a:lnTo>
                <a:lnTo>
                  <a:pt x="8796338" y="2325688"/>
                </a:lnTo>
                <a:lnTo>
                  <a:pt x="8802688" y="2411413"/>
                </a:lnTo>
                <a:lnTo>
                  <a:pt x="8802688" y="2497138"/>
                </a:lnTo>
                <a:lnTo>
                  <a:pt x="8802688" y="2584450"/>
                </a:lnTo>
                <a:lnTo>
                  <a:pt x="8796338" y="2670175"/>
                </a:lnTo>
                <a:lnTo>
                  <a:pt x="8789988" y="2752725"/>
                </a:lnTo>
                <a:lnTo>
                  <a:pt x="8778876" y="2840038"/>
                </a:lnTo>
                <a:lnTo>
                  <a:pt x="8763001" y="2922588"/>
                </a:lnTo>
                <a:lnTo>
                  <a:pt x="8748713" y="3006725"/>
                </a:lnTo>
                <a:lnTo>
                  <a:pt x="8724901" y="3092450"/>
                </a:lnTo>
                <a:lnTo>
                  <a:pt x="8701088" y="3175000"/>
                </a:lnTo>
                <a:lnTo>
                  <a:pt x="8670926" y="3249613"/>
                </a:lnTo>
                <a:lnTo>
                  <a:pt x="8642351" y="3321050"/>
                </a:lnTo>
                <a:lnTo>
                  <a:pt x="8609013" y="3389313"/>
                </a:lnTo>
                <a:lnTo>
                  <a:pt x="8575676" y="3451225"/>
                </a:lnTo>
                <a:lnTo>
                  <a:pt x="8543926" y="3514725"/>
                </a:lnTo>
                <a:lnTo>
                  <a:pt x="8507413" y="3570288"/>
                </a:lnTo>
                <a:lnTo>
                  <a:pt x="8469313" y="3621088"/>
                </a:lnTo>
                <a:lnTo>
                  <a:pt x="8431213" y="3671888"/>
                </a:lnTo>
                <a:lnTo>
                  <a:pt x="8391526" y="3719513"/>
                </a:lnTo>
                <a:lnTo>
                  <a:pt x="8350251" y="3760788"/>
                </a:lnTo>
                <a:lnTo>
                  <a:pt x="8305801" y="3802063"/>
                </a:lnTo>
                <a:lnTo>
                  <a:pt x="8261351" y="3838575"/>
                </a:lnTo>
                <a:lnTo>
                  <a:pt x="8216901" y="3870325"/>
                </a:lnTo>
                <a:lnTo>
                  <a:pt x="8172451" y="3903663"/>
                </a:lnTo>
                <a:lnTo>
                  <a:pt x="8124826" y="3930650"/>
                </a:lnTo>
                <a:lnTo>
                  <a:pt x="8074026" y="3954463"/>
                </a:lnTo>
                <a:lnTo>
                  <a:pt x="8023226" y="3978275"/>
                </a:lnTo>
                <a:lnTo>
                  <a:pt x="7972426" y="3995738"/>
                </a:lnTo>
                <a:lnTo>
                  <a:pt x="7920038" y="4013200"/>
                </a:lnTo>
                <a:lnTo>
                  <a:pt x="7866063" y="4029075"/>
                </a:lnTo>
                <a:lnTo>
                  <a:pt x="7812088" y="4040188"/>
                </a:lnTo>
                <a:lnTo>
                  <a:pt x="7756526" y="4049713"/>
                </a:lnTo>
                <a:lnTo>
                  <a:pt x="7699376" y="4057650"/>
                </a:lnTo>
                <a:lnTo>
                  <a:pt x="7640638" y="4064000"/>
                </a:lnTo>
                <a:lnTo>
                  <a:pt x="7583488" y="4067175"/>
                </a:lnTo>
                <a:lnTo>
                  <a:pt x="7521576" y="4067175"/>
                </a:lnTo>
                <a:lnTo>
                  <a:pt x="7461251" y="4067175"/>
                </a:lnTo>
                <a:lnTo>
                  <a:pt x="7399338" y="4064000"/>
                </a:lnTo>
                <a:lnTo>
                  <a:pt x="7270751" y="4052888"/>
                </a:lnTo>
                <a:lnTo>
                  <a:pt x="7140576" y="4033838"/>
                </a:lnTo>
                <a:lnTo>
                  <a:pt x="7018338" y="4016375"/>
                </a:lnTo>
                <a:lnTo>
                  <a:pt x="6896101" y="3992563"/>
                </a:lnTo>
                <a:lnTo>
                  <a:pt x="6780213" y="3965575"/>
                </a:lnTo>
                <a:lnTo>
                  <a:pt x="6664326" y="3937000"/>
                </a:lnTo>
                <a:lnTo>
                  <a:pt x="6438901" y="3870325"/>
                </a:lnTo>
                <a:lnTo>
                  <a:pt x="6326188" y="3841750"/>
                </a:lnTo>
                <a:lnTo>
                  <a:pt x="6216651" y="3811588"/>
                </a:lnTo>
                <a:lnTo>
                  <a:pt x="6186488" y="3951288"/>
                </a:lnTo>
                <a:lnTo>
                  <a:pt x="6162676" y="4094163"/>
                </a:lnTo>
                <a:lnTo>
                  <a:pt x="6153151" y="4171950"/>
                </a:lnTo>
                <a:lnTo>
                  <a:pt x="6148388" y="4244975"/>
                </a:lnTo>
                <a:lnTo>
                  <a:pt x="6142038" y="4325938"/>
                </a:lnTo>
                <a:lnTo>
                  <a:pt x="6142038" y="4408488"/>
                </a:lnTo>
                <a:lnTo>
                  <a:pt x="6142038" y="4438650"/>
                </a:lnTo>
                <a:lnTo>
                  <a:pt x="6148388" y="4468813"/>
                </a:lnTo>
                <a:lnTo>
                  <a:pt x="6156326" y="4500563"/>
                </a:lnTo>
                <a:lnTo>
                  <a:pt x="6169026" y="4530725"/>
                </a:lnTo>
                <a:lnTo>
                  <a:pt x="6183313" y="4554538"/>
                </a:lnTo>
                <a:lnTo>
                  <a:pt x="6203951" y="4575175"/>
                </a:lnTo>
                <a:lnTo>
                  <a:pt x="6213476" y="4584700"/>
                </a:lnTo>
                <a:lnTo>
                  <a:pt x="6224588" y="4591050"/>
                </a:lnTo>
                <a:lnTo>
                  <a:pt x="6237288" y="4594225"/>
                </a:lnTo>
                <a:lnTo>
                  <a:pt x="6251576" y="4595813"/>
                </a:lnTo>
                <a:lnTo>
                  <a:pt x="6281738" y="4608513"/>
                </a:lnTo>
                <a:lnTo>
                  <a:pt x="6313488" y="4619625"/>
                </a:lnTo>
                <a:lnTo>
                  <a:pt x="6350001" y="4629150"/>
                </a:lnTo>
                <a:lnTo>
                  <a:pt x="6384926" y="4632325"/>
                </a:lnTo>
                <a:lnTo>
                  <a:pt x="6405563" y="4632325"/>
                </a:lnTo>
                <a:lnTo>
                  <a:pt x="6424613" y="4629150"/>
                </a:lnTo>
                <a:lnTo>
                  <a:pt x="6445251" y="4622800"/>
                </a:lnTo>
                <a:lnTo>
                  <a:pt x="6465888" y="4616450"/>
                </a:lnTo>
                <a:lnTo>
                  <a:pt x="6486526" y="4605338"/>
                </a:lnTo>
                <a:lnTo>
                  <a:pt x="6507163" y="4594225"/>
                </a:lnTo>
                <a:lnTo>
                  <a:pt x="6527801" y="4575175"/>
                </a:lnTo>
                <a:lnTo>
                  <a:pt x="6548438" y="4557713"/>
                </a:lnTo>
                <a:lnTo>
                  <a:pt x="6578601" y="4516438"/>
                </a:lnTo>
                <a:lnTo>
                  <a:pt x="6608763" y="4476750"/>
                </a:lnTo>
                <a:lnTo>
                  <a:pt x="6673851" y="4403725"/>
                </a:lnTo>
                <a:lnTo>
                  <a:pt x="6704013" y="4364038"/>
                </a:lnTo>
                <a:lnTo>
                  <a:pt x="6731001" y="4319588"/>
                </a:lnTo>
                <a:lnTo>
                  <a:pt x="6754813" y="4275138"/>
                </a:lnTo>
                <a:lnTo>
                  <a:pt x="6762751" y="4248150"/>
                </a:lnTo>
                <a:lnTo>
                  <a:pt x="6772276" y="4221163"/>
                </a:lnTo>
                <a:lnTo>
                  <a:pt x="6775451" y="4210050"/>
                </a:lnTo>
                <a:lnTo>
                  <a:pt x="6783388" y="4197350"/>
                </a:lnTo>
                <a:lnTo>
                  <a:pt x="6796088" y="4192588"/>
                </a:lnTo>
                <a:lnTo>
                  <a:pt x="6813551" y="4183063"/>
                </a:lnTo>
                <a:lnTo>
                  <a:pt x="6848476" y="4168775"/>
                </a:lnTo>
                <a:lnTo>
                  <a:pt x="6867526" y="4159250"/>
                </a:lnTo>
                <a:lnTo>
                  <a:pt x="6881813" y="4148138"/>
                </a:lnTo>
                <a:lnTo>
                  <a:pt x="6881813" y="4200525"/>
                </a:lnTo>
                <a:lnTo>
                  <a:pt x="6875463" y="4254500"/>
                </a:lnTo>
                <a:lnTo>
                  <a:pt x="6867526" y="4302125"/>
                </a:lnTo>
                <a:lnTo>
                  <a:pt x="6854826" y="4349750"/>
                </a:lnTo>
                <a:lnTo>
                  <a:pt x="6840538" y="4394200"/>
                </a:lnTo>
                <a:lnTo>
                  <a:pt x="6823076" y="4435475"/>
                </a:lnTo>
                <a:lnTo>
                  <a:pt x="6800851" y="4475163"/>
                </a:lnTo>
                <a:lnTo>
                  <a:pt x="6775451" y="4510088"/>
                </a:lnTo>
                <a:lnTo>
                  <a:pt x="6748463" y="4546600"/>
                </a:lnTo>
                <a:lnTo>
                  <a:pt x="6718301" y="4575175"/>
                </a:lnTo>
                <a:lnTo>
                  <a:pt x="6683376" y="4605338"/>
                </a:lnTo>
                <a:lnTo>
                  <a:pt x="6646863" y="4629150"/>
                </a:lnTo>
                <a:lnTo>
                  <a:pt x="6608763" y="4652963"/>
                </a:lnTo>
                <a:lnTo>
                  <a:pt x="6567488" y="4673600"/>
                </a:lnTo>
                <a:lnTo>
                  <a:pt x="6521451" y="4691063"/>
                </a:lnTo>
                <a:lnTo>
                  <a:pt x="6473826" y="4706938"/>
                </a:lnTo>
                <a:lnTo>
                  <a:pt x="6438901" y="4718050"/>
                </a:lnTo>
                <a:lnTo>
                  <a:pt x="6403976" y="4727575"/>
                </a:lnTo>
                <a:lnTo>
                  <a:pt x="6370638" y="4733925"/>
                </a:lnTo>
                <a:lnTo>
                  <a:pt x="6334126" y="4735513"/>
                </a:lnTo>
                <a:lnTo>
                  <a:pt x="6302376" y="4735513"/>
                </a:lnTo>
                <a:lnTo>
                  <a:pt x="6265863" y="4733925"/>
                </a:lnTo>
                <a:lnTo>
                  <a:pt x="6234113" y="4724400"/>
                </a:lnTo>
                <a:lnTo>
                  <a:pt x="6200776" y="4714875"/>
                </a:lnTo>
                <a:lnTo>
                  <a:pt x="6169026" y="4703763"/>
                </a:lnTo>
                <a:lnTo>
                  <a:pt x="6135688" y="4691063"/>
                </a:lnTo>
                <a:lnTo>
                  <a:pt x="6102351" y="4673600"/>
                </a:lnTo>
                <a:lnTo>
                  <a:pt x="6073776" y="4656138"/>
                </a:lnTo>
                <a:lnTo>
                  <a:pt x="6040438" y="4632325"/>
                </a:lnTo>
                <a:lnTo>
                  <a:pt x="6010276" y="4611688"/>
                </a:lnTo>
                <a:lnTo>
                  <a:pt x="5984876" y="4584700"/>
                </a:lnTo>
                <a:lnTo>
                  <a:pt x="5954713" y="4557713"/>
                </a:lnTo>
                <a:lnTo>
                  <a:pt x="5903913" y="4510088"/>
                </a:lnTo>
                <a:lnTo>
                  <a:pt x="5853113" y="4465638"/>
                </a:lnTo>
                <a:lnTo>
                  <a:pt x="5802313" y="4424363"/>
                </a:lnTo>
                <a:lnTo>
                  <a:pt x="5746751" y="4384675"/>
                </a:lnTo>
                <a:lnTo>
                  <a:pt x="5692776" y="4349750"/>
                </a:lnTo>
                <a:lnTo>
                  <a:pt x="5635626" y="4316413"/>
                </a:lnTo>
                <a:lnTo>
                  <a:pt x="5576888" y="4284663"/>
                </a:lnTo>
                <a:lnTo>
                  <a:pt x="5519738" y="4254500"/>
                </a:lnTo>
                <a:lnTo>
                  <a:pt x="5399088" y="4197350"/>
                </a:lnTo>
                <a:lnTo>
                  <a:pt x="5276851" y="4141788"/>
                </a:lnTo>
                <a:lnTo>
                  <a:pt x="5027613" y="4033838"/>
                </a:lnTo>
                <a:lnTo>
                  <a:pt x="5110163" y="4090988"/>
                </a:lnTo>
                <a:lnTo>
                  <a:pt x="5151438" y="4121150"/>
                </a:lnTo>
                <a:lnTo>
                  <a:pt x="5191126" y="4151313"/>
                </a:lnTo>
                <a:lnTo>
                  <a:pt x="5226051" y="4183063"/>
                </a:lnTo>
                <a:lnTo>
                  <a:pt x="5260976" y="4219575"/>
                </a:lnTo>
                <a:lnTo>
                  <a:pt x="5294313" y="4254500"/>
                </a:lnTo>
                <a:lnTo>
                  <a:pt x="5324476" y="4295775"/>
                </a:lnTo>
                <a:lnTo>
                  <a:pt x="5356226" y="4329113"/>
                </a:lnTo>
                <a:lnTo>
                  <a:pt x="5392738" y="4370388"/>
                </a:lnTo>
                <a:lnTo>
                  <a:pt x="5410201" y="4391025"/>
                </a:lnTo>
                <a:lnTo>
                  <a:pt x="5422901" y="4411663"/>
                </a:lnTo>
                <a:lnTo>
                  <a:pt x="5430838" y="4430713"/>
                </a:lnTo>
                <a:lnTo>
                  <a:pt x="5434013" y="4445000"/>
                </a:lnTo>
                <a:lnTo>
                  <a:pt x="5376863" y="4656138"/>
                </a:lnTo>
                <a:lnTo>
                  <a:pt x="5348288" y="4759325"/>
                </a:lnTo>
                <a:lnTo>
                  <a:pt x="5314951" y="4864100"/>
                </a:lnTo>
                <a:lnTo>
                  <a:pt x="5280026" y="4965700"/>
                </a:lnTo>
                <a:lnTo>
                  <a:pt x="5243513" y="5068888"/>
                </a:lnTo>
                <a:lnTo>
                  <a:pt x="5205413" y="5167313"/>
                </a:lnTo>
                <a:lnTo>
                  <a:pt x="5160963" y="5268913"/>
                </a:lnTo>
                <a:lnTo>
                  <a:pt x="5116513" y="5362575"/>
                </a:lnTo>
                <a:lnTo>
                  <a:pt x="5068888" y="5457825"/>
                </a:lnTo>
                <a:lnTo>
                  <a:pt x="5014913" y="5553075"/>
                </a:lnTo>
                <a:lnTo>
                  <a:pt x="4960938" y="5643563"/>
                </a:lnTo>
                <a:lnTo>
                  <a:pt x="4902201" y="5732463"/>
                </a:lnTo>
                <a:lnTo>
                  <a:pt x="4837113" y="5815013"/>
                </a:lnTo>
                <a:lnTo>
                  <a:pt x="4768850" y="5899150"/>
                </a:lnTo>
                <a:lnTo>
                  <a:pt x="4694238" y="5978525"/>
                </a:lnTo>
                <a:lnTo>
                  <a:pt x="4581525" y="6062663"/>
                </a:lnTo>
                <a:lnTo>
                  <a:pt x="4470400" y="6151563"/>
                </a:lnTo>
                <a:lnTo>
                  <a:pt x="4360863" y="6246813"/>
                </a:lnTo>
                <a:lnTo>
                  <a:pt x="4303713" y="6296025"/>
                </a:lnTo>
                <a:lnTo>
                  <a:pt x="4248150" y="6350000"/>
                </a:lnTo>
                <a:lnTo>
                  <a:pt x="4221163" y="6365875"/>
                </a:lnTo>
                <a:lnTo>
                  <a:pt x="4194175" y="6386513"/>
                </a:lnTo>
                <a:lnTo>
                  <a:pt x="4167188" y="6407150"/>
                </a:lnTo>
                <a:lnTo>
                  <a:pt x="4140200" y="6430963"/>
                </a:lnTo>
                <a:lnTo>
                  <a:pt x="4117975" y="6454775"/>
                </a:lnTo>
                <a:lnTo>
                  <a:pt x="4095750" y="6481763"/>
                </a:lnTo>
                <a:lnTo>
                  <a:pt x="4078288" y="6510338"/>
                </a:lnTo>
                <a:lnTo>
                  <a:pt x="4064000" y="6537325"/>
                </a:lnTo>
                <a:lnTo>
                  <a:pt x="4033838" y="6564313"/>
                </a:lnTo>
                <a:lnTo>
                  <a:pt x="4003675" y="6588125"/>
                </a:lnTo>
                <a:lnTo>
                  <a:pt x="3975100" y="6608763"/>
                </a:lnTo>
                <a:lnTo>
                  <a:pt x="3944938" y="6626225"/>
                </a:lnTo>
                <a:lnTo>
                  <a:pt x="3914775" y="6645275"/>
                </a:lnTo>
                <a:lnTo>
                  <a:pt x="3884613" y="6656388"/>
                </a:lnTo>
                <a:lnTo>
                  <a:pt x="3852863" y="6665913"/>
                </a:lnTo>
                <a:lnTo>
                  <a:pt x="3822700" y="6673850"/>
                </a:lnTo>
                <a:lnTo>
                  <a:pt x="3790950" y="6677025"/>
                </a:lnTo>
                <a:lnTo>
                  <a:pt x="3760788" y="6677025"/>
                </a:lnTo>
                <a:lnTo>
                  <a:pt x="3727450" y="6673850"/>
                </a:lnTo>
                <a:lnTo>
                  <a:pt x="3697288" y="6669088"/>
                </a:lnTo>
                <a:lnTo>
                  <a:pt x="3668713" y="6659563"/>
                </a:lnTo>
                <a:lnTo>
                  <a:pt x="3638550" y="6646863"/>
                </a:lnTo>
                <a:lnTo>
                  <a:pt x="3608388" y="6632575"/>
                </a:lnTo>
                <a:lnTo>
                  <a:pt x="3579813" y="6611938"/>
                </a:lnTo>
                <a:lnTo>
                  <a:pt x="3525838" y="6543675"/>
                </a:lnTo>
                <a:lnTo>
                  <a:pt x="3475038" y="6472238"/>
                </a:lnTo>
                <a:lnTo>
                  <a:pt x="3427413" y="6400800"/>
                </a:lnTo>
                <a:lnTo>
                  <a:pt x="3379788" y="6326188"/>
                </a:lnTo>
                <a:lnTo>
                  <a:pt x="3335338" y="6251575"/>
                </a:lnTo>
                <a:lnTo>
                  <a:pt x="3294063" y="6175375"/>
                </a:lnTo>
                <a:lnTo>
                  <a:pt x="3252788" y="6097588"/>
                </a:lnTo>
                <a:lnTo>
                  <a:pt x="3209925" y="6015038"/>
                </a:lnTo>
                <a:lnTo>
                  <a:pt x="3195638" y="5999163"/>
                </a:lnTo>
                <a:lnTo>
                  <a:pt x="3186113" y="5984875"/>
                </a:lnTo>
                <a:lnTo>
                  <a:pt x="3181350" y="5967413"/>
                </a:lnTo>
                <a:lnTo>
                  <a:pt x="3175000" y="5946775"/>
                </a:lnTo>
                <a:lnTo>
                  <a:pt x="3171825" y="5927725"/>
                </a:lnTo>
                <a:lnTo>
                  <a:pt x="3171825" y="5907088"/>
                </a:lnTo>
                <a:lnTo>
                  <a:pt x="3175000" y="5886450"/>
                </a:lnTo>
                <a:lnTo>
                  <a:pt x="3181350" y="5865813"/>
                </a:lnTo>
                <a:lnTo>
                  <a:pt x="3189288" y="5845175"/>
                </a:lnTo>
                <a:lnTo>
                  <a:pt x="3201988" y="5824538"/>
                </a:lnTo>
                <a:lnTo>
                  <a:pt x="3213100" y="5803900"/>
                </a:lnTo>
                <a:lnTo>
                  <a:pt x="3230563" y="5783263"/>
                </a:lnTo>
                <a:lnTo>
                  <a:pt x="3249613" y="5764213"/>
                </a:lnTo>
                <a:lnTo>
                  <a:pt x="3270250" y="5746750"/>
                </a:lnTo>
                <a:lnTo>
                  <a:pt x="3294063" y="5732463"/>
                </a:lnTo>
                <a:lnTo>
                  <a:pt x="3321050" y="5716588"/>
                </a:lnTo>
                <a:lnTo>
                  <a:pt x="3362325" y="5699125"/>
                </a:lnTo>
                <a:lnTo>
                  <a:pt x="3403600" y="5681663"/>
                </a:lnTo>
                <a:lnTo>
                  <a:pt x="3492500" y="5637213"/>
                </a:lnTo>
                <a:lnTo>
                  <a:pt x="3587750" y="5583238"/>
                </a:lnTo>
                <a:lnTo>
                  <a:pt x="3692525" y="5529263"/>
                </a:lnTo>
                <a:lnTo>
                  <a:pt x="3692525" y="5081588"/>
                </a:lnTo>
                <a:lnTo>
                  <a:pt x="3683000" y="5116513"/>
                </a:lnTo>
                <a:lnTo>
                  <a:pt x="3673475" y="5153025"/>
                </a:lnTo>
                <a:lnTo>
                  <a:pt x="3665538" y="5184775"/>
                </a:lnTo>
                <a:lnTo>
                  <a:pt x="3652838" y="5211763"/>
                </a:lnTo>
                <a:lnTo>
                  <a:pt x="3641725" y="5238750"/>
                </a:lnTo>
                <a:lnTo>
                  <a:pt x="3629025" y="5265738"/>
                </a:lnTo>
                <a:lnTo>
                  <a:pt x="3614738" y="5286375"/>
                </a:lnTo>
                <a:lnTo>
                  <a:pt x="3600450" y="5307013"/>
                </a:lnTo>
                <a:lnTo>
                  <a:pt x="3581400" y="5324475"/>
                </a:lnTo>
                <a:lnTo>
                  <a:pt x="3567113" y="5340350"/>
                </a:lnTo>
                <a:lnTo>
                  <a:pt x="3549650" y="5354638"/>
                </a:lnTo>
                <a:lnTo>
                  <a:pt x="3529013" y="5365750"/>
                </a:lnTo>
                <a:lnTo>
                  <a:pt x="3489325" y="5386388"/>
                </a:lnTo>
                <a:lnTo>
                  <a:pt x="3451225" y="5402263"/>
                </a:lnTo>
                <a:lnTo>
                  <a:pt x="3406775" y="5413375"/>
                </a:lnTo>
                <a:lnTo>
                  <a:pt x="3365500" y="5419725"/>
                </a:lnTo>
                <a:lnTo>
                  <a:pt x="3321050" y="5422900"/>
                </a:lnTo>
                <a:lnTo>
                  <a:pt x="3273425" y="5422900"/>
                </a:lnTo>
                <a:lnTo>
                  <a:pt x="3182938" y="5419725"/>
                </a:lnTo>
                <a:lnTo>
                  <a:pt x="3097213" y="5416550"/>
                </a:lnTo>
                <a:lnTo>
                  <a:pt x="2838450" y="5416550"/>
                </a:lnTo>
                <a:lnTo>
                  <a:pt x="2770188" y="5416550"/>
                </a:lnTo>
                <a:lnTo>
                  <a:pt x="2708275" y="5413375"/>
                </a:lnTo>
                <a:lnTo>
                  <a:pt x="2678113" y="5408613"/>
                </a:lnTo>
                <a:lnTo>
                  <a:pt x="2647950" y="5402263"/>
                </a:lnTo>
                <a:lnTo>
                  <a:pt x="2622550" y="5395913"/>
                </a:lnTo>
                <a:lnTo>
                  <a:pt x="2598738" y="5384800"/>
                </a:lnTo>
                <a:lnTo>
                  <a:pt x="2574925" y="5368925"/>
                </a:lnTo>
                <a:lnTo>
                  <a:pt x="2554288" y="5354638"/>
                </a:lnTo>
                <a:lnTo>
                  <a:pt x="2532063" y="5330825"/>
                </a:lnTo>
                <a:lnTo>
                  <a:pt x="2514600" y="5307013"/>
                </a:lnTo>
                <a:lnTo>
                  <a:pt x="2500313" y="5276850"/>
                </a:lnTo>
                <a:lnTo>
                  <a:pt x="2484438" y="5241925"/>
                </a:lnTo>
                <a:lnTo>
                  <a:pt x="2476500" y="5202238"/>
                </a:lnTo>
                <a:lnTo>
                  <a:pt x="2466975" y="5154613"/>
                </a:lnTo>
                <a:lnTo>
                  <a:pt x="2466975" y="5229225"/>
                </a:lnTo>
                <a:lnTo>
                  <a:pt x="2466975" y="5341938"/>
                </a:lnTo>
                <a:lnTo>
                  <a:pt x="2466975" y="5440363"/>
                </a:lnTo>
                <a:lnTo>
                  <a:pt x="2463800" y="5538788"/>
                </a:lnTo>
                <a:lnTo>
                  <a:pt x="2459038" y="5634038"/>
                </a:lnTo>
                <a:lnTo>
                  <a:pt x="2452688" y="5681663"/>
                </a:lnTo>
                <a:lnTo>
                  <a:pt x="2443163" y="5729288"/>
                </a:lnTo>
                <a:lnTo>
                  <a:pt x="2435225" y="5776913"/>
                </a:lnTo>
                <a:lnTo>
                  <a:pt x="2422525" y="5824538"/>
                </a:lnTo>
                <a:lnTo>
                  <a:pt x="2408238" y="5868988"/>
                </a:lnTo>
                <a:lnTo>
                  <a:pt x="2390775" y="5916613"/>
                </a:lnTo>
                <a:lnTo>
                  <a:pt x="2368550" y="5961063"/>
                </a:lnTo>
                <a:lnTo>
                  <a:pt x="2343150" y="6002338"/>
                </a:lnTo>
                <a:lnTo>
                  <a:pt x="2316163" y="6046788"/>
                </a:lnTo>
                <a:lnTo>
                  <a:pt x="2282825" y="6088063"/>
                </a:lnTo>
                <a:lnTo>
                  <a:pt x="2268538" y="6103938"/>
                </a:lnTo>
                <a:lnTo>
                  <a:pt x="2255838" y="6121400"/>
                </a:lnTo>
                <a:lnTo>
                  <a:pt x="2238375" y="6156325"/>
                </a:lnTo>
                <a:lnTo>
                  <a:pt x="2224088" y="6199188"/>
                </a:lnTo>
                <a:lnTo>
                  <a:pt x="2211388" y="6243638"/>
                </a:lnTo>
                <a:lnTo>
                  <a:pt x="2193925" y="6335713"/>
                </a:lnTo>
                <a:lnTo>
                  <a:pt x="2181225" y="6383338"/>
                </a:lnTo>
                <a:lnTo>
                  <a:pt x="2170113" y="6424613"/>
                </a:lnTo>
                <a:lnTo>
                  <a:pt x="2166938" y="6442075"/>
                </a:lnTo>
                <a:lnTo>
                  <a:pt x="2157413" y="6459538"/>
                </a:lnTo>
                <a:lnTo>
                  <a:pt x="2143125" y="6478588"/>
                </a:lnTo>
                <a:lnTo>
                  <a:pt x="2125663" y="6496050"/>
                </a:lnTo>
                <a:lnTo>
                  <a:pt x="2101850" y="6510338"/>
                </a:lnTo>
                <a:lnTo>
                  <a:pt x="2078038" y="6526213"/>
                </a:lnTo>
                <a:lnTo>
                  <a:pt x="2051050" y="6534150"/>
                </a:lnTo>
                <a:lnTo>
                  <a:pt x="2020888" y="6537325"/>
                </a:lnTo>
                <a:lnTo>
                  <a:pt x="1828800" y="6507163"/>
                </a:lnTo>
                <a:lnTo>
                  <a:pt x="1628775" y="6478588"/>
                </a:lnTo>
                <a:lnTo>
                  <a:pt x="1525588" y="6457950"/>
                </a:lnTo>
                <a:lnTo>
                  <a:pt x="1420813" y="6435725"/>
                </a:lnTo>
                <a:lnTo>
                  <a:pt x="1316038" y="6415088"/>
                </a:lnTo>
                <a:lnTo>
                  <a:pt x="1206500" y="6389688"/>
                </a:lnTo>
                <a:lnTo>
                  <a:pt x="1168400" y="6370638"/>
                </a:lnTo>
                <a:lnTo>
                  <a:pt x="1150938" y="6362700"/>
                </a:lnTo>
                <a:lnTo>
                  <a:pt x="1135063" y="6353175"/>
                </a:lnTo>
                <a:lnTo>
                  <a:pt x="1123950" y="6342063"/>
                </a:lnTo>
                <a:lnTo>
                  <a:pt x="1111250" y="6326188"/>
                </a:lnTo>
                <a:lnTo>
                  <a:pt x="1103313" y="6311900"/>
                </a:lnTo>
                <a:lnTo>
                  <a:pt x="1093788" y="6294438"/>
                </a:lnTo>
                <a:lnTo>
                  <a:pt x="1087438" y="6275388"/>
                </a:lnTo>
                <a:lnTo>
                  <a:pt x="1084263" y="6254750"/>
                </a:lnTo>
                <a:lnTo>
                  <a:pt x="1082675" y="6234113"/>
                </a:lnTo>
                <a:lnTo>
                  <a:pt x="1082675" y="6210300"/>
                </a:lnTo>
                <a:lnTo>
                  <a:pt x="1084263" y="6154738"/>
                </a:lnTo>
                <a:lnTo>
                  <a:pt x="1093788" y="6088063"/>
                </a:lnTo>
                <a:lnTo>
                  <a:pt x="1120775" y="6046788"/>
                </a:lnTo>
                <a:lnTo>
                  <a:pt x="1144588" y="5999163"/>
                </a:lnTo>
                <a:lnTo>
                  <a:pt x="1162050" y="5948363"/>
                </a:lnTo>
                <a:lnTo>
                  <a:pt x="1176338" y="5899150"/>
                </a:lnTo>
                <a:lnTo>
                  <a:pt x="1189038" y="5845175"/>
                </a:lnTo>
                <a:lnTo>
                  <a:pt x="1198563" y="5788025"/>
                </a:lnTo>
                <a:lnTo>
                  <a:pt x="1203325" y="5735638"/>
                </a:lnTo>
                <a:lnTo>
                  <a:pt x="1206500" y="5678488"/>
                </a:lnTo>
                <a:lnTo>
                  <a:pt x="1212850" y="5657850"/>
                </a:lnTo>
                <a:lnTo>
                  <a:pt x="1216025" y="5634038"/>
                </a:lnTo>
                <a:lnTo>
                  <a:pt x="1216025" y="5613400"/>
                </a:lnTo>
                <a:lnTo>
                  <a:pt x="1216025" y="5589588"/>
                </a:lnTo>
                <a:lnTo>
                  <a:pt x="1209675" y="5541963"/>
                </a:lnTo>
                <a:lnTo>
                  <a:pt x="1198563" y="5497513"/>
                </a:lnTo>
                <a:lnTo>
                  <a:pt x="1179513" y="5453063"/>
                </a:lnTo>
                <a:lnTo>
                  <a:pt x="1165225" y="5410200"/>
                </a:lnTo>
                <a:lnTo>
                  <a:pt x="1131888" y="5341938"/>
                </a:lnTo>
                <a:lnTo>
                  <a:pt x="1069975" y="5238750"/>
                </a:lnTo>
                <a:lnTo>
                  <a:pt x="1012825" y="5130800"/>
                </a:lnTo>
                <a:lnTo>
                  <a:pt x="957263" y="5027613"/>
                </a:lnTo>
                <a:lnTo>
                  <a:pt x="903288" y="4919663"/>
                </a:lnTo>
                <a:lnTo>
                  <a:pt x="855663" y="4813300"/>
                </a:lnTo>
                <a:lnTo>
                  <a:pt x="811213" y="4706938"/>
                </a:lnTo>
                <a:lnTo>
                  <a:pt x="769938" y="4598988"/>
                </a:lnTo>
                <a:lnTo>
                  <a:pt x="733425" y="4492625"/>
                </a:lnTo>
                <a:lnTo>
                  <a:pt x="701675" y="4383088"/>
                </a:lnTo>
                <a:lnTo>
                  <a:pt x="671513" y="4271963"/>
                </a:lnTo>
                <a:lnTo>
                  <a:pt x="647700" y="4162425"/>
                </a:lnTo>
                <a:lnTo>
                  <a:pt x="630238" y="4049713"/>
                </a:lnTo>
                <a:lnTo>
                  <a:pt x="617538" y="3937000"/>
                </a:lnTo>
                <a:lnTo>
                  <a:pt x="609600" y="3821113"/>
                </a:lnTo>
                <a:lnTo>
                  <a:pt x="609600" y="3705225"/>
                </a:lnTo>
                <a:lnTo>
                  <a:pt x="612775" y="3586163"/>
                </a:lnTo>
                <a:lnTo>
                  <a:pt x="620713" y="3470275"/>
                </a:lnTo>
                <a:lnTo>
                  <a:pt x="636588" y="3354388"/>
                </a:lnTo>
                <a:lnTo>
                  <a:pt x="657225" y="3243263"/>
                </a:lnTo>
                <a:lnTo>
                  <a:pt x="681038" y="3136900"/>
                </a:lnTo>
                <a:lnTo>
                  <a:pt x="709613" y="3032125"/>
                </a:lnTo>
                <a:lnTo>
                  <a:pt x="746125" y="2932113"/>
                </a:lnTo>
                <a:lnTo>
                  <a:pt x="784225" y="2833688"/>
                </a:lnTo>
                <a:lnTo>
                  <a:pt x="828675" y="2735263"/>
                </a:lnTo>
                <a:lnTo>
                  <a:pt x="879475" y="2643188"/>
                </a:lnTo>
                <a:lnTo>
                  <a:pt x="933450" y="2551113"/>
                </a:lnTo>
                <a:lnTo>
                  <a:pt x="992188" y="2465388"/>
                </a:lnTo>
                <a:lnTo>
                  <a:pt x="1055688" y="2379663"/>
                </a:lnTo>
                <a:lnTo>
                  <a:pt x="1123950" y="2295525"/>
                </a:lnTo>
                <a:lnTo>
                  <a:pt x="1195388" y="2212975"/>
                </a:lnTo>
                <a:lnTo>
                  <a:pt x="1271588" y="2132013"/>
                </a:lnTo>
                <a:lnTo>
                  <a:pt x="1355725" y="2054225"/>
                </a:lnTo>
                <a:lnTo>
                  <a:pt x="1423988" y="2001838"/>
                </a:lnTo>
                <a:lnTo>
                  <a:pt x="1495425" y="1951038"/>
                </a:lnTo>
                <a:lnTo>
                  <a:pt x="1566863" y="1900238"/>
                </a:lnTo>
                <a:lnTo>
                  <a:pt x="1641475" y="1855788"/>
                </a:lnTo>
                <a:lnTo>
                  <a:pt x="1714500" y="1814513"/>
                </a:lnTo>
                <a:lnTo>
                  <a:pt x="1789113" y="1774825"/>
                </a:lnTo>
                <a:lnTo>
                  <a:pt x="1866900" y="1739900"/>
                </a:lnTo>
                <a:lnTo>
                  <a:pt x="1944688" y="1703388"/>
                </a:lnTo>
                <a:lnTo>
                  <a:pt x="2020888" y="1671638"/>
                </a:lnTo>
                <a:lnTo>
                  <a:pt x="2101850" y="1641476"/>
                </a:lnTo>
                <a:lnTo>
                  <a:pt x="2184400" y="1614488"/>
                </a:lnTo>
                <a:lnTo>
                  <a:pt x="2268538" y="1587500"/>
                </a:lnTo>
                <a:lnTo>
                  <a:pt x="2351088" y="1562100"/>
                </a:lnTo>
                <a:lnTo>
                  <a:pt x="2436813" y="1538288"/>
                </a:lnTo>
                <a:lnTo>
                  <a:pt x="2616200" y="1492250"/>
                </a:lnTo>
                <a:lnTo>
                  <a:pt x="2725738" y="1492250"/>
                </a:lnTo>
                <a:lnTo>
                  <a:pt x="2654300" y="1590675"/>
                </a:lnTo>
                <a:lnTo>
                  <a:pt x="2582863" y="1682750"/>
                </a:lnTo>
                <a:lnTo>
                  <a:pt x="2435225" y="1866901"/>
                </a:lnTo>
                <a:lnTo>
                  <a:pt x="2363788" y="1958975"/>
                </a:lnTo>
                <a:lnTo>
                  <a:pt x="2295525" y="2052638"/>
                </a:lnTo>
                <a:lnTo>
                  <a:pt x="2228850" y="2144713"/>
                </a:lnTo>
                <a:lnTo>
                  <a:pt x="2200275" y="2192338"/>
                </a:lnTo>
                <a:lnTo>
                  <a:pt x="2170113" y="2241550"/>
                </a:lnTo>
                <a:lnTo>
                  <a:pt x="2089150" y="2355850"/>
                </a:lnTo>
                <a:lnTo>
                  <a:pt x="2047875" y="2411413"/>
                </a:lnTo>
                <a:lnTo>
                  <a:pt x="2012950" y="2471738"/>
                </a:lnTo>
                <a:lnTo>
                  <a:pt x="1979613" y="2530475"/>
                </a:lnTo>
                <a:lnTo>
                  <a:pt x="1952625" y="2592388"/>
                </a:lnTo>
                <a:lnTo>
                  <a:pt x="1928813" y="2659063"/>
                </a:lnTo>
                <a:lnTo>
                  <a:pt x="1917700" y="2693988"/>
                </a:lnTo>
                <a:lnTo>
                  <a:pt x="1911350" y="2727325"/>
                </a:lnTo>
                <a:lnTo>
                  <a:pt x="1893888" y="2776538"/>
                </a:lnTo>
                <a:lnTo>
                  <a:pt x="1881188" y="2824163"/>
                </a:lnTo>
                <a:lnTo>
                  <a:pt x="1873250" y="2868613"/>
                </a:lnTo>
                <a:lnTo>
                  <a:pt x="1873250" y="2916238"/>
                </a:lnTo>
                <a:lnTo>
                  <a:pt x="1876425" y="2962275"/>
                </a:lnTo>
                <a:lnTo>
                  <a:pt x="1881188" y="3006725"/>
                </a:lnTo>
                <a:lnTo>
                  <a:pt x="1893888" y="3048000"/>
                </a:lnTo>
                <a:lnTo>
                  <a:pt x="1905000" y="3092450"/>
                </a:lnTo>
                <a:lnTo>
                  <a:pt x="1924050" y="3133725"/>
                </a:lnTo>
                <a:lnTo>
                  <a:pt x="1944688" y="3171825"/>
                </a:lnTo>
                <a:lnTo>
                  <a:pt x="1965325" y="3214688"/>
                </a:lnTo>
                <a:lnTo>
                  <a:pt x="1989138" y="3252788"/>
                </a:lnTo>
                <a:lnTo>
                  <a:pt x="2041525" y="3327400"/>
                </a:lnTo>
                <a:lnTo>
                  <a:pt x="2095500" y="3398838"/>
                </a:lnTo>
                <a:lnTo>
                  <a:pt x="2149475" y="3470275"/>
                </a:lnTo>
                <a:lnTo>
                  <a:pt x="2197100" y="3541713"/>
                </a:lnTo>
                <a:lnTo>
                  <a:pt x="2217738" y="3576638"/>
                </a:lnTo>
                <a:lnTo>
                  <a:pt x="2238375" y="3613150"/>
                </a:lnTo>
                <a:lnTo>
                  <a:pt x="2252663" y="3648075"/>
                </a:lnTo>
                <a:lnTo>
                  <a:pt x="2268538" y="3684588"/>
                </a:lnTo>
                <a:lnTo>
                  <a:pt x="2279650" y="3722688"/>
                </a:lnTo>
                <a:lnTo>
                  <a:pt x="2286000" y="3757613"/>
                </a:lnTo>
                <a:lnTo>
                  <a:pt x="2289175" y="3797300"/>
                </a:lnTo>
                <a:lnTo>
                  <a:pt x="2289175" y="3835400"/>
                </a:lnTo>
                <a:lnTo>
                  <a:pt x="2286000" y="3873500"/>
                </a:lnTo>
                <a:lnTo>
                  <a:pt x="2276475" y="3916363"/>
                </a:lnTo>
                <a:lnTo>
                  <a:pt x="2262188" y="3954463"/>
                </a:lnTo>
                <a:lnTo>
                  <a:pt x="2244725" y="3995738"/>
                </a:lnTo>
                <a:lnTo>
                  <a:pt x="2232025" y="4013200"/>
                </a:lnTo>
                <a:lnTo>
                  <a:pt x="2224088" y="4037013"/>
                </a:lnTo>
                <a:lnTo>
                  <a:pt x="2217738" y="4064000"/>
                </a:lnTo>
                <a:lnTo>
                  <a:pt x="2217738" y="4090988"/>
                </a:lnTo>
                <a:lnTo>
                  <a:pt x="2217738" y="4117975"/>
                </a:lnTo>
                <a:lnTo>
                  <a:pt x="2224088" y="4144963"/>
                </a:lnTo>
                <a:lnTo>
                  <a:pt x="2232025" y="4168775"/>
                </a:lnTo>
                <a:lnTo>
                  <a:pt x="2244725" y="4183063"/>
                </a:lnTo>
                <a:lnTo>
                  <a:pt x="2306638" y="4251325"/>
                </a:lnTo>
                <a:lnTo>
                  <a:pt x="2368550" y="4313238"/>
                </a:lnTo>
                <a:lnTo>
                  <a:pt x="2435225" y="4373563"/>
                </a:lnTo>
                <a:lnTo>
                  <a:pt x="2497138" y="4424363"/>
                </a:lnTo>
                <a:lnTo>
                  <a:pt x="2562225" y="4471988"/>
                </a:lnTo>
                <a:lnTo>
                  <a:pt x="2627313" y="4510088"/>
                </a:lnTo>
                <a:lnTo>
                  <a:pt x="2660650" y="4527550"/>
                </a:lnTo>
                <a:lnTo>
                  <a:pt x="2695575" y="4543425"/>
                </a:lnTo>
                <a:lnTo>
                  <a:pt x="2728913" y="4554538"/>
                </a:lnTo>
                <a:lnTo>
                  <a:pt x="2763838" y="4567238"/>
                </a:lnTo>
                <a:lnTo>
                  <a:pt x="2800350" y="4575175"/>
                </a:lnTo>
                <a:lnTo>
                  <a:pt x="2835275" y="4584700"/>
                </a:lnTo>
                <a:lnTo>
                  <a:pt x="2871788" y="4591050"/>
                </a:lnTo>
                <a:lnTo>
                  <a:pt x="2906713" y="4594225"/>
                </a:lnTo>
                <a:lnTo>
                  <a:pt x="2943225" y="4594225"/>
                </a:lnTo>
                <a:lnTo>
                  <a:pt x="2981325" y="4594225"/>
                </a:lnTo>
                <a:lnTo>
                  <a:pt x="3021013" y="4591050"/>
                </a:lnTo>
                <a:lnTo>
                  <a:pt x="3059113" y="4584700"/>
                </a:lnTo>
                <a:lnTo>
                  <a:pt x="3097213" y="4575175"/>
                </a:lnTo>
                <a:lnTo>
                  <a:pt x="3138488" y="4564063"/>
                </a:lnTo>
                <a:lnTo>
                  <a:pt x="3178175" y="4551363"/>
                </a:lnTo>
                <a:lnTo>
                  <a:pt x="3219450" y="4537075"/>
                </a:lnTo>
                <a:lnTo>
                  <a:pt x="3263900" y="4516438"/>
                </a:lnTo>
                <a:lnTo>
                  <a:pt x="3305175" y="4495800"/>
                </a:lnTo>
                <a:lnTo>
                  <a:pt x="3349625" y="4471988"/>
                </a:lnTo>
                <a:lnTo>
                  <a:pt x="3394075" y="4445000"/>
                </a:lnTo>
                <a:lnTo>
                  <a:pt x="3617913" y="4329113"/>
                </a:lnTo>
                <a:lnTo>
                  <a:pt x="3730625" y="4271963"/>
                </a:lnTo>
                <a:lnTo>
                  <a:pt x="3843338" y="4216400"/>
                </a:lnTo>
                <a:lnTo>
                  <a:pt x="3959225" y="4168775"/>
                </a:lnTo>
                <a:lnTo>
                  <a:pt x="4019550" y="4144963"/>
                </a:lnTo>
                <a:lnTo>
                  <a:pt x="4078288" y="4124325"/>
                </a:lnTo>
                <a:lnTo>
                  <a:pt x="4138613" y="4108450"/>
                </a:lnTo>
                <a:lnTo>
                  <a:pt x="4197350" y="4094163"/>
                </a:lnTo>
                <a:lnTo>
                  <a:pt x="4259263" y="4081463"/>
                </a:lnTo>
                <a:lnTo>
                  <a:pt x="4322763" y="4073525"/>
                </a:lnTo>
                <a:lnTo>
                  <a:pt x="4337050" y="4067175"/>
                </a:lnTo>
                <a:lnTo>
                  <a:pt x="4354513" y="4057650"/>
                </a:lnTo>
                <a:lnTo>
                  <a:pt x="4375150" y="4043363"/>
                </a:lnTo>
                <a:lnTo>
                  <a:pt x="4397375" y="4025900"/>
                </a:lnTo>
                <a:lnTo>
                  <a:pt x="4418013" y="4002088"/>
                </a:lnTo>
                <a:lnTo>
                  <a:pt x="4438650" y="3978275"/>
                </a:lnTo>
                <a:lnTo>
                  <a:pt x="4456113" y="3951288"/>
                </a:lnTo>
                <a:lnTo>
                  <a:pt x="4470400" y="3921125"/>
                </a:lnTo>
                <a:lnTo>
                  <a:pt x="4497388" y="3844925"/>
                </a:lnTo>
                <a:lnTo>
                  <a:pt x="4518025" y="3767138"/>
                </a:lnTo>
                <a:lnTo>
                  <a:pt x="4537075" y="3689350"/>
                </a:lnTo>
                <a:lnTo>
                  <a:pt x="4548188" y="3613150"/>
                </a:lnTo>
                <a:lnTo>
                  <a:pt x="4560888" y="3535363"/>
                </a:lnTo>
                <a:lnTo>
                  <a:pt x="4565650" y="3457575"/>
                </a:lnTo>
                <a:lnTo>
                  <a:pt x="4572000" y="3381375"/>
                </a:lnTo>
                <a:lnTo>
                  <a:pt x="4572000" y="3300413"/>
                </a:lnTo>
                <a:lnTo>
                  <a:pt x="4572000" y="3222625"/>
                </a:lnTo>
                <a:lnTo>
                  <a:pt x="4568825" y="3143250"/>
                </a:lnTo>
                <a:lnTo>
                  <a:pt x="4562475" y="3062288"/>
                </a:lnTo>
                <a:lnTo>
                  <a:pt x="4554538" y="2982913"/>
                </a:lnTo>
                <a:lnTo>
                  <a:pt x="4533900" y="2819400"/>
                </a:lnTo>
                <a:lnTo>
                  <a:pt x="4506913" y="2652713"/>
                </a:lnTo>
                <a:lnTo>
                  <a:pt x="4479925" y="2476500"/>
                </a:lnTo>
                <a:lnTo>
                  <a:pt x="4446588" y="2292351"/>
                </a:lnTo>
                <a:lnTo>
                  <a:pt x="4429125" y="2197100"/>
                </a:lnTo>
                <a:lnTo>
                  <a:pt x="4408488" y="2098675"/>
                </a:lnTo>
                <a:lnTo>
                  <a:pt x="4384675" y="2005013"/>
                </a:lnTo>
                <a:lnTo>
                  <a:pt x="4360863" y="1906588"/>
                </a:lnTo>
                <a:lnTo>
                  <a:pt x="4360863" y="2765425"/>
                </a:lnTo>
                <a:lnTo>
                  <a:pt x="4360863" y="3698875"/>
                </a:lnTo>
                <a:lnTo>
                  <a:pt x="4357688" y="3725863"/>
                </a:lnTo>
                <a:lnTo>
                  <a:pt x="4354513" y="3752850"/>
                </a:lnTo>
                <a:lnTo>
                  <a:pt x="4349750" y="3776663"/>
                </a:lnTo>
                <a:lnTo>
                  <a:pt x="4340225" y="3797300"/>
                </a:lnTo>
                <a:lnTo>
                  <a:pt x="4327525" y="3817938"/>
                </a:lnTo>
                <a:lnTo>
                  <a:pt x="4316413" y="3838575"/>
                </a:lnTo>
                <a:lnTo>
                  <a:pt x="4302125" y="3856038"/>
                </a:lnTo>
                <a:lnTo>
                  <a:pt x="4286250" y="3870325"/>
                </a:lnTo>
                <a:lnTo>
                  <a:pt x="4265613" y="3886200"/>
                </a:lnTo>
                <a:lnTo>
                  <a:pt x="4248150" y="3900488"/>
                </a:lnTo>
                <a:lnTo>
                  <a:pt x="4203700" y="3924300"/>
                </a:lnTo>
                <a:lnTo>
                  <a:pt x="4152900" y="3944938"/>
                </a:lnTo>
                <a:lnTo>
                  <a:pt x="4098925" y="3960813"/>
                </a:lnTo>
                <a:lnTo>
                  <a:pt x="4000500" y="3989388"/>
                </a:lnTo>
                <a:lnTo>
                  <a:pt x="3906838" y="4022725"/>
                </a:lnTo>
                <a:lnTo>
                  <a:pt x="3811588" y="4057650"/>
                </a:lnTo>
                <a:lnTo>
                  <a:pt x="3716338" y="4100513"/>
                </a:lnTo>
                <a:lnTo>
                  <a:pt x="3621088" y="4144963"/>
                </a:lnTo>
                <a:lnTo>
                  <a:pt x="3532188" y="4192588"/>
                </a:lnTo>
                <a:lnTo>
                  <a:pt x="3441700" y="4243388"/>
                </a:lnTo>
                <a:lnTo>
                  <a:pt x="3359150" y="4295775"/>
                </a:lnTo>
                <a:lnTo>
                  <a:pt x="3287713" y="4329113"/>
                </a:lnTo>
                <a:lnTo>
                  <a:pt x="3222625" y="4359275"/>
                </a:lnTo>
                <a:lnTo>
                  <a:pt x="3157538" y="4379913"/>
                </a:lnTo>
                <a:lnTo>
                  <a:pt x="3094038" y="4400550"/>
                </a:lnTo>
                <a:lnTo>
                  <a:pt x="3032125" y="4411663"/>
                </a:lnTo>
                <a:lnTo>
                  <a:pt x="2973388" y="4421188"/>
                </a:lnTo>
                <a:lnTo>
                  <a:pt x="2913063" y="4421188"/>
                </a:lnTo>
                <a:lnTo>
                  <a:pt x="2857500" y="4418013"/>
                </a:lnTo>
                <a:lnTo>
                  <a:pt x="2803525" y="4406900"/>
                </a:lnTo>
                <a:lnTo>
                  <a:pt x="2749550" y="4391025"/>
                </a:lnTo>
                <a:lnTo>
                  <a:pt x="2698750" y="4367213"/>
                </a:lnTo>
                <a:lnTo>
                  <a:pt x="2647950" y="4337050"/>
                </a:lnTo>
                <a:lnTo>
                  <a:pt x="2600325" y="4302125"/>
                </a:lnTo>
                <a:lnTo>
                  <a:pt x="2554288" y="4257675"/>
                </a:lnTo>
                <a:lnTo>
                  <a:pt x="2508250" y="4206875"/>
                </a:lnTo>
                <a:lnTo>
                  <a:pt x="2466975" y="4148138"/>
                </a:lnTo>
                <a:lnTo>
                  <a:pt x="2452688" y="4117975"/>
                </a:lnTo>
                <a:lnTo>
                  <a:pt x="2439988" y="4084638"/>
                </a:lnTo>
                <a:lnTo>
                  <a:pt x="2428875" y="4049713"/>
                </a:lnTo>
                <a:lnTo>
                  <a:pt x="2419350" y="4016375"/>
                </a:lnTo>
                <a:lnTo>
                  <a:pt x="2416175" y="3981450"/>
                </a:lnTo>
                <a:lnTo>
                  <a:pt x="2416175" y="3948113"/>
                </a:lnTo>
                <a:lnTo>
                  <a:pt x="2419350" y="3916363"/>
                </a:lnTo>
                <a:lnTo>
                  <a:pt x="2425700" y="3900488"/>
                </a:lnTo>
                <a:lnTo>
                  <a:pt x="2432050" y="3886200"/>
                </a:lnTo>
                <a:lnTo>
                  <a:pt x="2446338" y="3829050"/>
                </a:lnTo>
                <a:lnTo>
                  <a:pt x="2463800" y="3778250"/>
                </a:lnTo>
                <a:lnTo>
                  <a:pt x="2484438" y="3730625"/>
                </a:lnTo>
                <a:lnTo>
                  <a:pt x="2508250" y="3684588"/>
                </a:lnTo>
                <a:lnTo>
                  <a:pt x="2535238" y="3638550"/>
                </a:lnTo>
                <a:lnTo>
                  <a:pt x="2559050" y="3597275"/>
                </a:lnTo>
                <a:lnTo>
                  <a:pt x="2616200" y="3511550"/>
                </a:lnTo>
                <a:lnTo>
                  <a:pt x="2667000" y="3406775"/>
                </a:lnTo>
                <a:lnTo>
                  <a:pt x="2705100" y="3311525"/>
                </a:lnTo>
                <a:lnTo>
                  <a:pt x="2735263" y="3222625"/>
                </a:lnTo>
                <a:lnTo>
                  <a:pt x="2763838" y="3136900"/>
                </a:lnTo>
                <a:lnTo>
                  <a:pt x="2722563" y="3181350"/>
                </a:lnTo>
                <a:lnTo>
                  <a:pt x="2681288" y="3228975"/>
                </a:lnTo>
                <a:lnTo>
                  <a:pt x="2598738" y="3330575"/>
                </a:lnTo>
                <a:lnTo>
                  <a:pt x="2514600" y="3436938"/>
                </a:lnTo>
                <a:lnTo>
                  <a:pt x="2432050" y="3549650"/>
                </a:lnTo>
                <a:lnTo>
                  <a:pt x="2374900" y="3478213"/>
                </a:lnTo>
                <a:lnTo>
                  <a:pt x="2324100" y="3409950"/>
                </a:lnTo>
                <a:lnTo>
                  <a:pt x="2276475" y="3338513"/>
                </a:lnTo>
                <a:lnTo>
                  <a:pt x="2228850" y="3267075"/>
                </a:lnTo>
                <a:lnTo>
                  <a:pt x="2143125" y="3127375"/>
                </a:lnTo>
                <a:lnTo>
                  <a:pt x="2060575" y="2987675"/>
                </a:lnTo>
                <a:lnTo>
                  <a:pt x="2047875" y="2973388"/>
                </a:lnTo>
                <a:lnTo>
                  <a:pt x="2039938" y="2955925"/>
                </a:lnTo>
                <a:lnTo>
                  <a:pt x="2030413" y="2935288"/>
                </a:lnTo>
                <a:lnTo>
                  <a:pt x="2027238" y="2914650"/>
                </a:lnTo>
                <a:lnTo>
                  <a:pt x="2020888" y="2871788"/>
                </a:lnTo>
                <a:lnTo>
                  <a:pt x="2020888" y="2840038"/>
                </a:lnTo>
                <a:lnTo>
                  <a:pt x="2063750" y="2755900"/>
                </a:lnTo>
                <a:lnTo>
                  <a:pt x="2101850" y="2673350"/>
                </a:lnTo>
                <a:lnTo>
                  <a:pt x="2176463" y="2506663"/>
                </a:lnTo>
                <a:lnTo>
                  <a:pt x="2214563" y="2428875"/>
                </a:lnTo>
                <a:lnTo>
                  <a:pt x="2255838" y="2352675"/>
                </a:lnTo>
                <a:lnTo>
                  <a:pt x="2303463" y="2274888"/>
                </a:lnTo>
                <a:lnTo>
                  <a:pt x="2330450" y="2238375"/>
                </a:lnTo>
                <a:lnTo>
                  <a:pt x="2357438" y="2203450"/>
                </a:lnTo>
                <a:lnTo>
                  <a:pt x="2482850" y="2054225"/>
                </a:lnTo>
                <a:lnTo>
                  <a:pt x="2613025" y="1909763"/>
                </a:lnTo>
                <a:lnTo>
                  <a:pt x="2743200" y="1766888"/>
                </a:lnTo>
                <a:lnTo>
                  <a:pt x="2874963" y="1630363"/>
                </a:lnTo>
                <a:lnTo>
                  <a:pt x="3138488" y="1358900"/>
                </a:lnTo>
                <a:lnTo>
                  <a:pt x="3267075" y="1222376"/>
                </a:lnTo>
                <a:lnTo>
                  <a:pt x="3394075" y="1082675"/>
                </a:lnTo>
                <a:lnTo>
                  <a:pt x="3430588" y="1044576"/>
                </a:lnTo>
                <a:lnTo>
                  <a:pt x="3468688" y="1011238"/>
                </a:lnTo>
                <a:lnTo>
                  <a:pt x="3508375" y="984250"/>
                </a:lnTo>
                <a:lnTo>
                  <a:pt x="3546475" y="963613"/>
                </a:lnTo>
                <a:lnTo>
                  <a:pt x="3587750" y="946150"/>
                </a:lnTo>
                <a:lnTo>
                  <a:pt x="3629025" y="933450"/>
                </a:lnTo>
                <a:lnTo>
                  <a:pt x="3671888" y="922338"/>
                </a:lnTo>
                <a:lnTo>
                  <a:pt x="3716338" y="915988"/>
                </a:lnTo>
                <a:lnTo>
                  <a:pt x="3802063" y="904875"/>
                </a:lnTo>
                <a:lnTo>
                  <a:pt x="3890963" y="895350"/>
                </a:lnTo>
                <a:lnTo>
                  <a:pt x="3932238" y="889000"/>
                </a:lnTo>
                <a:lnTo>
                  <a:pt x="3976688" y="881063"/>
                </a:lnTo>
                <a:lnTo>
                  <a:pt x="4022725" y="871538"/>
                </a:lnTo>
                <a:lnTo>
                  <a:pt x="4064000" y="860425"/>
                </a:lnTo>
                <a:lnTo>
                  <a:pt x="4090988" y="857250"/>
                </a:lnTo>
                <a:lnTo>
                  <a:pt x="4117975" y="854075"/>
                </a:lnTo>
                <a:lnTo>
                  <a:pt x="4143375" y="844550"/>
                </a:lnTo>
                <a:lnTo>
                  <a:pt x="4170363" y="836613"/>
                </a:lnTo>
                <a:lnTo>
                  <a:pt x="4191000" y="823913"/>
                </a:lnTo>
                <a:lnTo>
                  <a:pt x="4214813" y="812801"/>
                </a:lnTo>
                <a:lnTo>
                  <a:pt x="4233863" y="796926"/>
                </a:lnTo>
                <a:lnTo>
                  <a:pt x="4248150" y="785813"/>
                </a:lnTo>
                <a:lnTo>
                  <a:pt x="3876675" y="785813"/>
                </a:lnTo>
                <a:lnTo>
                  <a:pt x="3906838" y="728663"/>
                </a:lnTo>
                <a:lnTo>
                  <a:pt x="3938588" y="677863"/>
                </a:lnTo>
                <a:lnTo>
                  <a:pt x="3971925" y="630238"/>
                </a:lnTo>
                <a:lnTo>
                  <a:pt x="4006850" y="585788"/>
                </a:lnTo>
                <a:lnTo>
                  <a:pt x="4046538" y="544513"/>
                </a:lnTo>
                <a:lnTo>
                  <a:pt x="4084638" y="506413"/>
                </a:lnTo>
                <a:lnTo>
                  <a:pt x="4125913" y="466725"/>
                </a:lnTo>
                <a:lnTo>
                  <a:pt x="4170363" y="434975"/>
                </a:lnTo>
                <a:lnTo>
                  <a:pt x="4211638" y="401638"/>
                </a:lnTo>
                <a:lnTo>
                  <a:pt x="4259263" y="373063"/>
                </a:lnTo>
                <a:lnTo>
                  <a:pt x="4303713" y="342900"/>
                </a:lnTo>
                <a:lnTo>
                  <a:pt x="4351338" y="315913"/>
                </a:lnTo>
                <a:lnTo>
                  <a:pt x="4446588" y="268288"/>
                </a:lnTo>
                <a:lnTo>
                  <a:pt x="4545013" y="223838"/>
                </a:lnTo>
                <a:lnTo>
                  <a:pt x="4654550" y="193675"/>
                </a:lnTo>
                <a:lnTo>
                  <a:pt x="4768850" y="163513"/>
                </a:lnTo>
                <a:lnTo>
                  <a:pt x="4991101" y="98425"/>
                </a:lnTo>
                <a:lnTo>
                  <a:pt x="5100638" y="69850"/>
                </a:lnTo>
                <a:lnTo>
                  <a:pt x="5213351" y="39688"/>
                </a:lnTo>
                <a:lnTo>
                  <a:pt x="5324476" y="19050"/>
                </a:lnTo>
                <a:close/>
              </a:path>
            </a:pathLst>
          </a:custGeom>
          <a:solidFill>
            <a:schemeClr val="accent1"/>
          </a:solidFill>
          <a:ln w="6350">
            <a:noFill/>
          </a:ln>
        </p:spPr>
        <p:txBody>
          <a:bodyPr vert="horz" wrap="square" lIns="93260" tIns="46630" rIns="93260" bIns="46630" numCol="1" anchor="t" anchorCtr="0" compatLnSpc="1">
            <a:prstTxWarp prst="textNoShape">
              <a:avLst/>
            </a:prstTxWarp>
          </a:bodyPr>
          <a:lstStyle/>
          <a:p>
            <a:endParaRPr lang="en-US" sz="1632" dirty="0"/>
          </a:p>
        </p:txBody>
      </p:sp>
      <p:sp>
        <p:nvSpPr>
          <p:cNvPr id="174" name="Freeform 173"/>
          <p:cNvSpPr>
            <a:spLocks noChangeAspect="1"/>
          </p:cNvSpPr>
          <p:nvPr/>
        </p:nvSpPr>
        <p:spPr bwMode="auto">
          <a:xfrm flipH="1">
            <a:off x="11152250" y="1768872"/>
            <a:ext cx="432035" cy="457200"/>
          </a:xfrm>
          <a:custGeom>
            <a:avLst/>
            <a:gdLst>
              <a:gd name="connsiteX0" fmla="*/ 1820774 w 3146654"/>
              <a:gd name="connsiteY0" fmla="*/ 396240 h 3329940"/>
              <a:gd name="connsiteX1" fmla="*/ 1820774 w 3146654"/>
              <a:gd name="connsiteY1" fmla="*/ 1062990 h 3329940"/>
              <a:gd name="connsiteX2" fmla="*/ 2760574 w 3146654"/>
              <a:gd name="connsiteY2" fmla="*/ 2815590 h 3329940"/>
              <a:gd name="connsiteX3" fmla="*/ 2722474 w 3146654"/>
              <a:gd name="connsiteY3" fmla="*/ 2923540 h 3329940"/>
              <a:gd name="connsiteX4" fmla="*/ 2455774 w 3146654"/>
              <a:gd name="connsiteY4" fmla="*/ 2923540 h 3329940"/>
              <a:gd name="connsiteX5" fmla="*/ 1693774 w 3146654"/>
              <a:gd name="connsiteY5" fmla="*/ 1418590 h 3329940"/>
              <a:gd name="connsiteX6" fmla="*/ 1141324 w 3146654"/>
              <a:gd name="connsiteY6" fmla="*/ 1418590 h 3329940"/>
              <a:gd name="connsiteX7" fmla="*/ 1331824 w 3146654"/>
              <a:gd name="connsiteY7" fmla="*/ 999490 h 3329940"/>
              <a:gd name="connsiteX8" fmla="*/ 1331824 w 3146654"/>
              <a:gd name="connsiteY8" fmla="*/ 396240 h 3329940"/>
              <a:gd name="connsiteX9" fmla="*/ 2415134 w 3146654"/>
              <a:gd name="connsiteY9" fmla="*/ 0 h 3329940"/>
              <a:gd name="connsiteX10" fmla="*/ 2369414 w 3146654"/>
              <a:gd name="connsiteY10" fmla="*/ 0 h 3329940"/>
              <a:gd name="connsiteX11" fmla="*/ 1607414 w 3146654"/>
              <a:gd name="connsiteY11" fmla="*/ 0 h 3329940"/>
              <a:gd name="connsiteX12" fmla="*/ 1584960 w 3146654"/>
              <a:gd name="connsiteY12" fmla="*/ 0 h 3329940"/>
              <a:gd name="connsiteX13" fmla="*/ 1561694 w 3146654"/>
              <a:gd name="connsiteY13" fmla="*/ 0 h 3329940"/>
              <a:gd name="connsiteX14" fmla="*/ 1539240 w 3146654"/>
              <a:gd name="connsiteY14" fmla="*/ 0 h 3329940"/>
              <a:gd name="connsiteX15" fmla="*/ 777240 w 3146654"/>
              <a:gd name="connsiteY15" fmla="*/ 0 h 3329940"/>
              <a:gd name="connsiteX16" fmla="*/ 731520 w 3146654"/>
              <a:gd name="connsiteY16" fmla="*/ 0 h 3329940"/>
              <a:gd name="connsiteX17" fmla="*/ 731520 w 3146654"/>
              <a:gd name="connsiteY17" fmla="*/ 381000 h 3329940"/>
              <a:gd name="connsiteX18" fmla="*/ 784860 w 3146654"/>
              <a:gd name="connsiteY18" fmla="*/ 381000 h 3329940"/>
              <a:gd name="connsiteX19" fmla="*/ 960120 w 3146654"/>
              <a:gd name="connsiteY19" fmla="*/ 381000 h 3329940"/>
              <a:gd name="connsiteX20" fmla="*/ 960120 w 3146654"/>
              <a:gd name="connsiteY20" fmla="*/ 899160 h 3329940"/>
              <a:gd name="connsiteX21" fmla="*/ 0 w 3146654"/>
              <a:gd name="connsiteY21" fmla="*/ 2834640 h 3329940"/>
              <a:gd name="connsiteX22" fmla="*/ 297180 w 3146654"/>
              <a:gd name="connsiteY22" fmla="*/ 3329940 h 3329940"/>
              <a:gd name="connsiteX23" fmla="*/ 1561694 w 3146654"/>
              <a:gd name="connsiteY23" fmla="*/ 3329940 h 3329940"/>
              <a:gd name="connsiteX24" fmla="*/ 1584960 w 3146654"/>
              <a:gd name="connsiteY24" fmla="*/ 3329940 h 3329940"/>
              <a:gd name="connsiteX25" fmla="*/ 2849474 w 3146654"/>
              <a:gd name="connsiteY25" fmla="*/ 3329940 h 3329940"/>
              <a:gd name="connsiteX26" fmla="*/ 3146654 w 3146654"/>
              <a:gd name="connsiteY26" fmla="*/ 2834640 h 3329940"/>
              <a:gd name="connsiteX27" fmla="*/ 2186534 w 3146654"/>
              <a:gd name="connsiteY27" fmla="*/ 899160 h 3329940"/>
              <a:gd name="connsiteX28" fmla="*/ 2186534 w 3146654"/>
              <a:gd name="connsiteY28" fmla="*/ 381000 h 3329940"/>
              <a:gd name="connsiteX29" fmla="*/ 2361794 w 3146654"/>
              <a:gd name="connsiteY29" fmla="*/ 381000 h 3329940"/>
              <a:gd name="connsiteX30" fmla="*/ 2415134 w 3146654"/>
              <a:gd name="connsiteY30" fmla="*/ 381000 h 332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6654" h="3329940">
                <a:moveTo>
                  <a:pt x="1820774" y="396240"/>
                </a:moveTo>
                <a:lnTo>
                  <a:pt x="1820774" y="1062990"/>
                </a:lnTo>
                <a:lnTo>
                  <a:pt x="2760574" y="2815590"/>
                </a:lnTo>
                <a:lnTo>
                  <a:pt x="2722474" y="2923540"/>
                </a:lnTo>
                <a:lnTo>
                  <a:pt x="2455774" y="2923540"/>
                </a:lnTo>
                <a:lnTo>
                  <a:pt x="1693774" y="1418590"/>
                </a:lnTo>
                <a:lnTo>
                  <a:pt x="1141324" y="1418590"/>
                </a:lnTo>
                <a:lnTo>
                  <a:pt x="1331824" y="999490"/>
                </a:lnTo>
                <a:lnTo>
                  <a:pt x="1331824" y="396240"/>
                </a:lnTo>
                <a:close/>
                <a:moveTo>
                  <a:pt x="2415134" y="0"/>
                </a:moveTo>
                <a:lnTo>
                  <a:pt x="2369414" y="0"/>
                </a:lnTo>
                <a:lnTo>
                  <a:pt x="1607414" y="0"/>
                </a:lnTo>
                <a:lnTo>
                  <a:pt x="1584960" y="0"/>
                </a:lnTo>
                <a:lnTo>
                  <a:pt x="1561694" y="0"/>
                </a:lnTo>
                <a:lnTo>
                  <a:pt x="1539240" y="0"/>
                </a:lnTo>
                <a:lnTo>
                  <a:pt x="777240" y="0"/>
                </a:lnTo>
                <a:lnTo>
                  <a:pt x="731520" y="0"/>
                </a:lnTo>
                <a:lnTo>
                  <a:pt x="731520" y="381000"/>
                </a:lnTo>
                <a:lnTo>
                  <a:pt x="784860" y="381000"/>
                </a:lnTo>
                <a:lnTo>
                  <a:pt x="960120" y="381000"/>
                </a:lnTo>
                <a:lnTo>
                  <a:pt x="960120" y="899160"/>
                </a:lnTo>
                <a:lnTo>
                  <a:pt x="0" y="2834640"/>
                </a:lnTo>
                <a:lnTo>
                  <a:pt x="297180" y="3329940"/>
                </a:lnTo>
                <a:lnTo>
                  <a:pt x="1561694" y="3329940"/>
                </a:lnTo>
                <a:lnTo>
                  <a:pt x="1584960" y="3329940"/>
                </a:lnTo>
                <a:lnTo>
                  <a:pt x="2849474" y="3329940"/>
                </a:lnTo>
                <a:lnTo>
                  <a:pt x="3146654" y="2834640"/>
                </a:lnTo>
                <a:lnTo>
                  <a:pt x="2186534" y="899160"/>
                </a:lnTo>
                <a:lnTo>
                  <a:pt x="2186534" y="381000"/>
                </a:lnTo>
                <a:lnTo>
                  <a:pt x="2361794" y="381000"/>
                </a:lnTo>
                <a:lnTo>
                  <a:pt x="2415134" y="38100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2448">
              <a:solidFill>
                <a:schemeClr val="tx1"/>
              </a:solidFill>
              <a:ea typeface="Segoe UI" pitchFamily="34" charset="0"/>
              <a:cs typeface="Segoe UI" pitchFamily="34" charset="0"/>
            </a:endParaRPr>
          </a:p>
        </p:txBody>
      </p:sp>
      <p:grpSp>
        <p:nvGrpSpPr>
          <p:cNvPr id="175" name="Group 174"/>
          <p:cNvGrpSpPr>
            <a:grpSpLocks noChangeAspect="1"/>
          </p:cNvGrpSpPr>
          <p:nvPr/>
        </p:nvGrpSpPr>
        <p:grpSpPr>
          <a:xfrm>
            <a:off x="9380163" y="1754560"/>
            <a:ext cx="373295" cy="457200"/>
            <a:chOff x="-3084513" y="3390510"/>
            <a:chExt cx="2716213" cy="3363913"/>
          </a:xfrm>
          <a:solidFill>
            <a:schemeClr val="accent1"/>
          </a:solidFill>
        </p:grpSpPr>
        <p:sp>
          <p:nvSpPr>
            <p:cNvPr id="176" name="Freeform 40"/>
            <p:cNvSpPr>
              <a:spLocks noEditPoints="1"/>
            </p:cNvSpPr>
            <p:nvPr/>
          </p:nvSpPr>
          <p:spPr bwMode="auto">
            <a:xfrm>
              <a:off x="-3084513" y="3390510"/>
              <a:ext cx="2716213" cy="3363913"/>
            </a:xfrm>
            <a:custGeom>
              <a:avLst/>
              <a:gdLst>
                <a:gd name="T0" fmla="*/ 896 w 896"/>
                <a:gd name="T1" fmla="*/ 212 h 1107"/>
                <a:gd name="T2" fmla="*/ 448 w 896"/>
                <a:gd name="T3" fmla="*/ 0 h 1107"/>
                <a:gd name="T4" fmla="*/ 0 w 896"/>
                <a:gd name="T5" fmla="*/ 212 h 1107"/>
                <a:gd name="T6" fmla="*/ 1 w 896"/>
                <a:gd name="T7" fmla="*/ 219 h 1107"/>
                <a:gd name="T8" fmla="*/ 0 w 896"/>
                <a:gd name="T9" fmla="*/ 894 h 1107"/>
                <a:gd name="T10" fmla="*/ 448 w 896"/>
                <a:gd name="T11" fmla="*/ 1107 h 1107"/>
                <a:gd name="T12" fmla="*/ 896 w 896"/>
                <a:gd name="T13" fmla="*/ 894 h 1107"/>
                <a:gd name="T14" fmla="*/ 895 w 896"/>
                <a:gd name="T15" fmla="*/ 219 h 1107"/>
                <a:gd name="T16" fmla="*/ 305 w 896"/>
                <a:gd name="T17" fmla="*/ 679 h 1107"/>
                <a:gd name="T18" fmla="*/ 253 w 896"/>
                <a:gd name="T19" fmla="*/ 716 h 1107"/>
                <a:gd name="T20" fmla="*/ 178 w 896"/>
                <a:gd name="T21" fmla="*/ 717 h 1107"/>
                <a:gd name="T22" fmla="*/ 146 w 896"/>
                <a:gd name="T23" fmla="*/ 648 h 1107"/>
                <a:gd name="T24" fmla="*/ 213 w 896"/>
                <a:gd name="T25" fmla="*/ 674 h 1107"/>
                <a:gd name="T26" fmla="*/ 244 w 896"/>
                <a:gd name="T27" fmla="*/ 667 h 1107"/>
                <a:gd name="T28" fmla="*/ 255 w 896"/>
                <a:gd name="T29" fmla="*/ 648 h 1107"/>
                <a:gd name="T30" fmla="*/ 240 w 896"/>
                <a:gd name="T31" fmla="*/ 623 h 1107"/>
                <a:gd name="T32" fmla="*/ 202 w 896"/>
                <a:gd name="T33" fmla="*/ 604 h 1107"/>
                <a:gd name="T34" fmla="*/ 145 w 896"/>
                <a:gd name="T35" fmla="*/ 529 h 1107"/>
                <a:gd name="T36" fmla="*/ 174 w 896"/>
                <a:gd name="T37" fmla="*/ 470 h 1107"/>
                <a:gd name="T38" fmla="*/ 241 w 896"/>
                <a:gd name="T39" fmla="*/ 452 h 1107"/>
                <a:gd name="T40" fmla="*/ 302 w 896"/>
                <a:gd name="T41" fmla="*/ 462 h 1107"/>
                <a:gd name="T42" fmla="*/ 288 w 896"/>
                <a:gd name="T43" fmla="*/ 508 h 1107"/>
                <a:gd name="T44" fmla="*/ 258 w 896"/>
                <a:gd name="T45" fmla="*/ 499 h 1107"/>
                <a:gd name="T46" fmla="*/ 227 w 896"/>
                <a:gd name="T47" fmla="*/ 500 h 1107"/>
                <a:gd name="T48" fmla="*/ 206 w 896"/>
                <a:gd name="T49" fmla="*/ 513 h 1107"/>
                <a:gd name="T50" fmla="*/ 206 w 896"/>
                <a:gd name="T51" fmla="*/ 536 h 1107"/>
                <a:gd name="T52" fmla="*/ 230 w 896"/>
                <a:gd name="T53" fmla="*/ 555 h 1107"/>
                <a:gd name="T54" fmla="*/ 275 w 896"/>
                <a:gd name="T55" fmla="*/ 578 h 1107"/>
                <a:gd name="T56" fmla="*/ 308 w 896"/>
                <a:gd name="T57" fmla="*/ 615 h 1107"/>
                <a:gd name="T58" fmla="*/ 305 w 896"/>
                <a:gd name="T59" fmla="*/ 679 h 1107"/>
                <a:gd name="T60" fmla="*/ 491 w 896"/>
                <a:gd name="T61" fmla="*/ 716 h 1107"/>
                <a:gd name="T62" fmla="*/ 370 w 896"/>
                <a:gd name="T63" fmla="*/ 684 h 1107"/>
                <a:gd name="T64" fmla="*/ 371 w 896"/>
                <a:gd name="T65" fmla="*/ 490 h 1107"/>
                <a:gd name="T66" fmla="*/ 544 w 896"/>
                <a:gd name="T67" fmla="*/ 488 h 1107"/>
                <a:gd name="T68" fmla="*/ 543 w 896"/>
                <a:gd name="T69" fmla="*/ 683 h 1107"/>
                <a:gd name="T70" fmla="*/ 538 w 896"/>
                <a:gd name="T71" fmla="*/ 687 h 1107"/>
                <a:gd name="T72" fmla="*/ 523 w 896"/>
                <a:gd name="T73" fmla="*/ 751 h 1107"/>
                <a:gd name="T74" fmla="*/ 617 w 896"/>
                <a:gd name="T75" fmla="*/ 716 h 1107"/>
                <a:gd name="T76" fmla="*/ 671 w 896"/>
                <a:gd name="T77" fmla="*/ 456 h 1107"/>
                <a:gd name="T78" fmla="*/ 762 w 896"/>
                <a:gd name="T79" fmla="*/ 668 h 1107"/>
                <a:gd name="T80" fmla="*/ 448 w 896"/>
                <a:gd name="T81" fmla="*/ 329 h 1107"/>
                <a:gd name="T82" fmla="*/ 448 w 896"/>
                <a:gd name="T83" fmla="*/ 73 h 1107"/>
                <a:gd name="T84" fmla="*/ 448 w 896"/>
                <a:gd name="T85" fmla="*/ 32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6" h="1107">
                  <a:moveTo>
                    <a:pt x="896" y="215"/>
                  </a:moveTo>
                  <a:cubicBezTo>
                    <a:pt x="896" y="214"/>
                    <a:pt x="896" y="213"/>
                    <a:pt x="896" y="212"/>
                  </a:cubicBezTo>
                  <a:cubicBezTo>
                    <a:pt x="896" y="148"/>
                    <a:pt x="844" y="91"/>
                    <a:pt x="751" y="53"/>
                  </a:cubicBezTo>
                  <a:cubicBezTo>
                    <a:pt x="669" y="18"/>
                    <a:pt x="561" y="0"/>
                    <a:pt x="448" y="0"/>
                  </a:cubicBezTo>
                  <a:cubicBezTo>
                    <a:pt x="335" y="0"/>
                    <a:pt x="227" y="18"/>
                    <a:pt x="146" y="52"/>
                  </a:cubicBezTo>
                  <a:cubicBezTo>
                    <a:pt x="52" y="91"/>
                    <a:pt x="0" y="148"/>
                    <a:pt x="0" y="212"/>
                  </a:cubicBezTo>
                  <a:cubicBezTo>
                    <a:pt x="0" y="213"/>
                    <a:pt x="0" y="214"/>
                    <a:pt x="1" y="215"/>
                  </a:cubicBezTo>
                  <a:cubicBezTo>
                    <a:pt x="1" y="219"/>
                    <a:pt x="1" y="219"/>
                    <a:pt x="1" y="219"/>
                  </a:cubicBezTo>
                  <a:cubicBezTo>
                    <a:pt x="1" y="220"/>
                    <a:pt x="0" y="222"/>
                    <a:pt x="0" y="224"/>
                  </a:cubicBezTo>
                  <a:cubicBezTo>
                    <a:pt x="0" y="894"/>
                    <a:pt x="0" y="894"/>
                    <a:pt x="0" y="894"/>
                  </a:cubicBezTo>
                  <a:cubicBezTo>
                    <a:pt x="0" y="959"/>
                    <a:pt x="52" y="1016"/>
                    <a:pt x="146" y="1054"/>
                  </a:cubicBezTo>
                  <a:cubicBezTo>
                    <a:pt x="227" y="1088"/>
                    <a:pt x="335" y="1107"/>
                    <a:pt x="448" y="1107"/>
                  </a:cubicBezTo>
                  <a:cubicBezTo>
                    <a:pt x="561" y="1107"/>
                    <a:pt x="669" y="1088"/>
                    <a:pt x="751" y="1054"/>
                  </a:cubicBezTo>
                  <a:cubicBezTo>
                    <a:pt x="844" y="1016"/>
                    <a:pt x="896" y="959"/>
                    <a:pt x="896" y="894"/>
                  </a:cubicBezTo>
                  <a:cubicBezTo>
                    <a:pt x="896" y="224"/>
                    <a:pt x="896" y="224"/>
                    <a:pt x="896" y="224"/>
                  </a:cubicBezTo>
                  <a:cubicBezTo>
                    <a:pt x="896" y="222"/>
                    <a:pt x="896" y="220"/>
                    <a:pt x="895" y="219"/>
                  </a:cubicBezTo>
                  <a:lnTo>
                    <a:pt x="896" y="215"/>
                  </a:lnTo>
                  <a:close/>
                  <a:moveTo>
                    <a:pt x="305" y="679"/>
                  </a:moveTo>
                  <a:cubicBezTo>
                    <a:pt x="300" y="689"/>
                    <a:pt x="293" y="697"/>
                    <a:pt x="284" y="703"/>
                  </a:cubicBezTo>
                  <a:cubicBezTo>
                    <a:pt x="275" y="709"/>
                    <a:pt x="265" y="714"/>
                    <a:pt x="253" y="716"/>
                  </a:cubicBezTo>
                  <a:cubicBezTo>
                    <a:pt x="241" y="719"/>
                    <a:pt x="229" y="720"/>
                    <a:pt x="216" y="720"/>
                  </a:cubicBezTo>
                  <a:cubicBezTo>
                    <a:pt x="202" y="720"/>
                    <a:pt x="190" y="719"/>
                    <a:pt x="178" y="717"/>
                  </a:cubicBezTo>
                  <a:cubicBezTo>
                    <a:pt x="166" y="714"/>
                    <a:pt x="155" y="711"/>
                    <a:pt x="146" y="706"/>
                  </a:cubicBezTo>
                  <a:cubicBezTo>
                    <a:pt x="146" y="648"/>
                    <a:pt x="146" y="648"/>
                    <a:pt x="146" y="648"/>
                  </a:cubicBezTo>
                  <a:cubicBezTo>
                    <a:pt x="156" y="657"/>
                    <a:pt x="167" y="663"/>
                    <a:pt x="178" y="668"/>
                  </a:cubicBezTo>
                  <a:cubicBezTo>
                    <a:pt x="190" y="672"/>
                    <a:pt x="202" y="674"/>
                    <a:pt x="213" y="674"/>
                  </a:cubicBezTo>
                  <a:cubicBezTo>
                    <a:pt x="220" y="674"/>
                    <a:pt x="226" y="674"/>
                    <a:pt x="232" y="672"/>
                  </a:cubicBezTo>
                  <a:cubicBezTo>
                    <a:pt x="237" y="671"/>
                    <a:pt x="241" y="669"/>
                    <a:pt x="244" y="667"/>
                  </a:cubicBezTo>
                  <a:cubicBezTo>
                    <a:pt x="248" y="664"/>
                    <a:pt x="251" y="662"/>
                    <a:pt x="252" y="658"/>
                  </a:cubicBezTo>
                  <a:cubicBezTo>
                    <a:pt x="254" y="655"/>
                    <a:pt x="255" y="652"/>
                    <a:pt x="255" y="648"/>
                  </a:cubicBezTo>
                  <a:cubicBezTo>
                    <a:pt x="255" y="643"/>
                    <a:pt x="253" y="638"/>
                    <a:pt x="251" y="634"/>
                  </a:cubicBezTo>
                  <a:cubicBezTo>
                    <a:pt x="248" y="630"/>
                    <a:pt x="244" y="627"/>
                    <a:pt x="240" y="623"/>
                  </a:cubicBezTo>
                  <a:cubicBezTo>
                    <a:pt x="235" y="620"/>
                    <a:pt x="229" y="617"/>
                    <a:pt x="223" y="614"/>
                  </a:cubicBezTo>
                  <a:cubicBezTo>
                    <a:pt x="216" y="610"/>
                    <a:pt x="209" y="607"/>
                    <a:pt x="202" y="604"/>
                  </a:cubicBezTo>
                  <a:cubicBezTo>
                    <a:pt x="183" y="596"/>
                    <a:pt x="169" y="585"/>
                    <a:pt x="159" y="573"/>
                  </a:cubicBezTo>
                  <a:cubicBezTo>
                    <a:pt x="150" y="561"/>
                    <a:pt x="145" y="546"/>
                    <a:pt x="145" y="529"/>
                  </a:cubicBezTo>
                  <a:cubicBezTo>
                    <a:pt x="145" y="515"/>
                    <a:pt x="148" y="504"/>
                    <a:pt x="153" y="494"/>
                  </a:cubicBezTo>
                  <a:cubicBezTo>
                    <a:pt x="158" y="484"/>
                    <a:pt x="165" y="476"/>
                    <a:pt x="174" y="470"/>
                  </a:cubicBezTo>
                  <a:cubicBezTo>
                    <a:pt x="183" y="464"/>
                    <a:pt x="193" y="459"/>
                    <a:pt x="204" y="456"/>
                  </a:cubicBezTo>
                  <a:cubicBezTo>
                    <a:pt x="216" y="453"/>
                    <a:pt x="228" y="452"/>
                    <a:pt x="241" y="452"/>
                  </a:cubicBezTo>
                  <a:cubicBezTo>
                    <a:pt x="254" y="452"/>
                    <a:pt x="265" y="453"/>
                    <a:pt x="275" y="454"/>
                  </a:cubicBezTo>
                  <a:cubicBezTo>
                    <a:pt x="285" y="456"/>
                    <a:pt x="294" y="458"/>
                    <a:pt x="302" y="462"/>
                  </a:cubicBezTo>
                  <a:cubicBezTo>
                    <a:pt x="302" y="516"/>
                    <a:pt x="302" y="516"/>
                    <a:pt x="302" y="516"/>
                  </a:cubicBezTo>
                  <a:cubicBezTo>
                    <a:pt x="298" y="513"/>
                    <a:pt x="293" y="510"/>
                    <a:pt x="288" y="508"/>
                  </a:cubicBezTo>
                  <a:cubicBezTo>
                    <a:pt x="284" y="506"/>
                    <a:pt x="279" y="504"/>
                    <a:pt x="274" y="502"/>
                  </a:cubicBezTo>
                  <a:cubicBezTo>
                    <a:pt x="269" y="501"/>
                    <a:pt x="263" y="500"/>
                    <a:pt x="258" y="499"/>
                  </a:cubicBezTo>
                  <a:cubicBezTo>
                    <a:pt x="253" y="498"/>
                    <a:pt x="249" y="498"/>
                    <a:pt x="244" y="498"/>
                  </a:cubicBezTo>
                  <a:cubicBezTo>
                    <a:pt x="238" y="498"/>
                    <a:pt x="232" y="498"/>
                    <a:pt x="227" y="500"/>
                  </a:cubicBezTo>
                  <a:cubicBezTo>
                    <a:pt x="222" y="501"/>
                    <a:pt x="218" y="503"/>
                    <a:pt x="214" y="505"/>
                  </a:cubicBezTo>
                  <a:cubicBezTo>
                    <a:pt x="211" y="507"/>
                    <a:pt x="208" y="510"/>
                    <a:pt x="206" y="513"/>
                  </a:cubicBezTo>
                  <a:cubicBezTo>
                    <a:pt x="204" y="517"/>
                    <a:pt x="203" y="520"/>
                    <a:pt x="203" y="524"/>
                  </a:cubicBezTo>
                  <a:cubicBezTo>
                    <a:pt x="203" y="528"/>
                    <a:pt x="204" y="532"/>
                    <a:pt x="206" y="536"/>
                  </a:cubicBezTo>
                  <a:cubicBezTo>
                    <a:pt x="208" y="539"/>
                    <a:pt x="212" y="542"/>
                    <a:pt x="216" y="546"/>
                  </a:cubicBezTo>
                  <a:cubicBezTo>
                    <a:pt x="219" y="549"/>
                    <a:pt x="224" y="552"/>
                    <a:pt x="230" y="555"/>
                  </a:cubicBezTo>
                  <a:cubicBezTo>
                    <a:pt x="236" y="558"/>
                    <a:pt x="242" y="561"/>
                    <a:pt x="249" y="564"/>
                  </a:cubicBezTo>
                  <a:cubicBezTo>
                    <a:pt x="259" y="568"/>
                    <a:pt x="268" y="573"/>
                    <a:pt x="275" y="578"/>
                  </a:cubicBezTo>
                  <a:cubicBezTo>
                    <a:pt x="283" y="582"/>
                    <a:pt x="290" y="588"/>
                    <a:pt x="295" y="594"/>
                  </a:cubicBezTo>
                  <a:cubicBezTo>
                    <a:pt x="301" y="600"/>
                    <a:pt x="305" y="607"/>
                    <a:pt x="308" y="615"/>
                  </a:cubicBezTo>
                  <a:cubicBezTo>
                    <a:pt x="311" y="623"/>
                    <a:pt x="313" y="632"/>
                    <a:pt x="313" y="643"/>
                  </a:cubicBezTo>
                  <a:cubicBezTo>
                    <a:pt x="313" y="657"/>
                    <a:pt x="310" y="669"/>
                    <a:pt x="305" y="679"/>
                  </a:cubicBezTo>
                  <a:close/>
                  <a:moveTo>
                    <a:pt x="523" y="751"/>
                  </a:moveTo>
                  <a:cubicBezTo>
                    <a:pt x="491" y="716"/>
                    <a:pt x="491" y="716"/>
                    <a:pt x="491" y="716"/>
                  </a:cubicBezTo>
                  <a:cubicBezTo>
                    <a:pt x="480" y="719"/>
                    <a:pt x="468" y="720"/>
                    <a:pt x="456" y="720"/>
                  </a:cubicBezTo>
                  <a:cubicBezTo>
                    <a:pt x="421" y="720"/>
                    <a:pt x="392" y="708"/>
                    <a:pt x="370" y="684"/>
                  </a:cubicBezTo>
                  <a:cubicBezTo>
                    <a:pt x="348" y="660"/>
                    <a:pt x="337" y="628"/>
                    <a:pt x="337" y="589"/>
                  </a:cubicBezTo>
                  <a:cubicBezTo>
                    <a:pt x="337" y="549"/>
                    <a:pt x="349" y="515"/>
                    <a:pt x="371" y="490"/>
                  </a:cubicBezTo>
                  <a:cubicBezTo>
                    <a:pt x="393" y="465"/>
                    <a:pt x="423" y="452"/>
                    <a:pt x="460" y="452"/>
                  </a:cubicBezTo>
                  <a:cubicBezTo>
                    <a:pt x="494" y="452"/>
                    <a:pt x="522" y="464"/>
                    <a:pt x="544" y="488"/>
                  </a:cubicBezTo>
                  <a:cubicBezTo>
                    <a:pt x="565" y="512"/>
                    <a:pt x="576" y="544"/>
                    <a:pt x="576" y="584"/>
                  </a:cubicBezTo>
                  <a:cubicBezTo>
                    <a:pt x="576" y="625"/>
                    <a:pt x="565" y="658"/>
                    <a:pt x="543" y="683"/>
                  </a:cubicBezTo>
                  <a:cubicBezTo>
                    <a:pt x="542" y="684"/>
                    <a:pt x="541" y="684"/>
                    <a:pt x="540" y="685"/>
                  </a:cubicBezTo>
                  <a:cubicBezTo>
                    <a:pt x="540" y="686"/>
                    <a:pt x="539" y="687"/>
                    <a:pt x="538" y="687"/>
                  </a:cubicBezTo>
                  <a:cubicBezTo>
                    <a:pt x="600" y="751"/>
                    <a:pt x="600" y="751"/>
                    <a:pt x="600" y="751"/>
                  </a:cubicBezTo>
                  <a:lnTo>
                    <a:pt x="523" y="751"/>
                  </a:lnTo>
                  <a:close/>
                  <a:moveTo>
                    <a:pt x="762" y="716"/>
                  </a:moveTo>
                  <a:cubicBezTo>
                    <a:pt x="617" y="716"/>
                    <a:pt x="617" y="716"/>
                    <a:pt x="617" y="716"/>
                  </a:cubicBezTo>
                  <a:cubicBezTo>
                    <a:pt x="617" y="456"/>
                    <a:pt x="617" y="456"/>
                    <a:pt x="617" y="456"/>
                  </a:cubicBezTo>
                  <a:cubicBezTo>
                    <a:pt x="671" y="456"/>
                    <a:pt x="671" y="456"/>
                    <a:pt x="671" y="456"/>
                  </a:cubicBezTo>
                  <a:cubicBezTo>
                    <a:pt x="671" y="668"/>
                    <a:pt x="671" y="668"/>
                    <a:pt x="671" y="668"/>
                  </a:cubicBezTo>
                  <a:cubicBezTo>
                    <a:pt x="762" y="668"/>
                    <a:pt x="762" y="668"/>
                    <a:pt x="762" y="668"/>
                  </a:cubicBezTo>
                  <a:lnTo>
                    <a:pt x="762" y="716"/>
                  </a:lnTo>
                  <a:close/>
                  <a:moveTo>
                    <a:pt x="448" y="329"/>
                  </a:moveTo>
                  <a:cubicBezTo>
                    <a:pt x="250" y="329"/>
                    <a:pt x="89" y="272"/>
                    <a:pt x="89" y="201"/>
                  </a:cubicBezTo>
                  <a:cubicBezTo>
                    <a:pt x="89" y="131"/>
                    <a:pt x="250" y="73"/>
                    <a:pt x="448" y="73"/>
                  </a:cubicBezTo>
                  <a:cubicBezTo>
                    <a:pt x="646" y="73"/>
                    <a:pt x="807" y="131"/>
                    <a:pt x="807" y="201"/>
                  </a:cubicBezTo>
                  <a:cubicBezTo>
                    <a:pt x="807" y="272"/>
                    <a:pt x="646" y="329"/>
                    <a:pt x="448"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7" name="Freeform 41"/>
            <p:cNvSpPr>
              <a:spLocks/>
            </p:cNvSpPr>
            <p:nvPr/>
          </p:nvSpPr>
          <p:spPr bwMode="auto">
            <a:xfrm>
              <a:off x="-1887538" y="4916098"/>
              <a:ext cx="373063" cy="511175"/>
            </a:xfrm>
            <a:custGeom>
              <a:avLst/>
              <a:gdLst>
                <a:gd name="T0" fmla="*/ 63 w 123"/>
                <a:gd name="T1" fmla="*/ 0 h 168"/>
                <a:gd name="T2" fmla="*/ 17 w 123"/>
                <a:gd name="T3" fmla="*/ 23 h 168"/>
                <a:gd name="T4" fmla="*/ 0 w 123"/>
                <a:gd name="T5" fmla="*/ 84 h 168"/>
                <a:gd name="T6" fmla="*/ 17 w 123"/>
                <a:gd name="T7" fmla="*/ 145 h 168"/>
                <a:gd name="T8" fmla="*/ 62 w 123"/>
                <a:gd name="T9" fmla="*/ 168 h 168"/>
                <a:gd name="T10" fmla="*/ 107 w 123"/>
                <a:gd name="T11" fmla="*/ 146 h 168"/>
                <a:gd name="T12" fmla="*/ 123 w 123"/>
                <a:gd name="T13" fmla="*/ 85 h 168"/>
                <a:gd name="T14" fmla="*/ 107 w 123"/>
                <a:gd name="T15" fmla="*/ 23 h 168"/>
                <a:gd name="T16" fmla="*/ 63 w 12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8">
                  <a:moveTo>
                    <a:pt x="63" y="0"/>
                  </a:moveTo>
                  <a:cubicBezTo>
                    <a:pt x="44" y="0"/>
                    <a:pt x="29" y="8"/>
                    <a:pt x="17" y="23"/>
                  </a:cubicBezTo>
                  <a:cubicBezTo>
                    <a:pt x="6" y="39"/>
                    <a:pt x="0" y="59"/>
                    <a:pt x="0" y="84"/>
                  </a:cubicBezTo>
                  <a:cubicBezTo>
                    <a:pt x="0" y="110"/>
                    <a:pt x="6" y="130"/>
                    <a:pt x="17" y="145"/>
                  </a:cubicBezTo>
                  <a:cubicBezTo>
                    <a:pt x="28" y="160"/>
                    <a:pt x="43" y="168"/>
                    <a:pt x="62" y="168"/>
                  </a:cubicBezTo>
                  <a:cubicBezTo>
                    <a:pt x="81" y="168"/>
                    <a:pt x="96" y="160"/>
                    <a:pt x="107" y="146"/>
                  </a:cubicBezTo>
                  <a:cubicBezTo>
                    <a:pt x="118" y="131"/>
                    <a:pt x="123" y="111"/>
                    <a:pt x="123" y="85"/>
                  </a:cubicBezTo>
                  <a:cubicBezTo>
                    <a:pt x="123" y="59"/>
                    <a:pt x="118" y="38"/>
                    <a:pt x="107" y="23"/>
                  </a:cubicBezTo>
                  <a:cubicBezTo>
                    <a:pt x="97" y="8"/>
                    <a:pt x="82"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79" name="TextBox 178"/>
          <p:cNvSpPr txBox="1"/>
          <p:nvPr/>
        </p:nvSpPr>
        <p:spPr>
          <a:xfrm>
            <a:off x="9014309" y="2161960"/>
            <a:ext cx="1318683" cy="397536"/>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SQL Database</a:t>
            </a:r>
          </a:p>
        </p:txBody>
      </p:sp>
      <p:sp>
        <p:nvSpPr>
          <p:cNvPr id="180" name="TextBox 179"/>
          <p:cNvSpPr txBox="1"/>
          <p:nvPr/>
        </p:nvSpPr>
        <p:spPr>
          <a:xfrm>
            <a:off x="10785337" y="2161959"/>
            <a:ext cx="1369905" cy="696823"/>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Machine Learning</a:t>
            </a:r>
          </a:p>
        </p:txBody>
      </p:sp>
      <p:cxnSp>
        <p:nvCxnSpPr>
          <p:cNvPr id="181" name="Straight Arrow Connector 180"/>
          <p:cNvCxnSpPr/>
          <p:nvPr/>
        </p:nvCxnSpPr>
        <p:spPr>
          <a:xfrm rot="5400000" flipV="1">
            <a:off x="10462670" y="1574182"/>
            <a:ext cx="0" cy="91440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768404" y="3409973"/>
            <a:ext cx="1369905" cy="397528"/>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HDInsight</a:t>
            </a:r>
          </a:p>
        </p:txBody>
      </p:sp>
      <p:sp>
        <p:nvSpPr>
          <p:cNvPr id="184" name="TextBox 183"/>
          <p:cNvSpPr txBox="1"/>
          <p:nvPr/>
        </p:nvSpPr>
        <p:spPr>
          <a:xfrm>
            <a:off x="9014309" y="3341844"/>
            <a:ext cx="1369905" cy="397528"/>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Storage</a:t>
            </a:r>
          </a:p>
        </p:txBody>
      </p:sp>
      <p:sp>
        <p:nvSpPr>
          <p:cNvPr id="185" name="Oval 88"/>
          <p:cNvSpPr/>
          <p:nvPr/>
        </p:nvSpPr>
        <p:spPr>
          <a:xfrm>
            <a:off x="9432698" y="3067013"/>
            <a:ext cx="305649" cy="318113"/>
          </a:xfrm>
          <a:custGeom>
            <a:avLst/>
            <a:gdLst/>
            <a:ahLst/>
            <a:cxnLst/>
            <a:rect l="l" t="t" r="r" b="b"/>
            <a:pathLst>
              <a:path w="1255211" h="1656051">
                <a:moveTo>
                  <a:pt x="638840" y="98404"/>
                </a:moveTo>
                <a:cubicBezTo>
                  <a:pt x="356498" y="98404"/>
                  <a:pt x="127615" y="169347"/>
                  <a:pt x="127615" y="256860"/>
                </a:cubicBezTo>
                <a:cubicBezTo>
                  <a:pt x="127615" y="344373"/>
                  <a:pt x="356498" y="415316"/>
                  <a:pt x="638840" y="415316"/>
                </a:cubicBezTo>
                <a:cubicBezTo>
                  <a:pt x="921182" y="415316"/>
                  <a:pt x="1150065" y="344373"/>
                  <a:pt x="1150065" y="256860"/>
                </a:cubicBezTo>
                <a:cubicBezTo>
                  <a:pt x="1150065" y="169347"/>
                  <a:pt x="921182" y="98404"/>
                  <a:pt x="638840" y="98404"/>
                </a:cubicBezTo>
                <a:close/>
                <a:moveTo>
                  <a:pt x="627606" y="7"/>
                </a:moveTo>
                <a:cubicBezTo>
                  <a:pt x="834366" y="-787"/>
                  <a:pt x="1214415" y="70042"/>
                  <a:pt x="1247888" y="228376"/>
                </a:cubicBezTo>
                <a:lnTo>
                  <a:pt x="1255211" y="223614"/>
                </a:lnTo>
                <a:lnTo>
                  <a:pt x="1255211" y="317516"/>
                </a:lnTo>
                <a:lnTo>
                  <a:pt x="1255211" y="1338542"/>
                </a:lnTo>
                <a:lnTo>
                  <a:pt x="1255211" y="1404562"/>
                </a:lnTo>
                <a:lnTo>
                  <a:pt x="1241216" y="1404562"/>
                </a:lnTo>
                <a:cubicBezTo>
                  <a:pt x="1181427" y="1548293"/>
                  <a:pt x="929392" y="1656051"/>
                  <a:pt x="627606" y="1656051"/>
                </a:cubicBezTo>
                <a:cubicBezTo>
                  <a:pt x="325821" y="1656051"/>
                  <a:pt x="73786" y="1548293"/>
                  <a:pt x="13998" y="1404562"/>
                </a:cubicBezTo>
                <a:lnTo>
                  <a:pt x="0" y="1404562"/>
                </a:lnTo>
                <a:lnTo>
                  <a:pt x="0" y="1338542"/>
                </a:lnTo>
                <a:lnTo>
                  <a:pt x="0" y="317516"/>
                </a:lnTo>
                <a:lnTo>
                  <a:pt x="0" y="280764"/>
                </a:lnTo>
                <a:cubicBezTo>
                  <a:pt x="2442" y="280764"/>
                  <a:pt x="4882" y="233138"/>
                  <a:pt x="7323" y="233138"/>
                </a:cubicBezTo>
                <a:cubicBezTo>
                  <a:pt x="40799" y="74804"/>
                  <a:pt x="420845" y="801"/>
                  <a:pt x="627606" y="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1350">
              <a:gradFill>
                <a:gsLst>
                  <a:gs pos="1250">
                    <a:srgbClr val="505050"/>
                  </a:gs>
                  <a:gs pos="74000">
                    <a:srgbClr val="505050"/>
                  </a:gs>
                </a:gsLst>
                <a:lin ang="5400000" scaled="0"/>
              </a:gradFill>
            </a:endParaRPr>
          </a:p>
        </p:txBody>
      </p:sp>
      <p:sp>
        <p:nvSpPr>
          <p:cNvPr id="187" name="TextBox 186"/>
          <p:cNvSpPr txBox="1"/>
          <p:nvPr/>
        </p:nvSpPr>
        <p:spPr>
          <a:xfrm>
            <a:off x="10717602" y="4581839"/>
            <a:ext cx="1535609" cy="397528"/>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Power BI</a:t>
            </a:r>
          </a:p>
        </p:txBody>
      </p:sp>
      <p:sp>
        <p:nvSpPr>
          <p:cNvPr id="188" name="TextBox 187"/>
          <p:cNvSpPr txBox="1"/>
          <p:nvPr/>
        </p:nvSpPr>
        <p:spPr>
          <a:xfrm>
            <a:off x="9014309" y="4562789"/>
            <a:ext cx="1504993" cy="397528"/>
          </a:xfrm>
          <a:prstGeom prst="rect">
            <a:avLst/>
          </a:prstGeom>
          <a:noFill/>
        </p:spPr>
        <p:txBody>
          <a:bodyPr wrap="square" lIns="0" tIns="149195" rIns="186494" bIns="149195" rtlCol="0">
            <a:noAutofit/>
          </a:bodyPr>
          <a:lstStyle/>
          <a:p>
            <a:pPr algn="ctr" defTabSz="951121">
              <a:lnSpc>
                <a:spcPct val="90000"/>
              </a:lnSpc>
              <a:spcAft>
                <a:spcPts val="612"/>
              </a:spcAft>
            </a:pPr>
            <a:r>
              <a:rPr lang="en-US" sz="1200" spc="-31" dirty="0">
                <a:solidFill>
                  <a:schemeClr val="accent1"/>
                </a:solidFill>
                <a:cs typeface="Segoe UI Semilight" panose="020B0402040204020203" pitchFamily="34" charset="0"/>
              </a:rPr>
              <a:t>Stream Analytics</a:t>
            </a:r>
          </a:p>
        </p:txBody>
      </p:sp>
      <p:cxnSp>
        <p:nvCxnSpPr>
          <p:cNvPr id="193" name="Straight Arrow Connector 192"/>
          <p:cNvCxnSpPr/>
          <p:nvPr/>
        </p:nvCxnSpPr>
        <p:spPr>
          <a:xfrm rot="5400000" flipV="1">
            <a:off x="10462670" y="2735259"/>
            <a:ext cx="0" cy="91440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flipV="1">
            <a:off x="10462670" y="3896337"/>
            <a:ext cx="0" cy="91440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flipV="1">
            <a:off x="3703668" y="2875386"/>
            <a:ext cx="0" cy="64008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flipV="1">
            <a:off x="6167435" y="2921106"/>
            <a:ext cx="0" cy="54864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417453" y="4370383"/>
            <a:ext cx="707209" cy="2762"/>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417453" y="2017708"/>
            <a:ext cx="707209" cy="2762"/>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bwMode="auto">
          <a:xfrm rot="10800000">
            <a:off x="3226105" y="2017708"/>
            <a:ext cx="159285" cy="2352675"/>
          </a:xfrm>
          <a:custGeom>
            <a:avLst/>
            <a:gdLst>
              <a:gd name="connsiteX0" fmla="*/ 247650 w 247650"/>
              <a:gd name="connsiteY0" fmla="*/ 0 h 295275"/>
              <a:gd name="connsiteX1" fmla="*/ 0 w 247650"/>
              <a:gd name="connsiteY1" fmla="*/ 0 h 295275"/>
              <a:gd name="connsiteX2" fmla="*/ 0 w 247650"/>
              <a:gd name="connsiteY2" fmla="*/ 295275 h 295275"/>
              <a:gd name="connsiteX3" fmla="*/ 238125 w 247650"/>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47650" h="295275">
                <a:moveTo>
                  <a:pt x="247650" y="0"/>
                </a:moveTo>
                <a:lnTo>
                  <a:pt x="0" y="0"/>
                </a:lnTo>
                <a:lnTo>
                  <a:pt x="0" y="295275"/>
                </a:lnTo>
                <a:lnTo>
                  <a:pt x="238125" y="295275"/>
                </a:lnTo>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19" name="Straight Connector 18"/>
          <p:cNvCxnSpPr/>
          <p:nvPr/>
        </p:nvCxnSpPr>
        <p:spPr>
          <a:xfrm>
            <a:off x="8415648" y="2017708"/>
            <a:ext cx="0" cy="2342757"/>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2D93F2C-B615-4BFF-992D-2A560AF1E646}"/>
              </a:ext>
            </a:extLst>
          </p:cNvPr>
          <p:cNvGrpSpPr/>
          <p:nvPr/>
        </p:nvGrpSpPr>
        <p:grpSpPr>
          <a:xfrm>
            <a:off x="251864" y="4880675"/>
            <a:ext cx="1547890" cy="273600"/>
            <a:chOff x="2903559" y="4182396"/>
            <a:chExt cx="1547890" cy="273600"/>
          </a:xfrm>
        </p:grpSpPr>
        <p:pic>
          <p:nvPicPr>
            <p:cNvPr id="67" name="Picture 66">
              <a:extLst>
                <a:ext uri="{FF2B5EF4-FFF2-40B4-BE49-F238E27FC236}">
                  <a16:creationId xmlns:a16="http://schemas.microsoft.com/office/drawing/2014/main" id="{B229A440-9904-42F6-91C6-577283EC7074}"/>
                </a:ext>
              </a:extLst>
            </p:cNvPr>
            <p:cNvPicPr>
              <a:picLocks noChangeAspect="1"/>
            </p:cNvPicPr>
            <p:nvPr/>
          </p:nvPicPr>
          <p:blipFill>
            <a:blip r:embed="rId6">
              <a:duotone>
                <a:prstClr val="black"/>
                <a:schemeClr val="accent2">
                  <a:tint val="45000"/>
                  <a:satMod val="400000"/>
                </a:schemeClr>
              </a:duotone>
            </a:blip>
            <a:stretch>
              <a:fillRect/>
            </a:stretch>
          </p:blipFill>
          <p:spPr>
            <a:xfrm>
              <a:off x="2903559" y="4182396"/>
              <a:ext cx="273600" cy="273600"/>
            </a:xfrm>
            <a:prstGeom prst="rect">
              <a:avLst/>
            </a:prstGeom>
          </p:spPr>
        </p:pic>
        <p:sp>
          <p:nvSpPr>
            <p:cNvPr id="68" name="Rectangle 67">
              <a:extLst>
                <a:ext uri="{FF2B5EF4-FFF2-40B4-BE49-F238E27FC236}">
                  <a16:creationId xmlns:a16="http://schemas.microsoft.com/office/drawing/2014/main" id="{86FEDFFF-E0A2-4595-A4CD-78E43A0C8C1B}"/>
                </a:ext>
              </a:extLst>
            </p:cNvPr>
            <p:cNvSpPr/>
            <p:nvPr/>
          </p:nvSpPr>
          <p:spPr>
            <a:xfrm>
              <a:off x="3236754" y="4182396"/>
              <a:ext cx="1214695" cy="265009"/>
            </a:xfrm>
            <a:prstGeom prst="rect">
              <a:avLst/>
            </a:prstGeom>
          </p:spPr>
          <p:txBody>
            <a:bodyPr wrap="square">
              <a:spAutoFit/>
            </a:bodyPr>
            <a:lstStyle/>
            <a:p>
              <a:r>
                <a:rPr lang="en-US" sz="1122" dirty="0">
                  <a:solidFill>
                    <a:srgbClr val="005FAA"/>
                  </a:solidFill>
                  <a:cs typeface="Segoe UI Semilight" panose="020B0402040204020203" pitchFamily="34" charset="0"/>
                </a:rPr>
                <a:t>IOT Hubs</a:t>
              </a:r>
              <a:endParaRPr lang="en-US" sz="1122" dirty="0">
                <a:solidFill>
                  <a:srgbClr val="005FAA"/>
                </a:solidFill>
              </a:endParaRPr>
            </a:p>
          </p:txBody>
        </p:sp>
      </p:grpSp>
    </p:spTree>
    <p:extLst>
      <p:ext uri="{BB962C8B-B14F-4D97-AF65-F5344CB8AC3E}">
        <p14:creationId xmlns:p14="http://schemas.microsoft.com/office/powerpoint/2010/main" val="7299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1_5-30701_Cortana_Analytics_Workshop_2015_Template">
  <a:themeElements>
    <a:clrScheme name="MachineLearning">
      <a:dk1>
        <a:srgbClr val="505050"/>
      </a:dk1>
      <a:lt1>
        <a:srgbClr val="FFFFFF"/>
      </a:lt1>
      <a:dk2>
        <a:srgbClr val="0072C6"/>
      </a:dk2>
      <a:lt2>
        <a:srgbClr val="D2D2D2"/>
      </a:lt2>
      <a:accent1>
        <a:srgbClr val="BA141A"/>
      </a:accent1>
      <a:accent2>
        <a:srgbClr val="0072C6"/>
      </a:accent2>
      <a:accent3>
        <a:srgbClr val="442359"/>
      </a:accent3>
      <a:accent4>
        <a:srgbClr val="002050"/>
      </a:accent4>
      <a:accent5>
        <a:srgbClr val="008272"/>
      </a:accent5>
      <a:accent6>
        <a:srgbClr val="DC3C0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rtana_analytics_workshop_Fall_2015_Template.potx" id="{43103955-CE9B-4AE5-95BA-81D133887506}" vid="{8A75A8ED-569C-4F94-9AF8-C8269F3F861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 TEMPLATE">
  <a:themeElements>
    <a:clrScheme name="Custom 1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3.xml><?xml version="1.0" encoding="utf-8"?>
<a:theme xmlns:a="http://schemas.openxmlformats.org/drawingml/2006/main" name="2_5-30701_Cortana_Analytics_Workshop_2015_Template">
  <a:themeElements>
    <a:clrScheme name="MachineLearning">
      <a:dk1>
        <a:srgbClr val="505050"/>
      </a:dk1>
      <a:lt1>
        <a:srgbClr val="FFFFFF"/>
      </a:lt1>
      <a:dk2>
        <a:srgbClr val="0072C6"/>
      </a:dk2>
      <a:lt2>
        <a:srgbClr val="D2D2D2"/>
      </a:lt2>
      <a:accent1>
        <a:srgbClr val="BA141A"/>
      </a:accent1>
      <a:accent2>
        <a:srgbClr val="0072C6"/>
      </a:accent2>
      <a:accent3>
        <a:srgbClr val="442359"/>
      </a:accent3>
      <a:accent4>
        <a:srgbClr val="002050"/>
      </a:accent4>
      <a:accent5>
        <a:srgbClr val="008272"/>
      </a:accent5>
      <a:accent6>
        <a:srgbClr val="DC3C0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rtana_analytics_workshop_Fall_2015_Template.potx" id="{43103955-CE9B-4AE5-95BA-81D133887506}" vid="{8A75A8ED-569C-4F94-9AF8-C8269F3F8618}"/>
    </a:ext>
  </a:extLst>
</a:theme>
</file>

<file path=ppt/theme/theme4.xml><?xml version="1.0" encoding="utf-8"?>
<a:theme xmlns:a="http://schemas.openxmlformats.org/drawingml/2006/main" name="2_COLOR TEMPLATE">
  <a:themeElements>
    <a:clrScheme name="Custom 2">
      <a:dk1>
        <a:srgbClr val="505050"/>
      </a:dk1>
      <a:lt1>
        <a:srgbClr val="FFFFFF"/>
      </a:lt1>
      <a:dk2>
        <a:srgbClr val="002050"/>
      </a:dk2>
      <a:lt2>
        <a:srgbClr val="CDF4FF"/>
      </a:lt2>
      <a:accent1>
        <a:srgbClr val="0078D7"/>
      </a:accent1>
      <a:accent2>
        <a:srgbClr val="0078D7"/>
      </a:accent2>
      <a:accent3>
        <a:srgbClr val="107C10"/>
      </a:accent3>
      <a:accent4>
        <a:srgbClr val="B4009E"/>
      </a:accent4>
      <a:accent5>
        <a:srgbClr val="5C2D91"/>
      </a:accent5>
      <a:accent6>
        <a:srgbClr val="008272"/>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5.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FT_AzureCon_2015_Template_v03.potx" id="{E9CBCEC3-36C2-4763-88E1-B75AB7E1FC6F}" vid="{9C87FCDA-2B9E-41B8-832B-3728CE63CD15}"/>
    </a:ext>
  </a:extLst>
</a:theme>
</file>

<file path=ppt/theme/theme6.xml><?xml version="1.0" encoding="utf-8"?>
<a:theme xmlns:a="http://schemas.openxmlformats.org/drawingml/2006/main" name="1_COLOR TEMPLATE">
  <a:themeElements>
    <a:clrScheme name="Custom 1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7.xml><?xml version="1.0" encoding="utf-8"?>
<a:theme xmlns:a="http://schemas.openxmlformats.org/drawingml/2006/main" name="5-5011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Template_16x9.potx" id="{73CD10E5-6BB9-40C7-89C8-F0CB96ABC0CF}" vid="{54E896AB-26A2-40C9-9B4F-5BD4E8E2E72B}"/>
    </a:ext>
  </a:extLst>
</a:theme>
</file>

<file path=ppt/theme/theme8.xml><?xml version="1.0" encoding="utf-8"?>
<a:theme xmlns:a="http://schemas.openxmlformats.org/drawingml/2006/main" name="USED_COLOR TEMPLATE">
  <a:themeElements>
    <a:clrScheme name="Custom 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002050"/>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565C02AF658144A8DE5D5B50E10A78" ma:contentTypeVersion="6" ma:contentTypeDescription="Create a new document." ma:contentTypeScope="" ma:versionID="215a335fbfd3ca26036b7e2a663e5e0f">
  <xsd:schema xmlns:xsd="http://www.w3.org/2001/XMLSchema" xmlns:xs="http://www.w3.org/2001/XMLSchema" xmlns:p="http://schemas.microsoft.com/office/2006/metadata/properties" xmlns:ns2="b0912748-34d3-43fe-abbe-13b67236eefa" xmlns:ns3="569bab51-8b7b-4298-948e-4a5b4fcfb50f" targetNamespace="http://schemas.microsoft.com/office/2006/metadata/properties" ma:root="true" ma:fieldsID="da4ea35d76d46bd44f6c1b9542bb469a" ns2:_="" ns3:_="">
    <xsd:import namespace="b0912748-34d3-43fe-abbe-13b67236eefa"/>
    <xsd:import namespace="569bab51-8b7b-4298-948e-4a5b4fcfb5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12748-34d3-43fe-abbe-13b67236eef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9bab51-8b7b-4298-948e-4a5b4fcfb50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A2B4B-0E8B-4F61-AFB3-37B3229F7125}">
  <ds:schemaRefs>
    <ds:schemaRef ds:uri="http://purl.org/dc/elements/1.1/"/>
    <ds:schemaRef ds:uri="http://schemas.microsoft.com/office/2006/metadata/properties"/>
    <ds:schemaRef ds:uri="http://purl.org/dc/terms/"/>
    <ds:schemaRef ds:uri="http://schemas.openxmlformats.org/package/2006/metadata/core-properties"/>
    <ds:schemaRef ds:uri="569bab51-8b7b-4298-948e-4a5b4fcfb50f"/>
    <ds:schemaRef ds:uri="http://schemas.microsoft.com/office/2006/documentManagement/types"/>
    <ds:schemaRef ds:uri="http://schemas.microsoft.com/office/infopath/2007/PartnerControls"/>
    <ds:schemaRef ds:uri="b0912748-34d3-43fe-abbe-13b67236eefa"/>
    <ds:schemaRef ds:uri="http://www.w3.org/XML/1998/namespace"/>
    <ds:schemaRef ds:uri="http://purl.org/dc/dcmitype/"/>
  </ds:schemaRefs>
</ds:datastoreItem>
</file>

<file path=customXml/itemProps2.xml><?xml version="1.0" encoding="utf-8"?>
<ds:datastoreItem xmlns:ds="http://schemas.openxmlformats.org/officeDocument/2006/customXml" ds:itemID="{38AD89A4-985B-4B3C-9C57-747C35447ADA}"/>
</file>

<file path=customXml/itemProps3.xml><?xml version="1.0" encoding="utf-8"?>
<ds:datastoreItem xmlns:ds="http://schemas.openxmlformats.org/officeDocument/2006/customXml" ds:itemID="{F4B9044C-2966-43EE-99F6-2AC1217A46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4029</Words>
  <Application>Microsoft Office PowerPoint</Application>
  <PresentationFormat>Custom</PresentationFormat>
  <Paragraphs>872</Paragraphs>
  <Slides>41</Slides>
  <Notes>34</Notes>
  <HiddenSlides>1</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41</vt:i4>
      </vt:variant>
    </vt:vector>
  </HeadingPairs>
  <TitlesOfParts>
    <vt:vector size="68" baseType="lpstr">
      <vt:lpstr>ＭＳ Ｐゴシック</vt:lpstr>
      <vt:lpstr>ＭＳ Ｐゴシック</vt:lpstr>
      <vt:lpstr>Arial</vt:lpstr>
      <vt:lpstr>Arial Unicode MS</vt:lpstr>
      <vt:lpstr>Calibri</vt:lpstr>
      <vt:lpstr>Calibri Light</vt:lpstr>
      <vt:lpstr>Cambria</vt:lpstr>
      <vt:lpstr>Consolas</vt:lpstr>
      <vt:lpstr>Courier New</vt:lpstr>
      <vt:lpstr>OCR A Extended</vt:lpstr>
      <vt:lpstr>Segoe</vt:lpstr>
      <vt:lpstr>Segoe Light</vt:lpstr>
      <vt:lpstr>Segoe UI</vt:lpstr>
      <vt:lpstr>Segoe UI Black</vt:lpstr>
      <vt:lpstr>Segoe UI Light</vt:lpstr>
      <vt:lpstr>Segoe UI Semibold</vt:lpstr>
      <vt:lpstr>Segoe UI Semilight</vt:lpstr>
      <vt:lpstr>Wingdings</vt:lpstr>
      <vt:lpstr>1_5-30701_Cortana_Analytics_Workshop_2015_Template</vt:lpstr>
      <vt:lpstr>COLOR TEMPLATE</vt:lpstr>
      <vt:lpstr>2_5-30701_Cortana_Analytics_Workshop_2015_Template</vt:lpstr>
      <vt:lpstr>2_COLOR TEMPLATE</vt:lpstr>
      <vt:lpstr>WHITE TEMPLATE</vt:lpstr>
      <vt:lpstr>1_COLOR TEMPLATE</vt:lpstr>
      <vt:lpstr>5-50113_Microsoft_Ready_Light_Template</vt:lpstr>
      <vt:lpstr>USED_COLOR TEMPLATE</vt:lpstr>
      <vt:lpstr>office theme</vt:lpstr>
      <vt:lpstr>Data and AI Overview  Chris Mitchell Rishi Arora</vt:lpstr>
      <vt:lpstr>Advanced Analytics</vt:lpstr>
      <vt:lpstr>Here are some examples of how  our customers are staying ahead </vt:lpstr>
      <vt:lpstr>Cortana Intelligence Suite</vt:lpstr>
      <vt:lpstr>Transform data into intelligent action</vt:lpstr>
      <vt:lpstr>Information Management</vt:lpstr>
      <vt:lpstr>Compose and orchestrate data services at scale</vt:lpstr>
      <vt:lpstr>Get more value from your enterprise data assets</vt:lpstr>
      <vt:lpstr>Ingest events from websites, apps and devices at cloud scale </vt:lpstr>
      <vt:lpstr>Specialized Device Scenarios with IOT Suite</vt:lpstr>
      <vt:lpstr>Information Management Futures</vt:lpstr>
      <vt:lpstr>PowerPoint Presentation</vt:lpstr>
      <vt:lpstr>Azure IoT Edge (In Preview)</vt:lpstr>
      <vt:lpstr>Big Data Stores</vt:lpstr>
      <vt:lpstr>A hyper-scale repository for big data analytics workloads</vt:lpstr>
      <vt:lpstr>Elastic data warehouse as a service with enterprise-class features </vt:lpstr>
      <vt:lpstr>Globally distributed NoSQL Solution with multiple APIs</vt:lpstr>
      <vt:lpstr>Data Stores Futures</vt:lpstr>
      <vt:lpstr>Overview of SQL DB Managed Instance</vt:lpstr>
      <vt:lpstr>PowerPoint Presentation</vt:lpstr>
      <vt:lpstr>Machine Learning and Analytics</vt:lpstr>
      <vt:lpstr>Big data analytics made easy</vt:lpstr>
      <vt:lpstr>Comprehensive set of managed Apache big data projects</vt:lpstr>
      <vt:lpstr>Real-time stream processing in the cloud</vt:lpstr>
      <vt:lpstr>Easily build, deploy, and share predictive analytics solutions</vt:lpstr>
      <vt:lpstr>Machine Learning and Analytics Futures</vt:lpstr>
      <vt:lpstr>New capabilities coming to “Project Vienna”</vt:lpstr>
      <vt:lpstr>Artificial Intelligence Focus on Partners</vt:lpstr>
      <vt:lpstr>PowerPoint Presentation</vt:lpstr>
      <vt:lpstr>PowerPoint Presentation</vt:lpstr>
      <vt:lpstr>PowerPoint Presentation</vt:lpstr>
      <vt:lpstr>PowerPoint Presentation</vt:lpstr>
      <vt:lpstr>Intelligence</vt:lpstr>
      <vt:lpstr>Build applications that understand people</vt:lpstr>
      <vt:lpstr>Your bots – wherever your users converse</vt:lpstr>
      <vt:lpstr>Get things done in more helpful, proactive and natural ways </vt:lpstr>
      <vt:lpstr>Dashboards &amp; Visualizations</vt:lpstr>
      <vt:lpstr>Keep a pulse on your business with live, interactive dashboards</vt:lpstr>
      <vt:lpstr>Transform data into intelligent action</vt:lpstr>
      <vt:lpstr>PowerPoint Presentation</vt:lpstr>
      <vt:lpstr>Operationalization Platforms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2016-10-19T18:20:11Z</dcterms:created>
  <dcterms:modified xsi:type="dcterms:W3CDTF">2017-09-21T14:00:14Z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0x010100A9565C02AF658144A8DE5D5B50E10A78</vt:lpwstr>
  </property>
</Properties>
</file>