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706" r:id="rId7"/>
    <p:sldMasterId id="2147483717" r:id="rId8"/>
    <p:sldMasterId id="2147483740" r:id="rId9"/>
    <p:sldMasterId id="2147483765" r:id="rId10"/>
    <p:sldMasterId id="2147483790" r:id="rId11"/>
  </p:sldMasterIdLst>
  <p:notesMasterIdLst>
    <p:notesMasterId r:id="rId69"/>
  </p:notesMasterIdLst>
  <p:sldIdLst>
    <p:sldId id="266" r:id="rId12"/>
    <p:sldId id="269" r:id="rId13"/>
    <p:sldId id="265" r:id="rId14"/>
    <p:sldId id="268" r:id="rId15"/>
    <p:sldId id="270" r:id="rId16"/>
    <p:sldId id="263" r:id="rId17"/>
    <p:sldId id="271" r:id="rId18"/>
    <p:sldId id="290" r:id="rId19"/>
    <p:sldId id="291" r:id="rId20"/>
    <p:sldId id="273" r:id="rId21"/>
    <p:sldId id="262" r:id="rId22"/>
    <p:sldId id="274" r:id="rId23"/>
    <p:sldId id="257" r:id="rId24"/>
    <p:sldId id="261" r:id="rId25"/>
    <p:sldId id="258" r:id="rId26"/>
    <p:sldId id="275" r:id="rId27"/>
    <p:sldId id="278" r:id="rId28"/>
    <p:sldId id="276" r:id="rId29"/>
    <p:sldId id="277" r:id="rId30"/>
    <p:sldId id="279" r:id="rId31"/>
    <p:sldId id="280" r:id="rId32"/>
    <p:sldId id="281" r:id="rId33"/>
    <p:sldId id="282" r:id="rId34"/>
    <p:sldId id="283" r:id="rId35"/>
    <p:sldId id="284" r:id="rId36"/>
    <p:sldId id="285" r:id="rId37"/>
    <p:sldId id="286" r:id="rId38"/>
    <p:sldId id="287" r:id="rId39"/>
    <p:sldId id="288" r:id="rId40"/>
    <p:sldId id="289"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A6ACF29-8359-4F69-9B35-4ACE78E933E1}">
          <p14:sldIdLst>
            <p14:sldId id="266"/>
            <p14:sldId id="269"/>
            <p14:sldId id="265"/>
            <p14:sldId id="268"/>
            <p14:sldId id="270"/>
            <p14:sldId id="263"/>
            <p14:sldId id="271"/>
            <p14:sldId id="290"/>
            <p14:sldId id="291"/>
            <p14:sldId id="273"/>
            <p14:sldId id="262"/>
            <p14:sldId id="274"/>
            <p14:sldId id="257"/>
            <p14:sldId id="261"/>
            <p14:sldId id="258"/>
            <p14:sldId id="275"/>
            <p14:sldId id="278"/>
            <p14:sldId id="276"/>
            <p14:sldId id="277"/>
            <p14:sldId id="279"/>
            <p14:sldId id="280"/>
            <p14:sldId id="281"/>
            <p14:sldId id="282"/>
            <p14:sldId id="283"/>
            <p14:sldId id="284"/>
            <p14:sldId id="285"/>
            <p14:sldId id="286"/>
            <p14:sldId id="287"/>
            <p14:sldId id="288"/>
            <p14:sldId id="289"/>
          </p14:sldIdLst>
        </p14:section>
        <p14:section name="Modern Workspace" id="{77BB520D-CE62-4762-982D-856F7B70BFA0}">
          <p14:sldIdLst>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Lst>
        </p14:section>
        <p14:section name="Dynamics Editions" id="{D8392046-3464-4DA6-AB5D-97E0D8C7B1DA}">
          <p14:sldIdLst>
            <p14:sldId id="311"/>
            <p14:sldId id="312"/>
            <p14:sldId id="313"/>
            <p14:sldId id="314"/>
            <p14:sldId id="315"/>
            <p14:sldId id="316"/>
          </p14:sldIdLst>
        </p14:section>
        <p14:section name="Dynamics Learning Plans" id="{6E024A74-E28C-47F6-B4C0-0C001246AA30}">
          <p14:sldIdLst/>
        </p14:section>
        <p14:section name="General Practice Appendix" id="{49863B71-1709-4AD3-9D7D-D570FBBB202E}">
          <p14:sldIdLst>
            <p14:sldId id="317"/>
            <p14:sldId id="3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AF42"/>
    <a:srgbClr val="85C85D"/>
    <a:srgbClr val="556087"/>
    <a:srgbClr val="4139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CB9010-F54F-4DD9-847F-2A8E3E4077CF}" v="133" dt="2017-09-21T05:35:21.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958" autoAdjust="0"/>
  </p:normalViewPr>
  <p:slideViewPr>
    <p:cSldViewPr snapToGrid="0">
      <p:cViewPr varScale="1">
        <p:scale>
          <a:sx n="81" d="100"/>
          <a:sy n="81" d="100"/>
        </p:scale>
        <p:origin x="63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 Type="http://schemas.openxmlformats.org/officeDocument/2006/relationships/slideMaster" Target="slideMasters/slideMaster4.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riram Ganapathy" userId="772bc476-ddfa-4eb3-81e4-be468c01e061" providerId="ADAL" clId="{5D957816-B122-415D-893B-360D55FEBB43}"/>
    <pc:docChg chg="undo custSel addSld delSld modSld">
      <pc:chgData name="Sriram Ganapathy" userId="772bc476-ddfa-4eb3-81e4-be468c01e061" providerId="ADAL" clId="{5D957816-B122-415D-893B-360D55FEBB43}" dt="2017-09-21T20:25:37.860" v="637"/>
      <pc:docMkLst>
        <pc:docMk/>
      </pc:docMkLst>
      <pc:sldChg chg="modSp">
        <pc:chgData name="Sriram Ganapathy" userId="772bc476-ddfa-4eb3-81e4-be468c01e061" providerId="ADAL" clId="{5D957816-B122-415D-893B-360D55FEBB43}" dt="2017-09-21T18:06:16.174" v="22" actId="20577"/>
        <pc:sldMkLst>
          <pc:docMk/>
          <pc:sldMk cId="3285192248" sldId="266"/>
        </pc:sldMkLst>
        <pc:spChg chg="mod">
          <ac:chgData name="Sriram Ganapathy" userId="772bc476-ddfa-4eb3-81e4-be468c01e061" providerId="ADAL" clId="{5D957816-B122-415D-893B-360D55FEBB43}" dt="2017-09-21T18:06:16.174" v="22" actId="20577"/>
          <ac:spMkLst>
            <pc:docMk/>
            <pc:sldMk cId="3285192248" sldId="266"/>
            <ac:spMk id="4" creationId="{4655A8CB-F881-49EA-8B7D-FA16D29DAB06}"/>
          </ac:spMkLst>
        </pc:spChg>
      </pc:sldChg>
      <pc:sldChg chg="modSp">
        <pc:chgData name="Sriram Ganapathy" userId="772bc476-ddfa-4eb3-81e4-be468c01e061" providerId="ADAL" clId="{5D957816-B122-415D-893B-360D55FEBB43}" dt="2017-09-21T18:07:31.158" v="24" actId="20577"/>
        <pc:sldMkLst>
          <pc:docMk/>
          <pc:sldMk cId="1907139741" sldId="269"/>
        </pc:sldMkLst>
        <pc:spChg chg="mod">
          <ac:chgData name="Sriram Ganapathy" userId="772bc476-ddfa-4eb3-81e4-be468c01e061" providerId="ADAL" clId="{5D957816-B122-415D-893B-360D55FEBB43}" dt="2017-09-21T18:07:31.158" v="24" actId="20577"/>
          <ac:spMkLst>
            <pc:docMk/>
            <pc:sldMk cId="1907139741" sldId="269"/>
            <ac:spMk id="9" creationId="{B6C2CD26-5DA6-45F1-8C6B-E21994844989}"/>
          </ac:spMkLst>
        </pc:spChg>
      </pc:sldChg>
      <pc:sldChg chg="delSp del">
        <pc:chgData name="Sriram Ganapathy" userId="772bc476-ddfa-4eb3-81e4-be468c01e061" providerId="ADAL" clId="{5D957816-B122-415D-893B-360D55FEBB43}" dt="2017-09-21T18:27:23.733" v="628" actId="2696"/>
        <pc:sldMkLst>
          <pc:docMk/>
          <pc:sldMk cId="4157082590" sldId="272"/>
        </pc:sldMkLst>
        <pc:picChg chg="del">
          <ac:chgData name="Sriram Ganapathy" userId="772bc476-ddfa-4eb3-81e4-be468c01e061" providerId="ADAL" clId="{5D957816-B122-415D-893B-360D55FEBB43}" dt="2017-09-21T18:27:07.838" v="624" actId="2696"/>
          <ac:picMkLst>
            <pc:docMk/>
            <pc:sldMk cId="4157082590" sldId="272"/>
            <ac:picMk id="13" creationId="{00000000-0000-0000-0000-000000000000}"/>
          </ac:picMkLst>
        </pc:picChg>
      </pc:sldChg>
      <pc:sldChg chg="modSp modNotesTx">
        <pc:chgData name="Sriram Ganapathy" userId="772bc476-ddfa-4eb3-81e4-be468c01e061" providerId="ADAL" clId="{5D957816-B122-415D-893B-360D55FEBB43}" dt="2017-09-21T18:14:22.935" v="98" actId="20577"/>
        <pc:sldMkLst>
          <pc:docMk/>
          <pc:sldMk cId="3982225188" sldId="275"/>
        </pc:sldMkLst>
        <pc:spChg chg="mod">
          <ac:chgData name="Sriram Ganapathy" userId="772bc476-ddfa-4eb3-81e4-be468c01e061" providerId="ADAL" clId="{5D957816-B122-415D-893B-360D55FEBB43}" dt="2017-09-21T18:14:22.935" v="98" actId="20577"/>
          <ac:spMkLst>
            <pc:docMk/>
            <pc:sldMk cId="3982225188" sldId="275"/>
            <ac:spMk id="4" creationId="{C6D7A9E7-B6B4-40BB-9517-E758D33B7BB6}"/>
          </ac:spMkLst>
        </pc:spChg>
      </pc:sldChg>
      <pc:sldChg chg="del">
        <pc:chgData name="Sriram Ganapathy" userId="772bc476-ddfa-4eb3-81e4-be468c01e061" providerId="ADAL" clId="{5D957816-B122-415D-893B-360D55FEBB43}" dt="2017-09-21T05:30:32.492" v="0" actId="2696"/>
        <pc:sldMkLst>
          <pc:docMk/>
          <pc:sldMk cId="1304599519" sldId="290"/>
        </pc:sldMkLst>
      </pc:sldChg>
      <pc:sldChg chg="add">
        <pc:chgData name="Sriram Ganapathy" userId="772bc476-ddfa-4eb3-81e4-be468c01e061" providerId="ADAL" clId="{5D957816-B122-415D-893B-360D55FEBB43}" dt="2017-09-21T05:30:37.460" v="1" actId="2696"/>
        <pc:sldMkLst>
          <pc:docMk/>
          <pc:sldMk cId="3098919957" sldId="290"/>
        </pc:sldMkLst>
      </pc:sldChg>
      <pc:sldChg chg="addSp delSp modSp add">
        <pc:chgData name="Sriram Ganapathy" userId="772bc476-ddfa-4eb3-81e4-be468c01e061" providerId="ADAL" clId="{5D957816-B122-415D-893B-360D55FEBB43}" dt="2017-09-21T18:27:19.554" v="627" actId="14100"/>
        <pc:sldMkLst>
          <pc:docMk/>
          <pc:sldMk cId="1434723850" sldId="291"/>
        </pc:sldMkLst>
        <pc:spChg chg="mod">
          <ac:chgData name="Sriram Ganapathy" userId="772bc476-ddfa-4eb3-81e4-be468c01e061" providerId="ADAL" clId="{5D957816-B122-415D-893B-360D55FEBB43}" dt="2017-09-21T18:22:38.478" v="513" actId="1076"/>
          <ac:spMkLst>
            <pc:docMk/>
            <pc:sldMk cId="1434723850" sldId="291"/>
            <ac:spMk id="25" creationId="{DD9E4E50-696F-4DD2-9C97-DF52627680A0}"/>
          </ac:spMkLst>
        </pc:spChg>
        <pc:spChg chg="mod">
          <ac:chgData name="Sriram Ganapathy" userId="772bc476-ddfa-4eb3-81e4-be468c01e061" providerId="ADAL" clId="{5D957816-B122-415D-893B-360D55FEBB43}" dt="2017-09-21T18:27:01.895" v="623" actId="1076"/>
          <ac:spMkLst>
            <pc:docMk/>
            <pc:sldMk cId="1434723850" sldId="291"/>
            <ac:spMk id="33" creationId="{08AC3B15-E347-45CF-80A1-1745011B676F}"/>
          </ac:spMkLst>
        </pc:spChg>
        <pc:picChg chg="add mod">
          <ac:chgData name="Sriram Ganapathy" userId="772bc476-ddfa-4eb3-81e4-be468c01e061" providerId="ADAL" clId="{5D957816-B122-415D-893B-360D55FEBB43}" dt="2017-09-21T18:16:26.326" v="108" actId="1076"/>
          <ac:picMkLst>
            <pc:docMk/>
            <pc:sldMk cId="1434723850" sldId="291"/>
            <ac:picMk id="2" creationId="{7921F1C8-40C0-4ACB-8CAB-CAEBA127162C}"/>
          </ac:picMkLst>
        </pc:picChg>
        <pc:picChg chg="del">
          <ac:chgData name="Sriram Ganapathy" userId="772bc476-ddfa-4eb3-81e4-be468c01e061" providerId="ADAL" clId="{5D957816-B122-415D-893B-360D55FEBB43}" dt="2017-09-21T18:22:40.494" v="514" actId="478"/>
          <ac:picMkLst>
            <pc:docMk/>
            <pc:sldMk cId="1434723850" sldId="291"/>
            <ac:picMk id="3" creationId="{8C1A320B-F218-4975-8516-9B44EF6389DD}"/>
          </ac:picMkLst>
        </pc:picChg>
        <pc:picChg chg="del">
          <ac:chgData name="Sriram Ganapathy" userId="772bc476-ddfa-4eb3-81e4-be468c01e061" providerId="ADAL" clId="{5D957816-B122-415D-893B-360D55FEBB43}" dt="2017-09-21T18:22:22.854" v="508" actId="478"/>
          <ac:picMkLst>
            <pc:docMk/>
            <pc:sldMk cId="1434723850" sldId="291"/>
            <ac:picMk id="4" creationId="{ECDEBBF2-DF69-4683-8A49-CE8F07C5FD59}"/>
          </ac:picMkLst>
        </pc:picChg>
        <pc:picChg chg="del">
          <ac:chgData name="Sriram Ganapathy" userId="772bc476-ddfa-4eb3-81e4-be468c01e061" providerId="ADAL" clId="{5D957816-B122-415D-893B-360D55FEBB43}" dt="2017-09-21T18:16:06.004" v="100" actId="478"/>
          <ac:picMkLst>
            <pc:docMk/>
            <pc:sldMk cId="1434723850" sldId="291"/>
            <ac:picMk id="6" creationId="{EEDEBDCA-5BBF-48CC-B097-2CACF6F8023F}"/>
          </ac:picMkLst>
        </pc:picChg>
        <pc:picChg chg="add mod">
          <ac:chgData name="Sriram Ganapathy" userId="772bc476-ddfa-4eb3-81e4-be468c01e061" providerId="ADAL" clId="{5D957816-B122-415D-893B-360D55FEBB43}" dt="2017-09-21T18:27:19.554" v="627" actId="14100"/>
          <ac:picMkLst>
            <pc:docMk/>
            <pc:sldMk cId="1434723850" sldId="291"/>
            <ac:picMk id="19" creationId="{FF3AD6EB-8EDB-4352-9752-2229DE65CE04}"/>
          </ac:picMkLst>
        </pc:picChg>
      </pc:sldChg>
      <pc:sldChg chg="modSp add del">
        <pc:chgData name="Sriram Ganapathy" userId="772bc476-ddfa-4eb3-81e4-be468c01e061" providerId="ADAL" clId="{5D957816-B122-415D-893B-360D55FEBB43}" dt="2017-09-21T20:25:37.860" v="637"/>
        <pc:sldMkLst>
          <pc:docMk/>
          <pc:sldMk cId="2423172826" sldId="292"/>
        </pc:sldMkLst>
        <pc:spChg chg="mod">
          <ac:chgData name="Sriram Ganapathy" userId="772bc476-ddfa-4eb3-81e4-be468c01e061" providerId="ADAL" clId="{5D957816-B122-415D-893B-360D55FEBB43}" dt="2017-09-21T20:25:37.564" v="636"/>
          <ac:spMkLst>
            <pc:docMk/>
            <pc:sldMk cId="2423172826" sldId="292"/>
            <ac:spMk id="3" creationId="{00000000-0000-0000-0000-000000000000}"/>
          </ac:spMkLst>
        </pc:spChg>
      </pc:sldChg>
      <pc:sldChg chg="add del setBg">
        <pc:chgData name="Sriram Ganapathy" userId="772bc476-ddfa-4eb3-81e4-be468c01e061" providerId="ADAL" clId="{5D957816-B122-415D-893B-360D55FEBB43}" dt="2017-09-21T20:25:37.860" v="637"/>
        <pc:sldMkLst>
          <pc:docMk/>
          <pc:sldMk cId="3060236685" sldId="293"/>
        </pc:sldMkLst>
      </pc:sldChg>
      <pc:sldChg chg="add del setBg">
        <pc:chgData name="Sriram Ganapathy" userId="772bc476-ddfa-4eb3-81e4-be468c01e061" providerId="ADAL" clId="{5D957816-B122-415D-893B-360D55FEBB43}" dt="2017-09-21T20:25:37.860" v="637"/>
        <pc:sldMkLst>
          <pc:docMk/>
          <pc:sldMk cId="3728183650" sldId="294"/>
        </pc:sldMkLst>
      </pc:sldChg>
      <pc:sldChg chg="add del setBg">
        <pc:chgData name="Sriram Ganapathy" userId="772bc476-ddfa-4eb3-81e4-be468c01e061" providerId="ADAL" clId="{5D957816-B122-415D-893B-360D55FEBB43}" dt="2017-09-21T20:25:37.860" v="637"/>
        <pc:sldMkLst>
          <pc:docMk/>
          <pc:sldMk cId="1004310750" sldId="295"/>
        </pc:sldMkLst>
      </pc:sldChg>
      <pc:sldChg chg="add del">
        <pc:chgData name="Sriram Ganapathy" userId="772bc476-ddfa-4eb3-81e4-be468c01e061" providerId="ADAL" clId="{5D957816-B122-415D-893B-360D55FEBB43}" dt="2017-09-21T20:25:37.860" v="637"/>
        <pc:sldMkLst>
          <pc:docMk/>
          <pc:sldMk cId="577808364" sldId="296"/>
        </pc:sldMkLst>
      </pc:sldChg>
      <pc:sldChg chg="add del">
        <pc:chgData name="Sriram Ganapathy" userId="772bc476-ddfa-4eb3-81e4-be468c01e061" providerId="ADAL" clId="{5D957816-B122-415D-893B-360D55FEBB43}" dt="2017-09-21T20:25:37.860" v="637"/>
        <pc:sldMkLst>
          <pc:docMk/>
          <pc:sldMk cId="4146359763" sldId="297"/>
        </pc:sldMkLst>
      </pc:sldChg>
      <pc:sldChg chg="add del">
        <pc:chgData name="Sriram Ganapathy" userId="772bc476-ddfa-4eb3-81e4-be468c01e061" providerId="ADAL" clId="{5D957816-B122-415D-893B-360D55FEBB43}" dt="2017-09-21T20:25:37.860" v="637"/>
        <pc:sldMkLst>
          <pc:docMk/>
          <pc:sldMk cId="817490455" sldId="298"/>
        </pc:sldMkLst>
      </pc:sldChg>
      <pc:sldChg chg="add del">
        <pc:chgData name="Sriram Ganapathy" userId="772bc476-ddfa-4eb3-81e4-be468c01e061" providerId="ADAL" clId="{5D957816-B122-415D-893B-360D55FEBB43}" dt="2017-09-21T20:25:37.564" v="636"/>
        <pc:sldMkLst>
          <pc:docMk/>
          <pc:sldMk cId="954790947" sldId="299"/>
        </pc:sldMkLst>
      </pc:sldChg>
      <pc:sldChg chg="add del">
        <pc:chgData name="Sriram Ganapathy" userId="772bc476-ddfa-4eb3-81e4-be468c01e061" providerId="ADAL" clId="{5D957816-B122-415D-893B-360D55FEBB43}" dt="2017-09-21T20:25:28.191" v="632"/>
        <pc:sldMkLst>
          <pc:docMk/>
          <pc:sldMk cId="2468478946" sldId="299"/>
        </pc:sldMkLst>
      </pc:sldChg>
      <pc:sldChg chg="add">
        <pc:chgData name="Sriram Ganapathy" userId="772bc476-ddfa-4eb3-81e4-be468c01e061" providerId="ADAL" clId="{5D957816-B122-415D-893B-360D55FEBB43}" dt="2017-09-21T20:25:37.860" v="637"/>
        <pc:sldMkLst>
          <pc:docMk/>
          <pc:sldMk cId="3470945973" sldId="299"/>
        </pc:sldMkLst>
      </pc:sldChg>
      <pc:sldChg chg="add del">
        <pc:chgData name="Sriram Ganapathy" userId="772bc476-ddfa-4eb3-81e4-be468c01e061" providerId="ADAL" clId="{5D957816-B122-415D-893B-360D55FEBB43}" dt="2017-09-21T20:25:37.860" v="637"/>
        <pc:sldMkLst>
          <pc:docMk/>
          <pc:sldMk cId="2194323859" sldId="300"/>
        </pc:sldMkLst>
      </pc:sldChg>
      <pc:sldChg chg="add del">
        <pc:chgData name="Sriram Ganapathy" userId="772bc476-ddfa-4eb3-81e4-be468c01e061" providerId="ADAL" clId="{5D957816-B122-415D-893B-360D55FEBB43}" dt="2017-09-21T20:25:37.860" v="637"/>
        <pc:sldMkLst>
          <pc:docMk/>
          <pc:sldMk cId="2753100649" sldId="301"/>
        </pc:sldMkLst>
      </pc:sldChg>
      <pc:sldChg chg="add del">
        <pc:chgData name="Sriram Ganapathy" userId="772bc476-ddfa-4eb3-81e4-be468c01e061" providerId="ADAL" clId="{5D957816-B122-415D-893B-360D55FEBB43}" dt="2017-09-21T20:25:37.860" v="637"/>
        <pc:sldMkLst>
          <pc:docMk/>
          <pc:sldMk cId="1105929967" sldId="302"/>
        </pc:sldMkLst>
      </pc:sldChg>
      <pc:sldChg chg="add del">
        <pc:chgData name="Sriram Ganapathy" userId="772bc476-ddfa-4eb3-81e4-be468c01e061" providerId="ADAL" clId="{5D957816-B122-415D-893B-360D55FEBB43}" dt="2017-09-21T20:25:37.860" v="637"/>
        <pc:sldMkLst>
          <pc:docMk/>
          <pc:sldMk cId="155812272" sldId="303"/>
        </pc:sldMkLst>
      </pc:sldChg>
      <pc:sldChg chg="add del">
        <pc:chgData name="Sriram Ganapathy" userId="772bc476-ddfa-4eb3-81e4-be468c01e061" providerId="ADAL" clId="{5D957816-B122-415D-893B-360D55FEBB43}" dt="2017-09-21T20:25:37.860" v="637"/>
        <pc:sldMkLst>
          <pc:docMk/>
          <pc:sldMk cId="373448126" sldId="304"/>
        </pc:sldMkLst>
      </pc:sldChg>
      <pc:sldChg chg="add del">
        <pc:chgData name="Sriram Ganapathy" userId="772bc476-ddfa-4eb3-81e4-be468c01e061" providerId="ADAL" clId="{5D957816-B122-415D-893B-360D55FEBB43}" dt="2017-09-21T20:25:37.860" v="637"/>
        <pc:sldMkLst>
          <pc:docMk/>
          <pc:sldMk cId="1387480231" sldId="305"/>
        </pc:sldMkLst>
      </pc:sldChg>
      <pc:sldChg chg="add del">
        <pc:chgData name="Sriram Ganapathy" userId="772bc476-ddfa-4eb3-81e4-be468c01e061" providerId="ADAL" clId="{5D957816-B122-415D-893B-360D55FEBB43}" dt="2017-09-21T20:25:37.860" v="637"/>
        <pc:sldMkLst>
          <pc:docMk/>
          <pc:sldMk cId="96650198" sldId="306"/>
        </pc:sldMkLst>
      </pc:sldChg>
      <pc:sldChg chg="add del">
        <pc:chgData name="Sriram Ganapathy" userId="772bc476-ddfa-4eb3-81e4-be468c01e061" providerId="ADAL" clId="{5D957816-B122-415D-893B-360D55FEBB43}" dt="2017-09-21T20:25:37.860" v="637"/>
        <pc:sldMkLst>
          <pc:docMk/>
          <pc:sldMk cId="2075987462" sldId="307"/>
        </pc:sldMkLst>
      </pc:sldChg>
      <pc:sldChg chg="add del">
        <pc:chgData name="Sriram Ganapathy" userId="772bc476-ddfa-4eb3-81e4-be468c01e061" providerId="ADAL" clId="{5D957816-B122-415D-893B-360D55FEBB43}" dt="2017-09-21T20:25:37.860" v="637"/>
        <pc:sldMkLst>
          <pc:docMk/>
          <pc:sldMk cId="1640214474" sldId="308"/>
        </pc:sldMkLst>
      </pc:sldChg>
      <pc:sldChg chg="add del">
        <pc:chgData name="Sriram Ganapathy" userId="772bc476-ddfa-4eb3-81e4-be468c01e061" providerId="ADAL" clId="{5D957816-B122-415D-893B-360D55FEBB43}" dt="2017-09-21T20:25:37.860" v="637"/>
        <pc:sldMkLst>
          <pc:docMk/>
          <pc:sldMk cId="3720364181" sldId="309"/>
        </pc:sldMkLst>
      </pc:sldChg>
      <pc:sldChg chg="add del">
        <pc:chgData name="Sriram Ganapathy" userId="772bc476-ddfa-4eb3-81e4-be468c01e061" providerId="ADAL" clId="{5D957816-B122-415D-893B-360D55FEBB43}" dt="2017-09-21T20:25:37.860" v="637"/>
        <pc:sldMkLst>
          <pc:docMk/>
          <pc:sldMk cId="1991830731" sldId="310"/>
        </pc:sldMkLst>
      </pc:sldChg>
      <pc:sldChg chg="add del">
        <pc:chgData name="Sriram Ganapathy" userId="772bc476-ddfa-4eb3-81e4-be468c01e061" providerId="ADAL" clId="{5D957816-B122-415D-893B-360D55FEBB43}" dt="2017-09-21T20:25:37.860" v="637"/>
        <pc:sldMkLst>
          <pc:docMk/>
          <pc:sldMk cId="3679503655" sldId="311"/>
        </pc:sldMkLst>
      </pc:sldChg>
      <pc:sldChg chg="add del">
        <pc:chgData name="Sriram Ganapathy" userId="772bc476-ddfa-4eb3-81e4-be468c01e061" providerId="ADAL" clId="{5D957816-B122-415D-893B-360D55FEBB43}" dt="2017-09-21T20:25:37.860" v="637"/>
        <pc:sldMkLst>
          <pc:docMk/>
          <pc:sldMk cId="2874290987" sldId="312"/>
        </pc:sldMkLst>
      </pc:sldChg>
      <pc:sldChg chg="add del">
        <pc:chgData name="Sriram Ganapathy" userId="772bc476-ddfa-4eb3-81e4-be468c01e061" providerId="ADAL" clId="{5D957816-B122-415D-893B-360D55FEBB43}" dt="2017-09-21T20:25:37.860" v="637"/>
        <pc:sldMkLst>
          <pc:docMk/>
          <pc:sldMk cId="3286969261" sldId="313"/>
        </pc:sldMkLst>
      </pc:sldChg>
      <pc:sldChg chg="add del modTransition">
        <pc:chgData name="Sriram Ganapathy" userId="772bc476-ddfa-4eb3-81e4-be468c01e061" providerId="ADAL" clId="{5D957816-B122-415D-893B-360D55FEBB43}" dt="2017-09-21T20:25:37.860" v="637"/>
        <pc:sldMkLst>
          <pc:docMk/>
          <pc:sldMk cId="3643752962" sldId="314"/>
        </pc:sldMkLst>
      </pc:sldChg>
      <pc:sldChg chg="add del">
        <pc:chgData name="Sriram Ganapathy" userId="772bc476-ddfa-4eb3-81e4-be468c01e061" providerId="ADAL" clId="{5D957816-B122-415D-893B-360D55FEBB43}" dt="2017-09-21T20:25:37.860" v="637"/>
        <pc:sldMkLst>
          <pc:docMk/>
          <pc:sldMk cId="1571864674" sldId="315"/>
        </pc:sldMkLst>
      </pc:sldChg>
      <pc:sldChg chg="add del modTransition">
        <pc:chgData name="Sriram Ganapathy" userId="772bc476-ddfa-4eb3-81e4-be468c01e061" providerId="ADAL" clId="{5D957816-B122-415D-893B-360D55FEBB43}" dt="2017-09-21T20:25:37.860" v="637"/>
        <pc:sldMkLst>
          <pc:docMk/>
          <pc:sldMk cId="116072423" sldId="316"/>
        </pc:sldMkLst>
      </pc:sldChg>
      <pc:sldChg chg="add">
        <pc:chgData name="Sriram Ganapathy" userId="772bc476-ddfa-4eb3-81e4-be468c01e061" providerId="ADAL" clId="{5D957816-B122-415D-893B-360D55FEBB43}" dt="2017-09-21T20:25:37.860" v="637"/>
        <pc:sldMkLst>
          <pc:docMk/>
          <pc:sldMk cId="145974335" sldId="317"/>
        </pc:sldMkLst>
      </pc:sldChg>
      <pc:sldChg chg="add del">
        <pc:chgData name="Sriram Ganapathy" userId="772bc476-ddfa-4eb3-81e4-be468c01e061" providerId="ADAL" clId="{5D957816-B122-415D-893B-360D55FEBB43}" dt="2017-09-21T20:25:28.191" v="632"/>
        <pc:sldMkLst>
          <pc:docMk/>
          <pc:sldMk cId="1082723600" sldId="317"/>
        </pc:sldMkLst>
      </pc:sldChg>
      <pc:sldChg chg="add del">
        <pc:chgData name="Sriram Ganapathy" userId="772bc476-ddfa-4eb3-81e4-be468c01e061" providerId="ADAL" clId="{5D957816-B122-415D-893B-360D55FEBB43}" dt="2017-09-21T20:25:37.564" v="636"/>
        <pc:sldMkLst>
          <pc:docMk/>
          <pc:sldMk cId="2011312976" sldId="317"/>
        </pc:sldMkLst>
      </pc:sldChg>
      <pc:sldChg chg="add del">
        <pc:chgData name="Sriram Ganapathy" userId="772bc476-ddfa-4eb3-81e4-be468c01e061" providerId="ADAL" clId="{5D957816-B122-415D-893B-360D55FEBB43}" dt="2017-09-21T20:25:28.191" v="632"/>
        <pc:sldMkLst>
          <pc:docMk/>
          <pc:sldMk cId="687468712" sldId="318"/>
        </pc:sldMkLst>
      </pc:sldChg>
      <pc:sldChg chg="add">
        <pc:chgData name="Sriram Ganapathy" userId="772bc476-ddfa-4eb3-81e4-be468c01e061" providerId="ADAL" clId="{5D957816-B122-415D-893B-360D55FEBB43}" dt="2017-09-21T20:25:37.860" v="637"/>
        <pc:sldMkLst>
          <pc:docMk/>
          <pc:sldMk cId="3076104817" sldId="318"/>
        </pc:sldMkLst>
      </pc:sldChg>
      <pc:sldChg chg="add del">
        <pc:chgData name="Sriram Ganapathy" userId="772bc476-ddfa-4eb3-81e4-be468c01e061" providerId="ADAL" clId="{5D957816-B122-415D-893B-360D55FEBB43}" dt="2017-09-21T20:25:37.564" v="636"/>
        <pc:sldMkLst>
          <pc:docMk/>
          <pc:sldMk cId="4288939864" sldId="318"/>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57.jpg"/></Relationships>
</file>

<file path=ppt/diagrams/_rels/drawing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image" Target="../media/image5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17CC34-8B64-456D-9B28-ABB9EAECFF03}" type="doc">
      <dgm:prSet loTypeId="urn:microsoft.com/office/officeart/2005/8/layout/hList2" loCatId="relationship" qsTypeId="urn:microsoft.com/office/officeart/2005/8/quickstyle/simple1" qsCatId="simple" csTypeId="urn:microsoft.com/office/officeart/2005/8/colors/accent1_2" csCatId="accent1" phldr="1"/>
      <dgm:spPr/>
    </dgm:pt>
    <dgm:pt modelId="{4A35E68D-D6FB-4AB3-B41F-5E8B509CBFE9}">
      <dgm:prSet phldrT="[Text]"/>
      <dgm:spPr/>
      <dgm:t>
        <a:bodyPr/>
        <a:lstStyle/>
        <a:p>
          <a:r>
            <a:rPr lang="en-US"/>
            <a:t>Services</a:t>
          </a:r>
        </a:p>
      </dgm:t>
    </dgm:pt>
    <dgm:pt modelId="{A58A8606-EBEB-498C-9EA5-BE3BD42EF346}" type="parTrans" cxnId="{9FC16782-03AF-4F1A-89A1-1C9EC9CCE44E}">
      <dgm:prSet/>
      <dgm:spPr/>
      <dgm:t>
        <a:bodyPr/>
        <a:lstStyle/>
        <a:p>
          <a:endParaRPr lang="en-US"/>
        </a:p>
      </dgm:t>
    </dgm:pt>
    <dgm:pt modelId="{63919D2E-4504-4447-B872-280EE7C06F3D}" type="sibTrans" cxnId="{9FC16782-03AF-4F1A-89A1-1C9EC9CCE44E}">
      <dgm:prSet/>
      <dgm:spPr/>
      <dgm:t>
        <a:bodyPr/>
        <a:lstStyle/>
        <a:p>
          <a:endParaRPr lang="en-US"/>
        </a:p>
      </dgm:t>
    </dgm:pt>
    <dgm:pt modelId="{5BB983CA-333E-4139-B1EB-A2B7A2FE22FA}">
      <dgm:prSet phldrT="[Text]"/>
      <dgm:spPr/>
      <dgm:t>
        <a:bodyPr/>
        <a:lstStyle/>
        <a:p>
          <a:r>
            <a:rPr lang="en-US"/>
            <a:t>Solutions</a:t>
          </a:r>
        </a:p>
      </dgm:t>
    </dgm:pt>
    <dgm:pt modelId="{68918496-ECD2-45BD-A801-36CF1F78486D}" type="parTrans" cxnId="{FA594092-15AC-4771-900E-76717E5C6EE8}">
      <dgm:prSet/>
      <dgm:spPr/>
      <dgm:t>
        <a:bodyPr/>
        <a:lstStyle/>
        <a:p>
          <a:endParaRPr lang="en-US"/>
        </a:p>
      </dgm:t>
    </dgm:pt>
    <dgm:pt modelId="{BC354EE0-0C56-4D7D-BF51-0E2147581905}" type="sibTrans" cxnId="{FA594092-15AC-4771-900E-76717E5C6EE8}">
      <dgm:prSet/>
      <dgm:spPr/>
      <dgm:t>
        <a:bodyPr/>
        <a:lstStyle/>
        <a:p>
          <a:endParaRPr lang="en-US"/>
        </a:p>
      </dgm:t>
    </dgm:pt>
    <dgm:pt modelId="{84BE0285-62A2-49FD-A59A-78112CA37F44}">
      <dgm:prSet/>
      <dgm:spPr/>
      <dgm:t>
        <a:bodyPr/>
        <a:lstStyle/>
        <a:p>
          <a:r>
            <a:rPr lang="en-US"/>
            <a:t>Predictive Analytics</a:t>
          </a:r>
        </a:p>
      </dgm:t>
    </dgm:pt>
    <dgm:pt modelId="{EAECE5AD-10BB-44BC-BA48-BE426AE0C4C1}" type="parTrans" cxnId="{EB05C714-CAAC-46B5-A815-738DB647E89E}">
      <dgm:prSet/>
      <dgm:spPr/>
      <dgm:t>
        <a:bodyPr/>
        <a:lstStyle/>
        <a:p>
          <a:endParaRPr lang="en-US"/>
        </a:p>
      </dgm:t>
    </dgm:pt>
    <dgm:pt modelId="{2C311602-CB25-4E13-AB3B-9370581847DF}" type="sibTrans" cxnId="{EB05C714-CAAC-46B5-A815-738DB647E89E}">
      <dgm:prSet/>
      <dgm:spPr/>
      <dgm:t>
        <a:bodyPr/>
        <a:lstStyle/>
        <a:p>
          <a:endParaRPr lang="en-US"/>
        </a:p>
      </dgm:t>
    </dgm:pt>
    <dgm:pt modelId="{A7F704F4-EA8E-4144-ABD5-48EC4B0D325C}">
      <dgm:prSet/>
      <dgm:spPr/>
      <dgm:t>
        <a:bodyPr/>
        <a:lstStyle/>
        <a:p>
          <a:r>
            <a:rPr lang="en-US"/>
            <a:t>Data Science Modeling</a:t>
          </a:r>
        </a:p>
      </dgm:t>
    </dgm:pt>
    <dgm:pt modelId="{664449C7-F5AB-4431-BC77-E0E499105A5D}" type="parTrans" cxnId="{8B145003-1E96-46DC-BD64-16939B642D5A}">
      <dgm:prSet/>
      <dgm:spPr/>
      <dgm:t>
        <a:bodyPr/>
        <a:lstStyle/>
        <a:p>
          <a:endParaRPr lang="en-US"/>
        </a:p>
      </dgm:t>
    </dgm:pt>
    <dgm:pt modelId="{70D7DBCF-A2B3-47D5-94F9-A1AE391BF281}" type="sibTrans" cxnId="{8B145003-1E96-46DC-BD64-16939B642D5A}">
      <dgm:prSet/>
      <dgm:spPr/>
      <dgm:t>
        <a:bodyPr/>
        <a:lstStyle/>
        <a:p>
          <a:endParaRPr lang="en-US"/>
        </a:p>
      </dgm:t>
    </dgm:pt>
    <dgm:pt modelId="{90FCD10A-3961-4C30-9BB2-60A0C7EE8CF5}">
      <dgm:prSet/>
      <dgm:spPr/>
      <dgm:t>
        <a:bodyPr/>
        <a:lstStyle/>
        <a:p>
          <a:r>
            <a:rPr lang="en-US"/>
            <a:t>Inventory Optimization</a:t>
          </a:r>
        </a:p>
      </dgm:t>
    </dgm:pt>
    <dgm:pt modelId="{DC6C4E3F-4FAD-4F33-AB1B-651B1E35A72D}" type="parTrans" cxnId="{6145BEBD-300B-4849-8BA1-4010957694AA}">
      <dgm:prSet/>
      <dgm:spPr/>
      <dgm:t>
        <a:bodyPr/>
        <a:lstStyle/>
        <a:p>
          <a:endParaRPr lang="en-US"/>
        </a:p>
      </dgm:t>
    </dgm:pt>
    <dgm:pt modelId="{FB048420-045D-426F-81BF-1B2B18C41157}" type="sibTrans" cxnId="{6145BEBD-300B-4849-8BA1-4010957694AA}">
      <dgm:prSet/>
      <dgm:spPr/>
      <dgm:t>
        <a:bodyPr/>
        <a:lstStyle/>
        <a:p>
          <a:endParaRPr lang="en-US"/>
        </a:p>
      </dgm:t>
    </dgm:pt>
    <dgm:pt modelId="{656B52F1-A3A3-48A7-9197-248A62DB66E9}">
      <dgm:prSet/>
      <dgm:spPr/>
      <dgm:t>
        <a:bodyPr/>
        <a:lstStyle/>
        <a:p>
          <a:r>
            <a:rPr lang="en-US"/>
            <a:t>Trade Promotion Optimization</a:t>
          </a:r>
        </a:p>
      </dgm:t>
    </dgm:pt>
    <dgm:pt modelId="{373D9B22-9DB5-4FA0-9F03-C60794E300D6}" type="parTrans" cxnId="{EDDE1149-3316-427B-B9D9-DBE58D9BA2A6}">
      <dgm:prSet/>
      <dgm:spPr/>
      <dgm:t>
        <a:bodyPr/>
        <a:lstStyle/>
        <a:p>
          <a:endParaRPr lang="en-US"/>
        </a:p>
      </dgm:t>
    </dgm:pt>
    <dgm:pt modelId="{C626177E-48AB-42A1-A742-0629E57EEAAF}" type="sibTrans" cxnId="{EDDE1149-3316-427B-B9D9-DBE58D9BA2A6}">
      <dgm:prSet/>
      <dgm:spPr/>
      <dgm:t>
        <a:bodyPr/>
        <a:lstStyle/>
        <a:p>
          <a:endParaRPr lang="en-US"/>
        </a:p>
      </dgm:t>
    </dgm:pt>
    <dgm:pt modelId="{8F05FF49-6AC2-4B29-BA98-479C9A9D9EEE}">
      <dgm:prSet/>
      <dgm:spPr/>
      <dgm:t>
        <a:bodyPr/>
        <a:lstStyle/>
        <a:p>
          <a:r>
            <a:rPr lang="en-US"/>
            <a:t>Data Engineering</a:t>
          </a:r>
        </a:p>
      </dgm:t>
    </dgm:pt>
    <dgm:pt modelId="{9EF3F717-6118-463A-9A0D-38DF24F99D8C}" type="parTrans" cxnId="{13DFD6E0-4F3A-45AA-A975-7CD3B553278A}">
      <dgm:prSet/>
      <dgm:spPr/>
      <dgm:t>
        <a:bodyPr/>
        <a:lstStyle/>
        <a:p>
          <a:endParaRPr lang="en-US"/>
        </a:p>
      </dgm:t>
    </dgm:pt>
    <dgm:pt modelId="{F56EF763-9176-42C1-ADC8-69E31B185D12}" type="sibTrans" cxnId="{13DFD6E0-4F3A-45AA-A975-7CD3B553278A}">
      <dgm:prSet/>
      <dgm:spPr/>
      <dgm:t>
        <a:bodyPr/>
        <a:lstStyle/>
        <a:p>
          <a:endParaRPr lang="en-US"/>
        </a:p>
      </dgm:t>
    </dgm:pt>
    <dgm:pt modelId="{DB31B684-9659-4992-AC18-72C7F2059144}">
      <dgm:prSet/>
      <dgm:spPr/>
      <dgm:t>
        <a:bodyPr/>
        <a:lstStyle/>
        <a:p>
          <a:r>
            <a:rPr lang="en-US"/>
            <a:t>Digital Transformation</a:t>
          </a:r>
        </a:p>
      </dgm:t>
    </dgm:pt>
    <dgm:pt modelId="{9A2D1CA0-7EA1-4BDF-B8BF-21B3DCA759D7}" type="parTrans" cxnId="{2364FEB5-C741-410A-B98B-9256C7B05EB6}">
      <dgm:prSet/>
      <dgm:spPr/>
      <dgm:t>
        <a:bodyPr/>
        <a:lstStyle/>
        <a:p>
          <a:endParaRPr lang="en-US"/>
        </a:p>
      </dgm:t>
    </dgm:pt>
    <dgm:pt modelId="{A9F9136B-CF38-42E5-99D8-6482B386094C}" type="sibTrans" cxnId="{2364FEB5-C741-410A-B98B-9256C7B05EB6}">
      <dgm:prSet/>
      <dgm:spPr/>
      <dgm:t>
        <a:bodyPr/>
        <a:lstStyle/>
        <a:p>
          <a:endParaRPr lang="en-US"/>
        </a:p>
      </dgm:t>
    </dgm:pt>
    <dgm:pt modelId="{88A965E5-0696-422C-A5EB-EE72E76531B6}">
      <dgm:prSet/>
      <dgm:spPr/>
      <dgm:t>
        <a:bodyPr/>
        <a:lstStyle/>
        <a:p>
          <a:r>
            <a:rPr lang="en-US"/>
            <a:t>Advanced Demand Forecasting</a:t>
          </a:r>
        </a:p>
      </dgm:t>
    </dgm:pt>
    <dgm:pt modelId="{7369EE81-FF0E-4BEB-9D66-BE7CAF2A217B}" type="parTrans" cxnId="{4F9F3526-EA8D-4271-AEE1-D3FACAA24E40}">
      <dgm:prSet/>
      <dgm:spPr/>
      <dgm:t>
        <a:bodyPr/>
        <a:lstStyle/>
        <a:p>
          <a:endParaRPr lang="en-US"/>
        </a:p>
      </dgm:t>
    </dgm:pt>
    <dgm:pt modelId="{3B8D0C1B-0F83-41C6-9A13-6B014CD33FB8}" type="sibTrans" cxnId="{4F9F3526-EA8D-4271-AEE1-D3FACAA24E40}">
      <dgm:prSet/>
      <dgm:spPr/>
      <dgm:t>
        <a:bodyPr/>
        <a:lstStyle/>
        <a:p>
          <a:endParaRPr lang="en-US"/>
        </a:p>
      </dgm:t>
    </dgm:pt>
    <dgm:pt modelId="{3C5E483B-1321-4BBC-A6DC-6EB3D978D73A}" type="pres">
      <dgm:prSet presAssocID="{2C17CC34-8B64-456D-9B28-ABB9EAECFF03}" presName="linearFlow" presStyleCnt="0">
        <dgm:presLayoutVars>
          <dgm:dir/>
          <dgm:animLvl val="lvl"/>
          <dgm:resizeHandles/>
        </dgm:presLayoutVars>
      </dgm:prSet>
      <dgm:spPr/>
    </dgm:pt>
    <dgm:pt modelId="{88545CCC-DBD4-4A5D-AF84-F58B3F28921A}" type="pres">
      <dgm:prSet presAssocID="{4A35E68D-D6FB-4AB3-B41F-5E8B509CBFE9}" presName="compositeNode" presStyleCnt="0">
        <dgm:presLayoutVars>
          <dgm:bulletEnabled val="1"/>
        </dgm:presLayoutVars>
      </dgm:prSet>
      <dgm:spPr/>
    </dgm:pt>
    <dgm:pt modelId="{01ECC734-85FA-4CF3-AEBB-82A047517680}" type="pres">
      <dgm:prSet presAssocID="{4A35E68D-D6FB-4AB3-B41F-5E8B509CBFE9}"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dgm:spPr>
    </dgm:pt>
    <dgm:pt modelId="{2928C889-AF12-4241-9483-E12CF600851C}" type="pres">
      <dgm:prSet presAssocID="{4A35E68D-D6FB-4AB3-B41F-5E8B509CBFE9}" presName="childNode" presStyleLbl="node1" presStyleIdx="0" presStyleCnt="2">
        <dgm:presLayoutVars>
          <dgm:bulletEnabled val="1"/>
        </dgm:presLayoutVars>
      </dgm:prSet>
      <dgm:spPr/>
    </dgm:pt>
    <dgm:pt modelId="{E07B0D76-D5E2-4680-87C4-197B4F2F3FE3}" type="pres">
      <dgm:prSet presAssocID="{4A35E68D-D6FB-4AB3-B41F-5E8B509CBFE9}" presName="parentNode" presStyleLbl="revTx" presStyleIdx="0" presStyleCnt="2">
        <dgm:presLayoutVars>
          <dgm:chMax val="0"/>
          <dgm:bulletEnabled val="1"/>
        </dgm:presLayoutVars>
      </dgm:prSet>
      <dgm:spPr/>
    </dgm:pt>
    <dgm:pt modelId="{8B34D0E0-CEAA-469E-93F0-1719A05D55F7}" type="pres">
      <dgm:prSet presAssocID="{63919D2E-4504-4447-B872-280EE7C06F3D}" presName="sibTrans" presStyleCnt="0"/>
      <dgm:spPr/>
    </dgm:pt>
    <dgm:pt modelId="{38D0DB03-89EC-4211-881E-4E5FEE29B0DF}" type="pres">
      <dgm:prSet presAssocID="{5BB983CA-333E-4139-B1EB-A2B7A2FE22FA}" presName="compositeNode" presStyleCnt="0">
        <dgm:presLayoutVars>
          <dgm:bulletEnabled val="1"/>
        </dgm:presLayoutVars>
      </dgm:prSet>
      <dgm:spPr/>
    </dgm:pt>
    <dgm:pt modelId="{0A735AB5-10EC-45A1-918F-3294F8A523AB}" type="pres">
      <dgm:prSet presAssocID="{5BB983CA-333E-4139-B1EB-A2B7A2FE22FA}" presName="imag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dgm:spPr>
    </dgm:pt>
    <dgm:pt modelId="{933867AE-44B2-48A5-92C6-432DFA10D58A}" type="pres">
      <dgm:prSet presAssocID="{5BB983CA-333E-4139-B1EB-A2B7A2FE22FA}" presName="childNode" presStyleLbl="node1" presStyleIdx="1" presStyleCnt="2">
        <dgm:presLayoutVars>
          <dgm:bulletEnabled val="1"/>
        </dgm:presLayoutVars>
      </dgm:prSet>
      <dgm:spPr/>
    </dgm:pt>
    <dgm:pt modelId="{230C2042-5875-4EE9-854B-9E10942493CB}" type="pres">
      <dgm:prSet presAssocID="{5BB983CA-333E-4139-B1EB-A2B7A2FE22FA}" presName="parentNode" presStyleLbl="revTx" presStyleIdx="1" presStyleCnt="2">
        <dgm:presLayoutVars>
          <dgm:chMax val="0"/>
          <dgm:bulletEnabled val="1"/>
        </dgm:presLayoutVars>
      </dgm:prSet>
      <dgm:spPr/>
    </dgm:pt>
  </dgm:ptLst>
  <dgm:cxnLst>
    <dgm:cxn modelId="{8B145003-1E96-46DC-BD64-16939B642D5A}" srcId="{4A35E68D-D6FB-4AB3-B41F-5E8B509CBFE9}" destId="{A7F704F4-EA8E-4144-ABD5-48EC4B0D325C}" srcOrd="1" destOrd="0" parTransId="{664449C7-F5AB-4431-BC77-E0E499105A5D}" sibTransId="{70D7DBCF-A2B3-47D5-94F9-A1AE391BF281}"/>
    <dgm:cxn modelId="{2905DA03-627F-4CC6-9391-DBD66B3B7AB1}" type="presOf" srcId="{8F05FF49-6AC2-4B29-BA98-479C9A9D9EEE}" destId="{2928C889-AF12-4241-9483-E12CF600851C}" srcOrd="0" destOrd="2" presId="urn:microsoft.com/office/officeart/2005/8/layout/hList2"/>
    <dgm:cxn modelId="{EB05C714-CAAC-46B5-A815-738DB647E89E}" srcId="{4A35E68D-D6FB-4AB3-B41F-5E8B509CBFE9}" destId="{84BE0285-62A2-49FD-A59A-78112CA37F44}" srcOrd="0" destOrd="0" parTransId="{EAECE5AD-10BB-44BC-BA48-BE426AE0C4C1}" sibTransId="{2C311602-CB25-4E13-AB3B-9370581847DF}"/>
    <dgm:cxn modelId="{5C7DD921-DE66-46F8-901B-3379A1D27FD1}" type="presOf" srcId="{DB31B684-9659-4992-AC18-72C7F2059144}" destId="{2928C889-AF12-4241-9483-E12CF600851C}" srcOrd="0" destOrd="3" presId="urn:microsoft.com/office/officeart/2005/8/layout/hList2"/>
    <dgm:cxn modelId="{4F9F3526-EA8D-4271-AEE1-D3FACAA24E40}" srcId="{5BB983CA-333E-4139-B1EB-A2B7A2FE22FA}" destId="{88A965E5-0696-422C-A5EB-EE72E76531B6}" srcOrd="1" destOrd="0" parTransId="{7369EE81-FF0E-4BEB-9D66-BE7CAF2A217B}" sibTransId="{3B8D0C1B-0F83-41C6-9A13-6B014CD33FB8}"/>
    <dgm:cxn modelId="{6E7D033F-F22F-47F6-9652-B39D304743B6}" type="presOf" srcId="{2C17CC34-8B64-456D-9B28-ABB9EAECFF03}" destId="{3C5E483B-1321-4BBC-A6DC-6EB3D978D73A}" srcOrd="0" destOrd="0" presId="urn:microsoft.com/office/officeart/2005/8/layout/hList2"/>
    <dgm:cxn modelId="{EDDE1149-3316-427B-B9D9-DBE58D9BA2A6}" srcId="{5BB983CA-333E-4139-B1EB-A2B7A2FE22FA}" destId="{656B52F1-A3A3-48A7-9197-248A62DB66E9}" srcOrd="2" destOrd="0" parTransId="{373D9B22-9DB5-4FA0-9F03-C60794E300D6}" sibTransId="{C626177E-48AB-42A1-A742-0629E57EEAAF}"/>
    <dgm:cxn modelId="{CFAE3674-E063-4306-9F9B-402982A72AED}" type="presOf" srcId="{656B52F1-A3A3-48A7-9197-248A62DB66E9}" destId="{933867AE-44B2-48A5-92C6-432DFA10D58A}" srcOrd="0" destOrd="2" presId="urn:microsoft.com/office/officeart/2005/8/layout/hList2"/>
    <dgm:cxn modelId="{9FC16782-03AF-4F1A-89A1-1C9EC9CCE44E}" srcId="{2C17CC34-8B64-456D-9B28-ABB9EAECFF03}" destId="{4A35E68D-D6FB-4AB3-B41F-5E8B509CBFE9}" srcOrd="0" destOrd="0" parTransId="{A58A8606-EBEB-498C-9EA5-BE3BD42EF346}" sibTransId="{63919D2E-4504-4447-B872-280EE7C06F3D}"/>
    <dgm:cxn modelId="{E3F0018B-AE9D-4D4E-B84F-9DCA425995C7}" type="presOf" srcId="{84BE0285-62A2-49FD-A59A-78112CA37F44}" destId="{2928C889-AF12-4241-9483-E12CF600851C}" srcOrd="0" destOrd="0" presId="urn:microsoft.com/office/officeart/2005/8/layout/hList2"/>
    <dgm:cxn modelId="{FA594092-15AC-4771-900E-76717E5C6EE8}" srcId="{2C17CC34-8B64-456D-9B28-ABB9EAECFF03}" destId="{5BB983CA-333E-4139-B1EB-A2B7A2FE22FA}" srcOrd="1" destOrd="0" parTransId="{68918496-ECD2-45BD-A801-36CF1F78486D}" sibTransId="{BC354EE0-0C56-4D7D-BF51-0E2147581905}"/>
    <dgm:cxn modelId="{00D0F19C-803C-42FC-9DBB-BAC48AE33CF7}" type="presOf" srcId="{88A965E5-0696-422C-A5EB-EE72E76531B6}" destId="{933867AE-44B2-48A5-92C6-432DFA10D58A}" srcOrd="0" destOrd="1" presId="urn:microsoft.com/office/officeart/2005/8/layout/hList2"/>
    <dgm:cxn modelId="{2364FEB5-C741-410A-B98B-9256C7B05EB6}" srcId="{4A35E68D-D6FB-4AB3-B41F-5E8B509CBFE9}" destId="{DB31B684-9659-4992-AC18-72C7F2059144}" srcOrd="3" destOrd="0" parTransId="{9A2D1CA0-7EA1-4BDF-B8BF-21B3DCA759D7}" sibTransId="{A9F9136B-CF38-42E5-99D8-6482B386094C}"/>
    <dgm:cxn modelId="{6145BEBD-300B-4849-8BA1-4010957694AA}" srcId="{5BB983CA-333E-4139-B1EB-A2B7A2FE22FA}" destId="{90FCD10A-3961-4C30-9BB2-60A0C7EE8CF5}" srcOrd="0" destOrd="0" parTransId="{DC6C4E3F-4FAD-4F33-AB1B-651B1E35A72D}" sibTransId="{FB048420-045D-426F-81BF-1B2B18C41157}"/>
    <dgm:cxn modelId="{13DFD6E0-4F3A-45AA-A975-7CD3B553278A}" srcId="{4A35E68D-D6FB-4AB3-B41F-5E8B509CBFE9}" destId="{8F05FF49-6AC2-4B29-BA98-479C9A9D9EEE}" srcOrd="2" destOrd="0" parTransId="{9EF3F717-6118-463A-9A0D-38DF24F99D8C}" sibTransId="{F56EF763-9176-42C1-ADC8-69E31B185D12}"/>
    <dgm:cxn modelId="{D9593CE2-5F72-4333-AAD4-AD4E1D6A3546}" type="presOf" srcId="{4A35E68D-D6FB-4AB3-B41F-5E8B509CBFE9}" destId="{E07B0D76-D5E2-4680-87C4-197B4F2F3FE3}" srcOrd="0" destOrd="0" presId="urn:microsoft.com/office/officeart/2005/8/layout/hList2"/>
    <dgm:cxn modelId="{D07CB8F4-33F7-413B-8A61-9158340F4EE4}" type="presOf" srcId="{90FCD10A-3961-4C30-9BB2-60A0C7EE8CF5}" destId="{933867AE-44B2-48A5-92C6-432DFA10D58A}" srcOrd="0" destOrd="0" presId="urn:microsoft.com/office/officeart/2005/8/layout/hList2"/>
    <dgm:cxn modelId="{8FFA7FFE-7336-4569-9BD4-19DA4999B9E8}" type="presOf" srcId="{5BB983CA-333E-4139-B1EB-A2B7A2FE22FA}" destId="{230C2042-5875-4EE9-854B-9E10942493CB}" srcOrd="0" destOrd="0" presId="urn:microsoft.com/office/officeart/2005/8/layout/hList2"/>
    <dgm:cxn modelId="{802FB3FF-7F6F-4DEE-8C30-1C8B442D3CDA}" type="presOf" srcId="{A7F704F4-EA8E-4144-ABD5-48EC4B0D325C}" destId="{2928C889-AF12-4241-9483-E12CF600851C}" srcOrd="0" destOrd="1" presId="urn:microsoft.com/office/officeart/2005/8/layout/hList2"/>
    <dgm:cxn modelId="{470CE5D6-1240-47C5-B728-5ABFE3F4A4EC}" type="presParOf" srcId="{3C5E483B-1321-4BBC-A6DC-6EB3D978D73A}" destId="{88545CCC-DBD4-4A5D-AF84-F58B3F28921A}" srcOrd="0" destOrd="0" presId="urn:microsoft.com/office/officeart/2005/8/layout/hList2"/>
    <dgm:cxn modelId="{39A45110-039A-4B96-AA07-EB0F0A7B3CDE}" type="presParOf" srcId="{88545CCC-DBD4-4A5D-AF84-F58B3F28921A}" destId="{01ECC734-85FA-4CF3-AEBB-82A047517680}" srcOrd="0" destOrd="0" presId="urn:microsoft.com/office/officeart/2005/8/layout/hList2"/>
    <dgm:cxn modelId="{FA5849B3-C2AA-4E74-A835-C039DF5B264F}" type="presParOf" srcId="{88545CCC-DBD4-4A5D-AF84-F58B3F28921A}" destId="{2928C889-AF12-4241-9483-E12CF600851C}" srcOrd="1" destOrd="0" presId="urn:microsoft.com/office/officeart/2005/8/layout/hList2"/>
    <dgm:cxn modelId="{50957C3D-46F6-46C8-98FE-ECDFD6158A05}" type="presParOf" srcId="{88545CCC-DBD4-4A5D-AF84-F58B3F28921A}" destId="{E07B0D76-D5E2-4680-87C4-197B4F2F3FE3}" srcOrd="2" destOrd="0" presId="urn:microsoft.com/office/officeart/2005/8/layout/hList2"/>
    <dgm:cxn modelId="{FD936481-BFD5-46FF-BA86-2C7D2196592A}" type="presParOf" srcId="{3C5E483B-1321-4BBC-A6DC-6EB3D978D73A}" destId="{8B34D0E0-CEAA-469E-93F0-1719A05D55F7}" srcOrd="1" destOrd="0" presId="urn:microsoft.com/office/officeart/2005/8/layout/hList2"/>
    <dgm:cxn modelId="{BF99E43B-C692-439C-B316-740C7AA626E4}" type="presParOf" srcId="{3C5E483B-1321-4BBC-A6DC-6EB3D978D73A}" destId="{38D0DB03-89EC-4211-881E-4E5FEE29B0DF}" srcOrd="2" destOrd="0" presId="urn:microsoft.com/office/officeart/2005/8/layout/hList2"/>
    <dgm:cxn modelId="{255CCF90-9D9E-4918-8D0B-11973250E085}" type="presParOf" srcId="{38D0DB03-89EC-4211-881E-4E5FEE29B0DF}" destId="{0A735AB5-10EC-45A1-918F-3294F8A523AB}" srcOrd="0" destOrd="0" presId="urn:microsoft.com/office/officeart/2005/8/layout/hList2"/>
    <dgm:cxn modelId="{84255146-81BD-4328-A6C8-4D2B3B88E897}" type="presParOf" srcId="{38D0DB03-89EC-4211-881E-4E5FEE29B0DF}" destId="{933867AE-44B2-48A5-92C6-432DFA10D58A}" srcOrd="1" destOrd="0" presId="urn:microsoft.com/office/officeart/2005/8/layout/hList2"/>
    <dgm:cxn modelId="{9E1B413F-B619-4704-AF1F-BD795B52727B}" type="presParOf" srcId="{38D0DB03-89EC-4211-881E-4E5FEE29B0DF}" destId="{230C2042-5875-4EE9-854B-9E10942493C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7B0D76-D5E2-4680-87C4-197B4F2F3FE3}">
      <dsp:nvSpPr>
        <dsp:cNvPr id="0" name=""/>
        <dsp:cNvSpPr/>
      </dsp:nvSpPr>
      <dsp:spPr>
        <a:xfrm rot="16200000">
          <a:off x="-1627994" y="2841497"/>
          <a:ext cx="4225961" cy="82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30623" bIns="0" numCol="1" spcCol="1270" anchor="t" anchorCtr="0">
          <a:noAutofit/>
        </a:bodyPr>
        <a:lstStyle/>
        <a:p>
          <a:pPr marL="0" lvl="0" indent="0" algn="r" defTabSz="2622550">
            <a:lnSpc>
              <a:spcPct val="90000"/>
            </a:lnSpc>
            <a:spcBef>
              <a:spcPct val="0"/>
            </a:spcBef>
            <a:spcAft>
              <a:spcPct val="35000"/>
            </a:spcAft>
            <a:buNone/>
          </a:pPr>
          <a:r>
            <a:rPr lang="en-US" sz="5900" kern="1200"/>
            <a:t>Services</a:t>
          </a:r>
        </a:p>
      </dsp:txBody>
      <dsp:txXfrm>
        <a:off x="-1627994" y="2841497"/>
        <a:ext cx="4225961" cy="828422"/>
      </dsp:txXfrm>
    </dsp:sp>
    <dsp:sp modelId="{2928C889-AF12-4241-9483-E12CF600851C}">
      <dsp:nvSpPr>
        <dsp:cNvPr id="0" name=""/>
        <dsp:cNvSpPr/>
      </dsp:nvSpPr>
      <dsp:spPr>
        <a:xfrm>
          <a:off x="899197" y="1142727"/>
          <a:ext cx="4126424" cy="42259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730623" rIns="291592" bIns="291592" numCol="1" spcCol="1270" anchor="t" anchorCtr="0">
          <a:noAutofit/>
        </a:bodyPr>
        <a:lstStyle/>
        <a:p>
          <a:pPr marL="285750" lvl="1" indent="-285750" algn="l" defTabSz="1422400">
            <a:lnSpc>
              <a:spcPct val="90000"/>
            </a:lnSpc>
            <a:spcBef>
              <a:spcPct val="0"/>
            </a:spcBef>
            <a:spcAft>
              <a:spcPct val="15000"/>
            </a:spcAft>
            <a:buChar char="•"/>
          </a:pPr>
          <a:r>
            <a:rPr lang="en-US" sz="3200" kern="1200"/>
            <a:t>Predictive Analytics</a:t>
          </a:r>
        </a:p>
        <a:p>
          <a:pPr marL="285750" lvl="1" indent="-285750" algn="l" defTabSz="1422400">
            <a:lnSpc>
              <a:spcPct val="90000"/>
            </a:lnSpc>
            <a:spcBef>
              <a:spcPct val="0"/>
            </a:spcBef>
            <a:spcAft>
              <a:spcPct val="15000"/>
            </a:spcAft>
            <a:buChar char="•"/>
          </a:pPr>
          <a:r>
            <a:rPr lang="en-US" sz="3200" kern="1200"/>
            <a:t>Data Science Modeling</a:t>
          </a:r>
        </a:p>
        <a:p>
          <a:pPr marL="285750" lvl="1" indent="-285750" algn="l" defTabSz="1422400">
            <a:lnSpc>
              <a:spcPct val="90000"/>
            </a:lnSpc>
            <a:spcBef>
              <a:spcPct val="0"/>
            </a:spcBef>
            <a:spcAft>
              <a:spcPct val="15000"/>
            </a:spcAft>
            <a:buChar char="•"/>
          </a:pPr>
          <a:r>
            <a:rPr lang="en-US" sz="3200" kern="1200"/>
            <a:t>Data Engineering</a:t>
          </a:r>
        </a:p>
        <a:p>
          <a:pPr marL="285750" lvl="1" indent="-285750" algn="l" defTabSz="1422400">
            <a:lnSpc>
              <a:spcPct val="90000"/>
            </a:lnSpc>
            <a:spcBef>
              <a:spcPct val="0"/>
            </a:spcBef>
            <a:spcAft>
              <a:spcPct val="15000"/>
            </a:spcAft>
            <a:buChar char="•"/>
          </a:pPr>
          <a:r>
            <a:rPr lang="en-US" sz="3200" kern="1200"/>
            <a:t>Digital Transformation</a:t>
          </a:r>
        </a:p>
      </dsp:txBody>
      <dsp:txXfrm>
        <a:off x="899197" y="1142727"/>
        <a:ext cx="4126424" cy="4225961"/>
      </dsp:txXfrm>
    </dsp:sp>
    <dsp:sp modelId="{01ECC734-85FA-4CF3-AEBB-82A047517680}">
      <dsp:nvSpPr>
        <dsp:cNvPr id="0" name=""/>
        <dsp:cNvSpPr/>
      </dsp:nvSpPr>
      <dsp:spPr>
        <a:xfrm>
          <a:off x="70774" y="49209"/>
          <a:ext cx="1656845" cy="165684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0C2042-5875-4EE9-854B-9E10942493CB}">
      <dsp:nvSpPr>
        <dsp:cNvPr id="0" name=""/>
        <dsp:cNvSpPr/>
      </dsp:nvSpPr>
      <dsp:spPr>
        <a:xfrm rot="16200000">
          <a:off x="4406217" y="2841497"/>
          <a:ext cx="4225961" cy="8284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30623" bIns="0" numCol="1" spcCol="1270" anchor="t" anchorCtr="0">
          <a:noAutofit/>
        </a:bodyPr>
        <a:lstStyle/>
        <a:p>
          <a:pPr marL="0" lvl="0" indent="0" algn="r" defTabSz="2622550">
            <a:lnSpc>
              <a:spcPct val="90000"/>
            </a:lnSpc>
            <a:spcBef>
              <a:spcPct val="0"/>
            </a:spcBef>
            <a:spcAft>
              <a:spcPct val="35000"/>
            </a:spcAft>
            <a:buNone/>
          </a:pPr>
          <a:r>
            <a:rPr lang="en-US" sz="5900" kern="1200"/>
            <a:t>Solutions</a:t>
          </a:r>
        </a:p>
      </dsp:txBody>
      <dsp:txXfrm>
        <a:off x="4406217" y="2841497"/>
        <a:ext cx="4225961" cy="828422"/>
      </dsp:txXfrm>
    </dsp:sp>
    <dsp:sp modelId="{933867AE-44B2-48A5-92C6-432DFA10D58A}">
      <dsp:nvSpPr>
        <dsp:cNvPr id="0" name=""/>
        <dsp:cNvSpPr/>
      </dsp:nvSpPr>
      <dsp:spPr>
        <a:xfrm>
          <a:off x="6933409" y="1142727"/>
          <a:ext cx="4126424" cy="42259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1592" tIns="730623" rIns="291592" bIns="291592" numCol="1" spcCol="1270" anchor="t" anchorCtr="0">
          <a:noAutofit/>
        </a:bodyPr>
        <a:lstStyle/>
        <a:p>
          <a:pPr marL="285750" lvl="1" indent="-285750" algn="l" defTabSz="1422400">
            <a:lnSpc>
              <a:spcPct val="90000"/>
            </a:lnSpc>
            <a:spcBef>
              <a:spcPct val="0"/>
            </a:spcBef>
            <a:spcAft>
              <a:spcPct val="15000"/>
            </a:spcAft>
            <a:buChar char="•"/>
          </a:pPr>
          <a:r>
            <a:rPr lang="en-US" sz="3200" kern="1200"/>
            <a:t>Inventory Optimization</a:t>
          </a:r>
        </a:p>
        <a:p>
          <a:pPr marL="285750" lvl="1" indent="-285750" algn="l" defTabSz="1422400">
            <a:lnSpc>
              <a:spcPct val="90000"/>
            </a:lnSpc>
            <a:spcBef>
              <a:spcPct val="0"/>
            </a:spcBef>
            <a:spcAft>
              <a:spcPct val="15000"/>
            </a:spcAft>
            <a:buChar char="•"/>
          </a:pPr>
          <a:r>
            <a:rPr lang="en-US" sz="3200" kern="1200"/>
            <a:t>Advanced Demand Forecasting</a:t>
          </a:r>
        </a:p>
        <a:p>
          <a:pPr marL="285750" lvl="1" indent="-285750" algn="l" defTabSz="1422400">
            <a:lnSpc>
              <a:spcPct val="90000"/>
            </a:lnSpc>
            <a:spcBef>
              <a:spcPct val="0"/>
            </a:spcBef>
            <a:spcAft>
              <a:spcPct val="15000"/>
            </a:spcAft>
            <a:buChar char="•"/>
          </a:pPr>
          <a:r>
            <a:rPr lang="en-US" sz="3200" kern="1200"/>
            <a:t>Trade Promotion Optimization</a:t>
          </a:r>
        </a:p>
      </dsp:txBody>
      <dsp:txXfrm>
        <a:off x="6933409" y="1142727"/>
        <a:ext cx="4126424" cy="4225961"/>
      </dsp:txXfrm>
    </dsp:sp>
    <dsp:sp modelId="{0A735AB5-10EC-45A1-918F-3294F8A523AB}">
      <dsp:nvSpPr>
        <dsp:cNvPr id="0" name=""/>
        <dsp:cNvSpPr/>
      </dsp:nvSpPr>
      <dsp:spPr>
        <a:xfrm>
          <a:off x="6104986" y="49209"/>
          <a:ext cx="1656845" cy="165684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90385-C3AE-4131-AF4D-8816ACBAAC8A}" type="datetimeFigureOut">
              <a:rPr lang="en-US" smtClean="0"/>
              <a:t>9/21/2017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9EB15B-9E67-4869-9BB0-91A1EE89C84F}" type="slidenum">
              <a:rPr lang="en-US" smtClean="0"/>
              <a:t>‹#›</a:t>
            </a:fld>
            <a:endParaRPr lang="en-US"/>
          </a:p>
        </p:txBody>
      </p:sp>
    </p:spTree>
    <p:extLst>
      <p:ext uri="{BB962C8B-B14F-4D97-AF65-F5344CB8AC3E}">
        <p14:creationId xmlns:p14="http://schemas.microsoft.com/office/powerpoint/2010/main" val="4166526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aka.ms/DataAnalyticsCall"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blogs.technet.microsoft.com/msuspartner/category/data-analytics-partners/" TargetMode="External"/><Relationship Id="rId4" Type="http://schemas.openxmlformats.org/officeDocument/2006/relationships/hyperlink" Target="https://www.yammer.com/msuspartner/#/threads/inGroup?type=in_group&amp;feedId=602355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ortal.office.com/support/help.aspx?sid=connections"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www.mileiq.com/office365?utm_source=blog&amp;utm_campaign=Office365" TargetMode="External"/><Relationship Id="rId5" Type="http://schemas.openxmlformats.org/officeDocument/2006/relationships/hyperlink" Target="https://portal.office.com/support/help.aspx?sid=invoice#/" TargetMode="External"/><Relationship Id="rId4" Type="http://schemas.openxmlformats.org/officeDocument/2006/relationships/hyperlink" Target="https://support.office.com/en-us/article/Get-your-business-found-online-with-Microsoft-Listings-fce02a0f-de2c-4ca1-9d60-40a89c09407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CD5F8F-46C9-46A5-9E1B-00B0A72B40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53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HoloLens</a:t>
            </a:r>
          </a:p>
          <a:p>
            <a:r>
              <a:rPr lang="en-US"/>
              <a:t>Working with 2 </a:t>
            </a:r>
            <a:r>
              <a:rPr lang="en-US" err="1"/>
              <a:t>HiPo</a:t>
            </a:r>
            <a:r>
              <a:rPr lang="en-US"/>
              <a:t> teams and AE</a:t>
            </a:r>
          </a:p>
          <a:p>
            <a:r>
              <a:rPr lang="en-US"/>
              <a:t>Pace of the project</a:t>
            </a:r>
          </a:p>
          <a:p>
            <a:r>
              <a:rPr lang="en-US"/>
              <a:t>Free 1 month Trial Offer</a:t>
            </a:r>
          </a:p>
          <a:p>
            <a:r>
              <a:rPr lang="en-US"/>
              <a:t>Device conversation put on hold</a:t>
            </a:r>
          </a:p>
          <a:p>
            <a:r>
              <a:rPr lang="en-US"/>
              <a:t>Issues with Data warehouse resizing </a:t>
            </a:r>
          </a:p>
          <a:p>
            <a:r>
              <a:rPr lang="en-US"/>
              <a:t>Data Lake as intermediary </a:t>
            </a:r>
          </a:p>
          <a:p>
            <a:r>
              <a:rPr lang="en-US"/>
              <a:t>Building a Model to share with other customers</a:t>
            </a:r>
          </a:p>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14</a:t>
            </a:fld>
            <a:endParaRPr lang="en-US"/>
          </a:p>
        </p:txBody>
      </p:sp>
    </p:spTree>
    <p:extLst>
      <p:ext uri="{BB962C8B-B14F-4D97-AF65-F5344CB8AC3E}">
        <p14:creationId xmlns:p14="http://schemas.microsoft.com/office/powerpoint/2010/main" val="1278333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15</a:t>
            </a:fld>
            <a:endParaRPr lang="en-US"/>
          </a:p>
        </p:txBody>
      </p:sp>
    </p:spTree>
    <p:extLst>
      <p:ext uri="{BB962C8B-B14F-4D97-AF65-F5344CB8AC3E}">
        <p14:creationId xmlns:p14="http://schemas.microsoft.com/office/powerpoint/2010/main" val="36687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b="1" u="sng" dirty="0"/>
          </a:p>
          <a:p>
            <a:r>
              <a:rPr lang="en-US" sz="1200" kern="1200" dirty="0">
                <a:solidFill>
                  <a:schemeClr val="tx1"/>
                </a:solidFill>
                <a:effectLst/>
                <a:latin typeface="+mn-lt"/>
                <a:ea typeface="+mn-ea"/>
                <a:cs typeface="+mn-cs"/>
                <a:hlinkClick r:id="rId3"/>
              </a:rPr>
              <a:t>Sign up for monthly partner community calls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4"/>
              </a:rPr>
              <a:t>Join the partner yammer discussion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hlinkClick r:id="rId5"/>
              </a:rPr>
              <a:t>Stay up to date on partner opportunities by following this blog series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42A2680-3BE1-4C0E-A75F-7794EE706A06}" type="slidenum">
              <a:rPr lang="en-US" smtClean="0"/>
              <a:t>16</a:t>
            </a:fld>
            <a:endParaRPr lang="en-US"/>
          </a:p>
        </p:txBody>
      </p:sp>
    </p:spTree>
    <p:extLst>
      <p:ext uri="{BB962C8B-B14F-4D97-AF65-F5344CB8AC3E}">
        <p14:creationId xmlns:p14="http://schemas.microsoft.com/office/powerpoint/2010/main" val="3392682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42A2680-3BE1-4C0E-A75F-7794EE706A06}" type="slidenum">
              <a:rPr lang="en-US" smtClean="0"/>
              <a:t>18</a:t>
            </a:fld>
            <a:endParaRPr lang="en-US"/>
          </a:p>
        </p:txBody>
      </p:sp>
    </p:spTree>
    <p:extLst>
      <p:ext uri="{BB962C8B-B14F-4D97-AF65-F5344CB8AC3E}">
        <p14:creationId xmlns:p14="http://schemas.microsoft.com/office/powerpoint/2010/main" val="2675671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a:t>
            </a:r>
          </a:p>
          <a:p>
            <a:r>
              <a:rPr lang="en-US"/>
              <a:t>Sub-topics</a:t>
            </a:r>
          </a:p>
          <a:p>
            <a:r>
              <a:rPr lang="en-US"/>
              <a:t>Overview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696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084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we’re looking at key scenarios, we’re also finding</a:t>
            </a:r>
            <a:r>
              <a:rPr lang="en-US" baseline="0"/>
              <a:t> industries in which the radical change in the market is driving innovation and opportunity for our field. For example, in Retail the explosion of online shopping has put a strain on brick and mortar stores not only in staying relevant and connected, but also stocking the right thing at the right time. In Healthcare, the Affordable Care Act’s focus on paying for performance in positive patient outcomes makes a data-driven culture no longer optional. And it’s impossible to miss in the news how the marketplace and regulatory focus has changed infrastructure needs in the financial services industry. You’ll see marketing making specific investments in content in these areas in the coming months. </a:t>
            </a:r>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9/21/2017 1:25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512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1F2B26-CF07-4E2A-A6D7-96B233C8EDA3}" type="slidenum">
              <a:rPr kumimoji="0" lang="en-US" sz="1200" b="0" i="0" u="none" strike="noStrike" kern="1200" cap="none" spc="0" normalizeH="0" baseline="0" noProof="0" smtClean="0">
                <a:ln>
                  <a:noFill/>
                </a:ln>
                <a:solidFill>
                  <a:srgbClr val="000000"/>
                </a:solidFill>
                <a:effectLst/>
                <a:uLnTx/>
                <a:uFillTx/>
                <a:latin typeface="Segoe U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1521274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Neal Analytics is an example of one our top partners that made the transition from being focused on Services only to Solutions. This helps them actually sell more of the underlying technology services but by aligning them with key customer business problems.</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t>Microsoft Inspire</a:t>
            </a: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F0AC41F-F98B-4F37-B57C-FDD0C288F1C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9/21/2017 1:25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4425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Aka.ms/copartners</a:t>
            </a:r>
          </a:p>
          <a:p>
            <a:pPr marL="171450" indent="-171450">
              <a:buFont typeface="Arial" panose="020B0604020202020204" pitchFamily="34" charset="0"/>
              <a:buChar char="•"/>
            </a:pPr>
            <a:r>
              <a:rPr lang="en-US" sz="1200">
                <a:effectLst/>
              </a:rPr>
              <a:t>Modernize and Renew</a:t>
            </a:r>
          </a:p>
          <a:p>
            <a:pPr marL="171450" indent="-171450">
              <a:buFont typeface="Arial" panose="020B0604020202020204" pitchFamily="34" charset="0"/>
              <a:buChar char="•"/>
            </a:pPr>
            <a:r>
              <a:rPr lang="en-US" sz="1200">
                <a:effectLst/>
              </a:rPr>
              <a:t>Migrate to Azure</a:t>
            </a:r>
          </a:p>
          <a:p>
            <a:pPr marL="171450" indent="-171450">
              <a:buFont typeface="Arial" panose="020B0604020202020204" pitchFamily="34" charset="0"/>
              <a:buChar char="•"/>
            </a:pPr>
            <a:r>
              <a:rPr lang="en-US" sz="1200">
                <a:effectLst/>
              </a:rPr>
              <a:t>Extend with BI, Analytics and IoT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86EBA2-F740-436B-B6B0-7AA1A128A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326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B9DA8DA-DB05-4C89-975D-1700B060FEC7}" type="slidenum">
              <a:rPr lang="en-US" smtClean="0"/>
              <a:t>4</a:t>
            </a:fld>
            <a:endParaRPr lang="en-US"/>
          </a:p>
        </p:txBody>
      </p:sp>
    </p:spTree>
    <p:extLst>
      <p:ext uri="{BB962C8B-B14F-4D97-AF65-F5344CB8AC3E}">
        <p14:creationId xmlns:p14="http://schemas.microsoft.com/office/powerpoint/2010/main" val="3077350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9813">
              <a:defRPr/>
            </a:pPr>
            <a:endParaRPr lang="en-US" sz="800" dirty="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6D6C9-6BBF-4D11-A799-488066A7E7FC}"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67953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603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48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99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a:p>
            <a:endParaRPr lang="en-US" dirty="0"/>
          </a:p>
          <a:p>
            <a:r>
              <a:rPr lang="en-US" dirty="0"/>
              <a:t>Dynamics partners know and talk to the business.  It touches every pillar of Digital transformation.</a:t>
            </a:r>
          </a:p>
          <a:p>
            <a:r>
              <a:rPr lang="en-US" dirty="0"/>
              <a:t>All customers have the back end systems to run their business.  </a:t>
            </a:r>
            <a:r>
              <a:rPr lang="en-US" b="1" dirty="0"/>
              <a:t>Ask the question.</a:t>
            </a:r>
          </a:p>
          <a:p>
            <a:r>
              <a:rPr lang="en-US" b="1" dirty="0"/>
              <a:t>* For example, if you are building a cool front end app on Azure – what are the </a:t>
            </a:r>
            <a:r>
              <a:rPr lang="en-US" b="1"/>
              <a:t>business systems on the back end?</a:t>
            </a:r>
            <a:endParaRPr lang="en-US" b="1" dirty="0"/>
          </a:p>
          <a:p>
            <a:endParaRPr lang="en-US" dirty="0"/>
          </a:p>
          <a:p>
            <a:r>
              <a:rPr lang="en-US" dirty="0"/>
              <a:t>How to we impact Azure and O365?</a:t>
            </a:r>
          </a:p>
          <a:p>
            <a:pPr marL="171450" lvl="0" indent="-171450">
              <a:buFont typeface="Arial" panose="020B0604020202020204" pitchFamily="34" charset="0"/>
              <a:buChar char="•"/>
            </a:pPr>
            <a:r>
              <a:rPr lang="en-US" dirty="0"/>
              <a:t>Opportunities Azure</a:t>
            </a:r>
          </a:p>
          <a:p>
            <a:pPr marL="628650" lvl="1" indent="-171450">
              <a:buFont typeface="Arial" panose="020B0604020202020204" pitchFamily="34" charset="0"/>
              <a:buChar char="•"/>
            </a:pPr>
            <a:r>
              <a:rPr lang="en-US" b="1" dirty="0"/>
              <a:t>Data &amp; Analytics </a:t>
            </a:r>
            <a:r>
              <a:rPr lang="en-US" dirty="0"/>
              <a:t>– do our customers need data to make business decisions?  Where is the data?  In the business apps.</a:t>
            </a:r>
          </a:p>
          <a:p>
            <a:pPr marL="628650" lvl="1" indent="-171450">
              <a:buFont typeface="Arial" panose="020B0604020202020204" pitchFamily="34" charset="0"/>
              <a:buChar char="•"/>
            </a:pPr>
            <a:r>
              <a:rPr lang="en-US" dirty="0"/>
              <a:t>Machine Learning</a:t>
            </a:r>
          </a:p>
          <a:p>
            <a:pPr marL="628650" lvl="1" indent="-171450">
              <a:buFont typeface="Arial" panose="020B0604020202020204" pitchFamily="34" charset="0"/>
              <a:buChar char="•"/>
            </a:pPr>
            <a:r>
              <a:rPr lang="en-US" dirty="0"/>
              <a:t>IoT</a:t>
            </a:r>
          </a:p>
          <a:p>
            <a:pPr marL="628650" lvl="1" indent="-171450">
              <a:buFont typeface="Arial" panose="020B0604020202020204" pitchFamily="34" charset="0"/>
              <a:buChar char="•"/>
            </a:pPr>
            <a:r>
              <a:rPr lang="en-US" dirty="0"/>
              <a:t>integration.</a:t>
            </a:r>
          </a:p>
          <a:p>
            <a:pPr marL="628650" lvl="1" indent="-171450">
              <a:buFont typeface="Arial" panose="020B0604020202020204" pitchFamily="34" charset="0"/>
              <a:buChar char="•"/>
            </a:pPr>
            <a:r>
              <a:rPr lang="en-US" b="1" dirty="0"/>
              <a:t>TODO</a:t>
            </a:r>
            <a:r>
              <a:rPr lang="en-US" dirty="0"/>
              <a:t>:  find the links to Azure slide!</a:t>
            </a:r>
          </a:p>
          <a:p>
            <a:pPr marL="628650" lvl="1"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Integration with O365</a:t>
            </a:r>
          </a:p>
          <a:p>
            <a:pPr marL="628650" lvl="1" indent="-171450">
              <a:buFont typeface="Arial" panose="020B0604020202020204" pitchFamily="34" charset="0"/>
              <a:buChar char="•"/>
            </a:pPr>
            <a:r>
              <a:rPr lang="en-US" dirty="0"/>
              <a:t>Outlook - no need for separate mobile client - </a:t>
            </a:r>
          </a:p>
          <a:p>
            <a:pPr marL="628650" lvl="1" indent="-171450">
              <a:buFont typeface="Arial" panose="020B0604020202020204" pitchFamily="34" charset="0"/>
              <a:buChar char="•"/>
            </a:pPr>
            <a:r>
              <a:rPr lang="en-US" dirty="0"/>
              <a:t>Use data in Exchange + Dynamics Sales to give a customer relationship score. </a:t>
            </a:r>
          </a:p>
          <a:p>
            <a:pPr marL="628650" lvl="1" indent="-171450">
              <a:buFont typeface="Arial" panose="020B0604020202020204" pitchFamily="34" charset="0"/>
              <a:buChar char="•"/>
            </a:pPr>
            <a:r>
              <a:rPr lang="en-US" dirty="0"/>
              <a:t>SharePoint = Office Groups – Teams?</a:t>
            </a:r>
          </a:p>
          <a:p>
            <a:pPr marL="1085850" lvl="2" indent="-171450">
              <a:buFont typeface="Arial" panose="020B0604020202020204" pitchFamily="34" charset="0"/>
              <a:buChar char="•"/>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l" defTabSz="93638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070027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Barb to cover</a:t>
            </a:r>
          </a:p>
          <a:p>
            <a:pPr defTabSz="968523">
              <a:spcAft>
                <a:spcPts val="353"/>
              </a:spcAft>
              <a:defRPr/>
            </a:pPr>
            <a:endParaRPr lang="en-US" dirty="0"/>
          </a:p>
          <a:p>
            <a:pPr marL="0" marR="0" lvl="0" indent="0" algn="l" defTabSz="968523" rtl="0" eaLnBrk="1" fontAlgn="auto" latinLnBrk="0" hangingPunct="1">
              <a:lnSpc>
                <a:spcPct val="100000"/>
              </a:lnSpc>
              <a:spcBef>
                <a:spcPts val="0"/>
              </a:spcBef>
              <a:spcAft>
                <a:spcPts val="353"/>
              </a:spcAft>
              <a:buClrTx/>
              <a:buSzTx/>
              <a:buFontTx/>
              <a:buNone/>
              <a:tabLst/>
              <a:defRPr/>
            </a:pPr>
            <a:r>
              <a:rPr lang="en-US" dirty="0"/>
              <a:t>What is a typical Dynamics partner?</a:t>
            </a:r>
          </a:p>
          <a:p>
            <a:pPr defTabSz="968523">
              <a:spcAft>
                <a:spcPts val="353"/>
              </a:spcAf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6F6696-5C0A-44EB-BEF3-18E554CDFD9A}" type="slidenum">
              <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582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Barb to cover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585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Barb to cover</a:t>
            </a:r>
          </a:p>
          <a:p>
            <a:endParaRPr lang="en-US" dirty="0"/>
          </a:p>
          <a:p>
            <a:r>
              <a:rPr lang="en-US" dirty="0"/>
              <a:t>Types of Solutions</a:t>
            </a:r>
          </a:p>
          <a:p>
            <a:pPr lvl="1"/>
            <a:r>
              <a:rPr lang="en-US" dirty="0"/>
              <a:t>Financial Services: Mortgage CRM, Anti-Money Laundering, Banking</a:t>
            </a:r>
          </a:p>
          <a:p>
            <a:pPr lvl="1"/>
            <a:r>
              <a:rPr lang="en-US" dirty="0"/>
              <a:t>Retail: Specialty retail (loyalty, promotions) </a:t>
            </a:r>
            <a:r>
              <a:rPr lang="en-US" dirty="0" err="1"/>
              <a:t>Clienteling</a:t>
            </a:r>
            <a:r>
              <a:rPr lang="en-US" dirty="0"/>
              <a:t> (sales associate task </a:t>
            </a:r>
            <a:r>
              <a:rPr lang="en-US" dirty="0" err="1"/>
              <a:t>mgmt</a:t>
            </a:r>
            <a:r>
              <a:rPr lang="en-US" dirty="0"/>
              <a:t>, customer profiles/preferences, customer wish list), Retail mobile (digital coupons, insider news, loyalty rewards/redemption)</a:t>
            </a:r>
          </a:p>
          <a:p>
            <a:pPr lvl="1"/>
            <a:r>
              <a:rPr lang="en-US" dirty="0"/>
              <a:t>Manufacturing: Warranty CRM, Loyalty CRM, Price Optimization</a:t>
            </a:r>
          </a:p>
          <a:p>
            <a:pPr lvl="1"/>
            <a:r>
              <a:rPr lang="en-US" dirty="0"/>
              <a:t>Professional Services industry: CRM for Legal, CRM for Architecture/Engineering/Construction, CRM for Associations</a:t>
            </a:r>
          </a:p>
          <a:p>
            <a:pPr lvl="1"/>
            <a:r>
              <a:rPr lang="en-US" dirty="0"/>
              <a:t>Healthcare – patient relationship </a:t>
            </a:r>
            <a:r>
              <a:rPr lang="en-US" dirty="0" err="1"/>
              <a:t>mgmt</a:t>
            </a:r>
            <a:r>
              <a:rPr lang="en-US" dirty="0"/>
              <a:t>, physician relationship </a:t>
            </a:r>
            <a:r>
              <a:rPr lang="en-US" dirty="0" err="1"/>
              <a:t>mgmt</a:t>
            </a:r>
            <a:r>
              <a:rPr lang="en-US" dirty="0"/>
              <a:t>, payor systems</a:t>
            </a:r>
          </a:p>
          <a:p>
            <a:pPr lvl="1"/>
            <a:r>
              <a:rPr lang="en-US" dirty="0"/>
              <a:t>Public Sector  -  student relationship </a:t>
            </a:r>
            <a:r>
              <a:rPr lang="en-US" dirty="0" err="1"/>
              <a:t>mgmt</a:t>
            </a:r>
            <a:r>
              <a:rPr lang="en-US" dirty="0"/>
              <a:t>, prisoner </a:t>
            </a:r>
            <a:r>
              <a:rPr lang="en-US" dirty="0" err="1"/>
              <a:t>mgmt</a:t>
            </a:r>
            <a:r>
              <a:rPr lang="en-US" dirty="0"/>
              <a:t>, 3-1-1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557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Tom to cover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06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dirty="0"/>
              <a:t>Hopefully the debrief "chalk talk" will lead to some ideas around possible solutions. If not, you will need to prompt the group with some ideas.</a:t>
            </a:r>
          </a:p>
          <a:p>
            <a:pPr lvl="1" rtl="0" fontAlgn="ctr"/>
            <a:r>
              <a:rPr lang="en-US" dirty="0"/>
              <a:t>There will also be a slide with pre-populated ideas.</a:t>
            </a:r>
          </a:p>
          <a:p>
            <a:pPr rtl="0" fontAlgn="ctr"/>
            <a:r>
              <a:rPr lang="en-US" dirty="0"/>
              <a:t>You'll also spend some time talking about ways partners can be profitable</a:t>
            </a:r>
          </a:p>
          <a:p>
            <a:pPr rtl="0" fontAlgn="ctr"/>
            <a:r>
              <a:rPr lang="en-US" dirty="0"/>
              <a:t>Finally you'll talk about top questions/needs a partner might have in this area</a:t>
            </a:r>
          </a:p>
          <a:p>
            <a:endParaRPr lang="en-US" dirty="0"/>
          </a:p>
          <a:p>
            <a:endParaRPr lang="en-US" dirty="0"/>
          </a:p>
          <a:p>
            <a:r>
              <a:rPr lang="en-US" dirty="0"/>
              <a:t>We would do similar slide for all four pillars</a:t>
            </a:r>
          </a:p>
          <a:p>
            <a:endParaRPr lang="en-US" dirty="0"/>
          </a:p>
          <a:p>
            <a:r>
              <a:rPr lang="en-US" dirty="0"/>
              <a:t>Solution ideas will entail solutions in each pillar</a:t>
            </a:r>
          </a:p>
          <a:p>
            <a:r>
              <a:rPr lang="en-US" dirty="0"/>
              <a:t>Talk smart – what would they be able to talk about in each of these pillars</a:t>
            </a:r>
          </a:p>
          <a:p>
            <a:r>
              <a:rPr lang="en-US" dirty="0"/>
              <a:t>Top partner needs/questions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93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endParaRPr lang="en-US"/>
          </a:p>
          <a:p>
            <a:pPr marL="171450" marR="0" lvl="0"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latin typeface="Segoe UI Light" panose="020B0502040204020203" pitchFamily="34" charset="0"/>
                <a:ea typeface="+mn-ea"/>
                <a:cs typeface="Segoe UI Light" panose="020B0502040204020203" pitchFamily="34" charset="0"/>
              </a:rPr>
              <a:t>Business critical apps and Database Modernization – Microsoft has 37% share of the database market, however &gt;50% of our installed base runs on SQL 2008 or older versions. Ensuring that customers are adopting SQL Server for new applications (SI or LOB) as well as upgrading to the latest version is a top monetization scenario. The upcoming product innovations (SQL Server 2017, Cosmos DB, Managed MySQL/Postgres) now allows us to extend our efforts across existing and new OSS and NoSQL applications and customers.</a:t>
            </a:r>
          </a:p>
          <a:p>
            <a:pPr marL="171450" indent="-171450" rtl="0" fontAlgn="ctr">
              <a:buFont typeface="Arial" panose="020B0604020202020204" pitchFamily="34" charset="0"/>
              <a:buChar char="•"/>
            </a:pPr>
            <a:endParaRPr lang="en-US"/>
          </a:p>
          <a:p>
            <a:pPr rtl="0" fontAlgn="ctr"/>
            <a:endParaRPr lang="en-US"/>
          </a:p>
          <a:p>
            <a:pPr rtl="0" fontAlgn="ctr"/>
            <a:endParaRPr lang="en-US"/>
          </a:p>
          <a:p>
            <a:pPr rtl="0" fontAlgn="ctr"/>
            <a:r>
              <a:rPr lang="en-US"/>
              <a:t>Hopefully the debrief "chalk talk" will lead to some ideas around possible solutions. If not, you will need to prompt the group with some ideas.</a:t>
            </a:r>
          </a:p>
          <a:p>
            <a:pPr lvl="1" rtl="0" fontAlgn="ctr"/>
            <a:r>
              <a:rPr lang="en-US"/>
              <a:t>There will also be a slide with pre-populated ideas.</a:t>
            </a:r>
          </a:p>
          <a:p>
            <a:pPr rtl="0" fontAlgn="ctr"/>
            <a:r>
              <a:rPr lang="en-US"/>
              <a:t>You'll also spend some time talking about ways partners can be profitable</a:t>
            </a:r>
          </a:p>
          <a:p>
            <a:pPr rtl="0" fontAlgn="ctr"/>
            <a:r>
              <a:rPr lang="en-US"/>
              <a:t>Finally you'll talk about top questions/needs a partner might have in this area</a:t>
            </a:r>
          </a:p>
          <a:p>
            <a:endParaRPr lang="en-US"/>
          </a:p>
          <a:p>
            <a:endParaRPr lang="en-US"/>
          </a:p>
          <a:p>
            <a:r>
              <a:rPr lang="en-US"/>
              <a:t>We would do similar slide for all four pillars</a:t>
            </a:r>
          </a:p>
          <a:p>
            <a:endParaRPr lang="en-US"/>
          </a:p>
          <a:p>
            <a:r>
              <a:rPr lang="en-US"/>
              <a:t>Solution ideas will entail solutions in each pillar</a:t>
            </a:r>
          </a:p>
          <a:p>
            <a:r>
              <a:rPr lang="en-US"/>
              <a:t>Talk smart – what would they be able to talk about in each of these pillars</a:t>
            </a:r>
          </a:p>
          <a:p>
            <a:r>
              <a:rPr lang="en-US"/>
              <a:t>Top partner needs/questions</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3554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Renato to cover.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922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Renato to cover.</a:t>
            </a:r>
          </a:p>
          <a:p>
            <a:pPr lvl="0"/>
            <a:endParaRPr lang="en-US" dirty="0"/>
          </a:p>
        </p:txBody>
      </p:sp>
      <p:sp>
        <p:nvSpPr>
          <p:cNvPr id="7" name="Slide Number Placeholder 6"/>
          <p:cNvSpPr>
            <a:spLocks noGrp="1"/>
          </p:cNvSpPr>
          <p:nvPr>
            <p:ph type="sldNum" sz="quarter"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42</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401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Renato to cover.</a:t>
            </a:r>
          </a:p>
          <a:p>
            <a:pPr lvl="0"/>
            <a:endParaRPr lang="en-US" dirty="0"/>
          </a:p>
        </p:txBody>
      </p:sp>
      <p:sp>
        <p:nvSpPr>
          <p:cNvPr id="7" name="Slide Number Placeholder 6"/>
          <p:cNvSpPr>
            <a:spLocks noGrp="1"/>
          </p:cNvSpPr>
          <p:nvPr>
            <p:ph type="sldNum" sz="quarter"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43</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991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Renato to cover.</a:t>
            </a:r>
          </a:p>
          <a:p>
            <a:pPr lvl="0"/>
            <a:endParaRPr lang="en-US" dirty="0"/>
          </a:p>
        </p:txBody>
      </p:sp>
      <p:sp>
        <p:nvSpPr>
          <p:cNvPr id="7" name="Slide Number Placeholder 6"/>
          <p:cNvSpPr>
            <a:spLocks noGrp="1"/>
          </p:cNvSpPr>
          <p:nvPr>
            <p:ph type="sldNum" sz="quarter"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44</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007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Renato to cover.</a:t>
            </a:r>
          </a:p>
          <a:p>
            <a:pPr lvl="0"/>
            <a:endParaRPr lang="en-US" dirty="0"/>
          </a:p>
        </p:txBody>
      </p:sp>
      <p:sp>
        <p:nvSpPr>
          <p:cNvPr id="7" name="Slide Number Placeholder 6"/>
          <p:cNvSpPr>
            <a:spLocks noGrp="1"/>
          </p:cNvSpPr>
          <p:nvPr>
            <p:ph type="sldNum" sz="quarter" idx="13"/>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45</a:t>
            </a:fld>
            <a:endParaRPr kumimoji="0" lang="en-US"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3492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5349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Karen</a:t>
            </a:r>
          </a:p>
          <a:p>
            <a:endParaRPr lang="fr-FR" dirty="0"/>
          </a:p>
          <a:p>
            <a:r>
              <a:rPr lang="fr-FR" dirty="0" err="1"/>
              <a:t>DL’s</a:t>
            </a:r>
            <a:endParaRPr lang="fr-FR" dirty="0"/>
          </a:p>
          <a:p>
            <a:r>
              <a:rPr lang="fr-FR" dirty="0"/>
              <a:t>WW </a:t>
            </a:r>
            <a:r>
              <a:rPr lang="fr-FR" dirty="0" err="1"/>
              <a:t>Communities</a:t>
            </a:r>
            <a:r>
              <a:rPr lang="fr-FR" dirty="0"/>
              <a:t> - Dynamics Domain &lt;wwcomdynm@microsoft.com&gt;</a:t>
            </a:r>
          </a:p>
          <a:p>
            <a:r>
              <a:rPr lang="fr-FR" dirty="0"/>
              <a:t>Dynamics 365 SFA </a:t>
            </a:r>
            <a:r>
              <a:rPr lang="fr-FR" dirty="0" err="1"/>
              <a:t>TSPs</a:t>
            </a:r>
            <a:r>
              <a:rPr lang="fr-FR" dirty="0"/>
              <a:t> &lt;d365sfatsp@microsoft.com&gt;</a:t>
            </a:r>
          </a:p>
          <a:p>
            <a:r>
              <a:rPr lang="en-US" dirty="0"/>
              <a:t>WW Dynamics </a:t>
            </a:r>
            <a:r>
              <a:rPr lang="en-US" dirty="0" err="1"/>
              <a:t>BlackBelts</a:t>
            </a:r>
            <a:r>
              <a:rPr lang="en-US" dirty="0"/>
              <a:t> &lt;WWDynamicsBlackBelts@microsoft.com&gt;</a:t>
            </a:r>
            <a:endParaRPr lang="fr-FR"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7020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033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9813">
              <a:defRPr/>
            </a:pPr>
            <a:endParaRPr lang="en-US" sz="800" dirty="0">
              <a:cs typeface="Segoe UI Light" panose="020B0502040204020203"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B6D6C9-6BBF-4D11-A799-488066A7E7FC}"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59558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apps:  Bookings (demo), Listings, </a:t>
            </a:r>
            <a:r>
              <a:rPr lang="en-US" dirty="0" err="1"/>
              <a:t>MileIQ</a:t>
            </a:r>
            <a:endParaRPr lang="en-US" dirty="0"/>
          </a:p>
          <a:p>
            <a:r>
              <a:rPr lang="en-US" sz="900" kern="1200" dirty="0">
                <a:solidFill>
                  <a:schemeClr val="tx1"/>
                </a:solidFill>
                <a:effectLst/>
                <a:latin typeface="Segoe UI Light" pitchFamily="34" charset="0"/>
                <a:ea typeface="+mn-ea"/>
                <a:cs typeface="+mn-cs"/>
              </a:rPr>
              <a:t>U.S., U.K. and Canada</a:t>
            </a:r>
            <a:endParaRPr lang="en-US" dirty="0"/>
          </a:p>
          <a:p>
            <a:endParaRPr lang="en-US" dirty="0"/>
          </a:p>
          <a:p>
            <a:pPr lvl="0"/>
            <a:r>
              <a:rPr lang="en-US" sz="900" b="1" kern="1200" dirty="0">
                <a:solidFill>
                  <a:schemeClr val="tx1"/>
                </a:solidFill>
                <a:effectLst/>
                <a:latin typeface="Segoe UI Light" pitchFamily="34" charset="0"/>
                <a:ea typeface="+mn-ea"/>
                <a:cs typeface="+mn-cs"/>
              </a:rPr>
              <a:t>Microsoft Connections</a:t>
            </a:r>
            <a:r>
              <a:rPr lang="en-US" sz="900" kern="1200" dirty="0">
                <a:solidFill>
                  <a:schemeClr val="tx1"/>
                </a:solidFill>
                <a:effectLst/>
                <a:latin typeface="Segoe UI Light" pitchFamily="34" charset="0"/>
                <a:ea typeface="+mn-ea"/>
                <a:cs typeface="+mn-cs"/>
              </a:rPr>
              <a:t>—A simple-to-use email marketing service.</a:t>
            </a:r>
          </a:p>
          <a:p>
            <a:pPr lvl="0"/>
            <a:r>
              <a:rPr lang="en-US" sz="900" b="1" kern="1200" dirty="0">
                <a:solidFill>
                  <a:schemeClr val="tx1"/>
                </a:solidFill>
                <a:effectLst/>
                <a:latin typeface="Segoe UI Light" pitchFamily="34" charset="0"/>
                <a:ea typeface="+mn-ea"/>
                <a:cs typeface="+mn-cs"/>
              </a:rPr>
              <a:t>Microsoft Listings</a:t>
            </a:r>
            <a:r>
              <a:rPr lang="en-US" sz="900" kern="1200" dirty="0">
                <a:solidFill>
                  <a:schemeClr val="tx1"/>
                </a:solidFill>
                <a:effectLst/>
                <a:latin typeface="Segoe UI Light" pitchFamily="34" charset="0"/>
                <a:ea typeface="+mn-ea"/>
                <a:cs typeface="+mn-cs"/>
              </a:rPr>
              <a:t>—An easy way to publish your business information on top sites.</a:t>
            </a:r>
          </a:p>
          <a:p>
            <a:pPr lvl="0"/>
            <a:r>
              <a:rPr lang="en-US" sz="900" b="1" kern="1200" dirty="0">
                <a:solidFill>
                  <a:schemeClr val="tx1"/>
                </a:solidFill>
                <a:effectLst/>
                <a:latin typeface="Segoe UI Light" pitchFamily="34" charset="0"/>
                <a:ea typeface="+mn-ea"/>
                <a:cs typeface="+mn-cs"/>
              </a:rPr>
              <a:t>Microsoft Invoicing</a:t>
            </a:r>
            <a:r>
              <a:rPr lang="en-US" sz="900" kern="1200" dirty="0">
                <a:solidFill>
                  <a:schemeClr val="tx1"/>
                </a:solidFill>
                <a:effectLst/>
                <a:latin typeface="Segoe UI Light" pitchFamily="34" charset="0"/>
                <a:ea typeface="+mn-ea"/>
                <a:cs typeface="+mn-cs"/>
              </a:rPr>
              <a:t>—A new way to create professional invoices and get paid fast.</a:t>
            </a:r>
          </a:p>
          <a:p>
            <a:pPr lvl="0"/>
            <a:r>
              <a:rPr lang="en-US" sz="900" kern="1200" dirty="0">
                <a:solidFill>
                  <a:schemeClr val="tx1"/>
                </a:solidFill>
                <a:effectLst/>
                <a:latin typeface="Segoe UI Light" pitchFamily="34" charset="0"/>
                <a:ea typeface="+mn-ea"/>
                <a:cs typeface="+mn-cs"/>
              </a:rPr>
              <a:t>Microsoft Bookings</a:t>
            </a:r>
          </a:p>
          <a:p>
            <a:pPr lvl="0"/>
            <a:endParaRPr lang="en-US" sz="900" kern="1200" dirty="0">
              <a:solidFill>
                <a:schemeClr val="tx1"/>
              </a:solidFill>
              <a:effectLst/>
              <a:latin typeface="Segoe UI Light" pitchFamily="34" charset="0"/>
              <a:ea typeface="+mn-ea"/>
              <a:cs typeface="+mn-cs"/>
            </a:endParaRPr>
          </a:p>
          <a:p>
            <a:pPr lvl="0"/>
            <a:r>
              <a:rPr lang="en-US" sz="900" kern="1200" dirty="0" err="1">
                <a:solidFill>
                  <a:schemeClr val="tx1"/>
                </a:solidFill>
                <a:effectLst/>
                <a:latin typeface="Segoe UI Light" pitchFamily="34" charset="0"/>
                <a:ea typeface="+mn-ea"/>
                <a:cs typeface="+mn-cs"/>
              </a:rPr>
              <a:t>MileIQ</a:t>
            </a:r>
            <a:r>
              <a:rPr lang="en-US" sz="900" kern="1200" dirty="0">
                <a:solidFill>
                  <a:schemeClr val="tx1"/>
                </a:solidFill>
                <a:effectLst/>
                <a:latin typeface="Segoe UI Light" pitchFamily="34" charset="0"/>
                <a:ea typeface="+mn-ea"/>
                <a:cs typeface="+mn-cs"/>
              </a:rPr>
              <a:t> - the leading mileage tracking app</a:t>
            </a:r>
          </a:p>
          <a:p>
            <a:pPr lvl="0"/>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hlinkClick r:id="rId3"/>
              </a:rPr>
              <a:t>Microsoft Connections</a:t>
            </a: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hlinkClick r:id="rId4"/>
              </a:rPr>
              <a:t>Microsoft Listings</a:t>
            </a: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hlinkClick r:id="rId5"/>
              </a:rPr>
              <a:t>Microsoft Invoicing</a:t>
            </a: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Light" pitchFamily="34" charset="0"/>
                <a:ea typeface="+mn-ea"/>
                <a:cs typeface="+mn-cs"/>
                <a:hlinkClick r:id="rId6"/>
              </a:rPr>
              <a:t>www.mileiq.com/office365</a:t>
            </a:r>
            <a:r>
              <a:rPr lang="en-US" sz="900" kern="1200" dirty="0">
                <a:solidFill>
                  <a:schemeClr val="tx1"/>
                </a:solidFill>
                <a:effectLst/>
                <a:latin typeface="Segoe UI Light" pitchFamily="34" charset="0"/>
                <a:ea typeface="+mn-ea"/>
                <a:cs typeface="+mn-cs"/>
              </a:rPr>
              <a:t> </a:t>
            </a:r>
          </a:p>
          <a:p>
            <a:pPr lvl="0"/>
            <a:endParaRPr lang="en-US" sz="900" kern="1200" dirty="0">
              <a:solidFill>
                <a:schemeClr val="tx1"/>
              </a:solidFill>
              <a:effectLst/>
              <a:latin typeface="Segoe UI Light" pitchFamily="34" charset="0"/>
              <a:ea typeface="+mn-ea"/>
              <a:cs typeface="+mn-cs"/>
            </a:endParaRPr>
          </a:p>
          <a:p>
            <a:r>
              <a:rPr lang="en-US" dirty="0"/>
              <a:t>Microsoft thinks about the market opportunity in three sub-segments because customers in these sub segments have different needs (can reference out of the box, easy onboarding, and customizable).  Microsoft is uniquely positioned to serve each of these needs – leveraging Office365 to get customers interested in Microsoft business applications – and then providing amazing applications to customers whose needs outgrow what is offered in our Office 365 out of the box offerings.  Depending on the customer’s needs (which often vary greatly by industry), they may choose to leverage Business center apps for some business functions, Business edition apps for others, and Enterprise edition apps for others.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50409" rtl="0" eaLnBrk="1" fontAlgn="auto" latinLnBrk="0" hangingPunct="1">
              <a:lnSpc>
                <a:spcPct val="100000"/>
              </a:lnSpc>
              <a:spcBef>
                <a:spcPts val="0"/>
              </a:spcBef>
              <a:spcAft>
                <a:spcPts val="0"/>
              </a:spcAft>
              <a:buClrTx/>
              <a:buSzTx/>
              <a:buFontTx/>
              <a:buNone/>
              <a:tabLst/>
              <a:defRPr/>
            </a:pPr>
            <a:fld id="{D2DD5FAF-90DD-4B92-8FAD-2F5874DB70B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50409"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374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Chilis</a:t>
            </a:r>
            <a:r>
              <a:rPr lang="en-US" baseline="0"/>
              <a:t>, Olive Garden, Red Robbin – Over 3000 restaurants</a:t>
            </a:r>
          </a:p>
          <a:p>
            <a:endParaRPr lang="en-US" baseline="0"/>
          </a:p>
          <a:p>
            <a:r>
              <a:rPr lang="en-US" baseline="0"/>
              <a:t>Early Adopters of Azure</a:t>
            </a:r>
          </a:p>
          <a:p>
            <a:r>
              <a:rPr lang="en-US" baseline="0"/>
              <a:t>Event Hub and their own device provisioning</a:t>
            </a:r>
          </a:p>
          <a:p>
            <a:endParaRPr lang="en-US"/>
          </a:p>
          <a:p>
            <a:r>
              <a:rPr lang="en-US"/>
              <a:t>Growing at a rapid pace</a:t>
            </a:r>
          </a:p>
          <a:p>
            <a:endParaRPr lang="en-US"/>
          </a:p>
          <a:p>
            <a:r>
              <a:rPr lang="en-US"/>
              <a:t>Invested in APS</a:t>
            </a:r>
          </a:p>
          <a:p>
            <a:r>
              <a:rPr lang="en-US"/>
              <a:t>IT team not happy with their</a:t>
            </a:r>
            <a:r>
              <a:rPr lang="en-US" baseline="0"/>
              <a:t> own inability to size &amp; cost </a:t>
            </a:r>
          </a:p>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6</a:t>
            </a:fld>
            <a:endParaRPr lang="en-US"/>
          </a:p>
        </p:txBody>
      </p:sp>
    </p:spTree>
    <p:extLst>
      <p:ext uri="{BB962C8B-B14F-4D97-AF65-F5344CB8AC3E}">
        <p14:creationId xmlns:p14="http://schemas.microsoft.com/office/powerpoint/2010/main" val="4147409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Microsoft Dynamics 365 for Customer Service improves each step of the service experience.</a:t>
            </a:r>
            <a:r>
              <a:rPr lang="en-US" sz="900" kern="1200" baseline="0">
                <a:solidFill>
                  <a:schemeClr val="tx1"/>
                </a:solidFill>
                <a:effectLst/>
                <a:latin typeface="Segoe UI Light" pitchFamily="34" charset="0"/>
                <a:ea typeface="+mn-ea"/>
                <a:cs typeface="+mn-cs"/>
              </a:rPr>
              <a:t> </a:t>
            </a:r>
            <a:r>
              <a:rPr lang="en-US" sz="900" kern="1200">
                <a:solidFill>
                  <a:schemeClr val="tx1"/>
                </a:solidFill>
                <a:effectLst/>
                <a:latin typeface="Segoe UI Light" pitchFamily="34" charset="0"/>
                <a:ea typeface="+mn-ea"/>
                <a:cs typeface="+mn-cs"/>
              </a:rPr>
              <a:t>Our service solution is part of Microsoft Dynamics 365, which is the next generation of intelligent business applications, helping organizations engage customers, empower employees, optimize operations and find new ways to provide value to their customers. </a:t>
            </a:r>
          </a:p>
          <a:p>
            <a:endParaRPr lang="en-US" sz="900" kern="1200">
              <a:solidFill>
                <a:schemeClr val="tx1"/>
              </a:solidFill>
              <a:effectLst/>
              <a:latin typeface="Segoe UI Light" pitchFamily="34" charset="0"/>
              <a:ea typeface="+mn-ea"/>
              <a:cs typeface="+mn-cs"/>
            </a:endParaRPr>
          </a:p>
          <a:p>
            <a:pPr marL="0" indent="0">
              <a:buFont typeface="Arial" panose="020B0604020202020204" pitchFamily="34" charset="0"/>
              <a:buNone/>
            </a:pPr>
            <a:r>
              <a:rPr lang="en-US" sz="900" kern="1200">
                <a:solidFill>
                  <a:schemeClr val="tx1"/>
                </a:solidFill>
                <a:effectLst/>
                <a:latin typeface="Segoe UI Light" pitchFamily="34" charset="0"/>
                <a:ea typeface="+mn-ea"/>
                <a:cs typeface="+mn-cs"/>
              </a:rPr>
              <a:t>These applications work seamlessly together to manage specific business processes across, Sales, Customer Service, Field Service, Operations,</a:t>
            </a:r>
            <a:r>
              <a:rPr lang="en-US" sz="900" kern="1200" baseline="0">
                <a:solidFill>
                  <a:schemeClr val="tx1"/>
                </a:solidFill>
                <a:effectLst/>
                <a:latin typeface="Segoe UI Light" pitchFamily="34" charset="0"/>
                <a:ea typeface="+mn-ea"/>
                <a:cs typeface="+mn-cs"/>
              </a:rPr>
              <a:t> </a:t>
            </a:r>
            <a:r>
              <a:rPr lang="en-US" sz="900" kern="1200">
                <a:solidFill>
                  <a:schemeClr val="tx1"/>
                </a:solidFill>
                <a:effectLst/>
                <a:latin typeface="Segoe UI Light" pitchFamily="34" charset="0"/>
                <a:ea typeface="+mn-ea"/>
                <a:cs typeface="+mn-cs"/>
              </a:rPr>
              <a:t>Project Service Automation  and Marketing. This is exciting as we help businesses deliver compelling and personalized experiences through every phase of their customer relationships.    </a:t>
            </a:r>
            <a:endParaRPr lang="en-US" sz="900"/>
          </a:p>
          <a:p>
            <a:pPr marL="0" indent="0">
              <a:buFont typeface="Arial" panose="020B0604020202020204" pitchFamily="34" charset="0"/>
              <a:buNone/>
            </a:pPr>
            <a:endParaRPr lang="en-US" sz="900"/>
          </a:p>
          <a:p>
            <a:pPr marL="0" indent="0">
              <a:buFont typeface="Arial" panose="020B0604020202020204" pitchFamily="34" charset="0"/>
              <a:buNone/>
            </a:pPr>
            <a:r>
              <a:rPr lang="en-US" sz="900"/>
              <a:t>W</a:t>
            </a:r>
            <a:r>
              <a:rPr lang="en-US" sz="900" baseline="0"/>
              <a:t>hat </a:t>
            </a:r>
            <a:r>
              <a:rPr lang="en-US" sz="900"/>
              <a:t>makes Dynamics</a:t>
            </a:r>
            <a:r>
              <a:rPr lang="en-US" sz="900" baseline="0"/>
              <a:t> 365 unique is that it harnesses the power of One Microsoft. </a:t>
            </a:r>
            <a:r>
              <a:rPr lang="en-US" i="0"/>
              <a:t>Data has become the new currency, and organizations create and have access to more of it, and faster than ever before. The challenge is how to transform it into intelligence that generates action and drive outcomes. </a:t>
            </a:r>
            <a:r>
              <a:rPr lang="en-US" b="1" i="0"/>
              <a:t>Dynamics 365 will allow organizations to adopt individual business apps such as Marketing, Sales, Service and Operations, but as organizations adopt more of the apps, synergies will be unleashed in the form ‘Intelligent Business Processes’.  </a:t>
            </a:r>
            <a:r>
              <a:rPr lang="en-US" i="0"/>
              <a:t>This will help proactively guide employees &amp; customers to generate optimal outcomes.</a:t>
            </a:r>
          </a:p>
          <a:p>
            <a:r>
              <a:rPr lang="en-US" i="0"/>
              <a:t> </a:t>
            </a:r>
          </a:p>
          <a:p>
            <a:r>
              <a:rPr lang="en-US" i="0"/>
              <a:t>It sounds basic… but the fact is that the classic delineation between CRM and ERP has created a separation in data and processes. Dynamics 365 breaks down this separation, and our business platform strategy together with CIT and IOT is centered on enabling this to new levels.</a:t>
            </a:r>
          </a:p>
          <a:p>
            <a:r>
              <a:rPr lang="en-US"/>
              <a:t> </a:t>
            </a:r>
            <a:endParaRPr lang="en-US" b="1" i="1"/>
          </a:p>
          <a:p>
            <a:pPr lvl="0"/>
            <a:r>
              <a:rPr lang="en-US" b="1" i="1"/>
              <a:t>Sample narrative</a:t>
            </a:r>
          </a:p>
          <a:p>
            <a:pPr lvl="0"/>
            <a:r>
              <a:rPr lang="en-US" sz="900" kern="1200">
                <a:solidFill>
                  <a:schemeClr val="tx1"/>
                </a:solidFill>
                <a:effectLst/>
                <a:latin typeface="Segoe UI Light" pitchFamily="34" charset="0"/>
                <a:ea typeface="+mn-ea"/>
                <a:cs typeface="+mn-cs"/>
              </a:rPr>
              <a:t>Let’s take a step back and quickly look how customer service fits into the bigger Microsoft Dynamics 365 picture. Dynamics 365 is Microsoft’s next generation of intelligent business applications, helping organizations engage customers, empower employees, optimize operations and find new ways to provide value to their customers. </a:t>
            </a:r>
            <a:endParaRPr lang="en-US"/>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706141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Header Placeholder 3"/>
          <p:cNvSpPr>
            <a:spLocks noGrp="1"/>
          </p:cNvSpPr>
          <p:nvPr>
            <p:ph type="hdr" sz="quarter" idx="10"/>
          </p:nvPr>
        </p:nvSpPr>
        <p:spPr/>
        <p:txBody>
          <a:bodyPr/>
          <a:lstStyle/>
          <a:p>
            <a:pPr marL="0" marR="0" lvl="0" indent="0" algn="l" defTabSz="93170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Worldwide Partner Conference 2016</a:t>
            </a:r>
          </a:p>
        </p:txBody>
      </p:sp>
      <p:sp>
        <p:nvSpPr>
          <p:cNvPr id="5" name="Footer Placeholder 4"/>
          <p:cNvSpPr>
            <a:spLocks noGrp="1"/>
          </p:cNvSpPr>
          <p:nvPr>
            <p:ph type="ftr" sz="quarter" idx="11"/>
          </p:nvPr>
        </p:nvSpPr>
        <p:spPr/>
        <p:txBody>
          <a:bodyPr/>
          <a:lstStyle/>
          <a:p>
            <a:pPr marL="0" marR="0" lvl="0" indent="0" algn="l" defTabSz="931398"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170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02" rtl="0" eaLnBrk="1" fontAlgn="auto" latinLnBrk="0" hangingPunct="1">
                <a:lnSpc>
                  <a:spcPct val="100000"/>
                </a:lnSpc>
                <a:spcBef>
                  <a:spcPts val="0"/>
                </a:spcBef>
                <a:spcAft>
                  <a:spcPts val="0"/>
                </a:spcAft>
                <a:buClrTx/>
                <a:buSzTx/>
                <a:buFontTx/>
                <a:buNone/>
                <a:tabLst/>
                <a:defRPr/>
              </a:pPr>
              <a:t>9/21/2017 1:25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170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31702"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3898881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Let’s start at the top.</a:t>
            </a:r>
          </a:p>
          <a:p>
            <a:r>
              <a:rPr lang="en-US" b="0"/>
              <a:t>In the Dynamics 365 world there are two editions. A business edition and a enterprise edition.</a:t>
            </a:r>
          </a:p>
          <a:p>
            <a:endParaRPr lang="en-US" b="0"/>
          </a:p>
          <a:p>
            <a:r>
              <a:rPr lang="en-US" b="0"/>
              <a:t>The business edition is…</a:t>
            </a:r>
          </a:p>
          <a:p>
            <a:pPr marL="174708" indent="-174708">
              <a:buFont typeface="Arial" panose="020B0604020202020204" pitchFamily="34" charset="0"/>
              <a:buChar char="•"/>
              <a:defRPr/>
            </a:pPr>
            <a:r>
              <a:rPr lang="en-US" sz="1200" kern="0"/>
              <a:t>Optimized for 10-250 Employees, particularly the 10-100 employee segment</a:t>
            </a:r>
            <a:endParaRPr lang="en-US" kern="0"/>
          </a:p>
          <a:p>
            <a:pPr marL="174708" indent="-174708">
              <a:buFont typeface="Arial" panose="020B0604020202020204" pitchFamily="34" charset="0"/>
              <a:buChar char="•"/>
              <a:defRPr/>
            </a:pPr>
            <a:r>
              <a:rPr lang="en-US" sz="1200" kern="0"/>
              <a:t>It will contains Dynamics 365 for Financials and in the future a Sales and Marketing application as well</a:t>
            </a:r>
            <a:endParaRPr lang="en-US" kern="0"/>
          </a:p>
          <a:p>
            <a:pPr marL="174708" indent="-174708">
              <a:buFont typeface="Arial" panose="020B0604020202020204" pitchFamily="34" charset="0"/>
              <a:buChar char="•"/>
              <a:defRPr/>
            </a:pPr>
            <a:r>
              <a:rPr lang="en-US" sz="1200" kern="0"/>
              <a:t>It is cloud only</a:t>
            </a:r>
            <a:endParaRPr lang="en-US" kern="0"/>
          </a:p>
          <a:p>
            <a:pPr marL="174708" indent="-174708">
              <a:buFont typeface="Arial" panose="020B0604020202020204" pitchFamily="34" charset="0"/>
              <a:buChar char="•"/>
              <a:defRPr/>
            </a:pPr>
            <a:r>
              <a:rPr lang="en-US" sz="1200" kern="0"/>
              <a:t>And it has a 300 seat maximum which aligns to what you are familiar with on the Office 365 side.</a:t>
            </a:r>
            <a:endParaRPr lang="en-US" kern="0"/>
          </a:p>
          <a:p>
            <a:pPr marL="174708" indent="-174708">
              <a:buFont typeface="Arial" panose="020B0604020202020204" pitchFamily="34" charset="0"/>
              <a:buChar char="•"/>
              <a:defRPr/>
            </a:pPr>
            <a:endParaRPr lang="en-US" kern="0"/>
          </a:p>
          <a:p>
            <a:pPr>
              <a:defRPr/>
            </a:pPr>
            <a:r>
              <a:rPr lang="en-US" sz="1200" kern="0"/>
              <a:t>The Enterprise edition is </a:t>
            </a:r>
            <a:endParaRPr lang="en-US" kern="0"/>
          </a:p>
          <a:p>
            <a:pPr marL="237797" indent="-237797" defTabSz="950464">
              <a:spcAft>
                <a:spcPts val="611"/>
              </a:spcAft>
              <a:buFont typeface="Arial" panose="020B0604020202020204" pitchFamily="34" charset="0"/>
              <a:buChar char="•"/>
              <a:defRPr/>
            </a:pPr>
            <a:r>
              <a:rPr kumimoji="0" lang="en-US" sz="1200" b="0" i="0" u="none" strike="noStrike" kern="0" cap="none" spc="0" normalizeH="0" baseline="0" noProof="0">
                <a:ln>
                  <a:noFill/>
                </a:ln>
                <a:effectLst/>
                <a:uLnTx/>
                <a:uFillTx/>
              </a:rPr>
              <a:t>Optimized for 250+ Employees</a:t>
            </a:r>
            <a:endParaRPr lang="en-US" kern="0"/>
          </a:p>
          <a:p>
            <a:pPr marL="237797" indent="-237797" defTabSz="950464">
              <a:spcAft>
                <a:spcPts val="611"/>
              </a:spcAft>
              <a:buFont typeface="Arial" panose="020B0604020202020204" pitchFamily="34" charset="0"/>
              <a:buChar char="•"/>
              <a:defRPr/>
            </a:pPr>
            <a:r>
              <a:rPr kumimoji="0" lang="en-US" sz="1200" b="0" i="0" u="none" strike="noStrike" kern="0" cap="none" spc="0" normalizeH="0" baseline="0" noProof="0">
                <a:ln>
                  <a:noFill/>
                </a:ln>
                <a:effectLst/>
                <a:uLnTx/>
                <a:uFillTx/>
              </a:rPr>
              <a:t>It includes the </a:t>
            </a:r>
            <a:r>
              <a:rPr lang="en-US" sz="1200" kern="0" err="1"/>
              <a:t>CRMOL</a:t>
            </a:r>
            <a:r>
              <a:rPr lang="en-US" sz="1200" kern="0"/>
              <a:t> and AX products you know today.</a:t>
            </a:r>
            <a:endParaRPr lang="en-US" kern="0"/>
          </a:p>
          <a:p>
            <a:pPr marL="237797" indent="-237797" defTabSz="950464">
              <a:spcAft>
                <a:spcPts val="611"/>
              </a:spcAft>
              <a:buFont typeface="Arial" panose="020B0604020202020204" pitchFamily="34" charset="0"/>
              <a:buChar char="•"/>
              <a:defRPr/>
            </a:pPr>
            <a:r>
              <a:rPr kumimoji="0" lang="en-US" sz="1200" b="0" i="0" u="none" strike="noStrike" kern="0" cap="none" spc="0" normalizeH="0" baseline="0" noProof="0">
                <a:ln>
                  <a:noFill/>
                </a:ln>
                <a:effectLst/>
                <a:uLnTx/>
                <a:uFillTx/>
              </a:rPr>
              <a:t>It includes Online / On premises dual use rights – So customers don’t need to move online to move to Dynamics 365.</a:t>
            </a:r>
            <a:endParaRPr lang="en-US" kern="0"/>
          </a:p>
          <a:p>
            <a:pPr marL="237797" indent="-237797" defTabSz="950464">
              <a:spcAft>
                <a:spcPts val="611"/>
              </a:spcAft>
              <a:buFont typeface="Arial" panose="020B0604020202020204" pitchFamily="34" charset="0"/>
              <a:buChar char="•"/>
              <a:defRPr/>
            </a:pPr>
            <a:r>
              <a:rPr kumimoji="0" lang="en-US" sz="1200" b="0" i="0" u="none" strike="noStrike" kern="0" cap="none" spc="0" normalizeH="0" baseline="0" noProof="0">
                <a:ln>
                  <a:noFill/>
                </a:ln>
                <a:effectLst/>
                <a:uLnTx/>
                <a:uFillTx/>
              </a:rPr>
              <a:t>And it contains a 20 user minimum on offers which</a:t>
            </a:r>
            <a:r>
              <a:rPr kumimoji="0" lang="en-US" sz="1200" b="0" i="0" u="none" strike="noStrike" kern="0" cap="none" spc="0" normalizeH="0" noProof="0">
                <a:ln>
                  <a:noFill/>
                </a:ln>
                <a:effectLst/>
                <a:uLnTx/>
                <a:uFillTx/>
              </a:rPr>
              <a:t> include AX. There is no CRM seat minimum with this offering. This is a change from today.</a:t>
            </a:r>
            <a:endParaRPr lang="en-US" kern="0"/>
          </a:p>
          <a:p>
            <a:pPr marL="237797" indent="-237797" defTabSz="950464">
              <a:spcAft>
                <a:spcPts val="611"/>
              </a:spcAft>
              <a:buFont typeface="Arial" panose="020B0604020202020204" pitchFamily="34" charset="0"/>
              <a:buChar char="•"/>
              <a:defRPr/>
            </a:pPr>
            <a:endParaRPr lang="en-US" kern="0"/>
          </a:p>
          <a:p>
            <a:pPr defTabSz="950464">
              <a:spcAft>
                <a:spcPts val="611"/>
              </a:spcAft>
              <a:defRPr/>
            </a:pPr>
            <a:r>
              <a:rPr kumimoji="0" lang="en-US" sz="1200" b="0" i="0" u="none" strike="noStrike" kern="0" cap="none" spc="0" normalizeH="0" baseline="0" noProof="0">
                <a:ln>
                  <a:noFill/>
                </a:ln>
                <a:effectLst/>
                <a:uLnTx/>
                <a:uFillTx/>
              </a:rPr>
              <a:t>[CLICK] For the purposes of this module we will focus on the Enterprise edition. Please check out Module 8 for more details on Business Edition.</a:t>
            </a:r>
            <a:endParaRPr lang="en-US" kern="0"/>
          </a:p>
          <a:p>
            <a:pPr defTabSz="950464">
              <a:spcAft>
                <a:spcPts val="611"/>
              </a:spcAft>
              <a:defRPr/>
            </a:pPr>
            <a:endParaRPr lang="en-US" kern="0"/>
          </a:p>
          <a:p>
            <a:pPr defTabSz="950464">
              <a:spcAft>
                <a:spcPts val="611"/>
              </a:spcAft>
              <a:defRPr/>
            </a:pPr>
            <a:endParaRPr lang="en-US" kern="0"/>
          </a:p>
          <a:p>
            <a:pPr defTabSz="950464">
              <a:spcAft>
                <a:spcPts val="611"/>
              </a:spcAft>
              <a:defRPr/>
            </a:pPr>
            <a:endParaRPr lang="en-US" kern="0"/>
          </a:p>
          <a:p>
            <a:pPr defTabSz="950464">
              <a:spcAft>
                <a:spcPts val="611"/>
              </a:spcAft>
              <a:defRPr/>
            </a:pPr>
            <a:endParaRPr lang="en-US" ker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CCD60-2EC0-4CB9-B465-483BA56A2EFD}"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855066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graphic shows what the overall Dynamics 365 SKU structure will look like with the introduction of the Operations apps and Unified Operations Plan. You’ll see that in addition to the introduction of the Unified Operations Plan, we are also renaming Plan 1 to the Customer Engagement Plan and Plan 2 to the Dynamics 365 Plan, which encompasses all the capabilities of both the Dynamics 365 customer engagement and the Dynamics 365 Unified Operations workloads.</a:t>
            </a:r>
          </a:p>
        </p:txBody>
      </p:sp>
      <p:sp>
        <p:nvSpPr>
          <p:cNvPr id="4" name="Slide Number Placeholder 3"/>
          <p:cNvSpPr>
            <a:spLocks noGrp="1"/>
          </p:cNvSpPr>
          <p:nvPr>
            <p:ph type="sldNum" sz="quarter" idx="10"/>
          </p:nvPr>
        </p:nvSpPr>
        <p:spPr/>
        <p:txBody>
          <a:bodyPr/>
          <a:lstStyle/>
          <a:p>
            <a:pPr marL="0" marR="0" lvl="0" indent="0" algn="r" defTabSz="906902" rtl="0" eaLnBrk="1" fontAlgn="auto" latinLnBrk="0" hangingPunct="1">
              <a:lnSpc>
                <a:spcPct val="100000"/>
              </a:lnSpc>
              <a:spcBef>
                <a:spcPts val="0"/>
              </a:spcBef>
              <a:spcAft>
                <a:spcPts val="0"/>
              </a:spcAft>
              <a:buClrTx/>
              <a:buSzTx/>
              <a:buFontTx/>
              <a:buNone/>
              <a:tabLst/>
              <a:defRPr/>
            </a:pPr>
            <a:fld id="{05929545-6757-452D-94FE-833F80CC7F87}"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06902"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0893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Pricing for </a:t>
            </a:r>
            <a:r>
              <a:rPr lang="en-US">
                <a:solidFill>
                  <a:schemeClr val="tx1"/>
                </a:solidFill>
              </a:rPr>
              <a:t>Dynamics 365, Business Edition Pricing is as follows:</a:t>
            </a:r>
          </a:p>
          <a:p>
            <a:pPr defTabSz="931774">
              <a:defRPr/>
            </a:pPr>
            <a:r>
              <a:rPr lang="en-US">
                <a:solidFill>
                  <a:schemeClr val="tx1"/>
                </a:solidFill>
              </a:rPr>
              <a:t>Team Members will be $5</a:t>
            </a:r>
            <a:endParaRPr lang="en-US"/>
          </a:p>
          <a:p>
            <a:r>
              <a:rPr lang="en-US">
                <a:solidFill>
                  <a:schemeClr val="tx1"/>
                </a:solidFill>
              </a:rPr>
              <a:t>Individual business apps will be $40 per user per month as will </a:t>
            </a:r>
            <a:r>
              <a:rPr lang="en-US" err="1">
                <a:solidFill>
                  <a:schemeClr val="tx1"/>
                </a:solidFill>
              </a:rPr>
              <a:t>PowerApps</a:t>
            </a:r>
            <a:r>
              <a:rPr lang="en-US">
                <a:solidFill>
                  <a:schemeClr val="tx1"/>
                </a:solidFill>
              </a:rPr>
              <a:t>. </a:t>
            </a:r>
          </a:p>
          <a:p>
            <a:r>
              <a:rPr lang="en-US">
                <a:solidFill>
                  <a:schemeClr val="tx1"/>
                </a:solidFill>
              </a:rPr>
              <a:t>And for an additional $10 per user per month customers can take advantage of our new plan based licensing structure and build custom roles leveraging all the functionality on the right for only $50 per user per month. </a:t>
            </a:r>
          </a:p>
          <a:p>
            <a:r>
              <a:rPr lang="en-US">
                <a:solidFill>
                  <a:schemeClr val="tx1"/>
                </a:solidFill>
              </a:rPr>
              <a:t>Additionally, the Dynamics 365, Business Edition Plan has tiered pricing. When it launches, customers who purchase more seats can qualify for a lower price tier. This benefit is not available on the apps.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65F9A6-8207-4CDE-A501-093AFE8823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56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a:t>
            </a:r>
          </a:p>
          <a:p>
            <a:r>
              <a:rPr lang="en-US"/>
              <a:t>Sub-topics</a:t>
            </a:r>
          </a:p>
          <a:p>
            <a:r>
              <a:rPr lang="en-US"/>
              <a:t>Overview </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1964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A2680-3BE1-4C0E-A75F-7794EE706A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039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would do similar slide for all four pillars</a:t>
            </a:r>
          </a:p>
          <a:p>
            <a:endParaRPr lang="en-US"/>
          </a:p>
          <a:p>
            <a:r>
              <a:rPr lang="en-US"/>
              <a:t>Solution ideas will entail solutions in each pillar</a:t>
            </a:r>
          </a:p>
          <a:p>
            <a:r>
              <a:rPr lang="en-US"/>
              <a:t>Talk smart – what would they be able to talk about in each of these pillars</a:t>
            </a:r>
          </a:p>
          <a:p>
            <a:r>
              <a:rPr lang="en-US"/>
              <a:t>Top partner needs/questions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4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Chilis</a:t>
            </a:r>
            <a:r>
              <a:rPr lang="en-US" baseline="0"/>
              <a:t>, Olive Garden, Red Robbin – Over 3000 restaurants</a:t>
            </a:r>
          </a:p>
          <a:p>
            <a:endParaRPr lang="en-US" baseline="0"/>
          </a:p>
          <a:p>
            <a:r>
              <a:rPr lang="en-US" baseline="0"/>
              <a:t>Early Adopters of Azure</a:t>
            </a:r>
          </a:p>
          <a:p>
            <a:r>
              <a:rPr lang="en-US" baseline="0"/>
              <a:t>Event Hub and their own device provisioning</a:t>
            </a:r>
          </a:p>
          <a:p>
            <a:endParaRPr lang="en-US"/>
          </a:p>
          <a:p>
            <a:r>
              <a:rPr lang="en-US"/>
              <a:t>Growing at a rapid pace</a:t>
            </a:r>
          </a:p>
          <a:p>
            <a:endParaRPr lang="en-US"/>
          </a:p>
          <a:p>
            <a:r>
              <a:rPr lang="en-US"/>
              <a:t>Invested in APS</a:t>
            </a:r>
          </a:p>
          <a:p>
            <a:r>
              <a:rPr lang="en-US"/>
              <a:t>IT team not happy with their</a:t>
            </a:r>
            <a:r>
              <a:rPr lang="en-US" baseline="0"/>
              <a:t> own inability to size &amp; cost </a:t>
            </a:r>
          </a:p>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9</a:t>
            </a:fld>
            <a:endParaRPr lang="en-US"/>
          </a:p>
        </p:txBody>
      </p:sp>
    </p:spTree>
    <p:extLst>
      <p:ext uri="{BB962C8B-B14F-4D97-AF65-F5344CB8AC3E}">
        <p14:creationId xmlns:p14="http://schemas.microsoft.com/office/powerpoint/2010/main" val="71378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a:t>Hopefully the debrief "chalk talk" will lead to some ideas around possible solutions. If not, you will need to prompt the group with some ideas.</a:t>
            </a:r>
          </a:p>
          <a:p>
            <a:pPr lvl="1" rtl="0" fontAlgn="ctr"/>
            <a:r>
              <a:rPr lang="en-US"/>
              <a:t>There will also be a slide with pre-populated ideas.</a:t>
            </a:r>
          </a:p>
          <a:p>
            <a:pPr rtl="0" fontAlgn="ctr"/>
            <a:r>
              <a:rPr lang="en-US"/>
              <a:t>You'll also spend some time talking about ways partners can be profitable</a:t>
            </a:r>
          </a:p>
          <a:p>
            <a:pPr rtl="0" fontAlgn="ctr"/>
            <a:r>
              <a:rPr lang="en-US"/>
              <a:t>Finally you'll talk about top questions/needs a partner might have in this area</a:t>
            </a:r>
          </a:p>
          <a:p>
            <a:endParaRPr lang="en-US"/>
          </a:p>
          <a:p>
            <a:endParaRPr lang="en-US"/>
          </a:p>
          <a:p>
            <a:r>
              <a:rPr lang="en-US"/>
              <a:t>We would do similar slide for all four pillars</a:t>
            </a:r>
          </a:p>
          <a:p>
            <a:endParaRPr lang="en-US"/>
          </a:p>
          <a:p>
            <a:r>
              <a:rPr lang="en-US"/>
              <a:t>Solution ideas will entail solutions in each pillar</a:t>
            </a:r>
          </a:p>
          <a:p>
            <a:r>
              <a:rPr lang="en-US"/>
              <a:t>Talk smart – what would they be able to talk about in each of these pillars</a:t>
            </a:r>
          </a:p>
          <a:p>
            <a:r>
              <a:rPr lang="en-US"/>
              <a:t>Top partner needs/questions</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9DA8DA-DB05-4C89-975D-1700B060FE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117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Chilis</a:t>
            </a:r>
            <a:r>
              <a:rPr lang="en-US" baseline="0"/>
              <a:t>, Olive Garden, Red Robbin – Over 3000 restaurants</a:t>
            </a:r>
          </a:p>
          <a:p>
            <a:endParaRPr lang="en-US" baseline="0"/>
          </a:p>
          <a:p>
            <a:r>
              <a:rPr lang="en-US" baseline="0"/>
              <a:t>Early Adopters of Azure</a:t>
            </a:r>
          </a:p>
          <a:p>
            <a:r>
              <a:rPr lang="en-US" baseline="0"/>
              <a:t>Event Hub and their own device provisioning</a:t>
            </a:r>
          </a:p>
          <a:p>
            <a:endParaRPr lang="en-US"/>
          </a:p>
          <a:p>
            <a:r>
              <a:rPr lang="en-US"/>
              <a:t>Growing at a rapid pace</a:t>
            </a:r>
          </a:p>
          <a:p>
            <a:endParaRPr lang="en-US"/>
          </a:p>
          <a:p>
            <a:r>
              <a:rPr lang="en-US"/>
              <a:t>Invested in APS</a:t>
            </a:r>
          </a:p>
          <a:p>
            <a:r>
              <a:rPr lang="en-US"/>
              <a:t>IT team not happy with their</a:t>
            </a:r>
            <a:r>
              <a:rPr lang="en-US" baseline="0"/>
              <a:t> own inability to size &amp; cost </a:t>
            </a:r>
          </a:p>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11</a:t>
            </a:fld>
            <a:endParaRPr lang="en-US"/>
          </a:p>
        </p:txBody>
      </p:sp>
    </p:spTree>
    <p:extLst>
      <p:ext uri="{BB962C8B-B14F-4D97-AF65-F5344CB8AC3E}">
        <p14:creationId xmlns:p14="http://schemas.microsoft.com/office/powerpoint/2010/main" val="367576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Chilis</a:t>
            </a:r>
            <a:r>
              <a:rPr lang="en-US" baseline="0"/>
              <a:t>, Olive Garden, Red Robbin – Over 3000 restaurants</a:t>
            </a:r>
          </a:p>
          <a:p>
            <a:endParaRPr lang="en-US" baseline="0"/>
          </a:p>
          <a:p>
            <a:r>
              <a:rPr lang="en-US" baseline="0"/>
              <a:t>Early Adopters of Azure</a:t>
            </a:r>
          </a:p>
          <a:p>
            <a:r>
              <a:rPr lang="en-US" baseline="0"/>
              <a:t>Event Hub and their own device provisioning</a:t>
            </a:r>
          </a:p>
          <a:p>
            <a:endParaRPr lang="en-US"/>
          </a:p>
          <a:p>
            <a:r>
              <a:rPr lang="en-US"/>
              <a:t>Growing at a rapid pace</a:t>
            </a:r>
          </a:p>
          <a:p>
            <a:endParaRPr lang="en-US"/>
          </a:p>
          <a:p>
            <a:r>
              <a:rPr lang="en-US"/>
              <a:t>Invested in APS</a:t>
            </a:r>
          </a:p>
          <a:p>
            <a:r>
              <a:rPr lang="en-US"/>
              <a:t>IT team not happy with their</a:t>
            </a:r>
            <a:r>
              <a:rPr lang="en-US" baseline="0"/>
              <a:t> own inability to size &amp; cost </a:t>
            </a:r>
          </a:p>
          <a:p>
            <a:endParaRPr lang="en-US"/>
          </a:p>
        </p:txBody>
      </p:sp>
      <p:sp>
        <p:nvSpPr>
          <p:cNvPr id="4" name="Slide Number Placeholder 3"/>
          <p:cNvSpPr>
            <a:spLocks noGrp="1"/>
          </p:cNvSpPr>
          <p:nvPr>
            <p:ph type="sldNum" sz="quarter" idx="10"/>
          </p:nvPr>
        </p:nvSpPr>
        <p:spPr/>
        <p:txBody>
          <a:bodyPr/>
          <a:lstStyle/>
          <a:p>
            <a:fld id="{A99EB15B-9E67-4869-9BB0-91A1EE89C84F}" type="slidenum">
              <a:rPr lang="en-US" smtClean="0"/>
              <a:t>13</a:t>
            </a:fld>
            <a:endParaRPr lang="en-US"/>
          </a:p>
        </p:txBody>
      </p:sp>
    </p:spTree>
    <p:extLst>
      <p:ext uri="{BB962C8B-B14F-4D97-AF65-F5344CB8AC3E}">
        <p14:creationId xmlns:p14="http://schemas.microsoft.com/office/powerpoint/2010/main" val="2748847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1CB656-2667-4D81-A90F-9559B4B0019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2654821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CB656-2667-4D81-A90F-9559B4B0019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34984792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artner outcome layout 1">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77" y="0"/>
            <a:ext cx="12191623" cy="6858000"/>
          </a:xfrm>
          <a:prstGeom prst="rect">
            <a:avLst/>
          </a:prstGeom>
        </p:spPr>
      </p:pic>
      <p:sp>
        <p:nvSpPr>
          <p:cNvPr id="3" name="Rectangle 2"/>
          <p:cNvSpPr/>
          <p:nvPr userDrawn="1"/>
        </p:nvSpPr>
        <p:spPr bwMode="auto">
          <a:xfrm>
            <a:off x="269303" y="1815225"/>
            <a:ext cx="6277778" cy="3317242"/>
          </a:xfrm>
          <a:prstGeom prst="rect">
            <a:avLst/>
          </a:prstGeom>
          <a:solidFill>
            <a:schemeClr val="accent3">
              <a:alpha val="92000"/>
            </a:schemeClr>
          </a:solidFill>
          <a:ln w="9525" cap="flat" cmpd="sng" algn="ctr">
            <a:noFill/>
            <a:prstDash val="solid"/>
            <a:headEnd type="none" w="med" len="med"/>
            <a:tailEnd type="none" w="med" len="med"/>
          </a:ln>
          <a:effectLst/>
        </p:spPr>
        <p:txBody>
          <a:bodyPr rot="0" spcFirstLastPara="0" vertOverflow="overflow" horzOverflow="overflow" vert="horz" wrap="square" lIns="89642" tIns="89642" rIns="89642" bIns="89642"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3921" b="0" i="0" u="none" strike="noStrike" kern="1200" cap="none" spc="-98" normalizeH="0" baseline="0" noProof="0">
              <a:ln w="3175">
                <a:noFill/>
              </a:ln>
              <a:gradFill>
                <a:gsLst>
                  <a:gs pos="5833">
                    <a:srgbClr val="FFFFFF"/>
                  </a:gs>
                  <a:gs pos="100000">
                    <a:srgbClr val="FFFFFF"/>
                  </a:gs>
                </a:gsLst>
                <a:lin ang="5400000" scaled="0"/>
              </a:gradFill>
              <a:effectLst/>
              <a:uLnTx/>
              <a:uFillTx/>
              <a:latin typeface="Segoe UI Light"/>
              <a:ea typeface="+mn-ea"/>
              <a:cs typeface="Segoe UI" pitchFamily="34" charset="0"/>
            </a:endParaRPr>
          </a:p>
        </p:txBody>
      </p:sp>
      <p:sp>
        <p:nvSpPr>
          <p:cNvPr id="5" name="Text Placeholder 4"/>
          <p:cNvSpPr>
            <a:spLocks noGrp="1"/>
          </p:cNvSpPr>
          <p:nvPr>
            <p:ph type="body" sz="quarter" idx="10"/>
          </p:nvPr>
        </p:nvSpPr>
        <p:spPr>
          <a:xfrm>
            <a:off x="269240" y="1814895"/>
            <a:ext cx="6278086" cy="3317572"/>
          </a:xfrm>
        </p:spPr>
        <p:txBody>
          <a:bodyPr lIns="182880" tIns="146304" rIns="182880" bIns="146304">
            <a:noAutofit/>
          </a:bodyPr>
          <a:lstStyle>
            <a:lvl1pPr marL="0" indent="0">
              <a:buNone/>
              <a:defRPr sz="3921"/>
            </a:lvl1pPr>
          </a:lstStyle>
          <a:p>
            <a:pPr lvl="0"/>
            <a:r>
              <a:rPr lang="en-US"/>
              <a:t>Edit Master text styles</a:t>
            </a:r>
          </a:p>
        </p:txBody>
      </p:sp>
    </p:spTree>
    <p:extLst>
      <p:ext uri="{BB962C8B-B14F-4D97-AF65-F5344CB8AC3E}">
        <p14:creationId xmlns:p14="http://schemas.microsoft.com/office/powerpoint/2010/main" val="28876187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artner outcome layout 2">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p:cNvSpPr/>
          <p:nvPr userDrawn="1"/>
        </p:nvSpPr>
        <p:spPr bwMode="auto">
          <a:xfrm>
            <a:off x="5647787" y="291069"/>
            <a:ext cx="6274974" cy="3317242"/>
          </a:xfrm>
          <a:prstGeom prst="rect">
            <a:avLst/>
          </a:prstGeom>
          <a:solidFill>
            <a:schemeClr val="accent3">
              <a:alpha val="92000"/>
            </a:schemeClr>
          </a:solidFill>
          <a:ln w="9525" cap="flat" cmpd="sng" algn="ctr">
            <a:noFill/>
            <a:prstDash val="solid"/>
            <a:headEnd type="none" w="med" len="med"/>
            <a:tailEnd type="none" w="med" len="med"/>
          </a:ln>
          <a:effectLst/>
        </p:spPr>
        <p:txBody>
          <a:bodyPr rot="0" spcFirstLastPara="0" vertOverflow="overflow" horzOverflow="overflow" vert="horz" wrap="square" lIns="45722" tIns="45722" rIns="45722" bIns="45722" numCol="1" spcCol="0" rtlCol="0" fromWordArt="0" anchor="b"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078" b="0" i="0" u="none" strike="noStrike" kern="0" cap="none" spc="-7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Text Placeholder 4"/>
          <p:cNvSpPr>
            <a:spLocks noGrp="1"/>
          </p:cNvSpPr>
          <p:nvPr>
            <p:ph type="body" sz="quarter" idx="10"/>
          </p:nvPr>
        </p:nvSpPr>
        <p:spPr>
          <a:xfrm>
            <a:off x="5644675" y="291068"/>
            <a:ext cx="6278086" cy="3317572"/>
          </a:xfrm>
        </p:spPr>
        <p:txBody>
          <a:bodyPr lIns="182880" tIns="146304" rIns="182880" bIns="146304">
            <a:noAutofit/>
          </a:bodyPr>
          <a:lstStyle>
            <a:lvl1pPr marL="0" indent="0">
              <a:buNone/>
              <a:defRPr sz="3921"/>
            </a:lvl1pPr>
          </a:lstStyle>
          <a:p>
            <a:pPr lvl="0"/>
            <a:r>
              <a:rPr lang="en-US"/>
              <a:t>Edit Master text styles</a:t>
            </a:r>
          </a:p>
        </p:txBody>
      </p:sp>
    </p:spTree>
    <p:extLst>
      <p:ext uri="{BB962C8B-B14F-4D97-AF65-F5344CB8AC3E}">
        <p14:creationId xmlns:p14="http://schemas.microsoft.com/office/powerpoint/2010/main" val="1675942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artner outcome layout 3">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706836" cy="6858000"/>
          </a:xfrm>
          <a:prstGeom prst="rect">
            <a:avLst/>
          </a:prstGeom>
        </p:spPr>
      </p:pic>
      <p:sp>
        <p:nvSpPr>
          <p:cNvPr id="3" name="Rectangle 2"/>
          <p:cNvSpPr/>
          <p:nvPr userDrawn="1"/>
        </p:nvSpPr>
        <p:spPr bwMode="auto">
          <a:xfrm>
            <a:off x="269239" y="291069"/>
            <a:ext cx="6274974" cy="3317242"/>
          </a:xfrm>
          <a:prstGeom prst="rect">
            <a:avLst/>
          </a:prstGeom>
          <a:solidFill>
            <a:schemeClr val="accent3">
              <a:alpha val="92000"/>
            </a:schemeClr>
          </a:solidFill>
          <a:ln w="9525" cap="flat" cmpd="sng" algn="ctr">
            <a:noFill/>
            <a:prstDash val="solid"/>
            <a:headEnd type="none" w="med" len="med"/>
            <a:tailEnd type="none" w="med" len="med"/>
          </a:ln>
          <a:effectLst/>
        </p:spPr>
        <p:txBody>
          <a:bodyPr rot="0" spcFirstLastPara="0" vertOverflow="overflow" horzOverflow="overflow" vert="horz" wrap="square" lIns="45722" tIns="45722" rIns="45722" bIns="45722" numCol="1" spcCol="0" rtlCol="0" fromWordArt="0" anchor="b" anchorCtr="0" forceAA="0" compatLnSpc="1">
            <a:prstTxWarp prst="textNoShape">
              <a:avLst/>
            </a:prstTxWarp>
            <a:noAutofit/>
          </a:bodyPr>
          <a:lstStyle/>
          <a:p>
            <a:pPr marL="0" marR="0" lvl="0" indent="0" algn="l" defTabSz="914102" rtl="0" eaLnBrk="1" fontAlgn="base" latinLnBrk="0" hangingPunct="1">
              <a:lnSpc>
                <a:spcPct val="100000"/>
              </a:lnSpc>
              <a:spcBef>
                <a:spcPct val="0"/>
              </a:spcBef>
              <a:spcAft>
                <a:spcPct val="0"/>
              </a:spcAft>
              <a:buClrTx/>
              <a:buSzTx/>
              <a:buFontTx/>
              <a:buNone/>
              <a:tabLst/>
              <a:defRPr/>
            </a:pPr>
            <a:endParaRPr kumimoji="0" lang="en-US" sz="1078" b="0" i="0" u="none" strike="noStrike" kern="0" cap="none" spc="-7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 name="Text Placeholder 4"/>
          <p:cNvSpPr>
            <a:spLocks noGrp="1"/>
          </p:cNvSpPr>
          <p:nvPr>
            <p:ph type="body" sz="quarter" idx="10"/>
          </p:nvPr>
        </p:nvSpPr>
        <p:spPr>
          <a:xfrm>
            <a:off x="269240" y="291068"/>
            <a:ext cx="6278086" cy="3317572"/>
          </a:xfrm>
        </p:spPr>
        <p:txBody>
          <a:bodyPr lIns="182880" tIns="146304" rIns="182880" bIns="146304">
            <a:noAutofit/>
          </a:bodyPr>
          <a:lstStyle>
            <a:lvl1pPr marL="0" indent="0">
              <a:buNone/>
              <a:defRPr sz="3921"/>
            </a:lvl1pPr>
          </a:lstStyle>
          <a:p>
            <a:pPr lvl="0"/>
            <a:r>
              <a:rPr lang="en-US"/>
              <a:t>Edit Master text styles</a:t>
            </a:r>
          </a:p>
        </p:txBody>
      </p:sp>
    </p:spTree>
    <p:extLst>
      <p:ext uri="{BB962C8B-B14F-4D97-AF65-F5344CB8AC3E}">
        <p14:creationId xmlns:p14="http://schemas.microsoft.com/office/powerpoint/2010/main" val="15813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Inal outcome layout 1">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065110" cy="899665"/>
          </a:xfrm>
        </p:spPr>
        <p:txBody>
          <a:bodyPr/>
          <a:lstStyle/>
          <a:p>
            <a:r>
              <a:rPr lang="en-US"/>
              <a:t>Click to edit Master title style</a:t>
            </a:r>
          </a:p>
        </p:txBody>
      </p:sp>
      <p:pic>
        <p:nvPicPr>
          <p:cNvPr id="3" name="Picture Placeholder 14"/>
          <p:cNvPicPr>
            <a:picLocks noChangeAspect="1"/>
          </p:cNvPicPr>
          <p:nvPr userDrawn="1"/>
        </p:nvPicPr>
        <p:blipFill>
          <a:blip r:embed="rId2" cstate="print">
            <a:extLst>
              <a:ext uri="{28A0092B-C50C-407E-A947-70E740481C1C}">
                <a14:useLocalDpi xmlns:a14="http://schemas.microsoft.com/office/drawing/2010/main"/>
              </a:ext>
            </a:extLst>
          </a:blip>
          <a:srcRect l="16685" r="16685"/>
          <a:stretch>
            <a:fillRect/>
          </a:stretch>
        </p:blipFill>
        <p:spPr>
          <a:xfrm>
            <a:off x="5334350" y="0"/>
            <a:ext cx="6857650" cy="6856100"/>
          </a:xfrm>
          <a:prstGeom prst="rect">
            <a:avLst/>
          </a:prstGeom>
        </p:spPr>
      </p:pic>
      <p:sp>
        <p:nvSpPr>
          <p:cNvPr id="5" name="Text Placeholder 4"/>
          <p:cNvSpPr>
            <a:spLocks noGrp="1"/>
          </p:cNvSpPr>
          <p:nvPr>
            <p:ph type="body" sz="quarter" idx="10"/>
          </p:nvPr>
        </p:nvSpPr>
        <p:spPr>
          <a:xfrm>
            <a:off x="269239" y="2084172"/>
            <a:ext cx="5065733" cy="4482760"/>
          </a:xfrm>
        </p:spPr>
        <p:txBody>
          <a:bodyPr lIns="182880" tIns="146304" rIns="182880" bIns="146304">
            <a:noAutofit/>
          </a:bodyPr>
          <a:lstStyle>
            <a:lvl1pPr marL="0" indent="0">
              <a:buNone/>
              <a:defRPr sz="2353" b="0" i="1">
                <a:latin typeface="+mn-lt"/>
              </a:defRPr>
            </a:lvl1pPr>
          </a:lstStyle>
          <a:p>
            <a:pPr lvl="0"/>
            <a:r>
              <a:rPr lang="en-US"/>
              <a:t>Edit Master text styles</a:t>
            </a:r>
          </a:p>
        </p:txBody>
      </p:sp>
    </p:spTree>
    <p:extLst>
      <p:ext uri="{BB962C8B-B14F-4D97-AF65-F5344CB8AC3E}">
        <p14:creationId xmlns:p14="http://schemas.microsoft.com/office/powerpoint/2010/main" val="116807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Inal outcome layout 2">
    <p:spTree>
      <p:nvGrpSpPr>
        <p:cNvPr id="1" name=""/>
        <p:cNvGrpSpPr/>
        <p:nvPr/>
      </p:nvGrpSpPr>
      <p:grpSpPr>
        <a:xfrm>
          <a:off x="0" y="0"/>
          <a:ext cx="0" cy="0"/>
          <a:chOff x="0" y="0"/>
          <a:chExt cx="0" cy="0"/>
        </a:xfrm>
      </p:grpSpPr>
      <p:pic>
        <p:nvPicPr>
          <p:cNvPr id="2" name="Picture Placeholder 6"/>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334350" y="0"/>
            <a:ext cx="6857650" cy="6856100"/>
          </a:xfrm>
          <a:prstGeom prst="rect">
            <a:avLst/>
          </a:prstGeom>
        </p:spPr>
      </p:pic>
      <p:sp>
        <p:nvSpPr>
          <p:cNvPr id="3" name="Title 2"/>
          <p:cNvSpPr>
            <a:spLocks noGrp="1"/>
          </p:cNvSpPr>
          <p:nvPr>
            <p:ph type="title"/>
          </p:nvPr>
        </p:nvSpPr>
        <p:spPr>
          <a:xfrm>
            <a:off x="269240" y="289511"/>
            <a:ext cx="5065110" cy="899665"/>
          </a:xfrm>
        </p:spPr>
        <p:txBody>
          <a:bodyPr/>
          <a:lstStyle/>
          <a:p>
            <a:r>
              <a:rPr lang="en-US"/>
              <a:t>Click to edit Master title style</a:t>
            </a:r>
          </a:p>
        </p:txBody>
      </p:sp>
      <p:sp>
        <p:nvSpPr>
          <p:cNvPr id="4" name="Text Placeholder 4"/>
          <p:cNvSpPr>
            <a:spLocks noGrp="1"/>
          </p:cNvSpPr>
          <p:nvPr>
            <p:ph type="body" sz="quarter" idx="10"/>
          </p:nvPr>
        </p:nvSpPr>
        <p:spPr>
          <a:xfrm>
            <a:off x="269239" y="2084172"/>
            <a:ext cx="5065733" cy="4482760"/>
          </a:xfrm>
        </p:spPr>
        <p:txBody>
          <a:bodyPr lIns="182880" tIns="146304" rIns="182880" bIns="146304">
            <a:noAutofit/>
          </a:bodyPr>
          <a:lstStyle>
            <a:lvl1pPr marL="0" indent="0">
              <a:buNone/>
              <a:defRPr sz="2353" b="0" i="1">
                <a:latin typeface="+mn-lt"/>
              </a:defRPr>
            </a:lvl1pPr>
          </a:lstStyle>
          <a:p>
            <a:pPr lvl="0"/>
            <a:r>
              <a:rPr lang="en-US"/>
              <a:t>Edit Master text styles</a:t>
            </a:r>
          </a:p>
        </p:txBody>
      </p:sp>
    </p:spTree>
    <p:extLst>
      <p:ext uri="{BB962C8B-B14F-4D97-AF65-F5344CB8AC3E}">
        <p14:creationId xmlns:p14="http://schemas.microsoft.com/office/powerpoint/2010/main" val="256693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Inal outcome layout 3">
    <p:spTree>
      <p:nvGrpSpPr>
        <p:cNvPr id="1" name=""/>
        <p:cNvGrpSpPr/>
        <p:nvPr/>
      </p:nvGrpSpPr>
      <p:grpSpPr>
        <a:xfrm>
          <a:off x="0" y="0"/>
          <a:ext cx="0" cy="0"/>
          <a:chOff x="0" y="0"/>
          <a:chExt cx="0" cy="0"/>
        </a:xfrm>
      </p:grpSpPr>
      <p:pic>
        <p:nvPicPr>
          <p:cNvPr id="2" name="Picture Placeholder 15"/>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334350" y="0"/>
            <a:ext cx="6857650" cy="6856100"/>
          </a:xfrm>
          <a:prstGeom prst="rect">
            <a:avLst/>
          </a:prstGeom>
        </p:spPr>
      </p:pic>
      <p:sp>
        <p:nvSpPr>
          <p:cNvPr id="3" name="Title 2"/>
          <p:cNvSpPr>
            <a:spLocks noGrp="1"/>
          </p:cNvSpPr>
          <p:nvPr>
            <p:ph type="title"/>
          </p:nvPr>
        </p:nvSpPr>
        <p:spPr>
          <a:xfrm>
            <a:off x="269240" y="289511"/>
            <a:ext cx="5065110" cy="899665"/>
          </a:xfrm>
        </p:spPr>
        <p:txBody>
          <a:bodyPr/>
          <a:lstStyle/>
          <a:p>
            <a:r>
              <a:rPr lang="en-US"/>
              <a:t>Click to edit Master title style</a:t>
            </a:r>
          </a:p>
        </p:txBody>
      </p:sp>
      <p:sp>
        <p:nvSpPr>
          <p:cNvPr id="4" name="Text Placeholder 4"/>
          <p:cNvSpPr>
            <a:spLocks noGrp="1"/>
          </p:cNvSpPr>
          <p:nvPr>
            <p:ph type="body" sz="quarter" idx="10"/>
          </p:nvPr>
        </p:nvSpPr>
        <p:spPr>
          <a:xfrm>
            <a:off x="269239" y="2084172"/>
            <a:ext cx="5065733" cy="4482760"/>
          </a:xfrm>
        </p:spPr>
        <p:txBody>
          <a:bodyPr lIns="182880" tIns="146304" rIns="182880" bIns="146304">
            <a:noAutofit/>
          </a:bodyPr>
          <a:lstStyle>
            <a:lvl1pPr marL="0" indent="0">
              <a:buNone/>
              <a:defRPr sz="2353" b="0" i="1">
                <a:latin typeface="+mn-lt"/>
              </a:defRPr>
            </a:lvl1pPr>
          </a:lstStyle>
          <a:p>
            <a:pPr lvl="0"/>
            <a:r>
              <a:rPr lang="en-US"/>
              <a:t>Edit Master text styles</a:t>
            </a:r>
          </a:p>
        </p:txBody>
      </p:sp>
    </p:spTree>
    <p:extLst>
      <p:ext uri="{BB962C8B-B14F-4D97-AF65-F5344CB8AC3E}">
        <p14:creationId xmlns:p14="http://schemas.microsoft.com/office/powerpoint/2010/main" val="308082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19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497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93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2998151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CB656-2667-4D81-A90F-9559B4B0019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2902394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20504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130490"/>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1293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
            <a:ext cx="12190264" cy="6857996"/>
          </a:xfrm>
          <a:prstGeom prst="rect">
            <a:avLst/>
          </a:prstGeom>
        </p:spPr>
      </p:pic>
      <p:sp>
        <p:nvSpPr>
          <p:cNvPr id="2" name="Rectangle 1"/>
          <p:cNvSpPr/>
          <p:nvPr userDrawn="1"/>
        </p:nvSpPr>
        <p:spPr bwMode="auto">
          <a:xfrm>
            <a:off x="266063" y="2084173"/>
            <a:ext cx="6278150" cy="3491849"/>
          </a:xfrm>
          <a:prstGeom prst="rect">
            <a:avLst/>
          </a:prstGeom>
          <a:solidFill>
            <a:srgbClr val="002050">
              <a:alpha val="8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auto">
          <a:xfrm>
            <a:off x="269302" y="2084173"/>
            <a:ext cx="6274911" cy="1793104"/>
          </a:xfrm>
          <a:noFill/>
        </p:spPr>
        <p:txBody>
          <a:bodyPr lIns="146304" tIns="91440" rIns="146304" bIns="91440" anchor="t" anchorCtr="0"/>
          <a:lstStyle>
            <a:lvl1pPr>
              <a:defRPr sz="5294" spc="-98" baseline="0">
                <a:gradFill>
                  <a:gsLst>
                    <a:gs pos="64646">
                      <a:srgbClr val="FFFFFF"/>
                    </a:gs>
                    <a:gs pos="4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57"/>
            <a:ext cx="6276530" cy="1698765"/>
          </a:xfrm>
        </p:spPr>
        <p:txBody>
          <a:bodyPr tIns="109728" bIns="109728">
            <a:noAutofit/>
          </a:bodyPr>
          <a:lstStyle>
            <a:lvl1pPr marL="0" indent="0">
              <a:spcBef>
                <a:spcPts val="0"/>
              </a:spcBef>
              <a:buNone/>
              <a:defRPr sz="3137">
                <a:gradFill>
                  <a:gsLst>
                    <a:gs pos="64646">
                      <a:srgbClr val="FFFFFF"/>
                    </a:gs>
                    <a:gs pos="45000">
                      <a:srgbClr val="FFFFFF"/>
                    </a:gs>
                  </a:gsLst>
                  <a:lin ang="5400000" scaled="0"/>
                </a:gradFill>
              </a:defRPr>
            </a:lvl1pPr>
          </a:lstStyle>
          <a:p>
            <a:pPr lvl="0"/>
            <a:r>
              <a:rPr lang="en-US"/>
              <a:t>Speaker Name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46715" y="6029312"/>
            <a:ext cx="1668788" cy="358621"/>
          </a:xfrm>
          <a:prstGeom prst="rect">
            <a:avLst/>
          </a:prstGeom>
        </p:spPr>
      </p:pic>
    </p:spTree>
    <p:extLst>
      <p:ext uri="{BB962C8B-B14F-4D97-AF65-F5344CB8AC3E}">
        <p14:creationId xmlns:p14="http://schemas.microsoft.com/office/powerpoint/2010/main" val="227501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sp>
        <p:nvSpPr>
          <p:cNvPr id="10" name="Rectangle 9"/>
          <p:cNvSpPr/>
          <p:nvPr userDrawn="1"/>
        </p:nvSpPr>
        <p:spPr bwMode="auto">
          <a:xfrm>
            <a:off x="448212" y="470068"/>
            <a:ext cx="2060658" cy="393703"/>
          </a:xfrm>
          <a:prstGeom prst="rect">
            <a:avLst/>
          </a:prstGeom>
          <a:noFill/>
          <a:ln w="6350" cap="sq">
            <a:solidFill>
              <a:schemeClr val="tx1"/>
            </a:solidFill>
            <a:prstDash val="sysDash"/>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745" b="0" i="0" u="none" strike="noStrike" kern="1200" cap="none" spc="0" normalizeH="0" baseline="0" noProof="0">
                <a:ln>
                  <a:noFill/>
                </a:ln>
                <a:gradFill>
                  <a:gsLst>
                    <a:gs pos="51515">
                      <a:srgbClr val="505050"/>
                    </a:gs>
                    <a:gs pos="43000">
                      <a:srgbClr val="505050"/>
                    </a:gs>
                  </a:gsLst>
                  <a:lin ang="5400000" scaled="1"/>
                </a:gradFill>
                <a:effectLst/>
                <a:uLnTx/>
                <a:uFillTx/>
                <a:latin typeface="Segoe UI"/>
                <a:ea typeface="Segoe UI" pitchFamily="34" charset="0"/>
                <a:cs typeface="Segoe UI" pitchFamily="34" charset="0"/>
              </a:rPr>
              <a:t>Product logo</a:t>
            </a:r>
          </a:p>
        </p:txBody>
      </p:sp>
      <p:sp>
        <p:nvSpPr>
          <p:cNvPr id="11" name="Rectangle 10"/>
          <p:cNvSpPr/>
          <p:nvPr userDrawn="1"/>
        </p:nvSpPr>
        <p:spPr bwMode="auto">
          <a:xfrm>
            <a:off x="448212" y="863772"/>
            <a:ext cx="2060658" cy="271689"/>
          </a:xfrm>
          <a:prstGeom prst="rect">
            <a:avLst/>
          </a:prstGeom>
          <a:noFill/>
          <a:ln w="6350" cap="sq">
            <a:noFill/>
            <a:prstDash val="sysDot"/>
            <a:beve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372" b="0" i="0" u="none" strike="noStrike" kern="1200" cap="none" spc="0" normalizeH="0" baseline="0" noProof="0">
                <a:ln>
                  <a:noFill/>
                </a:ln>
                <a:gradFill>
                  <a:gsLst>
                    <a:gs pos="51515">
                      <a:srgbClr val="505050"/>
                    </a:gs>
                    <a:gs pos="43000">
                      <a:srgbClr val="505050"/>
                    </a:gs>
                  </a:gsLst>
                  <a:lin ang="5400000" scaled="1"/>
                </a:gradFill>
                <a:effectLst/>
                <a:uLnTx/>
                <a:uFillTx/>
                <a:latin typeface="Segoe UI"/>
                <a:ea typeface="Segoe UI" pitchFamily="34" charset="0"/>
                <a:cs typeface="Segoe UI" pitchFamily="34" charset="0"/>
              </a:rPr>
              <a:t>Update on slide master</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46715" y="6029312"/>
            <a:ext cx="1668788" cy="358621"/>
          </a:xfrm>
          <a:prstGeom prst="rect">
            <a:avLst/>
          </a:prstGeom>
        </p:spPr>
      </p:pic>
    </p:spTree>
    <p:extLst>
      <p:ext uri="{BB962C8B-B14F-4D97-AF65-F5344CB8AC3E}">
        <p14:creationId xmlns:p14="http://schemas.microsoft.com/office/powerpoint/2010/main" val="317322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784441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615035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232545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922193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07588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3151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192000" cy="1232898"/>
          </a:xfrm>
        </p:spPr>
        <p:txBody>
          <a:bodyPr lIns="393192" tIns="393192" bIns="91440">
            <a:normAutofit/>
          </a:bodyPr>
          <a:lstStyle>
            <a:lvl1pPr marL="0" indent="0">
              <a:buNone/>
              <a:defRPr sz="4400">
                <a:solidFill>
                  <a:srgbClr val="505050"/>
                </a:solidFill>
              </a:defRPr>
            </a:lvl1pPr>
          </a:lstStyle>
          <a:p>
            <a:pPr lvl="0"/>
            <a:r>
              <a:rPr lang="en-US"/>
              <a:t>Title (Optional)</a:t>
            </a:r>
          </a:p>
        </p:txBody>
      </p:sp>
    </p:spTree>
    <p:extLst>
      <p:ext uri="{BB962C8B-B14F-4D97-AF65-F5344CB8AC3E}">
        <p14:creationId xmlns:p14="http://schemas.microsoft.com/office/powerpoint/2010/main" val="21991077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743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78837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777789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640365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1331525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54922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64304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6188909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cstate="screen">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2163536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22021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solidFill>
          <a:srgbClr val="FFFFFF"/>
        </a:solid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nvPr>
        </p:nvGraphicFramePr>
        <p:xfrm>
          <a:off x="0" y="0"/>
          <a:ext cx="211667" cy="158750"/>
        </p:xfrm>
        <a:graphic>
          <a:graphicData uri="http://schemas.openxmlformats.org/presentationml/2006/ole">
            <mc:AlternateContent xmlns:mc="http://schemas.openxmlformats.org/markup-compatibility/2006">
              <mc:Choice xmlns:v="urn:schemas-microsoft-com:vml" Requires="v">
                <p:oleObj spid="_x0000_s1026" name="think-cell Slide" r:id="rId4" imgW="270" imgH="270" progId="TCLayout.ActiveDocument.1">
                  <p:embed/>
                </p:oleObj>
              </mc:Choice>
              <mc:Fallback>
                <p:oleObj name="think-cell Slide" r:id="rId4" imgW="270" imgH="270" progId="TCLayout.ActiveDocument.1">
                  <p:embed/>
                  <p:pic>
                    <p:nvPicPr>
                      <p:cNvPr id="7" name="Object 6" hidden="1"/>
                      <p:cNvPicPr/>
                      <p:nvPr/>
                    </p:nvPicPr>
                    <p:blipFill>
                      <a:blip r:embed="rId5"/>
                      <a:stretch>
                        <a:fillRect/>
                      </a:stretch>
                    </p:blipFill>
                    <p:spPr>
                      <a:xfrm>
                        <a:off x="0" y="0"/>
                        <a:ext cx="211667" cy="158750"/>
                      </a:xfrm>
                      <a:prstGeom prst="rect">
                        <a:avLst/>
                      </a:prstGeom>
                    </p:spPr>
                  </p:pic>
                </p:oleObj>
              </mc:Fallback>
            </mc:AlternateContent>
          </a:graphicData>
        </a:graphic>
      </p:graphicFrame>
    </p:spTree>
    <p:extLst>
      <p:ext uri="{BB962C8B-B14F-4D97-AF65-F5344CB8AC3E}">
        <p14:creationId xmlns:p14="http://schemas.microsoft.com/office/powerpoint/2010/main" val="6474929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4011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826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4851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628294"/>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5111" y="3083653"/>
            <a:ext cx="3214044" cy="690695"/>
          </a:xfrm>
          <a:prstGeom prst="rect">
            <a:avLst/>
          </a:prstGeom>
        </p:spPr>
      </p:pic>
    </p:spTree>
    <p:extLst>
      <p:ext uri="{BB962C8B-B14F-4D97-AF65-F5344CB8AC3E}">
        <p14:creationId xmlns:p14="http://schemas.microsoft.com/office/powerpoint/2010/main" val="423036341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mp; 2-Content, no Bullets">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602" y="6517493"/>
            <a:ext cx="859922" cy="316317"/>
          </a:xfrm>
          <a:prstGeom prst="rect">
            <a:avLst/>
          </a:prstGeom>
        </p:spPr>
      </p:pic>
    </p:spTree>
    <p:extLst>
      <p:ext uri="{BB962C8B-B14F-4D97-AF65-F5344CB8AC3E}">
        <p14:creationId xmlns:p14="http://schemas.microsoft.com/office/powerpoint/2010/main" val="1559128639"/>
      </p:ext>
    </p:extLst>
  </p:cSld>
  <p:clrMapOvr>
    <a:masterClrMapping/>
  </p:clrMapOvr>
  <p:transition spd="slow">
    <p:push/>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0637" b="10637"/>
          <a:stretch/>
        </p:blipFill>
        <p:spPr bwMode="ltGray">
          <a:xfrm>
            <a:off x="0" y="0"/>
            <a:ext cx="12192000" cy="6858973"/>
          </a:xfrm>
          <a:prstGeom prst="rect">
            <a:avLst/>
          </a:prstGeom>
        </p:spPr>
      </p:pic>
      <p:grpSp>
        <p:nvGrpSpPr>
          <p:cNvPr id="9" name="Group 8"/>
          <p:cNvGrpSpPr>
            <a:grpSpLocks noChangeAspect="1"/>
          </p:cNvGrpSpPr>
          <p:nvPr userDrawn="1"/>
        </p:nvGrpSpPr>
        <p:grpSpPr bwMode="white">
          <a:xfrm>
            <a:off x="459102" y="470067"/>
            <a:ext cx="1419662" cy="304828"/>
            <a:chOff x="457200" y="1643393"/>
            <a:chExt cx="4492753" cy="964540"/>
          </a:xfrm>
        </p:grpSpPr>
        <p:pic>
          <p:nvPicPr>
            <p:cNvPr id="11" name="Picture 10"/>
            <p:cNvPicPr>
              <a:picLocks noChangeAspect="1"/>
            </p:cNvPicPr>
            <p:nvPr/>
          </p:nvPicPr>
          <p:blipFill>
            <a:blip r:embed="rId3"/>
            <a:stretch>
              <a:fillRect/>
            </a:stretch>
          </p:blipFill>
          <p:spPr bwMode="white">
            <a:xfrm>
              <a:off x="457200" y="1643393"/>
              <a:ext cx="964540" cy="964540"/>
            </a:xfrm>
            <a:prstGeom prst="rect">
              <a:avLst/>
            </a:prstGeom>
          </p:spPr>
        </p:pic>
        <p:sp>
          <p:nvSpPr>
            <p:cNvPr id="13" name="Freeform 12"/>
            <p:cNvSpPr>
              <a:spLocks noEditPoints="1"/>
            </p:cNvSpPr>
            <p:nvPr/>
          </p:nvSpPr>
          <p:spPr bwMode="white">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9316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
        <p:nvSpPr>
          <p:cNvPr id="9" name="Title 1"/>
          <p:cNvSpPr>
            <a:spLocks noGrp="1"/>
          </p:cNvSpPr>
          <p:nvPr>
            <p:ph type="title" hasCustomPrompt="1"/>
          </p:nvPr>
        </p:nvSpPr>
        <p:spPr bwMode="auto">
          <a:xfrm>
            <a:off x="269302" y="2084173"/>
            <a:ext cx="6276530" cy="1793104"/>
          </a:xfrm>
          <a:noFill/>
        </p:spPr>
        <p:txBody>
          <a:bodyPr lIns="146304" tIns="91440" rIns="146304" bIns="91440" anchor="t" anchorCtr="0"/>
          <a:lstStyle>
            <a:lvl1pPr>
              <a:defRPr sz="5293" spc="-98" baseline="0">
                <a:gradFill>
                  <a:gsLst>
                    <a:gs pos="83962">
                      <a:schemeClr val="tx2"/>
                    </a:gs>
                    <a:gs pos="57576">
                      <a:schemeClr val="tx2"/>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83635"/>
            <a:ext cx="6276530" cy="1793104"/>
          </a:xfrm>
        </p:spPr>
        <p:txBody>
          <a:bodyPr tIns="109728" bIns="109728">
            <a:noAutofit/>
          </a:bodyPr>
          <a:lstStyle>
            <a:lvl1pPr marL="0" indent="0">
              <a:spcBef>
                <a:spcPts val="0"/>
              </a:spcBef>
              <a:buNone/>
              <a:defRPr sz="3136">
                <a:gradFill>
                  <a:gsLst>
                    <a:gs pos="83962">
                      <a:schemeClr val="tx2"/>
                    </a:gs>
                    <a:gs pos="57576">
                      <a:schemeClr val="tx2"/>
                    </a:gs>
                  </a:gsLst>
                  <a:lin ang="5400000" scaled="0"/>
                </a:gradFill>
              </a:defRPr>
            </a:lvl1pPr>
          </a:lstStyle>
          <a:p>
            <a:pPr lvl="0"/>
            <a:r>
              <a:rPr lang="en-US"/>
              <a:t>Speaker Name</a:t>
            </a:r>
          </a:p>
        </p:txBody>
      </p:sp>
    </p:spTree>
    <p:extLst>
      <p:ext uri="{BB962C8B-B14F-4D97-AF65-F5344CB8AC3E}">
        <p14:creationId xmlns:p14="http://schemas.microsoft.com/office/powerpoint/2010/main" val="362885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 Photo_Option">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3" y="2084173"/>
            <a:ext cx="6274911" cy="1793104"/>
          </a:xfrm>
          <a:noFill/>
        </p:spPr>
        <p:txBody>
          <a:bodyPr lIns="146304" tIns="91440" rIns="146304" bIns="91440" anchor="t" anchorCtr="0"/>
          <a:lstStyle>
            <a:lvl1pPr>
              <a:defRPr sz="5293" spc="-98" baseline="0">
                <a:gradFill>
                  <a:gsLst>
                    <a:gs pos="0">
                      <a:schemeClr val="tx1"/>
                    </a:gs>
                    <a:gs pos="100000">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83635"/>
            <a:ext cx="6276530" cy="1793104"/>
          </a:xfrm>
        </p:spPr>
        <p:txBody>
          <a:bodyPr tIns="109728" bIns="109728">
            <a:noAutofit/>
          </a:bodyPr>
          <a:lstStyle>
            <a:lvl1pPr marL="0" indent="0">
              <a:spcBef>
                <a:spcPts val="0"/>
              </a:spcBef>
              <a:buNone/>
              <a:defRPr sz="3136">
                <a:gradFill>
                  <a:gsLst>
                    <a:gs pos="20130">
                      <a:schemeClr val="tx1"/>
                    </a:gs>
                    <a:gs pos="57576">
                      <a:schemeClr val="tx1"/>
                    </a:gs>
                  </a:gsLst>
                  <a:lin ang="5400000" scaled="0"/>
                </a:gradFill>
              </a:defRPr>
            </a:lvl1pPr>
          </a:lstStyle>
          <a:p>
            <a:pPr lvl="0"/>
            <a:r>
              <a:rPr lang="en-US"/>
              <a:t>Speaker Name</a:t>
            </a:r>
          </a:p>
        </p:txBody>
      </p:sp>
      <p:grpSp>
        <p:nvGrpSpPr>
          <p:cNvPr id="5" name="Group 4"/>
          <p:cNvGrpSpPr>
            <a:grpSpLocks noChangeAspect="1"/>
          </p:cNvGrpSpPr>
          <p:nvPr userDrawn="1"/>
        </p:nvGrpSpPr>
        <p:grpSpPr bwMode="black">
          <a:xfrm>
            <a:off x="459102" y="470067"/>
            <a:ext cx="1419662" cy="304828"/>
            <a:chOff x="457200" y="1643393"/>
            <a:chExt cx="4492753" cy="964540"/>
          </a:xfrm>
        </p:grpSpPr>
        <p:pic>
          <p:nvPicPr>
            <p:cNvPr id="7" name="Picture 6"/>
            <p:cNvPicPr>
              <a:picLocks noChangeAspect="1"/>
            </p:cNvPicPr>
            <p:nvPr/>
          </p:nvPicPr>
          <p:blipFill>
            <a:blip r:embed="rId2"/>
            <a:stretch>
              <a:fillRect/>
            </a:stretch>
          </p:blipFill>
          <p:spPr bwMode="black">
            <a:xfrm>
              <a:off x="457200" y="1643393"/>
              <a:ext cx="964540" cy="964540"/>
            </a:xfrm>
            <a:prstGeom prst="rect">
              <a:avLst/>
            </a:prstGeom>
          </p:spPr>
        </p:pic>
        <p:sp>
          <p:nvSpPr>
            <p:cNvPr id="8"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896214"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8245150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sz="3920">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59656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895870">
              <a:defRPr/>
            </a:pPr>
            <a:endParaRPr lang="en-US" kern="0">
              <a:solidFill>
                <a:sysClr val="windowText" lastClr="000000"/>
              </a:solidFill>
            </a:endParaRPr>
          </a:p>
        </p:txBody>
      </p:sp>
      <p:cxnSp>
        <p:nvCxnSpPr>
          <p:cNvPr id="15" name="Straight Connector 14"/>
          <p:cNvCxnSpPr/>
          <p:nvPr userDrawn="1"/>
        </p:nvCxnSpPr>
        <p:spPr>
          <a:xfrm>
            <a:off x="1779096" y="6350266"/>
            <a:ext cx="0" cy="35610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74414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sz="3920">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044"/>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528">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713167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528"/>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8404631"/>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73648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35185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52923"/>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864744"/>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368648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1" y="3877277"/>
            <a:ext cx="9860674" cy="724246"/>
          </a:xfrm>
          <a:noFill/>
        </p:spPr>
        <p:txBody>
          <a:bodyPr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0978820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9859116" cy="1158793"/>
          </a:xfrm>
          <a:noFill/>
        </p:spPr>
        <p:txBody>
          <a:bodyPr tIns="91440" bIns="91440" anchor="t" anchorCtr="0">
            <a:spAutoFit/>
          </a:bodyPr>
          <a:lstStyle>
            <a:lvl1pPr>
              <a:defRPr lang="en-US" sz="7056"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5409834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58198" y="114192"/>
            <a:ext cx="11252802" cy="855576"/>
          </a:xfrm>
          <a:noFill/>
        </p:spPr>
        <p:txBody>
          <a:bodyPr tIns="121899" bIns="121899" anchor="t" anchorCtr="0"/>
          <a:lstStyle>
            <a:lvl1pPr algn="l" defTabSz="914188" rtl="0" eaLnBrk="1" latinLnBrk="0" hangingPunct="1">
              <a:lnSpc>
                <a:spcPct val="90000"/>
              </a:lnSpc>
              <a:spcBef>
                <a:spcPct val="0"/>
              </a:spcBef>
              <a:buNone/>
              <a:defRPr lang="en-US" sz="4400" b="0" kern="1200" cap="none" spc="-10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5" name="Text Placeholder 4"/>
          <p:cNvSpPr>
            <a:spLocks noGrp="1"/>
          </p:cNvSpPr>
          <p:nvPr>
            <p:ph type="body" sz="quarter" idx="10"/>
          </p:nvPr>
        </p:nvSpPr>
        <p:spPr>
          <a:xfrm>
            <a:off x="531952" y="1397001"/>
            <a:ext cx="10567850" cy="2281651"/>
          </a:xfrm>
        </p:spPr>
        <p:txBody>
          <a:bodyPr/>
          <a:lstStyle>
            <a:lvl1pPr marL="0" indent="0">
              <a:buNone/>
              <a:defRPr sz="3200">
                <a:solidFill>
                  <a:schemeClr val="tx1"/>
                </a:solidFill>
                <a:latin typeface="Segoe UI" pitchFamily="34" charset="0"/>
                <a:cs typeface="Segoe UI" pitchFamily="34" charset="0"/>
              </a:defRPr>
            </a:lvl1pPr>
            <a:lvl2pPr>
              <a:defRPr sz="2100">
                <a:solidFill>
                  <a:schemeClr val="tx1"/>
                </a:solidFill>
                <a:latin typeface="Segoe UI" pitchFamily="34" charset="0"/>
                <a:cs typeface="Segoe UI" pitchFamily="34" charset="0"/>
              </a:defRPr>
            </a:lvl2pPr>
            <a:lvl3pPr>
              <a:defRPr sz="2100">
                <a:solidFill>
                  <a:schemeClr val="tx1"/>
                </a:solidFill>
                <a:latin typeface="Segoe UI" pitchFamily="34" charset="0"/>
                <a:cs typeface="Segoe UI" pitchFamily="34" charset="0"/>
              </a:defRPr>
            </a:lvl3pPr>
            <a:lvl4pPr>
              <a:defRPr sz="2100">
                <a:solidFill>
                  <a:schemeClr val="tx1"/>
                </a:solidFill>
                <a:latin typeface="Segoe UI" pitchFamily="34" charset="0"/>
                <a:cs typeface="Segoe UI" pitchFamily="34" charset="0"/>
              </a:defRPr>
            </a:lvl4pPr>
            <a:lvl5pPr>
              <a:defRPr sz="2100">
                <a:solidFill>
                  <a:schemeClr val="tx1"/>
                </a:soli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51286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555048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90149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2406595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890951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0803720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87199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77993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4687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100942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marL="0" marR="0" lvl="0" indent="0" algn="ctr" defTabSz="913927" eaLnBrk="1" fontAlgn="base" latinLnBrk="0" hangingPunct="1">
              <a:lnSpc>
                <a:spcPct val="100000"/>
              </a:lnSpc>
              <a:spcBef>
                <a:spcPct val="0"/>
              </a:spcBef>
              <a:spcAft>
                <a:spcPct val="0"/>
              </a:spcAft>
              <a:buClrTx/>
              <a:buSzTx/>
              <a:buFontTx/>
              <a:buNone/>
              <a:tabLst/>
              <a:defRPr/>
            </a:pPr>
            <a:endParaRPr kumimoji="0" lang="en-US" sz="1765"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21516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p:cNvSpPr/>
          <p:nvPr userDrawn="1"/>
        </p:nvSpPr>
        <p:spPr bwMode="auto">
          <a:xfrm>
            <a:off x="269239" y="2077800"/>
            <a:ext cx="6274974" cy="3592580"/>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grpSp>
        <p:nvGrpSpPr>
          <p:cNvPr id="7" name="Group 6"/>
          <p:cNvGrpSpPr>
            <a:grpSpLocks noChangeAspect="1"/>
          </p:cNvGrpSpPr>
          <p:nvPr userDrawn="1"/>
        </p:nvGrpSpPr>
        <p:grpSpPr bwMode="gray">
          <a:xfrm>
            <a:off x="448525" y="485810"/>
            <a:ext cx="1648360" cy="353933"/>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7895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Picture 3" hidden="1"/>
          <p:cNvPicPr>
            <a:picLocks noChangeAspect="1"/>
          </p:cNvPicPr>
          <p:nvPr userDrawn="1"/>
        </p:nvPicPr>
        <p:blipFill>
          <a:blip r:embed="rId2"/>
          <a:stretch>
            <a:fillRect/>
          </a:stretch>
        </p:blipFill>
        <p:spPr>
          <a:xfrm>
            <a:off x="450204" y="3083652"/>
            <a:ext cx="3227129" cy="692057"/>
          </a:xfrm>
          <a:prstGeom prst="rect">
            <a:avLst/>
          </a:prstGeom>
        </p:spPr>
      </p:pic>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marL="0" marR="0" lvl="0" indent="0" defTabSz="913748" eaLnBrk="0" fontAlgn="auto" latinLnBrk="0" hangingPunct="0">
              <a:lnSpc>
                <a:spcPct val="100000"/>
              </a:lnSpc>
              <a:spcBef>
                <a:spcPts val="0"/>
              </a:spcBef>
              <a:spcAft>
                <a:spcPts val="0"/>
              </a:spcAft>
              <a:buClrTx/>
              <a:buSzTx/>
              <a:buFontTx/>
              <a:buNone/>
              <a:tabLst/>
              <a:defRPr/>
            </a:pPr>
            <a:r>
              <a:rPr kumimoji="0" lang="en-US" sz="686" b="0" i="0" u="none" strike="noStrike" kern="0" cap="none" spc="0" normalizeH="0" baseline="0" noProof="0">
                <a:ln>
                  <a:noFill/>
                </a:ln>
                <a:gradFill>
                  <a:gsLst>
                    <a:gs pos="0">
                      <a:schemeClr val="tx1"/>
                    </a:gs>
                    <a:gs pos="100000">
                      <a:schemeClr val="tx1"/>
                    </a:gs>
                  </a:gsLst>
                  <a:lin ang="5400000" scaled="0"/>
                </a:gradFill>
                <a:effectLst/>
                <a:uLnTx/>
                <a:uFillTx/>
                <a:cs typeface="Segoe UI" pitchFamily="34" charset="0"/>
              </a:rPr>
              <a:t>© 2016 Microsoft Corporation. All rights reserved. </a:t>
            </a:r>
          </a:p>
        </p:txBody>
      </p:sp>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35380474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94651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itle and Content 1">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1973682"/>
          </a:xfrm>
        </p:spPr>
        <p:txBody>
          <a:bodyPr>
            <a:spAutoFit/>
          </a:bodyPr>
          <a:lstStyle>
            <a:lvl1pPr>
              <a:defRPr sz="2745">
                <a:solidFill>
                  <a:schemeClr val="tx1"/>
                </a:solidFill>
                <a:latin typeface="+mn-lt"/>
              </a:defRPr>
            </a:lvl1pPr>
            <a:lvl2pPr>
              <a:defRPr>
                <a:solidFill>
                  <a:schemeClr val="tx1"/>
                </a:solidFill>
              </a:defRPr>
            </a:lvl2pPr>
            <a:lvl3pPr>
              <a:defRPr>
                <a:solidFill>
                  <a:schemeClr val="tx1"/>
                </a:solidFill>
              </a:defRPr>
            </a:lvl3pPr>
            <a:lvl4pPr>
              <a:defRPr sz="1961">
                <a:solidFill>
                  <a:schemeClr val="tx1"/>
                </a:solidFill>
              </a:defRPr>
            </a:lvl4pPr>
            <a:lvl5pPr>
              <a:defRPr sz="1961">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wrap="none">
            <a:normAutofit/>
          </a:bodyPr>
          <a:lstStyle/>
          <a:p>
            <a:r>
              <a:rPr lang="en-US"/>
              <a:t>Click to edit Master title style</a:t>
            </a:r>
          </a:p>
        </p:txBody>
      </p:sp>
      <p:sp>
        <p:nvSpPr>
          <p:cNvPr id="2" name="Footer Placeholder 1"/>
          <p:cNvSpPr>
            <a:spLocks noGrp="1"/>
          </p:cNvSpPr>
          <p:nvPr>
            <p:ph type="ftr" sz="quarter" idx="11"/>
          </p:nvPr>
        </p:nvSpPr>
        <p:spPr/>
        <p:txBody>
          <a:bodyPr/>
          <a:lstStyle/>
          <a:p>
            <a:r>
              <a:rPr lang="en-US"/>
              <a:t>Microsoft Confidential</a:t>
            </a:r>
          </a:p>
        </p:txBody>
      </p:sp>
      <p:sp>
        <p:nvSpPr>
          <p:cNvPr id="3" name="Slide Number Placeholder 2"/>
          <p:cNvSpPr>
            <a:spLocks noGrp="1"/>
          </p:cNvSpPr>
          <p:nvPr>
            <p:ph type="sldNum" sz="quarter" idx="12"/>
          </p:nvPr>
        </p:nvSpPr>
        <p:spPr/>
        <p:txBody>
          <a:bodyPr/>
          <a:lstStyle/>
          <a:p>
            <a:fld id="{894E8EF0-91FF-4791-8529-F57CE0475C15}" type="slidenum">
              <a:rPr lang="en-US" smtClean="0"/>
              <a:pPr/>
              <a:t>‹#›</a:t>
            </a:fld>
            <a:endParaRPr lang="en-US"/>
          </a:p>
        </p:txBody>
      </p:sp>
    </p:spTree>
    <p:extLst>
      <p:ext uri="{BB962C8B-B14F-4D97-AF65-F5344CB8AC3E}">
        <p14:creationId xmlns:p14="http://schemas.microsoft.com/office/powerpoint/2010/main" val="2571684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DB14-E9E9-4CC2-BAC7-99093B77D2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48B08-D31C-4481-9CD7-0A2E6F874C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BEC0C6-230B-4A3F-9B63-C46771CD22A5}"/>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5" name="Footer Placeholder 4">
            <a:extLst>
              <a:ext uri="{FF2B5EF4-FFF2-40B4-BE49-F238E27FC236}">
                <a16:creationId xmlns:a16="http://schemas.microsoft.com/office/drawing/2014/main" id="{3DF840A6-B443-4188-BB5A-9B4D7143A9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DE34D-1DBC-4EB1-843E-7CB3C7B0EC3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406069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63E9-EB39-4FA8-BD19-06F321CEB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8F229-7B12-4A8A-BAC5-1A860039AB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58090-D1D6-4F22-858A-FA0A9386B495}"/>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5" name="Footer Placeholder 4">
            <a:extLst>
              <a:ext uri="{FF2B5EF4-FFF2-40B4-BE49-F238E27FC236}">
                <a16:creationId xmlns:a16="http://schemas.microsoft.com/office/drawing/2014/main" id="{A7426E12-966F-4045-B308-94082192A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13FBD-14A0-4F7B-BB0E-2DCC30741531}"/>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22039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761D-5B42-44F3-A815-0386AF5E54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652558-33A2-4BF2-8961-A25F02B8B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C616528-0B9A-4529-AF3C-27F1A9A92C0F}"/>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5" name="Footer Placeholder 4">
            <a:extLst>
              <a:ext uri="{FF2B5EF4-FFF2-40B4-BE49-F238E27FC236}">
                <a16:creationId xmlns:a16="http://schemas.microsoft.com/office/drawing/2014/main" id="{0AFC632F-7A35-43DE-A3E1-8DC95DDD7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AE071-B0CA-4C8E-BFD0-719E2796D5A7}"/>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2183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1CB656-2667-4D81-A90F-9559B4B0019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1825624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CCE6E-9D4C-421F-8627-8147EF446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6B3EBE-1C76-45EC-ACAD-92931A8F9A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62B80F-75B3-4B87-9B41-AD27E115E1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BDF02-12F5-4823-930C-9B679757BA57}"/>
              </a:ext>
            </a:extLst>
          </p:cNvPr>
          <p:cNvSpPr>
            <a:spLocks noGrp="1"/>
          </p:cNvSpPr>
          <p:nvPr>
            <p:ph type="dt" sz="half" idx="10"/>
          </p:nvPr>
        </p:nvSpPr>
        <p:spPr/>
        <p:txBody>
          <a:bodyPr/>
          <a:lstStyle/>
          <a:p>
            <a:fld id="{EB712588-04B1-427B-82EE-E8DB90309F08}" type="datetimeFigureOut">
              <a:rPr lang="en-US" smtClean="0"/>
              <a:t>9/21/2017</a:t>
            </a:fld>
            <a:endParaRPr lang="en-US"/>
          </a:p>
        </p:txBody>
      </p:sp>
      <p:sp>
        <p:nvSpPr>
          <p:cNvPr id="6" name="Footer Placeholder 5">
            <a:extLst>
              <a:ext uri="{FF2B5EF4-FFF2-40B4-BE49-F238E27FC236}">
                <a16:creationId xmlns:a16="http://schemas.microsoft.com/office/drawing/2014/main" id="{4788A7F9-14E5-45A4-A717-180420AF4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84355-C6A0-438B-A749-3D522CD38A6E}"/>
              </a:ext>
            </a:extLst>
          </p:cNvPr>
          <p:cNvSpPr>
            <a:spLocks noGrp="1"/>
          </p:cNvSpPr>
          <p:nvPr>
            <p:ph type="sldNum" sz="quarter" idx="12"/>
          </p:nvPr>
        </p:nvSpPr>
        <p:spPr/>
        <p:txBody>
          <a:bodyPr/>
          <a:lstStyle/>
          <a:p>
            <a:fld id="{6FF9F0C5-380F-41C2-899A-BAC0F0927E16}" type="slidenum">
              <a:rPr lang="en-US" smtClean="0"/>
              <a:t>‹#›</a:t>
            </a:fld>
            <a:endParaRPr lang="en-US"/>
          </a:p>
        </p:txBody>
      </p:sp>
    </p:spTree>
    <p:extLst>
      <p:ext uri="{BB962C8B-B14F-4D97-AF65-F5344CB8AC3E}">
        <p14:creationId xmlns:p14="http://schemas.microsoft.com/office/powerpoint/2010/main" val="384655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8DF0-F305-41DA-8CA1-E97BE87C01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EC7015-C799-449E-8F88-0A7D7DCD77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DD79BE-EAA1-4DDD-A947-46EE0E1C17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0638EB-8B1C-4779-9E3C-D7E49D7A2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E9E50F-CA2F-433C-8AE3-F2233D03C2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66D002-A5F5-46E5-83D5-90987BC513F7}"/>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8" name="Footer Placeholder 7">
            <a:extLst>
              <a:ext uri="{FF2B5EF4-FFF2-40B4-BE49-F238E27FC236}">
                <a16:creationId xmlns:a16="http://schemas.microsoft.com/office/drawing/2014/main" id="{89A58D07-74A6-4AE8-9152-9670ACA2C7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E0C6C-2936-4A22-B662-E1FD4624E0B8}"/>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9037440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3960-45E4-4DEF-8394-88F42C5CE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06F5DC-EA18-430C-BD65-2A7BD0F4BB21}"/>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4" name="Footer Placeholder 3">
            <a:extLst>
              <a:ext uri="{FF2B5EF4-FFF2-40B4-BE49-F238E27FC236}">
                <a16:creationId xmlns:a16="http://schemas.microsoft.com/office/drawing/2014/main" id="{F887F72E-7A7C-4BE9-86BE-03F647DE4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23E0A4-04B5-4A25-BA70-760CCC768B51}"/>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9254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3722C1-7FAB-47FB-BF05-F3FC9844575D}"/>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3" name="Footer Placeholder 2">
            <a:extLst>
              <a:ext uri="{FF2B5EF4-FFF2-40B4-BE49-F238E27FC236}">
                <a16:creationId xmlns:a16="http://schemas.microsoft.com/office/drawing/2014/main" id="{895E7CDF-CB35-42F0-B360-9A335DC3D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B6A839-F3C3-4566-97DD-F34FCD04FB74}"/>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13754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A194-8DE5-401E-98D8-FCEEB78FD3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F40DF6-58BA-490C-A031-1CFF5A1913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7B8458-815F-4473-BEF5-133C400A4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F3C2AA-5168-4DC1-AA28-3F62435576F5}"/>
              </a:ext>
            </a:extLst>
          </p:cNvPr>
          <p:cNvSpPr>
            <a:spLocks noGrp="1"/>
          </p:cNvSpPr>
          <p:nvPr>
            <p:ph type="dt" sz="half" idx="10"/>
          </p:nvPr>
        </p:nvSpPr>
        <p:spPr/>
        <p:txBody>
          <a:bodyPr/>
          <a:lstStyle/>
          <a:p>
            <a:fld id="{42A54C80-263E-416B-A8E0-580EDEADCBDC}" type="datetimeFigureOut">
              <a:rPr lang="en-US" smtClean="0"/>
              <a:t>9/21/2017</a:t>
            </a:fld>
            <a:endParaRPr lang="en-US"/>
          </a:p>
        </p:txBody>
      </p:sp>
      <p:sp>
        <p:nvSpPr>
          <p:cNvPr id="6" name="Footer Placeholder 5">
            <a:extLst>
              <a:ext uri="{FF2B5EF4-FFF2-40B4-BE49-F238E27FC236}">
                <a16:creationId xmlns:a16="http://schemas.microsoft.com/office/drawing/2014/main" id="{738BA58D-5CF8-4D15-A569-EB322916B8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C1A71-6692-4AF3-A46C-5B224CC0B18A}"/>
              </a:ext>
            </a:extLst>
          </p:cNvPr>
          <p:cNvSpPr>
            <a:spLocks noGrp="1"/>
          </p:cNvSpPr>
          <p:nvPr>
            <p:ph type="sldNum" sz="quarter" idx="12"/>
          </p:nvPr>
        </p:nvSpPr>
        <p:spPr/>
        <p:txBody>
          <a:bodyPr/>
          <a:lstStyle/>
          <a:p>
            <a:fld id="{519954A3-9DFD-4C44-94BA-B95130A3BA1C}" type="slidenum">
              <a:rPr lang="en-US" smtClean="0"/>
              <a:t>‹#›</a:t>
            </a:fld>
            <a:endParaRPr lang="en-US"/>
          </a:p>
        </p:txBody>
      </p:sp>
    </p:spTree>
    <p:extLst>
      <p:ext uri="{BB962C8B-B14F-4D97-AF65-F5344CB8AC3E}">
        <p14:creationId xmlns:p14="http://schemas.microsoft.com/office/powerpoint/2010/main" val="2550248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4733-1AAD-4D1A-B871-A02126B12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E63CE6-0EFF-445C-AA1A-179FF08D88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E1ADEE-6CA6-4FAD-A2E1-9A877C36C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AACEDB-B6F8-4B15-B71C-F1FF94D63BA1}"/>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6" name="Footer Placeholder 5">
            <a:extLst>
              <a:ext uri="{FF2B5EF4-FFF2-40B4-BE49-F238E27FC236}">
                <a16:creationId xmlns:a16="http://schemas.microsoft.com/office/drawing/2014/main" id="{CDAE8BD3-57FB-4CCC-B6E3-4BED3EDE7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7B5991-CA42-4440-9560-9D1C55474775}"/>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77707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DEF6F-B24E-41B2-8588-E81F111032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FE3AF-DFD9-41C7-B2E6-1D26F22A5D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69C999-E28B-459F-AEC5-5FBEFD88F1FE}"/>
              </a:ext>
            </a:extLst>
          </p:cNvPr>
          <p:cNvSpPr>
            <a:spLocks noGrp="1"/>
          </p:cNvSpPr>
          <p:nvPr>
            <p:ph type="dt" sz="half" idx="10"/>
          </p:nvPr>
        </p:nvSpPr>
        <p:spPr/>
        <p:txBody>
          <a:bodyPr/>
          <a:lstStyle/>
          <a:p>
            <a:fld id="{55C6B4A9-1611-4792-9094-5F34BCA07E0B}" type="datetimeFigureOut">
              <a:rPr lang="en-US" smtClean="0"/>
              <a:t>9/21/2017</a:t>
            </a:fld>
            <a:endParaRPr lang="en-US"/>
          </a:p>
        </p:txBody>
      </p:sp>
      <p:sp>
        <p:nvSpPr>
          <p:cNvPr id="5" name="Footer Placeholder 4">
            <a:extLst>
              <a:ext uri="{FF2B5EF4-FFF2-40B4-BE49-F238E27FC236}">
                <a16:creationId xmlns:a16="http://schemas.microsoft.com/office/drawing/2014/main" id="{4CE4C912-CA79-4F7F-90D1-704C25E15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6DB2E-5918-4FC3-BFD5-6510AC6CCED3}"/>
              </a:ext>
            </a:extLst>
          </p:cNvPr>
          <p:cNvSpPr>
            <a:spLocks noGrp="1"/>
          </p:cNvSpPr>
          <p:nvPr>
            <p:ph type="sldNum" sz="quarter" idx="12"/>
          </p:nvPr>
        </p:nvSpPr>
        <p:spPr/>
        <p:txBody>
          <a:bodyPr/>
          <a:lstStyle/>
          <a:p>
            <a:fld id="{89333C77-0158-454C-844F-B7AB9BD7DAD4}" type="slidenum">
              <a:rPr lang="en-US" smtClean="0"/>
              <a:t>‹#›</a:t>
            </a:fld>
            <a:endParaRPr lang="en-US"/>
          </a:p>
        </p:txBody>
      </p:sp>
    </p:spTree>
    <p:extLst>
      <p:ext uri="{BB962C8B-B14F-4D97-AF65-F5344CB8AC3E}">
        <p14:creationId xmlns:p14="http://schemas.microsoft.com/office/powerpoint/2010/main" val="2587686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DA81A9-39C4-4F14-A77F-AB966033F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4CF654-1A2E-4A00-92D7-E4E181E1B1C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3F1A-737A-460B-A582-973A73B34023}"/>
              </a:ext>
            </a:extLst>
          </p:cNvPr>
          <p:cNvSpPr>
            <a:spLocks noGrp="1"/>
          </p:cNvSpPr>
          <p:nvPr>
            <p:ph type="dt" sz="half" idx="10"/>
          </p:nvPr>
        </p:nvSpPr>
        <p:spPr/>
        <p:txBody>
          <a:bodyPr/>
          <a:lstStyle/>
          <a:p>
            <a:fld id="{B61BEF0D-F0BB-DE4B-95CE-6DB70DBA9567}" type="datetimeFigureOut">
              <a:rPr lang="en-US" smtClean="0"/>
              <a:pPr/>
              <a:t>9/21/2017</a:t>
            </a:fld>
            <a:endParaRPr lang="en-US"/>
          </a:p>
        </p:txBody>
      </p:sp>
      <p:sp>
        <p:nvSpPr>
          <p:cNvPr id="5" name="Footer Placeholder 4">
            <a:extLst>
              <a:ext uri="{FF2B5EF4-FFF2-40B4-BE49-F238E27FC236}">
                <a16:creationId xmlns:a16="http://schemas.microsoft.com/office/drawing/2014/main" id="{07DAC929-A21F-4BA2-8D35-99771D241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F6CD6-7313-41DB-AEF6-24BC7E554C8E}"/>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28521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Title Slide Photo_Option">
    <p:bg>
      <p:bgPr>
        <a:solidFill>
          <a:schemeClr val="tx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srcRect l="478" t="-1" b="1518"/>
          <a:stretch/>
        </p:blipFill>
        <p:spPr>
          <a:xfrm>
            <a:off x="-7200" y="0"/>
            <a:ext cx="12199200" cy="5162399"/>
          </a:xfrm>
          <a:prstGeom prst="rect">
            <a:avLst/>
          </a:prstGeom>
        </p:spPr>
      </p:pic>
      <p:pic>
        <p:nvPicPr>
          <p:cNvPr id="15" name="Picture 14"/>
          <p:cNvPicPr>
            <a:picLocks noChangeAspect="1"/>
          </p:cNvPicPr>
          <p:nvPr userDrawn="1"/>
        </p:nvPicPr>
        <p:blipFill>
          <a:blip r:embed="rId3"/>
          <a:stretch>
            <a:fillRect/>
          </a:stretch>
        </p:blipFill>
        <p:spPr>
          <a:xfrm>
            <a:off x="9828314" y="6029312"/>
            <a:ext cx="1673267" cy="368686"/>
          </a:xfrm>
          <a:prstGeom prst="rect">
            <a:avLst/>
          </a:prstGeom>
        </p:spPr>
      </p:pic>
      <p:sp>
        <p:nvSpPr>
          <p:cNvPr id="8" name="Title 1"/>
          <p:cNvSpPr>
            <a:spLocks noGrp="1"/>
          </p:cNvSpPr>
          <p:nvPr>
            <p:ph type="title" hasCustomPrompt="1"/>
          </p:nvPr>
        </p:nvSpPr>
        <p:spPr bwMode="auto">
          <a:xfrm>
            <a:off x="269302" y="2084173"/>
            <a:ext cx="6274911" cy="1793104"/>
          </a:xfrm>
          <a:noFill/>
        </p:spPr>
        <p:txBody>
          <a:bodyPr lIns="146304" tIns="91440" rIns="146304" bIns="91440" anchor="t" anchorCtr="0"/>
          <a:lstStyle>
            <a:lvl1pPr>
              <a:defRPr sz="5294" spc="-98" baseline="0">
                <a:gradFill>
                  <a:gsLst>
                    <a:gs pos="64646">
                      <a:srgbClr val="FFFFFF"/>
                    </a:gs>
                    <a:gs pos="45000">
                      <a:srgbClr val="FFFFFF"/>
                    </a:gs>
                  </a:gsLst>
                  <a:lin ang="5400000" scaled="0"/>
                </a:gradFill>
              </a:defRPr>
            </a:lvl1pPr>
          </a:lstStyle>
          <a:p>
            <a:r>
              <a:rPr lang="en-US"/>
              <a:t>Presentation title</a:t>
            </a:r>
          </a:p>
        </p:txBody>
      </p:sp>
      <p:sp>
        <p:nvSpPr>
          <p:cNvPr id="10" name="Text Placeholder 2"/>
          <p:cNvSpPr>
            <a:spLocks noGrp="1"/>
          </p:cNvSpPr>
          <p:nvPr>
            <p:ph type="body" sz="quarter" idx="14" hasCustomPrompt="1"/>
          </p:nvPr>
        </p:nvSpPr>
        <p:spPr bwMode="auto">
          <a:xfrm>
            <a:off x="267683" y="3877257"/>
            <a:ext cx="6276530" cy="1698765"/>
          </a:xfrm>
        </p:spPr>
        <p:txBody>
          <a:bodyPr tIns="109728" bIns="109728">
            <a:noAutofit/>
          </a:bodyPr>
          <a:lstStyle>
            <a:lvl1pPr marL="0" indent="0">
              <a:spcBef>
                <a:spcPts val="0"/>
              </a:spcBef>
              <a:buNone/>
              <a:defRPr sz="3137">
                <a:gradFill>
                  <a:gsLst>
                    <a:gs pos="64646">
                      <a:srgbClr val="FFFFFF"/>
                    </a:gs>
                    <a:gs pos="4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24294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0" y="1"/>
            <a:ext cx="12192000" cy="1232898"/>
          </a:xfrm>
        </p:spPr>
        <p:txBody>
          <a:bodyPr lIns="393192" tIns="393192" bIns="91440">
            <a:normAutofit/>
          </a:bodyPr>
          <a:lstStyle>
            <a:lvl1pPr marL="0" indent="0">
              <a:buNone/>
              <a:defRPr sz="4400">
                <a:solidFill>
                  <a:srgbClr val="505050"/>
                </a:solidFill>
              </a:defRPr>
            </a:lvl1pPr>
          </a:lstStyle>
          <a:p>
            <a:pPr lvl="0"/>
            <a:r>
              <a:rPr lang="en-US"/>
              <a:t>Title (Optional)</a:t>
            </a:r>
          </a:p>
        </p:txBody>
      </p:sp>
    </p:spTree>
    <p:extLst>
      <p:ext uri="{BB962C8B-B14F-4D97-AF65-F5344CB8AC3E}">
        <p14:creationId xmlns:p14="http://schemas.microsoft.com/office/powerpoint/2010/main" val="1997950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CB656-2667-4D81-A90F-9559B4B00199}" type="datetimeFigureOut">
              <a:rPr lang="en-US" smtClean="0"/>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2836826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 name="Rectangle 1"/>
          <p:cNvSpPr/>
          <p:nvPr userDrawn="1"/>
        </p:nvSpPr>
        <p:spPr bwMode="auto">
          <a:xfrm>
            <a:off x="269239" y="2077800"/>
            <a:ext cx="6274974" cy="3592580"/>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077814"/>
            <a:ext cx="6276530" cy="179310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a:t>Speaker Name</a:t>
            </a:r>
          </a:p>
        </p:txBody>
      </p:sp>
      <p:grpSp>
        <p:nvGrpSpPr>
          <p:cNvPr id="7" name="Group 6"/>
          <p:cNvGrpSpPr>
            <a:grpSpLocks noChangeAspect="1"/>
          </p:cNvGrpSpPr>
          <p:nvPr userDrawn="1"/>
        </p:nvGrpSpPr>
        <p:grpSpPr bwMode="gray">
          <a:xfrm>
            <a:off x="448525" y="485810"/>
            <a:ext cx="1648360" cy="353933"/>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92130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793104"/>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grpSp>
        <p:nvGrpSpPr>
          <p:cNvPr id="6" name="Group 5"/>
          <p:cNvGrpSpPr>
            <a:grpSpLocks noChangeAspect="1"/>
          </p:cNvGrpSpPr>
          <p:nvPr userDrawn="1"/>
        </p:nvGrpSpPr>
        <p:grpSpPr bwMode="gray">
          <a:xfrm>
            <a:off x="448525" y="6034000"/>
            <a:ext cx="1648360" cy="353933"/>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19582381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480693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16380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644181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572170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32061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54586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77071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05059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1CB656-2667-4D81-A90F-9559B4B0019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1780520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501518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447157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5551670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373327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2992268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56877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76762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9946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4698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437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1CB656-2667-4D81-A90F-9559B4B00199}" type="datetimeFigureOut">
              <a:rPr lang="en-US" smtClean="0"/>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1076918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541647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000359726"/>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20496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Insert Photo">
    <p:spTree>
      <p:nvGrpSpPr>
        <p:cNvPr id="1" name=""/>
        <p:cNvGrpSpPr/>
        <p:nvPr/>
      </p:nvGrpSpPr>
      <p:grpSpPr>
        <a:xfrm>
          <a:off x="0" y="0"/>
          <a:ext cx="0" cy="0"/>
          <a:chOff x="0" y="0"/>
          <a:chExt cx="0" cy="0"/>
        </a:xfrm>
      </p:grpSpPr>
      <p:sp>
        <p:nvSpPr>
          <p:cNvPr id="20" name="Picture Placeholder 144"/>
          <p:cNvSpPr>
            <a:spLocks noGrp="1"/>
          </p:cNvSpPr>
          <p:nvPr>
            <p:ph type="pic" sz="quarter" idx="20"/>
          </p:nvPr>
        </p:nvSpPr>
        <p:spPr>
          <a:xfrm>
            <a:off x="0" y="3"/>
            <a:ext cx="12192000" cy="3428999"/>
          </a:xfrm>
        </p:spPr>
        <p:txBody>
          <a:bodyPr>
            <a:noAutofit/>
          </a:bodyPr>
          <a:lstStyle/>
          <a:p>
            <a:endParaRPr lang="en-US"/>
          </a:p>
        </p:txBody>
      </p:sp>
      <p:sp>
        <p:nvSpPr>
          <p:cNvPr id="21" name="Title 1"/>
          <p:cNvSpPr>
            <a:spLocks noGrp="1"/>
          </p:cNvSpPr>
          <p:nvPr>
            <p:ph type="ctrTitle"/>
          </p:nvPr>
        </p:nvSpPr>
        <p:spPr>
          <a:xfrm>
            <a:off x="609773" y="3446587"/>
            <a:ext cx="10965928" cy="894304"/>
          </a:xfrm>
        </p:spPr>
        <p:txBody>
          <a:bodyPr lIns="0" tIns="0" rIns="0" bIns="0" anchor="ctr">
            <a:noAutofit/>
          </a:bodyPr>
          <a:lstStyle>
            <a:lvl1pPr algn="l">
              <a:defRPr sz="4400" b="0">
                <a:solidFill>
                  <a:schemeClr val="accent1"/>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09602" y="4349484"/>
            <a:ext cx="10966102" cy="1594115"/>
          </a:xfrm>
        </p:spPr>
        <p:txBody>
          <a:bodyPr lIns="0" tIns="0" rIns="0" bIns="0">
            <a:noAutofit/>
          </a:bodyPr>
          <a:lstStyle>
            <a:lvl1pPr marL="0" indent="0">
              <a:lnSpc>
                <a:spcPts val="1800"/>
              </a:lnSpc>
              <a:buNone/>
              <a:defRPr sz="1400">
                <a:solidFill>
                  <a:schemeClr val="tx1"/>
                </a:solidFill>
              </a:defRPr>
            </a:lvl1pPr>
          </a:lstStyle>
          <a:p>
            <a:pPr lvl="0"/>
            <a:r>
              <a:rPr lang="en-US"/>
              <a:t>Click to edit Master text styles</a:t>
            </a:r>
          </a:p>
        </p:txBody>
      </p:sp>
      <p:sp>
        <p:nvSpPr>
          <p:cNvPr id="43" name="Text Placeholder 136"/>
          <p:cNvSpPr>
            <a:spLocks noGrp="1"/>
          </p:cNvSpPr>
          <p:nvPr>
            <p:ph type="body" sz="quarter" idx="27"/>
          </p:nvPr>
        </p:nvSpPr>
        <p:spPr>
          <a:xfrm>
            <a:off x="10210800"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4" name="Text Placeholder 136"/>
          <p:cNvSpPr>
            <a:spLocks noGrp="1"/>
          </p:cNvSpPr>
          <p:nvPr>
            <p:ph type="body" sz="quarter" idx="28"/>
          </p:nvPr>
        </p:nvSpPr>
        <p:spPr>
          <a:xfrm>
            <a:off x="8839202"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5" name="Text Placeholder 136"/>
          <p:cNvSpPr>
            <a:spLocks noGrp="1"/>
          </p:cNvSpPr>
          <p:nvPr>
            <p:ph type="body" sz="quarter" idx="29"/>
          </p:nvPr>
        </p:nvSpPr>
        <p:spPr>
          <a:xfrm>
            <a:off x="7467602"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6" name="Text Placeholder 136"/>
          <p:cNvSpPr>
            <a:spLocks noGrp="1"/>
          </p:cNvSpPr>
          <p:nvPr>
            <p:ph type="body" sz="quarter" idx="30"/>
          </p:nvPr>
        </p:nvSpPr>
        <p:spPr>
          <a:xfrm>
            <a:off x="6096000"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7" name="Text Placeholder 136"/>
          <p:cNvSpPr>
            <a:spLocks noGrp="1"/>
          </p:cNvSpPr>
          <p:nvPr>
            <p:ph type="body" sz="quarter" idx="31"/>
          </p:nvPr>
        </p:nvSpPr>
        <p:spPr>
          <a:xfrm>
            <a:off x="4724402"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8" name="Text Placeholder 136"/>
          <p:cNvSpPr>
            <a:spLocks noGrp="1"/>
          </p:cNvSpPr>
          <p:nvPr>
            <p:ph type="body" sz="quarter" idx="32"/>
          </p:nvPr>
        </p:nvSpPr>
        <p:spPr>
          <a:xfrm>
            <a:off x="3352800"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9" name="Text Placeholder 136"/>
          <p:cNvSpPr>
            <a:spLocks noGrp="1"/>
          </p:cNvSpPr>
          <p:nvPr>
            <p:ph type="body" sz="quarter" idx="33"/>
          </p:nvPr>
        </p:nvSpPr>
        <p:spPr>
          <a:xfrm>
            <a:off x="1981202"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0" name="Text Placeholder 136"/>
          <p:cNvSpPr>
            <a:spLocks noGrp="1"/>
          </p:cNvSpPr>
          <p:nvPr>
            <p:ph type="body" sz="quarter" idx="34"/>
          </p:nvPr>
        </p:nvSpPr>
        <p:spPr>
          <a:xfrm>
            <a:off x="609600" y="5941308"/>
            <a:ext cx="1364901" cy="371386"/>
          </a:xfrm>
        </p:spPr>
        <p:txBody>
          <a:bodyPr lIns="0" tIns="0" rIns="0" bIns="0">
            <a:noAutofit/>
          </a:bodyPr>
          <a:lstStyle>
            <a:lvl1pPr marL="0" marR="0" indent="0" algn="l" defTabSz="914049" rtl="0" eaLnBrk="1" fontAlgn="auto" latinLnBrk="0" hangingPunct="1">
              <a:lnSpc>
                <a:spcPct val="90000"/>
              </a:lnSpc>
              <a:spcBef>
                <a:spcPts val="0"/>
              </a:spcBef>
              <a:spcAft>
                <a:spcPts val="0"/>
              </a:spcAft>
              <a:buClrTx/>
              <a:buSzTx/>
              <a:buFont typeface="Arial" panose="020B0604020202020204" pitchFamily="34" charset="0"/>
              <a:buNone/>
              <a:tabLst/>
              <a:defRPr sz="1000" b="0">
                <a:solidFill>
                  <a:schemeClr val="tx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Tree>
    <p:extLst>
      <p:ext uri="{BB962C8B-B14F-4D97-AF65-F5344CB8AC3E}">
        <p14:creationId xmlns:p14="http://schemas.microsoft.com/office/powerpoint/2010/main" val="38181915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19255" y="228617"/>
            <a:ext cx="11151917" cy="609399"/>
          </a:xfrm>
          <a:prstGeom prst="rect">
            <a:avLst/>
          </a:prstGeom>
        </p:spPr>
        <p:txBody>
          <a:bodyPr/>
          <a:lstStyle/>
          <a:p>
            <a:r>
              <a:rPr lang="en-US"/>
              <a:t>Click to edit Master title style</a:t>
            </a:r>
          </a:p>
        </p:txBody>
      </p:sp>
      <p:sp>
        <p:nvSpPr>
          <p:cNvPr id="3" name="Slide Number Placeholder 2"/>
          <p:cNvSpPr>
            <a:spLocks noGrp="1"/>
          </p:cNvSpPr>
          <p:nvPr>
            <p:ph type="sldNum" sz="quarter" idx="10"/>
          </p:nvPr>
        </p:nvSpPr>
        <p:spPr>
          <a:xfrm>
            <a:off x="1069270" y="6596165"/>
            <a:ext cx="543178" cy="153888"/>
          </a:xfrm>
          <a:prstGeom prst="rect">
            <a:avLst/>
          </a:prstGeom>
        </p:spPr>
        <p:txBody>
          <a:bodyPr/>
          <a:lstStyle/>
          <a:p>
            <a:pPr defTabSz="1217833">
              <a:defRPr/>
            </a:pPr>
            <a:fld id="{71F47D9D-8D60-4698-A495-89D102E182A2}" type="slidenum">
              <a:rPr lang="en-US" sz="1000" smtClean="0"/>
              <a:pPr defTabSz="1217833">
                <a:defRPr/>
              </a:pPr>
              <a:t>‹#›</a:t>
            </a:fld>
            <a:endParaRPr lang="en-US" sz="1000"/>
          </a:p>
        </p:txBody>
      </p:sp>
    </p:spTree>
    <p:extLst>
      <p:ext uri="{BB962C8B-B14F-4D97-AF65-F5344CB8AC3E}">
        <p14:creationId xmlns:p14="http://schemas.microsoft.com/office/powerpoint/2010/main" val="820336448"/>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Walkin No tile">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751"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9226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mp; 2-Content, no Bullets">
    <p:spTree>
      <p:nvGrpSpPr>
        <p:cNvPr id="1" name=""/>
        <p:cNvGrpSpPr/>
        <p:nvPr/>
      </p:nvGrpSpPr>
      <p:grpSpPr>
        <a:xfrm>
          <a:off x="0" y="0"/>
          <a:ext cx="0" cy="0"/>
          <a:chOff x="0" y="0"/>
          <a:chExt cx="0" cy="0"/>
        </a:xfrm>
      </p:grpSpPr>
      <p:sp>
        <p:nvSpPr>
          <p:cNvPr id="3" name="Rectangle 2"/>
          <p:cNvSpPr/>
          <p:nvPr userDrawn="1"/>
        </p:nvSpPr>
        <p:spPr bwMode="auto">
          <a:xfrm>
            <a:off x="0" y="0"/>
            <a:ext cx="12192000" cy="6858000"/>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algn="ctr" defTabSz="93211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602" y="6517495"/>
            <a:ext cx="859922" cy="316317"/>
          </a:xfrm>
          <a:prstGeom prst="rect">
            <a:avLst/>
          </a:prstGeom>
        </p:spPr>
      </p:pic>
    </p:spTree>
    <p:extLst>
      <p:ext uri="{BB962C8B-B14F-4D97-AF65-F5344CB8AC3E}">
        <p14:creationId xmlns:p14="http://schemas.microsoft.com/office/powerpoint/2010/main" val="3938138175"/>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ag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2904324" y="70300"/>
            <a:ext cx="9135789" cy="494145"/>
          </a:xfrm>
          <a:prstGeom prst="rect">
            <a:avLst/>
          </a:prstGeom>
        </p:spPr>
        <p:txBody>
          <a:bodyPr anchor="ctr" anchorCtr="0">
            <a:noAutofit/>
          </a:bodyPr>
          <a:lstStyle>
            <a:lvl1pPr algn="l">
              <a:defRPr sz="3200" b="1" i="0">
                <a:solidFill>
                  <a:schemeClr val="bg1"/>
                </a:solidFill>
                <a:latin typeface="+mj-lt"/>
                <a:cs typeface="Frutiger LT Std 65 Bold"/>
              </a:defRPr>
            </a:lvl1pPr>
          </a:lstStyle>
          <a:p>
            <a:r>
              <a:rPr lang="en-US"/>
              <a:t>Click to edit Master title style</a:t>
            </a:r>
          </a:p>
        </p:txBody>
      </p:sp>
    </p:spTree>
    <p:extLst>
      <p:ext uri="{BB962C8B-B14F-4D97-AF65-F5344CB8AC3E}">
        <p14:creationId xmlns:p14="http://schemas.microsoft.com/office/powerpoint/2010/main" val="2406989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Content Placeholder 3"/>
          <p:cNvSpPr>
            <a:spLocks noGrp="1"/>
          </p:cNvSpPr>
          <p:nvPr>
            <p:ph sz="quarter" idx="10" hasCustomPrompt="1"/>
          </p:nvPr>
        </p:nvSpPr>
        <p:spPr>
          <a:xfrm>
            <a:off x="293228" y="1136154"/>
            <a:ext cx="5188160" cy="4525433"/>
          </a:xfrm>
          <a:prstGeom prst="rect">
            <a:avLst/>
          </a:prstGeom>
        </p:spPr>
        <p:txBody>
          <a:bodyPr>
            <a:normAutofit/>
          </a:bodyPr>
          <a:lstStyle>
            <a:lvl1pPr marL="609585" indent="-609585">
              <a:buClr>
                <a:srgbClr val="46B6F0"/>
              </a:buClr>
              <a:buSzPct val="100000"/>
              <a:buFont typeface="Wingdings" charset="2"/>
              <a:buChar char="§"/>
              <a:defRPr sz="3200" b="0" i="0" baseline="0">
                <a:solidFill>
                  <a:schemeClr val="tx2">
                    <a:lumMod val="50000"/>
                  </a:schemeClr>
                </a:solidFill>
                <a:latin typeface="+mn-lt"/>
                <a:cs typeface="Frutiger LT Std 57 Cn"/>
              </a:defRPr>
            </a:lvl1pPr>
            <a:lvl2pPr marL="990575" indent="-380990">
              <a:buClr>
                <a:srgbClr val="46B6F0"/>
              </a:buClr>
              <a:buFont typeface="Lucida Grande"/>
              <a:buChar char="-"/>
              <a:defRPr sz="2933" baseline="0"/>
            </a:lvl2pPr>
            <a:lvl3pPr marL="1904952" indent="-685783">
              <a:buClr>
                <a:srgbClr val="46B6F0"/>
              </a:buClr>
              <a:buSzPct val="100000"/>
              <a:buFont typeface="Arial"/>
              <a:buChar char="•"/>
              <a:defRPr sz="2933" baseline="0"/>
            </a:lvl3pPr>
          </a:lstStyle>
          <a:p>
            <a:pPr lvl="0"/>
            <a:r>
              <a:rPr lang="en-US"/>
              <a:t>[Summarize Value Proposition for Prospect]</a:t>
            </a:r>
          </a:p>
          <a:p>
            <a:pPr lvl="1"/>
            <a:r>
              <a:rPr lang="en-US"/>
              <a:t>Second Bullets</a:t>
            </a:r>
          </a:p>
          <a:p>
            <a:pPr lvl="2"/>
            <a:r>
              <a:rPr lang="en-US"/>
              <a:t>Third Bullets</a:t>
            </a:r>
            <a:br>
              <a:rPr lang="en-US"/>
            </a:br>
            <a:endParaRPr lang="en-US"/>
          </a:p>
          <a:p>
            <a:pPr lvl="0"/>
            <a:r>
              <a:rPr lang="en-US"/>
              <a:t>[Summarize Value Proposition for Prospect]</a:t>
            </a:r>
          </a:p>
          <a:p>
            <a:pPr lvl="1"/>
            <a:r>
              <a:rPr lang="en-US"/>
              <a:t>Second Bullets</a:t>
            </a:r>
          </a:p>
          <a:p>
            <a:pPr lvl="2"/>
            <a:r>
              <a:rPr lang="en-US"/>
              <a:t>Third Bullets</a:t>
            </a:r>
            <a:br>
              <a:rPr lang="en-US"/>
            </a:br>
            <a:endParaRPr lang="en-US"/>
          </a:p>
          <a:p>
            <a:pPr lvl="0"/>
            <a:br>
              <a:rPr lang="en-US"/>
            </a:br>
            <a:endParaRPr lang="en-US"/>
          </a:p>
          <a:p>
            <a:pPr lvl="0"/>
            <a:endParaRPr lang="en-US"/>
          </a:p>
          <a:p>
            <a:pPr lvl="0"/>
            <a:endParaRPr lang="en-US"/>
          </a:p>
        </p:txBody>
      </p:sp>
      <p:sp>
        <p:nvSpPr>
          <p:cNvPr id="4" name="Title 1"/>
          <p:cNvSpPr>
            <a:spLocks noGrp="1"/>
          </p:cNvSpPr>
          <p:nvPr>
            <p:ph type="title"/>
          </p:nvPr>
        </p:nvSpPr>
        <p:spPr>
          <a:xfrm>
            <a:off x="2904324" y="70300"/>
            <a:ext cx="9135789" cy="494145"/>
          </a:xfrm>
          <a:prstGeom prst="rect">
            <a:avLst/>
          </a:prstGeom>
        </p:spPr>
        <p:txBody>
          <a:bodyPr anchor="ctr" anchorCtr="0">
            <a:noAutofit/>
          </a:bodyPr>
          <a:lstStyle>
            <a:lvl1pPr algn="l">
              <a:defRPr sz="3200" b="1" i="0">
                <a:solidFill>
                  <a:schemeClr val="bg1"/>
                </a:solidFill>
                <a:latin typeface="+mj-lt"/>
                <a:cs typeface="Frutiger LT Std 65 Bold"/>
              </a:defRPr>
            </a:lvl1pPr>
          </a:lstStyle>
          <a:p>
            <a:r>
              <a:rPr lang="en-US"/>
              <a:t>Click to edit Master title style</a:t>
            </a:r>
          </a:p>
        </p:txBody>
      </p:sp>
    </p:spTree>
    <p:extLst>
      <p:ext uri="{BB962C8B-B14F-4D97-AF65-F5344CB8AC3E}">
        <p14:creationId xmlns:p14="http://schemas.microsoft.com/office/powerpoint/2010/main" val="384294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with Small box and bullets">
    <p:spTree>
      <p:nvGrpSpPr>
        <p:cNvPr id="1" name=""/>
        <p:cNvGrpSpPr/>
        <p:nvPr/>
      </p:nvGrpSpPr>
      <p:grpSpPr>
        <a:xfrm>
          <a:off x="0" y="0"/>
          <a:ext cx="0" cy="0"/>
          <a:chOff x="0" y="0"/>
          <a:chExt cx="0" cy="0"/>
        </a:xfrm>
      </p:grpSpPr>
      <p:sp>
        <p:nvSpPr>
          <p:cNvPr id="3" name="Rectangle 2"/>
          <p:cNvSpPr/>
          <p:nvPr/>
        </p:nvSpPr>
        <p:spPr>
          <a:xfrm>
            <a:off x="338667" y="1059043"/>
            <a:ext cx="3976603" cy="507679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 Placeholder 3"/>
          <p:cNvSpPr>
            <a:spLocks noGrp="1"/>
          </p:cNvSpPr>
          <p:nvPr>
            <p:ph type="body" sz="half" idx="2"/>
          </p:nvPr>
        </p:nvSpPr>
        <p:spPr>
          <a:xfrm>
            <a:off x="517829" y="1179689"/>
            <a:ext cx="3600795" cy="4741516"/>
          </a:xfrm>
          <a:prstGeom prst="rect">
            <a:avLst/>
          </a:prstGeom>
        </p:spPr>
        <p:txBody>
          <a:bodyPr>
            <a:normAutofit/>
          </a:bodyPr>
          <a:lstStyle>
            <a:lvl1pPr marL="380990" indent="-380990">
              <a:buClr>
                <a:srgbClr val="46B6F0"/>
              </a:buClr>
              <a:buSzPct val="100000"/>
              <a:buFont typeface="Wingdings" charset="2"/>
              <a:buChar char="§"/>
              <a:defRPr sz="2133" b="0" i="0">
                <a:solidFill>
                  <a:schemeClr val="tx2">
                    <a:lumMod val="50000"/>
                  </a:schemeClr>
                </a:solidFill>
                <a:latin typeface="+mn-lt"/>
                <a:cs typeface="Frutiger LT Std 55 Roman"/>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Edit Master text styles</a:t>
            </a:r>
          </a:p>
        </p:txBody>
      </p:sp>
      <p:sp>
        <p:nvSpPr>
          <p:cNvPr id="5" name="Title 1"/>
          <p:cNvSpPr>
            <a:spLocks noGrp="1"/>
          </p:cNvSpPr>
          <p:nvPr>
            <p:ph type="title"/>
          </p:nvPr>
        </p:nvSpPr>
        <p:spPr>
          <a:xfrm>
            <a:off x="2904324" y="70300"/>
            <a:ext cx="9135789" cy="494145"/>
          </a:xfrm>
          <a:prstGeom prst="rect">
            <a:avLst/>
          </a:prstGeom>
        </p:spPr>
        <p:txBody>
          <a:bodyPr anchor="ctr" anchorCtr="0">
            <a:noAutofit/>
          </a:bodyPr>
          <a:lstStyle>
            <a:lvl1pPr algn="l">
              <a:defRPr sz="3200" b="1" i="0">
                <a:solidFill>
                  <a:schemeClr val="bg1"/>
                </a:solidFill>
                <a:latin typeface="+mj-lt"/>
                <a:cs typeface="Frutiger LT Std 65 Bold"/>
              </a:defRPr>
            </a:lvl1pPr>
          </a:lstStyle>
          <a:p>
            <a:r>
              <a:rPr lang="en-US"/>
              <a:t>Click to edit Master title style</a:t>
            </a:r>
          </a:p>
        </p:txBody>
      </p:sp>
    </p:spTree>
    <p:extLst>
      <p:ext uri="{BB962C8B-B14F-4D97-AF65-F5344CB8AC3E}">
        <p14:creationId xmlns:p14="http://schemas.microsoft.com/office/powerpoint/2010/main" val="3395053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1CB656-2667-4D81-A90F-9559B4B00199}" type="datetimeFigureOut">
              <a:rPr lang="en-US" smtClean="0"/>
              <a:t>9/21/2017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16758476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with bullets on left">
    <p:spTree>
      <p:nvGrpSpPr>
        <p:cNvPr id="1" name=""/>
        <p:cNvGrpSpPr/>
        <p:nvPr/>
      </p:nvGrpSpPr>
      <p:grpSpPr>
        <a:xfrm>
          <a:off x="0" y="0"/>
          <a:ext cx="0" cy="0"/>
          <a:chOff x="0" y="0"/>
          <a:chExt cx="0" cy="0"/>
        </a:xfrm>
      </p:grpSpPr>
      <p:sp>
        <p:nvSpPr>
          <p:cNvPr id="7" name="Title 1"/>
          <p:cNvSpPr>
            <a:spLocks noGrp="1"/>
          </p:cNvSpPr>
          <p:nvPr>
            <p:ph type="title"/>
          </p:nvPr>
        </p:nvSpPr>
        <p:spPr>
          <a:xfrm>
            <a:off x="2904324" y="70300"/>
            <a:ext cx="9135789" cy="494145"/>
          </a:xfrm>
          <a:prstGeom prst="rect">
            <a:avLst/>
          </a:prstGeom>
        </p:spPr>
        <p:txBody>
          <a:bodyPr anchor="ctr" anchorCtr="0">
            <a:noAutofit/>
          </a:bodyPr>
          <a:lstStyle>
            <a:lvl1pPr algn="l">
              <a:defRPr sz="3200" b="1" i="0">
                <a:solidFill>
                  <a:schemeClr val="bg1"/>
                </a:solidFill>
                <a:latin typeface="+mj-lt"/>
                <a:cs typeface="Frutiger LT Std 65 Bold"/>
              </a:defRPr>
            </a:lvl1pPr>
          </a:lstStyle>
          <a:p>
            <a:r>
              <a:rPr lang="en-US"/>
              <a:t>Click to edit Master title style</a:t>
            </a:r>
          </a:p>
        </p:txBody>
      </p:sp>
      <p:sp>
        <p:nvSpPr>
          <p:cNvPr id="4" name="Content Placeholder 3"/>
          <p:cNvSpPr>
            <a:spLocks noGrp="1"/>
          </p:cNvSpPr>
          <p:nvPr>
            <p:ph sz="quarter" idx="10" hasCustomPrompt="1"/>
          </p:nvPr>
        </p:nvSpPr>
        <p:spPr>
          <a:xfrm>
            <a:off x="3160185" y="1344085"/>
            <a:ext cx="8528049" cy="4525433"/>
          </a:xfrm>
          <a:prstGeom prst="rect">
            <a:avLst/>
          </a:prstGeom>
        </p:spPr>
        <p:txBody>
          <a:bodyPr>
            <a:normAutofit/>
          </a:bodyPr>
          <a:lstStyle>
            <a:lvl1pPr marL="609585" indent="-609585">
              <a:buClr>
                <a:srgbClr val="46B6F0"/>
              </a:buClr>
              <a:buSzPct val="100000"/>
              <a:buFont typeface="Wingdings" charset="2"/>
              <a:buChar char="§"/>
              <a:defRPr sz="3200" b="0" i="0" baseline="0">
                <a:solidFill>
                  <a:schemeClr val="tx2">
                    <a:lumMod val="50000"/>
                  </a:schemeClr>
                </a:solidFill>
                <a:latin typeface="+mn-lt"/>
                <a:cs typeface="Frutiger LT Std 57 Cn"/>
              </a:defRPr>
            </a:lvl1pPr>
            <a:lvl2pPr marL="990575" indent="-380990">
              <a:buClr>
                <a:srgbClr val="46B6F0"/>
              </a:buClr>
              <a:buFont typeface="Lucida Grande"/>
              <a:buChar char="-"/>
              <a:defRPr sz="2933" baseline="0"/>
            </a:lvl2pPr>
            <a:lvl3pPr marL="1904952" indent="-685783">
              <a:buClr>
                <a:srgbClr val="46B6F0"/>
              </a:buClr>
              <a:buSzPct val="100000"/>
              <a:buFont typeface="Arial"/>
              <a:buChar char="•"/>
              <a:defRPr sz="2933" baseline="0"/>
            </a:lvl3pPr>
          </a:lstStyle>
          <a:p>
            <a:pPr lvl="0"/>
            <a:r>
              <a:rPr lang="en-US"/>
              <a:t>[Summarize Value Proposition for Prospect]</a:t>
            </a:r>
          </a:p>
          <a:p>
            <a:pPr lvl="1"/>
            <a:r>
              <a:rPr lang="en-US"/>
              <a:t>Second Bullets</a:t>
            </a:r>
          </a:p>
          <a:p>
            <a:pPr lvl="2"/>
            <a:r>
              <a:rPr lang="en-US"/>
              <a:t>Third Bullets</a:t>
            </a:r>
            <a:br>
              <a:rPr lang="en-US"/>
            </a:br>
            <a:endParaRPr lang="en-US"/>
          </a:p>
          <a:p>
            <a:pPr lvl="0"/>
            <a:r>
              <a:rPr lang="en-US"/>
              <a:t>[Summarize Value Proposition for Prospect]</a:t>
            </a:r>
          </a:p>
          <a:p>
            <a:pPr lvl="1"/>
            <a:r>
              <a:rPr lang="en-US"/>
              <a:t>Second Bullets</a:t>
            </a:r>
          </a:p>
          <a:p>
            <a:pPr lvl="2"/>
            <a:r>
              <a:rPr lang="en-US"/>
              <a:t>Third Bullets</a:t>
            </a:r>
            <a:br>
              <a:rPr lang="en-US"/>
            </a:br>
            <a:endParaRPr lang="en-US"/>
          </a:p>
          <a:p>
            <a:pPr lvl="0"/>
            <a:br>
              <a:rPr lang="en-US"/>
            </a:br>
            <a:endParaRPr lang="en-US"/>
          </a:p>
          <a:p>
            <a:pPr lvl="0"/>
            <a:endParaRPr lang="en-US"/>
          </a:p>
          <a:p>
            <a:pPr lvl="0"/>
            <a:endParaRPr lang="en-US"/>
          </a:p>
        </p:txBody>
      </p:sp>
    </p:spTree>
    <p:extLst>
      <p:ext uri="{BB962C8B-B14F-4D97-AF65-F5344CB8AC3E}">
        <p14:creationId xmlns:p14="http://schemas.microsoft.com/office/powerpoint/2010/main" val="11683482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87D82CC-F6E2-4993-B231-C07DFC5C4AB6}" type="datetimeFigureOut">
              <a:rPr lang="en-US" smtClean="0"/>
              <a:t>9/21/2017</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F06ECD-80F9-49C2-A304-BEBB21875C44}" type="slidenum">
              <a:rPr lang="en-US" smtClean="0"/>
              <a:t>‹#›</a:t>
            </a:fld>
            <a:endParaRPr lang="en-US"/>
          </a:p>
        </p:txBody>
      </p:sp>
    </p:spTree>
    <p:extLst>
      <p:ext uri="{BB962C8B-B14F-4D97-AF65-F5344CB8AC3E}">
        <p14:creationId xmlns:p14="http://schemas.microsoft.com/office/powerpoint/2010/main" val="858343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with Two Lines">
    <p:spTree>
      <p:nvGrpSpPr>
        <p:cNvPr id="1" name=""/>
        <p:cNvGrpSpPr/>
        <p:nvPr/>
      </p:nvGrpSpPr>
      <p:grpSpPr>
        <a:xfrm>
          <a:off x="0" y="0"/>
          <a:ext cx="0" cy="0"/>
          <a:chOff x="0" y="0"/>
          <a:chExt cx="0" cy="0"/>
        </a:xfrm>
      </p:grpSpPr>
      <p:sp>
        <p:nvSpPr>
          <p:cNvPr id="2" name="Title 1"/>
          <p:cNvSpPr>
            <a:spLocks noGrp="1"/>
          </p:cNvSpPr>
          <p:nvPr>
            <p:ph type="ctrTitle"/>
          </p:nvPr>
        </p:nvSpPr>
        <p:spPr>
          <a:xfrm>
            <a:off x="504921" y="4099919"/>
            <a:ext cx="8534400" cy="945896"/>
          </a:xfrm>
          <a:prstGeom prst="rect">
            <a:avLst/>
          </a:prstGeom>
        </p:spPr>
        <p:txBody>
          <a:bodyPr/>
          <a:lstStyle>
            <a:lvl1pPr algn="l">
              <a:defRPr sz="3600">
                <a:solidFill>
                  <a:srgbClr val="1F497D"/>
                </a:solidFill>
              </a:defRPr>
            </a:lvl1pPr>
          </a:lstStyle>
          <a:p>
            <a:r>
              <a:rPr lang="en-US"/>
              <a:t>Click to edit Master title style</a:t>
            </a:r>
          </a:p>
        </p:txBody>
      </p:sp>
      <p:sp>
        <p:nvSpPr>
          <p:cNvPr id="3" name="Subtitle 2"/>
          <p:cNvSpPr>
            <a:spLocks noGrp="1"/>
          </p:cNvSpPr>
          <p:nvPr>
            <p:ph type="subTitle" idx="1"/>
          </p:nvPr>
        </p:nvSpPr>
        <p:spPr>
          <a:xfrm>
            <a:off x="504921" y="5048958"/>
            <a:ext cx="8534400" cy="836660"/>
          </a:xfrm>
          <a:prstGeom prst="rect">
            <a:avLst/>
          </a:prstGeo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54178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2904324" y="70300"/>
            <a:ext cx="9135789" cy="494145"/>
          </a:xfrm>
          <a:prstGeom prst="rect">
            <a:avLst/>
          </a:prstGeom>
        </p:spPr>
        <p:txBody>
          <a:bodyPr anchor="ctr" anchorCtr="0">
            <a:noAutofit/>
          </a:bodyPr>
          <a:lstStyle>
            <a:lvl1pPr algn="l">
              <a:defRPr sz="3200" b="1" i="0">
                <a:solidFill>
                  <a:schemeClr val="bg1"/>
                </a:solidFill>
                <a:latin typeface="+mj-lt"/>
                <a:cs typeface="Frutiger LT Std 65 Bold"/>
              </a:defRPr>
            </a:lvl1pPr>
          </a:lstStyle>
          <a:p>
            <a:r>
              <a:rPr lang="en-US"/>
              <a:t>Click to edit </a:t>
            </a:r>
          </a:p>
        </p:txBody>
      </p:sp>
    </p:spTree>
    <p:extLst>
      <p:ext uri="{BB962C8B-B14F-4D97-AF65-F5344CB8AC3E}">
        <p14:creationId xmlns:p14="http://schemas.microsoft.com/office/powerpoint/2010/main" val="35603802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bwMode="black">
          <a:xfrm>
            <a:off x="441960" y="313419"/>
            <a:ext cx="10822941" cy="574516"/>
          </a:xfrm>
        </p:spPr>
        <p:txBody>
          <a:bodyPr wrap="square">
            <a:noAutofit/>
          </a:bodyPr>
          <a:lstStyle>
            <a:lvl1pPr>
              <a:defRPr b="1" i="0">
                <a:solidFill>
                  <a:srgbClr val="000000"/>
                </a:solidFill>
                <a:latin typeface="HP Simplified" pitchFamily="34" charset="0"/>
                <a:cs typeface="HP Simplified" pitchFamily="34" charset="0"/>
              </a:defRPr>
            </a:lvl1pPr>
          </a:lstStyle>
          <a:p>
            <a:r>
              <a:rPr lang="en-US" noProof="0"/>
              <a:t>Click to edit master title style</a:t>
            </a:r>
          </a:p>
        </p:txBody>
      </p:sp>
      <p:sp>
        <p:nvSpPr>
          <p:cNvPr id="3" name="Subtitle 2"/>
          <p:cNvSpPr>
            <a:spLocks noGrp="1"/>
          </p:cNvSpPr>
          <p:nvPr>
            <p:ph type="subTitle" idx="1" hasCustomPrompt="1"/>
          </p:nvPr>
        </p:nvSpPr>
        <p:spPr bwMode="black">
          <a:xfrm>
            <a:off x="441960" y="1001854"/>
            <a:ext cx="10822941" cy="369332"/>
          </a:xfrm>
          <a:prstGeom prst="rect">
            <a:avLst/>
          </a:prstGeom>
        </p:spPr>
        <p:txBody>
          <a:bodyPr wrap="square" anchor="t">
            <a:noAutofit/>
          </a:bodyPr>
          <a:lstStyle>
            <a:lvl1pPr marL="0" indent="0" algn="l">
              <a:lnSpc>
                <a:spcPct val="100000"/>
              </a:lnSpc>
              <a:buNone/>
              <a:defRPr sz="2400" b="0" i="0">
                <a:solidFill>
                  <a:srgbClr val="000000"/>
                </a:solidFill>
                <a:latin typeface="HP Simplified" pitchFamily="34" charset="0"/>
                <a:cs typeface="HP Simplified"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Tree>
    <p:extLst>
      <p:ext uri="{BB962C8B-B14F-4D97-AF65-F5344CB8AC3E}">
        <p14:creationId xmlns:p14="http://schemas.microsoft.com/office/powerpoint/2010/main" val="335805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193332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404834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grpSp>
        <p:nvGrpSpPr>
          <p:cNvPr id="12" name="Group 11"/>
          <p:cNvGrpSpPr/>
          <p:nvPr/>
        </p:nvGrpSpPr>
        <p:grpSpPr>
          <a:xfrm>
            <a:off x="6857008" y="5999452"/>
            <a:ext cx="5113948" cy="615609"/>
            <a:chOff x="274638" y="4554931"/>
            <a:chExt cx="5216493" cy="627864"/>
          </a:xfrm>
        </p:grpSpPr>
        <p:sp>
          <p:nvSpPr>
            <p:cNvPr id="7" name="TextBox 6"/>
            <p:cNvSpPr txBox="1"/>
            <p:nvPr/>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p:nvSpPr>
        <p:spPr>
          <a:xfrm>
            <a:off x="221373" y="1834504"/>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34504"/>
            <a:ext cx="6274974" cy="1022069"/>
          </a:xfrm>
        </p:spPr>
        <p:txBody>
          <a:bodyPr lIns="182880" tIns="146304" rIns="182880" bIns="146304"/>
          <a:lstStyle>
            <a:lvl1pPr marL="0" indent="0">
              <a:buNone/>
              <a:defRPr sz="5294"/>
            </a:lvl1pPr>
          </a:lstStyle>
          <a:p>
            <a:pPr lvl="0"/>
            <a:r>
              <a:rPr lang="en-US"/>
              <a:t>&lt;theme word here&gt;</a:t>
            </a:r>
          </a:p>
        </p:txBody>
      </p:sp>
      <p:sp>
        <p:nvSpPr>
          <p:cNvPr id="11" name="TextBox 10">
            <a:extLst>
              <a:ext uri="{FF2B5EF4-FFF2-40B4-BE49-F238E27FC236}">
                <a16:creationId xmlns:a16="http://schemas.microsoft.com/office/drawing/2014/main" id="{E83994D1-B42D-4DF0-86D5-48A780335374}"/>
              </a:ext>
            </a:extLst>
          </p:cNvPr>
          <p:cNvSpPr txBox="1"/>
          <p:nvPr/>
        </p:nvSpPr>
        <p:spPr>
          <a:xfrm>
            <a:off x="202095" y="259969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2599697"/>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p:nvSpPr>
        <p:spPr>
          <a:xfrm>
            <a:off x="202095" y="3378027"/>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378027"/>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619712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grpSp>
        <p:nvGrpSpPr>
          <p:cNvPr id="12" name="Group 11"/>
          <p:cNvGrpSpPr/>
          <p:nvPr/>
        </p:nvGrpSpPr>
        <p:grpSpPr>
          <a:xfrm>
            <a:off x="6857008" y="5999452"/>
            <a:ext cx="5113948" cy="615609"/>
            <a:chOff x="274638" y="4554931"/>
            <a:chExt cx="5216493" cy="627864"/>
          </a:xfrm>
        </p:grpSpPr>
        <p:sp>
          <p:nvSpPr>
            <p:cNvPr id="7" name="TextBox 6"/>
            <p:cNvSpPr txBox="1"/>
            <p:nvPr/>
          </p:nvSpPr>
          <p:spPr>
            <a:xfrm>
              <a:off x="274638" y="4554931"/>
              <a:ext cx="5216493"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Las Vegas, Nevada	July 17–21, 2017</a:t>
              </a:r>
            </a:p>
          </p:txBody>
        </p:sp>
        <p:cxnSp>
          <p:nvCxnSpPr>
            <p:cNvPr id="10" name="Straight Connector 9"/>
            <p:cNvCxnSpPr>
              <a:cxnSpLocks/>
            </p:cNvCxnSpPr>
            <p:nvPr/>
          </p:nvCxnSpPr>
          <p:spPr>
            <a:xfrm>
              <a:off x="3059781" y="4673270"/>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p:nvSpPr>
        <p:spPr>
          <a:xfrm>
            <a:off x="221373" y="1834504"/>
            <a:ext cx="786965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believe</a:t>
            </a:r>
          </a:p>
        </p:txBody>
      </p:sp>
      <p:sp>
        <p:nvSpPr>
          <p:cNvPr id="11" name="TextBox 10">
            <a:extLst>
              <a:ext uri="{FF2B5EF4-FFF2-40B4-BE49-F238E27FC236}">
                <a16:creationId xmlns:a16="http://schemas.microsoft.com/office/drawing/2014/main" id="{E83994D1-B42D-4DF0-86D5-48A780335374}"/>
              </a:ext>
            </a:extLst>
          </p:cNvPr>
          <p:cNvSpPr txBox="1"/>
          <p:nvPr/>
        </p:nvSpPr>
        <p:spPr>
          <a:xfrm>
            <a:off x="4927287" y="259969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explore </a:t>
            </a:r>
          </a:p>
        </p:txBody>
      </p:sp>
      <p:sp>
        <p:nvSpPr>
          <p:cNvPr id="14" name="TextBox 13">
            <a:extLst>
              <a:ext uri="{FF2B5EF4-FFF2-40B4-BE49-F238E27FC236}">
                <a16:creationId xmlns:a16="http://schemas.microsoft.com/office/drawing/2014/main" id="{70274CE8-0669-40AC-B5B3-94E0883E20B7}"/>
              </a:ext>
            </a:extLst>
          </p:cNvPr>
          <p:cNvSpPr txBox="1"/>
          <p:nvPr/>
        </p:nvSpPr>
        <p:spPr>
          <a:xfrm>
            <a:off x="4927287" y="3378027"/>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win</a:t>
            </a:r>
          </a:p>
        </p:txBody>
      </p:sp>
      <p:sp>
        <p:nvSpPr>
          <p:cNvPr id="16" name="TextBox 15">
            <a:extLst>
              <a:ext uri="{FF2B5EF4-FFF2-40B4-BE49-F238E27FC236}">
                <a16:creationId xmlns:a16="http://schemas.microsoft.com/office/drawing/2014/main" id="{FAA1E864-D76C-4EE8-B187-3A722343D017}"/>
              </a:ext>
            </a:extLst>
          </p:cNvPr>
          <p:cNvSpPr txBox="1"/>
          <p:nvPr/>
        </p:nvSpPr>
        <p:spPr>
          <a:xfrm>
            <a:off x="4927287" y="4143220"/>
            <a:ext cx="633971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keep transforming</a:t>
            </a:r>
          </a:p>
        </p:txBody>
      </p:sp>
    </p:spTree>
    <p:extLst>
      <p:ext uri="{BB962C8B-B14F-4D97-AF65-F5344CB8AC3E}">
        <p14:creationId xmlns:p14="http://schemas.microsoft.com/office/powerpoint/2010/main" val="2465548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3034710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CB656-2667-4D81-A90F-9559B4B00199}" type="datetimeFigureOut">
              <a:rPr lang="en-US" smtClean="0"/>
              <a:t>9/21/2017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6072147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3691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11644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
        <p:nvSpPr>
          <p:cNvPr id="6"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05481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
        <p:nvSpPr>
          <p:cNvPr id="6"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21823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06051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4"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5493083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
        <p:nvSpPr>
          <p:cNvPr id="3"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890658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35254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
        <p:nvSpPr>
          <p:cNvPr id="3"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876482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91447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1CB656-2667-4D81-A90F-9559B4B0019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1775698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extBox 7"/>
          <p:cNvSpPr txBox="1"/>
          <p:nvPr/>
        </p:nvSpPr>
        <p:spPr bwMode="white">
          <a:xfrm>
            <a:off x="4332001" y="6566898"/>
            <a:ext cx="3527998" cy="158429"/>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29" b="0" spc="147"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78190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751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p:nvGrpSpPr>
        <p:grpSpPr>
          <a:xfrm>
            <a:off x="1020772" y="2291365"/>
            <a:ext cx="10249783" cy="1009695"/>
            <a:chOff x="1041241" y="2198265"/>
            <a:chExt cx="10455312" cy="1029795"/>
          </a:xfrm>
        </p:grpSpPr>
        <p:sp>
          <p:nvSpPr>
            <p:cNvPr id="3" name="laptop"/>
            <p:cNvSpPr>
              <a:spLocks noChangeAspect="1" noEditPoints="1"/>
            </p:cNvSpPr>
            <p:nvPr/>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0044697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56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309089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203888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6105A-E0F1-43F5-B59A-8F6BFBF0EF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1117A8-E6DE-4118-82D4-8AC85B318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659CCB-8D04-4CC0-B255-B171CA3A4303}"/>
              </a:ext>
            </a:extLst>
          </p:cNvPr>
          <p:cNvSpPr>
            <a:spLocks noGrp="1"/>
          </p:cNvSpPr>
          <p:nvPr>
            <p:ph type="dt" sz="half" idx="10"/>
          </p:nvPr>
        </p:nvSpPr>
        <p:spPr/>
        <p:txBody>
          <a:bodyPr/>
          <a:lstStyle/>
          <a:p>
            <a:fld id="{DAA5BB6E-5696-43C8-84BB-CCEE9C6CEFF0}" type="datetimeFigureOut">
              <a:rPr lang="en-US" smtClean="0"/>
              <a:t>9/21/2017</a:t>
            </a:fld>
            <a:endParaRPr lang="en-US"/>
          </a:p>
        </p:txBody>
      </p:sp>
      <p:sp>
        <p:nvSpPr>
          <p:cNvPr id="5" name="Footer Placeholder 4">
            <a:extLst>
              <a:ext uri="{FF2B5EF4-FFF2-40B4-BE49-F238E27FC236}">
                <a16:creationId xmlns:a16="http://schemas.microsoft.com/office/drawing/2014/main" id="{766B5DEB-217E-45CC-9208-2666BC01B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8E5E3-3164-41E5-8CC8-13743FA38988}"/>
              </a:ext>
            </a:extLst>
          </p:cNvPr>
          <p:cNvSpPr>
            <a:spLocks noGrp="1"/>
          </p:cNvSpPr>
          <p:nvPr>
            <p:ph type="sldNum" sz="quarter" idx="12"/>
          </p:nvPr>
        </p:nvSpPr>
        <p:spPr/>
        <p:txBody>
          <a:bodyPr/>
          <a:lstStyle/>
          <a:p>
            <a:fld id="{95E4EA6E-AB97-4A2B-A504-4EB3096DE67D}" type="slidenum">
              <a:rPr lang="en-US" smtClean="0"/>
              <a:t>‹#›</a:t>
            </a:fld>
            <a:endParaRPr lang="en-US"/>
          </a:p>
        </p:txBody>
      </p:sp>
    </p:spTree>
    <p:extLst>
      <p:ext uri="{BB962C8B-B14F-4D97-AF65-F5344CB8AC3E}">
        <p14:creationId xmlns:p14="http://schemas.microsoft.com/office/powerpoint/2010/main" val="3979476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8162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1" y="-312"/>
            <a:ext cx="12191377" cy="6858623"/>
          </a:xfrm>
          <a:prstGeom prst="rect">
            <a:avLst/>
          </a:prstGeom>
        </p:spPr>
      </p:pic>
      <p:pic>
        <p:nvPicPr>
          <p:cNvPr id="6" name="MS logo white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white">
          <a:xfrm>
            <a:off x="451632" y="470067"/>
            <a:ext cx="1423303" cy="304828"/>
          </a:xfrm>
          <a:prstGeom prst="rect">
            <a:avLst/>
          </a:prstGeom>
        </p:spPr>
      </p:pic>
      <p:pic>
        <p:nvPicPr>
          <p:cNvPr id="7" name="Picture 6"/>
          <p:cNvPicPr>
            <a:picLocks noChangeAspect="1"/>
          </p:cNvPicPr>
          <p:nvPr userDrawn="1"/>
        </p:nvPicPr>
        <p:blipFill>
          <a:blip r:embed="rId4"/>
          <a:stretch>
            <a:fillRect/>
          </a:stretch>
        </p:blipFill>
        <p:spPr>
          <a:xfrm>
            <a:off x="409135" y="4234751"/>
            <a:ext cx="4552746" cy="1793084"/>
          </a:xfrm>
          <a:prstGeom prst="rect">
            <a:avLst/>
          </a:prstGeom>
        </p:spPr>
      </p:pic>
    </p:spTree>
    <p:extLst>
      <p:ext uri="{BB962C8B-B14F-4D97-AF65-F5344CB8AC3E}">
        <p14:creationId xmlns:p14="http://schemas.microsoft.com/office/powerpoint/2010/main" val="32183900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3" name="Text Placeholder 2"/>
          <p:cNvSpPr>
            <a:spLocks noGrp="1"/>
          </p:cNvSpPr>
          <p:nvPr>
            <p:ph type="body" sz="quarter" idx="13" hasCustomPrompt="1"/>
          </p:nvPr>
        </p:nvSpPr>
        <p:spPr>
          <a:xfrm>
            <a:off x="7440638" y="291069"/>
            <a:ext cx="4482124" cy="506972"/>
          </a:xfrm>
        </p:spPr>
        <p:txBody>
          <a:bodyPr/>
          <a:lstStyle>
            <a:lvl1pPr marL="0" indent="0" algn="r">
              <a:buNone/>
              <a:defRPr sz="2353">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Session code</a:t>
            </a:r>
          </a:p>
        </p:txBody>
      </p:sp>
    </p:spTree>
    <p:extLst>
      <p:ext uri="{BB962C8B-B14F-4D97-AF65-F5344CB8AC3E}">
        <p14:creationId xmlns:p14="http://schemas.microsoft.com/office/powerpoint/2010/main" val="31793207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61CB656-2667-4D81-A90F-9559B4B00199}" type="datetimeFigureOut">
              <a:rPr lang="en-US" smtClean="0"/>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99897E-22B1-4ED6-A4FA-B871E2F19724}" type="slidenum">
              <a:rPr lang="en-US" smtClean="0"/>
              <a:t>‹#›</a:t>
            </a:fld>
            <a:endParaRPr lang="en-US"/>
          </a:p>
        </p:txBody>
      </p:sp>
    </p:spTree>
    <p:extLst>
      <p:ext uri="{BB962C8B-B14F-4D97-AF65-F5344CB8AC3E}">
        <p14:creationId xmlns:p14="http://schemas.microsoft.com/office/powerpoint/2010/main" val="21610017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026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17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96827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39647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52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671640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813942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57615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9506252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48652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image" Target="../media/image6.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3.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9.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4.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10.emf"/><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image" Target="../media/image10.emf"/><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theme" Target="../theme/theme6.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image" Target="../media/image21.png"/><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theme" Target="../theme/theme7.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theme" Target="../theme/theme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CB656-2667-4D81-A90F-9559B4B00199}" type="datetimeFigureOut">
              <a:rPr lang="en-US" smtClean="0"/>
              <a:t>9/21/2017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9897E-22B1-4ED6-A4FA-B871E2F19724}" type="slidenum">
              <a:rPr lang="en-US" smtClean="0"/>
              <a:t>‹#›</a:t>
            </a:fld>
            <a:endParaRPr lang="en-US"/>
          </a:p>
        </p:txBody>
      </p:sp>
    </p:spTree>
    <p:extLst>
      <p:ext uri="{BB962C8B-B14F-4D97-AF65-F5344CB8AC3E}">
        <p14:creationId xmlns:p14="http://schemas.microsoft.com/office/powerpoint/2010/main" val="4126465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 id="2147483675" r:id="rId13"/>
    <p:sldLayoutId id="2147483676" r:id="rId14"/>
    <p:sldLayoutId id="2147483705" r:id="rId15"/>
    <p:sldLayoutId id="214748373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D9B4D-B0E3-4CD8-A2CE-4C6E8C4B44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826B20-4EA2-4570-BBDF-62492432E3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41D6D-F249-4E08-854A-6E7B6C85D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9/21/2017</a:t>
            </a:fld>
            <a:endParaRPr lang="en-US"/>
          </a:p>
        </p:txBody>
      </p:sp>
      <p:sp>
        <p:nvSpPr>
          <p:cNvPr id="5" name="Footer Placeholder 4">
            <a:extLst>
              <a:ext uri="{FF2B5EF4-FFF2-40B4-BE49-F238E27FC236}">
                <a16:creationId xmlns:a16="http://schemas.microsoft.com/office/drawing/2014/main" id="{78FD1335-80B4-4FB3-8EF4-E656F73EE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796CE5-511B-49E2-B199-7E871EAC7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852430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314119032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Tribridge-Powerpoint_updated_v1032514_BLANK.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51" y="-1"/>
            <a:ext cx="12228709" cy="6878649"/>
          </a:xfrm>
          <a:prstGeom prst="rect">
            <a:avLst/>
          </a:prstGeom>
        </p:spPr>
      </p:pic>
    </p:spTree>
    <p:extLst>
      <p:ext uri="{BB962C8B-B14F-4D97-AF65-F5344CB8AC3E}">
        <p14:creationId xmlns:p14="http://schemas.microsoft.com/office/powerpoint/2010/main" val="38422044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23"/>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9071764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6891348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5208511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p:cNvGrpSpPr/>
          <p:nvPr userDrawn="1"/>
        </p:nvGrpSpPr>
        <p:grpSpPr>
          <a:xfrm>
            <a:off x="12370970" y="1388"/>
            <a:ext cx="936853" cy="5653013"/>
            <a:chOff x="12618968" y="1415"/>
            <a:chExt cx="955639" cy="5765550"/>
          </a:xfrm>
        </p:grpSpPr>
        <p:grpSp>
          <p:nvGrpSpPr>
            <p:cNvPr id="13" name="Group 12"/>
            <p:cNvGrpSpPr/>
            <p:nvPr userDrawn="1"/>
          </p:nvGrpSpPr>
          <p:grpSpPr>
            <a:xfrm rot="5400000">
              <a:off x="11582060" y="1045295"/>
              <a:ext cx="2703053" cy="629235"/>
              <a:chOff x="1586734" y="4543426"/>
              <a:chExt cx="2703053" cy="629235"/>
            </a:xfrm>
          </p:grpSpPr>
          <p:sp>
            <p:nvSpPr>
              <p:cNvPr id="20" name="Rectangle 19"/>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Mid Blue</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R:0 G:24 B:143</a:t>
                </a:r>
              </a:p>
            </p:txBody>
          </p:sp>
          <p:sp>
            <p:nvSpPr>
              <p:cNvPr id="21" name="Rectangle 20"/>
              <p:cNvSpPr/>
              <p:nvPr userDrawn="1"/>
            </p:nvSpPr>
            <p:spPr bwMode="auto">
              <a:xfrm>
                <a:off x="2505456" y="4543427"/>
                <a:ext cx="869930" cy="289766"/>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Blue</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R:0 G:120 B:215</a:t>
                </a:r>
              </a:p>
            </p:txBody>
          </p:sp>
          <p:sp>
            <p:nvSpPr>
              <p:cNvPr id="22" name="Rectangle 21"/>
              <p:cNvSpPr/>
              <p:nvPr userDrawn="1"/>
            </p:nvSpPr>
            <p:spPr bwMode="auto">
              <a:xfrm>
                <a:off x="3419856" y="4543426"/>
                <a:ext cx="869930" cy="289766"/>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28302">
                          <a:schemeClr val="bg1"/>
                        </a:gs>
                        <a:gs pos="67000">
                          <a:schemeClr val="bg1"/>
                        </a:gs>
                      </a:gsLst>
                      <a:lin ang="5400000" scaled="1"/>
                    </a:gradFill>
                    <a:effectLst/>
                    <a:uLnTx/>
                    <a:uFillTx/>
                    <a:latin typeface="+mn-lt"/>
                    <a:ea typeface="Segoe UI" pitchFamily="34" charset="0"/>
                    <a:cs typeface="Segoe UI" pitchFamily="34" charset="0"/>
                  </a:rPr>
                  <a:t>Dark Blue</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8302">
                          <a:schemeClr val="bg1"/>
                        </a:gs>
                        <a:gs pos="67000">
                          <a:schemeClr val="bg1"/>
                        </a:gs>
                      </a:gsLst>
                      <a:lin ang="5400000" scaled="1"/>
                    </a:gradFill>
                    <a:effectLst/>
                    <a:uLnTx/>
                    <a:uFillTx/>
                    <a:ea typeface="Segoe UI" pitchFamily="34" charset="0"/>
                    <a:cs typeface="Segoe UI" pitchFamily="34" charset="0"/>
                  </a:rPr>
                  <a:t>R:0 G:32 B:80</a:t>
                </a:r>
              </a:p>
            </p:txBody>
          </p:sp>
          <p:sp>
            <p:nvSpPr>
              <p:cNvPr id="23" name="Rectangle 22"/>
              <p:cNvSpPr/>
              <p:nvPr userDrawn="1"/>
            </p:nvSpPr>
            <p:spPr bwMode="auto">
              <a:xfrm>
                <a:off x="1586734" y="4882895"/>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Dark Gray</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R:80 G:80 B:80</a:t>
                </a:r>
              </a:p>
            </p:txBody>
          </p:sp>
          <p:sp>
            <p:nvSpPr>
              <p:cNvPr id="25" name="Rectangle 24"/>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7547">
                          <a:schemeClr val="tx1"/>
                        </a:gs>
                        <a:gs pos="28302">
                          <a:schemeClr val="tx1"/>
                        </a:gs>
                      </a:gsLst>
                      <a:lin ang="5400000" scaled="0"/>
                    </a:gradFill>
                    <a:effectLst/>
                    <a:uLnTx/>
                    <a:uFillTx/>
                    <a:latin typeface="+mn-lt"/>
                    <a:ea typeface="Segoe UI" pitchFamily="34" charset="0"/>
                    <a:cs typeface="Segoe UI" pitchFamily="34" charset="0"/>
                  </a:rPr>
                  <a:t>Light Green</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7547">
                          <a:schemeClr val="tx1"/>
                        </a:gs>
                        <a:gs pos="28302">
                          <a:schemeClr val="tx1"/>
                        </a:gs>
                      </a:gsLst>
                      <a:lin ang="5400000" scaled="0"/>
                    </a:gradFill>
                    <a:effectLst/>
                    <a:uLnTx/>
                    <a:uFillTx/>
                    <a:ea typeface="Segoe UI" pitchFamily="34" charset="0"/>
                    <a:cs typeface="Segoe UI" pitchFamily="34" charset="0"/>
                  </a:rPr>
                  <a:t>R:186 G:216 B:10</a:t>
                </a:r>
              </a:p>
            </p:txBody>
          </p:sp>
          <p:sp>
            <p:nvSpPr>
              <p:cNvPr id="26" name="Rectangle 25"/>
              <p:cNvSpPr/>
              <p:nvPr userDrawn="1"/>
            </p:nvSpPr>
            <p:spPr bwMode="auto">
              <a:xfrm>
                <a:off x="2505456" y="4882895"/>
                <a:ext cx="869930" cy="289766"/>
              </a:xfrm>
              <a:prstGeom prst="rect">
                <a:avLst/>
              </a:prstGeom>
              <a:solidFill>
                <a:srgbClr val="FFB9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7547">
                          <a:schemeClr val="tx1"/>
                        </a:gs>
                        <a:gs pos="28302">
                          <a:schemeClr val="tx1"/>
                        </a:gs>
                      </a:gsLst>
                      <a:lin ang="5400000" scaled="0"/>
                    </a:gradFill>
                    <a:effectLst/>
                    <a:uLnTx/>
                    <a:uFillTx/>
                    <a:latin typeface="+mn-lt"/>
                    <a:ea typeface="Segoe UI" pitchFamily="34" charset="0"/>
                    <a:cs typeface="Segoe UI" pitchFamily="34" charset="0"/>
                  </a:rPr>
                  <a:t>Yellow</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7547">
                          <a:schemeClr val="tx1"/>
                        </a:gs>
                        <a:gs pos="28302">
                          <a:schemeClr val="tx1"/>
                        </a:gs>
                      </a:gsLst>
                      <a:lin ang="5400000" scaled="0"/>
                    </a:gradFill>
                    <a:effectLst/>
                    <a:uLnTx/>
                    <a:uFillTx/>
                    <a:ea typeface="Segoe UI" pitchFamily="34" charset="0"/>
                    <a:cs typeface="Segoe UI" pitchFamily="34" charset="0"/>
                  </a:rPr>
                  <a:t>R:255 G:185 B:0</a:t>
                </a:r>
              </a:p>
            </p:txBody>
          </p:sp>
        </p:grpSp>
        <p:grpSp>
          <p:nvGrpSpPr>
            <p:cNvPr id="14" name="Group 13"/>
            <p:cNvGrpSpPr/>
            <p:nvPr userDrawn="1"/>
          </p:nvGrpSpPr>
          <p:grpSpPr>
            <a:xfrm rot="5400000">
              <a:off x="11412325" y="4270556"/>
              <a:ext cx="2703052" cy="289766"/>
              <a:chOff x="4476564" y="4543426"/>
              <a:chExt cx="2703052" cy="289766"/>
            </a:xfrm>
          </p:grpSpPr>
          <p:sp>
            <p:nvSpPr>
              <p:cNvPr id="17" name="Rectangle 16"/>
              <p:cNvSpPr/>
              <p:nvPr userDrawn="1"/>
            </p:nvSpPr>
            <p:spPr bwMode="auto">
              <a:xfrm>
                <a:off x="5395286" y="4543426"/>
                <a:ext cx="869930" cy="289766"/>
              </a:xfrm>
              <a:prstGeom prst="rect">
                <a:avLst/>
              </a:prstGeom>
              <a:solidFill>
                <a:srgbClr val="00827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3927"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Teal</a:t>
                </a:r>
              </a:p>
              <a:p>
                <a:pPr marL="0" marR="0" lvl="0" indent="0" defTabSz="913927"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R:0 G:130 B:114</a:t>
                </a:r>
              </a:p>
            </p:txBody>
          </p:sp>
          <p:sp>
            <p:nvSpPr>
              <p:cNvPr id="18" name="Rectangle 17"/>
              <p:cNvSpPr/>
              <p:nvPr userDrawn="1"/>
            </p:nvSpPr>
            <p:spPr bwMode="auto">
              <a:xfrm>
                <a:off x="6309686"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Green</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R:16 G:124 B:16</a:t>
                </a:r>
              </a:p>
            </p:txBody>
          </p:sp>
          <p:sp>
            <p:nvSpPr>
              <p:cNvPr id="19" name="Rectangle 18"/>
              <p:cNvSpPr/>
              <p:nvPr userDrawn="1"/>
            </p:nvSpPr>
            <p:spPr bwMode="auto">
              <a:xfrm>
                <a:off x="4476564"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r>
                  <a:rPr kumimoji="0" lang="en-US" sz="490" b="1" i="0" u="none" strike="noStrike" kern="1200" cap="none" spc="0" normalizeH="0" baseline="0" noProof="0">
                    <a:ln>
                      <a:noFill/>
                    </a:ln>
                    <a:gradFill>
                      <a:gsLst>
                        <a:gs pos="0">
                          <a:srgbClr val="FFFFFF"/>
                        </a:gs>
                        <a:gs pos="100000">
                          <a:srgbClr val="FFFFFF"/>
                        </a:gs>
                      </a:gsLst>
                      <a:lin ang="5400000" scaled="0"/>
                    </a:gradFill>
                    <a:effectLst/>
                    <a:uLnTx/>
                    <a:uFillTx/>
                    <a:latin typeface="+mn-lt"/>
                    <a:ea typeface="Segoe UI" pitchFamily="34" charset="0"/>
                    <a:cs typeface="Segoe UI" pitchFamily="34" charset="0"/>
                  </a:rPr>
                  <a:t>Orange</a:t>
                </a:r>
              </a:p>
              <a:p>
                <a:pPr marL="0" marR="0" lvl="0" indent="0" algn="l" defTabSz="913927"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a:ln>
                      <a:noFill/>
                    </a:ln>
                    <a:gradFill>
                      <a:gsLst>
                        <a:gs pos="2092">
                          <a:srgbClr val="F8F8F8"/>
                        </a:gs>
                        <a:gs pos="10042">
                          <a:srgbClr val="F8F8F8"/>
                        </a:gs>
                      </a:gsLst>
                      <a:lin ang="5400000" scaled="0"/>
                    </a:gradFill>
                    <a:effectLst/>
                    <a:uLnTx/>
                    <a:uFillTx/>
                    <a:ea typeface="Segoe UI" pitchFamily="34" charset="0"/>
                    <a:cs typeface="Segoe UI" pitchFamily="34" charset="0"/>
                  </a:rPr>
                  <a:t>R:216 G:59 B:1</a:t>
                </a:r>
              </a:p>
            </p:txBody>
          </p:sp>
        </p:grpSp>
        <p:sp>
          <p:nvSpPr>
            <p:cNvPr id="15" name="TextBox 14"/>
            <p:cNvSpPr txBox="1"/>
            <p:nvPr userDrawn="1"/>
          </p:nvSpPr>
          <p:spPr>
            <a:xfrm rot="5400000">
              <a:off x="12989448" y="256929"/>
              <a:ext cx="840674" cy="329645"/>
            </a:xfrm>
            <a:prstGeom prst="rect">
              <a:avLst/>
            </a:prstGeom>
            <a:noFill/>
          </p:spPr>
          <p:txBody>
            <a:bodyPr wrap="none" lIns="0" tIns="91440" rIns="182880" bIns="91440" rtlCol="0">
              <a:spAutoFit/>
            </a:bodyPr>
            <a:lstStyle/>
            <a:p>
              <a:pPr marL="0" marR="0" lvl="0" indent="0" defTabSz="896214"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a:ln>
                    <a:noFill/>
                  </a:ln>
                  <a:gradFill>
                    <a:gsLst>
                      <a:gs pos="2917">
                        <a:schemeClr val="tx1"/>
                      </a:gs>
                      <a:gs pos="30000">
                        <a:schemeClr val="tx1"/>
                      </a:gs>
                    </a:gsLst>
                    <a:lin ang="5400000" scaled="0"/>
                  </a:gradFill>
                  <a:effectLst/>
                  <a:uLnTx/>
                  <a:uFillTx/>
                </a:rPr>
                <a:t>Main colors</a:t>
              </a:r>
            </a:p>
          </p:txBody>
        </p:sp>
        <p:sp>
          <p:nvSpPr>
            <p:cNvPr id="16" name="TextBox 15"/>
            <p:cNvSpPr txBox="1"/>
            <p:nvPr userDrawn="1"/>
          </p:nvSpPr>
          <p:spPr>
            <a:xfrm rot="5400000">
              <a:off x="11776121" y="4228746"/>
              <a:ext cx="2588397" cy="326834"/>
            </a:xfrm>
            <a:prstGeom prst="rect">
              <a:avLst/>
            </a:prstGeom>
            <a:noFill/>
          </p:spPr>
          <p:txBody>
            <a:bodyPr wrap="none" lIns="0" tIns="91440" rIns="182880" bIns="91440" rtlCol="0">
              <a:spAutoFit/>
            </a:bodyPr>
            <a:lstStyle/>
            <a:p>
              <a:pPr marL="0" marR="0" lvl="0" indent="0" defTabSz="896214"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a:ln>
                    <a:noFill/>
                  </a:ln>
                  <a:gradFill>
                    <a:gsLst>
                      <a:gs pos="2917">
                        <a:schemeClr val="tx1"/>
                      </a:gs>
                      <a:gs pos="30000">
                        <a:schemeClr val="tx1"/>
                      </a:gs>
                    </a:gsLst>
                    <a:lin ang="5400000" scaled="0"/>
                  </a:gradFill>
                  <a:effectLst/>
                  <a:uLnTx/>
                  <a:uFillTx/>
                </a:rPr>
                <a:t>Secondary colors (use only when necessary)</a:t>
              </a:r>
            </a:p>
          </p:txBody>
        </p:sp>
      </p:grpSp>
    </p:spTree>
    <p:extLst>
      <p:ext uri="{BB962C8B-B14F-4D97-AF65-F5344CB8AC3E}">
        <p14:creationId xmlns:p14="http://schemas.microsoft.com/office/powerpoint/2010/main" val="23218998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Lst>
  <p:transition>
    <p:fade/>
  </p:transition>
  <p:hf sldNum="0" hdr="0" dt="0"/>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528"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microsoftpartnerserverandcloud.com/_layouts/download.aspx?SourceUrl=Hosted%20Documents/Connected%20Living%20solution%20-%20reference%20architecture.pptx" TargetMode="External"/><Relationship Id="rId13" Type="http://schemas.openxmlformats.org/officeDocument/2006/relationships/hyperlink" Target="https://www.microsoftpartnerserverandcloud.com/_layouts/download.aspx?SourceUrl=Hosted%20Documents/Parcel%20tracking%20solution%20-%20reference%20architecture.pptx" TargetMode="External"/><Relationship Id="rId3" Type="http://schemas.openxmlformats.org/officeDocument/2006/relationships/hyperlink" Target="http://azureiotpartners.azurewebsites.net/" TargetMode="External"/><Relationship Id="rId7" Type="http://schemas.openxmlformats.org/officeDocument/2006/relationships/hyperlink" Target="https://www.microsoftpartnerserverandcloud.com/_layouts/download.aspx?SourceUrl=Hosted%20Documents/Connected%20Infrastructure%20solution%20-%20reference%20architecture.pptx" TargetMode="External"/><Relationship Id="rId12" Type="http://schemas.openxmlformats.org/officeDocument/2006/relationships/hyperlink" Target="https://www.microsoftpartnerserverandcloud.com/_layouts/download.aspx?SourceUrl=https://www.microsoftpartnerserverandcloud.com/_layouts/download.aspx?SourceUrl=/Hosted%20Documents/Remote%20Monitoring%20solution%20-%20reference%20architecture.pptx"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microsoftpartnerserverandcloud.com/_layouts/download.aspx?SourceUrl=Hosted%20Documents/Connected%20Health%20solution%20-%20reference%20architecture.pptx" TargetMode="External"/><Relationship Id="rId11" Type="http://schemas.openxmlformats.org/officeDocument/2006/relationships/hyperlink" Target="https://www.microsoftpartnerserverandcloud.com/_layouts/download.aspx?SourceUrl=Hosted%20Documents/Energy%20Saving%20solution%20-%20reference%20architecture.pptx" TargetMode="External"/><Relationship Id="rId5" Type="http://schemas.openxmlformats.org/officeDocument/2006/relationships/hyperlink" Target="https://appsource.microsoft.com/en-us/product/web-apps/saviant.585902c5-73f6-4917-8e85-ad7d8ea054ef?tab=Overview" TargetMode="External"/><Relationship Id="rId10" Type="http://schemas.openxmlformats.org/officeDocument/2006/relationships/hyperlink" Target="https://www.microsoftpartnerserverandcloud.com/_layouts/download.aspx?SourceUrl=Hosted%20Documents/Connected%20Operations%20solution%20-%20reference%20architecture.pptx" TargetMode="External"/><Relationship Id="rId4" Type="http://schemas.openxmlformats.org/officeDocument/2006/relationships/hyperlink" Target="https://azure.microsoft.com/marketplace/certified-iot-program/" TargetMode="External"/><Relationship Id="rId9" Type="http://schemas.openxmlformats.org/officeDocument/2006/relationships/hyperlink" Target="https://www.microsoftpartnerserverandcloud.com/_layouts/download.aspx?SourceUrl=Hosted%20Documents/Connected%20Maintenance%20solution%20-%20reference%20architecture.pptx" TargetMode="External"/><Relationship Id="rId14" Type="http://schemas.openxmlformats.org/officeDocument/2006/relationships/hyperlink" Target="https://www.microsoftpartnerserverandcloud.com/_layouts/download.aspx?SourceUrl=Hosted%20Documents/Smart%20Building%20Solution%20-%20Reference%20Architecture.pptx"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microsoft.sharepoint.com/sites/infopedia_g01/pages/cloud-enterprise.aspx#Data%20&amp;%20AI" TargetMode="External"/><Relationship Id="rId13" Type="http://schemas.openxmlformats.org/officeDocument/2006/relationships/hyperlink" Target="https://twitter.com/SQLServer" TargetMode="External"/><Relationship Id="rId18" Type="http://schemas.openxmlformats.org/officeDocument/2006/relationships/hyperlink" Target="https://www.microsoftpartnerserverandcloud.com/_layouts/download.aspx?SourceUrl=/Hosted%20Documents/Sales%20Departmental%20Demo%20Content.zip" TargetMode="External"/><Relationship Id="rId26" Type="http://schemas.openxmlformats.org/officeDocument/2006/relationships/hyperlink" Target="https://aka.ms/cepartnerresources" TargetMode="External"/><Relationship Id="rId3" Type="http://schemas.openxmlformats.org/officeDocument/2006/relationships/hyperlink" Target="https://blogs.technet.microsoft.com/msuspartner/category/data-analytics-partners/" TargetMode="External"/><Relationship Id="rId21" Type="http://schemas.openxmlformats.org/officeDocument/2006/relationships/hyperlink" Target="https://www.microsoftpartnerserverandcloud.com/_layouts/download.aspx?SourceUrl=Hosted%20Documents/IoT%20QuickStart%20Consultation%20(1).zip" TargetMode="External"/><Relationship Id="rId7" Type="http://schemas.openxmlformats.org/officeDocument/2006/relationships/hyperlink" Target="https://www.youtube.com/watch?v=_OOyJfszJXY" TargetMode="External"/><Relationship Id="rId12" Type="http://schemas.openxmlformats.org/officeDocument/2006/relationships/hyperlink" Target="https://www.microsoftpartnerserverandcloud.com/Pages/contents.aspx?page=8&amp;color=00BCF2" TargetMode="External"/><Relationship Id="rId17" Type="http://schemas.openxmlformats.org/officeDocument/2006/relationships/hyperlink" Target="http://aka.ms/diad" TargetMode="External"/><Relationship Id="rId25" Type="http://schemas.openxmlformats.org/officeDocument/2006/relationships/hyperlink" Target="https://data-platform-campaign.azurewebsites.net/campaign" TargetMode="External"/><Relationship Id="rId2" Type="http://schemas.openxmlformats.org/officeDocument/2006/relationships/notesSlide" Target="../notesSlides/notesSlide12.xml"/><Relationship Id="rId16" Type="http://schemas.openxmlformats.org/officeDocument/2006/relationships/hyperlink" Target="https://blogs.technet.microsoft.com/uspartner_learning/category/dataplatform/" TargetMode="External"/><Relationship Id="rId20" Type="http://schemas.openxmlformats.org/officeDocument/2006/relationships/hyperlink" Target="https://www.microsoftpartnerserverandcloud.com/_layouts/download.aspx?SourceUrl=/Hosted%20Documents/Marketing%20Departmental%20Demo%20Content.zip" TargetMode="External"/><Relationship Id="rId1" Type="http://schemas.openxmlformats.org/officeDocument/2006/relationships/slideLayout" Target="../slideLayouts/slideLayout2.xml"/><Relationship Id="rId6" Type="http://schemas.openxmlformats.org/officeDocument/2006/relationships/hyperlink" Target="https://www.youtube.com/playlist?list=PL8nfc9haGeb4VGxRslFXQNYh01w_sA7SG" TargetMode="External"/><Relationship Id="rId11" Type="http://schemas.openxmlformats.org/officeDocument/2006/relationships/hyperlink" Target="https://www.microsoftpartnerserverandcloud.com/Pages/contents.aspx?page=6&amp;color=00BCF2" TargetMode="External"/><Relationship Id="rId24" Type="http://schemas.openxmlformats.org/officeDocument/2006/relationships/hyperlink" Target="https://www.microsoft.com/en-us/CloudandHosting/Azure_Services_Resources.apsx#understand" TargetMode="External"/><Relationship Id="rId5" Type="http://schemas.openxmlformats.org/officeDocument/2006/relationships/hyperlink" Target="https://www.youtube.com/user/MSCloudOS/playlists?shelf_id=35&amp;view=50&amp;flow=grid" TargetMode="External"/><Relationship Id="rId15" Type="http://schemas.openxmlformats.org/officeDocument/2006/relationships/hyperlink" Target="https://www.yammer.com/msuspartner/#/threads/inGroup?type=in_group&amp;feedId=6023559" TargetMode="External"/><Relationship Id="rId23" Type="http://schemas.openxmlformats.org/officeDocument/2006/relationships/hyperlink" Target="https://github.com/Microsoft/AdventureWorksSkiApp" TargetMode="External"/><Relationship Id="rId10" Type="http://schemas.openxmlformats.org/officeDocument/2006/relationships/hyperlink" Target="https://www.microsoftpartnerserverandcloud.com/Pages/contents.aspx?page=7&amp;color=00BCF2" TargetMode="External"/><Relationship Id="rId19" Type="http://schemas.openxmlformats.org/officeDocument/2006/relationships/hyperlink" Target="https://www.microsoftpartnerserverandcloud.com/_layouts/download.aspx?SourceUrl=/Hosted%20Documents/Finance%20Departmental%20Demo%20Content.zip" TargetMode="External"/><Relationship Id="rId4" Type="http://schemas.openxmlformats.org/officeDocument/2006/relationships/hyperlink" Target="https://www.youtube.com/playlist?list=PLXtHYVsvn_b_TXir5RQj7prybk87rQ93d" TargetMode="External"/><Relationship Id="rId9" Type="http://schemas.openxmlformats.org/officeDocument/2006/relationships/hyperlink" Target="https://microsoft.sharepoint.com/sites/infopedia_g01/pages/cloud-enterprise.aspx#IoT" TargetMode="External"/><Relationship Id="rId14" Type="http://schemas.openxmlformats.org/officeDocument/2006/relationships/hyperlink" Target="https://twitter.com/MSAdvAnalytics" TargetMode="External"/><Relationship Id="rId22" Type="http://schemas.openxmlformats.org/officeDocument/2006/relationships/hyperlink" Target="http://microsoft.com/handsonlabs" TargetMode="External"/><Relationship Id="rId27" Type="http://schemas.openxmlformats.org/officeDocument/2006/relationships/hyperlink" Target="https://microsoft.sharepoint.com/:p:/r/teams/ocp_plays/_layouts/15/guestaccess.aspx?share=ES-wyagEHpJChLFubMjdxhsBNlLpX8xVzy4LUWo07YnlPA"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aka.ms/ceporta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microsoft.sharepoint.com/teams/servicesportfolio/enterprisestrategy/SitePages/Book%20of%20Dreams.aspx" TargetMode="External"/><Relationship Id="rId5" Type="http://schemas.openxmlformats.org/officeDocument/2006/relationships/hyperlink" Target="https://partner.microsoft.com/en-us/business-opportunities/build-a-practice" TargetMode="External"/><Relationship Id="rId4" Type="http://schemas.openxmlformats.org/officeDocument/2006/relationships/hyperlink" Target="http://info.microsoft.com/rs/157-GQE-382/images/EN-ISVRCT-Business%20Model%20Innovation%20guide-en-us.pdf"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azure.microsoft.com/en-us/marketplace/partners/scalearc/scalearc-sql-server/" TargetMode="External"/><Relationship Id="rId2" Type="http://schemas.openxmlformats.org/officeDocument/2006/relationships/hyperlink" Target="https://azure.microsoft.com/marketplace/partners/netapp/netapp-altavault-cloud-integrated-storage-solution/" TargetMode="Externa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hyperlink" Target="https://azure.microsoft.com/en-us/marketplace/partners/mapr-technologies/mapr-for-azuremapr-distribution-including-apache-hadoop/" TargetMode="External"/><Relationship Id="rId2" Type="http://schemas.openxmlformats.org/officeDocument/2006/relationships/hyperlink" Target="https://msgtm.azurewebsites.net/en-US/opportunities/47bfe59b-6284-e411-9421-002dd80f012d/view" TargetMode="Externa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azure.microsoft.com/en-us/marketplace/partners/exasol/exasolution-analytic-database/"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azure.microsoft.com/en-us/marketplace/partners/podiumdata/podiumforhdinsight/" TargetMode="External"/><Relationship Id="rId7" Type="http://schemas.openxmlformats.org/officeDocument/2006/relationships/image" Target="../media/image46.png"/><Relationship Id="rId2" Type="http://schemas.openxmlformats.org/officeDocument/2006/relationships/hyperlink" Target="https://msgtm.azurewebsites.net/en-US/opportunities/47bfe59b-6284-e411-9421-002dd80f012d/view" TargetMode="External"/><Relationship Id="rId1" Type="http://schemas.openxmlformats.org/officeDocument/2006/relationships/slideLayout" Target="../slideLayouts/slideLayout4.xml"/><Relationship Id="rId6" Type="http://schemas.openxmlformats.org/officeDocument/2006/relationships/hyperlink" Target="https://azure.microsoft.com/marketplace/partners/xtremedata/xtremedata-dbx-clusterdbx-2-10/" TargetMode="External"/><Relationship Id="rId5" Type="http://schemas.openxmlformats.org/officeDocument/2006/relationships/hyperlink" Target="https://msgtm.azurewebsites.net/en-US/opportunities/7b56edcf-5335-e411-941c-002dd80f015b/view" TargetMode="External"/><Relationship Id="rId4" Type="http://schemas.openxmlformats.org/officeDocument/2006/relationships/hyperlink" Target="https://msgtm.azurewebsites.net/en-US/opportunities/2e634d6c-d568-e311-93fc-002dd807ff72/vi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sgtm.azurewebsites.net/en-US/opportunities/42302373-cf2c-e511-80ff-c4346bac19a0/view" TargetMode="Externa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aka.ms/dataplatformplaybook"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3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0.png"/><Relationship Id="rId3" Type="http://schemas.openxmlformats.org/officeDocument/2006/relationships/image" Target="../media/image61.png"/><Relationship Id="rId7" Type="http://schemas.openxmlformats.org/officeDocument/2006/relationships/image" Target="../media/image65.png"/><Relationship Id="rId12"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hyperlink" Target="https://teams.microsoft.com/l/channel/19:45bd8171b8a24e56997141aa60095353@thread.skype/Solution-Business%20Apps?tenantId=72f988bf-86f1-41af-91ab-2d7cd011db47"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s://microsoft.sharepoint.com/sites/Infopedia_G01/Pages/Dynamicshub.aspx" TargetMode="External"/><Relationship Id="rId13" Type="http://schemas.openxmlformats.org/officeDocument/2006/relationships/hyperlink" Target="https://www.yammer.com/microsoft.com/#/threads/inGroup?type=in_group&amp;feedId=8661985" TargetMode="External"/><Relationship Id="rId18" Type="http://schemas.openxmlformats.org/officeDocument/2006/relationships/hyperlink" Target="https://blogs.technet.microsoft.com/uspartner_learning/category/dynamics/" TargetMode="External"/><Relationship Id="rId3" Type="http://schemas.openxmlformats.org/officeDocument/2006/relationships/hyperlink" Target="https://blogs.msdn.microsoft.com/crm/" TargetMode="External"/><Relationship Id="rId7" Type="http://schemas.openxmlformats.org/officeDocument/2006/relationships/hyperlink" Target="https://www.youtube.com/playlist?list=PLz7jPMmpNrjkdBpoOQBdDR4oVvYDdNawl" TargetMode="External"/><Relationship Id="rId12" Type="http://schemas.openxmlformats.org/officeDocument/2006/relationships/hyperlink" Target="https://www.yammer.com/microsoft.com/#/threads/inGroup?type=in_group&amp;feedId=1777689" TargetMode="External"/><Relationship Id="rId17" Type="http://schemas.openxmlformats.org/officeDocument/2006/relationships/hyperlink" Target="https://blogs.technet.microsoft.com/msuspartner/category/dynamics365/" TargetMode="External"/><Relationship Id="rId2" Type="http://schemas.openxmlformats.org/officeDocument/2006/relationships/notesSlide" Target="../notesSlides/notesSlide36.xml"/><Relationship Id="rId16" Type="http://schemas.openxmlformats.org/officeDocument/2006/relationships/hyperlink" Target="https://www.yammer.com/msuspartner/#/threads/inGroup?type=in_group&amp;feedId=6678568&amp;view=all" TargetMode="External"/><Relationship Id="rId1" Type="http://schemas.openxmlformats.org/officeDocument/2006/relationships/slideLayout" Target="../slideLayouts/slideLayout2.xml"/><Relationship Id="rId6" Type="http://schemas.openxmlformats.org/officeDocument/2006/relationships/hyperlink" Target="https://www.youtube.com/channel/UCJGCg4rB3QSs8y_1FquelBQ" TargetMode="External"/><Relationship Id="rId11" Type="http://schemas.openxmlformats.org/officeDocument/2006/relationships/hyperlink" Target="https://microsoft.sharepoint.com/sites/Infopedia_G01/Pages/Dynamics365-DemoGuidance.aspx" TargetMode="External"/><Relationship Id="rId5" Type="http://schemas.openxmlformats.org/officeDocument/2006/relationships/hyperlink" Target="https://blogs.msdn.microsoft.com/axinthefield/" TargetMode="External"/><Relationship Id="rId15" Type="http://schemas.openxmlformats.org/officeDocument/2006/relationships/hyperlink" Target="https://www.yammer.com/microsoft.com/#/threads/inGroup?type=in_group&amp;feedId=11012711" TargetMode="External"/><Relationship Id="rId10" Type="http://schemas.openxmlformats.org/officeDocument/2006/relationships/hyperlink" Target="https://microsoft.sharepoint.com/teams/crmolpo/Dynamics%20365%20Well/Dynamics%20365%20Well" TargetMode="External"/><Relationship Id="rId19" Type="http://schemas.openxmlformats.org/officeDocument/2006/relationships/hyperlink" Target="https://msuspartner.eventbuilder.com/index?landingpageid=Ew6YtC" TargetMode="External"/><Relationship Id="rId4" Type="http://schemas.openxmlformats.org/officeDocument/2006/relationships/hyperlink" Target="https://blogs.msdn.microsoft.com/crminthefield/" TargetMode="External"/><Relationship Id="rId9" Type="http://schemas.openxmlformats.org/officeDocument/2006/relationships/hyperlink" Target="https://microsoft.sharepoint.com/teams/Hive/Pages/Home.aspx" TargetMode="External"/><Relationship Id="rId14" Type="http://schemas.openxmlformats.org/officeDocument/2006/relationships/hyperlink" Target="https://www.yammer.com/microsoft.com/#/threads/inGroup?type=in_group&amp;feedId=1201410"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www.yammer.com/microsoftdynamicspartnernetworkworldwide/" TargetMode="External"/><Relationship Id="rId3" Type="http://schemas.openxmlformats.org/officeDocument/2006/relationships/hyperlink" Target="https://mbs.microsoft.com/partnersource/northamerica" TargetMode="External"/><Relationship Id="rId7" Type="http://schemas.openxmlformats.org/officeDocument/2006/relationships/hyperlink" Target="https://www.yammer.com/msuspartner/#/threads/inGroup?type=in_group&amp;feedId=6678568&amp;view=all" TargetMode="External"/><Relationship Id="rId12" Type="http://schemas.openxmlformats.org/officeDocument/2006/relationships/hyperlink" Target="https://www.microsoft.com/en-us/dynamics/crm-customer-center/default.aspx"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roadmap.dynamics.com/" TargetMode="External"/><Relationship Id="rId11" Type="http://schemas.openxmlformats.org/officeDocument/2006/relationships/hyperlink" Target="https://msdn.microsoft.com/en-us/dynamics365" TargetMode="External"/><Relationship Id="rId5" Type="http://schemas.openxmlformats.org/officeDocument/2006/relationships/hyperlink" Target="https://appsource.microsoft.com/en-us/marketplace/apps?product=dynamics-365&amp;page=1" TargetMode="External"/><Relationship Id="rId10" Type="http://schemas.openxmlformats.org/officeDocument/2006/relationships/hyperlink" Target="https://www.microsoft.com/en-us/dynamics/crm-setup-and-administration/default.aspx" TargetMode="External"/><Relationship Id="rId4" Type="http://schemas.openxmlformats.org/officeDocument/2006/relationships/hyperlink" Target="https://mbspartner.microsoft.com/Home" TargetMode="External"/><Relationship Id="rId9" Type="http://schemas.openxmlformats.org/officeDocument/2006/relationships/hyperlink" Target="https://docs.microsoft.com/en-us/dynamics365/"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3.emf"/><Relationship Id="rId18" Type="http://schemas.openxmlformats.org/officeDocument/2006/relationships/image" Target="../media/image88.png"/><Relationship Id="rId3" Type="http://schemas.openxmlformats.org/officeDocument/2006/relationships/image" Target="../media/image75.emf"/><Relationship Id="rId21" Type="http://schemas.openxmlformats.org/officeDocument/2006/relationships/image" Target="../media/image91.png"/><Relationship Id="rId7" Type="http://schemas.microsoft.com/office/2007/relationships/hdphoto" Target="../media/hdphoto4.wdp"/><Relationship Id="rId12" Type="http://schemas.openxmlformats.org/officeDocument/2006/relationships/image" Target="../media/image82.emf"/><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40.xml"/><Relationship Id="rId16" Type="http://schemas.openxmlformats.org/officeDocument/2006/relationships/image" Target="../media/image86.jpeg"/><Relationship Id="rId20" Type="http://schemas.openxmlformats.org/officeDocument/2006/relationships/image" Target="../media/image90.png"/><Relationship Id="rId1" Type="http://schemas.openxmlformats.org/officeDocument/2006/relationships/slideLayout" Target="../slideLayouts/slideLayout40.xml"/><Relationship Id="rId6" Type="http://schemas.openxmlformats.org/officeDocument/2006/relationships/image" Target="../media/image77.png"/><Relationship Id="rId11" Type="http://schemas.openxmlformats.org/officeDocument/2006/relationships/image" Target="../media/image81.emf"/><Relationship Id="rId24" Type="http://schemas.openxmlformats.org/officeDocument/2006/relationships/image" Target="../media/image94.emf"/><Relationship Id="rId5" Type="http://schemas.microsoft.com/office/2007/relationships/hdphoto" Target="../media/hdphoto3.wdp"/><Relationship Id="rId15" Type="http://schemas.openxmlformats.org/officeDocument/2006/relationships/image" Target="../media/image85.emf"/><Relationship Id="rId23" Type="http://schemas.openxmlformats.org/officeDocument/2006/relationships/image" Target="../media/image93.png"/><Relationship Id="rId10" Type="http://schemas.openxmlformats.org/officeDocument/2006/relationships/image" Target="../media/image80.emf"/><Relationship Id="rId19" Type="http://schemas.openxmlformats.org/officeDocument/2006/relationships/image" Target="../media/image89.png"/><Relationship Id="rId4" Type="http://schemas.openxmlformats.org/officeDocument/2006/relationships/image" Target="../media/image76.png"/><Relationship Id="rId9" Type="http://schemas.openxmlformats.org/officeDocument/2006/relationships/image" Target="../media/image79.emf"/><Relationship Id="rId14" Type="http://schemas.openxmlformats.org/officeDocument/2006/relationships/image" Target="../media/image84.emf"/><Relationship Id="rId22"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94.xml"/><Relationship Id="rId4" Type="http://schemas.openxmlformats.org/officeDocument/2006/relationships/image" Target="../media/image97.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aka.ms/ceporta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microsoft.sharepoint.com/teams/servicesportfolio/enterprisestrategy/SitePages/Book%20of%20Dreams.aspx" TargetMode="External"/><Relationship Id="rId5" Type="http://schemas.openxmlformats.org/officeDocument/2006/relationships/hyperlink" Target="https://partner.microsoft.com/en-us/business-opportunities/build-a-practice" TargetMode="External"/><Relationship Id="rId4" Type="http://schemas.openxmlformats.org/officeDocument/2006/relationships/hyperlink" Target="http://info.microsoft.com/rs/157-GQE-382/images/EN-ISVRCT-Business%20Model%20Innovation%20guide-en-u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hyperlink" Target="https://appsource.microsoft.com/en-us/product/cortana-intelligence/brillio.brilliooptimix?tab=Overview" TargetMode="External"/><Relationship Id="rId3" Type="http://schemas.openxmlformats.org/officeDocument/2006/relationships/hyperlink" Target="https://info.microsoft.com/US-NOGEP-WBNR-FY17-05May-31-SellingBISolutionswithMicrosoft_02OnDemandRegistration-ForminBody.html" TargetMode="External"/><Relationship Id="rId7" Type="http://schemas.openxmlformats.org/officeDocument/2006/relationships/hyperlink" Target="https://appsource.microsoft.com/en-us/product/cortana-intelligence/neal-analytics.bot?tab=Overview" TargetMode="External"/><Relationship Id="rId12" Type="http://schemas.openxmlformats.org/officeDocument/2006/relationships/hyperlink" Target="https://appsource.microsoft.com/en-us/product/cortana-intelligence/new-signature.predict_product_quality?tab=Overview"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powerbi.microsoft.com/en-us/partner-showcase/" TargetMode="External"/><Relationship Id="rId11" Type="http://schemas.openxmlformats.org/officeDocument/2006/relationships/hyperlink" Target="https://appsource.microsoft.com/en-us/product/cortana-intelligence/brillio.socialmediaintelligence?tab=Overview" TargetMode="External"/><Relationship Id="rId5" Type="http://schemas.openxmlformats.org/officeDocument/2006/relationships/hyperlink" Target="http://analyticspartner.microsoft.com/" TargetMode="External"/><Relationship Id="rId10" Type="http://schemas.openxmlformats.org/officeDocument/2006/relationships/hyperlink" Target="https://appsource.microsoft.com/en-us/product/cortana-intelligence/brillio.brillioshelfscanner?tab=Overview" TargetMode="External"/><Relationship Id="rId4" Type="http://schemas.openxmlformats.org/officeDocument/2006/relationships/hyperlink" Target="https://appsource.microsoft.com/en-us/" TargetMode="External"/><Relationship Id="rId9" Type="http://schemas.openxmlformats.org/officeDocument/2006/relationships/hyperlink" Target="https://appsource.microsoft.com/en-us/product/web-apps/brillio-technologies.9d56edfc-b702-45db-8890-6ffbb5fc0264?tab=Overvie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appsource.microsoft.com/en-us/product/cortana-intelligence/new-signature.predict_product_quality?tab=Overvie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FF105-7806-4AB9-81CE-6DBF809E8C19}"/>
              </a:ext>
            </a:extLst>
          </p:cNvPr>
          <p:cNvSpPr>
            <a:spLocks noGrp="1"/>
          </p:cNvSpPr>
          <p:nvPr>
            <p:ph type="title"/>
          </p:nvPr>
        </p:nvSpPr>
        <p:spPr>
          <a:xfrm>
            <a:off x="1219200" y="2793365"/>
            <a:ext cx="10515600" cy="1325563"/>
          </a:xfrm>
        </p:spPr>
        <p:txBody>
          <a:bodyPr/>
          <a:lstStyle/>
          <a:p>
            <a:r>
              <a:rPr lang="en-US"/>
              <a:t>Data and AI – Partner Technical Strategy</a:t>
            </a:r>
          </a:p>
        </p:txBody>
      </p:sp>
      <p:sp>
        <p:nvSpPr>
          <p:cNvPr id="4" name="TextBox 3">
            <a:extLst>
              <a:ext uri="{FF2B5EF4-FFF2-40B4-BE49-F238E27FC236}">
                <a16:creationId xmlns:a16="http://schemas.microsoft.com/office/drawing/2014/main" id="{4655A8CB-F881-49EA-8B7D-FA16D29DAB06}"/>
              </a:ext>
            </a:extLst>
          </p:cNvPr>
          <p:cNvSpPr txBox="1"/>
          <p:nvPr/>
        </p:nvSpPr>
        <p:spPr>
          <a:xfrm>
            <a:off x="1874520" y="5146040"/>
            <a:ext cx="10251440" cy="369332"/>
          </a:xfrm>
          <a:prstGeom prst="rect">
            <a:avLst/>
          </a:prstGeom>
          <a:noFill/>
        </p:spPr>
        <p:txBody>
          <a:bodyPr wrap="square" rtlCol="0">
            <a:spAutoFit/>
          </a:bodyPr>
          <a:lstStyle/>
          <a:p>
            <a:r>
              <a:rPr lang="en-US" dirty="0"/>
              <a:t>Contributors: Harsha Bennur, Sri Ganapathy, Thomas Mathew, Leslie Pickering, Rajeev Perera </a:t>
            </a:r>
          </a:p>
        </p:txBody>
      </p:sp>
    </p:spTree>
    <p:extLst>
      <p:ext uri="{BB962C8B-B14F-4D97-AF65-F5344CB8AC3E}">
        <p14:creationId xmlns:p14="http://schemas.microsoft.com/office/powerpoint/2010/main" val="3285192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ext uri="{D42A27DB-BD31-4B8C-83A1-F6EECF244321}">
                <p14:modId xmlns:p14="http://schemas.microsoft.com/office/powerpoint/2010/main" val="3989076871"/>
              </p:ext>
            </p:extLst>
          </p:nvPr>
        </p:nvGraphicFramePr>
        <p:xfrm>
          <a:off x="6090190" y="1006435"/>
          <a:ext cx="5577959" cy="5032246"/>
        </p:xfrm>
        <a:graphic>
          <a:graphicData uri="http://schemas.openxmlformats.org/drawingml/2006/table">
            <a:tbl>
              <a:tblPr firstRow="1" firstCol="1" bandRow="1"/>
              <a:tblGrid>
                <a:gridCol w="1443210">
                  <a:extLst>
                    <a:ext uri="{9D8B030D-6E8A-4147-A177-3AD203B41FA5}">
                      <a16:colId xmlns:a16="http://schemas.microsoft.com/office/drawing/2014/main" val="1602185061"/>
                    </a:ext>
                  </a:extLst>
                </a:gridCol>
                <a:gridCol w="4134749">
                  <a:extLst>
                    <a:ext uri="{9D8B030D-6E8A-4147-A177-3AD203B41FA5}">
                      <a16:colId xmlns:a16="http://schemas.microsoft.com/office/drawing/2014/main" val="1022456163"/>
                    </a:ext>
                  </a:extLst>
                </a:gridCol>
              </a:tblGrid>
              <a:tr h="27851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Top Partner Needs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85055">
                <a:tc>
                  <a:txBody>
                    <a:bodyPr/>
                    <a:lstStyle/>
                    <a:p>
                      <a:pPr marL="0" marR="0">
                        <a:spcBef>
                          <a:spcPts val="0"/>
                        </a:spcBef>
                        <a:spcAft>
                          <a:spcPts val="0"/>
                        </a:spcAft>
                      </a:pP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624096">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Top Partner opportunities and resources</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Partners need to understand Lambda architectures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624096">
                <a:tc vMerge="1">
                  <a:txBody>
                    <a:bodyPr/>
                    <a:lstStyle/>
                    <a:p>
                      <a:endParaRPr lang="en-US"/>
                    </a:p>
                  </a:txBody>
                  <a:tcPr/>
                </a:tc>
                <a:tc>
                  <a:txBody>
                    <a:bodyPr/>
                    <a:lstStyle/>
                    <a:p>
                      <a:r>
                        <a:rPr lang="en-US" sz="1100">
                          <a:effectLst/>
                          <a:latin typeface="Segoe UI" panose="020B0502040204020203" pitchFamily="34" charset="0"/>
                          <a:cs typeface="Segoe UI" panose="020B0502040204020203" pitchFamily="34" charset="0"/>
                        </a:rPr>
                        <a:t>Industry focus</a:t>
                      </a:r>
                    </a:p>
                    <a:p>
                      <a:pPr marL="0" marR="0" algn="l" defTabSz="914367" rtl="0" eaLnBrk="1" latinLnBrk="0" hangingPunct="1">
                        <a:spcBef>
                          <a:spcPts val="0"/>
                        </a:spcBef>
                        <a:spcAft>
                          <a:spcPts val="0"/>
                        </a:spcAft>
                      </a:pP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Selling IoT as a point solution versus end to end solution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Selling complexity due to longer sales cycle and partner ecosystem dependence (Position SaaS offering as a way to address and point solutions </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624096">
                <a:tc vMerge="1">
                  <a:txBody>
                    <a:bodyPr/>
                    <a:lstStyle/>
                    <a:p>
                      <a:endParaRPr lang="en-US"/>
                    </a:p>
                  </a:txBody>
                  <a:tcPr/>
                </a:tc>
                <a:tc>
                  <a:txBody>
                    <a:bodyPr/>
                    <a:lstStyle/>
                    <a:p>
                      <a:r>
                        <a:rPr lang="en-US" sz="1100">
                          <a:effectLst/>
                          <a:latin typeface="Segoe UI" panose="020B0502040204020203" pitchFamily="34" charset="0"/>
                          <a:cs typeface="Segoe UI" panose="020B0502040204020203" pitchFamily="34" charset="0"/>
                          <a:hlinkClick r:id="rId3" tooltip="Customers can search for IoT Partners on this global Microsoft directory."/>
                        </a:rPr>
                        <a:t>Microsoft IoT Partner Directory</a:t>
                      </a:r>
                      <a:endParaRPr lang="en-US" sz="1100">
                        <a:effectLst/>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a:effectLst/>
                          <a:latin typeface="Segoe UI" panose="020B0502040204020203" pitchFamily="34" charset="0"/>
                          <a:cs typeface="Segoe UI" panose="020B0502040204020203" pitchFamily="34" charset="0"/>
                          <a:hlinkClick r:id="rId4"/>
                        </a:rPr>
                        <a:t>Azure Certified for IoT devices</a:t>
                      </a: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endParaRPr lang="en-US" sz="9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59606891"/>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a:t>IoT</a:t>
            </a:r>
          </a:p>
        </p:txBody>
      </p:sp>
      <p:graphicFrame>
        <p:nvGraphicFramePr>
          <p:cNvPr id="6" name="Table 5">
            <a:extLst>
              <a:ext uri="{FF2B5EF4-FFF2-40B4-BE49-F238E27FC236}">
                <a16:creationId xmlns:a16="http://schemas.microsoft.com/office/drawing/2014/main" id="{9DDFA842-7528-4868-B5E9-921CC3F42791}"/>
              </a:ext>
            </a:extLst>
          </p:cNvPr>
          <p:cNvGraphicFramePr>
            <a:graphicFrameLocks noGrp="1"/>
          </p:cNvGraphicFramePr>
          <p:nvPr>
            <p:extLst/>
          </p:nvPr>
        </p:nvGraphicFramePr>
        <p:xfrm>
          <a:off x="325230" y="1006435"/>
          <a:ext cx="5590911" cy="5863303"/>
        </p:xfrm>
        <a:graphic>
          <a:graphicData uri="http://schemas.openxmlformats.org/drawingml/2006/table">
            <a:tbl>
              <a:tblPr firstRow="1" firstCol="1" bandRow="1"/>
              <a:tblGrid>
                <a:gridCol w="1836503">
                  <a:extLst>
                    <a:ext uri="{9D8B030D-6E8A-4147-A177-3AD203B41FA5}">
                      <a16:colId xmlns:a16="http://schemas.microsoft.com/office/drawing/2014/main" val="1197398110"/>
                    </a:ext>
                  </a:extLst>
                </a:gridCol>
                <a:gridCol w="3754408">
                  <a:extLst>
                    <a:ext uri="{9D8B030D-6E8A-4147-A177-3AD203B41FA5}">
                      <a16:colId xmlns:a16="http://schemas.microsoft.com/office/drawing/2014/main" val="883348752"/>
                    </a:ext>
                  </a:extLst>
                </a:gridCol>
              </a:tblGrid>
              <a:tr h="412337">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Solution Ideas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112233738"/>
                  </a:ext>
                </a:extLst>
              </a:tr>
              <a:tr h="559336">
                <a:tc>
                  <a:txBody>
                    <a:bodyPr/>
                    <a:lstStyle/>
                    <a:p>
                      <a:r>
                        <a:rPr lang="en-US"/>
                        <a:t>Building Block</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Typical Solutions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65257799"/>
                  </a:ext>
                </a:extLst>
              </a:tr>
              <a:tr h="624758">
                <a:tc rowSpan="3">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IoT PaaS Solutions</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b="0" u="sng" kern="1200">
                          <a:solidFill>
                            <a:schemeClr val="tx1"/>
                          </a:solidFill>
                          <a:effectLst/>
                          <a:latin typeface="Segoe UI" panose="020B0502040204020203" pitchFamily="34" charset="0"/>
                          <a:ea typeface="+mn-ea"/>
                          <a:cs typeface="Segoe UI" panose="020B0502040204020203" pitchFamily="34" charset="0"/>
                          <a:hlinkClick r:id="rId5"/>
                        </a:rPr>
                        <a:t>Saviant – SEAP</a:t>
                      </a:r>
                      <a:r>
                        <a:rPr lang="en-US" sz="1100" b="0" u="sng" kern="1200">
                          <a:solidFill>
                            <a:schemeClr val="tx1"/>
                          </a:solidFill>
                          <a:effectLst/>
                          <a:latin typeface="Segoe UI" panose="020B0502040204020203" pitchFamily="34" charset="0"/>
                          <a:ea typeface="+mn-ea"/>
                          <a:cs typeface="Segoe UI" panose="020B0502040204020203" pitchFamily="34" charset="0"/>
                        </a:rPr>
                        <a:t> </a:t>
                      </a:r>
                      <a:r>
                        <a:rPr lang="en-US" sz="1100" kern="1200">
                          <a:solidFill>
                            <a:schemeClr val="tx1"/>
                          </a:solidFill>
                          <a:effectLst/>
                          <a:latin typeface="Segoe UI" panose="020B0502040204020203" pitchFamily="34" charset="0"/>
                          <a:ea typeface="+mn-ea"/>
                          <a:cs typeface="Segoe UI" panose="020B0502040204020203" pitchFamily="34" charset="0"/>
                        </a:rPr>
                        <a:t>Use your existing systems &amp; data to Predict Outcomes &amp; Prevent Failures of </a:t>
                      </a:r>
                      <a:r>
                        <a:rPr lang="en-US" sz="1100" b="1" kern="1200">
                          <a:solidFill>
                            <a:schemeClr val="tx1"/>
                          </a:solidFill>
                          <a:latin typeface="Segoe UI" panose="020B0502040204020203" pitchFamily="34" charset="0"/>
                          <a:ea typeface="+mn-ea"/>
                          <a:cs typeface="Segoe UI" panose="020B0502040204020203" pitchFamily="34" charset="0"/>
                        </a:rPr>
                        <a:t>your</a:t>
                      </a:r>
                      <a:r>
                        <a:rPr lang="en-US" sz="1100" kern="1200">
                          <a:solidFill>
                            <a:schemeClr val="tx1"/>
                          </a:solidFill>
                          <a:effectLst/>
                          <a:latin typeface="Segoe UI" panose="020B0502040204020203" pitchFamily="34" charset="0"/>
                          <a:ea typeface="+mn-ea"/>
                          <a:cs typeface="Segoe UI" panose="020B0502040204020203" pitchFamily="34" charset="0"/>
                        </a:rPr>
                        <a:t> Assets &amp; Operations (Energy and Utilities)</a:t>
                      </a:r>
                      <a:endParaRPr lang="en-US" sz="1100" b="1" kern="120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96194868"/>
                  </a:ext>
                </a:extLst>
              </a:tr>
              <a:tr h="624758">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Segoe UI" panose="020B0502040204020203" pitchFamily="34" charset="0"/>
                          <a:ea typeface="+mn-ea"/>
                          <a:cs typeface="Segoe UI" panose="020B0502040204020203" pitchFamily="34" charset="0"/>
                        </a:rPr>
                        <a:t>Connected Field Service - Mariner</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52526035"/>
                  </a:ext>
                </a:extLst>
              </a:tr>
              <a:tr h="624758">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Retail Edge – Hitachi Consulting</a:t>
                      </a:r>
                    </a:p>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Optimized Factory – Hitachi Consulting</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68396035"/>
                  </a:ext>
                </a:extLst>
              </a:tr>
              <a:tr h="624758">
                <a:tc rowSpan="3">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IoT SaaS Solutions</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Segoe UI" panose="020B0502040204020203" pitchFamily="34" charset="0"/>
                          <a:ea typeface="+mn-ea"/>
                          <a:cs typeface="Segoe UI" panose="020B0502040204020203" pitchFamily="34" charset="0"/>
                        </a:rPr>
                        <a:t>Predictive Maintenance, Remote Monitoring – all IoT </a:t>
                      </a:r>
                      <a:r>
                        <a:rPr lang="en-US" sz="1100" kern="1200" err="1">
                          <a:solidFill>
                            <a:schemeClr val="tx1"/>
                          </a:solidFill>
                          <a:latin typeface="Segoe UI" panose="020B0502040204020203" pitchFamily="34" charset="0"/>
                          <a:ea typeface="+mn-ea"/>
                          <a:cs typeface="Segoe UI" panose="020B0502040204020203" pitchFamily="34" charset="0"/>
                        </a:rPr>
                        <a:t>partenrs</a:t>
                      </a: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16665513"/>
                  </a:ext>
                </a:extLst>
              </a:tr>
              <a:tr h="1370595">
                <a:tc vMerge="1">
                  <a:txBody>
                    <a:bodyPr/>
                    <a:lstStyle/>
                    <a:p>
                      <a:endParaRPr lang="en-US"/>
                    </a:p>
                  </a:txBody>
                  <a:tcPr/>
                </a:tc>
                <a:tc>
                  <a:txBody>
                    <a:bodyPr/>
                    <a:lstStyle/>
                    <a:p>
                      <a:r>
                        <a:rPr lang="en-US" sz="1100">
                          <a:effectLst/>
                          <a:latin typeface="Segoe UI" panose="020B0502040204020203" pitchFamily="34" charset="0"/>
                          <a:cs typeface="Segoe UI" panose="020B0502040204020203" pitchFamily="34" charset="0"/>
                          <a:hlinkClick r:id="rId6" tooltip="Preventative healthcare will improve patient outcomes, reduce costs and ensure customer satisfaction."/>
                        </a:rPr>
                        <a:t>Connected Health </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7" tooltip="This Connected Infrastructure solution converts city lighting infrastructure into a distributed sensing platform that hosts smart city applications."/>
                        </a:rPr>
                        <a:t>Connected Infrastructure</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8" tooltip="Optimize the way the living environment is used, maintained, and powered to improve household wellness, reduce energy consumption and improve safety."/>
                        </a:rPr>
                        <a:t>Connected Living</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9" tooltip="Drive new insights and analytics from machine mounted sensors to help you better predict maintenance need and just-in-time repair priorities."/>
                        </a:rPr>
                        <a:t>Connected Maintenance</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10" tooltip="Connected Operations can help unlock new levels of business insight, product and service innovation, and operational process efficiency."/>
                        </a:rPr>
                        <a:t>Connected Operations</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11" tooltip="Collect and process data via the cloud to enable savings on energy costs, increase operational efficiency, and implement green strategies."/>
                        </a:rPr>
                        <a:t>Energy Management</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12" tooltip="Remote Monitoring IoT solution for the enterprise with geographically dispersed data sources."/>
                        </a:rPr>
                        <a:t>Remote Monitoring</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13" tooltip="The IoT parcel tracking solution can help unlock new levels of business insight, operational process efficiency and ensure customer satisfaction"/>
                        </a:rPr>
                        <a:t>Parcel Tracking</a:t>
                      </a:r>
                      <a:endParaRPr lang="en-US" sz="1100">
                        <a:effectLst/>
                        <a:latin typeface="Segoe UI" panose="020B0502040204020203" pitchFamily="34" charset="0"/>
                        <a:cs typeface="Segoe UI" panose="020B0502040204020203" pitchFamily="34" charset="0"/>
                      </a:endParaRPr>
                    </a:p>
                    <a:p>
                      <a:r>
                        <a:rPr lang="en-US" sz="1100">
                          <a:effectLst/>
                          <a:latin typeface="Segoe UI" panose="020B0502040204020203" pitchFamily="34" charset="0"/>
                          <a:cs typeface="Segoe UI" panose="020B0502040204020203" pitchFamily="34" charset="0"/>
                          <a:hlinkClick r:id="rId14" tooltip="Transform commercial spaces by connecting HVAC, lighting, sensors, security and safety equipment to lower operating cost and risks."/>
                        </a:rPr>
                        <a:t>Smart Building</a:t>
                      </a:r>
                      <a:endParaRPr lang="en-US" sz="1100">
                        <a:effectLst/>
                        <a:latin typeface="Segoe UI" panose="020B0502040204020203" pitchFamily="34" charset="0"/>
                        <a:cs typeface="Segoe UI" panose="020B0502040204020203" pitchFamily="34" charset="0"/>
                      </a:endParaRPr>
                    </a:p>
                    <a:p>
                      <a:pPr marL="0" marR="0" algn="l" defTabSz="914367" rtl="0" eaLnBrk="1" latinLnBrk="0" hangingPunct="1">
                        <a:spcBef>
                          <a:spcPts val="0"/>
                        </a:spcBef>
                        <a:spcAft>
                          <a:spcPts val="0"/>
                        </a:spcAft>
                      </a:pP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09108248"/>
                  </a:ext>
                </a:extLst>
              </a:tr>
              <a:tr h="624758">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Insights as a service (CSP)</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9063173"/>
                  </a:ext>
                </a:extLst>
              </a:tr>
            </a:tbl>
          </a:graphicData>
        </a:graphic>
      </p:graphicFrame>
    </p:spTree>
    <p:extLst>
      <p:ext uri="{BB962C8B-B14F-4D97-AF65-F5344CB8AC3E}">
        <p14:creationId xmlns:p14="http://schemas.microsoft.com/office/powerpoint/2010/main" val="388239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93637" y="983422"/>
            <a:ext cx="2409110"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Digital Transformation</a:t>
            </a:r>
          </a:p>
        </p:txBody>
      </p:sp>
      <p:sp>
        <p:nvSpPr>
          <p:cNvPr id="27" name="Rectangle 26"/>
          <p:cNvSpPr/>
          <p:nvPr/>
        </p:nvSpPr>
        <p:spPr>
          <a:xfrm>
            <a:off x="93637" y="1300196"/>
            <a:ext cx="5426471" cy="45719"/>
          </a:xfrm>
          <a:prstGeom prst="rect">
            <a:avLst/>
          </a:prstGeom>
          <a:solidFill>
            <a:srgbClr val="64AF42"/>
          </a:solidFill>
          <a:ln>
            <a:solidFill>
              <a:srgbClr val="64A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93637" y="1300278"/>
            <a:ext cx="638316" cy="215444"/>
          </a:xfrm>
          <a:prstGeom prst="rect">
            <a:avLst/>
          </a:prstGeom>
          <a:noFill/>
        </p:spPr>
        <p:txBody>
          <a:bodyPr wrap="none" rtlCol="0">
            <a:spAutoFit/>
          </a:bodyPr>
          <a:lstStyle/>
          <a:p>
            <a:r>
              <a:rPr lang="en-US" sz="800">
                <a:solidFill>
                  <a:schemeClr val="bg1"/>
                </a:solidFill>
              </a:rPr>
              <a:t>Traditional</a:t>
            </a:r>
          </a:p>
        </p:txBody>
      </p:sp>
      <p:sp>
        <p:nvSpPr>
          <p:cNvPr id="29" name="TextBox 28"/>
          <p:cNvSpPr txBox="1"/>
          <p:nvPr/>
        </p:nvSpPr>
        <p:spPr>
          <a:xfrm>
            <a:off x="5012620" y="1314069"/>
            <a:ext cx="723275" cy="215444"/>
          </a:xfrm>
          <a:prstGeom prst="rect">
            <a:avLst/>
          </a:prstGeom>
          <a:noFill/>
        </p:spPr>
        <p:txBody>
          <a:bodyPr wrap="none" rtlCol="0">
            <a:spAutoFit/>
          </a:bodyPr>
          <a:lstStyle/>
          <a:p>
            <a:pPr algn="r"/>
            <a:r>
              <a:rPr lang="en-US" sz="800">
                <a:solidFill>
                  <a:schemeClr val="bg1"/>
                </a:solidFill>
              </a:rPr>
              <a:t>Transformed</a:t>
            </a:r>
          </a:p>
        </p:txBody>
      </p:sp>
      <p:sp>
        <p:nvSpPr>
          <p:cNvPr id="30" name="TextBox 29"/>
          <p:cNvSpPr txBox="1"/>
          <p:nvPr/>
        </p:nvSpPr>
        <p:spPr>
          <a:xfrm>
            <a:off x="2655124" y="1314069"/>
            <a:ext cx="538929" cy="215444"/>
          </a:xfrm>
          <a:prstGeom prst="rect">
            <a:avLst/>
          </a:prstGeom>
          <a:noFill/>
        </p:spPr>
        <p:txBody>
          <a:bodyPr wrap="none" rtlCol="0">
            <a:spAutoFit/>
          </a:bodyPr>
          <a:lstStyle/>
          <a:p>
            <a:pPr algn="ctr"/>
            <a:r>
              <a:rPr lang="en-US" sz="800">
                <a:solidFill>
                  <a:schemeClr val="bg1"/>
                </a:solidFill>
              </a:rPr>
              <a:t>Evolving</a:t>
            </a:r>
          </a:p>
        </p:txBody>
      </p:sp>
      <p:sp>
        <p:nvSpPr>
          <p:cNvPr id="31" name="Rectangle 30"/>
          <p:cNvSpPr/>
          <p:nvPr/>
        </p:nvSpPr>
        <p:spPr>
          <a:xfrm rot="2702092">
            <a:off x="4272331" y="1255361"/>
            <a:ext cx="148536" cy="1485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36" name="Text Placeholder 4"/>
          <p:cNvSpPr txBox="1">
            <a:spLocks/>
          </p:cNvSpPr>
          <p:nvPr/>
        </p:nvSpPr>
        <p:spPr>
          <a:xfrm>
            <a:off x="93637" y="342325"/>
            <a:ext cx="1728058"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Cloud Maturity</a:t>
            </a:r>
          </a:p>
        </p:txBody>
      </p:sp>
      <p:sp>
        <p:nvSpPr>
          <p:cNvPr id="37" name="TextBox 36"/>
          <p:cNvSpPr txBox="1"/>
          <p:nvPr/>
        </p:nvSpPr>
        <p:spPr>
          <a:xfrm>
            <a:off x="93637" y="750154"/>
            <a:ext cx="1023037" cy="215444"/>
          </a:xfrm>
          <a:prstGeom prst="rect">
            <a:avLst/>
          </a:prstGeom>
          <a:noFill/>
        </p:spPr>
        <p:txBody>
          <a:bodyPr wrap="none" rtlCol="0">
            <a:spAutoFit/>
          </a:bodyPr>
          <a:lstStyle/>
          <a:p>
            <a:r>
              <a:rPr lang="en-US" sz="800">
                <a:solidFill>
                  <a:schemeClr val="bg1"/>
                </a:solidFill>
              </a:rPr>
              <a:t>Cloud Incompatible </a:t>
            </a:r>
          </a:p>
        </p:txBody>
      </p:sp>
      <p:sp>
        <p:nvSpPr>
          <p:cNvPr id="38" name="TextBox 37"/>
          <p:cNvSpPr txBox="1"/>
          <p:nvPr/>
        </p:nvSpPr>
        <p:spPr>
          <a:xfrm>
            <a:off x="1282535" y="750154"/>
            <a:ext cx="931666" cy="215444"/>
          </a:xfrm>
          <a:prstGeom prst="rect">
            <a:avLst/>
          </a:prstGeom>
          <a:noFill/>
        </p:spPr>
        <p:txBody>
          <a:bodyPr wrap="none" rtlCol="0">
            <a:spAutoFit/>
          </a:bodyPr>
          <a:lstStyle/>
          <a:p>
            <a:pPr algn="ctr"/>
            <a:r>
              <a:rPr lang="en-US" sz="800">
                <a:solidFill>
                  <a:schemeClr val="bg1"/>
                </a:solidFill>
              </a:rPr>
              <a:t>Cloud Compatible</a:t>
            </a:r>
          </a:p>
        </p:txBody>
      </p:sp>
      <p:sp>
        <p:nvSpPr>
          <p:cNvPr id="40" name="TextBox 39"/>
          <p:cNvSpPr txBox="1"/>
          <p:nvPr/>
        </p:nvSpPr>
        <p:spPr>
          <a:xfrm>
            <a:off x="3270103" y="750154"/>
            <a:ext cx="901209" cy="215444"/>
          </a:xfrm>
          <a:prstGeom prst="rect">
            <a:avLst/>
          </a:prstGeom>
          <a:noFill/>
        </p:spPr>
        <p:txBody>
          <a:bodyPr wrap="none" rtlCol="0">
            <a:spAutoFit/>
          </a:bodyPr>
          <a:lstStyle/>
          <a:p>
            <a:pPr algn="ctr"/>
            <a:r>
              <a:rPr lang="en-US" sz="800">
                <a:solidFill>
                  <a:schemeClr val="bg1"/>
                </a:solidFill>
              </a:rPr>
              <a:t>Cloud Connected</a:t>
            </a:r>
          </a:p>
        </p:txBody>
      </p:sp>
      <p:sp>
        <p:nvSpPr>
          <p:cNvPr id="41" name="TextBox 40"/>
          <p:cNvSpPr txBox="1"/>
          <p:nvPr/>
        </p:nvSpPr>
        <p:spPr>
          <a:xfrm>
            <a:off x="4275108" y="750154"/>
            <a:ext cx="628698" cy="215444"/>
          </a:xfrm>
          <a:prstGeom prst="rect">
            <a:avLst/>
          </a:prstGeom>
          <a:noFill/>
        </p:spPr>
        <p:txBody>
          <a:bodyPr wrap="none" rtlCol="0">
            <a:spAutoFit/>
          </a:bodyPr>
          <a:lstStyle/>
          <a:p>
            <a:pPr algn="ctr"/>
            <a:r>
              <a:rPr lang="en-US" sz="800">
                <a:solidFill>
                  <a:schemeClr val="bg1"/>
                </a:solidFill>
              </a:rPr>
              <a:t>Cloud First</a:t>
            </a:r>
          </a:p>
        </p:txBody>
      </p:sp>
      <p:sp>
        <p:nvSpPr>
          <p:cNvPr id="42" name="TextBox 41"/>
          <p:cNvSpPr txBox="1"/>
          <p:nvPr/>
        </p:nvSpPr>
        <p:spPr>
          <a:xfrm>
            <a:off x="5007602" y="750154"/>
            <a:ext cx="720069" cy="215444"/>
          </a:xfrm>
          <a:prstGeom prst="rect">
            <a:avLst/>
          </a:prstGeom>
          <a:noFill/>
        </p:spPr>
        <p:txBody>
          <a:bodyPr wrap="none" rtlCol="0">
            <a:spAutoFit/>
          </a:bodyPr>
          <a:lstStyle/>
          <a:p>
            <a:pPr algn="ctr"/>
            <a:r>
              <a:rPr lang="en-US" sz="800">
                <a:solidFill>
                  <a:schemeClr val="bg1"/>
                </a:solidFill>
              </a:rPr>
              <a:t>Cloud Native</a:t>
            </a:r>
          </a:p>
        </p:txBody>
      </p:sp>
      <p:sp>
        <p:nvSpPr>
          <p:cNvPr id="43" name="TextBox 42"/>
          <p:cNvSpPr txBox="1"/>
          <p:nvPr/>
        </p:nvSpPr>
        <p:spPr>
          <a:xfrm>
            <a:off x="2317997" y="750154"/>
            <a:ext cx="848310" cy="215444"/>
          </a:xfrm>
          <a:prstGeom prst="rect">
            <a:avLst/>
          </a:prstGeom>
          <a:noFill/>
        </p:spPr>
        <p:txBody>
          <a:bodyPr wrap="none" rtlCol="0">
            <a:spAutoFit/>
          </a:bodyPr>
          <a:lstStyle/>
          <a:p>
            <a:pPr algn="ctr"/>
            <a:r>
              <a:rPr lang="en-US" sz="800">
                <a:solidFill>
                  <a:schemeClr val="bg1"/>
                </a:solidFill>
              </a:rPr>
              <a:t>Cloud Deployed</a:t>
            </a:r>
          </a:p>
        </p:txBody>
      </p:sp>
      <p:pic>
        <p:nvPicPr>
          <p:cNvPr id="24" name="Picture 23">
            <a:extLst>
              <a:ext uri="{FF2B5EF4-FFF2-40B4-BE49-F238E27FC236}">
                <a16:creationId xmlns:a16="http://schemas.microsoft.com/office/drawing/2014/main" id="{CEF3869A-4D8A-4310-9611-1D1B955C1AE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800" y="896924"/>
            <a:ext cx="5988089" cy="4955235"/>
          </a:xfrm>
          <a:prstGeom prst="rect">
            <a:avLst/>
          </a:prstGeom>
        </p:spPr>
      </p:pic>
      <p:sp>
        <p:nvSpPr>
          <p:cNvPr id="25" name="Title 1">
            <a:extLst>
              <a:ext uri="{FF2B5EF4-FFF2-40B4-BE49-F238E27FC236}">
                <a16:creationId xmlns:a16="http://schemas.microsoft.com/office/drawing/2014/main" id="{DD9E4E50-696F-4DD2-9C97-DF52627680A0}"/>
              </a:ext>
            </a:extLst>
          </p:cNvPr>
          <p:cNvSpPr txBox="1">
            <a:spLocks/>
          </p:cNvSpPr>
          <p:nvPr/>
        </p:nvSpPr>
        <p:spPr>
          <a:xfrm>
            <a:off x="1613036" y="139738"/>
            <a:ext cx="7051040" cy="732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Hitachi Retail Edge </a:t>
            </a:r>
          </a:p>
        </p:txBody>
      </p:sp>
      <p:pic>
        <p:nvPicPr>
          <p:cNvPr id="32" name="Picture 31">
            <a:extLst>
              <a:ext uri="{FF2B5EF4-FFF2-40B4-BE49-F238E27FC236}">
                <a16:creationId xmlns:a16="http://schemas.microsoft.com/office/drawing/2014/main" id="{58039000-A0BD-4FBD-AAF8-3BB5276565B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87594" y="432419"/>
            <a:ext cx="1242687" cy="356281"/>
          </a:xfrm>
          <a:prstGeom prst="rect">
            <a:avLst/>
          </a:prstGeom>
        </p:spPr>
      </p:pic>
      <p:sp>
        <p:nvSpPr>
          <p:cNvPr id="33" name="Content Placeholder 32">
            <a:extLst>
              <a:ext uri="{FF2B5EF4-FFF2-40B4-BE49-F238E27FC236}">
                <a16:creationId xmlns:a16="http://schemas.microsoft.com/office/drawing/2014/main" id="{08AC3B15-E347-45CF-80A1-1745011B676F}"/>
              </a:ext>
            </a:extLst>
          </p:cNvPr>
          <p:cNvSpPr>
            <a:spLocks noGrp="1"/>
          </p:cNvSpPr>
          <p:nvPr>
            <p:ph idx="1"/>
          </p:nvPr>
        </p:nvSpPr>
        <p:spPr>
          <a:xfrm>
            <a:off x="6599879" y="872179"/>
            <a:ext cx="4992688" cy="7022435"/>
          </a:xfrm>
          <a:prstGeom prst="rect">
            <a:avLst/>
          </a:prstGeom>
        </p:spPr>
        <p:txBody>
          <a:bodyPr wrap="square">
            <a:spAutoFit/>
          </a:bodyPr>
          <a:lstStyle/>
          <a:p>
            <a:r>
              <a:rPr lang="en-US" sz="1200">
                <a:latin typeface="Arial" panose="020B0604020202020204" pitchFamily="34" charset="0"/>
                <a:cs typeface="Arial" panose="020B0604020202020204" pitchFamily="34" charset="0"/>
              </a:rPr>
              <a:t>In 2017, nearly 10,000 stores in the United States will close.</a:t>
            </a:r>
            <a:r>
              <a:rPr lang="en-US" sz="1200" baseline="30000">
                <a:latin typeface="Arial" panose="020B0604020202020204" pitchFamily="34" charset="0"/>
                <a:cs typeface="Arial" panose="020B0604020202020204" pitchFamily="34" charset="0"/>
              </a:rPr>
              <a:t>1</a:t>
            </a:r>
            <a:r>
              <a:rPr lang="en-US" sz="1200">
                <a:latin typeface="Arial" panose="020B0604020202020204" pitchFamily="34" charset="0"/>
                <a:cs typeface="Arial" panose="020B0604020202020204" pitchFamily="34" charset="0"/>
              </a:rPr>
              <a:t> Brick-and-mortar retailers struggle against online competition because of the inability to quickly change product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prices, high overhead costs, embedded biases in supply chain decision-making and </a:t>
            </a:r>
            <a:br>
              <a:rPr lang="en-US" sz="1200">
                <a:latin typeface="Arial" panose="020B0604020202020204" pitchFamily="34" charset="0"/>
                <a:cs typeface="Arial" panose="020B0604020202020204" pitchFamily="34" charset="0"/>
              </a:rPr>
            </a:br>
            <a:r>
              <a:rPr lang="en-US" sz="1200">
                <a:latin typeface="Arial" panose="020B0604020202020204" pitchFamily="34" charset="0"/>
                <a:cs typeface="Arial" panose="020B0604020202020204" pitchFamily="34" charset="0"/>
              </a:rPr>
              <a:t>the lack of rich customer engagement. </a:t>
            </a:r>
          </a:p>
          <a:p>
            <a:r>
              <a:rPr lang="en-US" sz="1200">
                <a:latin typeface="Arial" panose="020B0604020202020204" pitchFamily="34" charset="0"/>
                <a:cs typeface="Arial" panose="020B0604020202020204" pitchFamily="34" charset="0"/>
              </a:rPr>
              <a:t>Hitachi Retail Edge is a flexible IoT technology installed on existing retail store shelving that delivers an online experience and drives efficiencies through automation. It provides the technology and infrastructure to enable automated pricing, beacons, cameras, ambient lighting, out-of-stock indicators and environmental monitoring</a:t>
            </a:r>
          </a:p>
          <a:p>
            <a:r>
              <a:rPr lang="en-US" sz="1200" b="1">
                <a:latin typeface="Arial" panose="020B0604020202020204" pitchFamily="34" charset="0"/>
                <a:cs typeface="Arial" panose="020B0604020202020204" pitchFamily="34" charset="0"/>
              </a:rPr>
              <a:t>PTS led:</a:t>
            </a:r>
          </a:p>
          <a:p>
            <a:pPr lvl="1"/>
            <a:r>
              <a:rPr lang="en-US" sz="1200">
                <a:latin typeface="Arial" panose="020B0604020202020204" pitchFamily="34" charset="0"/>
                <a:cs typeface="Arial" panose="020B0604020202020204" pitchFamily="34" charset="0"/>
              </a:rPr>
              <a:t>Solution envisioning discussion</a:t>
            </a:r>
          </a:p>
          <a:p>
            <a:pPr lvl="1"/>
            <a:r>
              <a:rPr lang="en-US" sz="1200">
                <a:latin typeface="Arial" panose="020B0604020202020204" pitchFamily="34" charset="0"/>
                <a:cs typeface="Arial" panose="020B0604020202020204" pitchFamily="34" charset="0"/>
              </a:rPr>
              <a:t>Discussion around partner profitability/industry relevance – Industry team engaged</a:t>
            </a:r>
          </a:p>
          <a:p>
            <a:pPr lvl="1"/>
            <a:r>
              <a:rPr lang="en-US" sz="1200">
                <a:latin typeface="Arial" panose="020B0604020202020204" pitchFamily="34" charset="0"/>
                <a:cs typeface="Arial" panose="020B0604020202020204" pitchFamily="34" charset="0"/>
              </a:rPr>
              <a:t>Microsoft IoT offerings discussion</a:t>
            </a:r>
          </a:p>
          <a:p>
            <a:pPr lvl="1"/>
            <a:r>
              <a:rPr lang="en-US" sz="1200">
                <a:latin typeface="Arial" panose="020B0604020202020204" pitchFamily="34" charset="0"/>
                <a:cs typeface="Arial" panose="020B0604020202020204" pitchFamily="34" charset="0"/>
              </a:rPr>
              <a:t>Architecture review of existing design</a:t>
            </a:r>
          </a:p>
          <a:p>
            <a:r>
              <a:rPr lang="en-US" sz="1200" b="1">
                <a:latin typeface="Arial" panose="020B0604020202020204" pitchFamily="34" charset="0"/>
                <a:cs typeface="Arial" panose="020B0604020202020204" pitchFamily="34" charset="0"/>
              </a:rPr>
              <a:t>PDM led:</a:t>
            </a:r>
          </a:p>
          <a:p>
            <a:pPr lvl="1"/>
            <a:r>
              <a:rPr lang="en-US" sz="1200">
                <a:latin typeface="Arial" panose="020B0604020202020204" pitchFamily="34" charset="0"/>
                <a:cs typeface="Arial" panose="020B0604020202020204" pitchFamily="34" charset="0"/>
              </a:rPr>
              <a:t>IoT accelerate program nomination </a:t>
            </a:r>
          </a:p>
          <a:p>
            <a:r>
              <a:rPr lang="en-US" sz="1200" b="1">
                <a:latin typeface="Arial" panose="020B0604020202020204" pitchFamily="34" charset="0"/>
                <a:cs typeface="Arial" panose="020B0604020202020204" pitchFamily="34" charset="0"/>
              </a:rPr>
              <a:t>CSA led:</a:t>
            </a:r>
          </a:p>
          <a:p>
            <a:pPr lvl="1"/>
            <a:r>
              <a:rPr lang="en-US" sz="1200">
                <a:latin typeface="Arial" panose="020B0604020202020204" pitchFamily="34" charset="0"/>
                <a:cs typeface="Arial" panose="020B0604020202020204" pitchFamily="34" charset="0"/>
              </a:rPr>
              <a:t>Architecture design session to include Microsoft services</a:t>
            </a:r>
          </a:p>
          <a:p>
            <a:pPr lvl="1"/>
            <a:r>
              <a:rPr lang="en-US" sz="1200">
                <a:latin typeface="Arial" panose="020B0604020202020204" pitchFamily="34" charset="0"/>
                <a:cs typeface="Arial" panose="020B0604020202020204" pitchFamily="34" charset="0"/>
              </a:rPr>
              <a:t>Hackathon to create a </a:t>
            </a:r>
            <a:r>
              <a:rPr lang="en-US" sz="1200" err="1">
                <a:latin typeface="Arial" panose="020B0604020202020204" pitchFamily="34" charset="0"/>
                <a:cs typeface="Arial" panose="020B0604020202020204" pitchFamily="34" charset="0"/>
              </a:rPr>
              <a:t>PoC</a:t>
            </a:r>
            <a:r>
              <a:rPr lang="en-US" sz="1200">
                <a:latin typeface="Arial" panose="020B0604020202020204" pitchFamily="34" charset="0"/>
                <a:cs typeface="Arial" panose="020B0604020202020204" pitchFamily="34" charset="0"/>
              </a:rPr>
              <a:t> – Planned</a:t>
            </a:r>
          </a:p>
          <a:p>
            <a:pPr lvl="1"/>
            <a:r>
              <a:rPr lang="en-US" sz="1200">
                <a:latin typeface="Arial" panose="020B0604020202020204" pitchFamily="34" charset="0"/>
                <a:cs typeface="Arial" panose="020B0604020202020204" pitchFamily="34" charset="0"/>
              </a:rPr>
              <a:t>Work with engineering for roadmap discussions and inclusion in design - Planned</a:t>
            </a:r>
          </a:p>
          <a:p>
            <a:pPr lvl="1"/>
            <a:r>
              <a:rPr lang="en-US" sz="1200">
                <a:latin typeface="Arial" panose="020B0604020202020204" pitchFamily="34" charset="0"/>
                <a:cs typeface="Arial" panose="020B0604020202020204" pitchFamily="34" charset="0"/>
              </a:rPr>
              <a:t>Customer pilot technical engagement – Planned</a:t>
            </a:r>
          </a:p>
          <a:p>
            <a:pPr lvl="1"/>
            <a:endParaRPr lang="en-US" sz="800" b="1">
              <a:latin typeface="Arial" panose="020B0604020202020204" pitchFamily="34" charset="0"/>
              <a:cs typeface="Arial" panose="020B0604020202020204" pitchFamily="34" charset="0"/>
            </a:endParaRPr>
          </a:p>
          <a:p>
            <a:pPr marL="457200" lvl="1" indent="0">
              <a:buNone/>
            </a:pPr>
            <a:r>
              <a:rPr lang="en-US" sz="1200" b="1">
                <a:latin typeface="Arial" panose="020B0604020202020204" pitchFamily="34" charset="0"/>
                <a:cs typeface="Arial" panose="020B0604020202020204" pitchFamily="34" charset="0"/>
              </a:rPr>
              <a:t>	</a:t>
            </a:r>
          </a:p>
          <a:p>
            <a:pPr marL="457200" lvl="1" indent="0">
              <a:buNone/>
            </a:pPr>
            <a:endParaRPr lang="en-US" sz="600" b="1"/>
          </a:p>
          <a:p>
            <a:endParaRPr lang="en-US" sz="1000"/>
          </a:p>
          <a:p>
            <a:endParaRPr lang="en-US" sz="1000"/>
          </a:p>
          <a:p>
            <a:endParaRPr lang="en-US" sz="1000"/>
          </a:p>
        </p:txBody>
      </p:sp>
    </p:spTree>
    <p:extLst>
      <p:ext uri="{BB962C8B-B14F-4D97-AF65-F5344CB8AC3E}">
        <p14:creationId xmlns:p14="http://schemas.microsoft.com/office/powerpoint/2010/main" val="208279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DD9A-E6B1-4022-9EE4-58E58819FA83}"/>
              </a:ext>
            </a:extLst>
          </p:cNvPr>
          <p:cNvSpPr>
            <a:spLocks noGrp="1"/>
          </p:cNvSpPr>
          <p:nvPr>
            <p:ph type="title"/>
          </p:nvPr>
        </p:nvSpPr>
        <p:spPr>
          <a:xfrm>
            <a:off x="502920" y="1508761"/>
            <a:ext cx="10800080" cy="2467928"/>
          </a:xfrm>
        </p:spPr>
        <p:txBody>
          <a:bodyPr>
            <a:normAutofit/>
          </a:bodyPr>
          <a:lstStyle/>
          <a:p>
            <a:pPr algn="ctr"/>
            <a:r>
              <a:rPr lang="en-US"/>
              <a:t>ISV Solution Idea </a:t>
            </a:r>
            <a:br>
              <a:rPr lang="en-US"/>
            </a:br>
            <a:endParaRPr lang="en-US"/>
          </a:p>
        </p:txBody>
      </p:sp>
    </p:spTree>
    <p:extLst>
      <p:ext uri="{BB962C8B-B14F-4D97-AF65-F5344CB8AC3E}">
        <p14:creationId xmlns:p14="http://schemas.microsoft.com/office/powerpoint/2010/main" val="3442245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 y="-15"/>
            <a:ext cx="6003462" cy="6858000"/>
          </a:xfrm>
        </p:spPr>
      </p:pic>
      <p:sp>
        <p:nvSpPr>
          <p:cNvPr id="44" name="Rectangle 43"/>
          <p:cNvSpPr/>
          <p:nvPr/>
        </p:nvSpPr>
        <p:spPr>
          <a:xfrm>
            <a:off x="93637" y="677303"/>
            <a:ext cx="5426471" cy="45719"/>
          </a:xfrm>
          <a:prstGeom prst="rect">
            <a:avLst/>
          </a:prstGeom>
          <a:solidFill>
            <a:srgbClr val="64AF42"/>
          </a:solidFill>
          <a:ln>
            <a:solidFill>
              <a:srgbClr val="64A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6897995" y="914252"/>
            <a:ext cx="5197375" cy="1085276"/>
          </a:xfrm>
        </p:spPr>
        <p:txBody>
          <a:bodyPr>
            <a:normAutofit/>
          </a:bodyPr>
          <a:lstStyle/>
          <a:p>
            <a:r>
              <a:rPr lang="en-US">
                <a:solidFill>
                  <a:srgbClr val="7030A0"/>
                </a:solidFill>
              </a:rPr>
              <a:t>Data Monetization</a:t>
            </a:r>
            <a:br>
              <a:rPr lang="en-US"/>
            </a:br>
            <a:r>
              <a:rPr lang="en-US" sz="2400"/>
              <a:t>with real-time analytics</a:t>
            </a:r>
            <a:endParaRPr lang="en-US" sz="220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156" y="0"/>
            <a:ext cx="1761844" cy="1184429"/>
          </a:xfrm>
          <a:prstGeom prst="rect">
            <a:avLst/>
          </a:prstGeom>
        </p:spPr>
      </p:pic>
      <p:sp>
        <p:nvSpPr>
          <p:cNvPr id="7" name="TextBox 6"/>
          <p:cNvSpPr txBox="1"/>
          <p:nvPr/>
        </p:nvSpPr>
        <p:spPr>
          <a:xfrm>
            <a:off x="6135519" y="1999528"/>
            <a:ext cx="5883442" cy="3693319"/>
          </a:xfrm>
          <a:prstGeom prst="rect">
            <a:avLst/>
          </a:prstGeom>
          <a:noFill/>
        </p:spPr>
        <p:txBody>
          <a:bodyPr wrap="square" rtlCol="0">
            <a:spAutoFit/>
          </a:bodyPr>
          <a:lstStyle/>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&gt; 4000 restaurants – Chili's, Olive Garden</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170,000 tablets with more than 50 million guests per month</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Early adopter of Azure (PaaS)</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Data stored in Azure Storage Blobs with no insights (Survey, </a:t>
            </a:r>
            <a:r>
              <a:rPr lang="en-US" err="1">
                <a:latin typeface="Segoe UI" panose="020B0502040204020203" pitchFamily="34" charset="0"/>
                <a:cs typeface="Segoe UI" panose="020B0502040204020203" pitchFamily="34" charset="0"/>
              </a:rPr>
              <a:t>AppStream</a:t>
            </a:r>
            <a:r>
              <a:rPr lang="en-US">
                <a:latin typeface="Segoe UI" panose="020B0502040204020203" pitchFamily="34" charset="0"/>
                <a:cs typeface="Segoe UI" panose="020B0502040204020203" pitchFamily="34" charset="0"/>
              </a:rPr>
              <a:t>, Check, Telemetry)</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Previously invested in on-premises APS appliance</a:t>
            </a:r>
          </a:p>
          <a:p>
            <a:pPr marL="285750" indent="-285750">
              <a:buFont typeface="Arial" panose="020B0604020202020204" pitchFamily="34" charset="0"/>
              <a:buChar char="•"/>
            </a:pPr>
            <a:r>
              <a:rPr lang="en-US" err="1">
                <a:latin typeface="Segoe UI" panose="020B0502040204020203" pitchFamily="34" charset="0"/>
                <a:cs typeface="Segoe UI" panose="020B0502040204020203" pitchFamily="34" charset="0"/>
              </a:rPr>
              <a:t>NextGen</a:t>
            </a:r>
            <a:r>
              <a:rPr lang="en-US">
                <a:latin typeface="Segoe UI" panose="020B0502040204020203" pitchFamily="34" charset="0"/>
                <a:cs typeface="Segoe UI" panose="020B0502040204020203" pitchFamily="34" charset="0"/>
              </a:rPr>
              <a:t> platform to enable personalized experiences – Food recommendation, Alerts, Device Health, Menu Optimization etc.</a:t>
            </a:r>
          </a:p>
          <a:p>
            <a:pPr marL="285750" indent="-285750">
              <a:buFont typeface="Arial" panose="020B0604020202020204" pitchFamily="34" charset="0"/>
              <a:buChar char="•"/>
            </a:pPr>
            <a:r>
              <a:rPr lang="en-US">
                <a:latin typeface="Segoe UI" panose="020B0502040204020203" pitchFamily="34" charset="0"/>
                <a:cs typeface="Segoe UI" panose="020B0502040204020203" pitchFamily="34" charset="0"/>
              </a:rPr>
              <a:t>Azure </a:t>
            </a:r>
            <a:r>
              <a:rPr lang="en-US" err="1">
                <a:latin typeface="Segoe UI" panose="020B0502040204020203" pitchFamily="34" charset="0"/>
                <a:cs typeface="Segoe UI" panose="020B0502040204020203" pitchFamily="34" charset="0"/>
              </a:rPr>
              <a:t>IoT</a:t>
            </a:r>
            <a:r>
              <a:rPr lang="en-US">
                <a:latin typeface="Segoe UI" panose="020B0502040204020203" pitchFamily="34" charset="0"/>
                <a:cs typeface="Segoe UI" panose="020B0502040204020203" pitchFamily="34" charset="0"/>
              </a:rPr>
              <a:t> Hub solution is being rolled out to restaurants</a:t>
            </a:r>
          </a:p>
          <a:p>
            <a:endParaRPr lang="en-US">
              <a:latin typeface="Segoe UI" panose="020B0502040204020203" pitchFamily="34" charset="0"/>
              <a:cs typeface="Segoe UI" panose="020B0502040204020203"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3462" y="965598"/>
            <a:ext cx="967098" cy="839758"/>
          </a:xfrm>
          <a:prstGeom prst="rect">
            <a:avLst/>
          </a:prstGeom>
        </p:spPr>
      </p:pic>
      <p:sp>
        <p:nvSpPr>
          <p:cNvPr id="26" name="Text Placeholder 4"/>
          <p:cNvSpPr txBox="1">
            <a:spLocks/>
          </p:cNvSpPr>
          <p:nvPr/>
        </p:nvSpPr>
        <p:spPr>
          <a:xfrm>
            <a:off x="93637" y="983422"/>
            <a:ext cx="2409110"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Digital Transformation</a:t>
            </a:r>
          </a:p>
        </p:txBody>
      </p:sp>
      <p:sp>
        <p:nvSpPr>
          <p:cNvPr id="27" name="Rectangle 26"/>
          <p:cNvSpPr/>
          <p:nvPr/>
        </p:nvSpPr>
        <p:spPr>
          <a:xfrm>
            <a:off x="93637" y="1300196"/>
            <a:ext cx="5426471" cy="45719"/>
          </a:xfrm>
          <a:prstGeom prst="rect">
            <a:avLst/>
          </a:prstGeom>
          <a:solidFill>
            <a:srgbClr val="64AF42"/>
          </a:solidFill>
          <a:ln>
            <a:solidFill>
              <a:srgbClr val="64AF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93637" y="1300278"/>
            <a:ext cx="638316" cy="215444"/>
          </a:xfrm>
          <a:prstGeom prst="rect">
            <a:avLst/>
          </a:prstGeom>
          <a:noFill/>
        </p:spPr>
        <p:txBody>
          <a:bodyPr wrap="none" rtlCol="0">
            <a:spAutoFit/>
          </a:bodyPr>
          <a:lstStyle/>
          <a:p>
            <a:r>
              <a:rPr lang="en-US" sz="800">
                <a:solidFill>
                  <a:schemeClr val="bg1"/>
                </a:solidFill>
              </a:rPr>
              <a:t>Traditional</a:t>
            </a:r>
          </a:p>
        </p:txBody>
      </p:sp>
      <p:sp>
        <p:nvSpPr>
          <p:cNvPr id="29" name="TextBox 28"/>
          <p:cNvSpPr txBox="1"/>
          <p:nvPr/>
        </p:nvSpPr>
        <p:spPr>
          <a:xfrm>
            <a:off x="5012620" y="1314069"/>
            <a:ext cx="723275" cy="215444"/>
          </a:xfrm>
          <a:prstGeom prst="rect">
            <a:avLst/>
          </a:prstGeom>
          <a:noFill/>
        </p:spPr>
        <p:txBody>
          <a:bodyPr wrap="none" rtlCol="0">
            <a:spAutoFit/>
          </a:bodyPr>
          <a:lstStyle/>
          <a:p>
            <a:pPr algn="r"/>
            <a:r>
              <a:rPr lang="en-US" sz="800">
                <a:solidFill>
                  <a:schemeClr val="bg1"/>
                </a:solidFill>
              </a:rPr>
              <a:t>Transformed</a:t>
            </a:r>
          </a:p>
        </p:txBody>
      </p:sp>
      <p:sp>
        <p:nvSpPr>
          <p:cNvPr id="30" name="TextBox 29"/>
          <p:cNvSpPr txBox="1"/>
          <p:nvPr/>
        </p:nvSpPr>
        <p:spPr>
          <a:xfrm>
            <a:off x="2655124" y="1314069"/>
            <a:ext cx="538929" cy="215444"/>
          </a:xfrm>
          <a:prstGeom prst="rect">
            <a:avLst/>
          </a:prstGeom>
          <a:noFill/>
        </p:spPr>
        <p:txBody>
          <a:bodyPr wrap="none" rtlCol="0">
            <a:spAutoFit/>
          </a:bodyPr>
          <a:lstStyle/>
          <a:p>
            <a:pPr algn="ctr"/>
            <a:r>
              <a:rPr lang="en-US" sz="800">
                <a:solidFill>
                  <a:schemeClr val="bg1"/>
                </a:solidFill>
              </a:rPr>
              <a:t>Evolving</a:t>
            </a:r>
          </a:p>
        </p:txBody>
      </p:sp>
      <p:sp>
        <p:nvSpPr>
          <p:cNvPr id="31" name="Rectangle 30"/>
          <p:cNvSpPr/>
          <p:nvPr/>
        </p:nvSpPr>
        <p:spPr>
          <a:xfrm rot="2702092">
            <a:off x="4272331" y="1255361"/>
            <a:ext cx="148536" cy="1485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36" name="Text Placeholder 4"/>
          <p:cNvSpPr txBox="1">
            <a:spLocks/>
          </p:cNvSpPr>
          <p:nvPr/>
        </p:nvSpPr>
        <p:spPr>
          <a:xfrm>
            <a:off x="93637" y="342325"/>
            <a:ext cx="1728058"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Cloud Maturity</a:t>
            </a:r>
          </a:p>
        </p:txBody>
      </p:sp>
      <p:sp>
        <p:nvSpPr>
          <p:cNvPr id="37" name="TextBox 36"/>
          <p:cNvSpPr txBox="1"/>
          <p:nvPr/>
        </p:nvSpPr>
        <p:spPr>
          <a:xfrm>
            <a:off x="93637" y="750154"/>
            <a:ext cx="1023037" cy="215444"/>
          </a:xfrm>
          <a:prstGeom prst="rect">
            <a:avLst/>
          </a:prstGeom>
          <a:noFill/>
        </p:spPr>
        <p:txBody>
          <a:bodyPr wrap="none" rtlCol="0">
            <a:spAutoFit/>
          </a:bodyPr>
          <a:lstStyle/>
          <a:p>
            <a:r>
              <a:rPr lang="en-US" sz="800">
                <a:solidFill>
                  <a:schemeClr val="bg1"/>
                </a:solidFill>
              </a:rPr>
              <a:t>Cloud Incompatible </a:t>
            </a:r>
          </a:p>
        </p:txBody>
      </p:sp>
      <p:sp>
        <p:nvSpPr>
          <p:cNvPr id="38" name="TextBox 37"/>
          <p:cNvSpPr txBox="1"/>
          <p:nvPr/>
        </p:nvSpPr>
        <p:spPr>
          <a:xfrm>
            <a:off x="1282535" y="750154"/>
            <a:ext cx="931666" cy="215444"/>
          </a:xfrm>
          <a:prstGeom prst="rect">
            <a:avLst/>
          </a:prstGeom>
          <a:noFill/>
        </p:spPr>
        <p:txBody>
          <a:bodyPr wrap="none" rtlCol="0">
            <a:spAutoFit/>
          </a:bodyPr>
          <a:lstStyle/>
          <a:p>
            <a:pPr algn="ctr"/>
            <a:r>
              <a:rPr lang="en-US" sz="800">
                <a:solidFill>
                  <a:schemeClr val="bg1"/>
                </a:solidFill>
              </a:rPr>
              <a:t>Cloud Compatible</a:t>
            </a:r>
          </a:p>
        </p:txBody>
      </p:sp>
      <p:sp>
        <p:nvSpPr>
          <p:cNvPr id="39" name="Rectangle 38"/>
          <p:cNvSpPr/>
          <p:nvPr/>
        </p:nvSpPr>
        <p:spPr>
          <a:xfrm rot="2702092">
            <a:off x="2768887" y="625893"/>
            <a:ext cx="148536" cy="14853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bg1"/>
              </a:solidFill>
            </a:endParaRPr>
          </a:p>
        </p:txBody>
      </p:sp>
      <p:sp>
        <p:nvSpPr>
          <p:cNvPr id="40" name="TextBox 39"/>
          <p:cNvSpPr txBox="1"/>
          <p:nvPr/>
        </p:nvSpPr>
        <p:spPr>
          <a:xfrm>
            <a:off x="3270103" y="750154"/>
            <a:ext cx="901209" cy="215444"/>
          </a:xfrm>
          <a:prstGeom prst="rect">
            <a:avLst/>
          </a:prstGeom>
          <a:noFill/>
        </p:spPr>
        <p:txBody>
          <a:bodyPr wrap="none" rtlCol="0">
            <a:spAutoFit/>
          </a:bodyPr>
          <a:lstStyle/>
          <a:p>
            <a:pPr algn="ctr"/>
            <a:r>
              <a:rPr lang="en-US" sz="800">
                <a:solidFill>
                  <a:schemeClr val="bg1"/>
                </a:solidFill>
              </a:rPr>
              <a:t>Cloud Connected</a:t>
            </a:r>
          </a:p>
        </p:txBody>
      </p:sp>
      <p:sp>
        <p:nvSpPr>
          <p:cNvPr id="41" name="TextBox 40"/>
          <p:cNvSpPr txBox="1"/>
          <p:nvPr/>
        </p:nvSpPr>
        <p:spPr>
          <a:xfrm>
            <a:off x="4275108" y="750154"/>
            <a:ext cx="628698" cy="215444"/>
          </a:xfrm>
          <a:prstGeom prst="rect">
            <a:avLst/>
          </a:prstGeom>
          <a:noFill/>
        </p:spPr>
        <p:txBody>
          <a:bodyPr wrap="none" rtlCol="0">
            <a:spAutoFit/>
          </a:bodyPr>
          <a:lstStyle/>
          <a:p>
            <a:pPr algn="ctr"/>
            <a:r>
              <a:rPr lang="en-US" sz="800">
                <a:solidFill>
                  <a:schemeClr val="bg1"/>
                </a:solidFill>
              </a:rPr>
              <a:t>Cloud First</a:t>
            </a:r>
          </a:p>
        </p:txBody>
      </p:sp>
      <p:sp>
        <p:nvSpPr>
          <p:cNvPr id="42" name="TextBox 41"/>
          <p:cNvSpPr txBox="1"/>
          <p:nvPr/>
        </p:nvSpPr>
        <p:spPr>
          <a:xfrm>
            <a:off x="5007602" y="750154"/>
            <a:ext cx="720069" cy="215444"/>
          </a:xfrm>
          <a:prstGeom prst="rect">
            <a:avLst/>
          </a:prstGeom>
          <a:noFill/>
        </p:spPr>
        <p:txBody>
          <a:bodyPr wrap="none" rtlCol="0">
            <a:spAutoFit/>
          </a:bodyPr>
          <a:lstStyle/>
          <a:p>
            <a:pPr algn="ctr"/>
            <a:r>
              <a:rPr lang="en-US" sz="800">
                <a:solidFill>
                  <a:schemeClr val="bg1"/>
                </a:solidFill>
              </a:rPr>
              <a:t>Cloud Native</a:t>
            </a:r>
          </a:p>
        </p:txBody>
      </p:sp>
      <p:sp>
        <p:nvSpPr>
          <p:cNvPr id="43" name="TextBox 42"/>
          <p:cNvSpPr txBox="1"/>
          <p:nvPr/>
        </p:nvSpPr>
        <p:spPr>
          <a:xfrm>
            <a:off x="2317997" y="750154"/>
            <a:ext cx="848310" cy="215444"/>
          </a:xfrm>
          <a:prstGeom prst="rect">
            <a:avLst/>
          </a:prstGeom>
          <a:noFill/>
        </p:spPr>
        <p:txBody>
          <a:bodyPr wrap="none" rtlCol="0">
            <a:spAutoFit/>
          </a:bodyPr>
          <a:lstStyle/>
          <a:p>
            <a:pPr algn="ctr"/>
            <a:r>
              <a:rPr lang="en-US" sz="800">
                <a:solidFill>
                  <a:schemeClr val="bg1"/>
                </a:solidFill>
              </a:rPr>
              <a:t>Cloud Deployed</a:t>
            </a:r>
          </a:p>
        </p:txBody>
      </p:sp>
    </p:spTree>
    <p:extLst>
      <p:ext uri="{BB962C8B-B14F-4D97-AF65-F5344CB8AC3E}">
        <p14:creationId xmlns:p14="http://schemas.microsoft.com/office/powerpoint/2010/main" val="376090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3944" r="21673"/>
          <a:stretch/>
        </p:blipFill>
        <p:spPr>
          <a:xfrm>
            <a:off x="137352" y="366260"/>
            <a:ext cx="4635571" cy="6472979"/>
          </a:xfrm>
          <a:prstGeom prst="rect">
            <a:avLst/>
          </a:prstGeom>
          <a:effectLst/>
        </p:spPr>
      </p:pic>
      <p:cxnSp>
        <p:nvCxnSpPr>
          <p:cNvPr id="13" name="Straight Connector 11"/>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0156" y="0"/>
            <a:ext cx="1761844" cy="1184429"/>
          </a:xfrm>
          <a:prstGeom prst="rect">
            <a:avLst/>
          </a:prstGeom>
        </p:spPr>
      </p:pic>
      <p:sp>
        <p:nvSpPr>
          <p:cNvPr id="6" name="Content Placeholder 2"/>
          <p:cNvSpPr>
            <a:spLocks noGrp="1"/>
          </p:cNvSpPr>
          <p:nvPr>
            <p:ph idx="1"/>
          </p:nvPr>
        </p:nvSpPr>
        <p:spPr>
          <a:xfrm>
            <a:off x="5136796" y="2221797"/>
            <a:ext cx="6841844" cy="4245043"/>
          </a:xfrm>
        </p:spPr>
        <p:txBody>
          <a:bodyPr>
            <a:normAutofit/>
          </a:bodyPr>
          <a:lstStyle/>
          <a:p>
            <a:pPr>
              <a:lnSpc>
                <a:spcPct val="70000"/>
              </a:lnSpc>
            </a:pPr>
            <a:r>
              <a:rPr lang="en-US" sz="2000"/>
              <a:t>PTE Led</a:t>
            </a:r>
          </a:p>
          <a:p>
            <a:pPr lvl="1">
              <a:lnSpc>
                <a:spcPct val="70000"/>
              </a:lnSpc>
            </a:pPr>
            <a:r>
              <a:rPr lang="en-US" sz="1600"/>
              <a:t>Kickoff call with Data Platform team</a:t>
            </a:r>
          </a:p>
          <a:p>
            <a:pPr lvl="1">
              <a:lnSpc>
                <a:spcPct val="70000"/>
              </a:lnSpc>
            </a:pPr>
            <a:r>
              <a:rPr lang="en-US" sz="1600"/>
              <a:t>On-site Strategy session with the Ziosk Data Platform team</a:t>
            </a:r>
          </a:p>
          <a:p>
            <a:pPr lvl="1">
              <a:lnSpc>
                <a:spcPct val="70000"/>
              </a:lnSpc>
            </a:pPr>
            <a:r>
              <a:rPr lang="en-US" sz="1600"/>
              <a:t>Met with the founder, CTO and CSO to understand </a:t>
            </a:r>
            <a:r>
              <a:rPr lang="en-US" sz="1600" err="1"/>
              <a:t>NextGen</a:t>
            </a:r>
            <a:r>
              <a:rPr lang="en-US" sz="1600"/>
              <a:t> Solution vision</a:t>
            </a:r>
          </a:p>
          <a:p>
            <a:pPr lvl="1">
              <a:lnSpc>
                <a:spcPct val="70000"/>
              </a:lnSpc>
            </a:pPr>
            <a:r>
              <a:rPr lang="en-US" sz="1600"/>
              <a:t>Envisioning ADS resulting in identification of all potential areas to engage</a:t>
            </a:r>
          </a:p>
          <a:p>
            <a:pPr lvl="1">
              <a:lnSpc>
                <a:spcPct val="70000"/>
              </a:lnSpc>
            </a:pPr>
            <a:r>
              <a:rPr lang="en-US" sz="1600"/>
              <a:t>Bi-weekly calls resulted in Ziosk developing draft </a:t>
            </a:r>
            <a:r>
              <a:rPr lang="en-US" sz="1600" err="1"/>
              <a:t>NextGen</a:t>
            </a:r>
            <a:r>
              <a:rPr lang="en-US" sz="1600"/>
              <a:t> Architecture</a:t>
            </a:r>
          </a:p>
          <a:p>
            <a:pPr lvl="1">
              <a:lnSpc>
                <a:spcPct val="70000"/>
              </a:lnSpc>
            </a:pPr>
            <a:r>
              <a:rPr lang="en-US" sz="1600"/>
              <a:t>Onboarded 6TB of data on Azure SQL DW under Free trial</a:t>
            </a:r>
          </a:p>
          <a:p>
            <a:pPr lvl="1">
              <a:lnSpc>
                <a:spcPct val="70000"/>
              </a:lnSpc>
            </a:pPr>
            <a:r>
              <a:rPr lang="en-US" sz="1600"/>
              <a:t>Event Hub data from all 3000 restaurants funneling into Azure SQL DW</a:t>
            </a:r>
          </a:p>
          <a:p>
            <a:pPr lvl="1">
              <a:lnSpc>
                <a:spcPct val="70000"/>
              </a:lnSpc>
            </a:pPr>
            <a:r>
              <a:rPr lang="en-US" sz="1600"/>
              <a:t>Migrated Event Hub to IoT Hub </a:t>
            </a:r>
          </a:p>
          <a:p>
            <a:pPr>
              <a:lnSpc>
                <a:spcPct val="70000"/>
              </a:lnSpc>
            </a:pPr>
            <a:r>
              <a:rPr lang="en-US" sz="2000"/>
              <a:t>Swarm &amp; Product team engaged on</a:t>
            </a:r>
          </a:p>
          <a:p>
            <a:pPr lvl="1">
              <a:lnSpc>
                <a:spcPct val="70000"/>
              </a:lnSpc>
            </a:pPr>
            <a:r>
              <a:rPr lang="en-US" sz="1600" err="1"/>
              <a:t>Hackthon</a:t>
            </a:r>
            <a:r>
              <a:rPr lang="en-US" sz="1600"/>
              <a:t> for App click-through data</a:t>
            </a:r>
            <a:endParaRPr lang="en-US" sz="1600" baseline="30000"/>
          </a:p>
          <a:p>
            <a:pPr lvl="1">
              <a:lnSpc>
                <a:spcPct val="70000"/>
              </a:lnSpc>
            </a:pPr>
            <a:r>
              <a:rPr lang="en-US" sz="1600" err="1"/>
              <a:t>Hackthon</a:t>
            </a:r>
            <a:r>
              <a:rPr lang="en-US" sz="1600"/>
              <a:t> to build end to end Solution</a:t>
            </a:r>
          </a:p>
          <a:p>
            <a:pPr lvl="1">
              <a:lnSpc>
                <a:spcPct val="70000"/>
              </a:lnSpc>
            </a:pPr>
            <a:r>
              <a:rPr lang="en-US" sz="1600"/>
              <a:t>APS to DW Migration Effort with Product Team – On going</a:t>
            </a:r>
          </a:p>
          <a:p>
            <a:pPr lvl="1">
              <a:lnSpc>
                <a:spcPct val="70000"/>
              </a:lnSpc>
            </a:pPr>
            <a:r>
              <a:rPr lang="en-US" sz="1800"/>
              <a:t>Next Steps – Hack on Branded Portal and </a:t>
            </a:r>
            <a:r>
              <a:rPr lang="en-US" sz="1800" err="1"/>
              <a:t>PowerBI</a:t>
            </a:r>
            <a:r>
              <a:rPr lang="en-US" sz="1800"/>
              <a:t> Embedded</a:t>
            </a:r>
          </a:p>
        </p:txBody>
      </p:sp>
      <p:sp>
        <p:nvSpPr>
          <p:cNvPr id="8" name="Title 1"/>
          <p:cNvSpPr>
            <a:spLocks noGrp="1"/>
          </p:cNvSpPr>
          <p:nvPr>
            <p:ph type="title"/>
          </p:nvPr>
        </p:nvSpPr>
        <p:spPr>
          <a:xfrm>
            <a:off x="5136796" y="1421241"/>
            <a:ext cx="6586491" cy="555161"/>
          </a:xfrm>
        </p:spPr>
        <p:txBody>
          <a:bodyPr anchor="b">
            <a:normAutofit fontScale="90000"/>
          </a:bodyPr>
          <a:lstStyle/>
          <a:p>
            <a:r>
              <a:rPr lang="en-US">
                <a:solidFill>
                  <a:srgbClr val="7030A0"/>
                </a:solidFill>
              </a:rPr>
              <a:t>Ziosk Engagements</a:t>
            </a:r>
          </a:p>
        </p:txBody>
      </p:sp>
      <p:sp>
        <p:nvSpPr>
          <p:cNvPr id="2" name="Rectangle 1"/>
          <p:cNvSpPr/>
          <p:nvPr/>
        </p:nvSpPr>
        <p:spPr>
          <a:xfrm>
            <a:off x="777756" y="5334"/>
            <a:ext cx="3354765" cy="369332"/>
          </a:xfrm>
          <a:prstGeom prst="rect">
            <a:avLst/>
          </a:prstGeom>
        </p:spPr>
        <p:txBody>
          <a:bodyPr wrap="none">
            <a:spAutoFit/>
          </a:bodyPr>
          <a:lstStyle/>
          <a:p>
            <a:r>
              <a:rPr lang="en-US">
                <a:solidFill>
                  <a:srgbClr val="64AF42"/>
                </a:solidFill>
              </a:rPr>
              <a:t>Vision of the Possible Whiteboard</a:t>
            </a:r>
          </a:p>
        </p:txBody>
      </p:sp>
    </p:spTree>
    <p:extLst>
      <p:ext uri="{BB962C8B-B14F-4D97-AF65-F5344CB8AC3E}">
        <p14:creationId xmlns:p14="http://schemas.microsoft.com/office/powerpoint/2010/main" val="3454338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1200" y="35560"/>
            <a:ext cx="10845800" cy="6822440"/>
          </a:xfrm>
          <a:prstGeom prst="rect">
            <a:avLst/>
          </a:prstGeom>
        </p:spPr>
      </p:pic>
      <p:sp>
        <p:nvSpPr>
          <p:cNvPr id="9" name="TextBox 8">
            <a:extLst>
              <a:ext uri="{FF2B5EF4-FFF2-40B4-BE49-F238E27FC236}">
                <a16:creationId xmlns:a16="http://schemas.microsoft.com/office/drawing/2014/main" id="{047B1F61-433D-49C3-B473-E7E911F4C328}"/>
              </a:ext>
            </a:extLst>
          </p:cNvPr>
          <p:cNvSpPr txBox="1"/>
          <p:nvPr/>
        </p:nvSpPr>
        <p:spPr>
          <a:xfrm>
            <a:off x="7692265" y="486113"/>
            <a:ext cx="3824095" cy="461665"/>
          </a:xfrm>
          <a:prstGeom prst="rect">
            <a:avLst/>
          </a:prstGeom>
          <a:noFill/>
        </p:spPr>
        <p:txBody>
          <a:bodyPr wrap="square" rtlCol="0">
            <a:spAutoFit/>
          </a:bodyPr>
          <a:lstStyle/>
          <a:p>
            <a:r>
              <a:rPr lang="en-US" sz="2400">
                <a:solidFill>
                  <a:srgbClr val="7030A0"/>
                </a:solidFill>
              </a:rPr>
              <a:t>Ziosk </a:t>
            </a:r>
            <a:r>
              <a:rPr lang="en-US" sz="2400" err="1">
                <a:solidFill>
                  <a:srgbClr val="7030A0"/>
                </a:solidFill>
              </a:rPr>
              <a:t>NextGen</a:t>
            </a:r>
            <a:r>
              <a:rPr lang="en-US" sz="2400">
                <a:solidFill>
                  <a:srgbClr val="7030A0"/>
                </a:solidFill>
              </a:rPr>
              <a:t> Data Platform</a:t>
            </a:r>
          </a:p>
        </p:txBody>
      </p:sp>
    </p:spTree>
    <p:extLst>
      <p:ext uri="{BB962C8B-B14F-4D97-AF65-F5344CB8AC3E}">
        <p14:creationId xmlns:p14="http://schemas.microsoft.com/office/powerpoint/2010/main" val="516839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BEEC1-167C-4E75-85FE-ED4D06DC3B08}"/>
              </a:ext>
            </a:extLst>
          </p:cNvPr>
          <p:cNvSpPr>
            <a:spLocks noGrp="1"/>
          </p:cNvSpPr>
          <p:nvPr>
            <p:ph type="title"/>
          </p:nvPr>
        </p:nvSpPr>
        <p:spPr>
          <a:xfrm>
            <a:off x="838200" y="365126"/>
            <a:ext cx="10515600" cy="821286"/>
          </a:xfrm>
        </p:spPr>
        <p:txBody>
          <a:bodyPr/>
          <a:lstStyle/>
          <a:p>
            <a:r>
              <a:rPr lang="en-US"/>
              <a:t>Ongoing Learning – Data and AI</a:t>
            </a:r>
          </a:p>
        </p:txBody>
      </p:sp>
      <p:sp>
        <p:nvSpPr>
          <p:cNvPr id="4" name="Content Placeholder 2">
            <a:extLst>
              <a:ext uri="{FF2B5EF4-FFF2-40B4-BE49-F238E27FC236}">
                <a16:creationId xmlns:a16="http://schemas.microsoft.com/office/drawing/2014/main" id="{C6D7A9E7-B6B4-40BB-9517-E758D33B7BB6}"/>
              </a:ext>
            </a:extLst>
          </p:cNvPr>
          <p:cNvSpPr>
            <a:spLocks noGrp="1"/>
          </p:cNvSpPr>
          <p:nvPr>
            <p:ph idx="1"/>
          </p:nvPr>
        </p:nvSpPr>
        <p:spPr>
          <a:xfrm>
            <a:off x="677334" y="1324495"/>
            <a:ext cx="7147713" cy="2826327"/>
          </a:xfrm>
          <a:ln w="12700">
            <a:solidFill>
              <a:schemeClr val="tx1"/>
            </a:solidFill>
          </a:ln>
        </p:spPr>
        <p:txBody>
          <a:bodyPr vert="horz" lIns="91440" tIns="45720" rIns="91440" bIns="45720" rtlCol="0" anchor="t">
            <a:normAutofit fontScale="55000" lnSpcReduction="20000"/>
          </a:bodyPr>
          <a:lstStyle/>
          <a:p>
            <a:r>
              <a:rPr lang="en-US" dirty="0"/>
              <a:t>Ongoing Friday Best Practice Learning Series - Pod/Swarm best practices sharing </a:t>
            </a:r>
          </a:p>
          <a:p>
            <a:r>
              <a:rPr lang="en-US" dirty="0"/>
              <a:t>Blogs to follow: </a:t>
            </a:r>
            <a:r>
              <a:rPr lang="en-US" dirty="0">
                <a:hlinkClick r:id="rId3"/>
              </a:rPr>
              <a:t>Stay up to date on partner opportunities by following this blog series</a:t>
            </a:r>
            <a:endParaRPr lang="en-US" dirty="0"/>
          </a:p>
          <a:p>
            <a:r>
              <a:rPr lang="en-US" dirty="0"/>
              <a:t>YouTube channel</a:t>
            </a:r>
            <a:r>
              <a:rPr lang="en-US" sz="2700" dirty="0"/>
              <a:t>s: </a:t>
            </a:r>
            <a:r>
              <a:rPr lang="en-US" sz="2700" dirty="0">
                <a:hlinkClick r:id="rId4"/>
              </a:rPr>
              <a:t>Data on Microsoft Mechanics</a:t>
            </a:r>
            <a:r>
              <a:rPr lang="en-US" sz="2700" dirty="0"/>
              <a:t>, </a:t>
            </a:r>
            <a:r>
              <a:rPr lang="en-US" sz="2700" dirty="0">
                <a:hlinkClick r:id="rId5"/>
              </a:rPr>
              <a:t>Cloud Platform SQL and AI Channel</a:t>
            </a:r>
            <a:r>
              <a:rPr lang="en-US" sz="2700" dirty="0"/>
              <a:t>, </a:t>
            </a:r>
            <a:r>
              <a:rPr lang="en-US" sz="2700" dirty="0">
                <a:hlinkClick r:id="rId6"/>
              </a:rPr>
              <a:t>Cloud Platform - IoT Channel</a:t>
            </a:r>
            <a:r>
              <a:rPr lang="en-US" sz="2700" dirty="0"/>
              <a:t>, </a:t>
            </a:r>
            <a:r>
              <a:rPr lang="en-US" sz="2700" dirty="0">
                <a:hlinkClick r:id="rId7"/>
              </a:rPr>
              <a:t>Microsoft Power BI YouTube Channel</a:t>
            </a:r>
            <a:endParaRPr lang="en-US" sz="2700" dirty="0"/>
          </a:p>
          <a:p>
            <a:r>
              <a:rPr lang="en-US" dirty="0"/>
              <a:t>Sites on </a:t>
            </a:r>
            <a:r>
              <a:rPr lang="en-US" dirty="0" err="1"/>
              <a:t>InfoPedia</a:t>
            </a:r>
            <a:r>
              <a:rPr lang="en-US" dirty="0"/>
              <a:t>: </a:t>
            </a:r>
            <a:r>
              <a:rPr lang="en-US" dirty="0">
                <a:hlinkClick r:id="rId8"/>
              </a:rPr>
              <a:t>Data and AI</a:t>
            </a:r>
            <a:r>
              <a:rPr lang="en-US" dirty="0"/>
              <a:t>, </a:t>
            </a:r>
            <a:r>
              <a:rPr lang="en-US" dirty="0">
                <a:hlinkClick r:id="rId9"/>
              </a:rPr>
              <a:t>IoT</a:t>
            </a:r>
            <a:endParaRPr lang="en-US" dirty="0"/>
          </a:p>
          <a:p>
            <a:r>
              <a:rPr lang="en-US" dirty="0"/>
              <a:t>Learning Plans: </a:t>
            </a:r>
            <a:r>
              <a:rPr lang="en-US" dirty="0">
                <a:hlinkClick r:id="rId10"/>
              </a:rPr>
              <a:t>Business Analytics</a:t>
            </a:r>
            <a:r>
              <a:rPr lang="en-US" dirty="0"/>
              <a:t>, </a:t>
            </a:r>
            <a:r>
              <a:rPr lang="en-US" dirty="0">
                <a:hlinkClick r:id="rId11"/>
              </a:rPr>
              <a:t>Data Platform Modernization</a:t>
            </a:r>
            <a:r>
              <a:rPr lang="en-US" dirty="0"/>
              <a:t>, </a:t>
            </a:r>
            <a:r>
              <a:rPr lang="en-US" dirty="0">
                <a:hlinkClick r:id="rId12"/>
              </a:rPr>
              <a:t>IoT</a:t>
            </a:r>
            <a:endParaRPr lang="en-US" dirty="0"/>
          </a:p>
          <a:p>
            <a:r>
              <a:rPr lang="en-US" dirty="0"/>
              <a:t>Exams/Certs: Data Analytics Competency, Data Platform Competency, </a:t>
            </a:r>
            <a:endParaRPr lang="en-US" dirty="0">
              <a:highlight>
                <a:srgbClr val="FFFF00"/>
              </a:highlight>
            </a:endParaRPr>
          </a:p>
          <a:p>
            <a:r>
              <a:rPr lang="en-US" dirty="0"/>
              <a:t>Twitter: </a:t>
            </a:r>
            <a:r>
              <a:rPr lang="en-US" sz="2000" dirty="0"/>
              <a:t>@</a:t>
            </a:r>
            <a:r>
              <a:rPr lang="en-US" sz="2000" dirty="0" err="1"/>
              <a:t>msuspartner</a:t>
            </a:r>
            <a:r>
              <a:rPr lang="en-US" sz="2000" dirty="0"/>
              <a:t>, @</a:t>
            </a:r>
            <a:r>
              <a:rPr lang="en-US" sz="2000" dirty="0" err="1"/>
              <a:t>mscloud</a:t>
            </a:r>
            <a:r>
              <a:rPr lang="en-US" sz="2000" dirty="0"/>
              <a:t>, </a:t>
            </a:r>
            <a:r>
              <a:rPr lang="en-US" sz="2000" dirty="0">
                <a:hlinkClick r:id="rId13"/>
              </a:rPr>
              <a:t>@</a:t>
            </a:r>
            <a:r>
              <a:rPr lang="en-US" sz="2000" b="1" dirty="0" err="1">
                <a:hlinkClick r:id="rId13"/>
              </a:rPr>
              <a:t>SQLServer</a:t>
            </a:r>
            <a:r>
              <a:rPr lang="en-US" sz="2000" dirty="0">
                <a:hlinkClick r:id="rId13"/>
              </a:rPr>
              <a:t> </a:t>
            </a:r>
            <a:r>
              <a:rPr lang="en-US" sz="2000" b="1" dirty="0">
                <a:hlinkClick r:id="rId14"/>
              </a:rPr>
              <a:t>@</a:t>
            </a:r>
            <a:r>
              <a:rPr lang="en-US" sz="2000" b="1" dirty="0" err="1">
                <a:hlinkClick r:id="rId14"/>
              </a:rPr>
              <a:t>MSAdvAnalytics</a:t>
            </a:r>
            <a:r>
              <a:rPr lang="en-US" sz="2000" b="1" dirty="0">
                <a:hlinkClick r:id="rId14"/>
              </a:rPr>
              <a:t> </a:t>
            </a:r>
            <a:r>
              <a:rPr lang="en-US" sz="2000" b="1" dirty="0"/>
              <a:t>, </a:t>
            </a:r>
            <a:endParaRPr lang="en-US" sz="2000" dirty="0"/>
          </a:p>
          <a:p>
            <a:r>
              <a:rPr lang="en-US" dirty="0"/>
              <a:t>Community Resources: </a:t>
            </a:r>
            <a:r>
              <a:rPr lang="en-US" sz="1800" dirty="0">
                <a:hlinkClick r:id="rId15"/>
              </a:rPr>
              <a:t>Yammer Group</a:t>
            </a:r>
            <a:r>
              <a:rPr lang="en-US" sz="1800" dirty="0"/>
              <a:t>, </a:t>
            </a:r>
            <a:r>
              <a:rPr lang="en-US" sz="1800" dirty="0">
                <a:hlinkClick r:id="rId3"/>
              </a:rPr>
              <a:t>Community Blog</a:t>
            </a:r>
            <a:r>
              <a:rPr lang="en-US" sz="1800" dirty="0"/>
              <a:t>, </a:t>
            </a:r>
            <a:r>
              <a:rPr lang="en-US" sz="1800" dirty="0">
                <a:hlinkClick r:id="rId16"/>
              </a:rPr>
              <a:t>Enablement Blog</a:t>
            </a:r>
            <a:endParaRPr lang="en-US" dirty="0"/>
          </a:p>
        </p:txBody>
      </p:sp>
      <p:sp>
        <p:nvSpPr>
          <p:cNvPr id="5" name="Content Placeholder 2">
            <a:extLst>
              <a:ext uri="{FF2B5EF4-FFF2-40B4-BE49-F238E27FC236}">
                <a16:creationId xmlns:a16="http://schemas.microsoft.com/office/drawing/2014/main" id="{CEB8CA21-E2BA-4745-B3DC-CE64E05DFE76}"/>
              </a:ext>
            </a:extLst>
          </p:cNvPr>
          <p:cNvSpPr txBox="1">
            <a:spLocks/>
          </p:cNvSpPr>
          <p:nvPr/>
        </p:nvSpPr>
        <p:spPr>
          <a:xfrm>
            <a:off x="8034288" y="4117416"/>
            <a:ext cx="3795761" cy="1371756"/>
          </a:xfrm>
          <a:prstGeom prst="rect">
            <a:avLst/>
          </a:prstGeom>
          <a:ln w="12700">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BG/</a:t>
            </a:r>
            <a:r>
              <a:rPr lang="en-US" err="1"/>
              <a:t>CxP</a:t>
            </a:r>
            <a:r>
              <a:rPr lang="en-US"/>
              <a:t> Resources</a:t>
            </a:r>
          </a:p>
          <a:p>
            <a:pPr lvl="1"/>
            <a:r>
              <a:rPr lang="en-US"/>
              <a:t>Kelly Erasmus – Data/Compete</a:t>
            </a:r>
          </a:p>
          <a:p>
            <a:pPr lvl="1"/>
            <a:r>
              <a:rPr lang="en-US"/>
              <a:t>Manav Bhatia (OCP) </a:t>
            </a:r>
          </a:p>
          <a:p>
            <a:pPr marL="0" indent="0">
              <a:buNone/>
            </a:pPr>
            <a:endParaRPr lang="en-US"/>
          </a:p>
        </p:txBody>
      </p:sp>
      <p:sp>
        <p:nvSpPr>
          <p:cNvPr id="6" name="Content Placeholder 2">
            <a:extLst>
              <a:ext uri="{FF2B5EF4-FFF2-40B4-BE49-F238E27FC236}">
                <a16:creationId xmlns:a16="http://schemas.microsoft.com/office/drawing/2014/main" id="{BD5A815F-58E6-44C0-8939-041879B970CD}"/>
              </a:ext>
            </a:extLst>
          </p:cNvPr>
          <p:cNvSpPr txBox="1">
            <a:spLocks/>
          </p:cNvSpPr>
          <p:nvPr/>
        </p:nvSpPr>
        <p:spPr>
          <a:xfrm>
            <a:off x="8034288" y="2766293"/>
            <a:ext cx="3795761" cy="1232893"/>
          </a:xfrm>
          <a:prstGeom prst="rect">
            <a:avLst/>
          </a:prstGeom>
          <a:ln w="12700">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OCP Swarm Team</a:t>
            </a:r>
          </a:p>
          <a:p>
            <a:pPr lvl="1"/>
            <a:r>
              <a:rPr lang="en-US"/>
              <a:t>Rajeev Perera (Manager)</a:t>
            </a:r>
          </a:p>
        </p:txBody>
      </p:sp>
      <p:sp>
        <p:nvSpPr>
          <p:cNvPr id="7" name="Content Placeholder 2">
            <a:extLst>
              <a:ext uri="{FF2B5EF4-FFF2-40B4-BE49-F238E27FC236}">
                <a16:creationId xmlns:a16="http://schemas.microsoft.com/office/drawing/2014/main" id="{A05449E2-F21D-49BC-ACA5-BCE1E10FE330}"/>
              </a:ext>
            </a:extLst>
          </p:cNvPr>
          <p:cNvSpPr txBox="1">
            <a:spLocks/>
          </p:cNvSpPr>
          <p:nvPr/>
        </p:nvSpPr>
        <p:spPr>
          <a:xfrm>
            <a:off x="8034289" y="5596313"/>
            <a:ext cx="3795760" cy="759229"/>
          </a:xfrm>
          <a:prstGeom prst="rect">
            <a:avLst/>
          </a:prstGeom>
          <a:ln w="12700">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M&amp;O Resources</a:t>
            </a:r>
          </a:p>
          <a:p>
            <a:pPr lvl="1"/>
            <a:r>
              <a:rPr lang="en-US"/>
              <a:t>Leslie Kwoh, Bill O’Brien</a:t>
            </a:r>
          </a:p>
        </p:txBody>
      </p:sp>
      <p:sp>
        <p:nvSpPr>
          <p:cNvPr id="8" name="Content Placeholder 2">
            <a:extLst>
              <a:ext uri="{FF2B5EF4-FFF2-40B4-BE49-F238E27FC236}">
                <a16:creationId xmlns:a16="http://schemas.microsoft.com/office/drawing/2014/main" id="{F5CF19E5-F9FB-4F5E-8E88-110FABA57776}"/>
              </a:ext>
            </a:extLst>
          </p:cNvPr>
          <p:cNvSpPr txBox="1">
            <a:spLocks/>
          </p:cNvSpPr>
          <p:nvPr/>
        </p:nvSpPr>
        <p:spPr>
          <a:xfrm>
            <a:off x="8034289" y="1307869"/>
            <a:ext cx="3795760" cy="1340195"/>
          </a:xfrm>
          <a:prstGeom prst="rect">
            <a:avLst/>
          </a:prstGeom>
          <a:ln w="12700">
            <a:solidFill>
              <a:schemeClr val="tx1"/>
            </a:solidFill>
          </a:ln>
        </p:spPr>
        <p:txBody>
          <a:bodyPr vert="horz" lIns="91440" tIns="45720" rIns="91440" bIns="45720" rtlCol="0">
            <a:normAutofit fontScale="70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Test Environments</a:t>
            </a:r>
          </a:p>
          <a:p>
            <a:pPr lvl="1"/>
            <a:r>
              <a:rPr lang="en-US">
                <a:hlinkClick r:id="rId17" tooltip="Download the DIAD Hands-On-Lab Manual and Dataset and use them to train yourself on the breadth of Power BI capabilities."/>
              </a:rPr>
              <a:t>Dashboard In a Day</a:t>
            </a:r>
            <a:r>
              <a:rPr lang="en-US"/>
              <a:t>, </a:t>
            </a:r>
            <a:r>
              <a:rPr lang="en-US">
                <a:hlinkClick r:id="rId18"/>
              </a:rPr>
              <a:t>Power BI Sales demo</a:t>
            </a:r>
            <a:r>
              <a:rPr lang="en-US"/>
              <a:t>, </a:t>
            </a:r>
            <a:r>
              <a:rPr lang="en-US">
                <a:hlinkClick r:id="rId19"/>
              </a:rPr>
              <a:t>Power BI Finance demo</a:t>
            </a:r>
            <a:r>
              <a:rPr lang="en-US"/>
              <a:t>, </a:t>
            </a:r>
            <a:r>
              <a:rPr lang="en-US">
                <a:hlinkClick r:id="rId20"/>
              </a:rPr>
              <a:t>Power BI Marketing demo</a:t>
            </a:r>
            <a:endParaRPr lang="en-US"/>
          </a:p>
          <a:p>
            <a:pPr lvl="1"/>
            <a:r>
              <a:rPr lang="en-US">
                <a:hlinkClick r:id="rId21" tooltip="Azure IoT Quick Start Consultation Delivery Guide:  Explore this resource to help you deliver 1:1 customer sessions to identify the right first IoT proof of concept or pilot project."/>
              </a:rPr>
              <a:t>IoT customer workshop-in-a-box</a:t>
            </a:r>
            <a:endParaRPr lang="en-US"/>
          </a:p>
          <a:p>
            <a:pPr lvl="1"/>
            <a:r>
              <a:rPr lang="en-US">
                <a:hlinkClick r:id="rId22" tooltip="Password &amp; User ID: immersion"/>
              </a:rPr>
              <a:t>Hands on labs</a:t>
            </a:r>
            <a:r>
              <a:rPr lang="en-US"/>
              <a:t>, </a:t>
            </a:r>
            <a:r>
              <a:rPr lang="en-US" err="1">
                <a:hlinkClick r:id="rId23" tooltip="The AdventureWorks Ski App provides a sample application that can be used to demonstrate the value of building in intelligence into an existing application."/>
              </a:rPr>
              <a:t>AdventureWorks</a:t>
            </a:r>
            <a:r>
              <a:rPr lang="en-US">
                <a:hlinkClick r:id="rId23" tooltip="The AdventureWorks Ski App provides a sample application that can be used to demonstrate the value of building in intelligence into an existing application."/>
              </a:rPr>
              <a:t> </a:t>
            </a:r>
            <a:r>
              <a:rPr lang="en-US" err="1">
                <a:hlinkClick r:id="rId23" tooltip="The AdventureWorks Ski App provides a sample application that can be used to demonstrate the value of building in intelligence into an existing application."/>
              </a:rPr>
              <a:t>SkiResort</a:t>
            </a:r>
            <a:r>
              <a:rPr lang="en-US">
                <a:hlinkClick r:id="rId23" tooltip="The AdventureWorks Ski App provides a sample application that can be used to demonstrate the value of building in intelligence into an existing application."/>
              </a:rPr>
              <a:t> App demo</a:t>
            </a:r>
            <a:endParaRPr lang="en-US"/>
          </a:p>
          <a:p>
            <a:pPr lvl="1"/>
            <a:endParaRPr lang="en-US"/>
          </a:p>
        </p:txBody>
      </p:sp>
      <p:sp>
        <p:nvSpPr>
          <p:cNvPr id="9" name="Content Placeholder 2">
            <a:extLst>
              <a:ext uri="{FF2B5EF4-FFF2-40B4-BE49-F238E27FC236}">
                <a16:creationId xmlns:a16="http://schemas.microsoft.com/office/drawing/2014/main" id="{0FE61887-67D7-4953-80E2-50E2AAD2DBE2}"/>
              </a:ext>
            </a:extLst>
          </p:cNvPr>
          <p:cNvSpPr txBox="1">
            <a:spLocks/>
          </p:cNvSpPr>
          <p:nvPr/>
        </p:nvSpPr>
        <p:spPr>
          <a:xfrm>
            <a:off x="677334" y="4272280"/>
            <a:ext cx="7147713" cy="2083262"/>
          </a:xfrm>
          <a:prstGeom prst="rect">
            <a:avLst/>
          </a:prstGeom>
          <a:ln w="12700">
            <a:solidFill>
              <a:schemeClr val="tx1"/>
            </a:solidFill>
          </a:ln>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a:t>Links to Resources</a:t>
            </a:r>
          </a:p>
          <a:p>
            <a:pPr lvl="1"/>
            <a:r>
              <a:rPr lang="en-US">
                <a:hlinkClick r:id="rId24"/>
              </a:rPr>
              <a:t>https://www.microsoft.com/en-us/CloudandHosting/Azure_Services_Resources.apsx#understand</a:t>
            </a:r>
            <a:endParaRPr lang="en-US"/>
          </a:p>
          <a:p>
            <a:pPr lvl="1"/>
            <a:r>
              <a:rPr lang="en-US">
                <a:hlinkClick r:id="rId25"/>
              </a:rPr>
              <a:t>Data Maturity Model tool</a:t>
            </a:r>
            <a:endParaRPr lang="en-US"/>
          </a:p>
          <a:p>
            <a:pPr lvl="1"/>
            <a:r>
              <a:rPr lang="en-US">
                <a:solidFill>
                  <a:srgbClr val="353535"/>
                </a:solidFill>
                <a:latin typeface="Segoe UI" panose="020B0502040204020203" pitchFamily="34" charset="0"/>
                <a:cs typeface="Segoe UI" panose="020B0502040204020203" pitchFamily="34" charset="0"/>
                <a:hlinkClick r:id="rId26"/>
              </a:rPr>
              <a:t>Cloud and Enterprise Partner Resources</a:t>
            </a:r>
            <a:r>
              <a:rPr lang="en-US">
                <a:solidFill>
                  <a:srgbClr val="353535"/>
                </a:solidFill>
                <a:latin typeface="Segoe UI" panose="020B0502040204020203" pitchFamily="34" charset="0"/>
                <a:cs typeface="Segoe UI" panose="020B0502040204020203" pitchFamily="34" charset="0"/>
              </a:rPr>
              <a:t> </a:t>
            </a:r>
          </a:p>
          <a:p>
            <a:pPr lvl="1"/>
            <a:r>
              <a:rPr lang="en-US">
                <a:latin typeface="Segoe UI" panose="020B0502040204020203" pitchFamily="34" charset="0"/>
                <a:cs typeface="Segoe UI" panose="020B0502040204020203" pitchFamily="34" charset="0"/>
                <a:hlinkClick r:id="rId27"/>
              </a:rPr>
              <a:t>Partner Toolbox</a:t>
            </a:r>
            <a:r>
              <a:rPr lang="en-US">
                <a:latin typeface="Segoe UI" panose="020B0502040204020203" pitchFamily="34" charset="0"/>
                <a:cs typeface="Segoe UI" panose="020B0502040204020203" pitchFamily="34" charset="0"/>
              </a:rPr>
              <a:t> </a:t>
            </a:r>
            <a:endParaRPr lang="en-US">
              <a:solidFill>
                <a:srgbClr val="353535"/>
              </a:solidFill>
              <a:latin typeface="Segoe UI" panose="020B0502040204020203" pitchFamily="34" charset="0"/>
              <a:cs typeface="Segoe UI" panose="020B0502040204020203" pitchFamily="34" charset="0"/>
            </a:endParaRPr>
          </a:p>
          <a:p>
            <a:pPr lvl="1"/>
            <a:endParaRPr lang="en-US">
              <a:solidFill>
                <a:schemeClr val="tx1"/>
              </a:solidFill>
              <a:latin typeface="Segoe UI" panose="020B0502040204020203" pitchFamily="34" charset="0"/>
              <a:cs typeface="Segoe UI" panose="020B0502040204020203" pitchFamily="34" charset="0"/>
            </a:endParaRPr>
          </a:p>
          <a:p>
            <a:pPr marL="457200" lvl="1" indent="0">
              <a:buNone/>
            </a:pPr>
            <a:endParaRPr lang="en-US"/>
          </a:p>
          <a:p>
            <a:endParaRPr lang="en-US"/>
          </a:p>
        </p:txBody>
      </p:sp>
    </p:spTree>
    <p:extLst>
      <p:ext uri="{BB962C8B-B14F-4D97-AF65-F5344CB8AC3E}">
        <p14:creationId xmlns:p14="http://schemas.microsoft.com/office/powerpoint/2010/main" val="3982225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F6F8-7ECD-4E40-8D1A-F74905C681E8}"/>
              </a:ext>
            </a:extLst>
          </p:cNvPr>
          <p:cNvSpPr>
            <a:spLocks noGrp="1"/>
          </p:cNvSpPr>
          <p:nvPr>
            <p:ph type="title"/>
          </p:nvPr>
        </p:nvSpPr>
        <p:spPr/>
        <p:txBody>
          <a:bodyPr/>
          <a:lstStyle/>
          <a:p>
            <a:r>
              <a:rPr lang="en-US"/>
              <a:t>Executive View</a:t>
            </a:r>
          </a:p>
        </p:txBody>
      </p:sp>
    </p:spTree>
    <p:extLst>
      <p:ext uri="{BB962C8B-B14F-4D97-AF65-F5344CB8AC3E}">
        <p14:creationId xmlns:p14="http://schemas.microsoft.com/office/powerpoint/2010/main" val="1388651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DDD8-4F08-4EBA-9584-5BE71E0EEAB1}"/>
              </a:ext>
            </a:extLst>
          </p:cNvPr>
          <p:cNvSpPr>
            <a:spLocks noGrp="1"/>
          </p:cNvSpPr>
          <p:nvPr>
            <p:ph type="title"/>
          </p:nvPr>
        </p:nvSpPr>
        <p:spPr/>
        <p:txBody>
          <a:bodyPr>
            <a:normAutofit/>
          </a:bodyPr>
          <a:lstStyle/>
          <a:p>
            <a:r>
              <a:rPr lang="en-US" sz="13600"/>
              <a:t>Q&amp;A</a:t>
            </a:r>
          </a:p>
        </p:txBody>
      </p:sp>
    </p:spTree>
    <p:extLst>
      <p:ext uri="{BB962C8B-B14F-4D97-AF65-F5344CB8AC3E}">
        <p14:creationId xmlns:p14="http://schemas.microsoft.com/office/powerpoint/2010/main" val="1792705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E398-35C7-47CA-A032-B216FDC1AFCD}"/>
              </a:ext>
            </a:extLst>
          </p:cNvPr>
          <p:cNvSpPr>
            <a:spLocks noGrp="1"/>
          </p:cNvSpPr>
          <p:nvPr>
            <p:ph type="title"/>
          </p:nvPr>
        </p:nvSpPr>
        <p:spPr/>
        <p:txBody>
          <a:bodyPr/>
          <a:lstStyle/>
          <a:p>
            <a:r>
              <a:rPr lang="en-US"/>
              <a:t>Appendix</a:t>
            </a:r>
          </a:p>
        </p:txBody>
      </p:sp>
      <p:sp>
        <p:nvSpPr>
          <p:cNvPr id="3" name="Text Placeholder 2">
            <a:extLst>
              <a:ext uri="{FF2B5EF4-FFF2-40B4-BE49-F238E27FC236}">
                <a16:creationId xmlns:a16="http://schemas.microsoft.com/office/drawing/2014/main" id="{C039E2D6-B110-47B2-9B45-039C8368F7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6938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6C2CD26-5DA6-45F1-8C6B-E21994844989}"/>
              </a:ext>
            </a:extLst>
          </p:cNvPr>
          <p:cNvSpPr txBox="1">
            <a:spLocks/>
          </p:cNvSpPr>
          <p:nvPr/>
        </p:nvSpPr>
        <p:spPr>
          <a:xfrm>
            <a:off x="1764876" y="2417250"/>
            <a:ext cx="7985053" cy="2725111"/>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ctr" latinLnBrk="0" hangingPunct="1">
              <a:lnSpc>
                <a:spcPct val="12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ctr"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Ideas around partner offering strategy and profitability </a:t>
            </a:r>
          </a:p>
          <a:p>
            <a:pPr marL="228600" marR="0" lvl="0" indent="-228600" algn="l" defTabSz="914400" rtl="0" eaLnBrk="1" fontAlgn="ctr"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Partner Offering examples</a:t>
            </a:r>
          </a:p>
          <a:p>
            <a:pPr marL="228600" marR="0" lvl="0" indent="-228600" algn="l" defTabSz="914400" rtl="0" eaLnBrk="1" fontAlgn="ctr"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Keep learning and stay up to speed on this technology</a:t>
            </a:r>
          </a:p>
        </p:txBody>
      </p:sp>
      <p:sp>
        <p:nvSpPr>
          <p:cNvPr id="10" name="Title 1">
            <a:extLst>
              <a:ext uri="{FF2B5EF4-FFF2-40B4-BE49-F238E27FC236}">
                <a16:creationId xmlns:a16="http://schemas.microsoft.com/office/drawing/2014/main" id="{B3AA4A14-7421-4929-A046-15A4A769BE25}"/>
              </a:ext>
            </a:extLst>
          </p:cNvPr>
          <p:cNvSpPr>
            <a:spLocks noGrp="1"/>
          </p:cNvSpPr>
          <p:nvPr>
            <p:ph type="title"/>
          </p:nvPr>
        </p:nvSpPr>
        <p:spPr>
          <a:xfrm>
            <a:off x="191386" y="6117338"/>
            <a:ext cx="9716386" cy="581173"/>
          </a:xfrm>
        </p:spPr>
        <p:txBody>
          <a:bodyPr>
            <a:noAutofit/>
          </a:bodyPr>
          <a:lstStyle/>
          <a:p>
            <a:r>
              <a:rPr lang="en-US" sz="4800" b="1">
                <a:solidFill>
                  <a:schemeClr val="bg1"/>
                </a:solidFill>
              </a:rPr>
              <a:t>Agenda</a:t>
            </a:r>
          </a:p>
        </p:txBody>
      </p:sp>
    </p:spTree>
    <p:extLst>
      <p:ext uri="{BB962C8B-B14F-4D97-AF65-F5344CB8AC3E}">
        <p14:creationId xmlns:p14="http://schemas.microsoft.com/office/powerpoint/2010/main" val="190713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5ACE938E-287C-479B-B685-193AA12FA150}"/>
              </a:ext>
            </a:extLst>
          </p:cNvPr>
          <p:cNvGraphicFramePr>
            <a:graphicFrameLocks noGrp="1"/>
          </p:cNvGraphicFramePr>
          <p:nvPr>
            <p:extLst/>
          </p:nvPr>
        </p:nvGraphicFramePr>
        <p:xfrm>
          <a:off x="6144684" y="1208232"/>
          <a:ext cx="2743200" cy="5039449"/>
        </p:xfrm>
        <a:graphic>
          <a:graphicData uri="http://schemas.openxmlformats.org/drawingml/2006/table">
            <a:tbl>
              <a:tblPr firstRow="1" firstCol="1" bandRow="1"/>
              <a:tblGrid>
                <a:gridCol w="1005840">
                  <a:extLst>
                    <a:ext uri="{9D8B030D-6E8A-4147-A177-3AD203B41FA5}">
                      <a16:colId xmlns:a16="http://schemas.microsoft.com/office/drawing/2014/main" val="1427106582"/>
                    </a:ext>
                  </a:extLst>
                </a:gridCol>
                <a:gridCol w="1737360">
                  <a:extLst>
                    <a:ext uri="{9D8B030D-6E8A-4147-A177-3AD203B41FA5}">
                      <a16:colId xmlns:a16="http://schemas.microsoft.com/office/drawing/2014/main" val="3553102956"/>
                    </a:ext>
                  </a:extLst>
                </a:gridCol>
              </a:tblGrid>
              <a:tr h="273972">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Apps and Infrastructure</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749620909"/>
                  </a:ext>
                </a:extLst>
              </a:tr>
              <a:tr h="395737">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0815183"/>
                  </a:ext>
                </a:extLst>
              </a:tr>
              <a:tr h="189952">
                <a:tc rowSpan="11">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Cloud Infrastructure and Management</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T="27432" marB="27432"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Networking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67866555"/>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Storage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6824500"/>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High Performance Computing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36990203"/>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Center Transformation</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59376005"/>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Windows Server Apps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410225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Extending Azure with</a:t>
                      </a:r>
                      <a:br>
                        <a:rPr lang="en-US" sz="900" kern="1200">
                          <a:solidFill>
                            <a:schemeClr val="tx1"/>
                          </a:solidFill>
                          <a:latin typeface="Segoe UI Light" panose="020B0502040204020203" pitchFamily="34" charset="0"/>
                          <a:ea typeface="+mn-ea"/>
                          <a:cs typeface="Segoe UI Light" panose="020B0502040204020203" pitchFamily="34" charset="0"/>
                        </a:rPr>
                      </a:br>
                      <a:r>
                        <a:rPr lang="en-US" sz="900" kern="1200">
                          <a:solidFill>
                            <a:schemeClr val="tx1"/>
                          </a:solidFill>
                          <a:latin typeface="Segoe UI Light" panose="020B0502040204020203" pitchFamily="34" charset="0"/>
                          <a:ea typeface="+mn-ea"/>
                          <a:cs typeface="Segoe UI Light" panose="020B0502040204020203" pitchFamily="34" charset="0"/>
                        </a:rPr>
                        <a:t>Azure Stack</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7012075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Development and Test + DevOps</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0958017"/>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SAP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5815887"/>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Red Hat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85633104"/>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Infrastructure Security and Management</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28099313"/>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Backup, Archive, and DR</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409253"/>
                  </a:ext>
                </a:extLst>
              </a:tr>
              <a:tr h="189952">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Application Innovation</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T="27432" marB="27432"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DevOps</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0971036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Digital Marketing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43779171"/>
                  </a:ext>
                </a:extLst>
              </a:tr>
              <a:tr h="189952">
                <a:tc vMerge="1">
                  <a:txBody>
                    <a:bodyPr/>
                    <a:lstStyle/>
                    <a:p>
                      <a:endParaRPr lang="en-US"/>
                    </a:p>
                  </a:txBody>
                  <a:tcP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Light" panose="020B0502040204020203" pitchFamily="34" charset="0"/>
                          <a:ea typeface="+mn-ea"/>
                          <a:cs typeface="Segoe UI Light" panose="020B0502040204020203" pitchFamily="34" charset="0"/>
                        </a:rPr>
                        <a:t>Customer Facing – Mobile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04721277"/>
                  </a:ext>
                </a:extLst>
              </a:tr>
              <a:tr h="461310">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Transactional Apps/eCommerce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32836642"/>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Gaming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0004199"/>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Media</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65548551"/>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App Modernization and Integration</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8878543"/>
                  </a:ext>
                </a:extLst>
              </a:tr>
            </a:tbl>
          </a:graphicData>
        </a:graphic>
      </p:graphicFrame>
      <p:graphicFrame>
        <p:nvGraphicFramePr>
          <p:cNvPr id="10" name="Table 9">
            <a:extLst>
              <a:ext uri="{FF2B5EF4-FFF2-40B4-BE49-F238E27FC236}">
                <a16:creationId xmlns:a16="http://schemas.microsoft.com/office/drawing/2014/main" id="{F5DAEA44-9B3D-4985-89CC-5F104A2C32C2}"/>
              </a:ext>
            </a:extLst>
          </p:cNvPr>
          <p:cNvGraphicFramePr>
            <a:graphicFrameLocks noGrp="1"/>
          </p:cNvGraphicFramePr>
          <p:nvPr>
            <p:extLst/>
          </p:nvPr>
        </p:nvGraphicFramePr>
        <p:xfrm>
          <a:off x="457200" y="1208232"/>
          <a:ext cx="2743200" cy="5038589"/>
        </p:xfrm>
        <a:graphic>
          <a:graphicData uri="http://schemas.openxmlformats.org/drawingml/2006/table">
            <a:tbl>
              <a:tblPr firstRow="1" firstCol="1" bandRow="1"/>
              <a:tblGrid>
                <a:gridCol w="1005840">
                  <a:extLst>
                    <a:ext uri="{9D8B030D-6E8A-4147-A177-3AD203B41FA5}">
                      <a16:colId xmlns:a16="http://schemas.microsoft.com/office/drawing/2014/main" val="2634184799"/>
                    </a:ext>
                  </a:extLst>
                </a:gridCol>
                <a:gridCol w="1737360">
                  <a:extLst>
                    <a:ext uri="{9D8B030D-6E8A-4147-A177-3AD203B41FA5}">
                      <a16:colId xmlns:a16="http://schemas.microsoft.com/office/drawing/2014/main" val="3689002117"/>
                    </a:ext>
                  </a:extLst>
                </a:gridCol>
              </a:tblGrid>
              <a:tr h="29583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Modern Workplace</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1096816494"/>
                  </a:ext>
                </a:extLst>
              </a:tr>
              <a:tr h="427323">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10905393"/>
                  </a:ext>
                </a:extLst>
              </a:tr>
              <a:tr h="394452">
                <a:tc rowSpan="3">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Collaboration</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kern="1200">
                          <a:solidFill>
                            <a:schemeClr val="dk1"/>
                          </a:solidFill>
                          <a:latin typeface="Segoe UI Light" panose="020B0502040204020203" pitchFamily="34" charset="0"/>
                          <a:ea typeface="+mn-ea"/>
                          <a:cs typeface="Segoe UI Light" panose="020B0502040204020203" pitchFamily="34" charset="0"/>
                        </a:rPr>
                        <a:t>Modern Collaboration and Effective Teamwork</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68493231"/>
                  </a:ext>
                </a:extLst>
              </a:tr>
              <a:tr h="394452">
                <a:tc vMerge="1">
                  <a:txBody>
                    <a:bodyPr/>
                    <a:lstStyle/>
                    <a:p>
                      <a:endParaRPr lang="en-US"/>
                    </a:p>
                  </a:txBody>
                  <a:tcPr/>
                </a:tc>
                <a:tc>
                  <a:txBody>
                    <a:bodyPr/>
                    <a:lstStyle/>
                    <a:p>
                      <a:r>
                        <a:rPr lang="en-US" sz="900" kern="1200">
                          <a:solidFill>
                            <a:schemeClr val="tx1"/>
                          </a:solidFill>
                          <a:latin typeface="Segoe UI Light" panose="020B0502040204020203" pitchFamily="34" charset="0"/>
                          <a:ea typeface="+mn-ea"/>
                          <a:cs typeface="Segoe UI Light" panose="020B0502040204020203" pitchFamily="34" charset="0"/>
                        </a:rPr>
                        <a:t>Employee Engagement and Empowerment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39284883"/>
                  </a:ext>
                </a:extLst>
              </a:tr>
              <a:tr h="391031">
                <a:tc vMerge="1">
                  <a:txBody>
                    <a:bodyPr/>
                    <a:lstStyle/>
                    <a:p>
                      <a:endParaRPr lang="en-US"/>
                    </a:p>
                  </a:txBody>
                  <a:tcPr/>
                </a:tc>
                <a:tc>
                  <a:txBody>
                    <a:bodyPr/>
                    <a:lstStyle/>
                    <a:p>
                      <a:r>
                        <a:rPr lang="en-US" sz="900" kern="1200">
                          <a:solidFill>
                            <a:schemeClr val="tx1"/>
                          </a:solidFill>
                          <a:latin typeface="Segoe UI Light" panose="020B0502040204020203" pitchFamily="34" charset="0"/>
                          <a:ea typeface="+mn-ea"/>
                          <a:cs typeface="Segoe UI Light" panose="020B0502040204020203" pitchFamily="34" charset="0"/>
                        </a:rPr>
                        <a:t>First Line Workers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44296342"/>
                  </a:ext>
                </a:extLst>
              </a:tr>
              <a:tr h="391031">
                <a:tc rowSpan="2">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Modern Desktop</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Desktop Deployment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37448983"/>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Desktop Managed Services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97577586"/>
                  </a:ext>
                </a:extLst>
              </a:tr>
              <a:tr h="394452">
                <a:tc rowSpan="4">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Security and Compliance</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Enterprise-level Identity protection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93856251"/>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Control and protect information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9034700"/>
                  </a:ext>
                </a:extLst>
              </a:tr>
              <a:tr h="3910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Regulatory compliance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1681622"/>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Proactive attack detection and prevention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75152089"/>
                  </a:ext>
                </a:extLst>
              </a:tr>
              <a:tr h="391031">
                <a:tc rowSpan="2">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Cloud Voice</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Meetings with PSTN dial-in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82014669"/>
                  </a:ext>
                </a:extLst>
              </a:tr>
              <a:tr h="38459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Cloud PBX enablement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23693066"/>
                  </a:ext>
                </a:extLst>
              </a:tr>
            </a:tbl>
          </a:graphicData>
        </a:graphic>
      </p:graphicFrame>
      <p:graphicFrame>
        <p:nvGraphicFramePr>
          <p:cNvPr id="11" name="Table 10">
            <a:extLst>
              <a:ext uri="{FF2B5EF4-FFF2-40B4-BE49-F238E27FC236}">
                <a16:creationId xmlns:a16="http://schemas.microsoft.com/office/drawing/2014/main" id="{E5046A76-E6B8-4202-AA4B-696D629F0D56}"/>
              </a:ext>
            </a:extLst>
          </p:cNvPr>
          <p:cNvGraphicFramePr>
            <a:graphicFrameLocks noGrp="1"/>
          </p:cNvGraphicFramePr>
          <p:nvPr>
            <p:extLst/>
          </p:nvPr>
        </p:nvGraphicFramePr>
        <p:xfrm>
          <a:off x="3300942" y="1208232"/>
          <a:ext cx="2743200" cy="5038594"/>
        </p:xfrm>
        <a:graphic>
          <a:graphicData uri="http://schemas.openxmlformats.org/drawingml/2006/table">
            <a:tbl>
              <a:tblPr firstRow="1" firstCol="1" bandRow="1"/>
              <a:tblGrid>
                <a:gridCol w="1005840">
                  <a:extLst>
                    <a:ext uri="{9D8B030D-6E8A-4147-A177-3AD203B41FA5}">
                      <a16:colId xmlns:a16="http://schemas.microsoft.com/office/drawing/2014/main" val="2904940989"/>
                    </a:ext>
                  </a:extLst>
                </a:gridCol>
                <a:gridCol w="1737360">
                  <a:extLst>
                    <a:ext uri="{9D8B030D-6E8A-4147-A177-3AD203B41FA5}">
                      <a16:colId xmlns:a16="http://schemas.microsoft.com/office/drawing/2014/main" val="526395646"/>
                    </a:ext>
                  </a:extLst>
                </a:gridCol>
              </a:tblGrid>
              <a:tr h="287424">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Business Applications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529710318"/>
                  </a:ext>
                </a:extLst>
              </a:tr>
              <a:tr h="389891">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5265151"/>
                  </a:ext>
                </a:extLst>
              </a:tr>
              <a:tr h="435493">
                <a:tc rowSpan="4">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Customer Engagement</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Service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8166128"/>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Field Service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3281895"/>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Project Service Automation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92105321"/>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Sales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63815916"/>
                  </a:ext>
                </a:extLst>
              </a:tr>
              <a:tr h="435493">
                <a:tc rowSpan="3">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Operations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Talent Management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651018"/>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Retail</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74592647"/>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Finance and Operations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34201813"/>
                  </a:ext>
                </a:extLst>
              </a:tr>
              <a:tr h="435493">
                <a:tc rowSpan="3">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Business Apps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Finance and Operations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1693175"/>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Sales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45922384"/>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Marketing</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02654057"/>
                  </a:ext>
                </a:extLst>
              </a:tr>
            </a:tbl>
          </a:graphicData>
        </a:graphic>
      </p:graphicFrame>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nvPr>
        </p:nvGraphicFramePr>
        <p:xfrm>
          <a:off x="8993188" y="1208232"/>
          <a:ext cx="2743200" cy="5043431"/>
        </p:xfrm>
        <a:graphic>
          <a:graphicData uri="http://schemas.openxmlformats.org/drawingml/2006/table">
            <a:tbl>
              <a:tblPr firstRow="1" firstCol="1" bandRow="1"/>
              <a:tblGrid>
                <a:gridCol w="1005840">
                  <a:extLst>
                    <a:ext uri="{9D8B030D-6E8A-4147-A177-3AD203B41FA5}">
                      <a16:colId xmlns:a16="http://schemas.microsoft.com/office/drawing/2014/main" val="1602185061"/>
                    </a:ext>
                  </a:extLst>
                </a:gridCol>
                <a:gridCol w="1737360">
                  <a:extLst>
                    <a:ext uri="{9D8B030D-6E8A-4147-A177-3AD203B41FA5}">
                      <a16:colId xmlns:a16="http://schemas.microsoft.com/office/drawing/2014/main" val="1022456163"/>
                    </a:ext>
                  </a:extLst>
                </a:gridCol>
              </a:tblGrid>
              <a:tr h="27851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Data and AI</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85055">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624096">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Data Platform and Analytics</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Platform Modernization and Mission Critical Applications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Oracle Migration to SQL/Azure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Warehousing and Big Data</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Business Analytics and AI</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Business Intelligence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IoT PaaS Solutions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IoT SaaS Solutions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59606891"/>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a:t>Practices/Solutions and Practice building blocks</a:t>
            </a:r>
          </a:p>
        </p:txBody>
      </p:sp>
      <p:sp>
        <p:nvSpPr>
          <p:cNvPr id="8" name="Rectangle 7">
            <a:extLst>
              <a:ext uri="{FF2B5EF4-FFF2-40B4-BE49-F238E27FC236}">
                <a16:creationId xmlns:a16="http://schemas.microsoft.com/office/drawing/2014/main" id="{1C2FC8AD-D4B4-4B15-91B0-4B8465DCC0D6}"/>
              </a:ext>
            </a:extLst>
          </p:cNvPr>
          <p:cNvSpPr/>
          <p:nvPr/>
        </p:nvSpPr>
        <p:spPr bwMode="auto">
          <a:xfrm>
            <a:off x="505090" y="6492269"/>
            <a:ext cx="11279188" cy="285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14004"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mn-cs"/>
              </a:rPr>
              <a:t>Industry/Horizontal Solutions</a:t>
            </a:r>
          </a:p>
        </p:txBody>
      </p:sp>
    </p:spTree>
    <p:extLst>
      <p:ext uri="{BB962C8B-B14F-4D97-AF65-F5344CB8AC3E}">
        <p14:creationId xmlns:p14="http://schemas.microsoft.com/office/powerpoint/2010/main" val="17698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23FF-2081-4A25-B659-13734FC4A866}"/>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3A9C022-C93A-4090-ABEC-E913561A9729}"/>
              </a:ext>
            </a:extLst>
          </p:cNvPr>
          <p:cNvSpPr>
            <a:spLocks noGrp="1"/>
          </p:cNvSpPr>
          <p:nvPr>
            <p:ph idx="1"/>
          </p:nvPr>
        </p:nvSpPr>
        <p:spPr>
          <a:xfrm>
            <a:off x="677333" y="1455420"/>
            <a:ext cx="9961911" cy="5077651"/>
          </a:xfrm>
        </p:spPr>
        <p:txBody>
          <a:bodyPr>
            <a:normAutofit lnSpcReduction="10000"/>
          </a:bodyPr>
          <a:lstStyle/>
          <a:p>
            <a:r>
              <a:rPr lang="en-US" sz="2600">
                <a:solidFill>
                  <a:schemeClr val="accent1"/>
                </a:solidFill>
                <a:latin typeface="+mj-lt"/>
                <a:ea typeface="+mj-ea"/>
                <a:cs typeface="+mj-cs"/>
              </a:rPr>
              <a:t>CE Portal - </a:t>
            </a:r>
            <a:r>
              <a:rPr lang="en-US">
                <a:hlinkClick r:id="rId3"/>
              </a:rPr>
              <a:t>http://aka.ms/ceportal</a:t>
            </a:r>
            <a:endParaRPr lang="en-US" sz="2400"/>
          </a:p>
          <a:p>
            <a:r>
              <a:rPr lang="en-US" sz="2400">
                <a:hlinkClick r:id="rId4"/>
              </a:rPr>
              <a:t>Business Model Guide </a:t>
            </a:r>
            <a:r>
              <a:rPr lang="en-US" sz="2400"/>
              <a:t>– Partner Business Model Guide to pragmatically approach Ideation and Innovation exercises</a:t>
            </a:r>
          </a:p>
          <a:p>
            <a:r>
              <a:rPr lang="en-US" sz="2200" b="1"/>
              <a:t>Practice Development Playbooks</a:t>
            </a:r>
            <a:r>
              <a:rPr lang="en-US" sz="2200"/>
              <a:t>:</a:t>
            </a:r>
          </a:p>
          <a:p>
            <a:pPr lvl="1"/>
            <a:r>
              <a:rPr lang="en-US"/>
              <a:t>aka.ms/</a:t>
            </a:r>
            <a:r>
              <a:rPr lang="en-US" err="1"/>
              <a:t>cloudsecurityplaybook</a:t>
            </a:r>
            <a:endParaRPr lang="en-US"/>
          </a:p>
          <a:p>
            <a:pPr lvl="1"/>
            <a:r>
              <a:rPr lang="en-US"/>
              <a:t>aka.ms/</a:t>
            </a:r>
            <a:r>
              <a:rPr lang="en-US" err="1"/>
              <a:t>cloudappdevplaybook</a:t>
            </a:r>
            <a:endParaRPr lang="en-US"/>
          </a:p>
          <a:p>
            <a:pPr lvl="1"/>
            <a:r>
              <a:rPr lang="en-US"/>
              <a:t>aka.ms/</a:t>
            </a:r>
            <a:r>
              <a:rPr lang="en-US" err="1"/>
              <a:t>dataplatformplaybook</a:t>
            </a:r>
            <a:endParaRPr lang="en-US"/>
          </a:p>
          <a:p>
            <a:pPr lvl="1"/>
            <a:r>
              <a:rPr lang="en-US"/>
              <a:t>aka.ms/</a:t>
            </a:r>
            <a:r>
              <a:rPr lang="en-US" err="1"/>
              <a:t>cloudinfraplaybook</a:t>
            </a:r>
            <a:endParaRPr lang="en-US"/>
          </a:p>
          <a:p>
            <a:pPr lvl="1"/>
            <a:r>
              <a:rPr lang="en-US"/>
              <a:t>aka.ms/</a:t>
            </a:r>
            <a:r>
              <a:rPr lang="en-US" err="1"/>
              <a:t>mobilityplaybook</a:t>
            </a:r>
            <a:endParaRPr lang="en-US"/>
          </a:p>
          <a:p>
            <a:pPr lvl="1"/>
            <a:r>
              <a:rPr lang="en-US" u="sng">
                <a:hlinkClick r:id="rId5"/>
              </a:rPr>
              <a:t>https://partner.microsoft.com/en-us/business-opportunities/build-a-practice</a:t>
            </a:r>
            <a:endParaRPr lang="en-US" u="sng"/>
          </a:p>
          <a:p>
            <a:r>
              <a:rPr lang="en-US" sz="2200" b="1"/>
              <a:t>Industry Book of Dreams</a:t>
            </a:r>
          </a:p>
          <a:p>
            <a:pPr lvl="1"/>
            <a:r>
              <a:rPr lang="en-US" u="sng">
                <a:hlinkClick r:id="rId6"/>
              </a:rPr>
              <a:t>https://microsoft.sharepoint.com/teams/servicesportfolio/enterprisestrategy/SitePages/Book%20of%20Dreams.aspx</a:t>
            </a:r>
            <a:r>
              <a:rPr lang="en-US" u="sng"/>
              <a:t> </a:t>
            </a:r>
            <a:endParaRPr lang="en-US"/>
          </a:p>
          <a:p>
            <a:endParaRPr lang="en-US" sz="2400"/>
          </a:p>
          <a:p>
            <a:endParaRPr lang="en-US" sz="2400"/>
          </a:p>
        </p:txBody>
      </p:sp>
    </p:spTree>
    <p:extLst>
      <p:ext uri="{BB962C8B-B14F-4D97-AF65-F5344CB8AC3E}">
        <p14:creationId xmlns:p14="http://schemas.microsoft.com/office/powerpoint/2010/main" val="319632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solidFill>
                  <a:schemeClr val="tx1"/>
                </a:solidFill>
              </a:rPr>
              <a:t>Cortana Analytics Key Verticals</a:t>
            </a:r>
          </a:p>
        </p:txBody>
      </p:sp>
      <p:sp>
        <p:nvSpPr>
          <p:cNvPr id="36" name="Rectangle 35"/>
          <p:cNvSpPr/>
          <p:nvPr/>
        </p:nvSpPr>
        <p:spPr bwMode="auto">
          <a:xfrm>
            <a:off x="406960" y="1225778"/>
            <a:ext cx="3688781" cy="60010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Segoe UI" pitchFamily="34" charset="0"/>
                <a:cs typeface="Segoe UI Light" panose="020B0502040204020203" pitchFamily="34" charset="0"/>
              </a:rPr>
              <a:t>Retail</a:t>
            </a:r>
          </a:p>
        </p:txBody>
      </p:sp>
      <p:sp>
        <p:nvSpPr>
          <p:cNvPr id="37" name="Rectangle 36"/>
          <p:cNvSpPr/>
          <p:nvPr/>
        </p:nvSpPr>
        <p:spPr bwMode="auto">
          <a:xfrm>
            <a:off x="4204545" y="1225778"/>
            <a:ext cx="3688781" cy="60010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Segoe UI" pitchFamily="34" charset="0"/>
                <a:cs typeface="Segoe UI Light" panose="020B0502040204020203" pitchFamily="34" charset="0"/>
              </a:rPr>
              <a:t>Healthcare</a:t>
            </a:r>
          </a:p>
        </p:txBody>
      </p:sp>
      <p:sp>
        <p:nvSpPr>
          <p:cNvPr id="38" name="Rectangle 37"/>
          <p:cNvSpPr/>
          <p:nvPr/>
        </p:nvSpPr>
        <p:spPr bwMode="auto">
          <a:xfrm>
            <a:off x="8002129" y="1225778"/>
            <a:ext cx="3688781" cy="600104"/>
          </a:xfrm>
          <a:prstGeom prst="rect">
            <a:avLst/>
          </a:prstGeom>
          <a:solidFill>
            <a:schemeClr val="accent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goe UI Light" panose="020B0502040204020203" pitchFamily="34" charset="0"/>
                <a:ea typeface="Segoe UI" pitchFamily="34" charset="0"/>
                <a:cs typeface="Segoe UI Light" panose="020B0502040204020203" pitchFamily="34" charset="0"/>
              </a:rPr>
              <a:t>Financial Services</a:t>
            </a:r>
          </a:p>
        </p:txBody>
      </p:sp>
      <p:sp>
        <p:nvSpPr>
          <p:cNvPr id="66" name="Rectangle 65"/>
          <p:cNvSpPr/>
          <p:nvPr/>
        </p:nvSpPr>
        <p:spPr bwMode="auto">
          <a:xfrm>
            <a:off x="406960" y="1818097"/>
            <a:ext cx="3688781" cy="43716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Overview</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$22 trillion global revenue</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($4.7 trillion U.S.)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4% annual growth rate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3.7 million businesses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42 million employees</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Trends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Commerce anywhere, anytime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Personal and in context</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Scenarios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Sales &amp; Marketing: Demand Forecasting</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Customer &amp; Channel: Personalized Offers</a:t>
            </a:r>
          </a:p>
        </p:txBody>
      </p:sp>
      <p:sp>
        <p:nvSpPr>
          <p:cNvPr id="67" name="Rectangle 66"/>
          <p:cNvSpPr/>
          <p:nvPr/>
        </p:nvSpPr>
        <p:spPr bwMode="auto">
          <a:xfrm>
            <a:off x="4204545" y="1818097"/>
            <a:ext cx="3688781" cy="43716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Overview</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$2 trillion spent in U.S./year on healthcare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5,754 hospitals with &gt;36 million patients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Hospital readmissions cost ~$41 billion/year</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ACA new regulations for Medicare/Medicaid </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Trends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Payments based on patient outcome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Government monitoring hospital readmissions </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b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and number of hospital-acquired conditions</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Scenarios </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Customer &amp; Channel: Patient Outcomes </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Operations &amp; Workforce: Operational Efficiency</a:t>
            </a:r>
          </a:p>
        </p:txBody>
      </p:sp>
      <p:sp>
        <p:nvSpPr>
          <p:cNvPr id="68" name="Rectangle 67"/>
          <p:cNvSpPr/>
          <p:nvPr/>
        </p:nvSpPr>
        <p:spPr bwMode="auto">
          <a:xfrm>
            <a:off x="8002129" y="1818097"/>
            <a:ext cx="3688781" cy="437168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Overview</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7.9% of US Economy</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$1.2 trillion revenue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12% revenue growth rate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5.9 million employees</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Industry Trends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Understanding customer behavior</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Cybersecurity</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Taking banking “mobile”</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Proactive regulatory compliance</a:t>
            </a:r>
          </a:p>
          <a:p>
            <a:pPr marL="0" marR="0" lvl="0" indent="0" algn="l" defTabSz="932472" rtl="0" eaLnBrk="1" fontAlgn="base" latinLnBrk="0" hangingPunct="1">
              <a:lnSpc>
                <a:spcPct val="100000"/>
              </a:lnSpc>
              <a:spcBef>
                <a:spcPts val="60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Scenarios</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Finance &amp; Risk: Risk &amp; Compliance </a:t>
            </a:r>
          </a:p>
          <a:p>
            <a:pPr marL="228600" marR="0" lvl="0" indent="-177800" algn="l" defTabSz="932472" rtl="0" eaLnBrk="1" fontAlgn="base" latinLnBrk="0" hangingPunct="1">
              <a:lnSpc>
                <a:spcPct val="100000"/>
              </a:lnSpc>
              <a:spcBef>
                <a:spcPts val="100"/>
              </a:spcBef>
              <a:spcAft>
                <a:spcPts val="30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pitchFamily="34" charset="0"/>
                <a:cs typeface="Segoe UI" panose="020B0502040204020203" pitchFamily="34" charset="0"/>
              </a:rPr>
              <a:t>Sales &amp; Marketing: Personalization </a:t>
            </a:r>
          </a:p>
        </p:txBody>
      </p:sp>
      <p:grpSp>
        <p:nvGrpSpPr>
          <p:cNvPr id="29" name="Group 28"/>
          <p:cNvGrpSpPr/>
          <p:nvPr/>
        </p:nvGrpSpPr>
        <p:grpSpPr>
          <a:xfrm>
            <a:off x="3349992" y="1295353"/>
            <a:ext cx="494860" cy="488711"/>
            <a:chOff x="1095375" y="3024188"/>
            <a:chExt cx="255588" cy="252412"/>
          </a:xfrm>
          <a:solidFill>
            <a:schemeClr val="bg1"/>
          </a:solidFill>
        </p:grpSpPr>
        <p:sp>
          <p:nvSpPr>
            <p:cNvPr id="30" name="Freeform 113"/>
            <p:cNvSpPr>
              <a:spLocks noEditPoints="1"/>
            </p:cNvSpPr>
            <p:nvPr/>
          </p:nvSpPr>
          <p:spPr bwMode="auto">
            <a:xfrm>
              <a:off x="1146175" y="3221038"/>
              <a:ext cx="57150" cy="55562"/>
            </a:xfrm>
            <a:custGeom>
              <a:avLst/>
              <a:gdLst>
                <a:gd name="T0" fmla="*/ 36 w 71"/>
                <a:gd name="T1" fmla="*/ 72 h 72"/>
                <a:gd name="T2" fmla="*/ 21 w 71"/>
                <a:gd name="T3" fmla="*/ 68 h 72"/>
                <a:gd name="T4" fmla="*/ 11 w 71"/>
                <a:gd name="T5" fmla="*/ 62 h 72"/>
                <a:gd name="T6" fmla="*/ 3 w 71"/>
                <a:gd name="T7" fmla="*/ 50 h 72"/>
                <a:gd name="T8" fmla="*/ 0 w 71"/>
                <a:gd name="T9" fmla="*/ 37 h 72"/>
                <a:gd name="T10" fmla="*/ 1 w 71"/>
                <a:gd name="T11" fmla="*/ 29 h 72"/>
                <a:gd name="T12" fmla="*/ 6 w 71"/>
                <a:gd name="T13" fmla="*/ 17 h 72"/>
                <a:gd name="T14" fmla="*/ 16 w 71"/>
                <a:gd name="T15" fmla="*/ 7 h 72"/>
                <a:gd name="T16" fmla="*/ 28 w 71"/>
                <a:gd name="T17" fmla="*/ 2 h 72"/>
                <a:gd name="T18" fmla="*/ 36 w 71"/>
                <a:gd name="T19" fmla="*/ 0 h 72"/>
                <a:gd name="T20" fmla="*/ 49 w 71"/>
                <a:gd name="T21" fmla="*/ 4 h 72"/>
                <a:gd name="T22" fmla="*/ 61 w 71"/>
                <a:gd name="T23" fmla="*/ 12 h 72"/>
                <a:gd name="T24" fmla="*/ 67 w 71"/>
                <a:gd name="T25" fmla="*/ 22 h 72"/>
                <a:gd name="T26" fmla="*/ 71 w 71"/>
                <a:gd name="T27" fmla="*/ 37 h 72"/>
                <a:gd name="T28" fmla="*/ 71 w 71"/>
                <a:gd name="T29" fmla="*/ 43 h 72"/>
                <a:gd name="T30" fmla="*/ 64 w 71"/>
                <a:gd name="T31" fmla="*/ 57 h 72"/>
                <a:gd name="T32" fmla="*/ 56 w 71"/>
                <a:gd name="T33" fmla="*/ 65 h 72"/>
                <a:gd name="T34" fmla="*/ 43 w 71"/>
                <a:gd name="T35" fmla="*/ 72 h 72"/>
                <a:gd name="T36" fmla="*/ 36 w 71"/>
                <a:gd name="T37" fmla="*/ 72 h 72"/>
                <a:gd name="T38" fmla="*/ 36 w 71"/>
                <a:gd name="T39" fmla="*/ 10 h 72"/>
                <a:gd name="T40" fmla="*/ 26 w 71"/>
                <a:gd name="T41" fmla="*/ 14 h 72"/>
                <a:gd name="T42" fmla="*/ 13 w 71"/>
                <a:gd name="T43" fmla="*/ 27 h 72"/>
                <a:gd name="T44" fmla="*/ 9 w 71"/>
                <a:gd name="T45" fmla="*/ 37 h 72"/>
                <a:gd name="T46" fmla="*/ 11 w 71"/>
                <a:gd name="T47" fmla="*/ 42 h 72"/>
                <a:gd name="T48" fmla="*/ 18 w 71"/>
                <a:gd name="T49" fmla="*/ 53 h 72"/>
                <a:gd name="T50" fmla="*/ 31 w 71"/>
                <a:gd name="T51" fmla="*/ 62 h 72"/>
                <a:gd name="T52" fmla="*/ 36 w 71"/>
                <a:gd name="T53" fmla="*/ 62 h 72"/>
                <a:gd name="T54" fmla="*/ 46 w 71"/>
                <a:gd name="T55" fmla="*/ 60 h 72"/>
                <a:gd name="T56" fmla="*/ 59 w 71"/>
                <a:gd name="T57" fmla="*/ 47 h 72"/>
                <a:gd name="T58" fmla="*/ 61 w 71"/>
                <a:gd name="T59" fmla="*/ 37 h 72"/>
                <a:gd name="T60" fmla="*/ 61 w 71"/>
                <a:gd name="T61" fmla="*/ 32 h 72"/>
                <a:gd name="T62" fmla="*/ 53 w 71"/>
                <a:gd name="T63" fmla="*/ 19 h 72"/>
                <a:gd name="T64" fmla="*/ 41 w 71"/>
                <a:gd name="T65" fmla="*/ 12 h 72"/>
                <a:gd name="T66" fmla="*/ 36 w 71"/>
                <a:gd name="T67"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72">
                  <a:moveTo>
                    <a:pt x="36" y="72"/>
                  </a:moveTo>
                  <a:lnTo>
                    <a:pt x="36" y="72"/>
                  </a:lnTo>
                  <a:lnTo>
                    <a:pt x="28" y="72"/>
                  </a:lnTo>
                  <a:lnTo>
                    <a:pt x="21" y="68"/>
                  </a:lnTo>
                  <a:lnTo>
                    <a:pt x="16" y="65"/>
                  </a:lnTo>
                  <a:lnTo>
                    <a:pt x="11" y="62"/>
                  </a:lnTo>
                  <a:lnTo>
                    <a:pt x="6" y="57"/>
                  </a:lnTo>
                  <a:lnTo>
                    <a:pt x="3" y="50"/>
                  </a:lnTo>
                  <a:lnTo>
                    <a:pt x="1" y="43"/>
                  </a:lnTo>
                  <a:lnTo>
                    <a:pt x="0" y="37"/>
                  </a:lnTo>
                  <a:lnTo>
                    <a:pt x="0" y="37"/>
                  </a:lnTo>
                  <a:lnTo>
                    <a:pt x="1" y="29"/>
                  </a:lnTo>
                  <a:lnTo>
                    <a:pt x="3" y="22"/>
                  </a:lnTo>
                  <a:lnTo>
                    <a:pt x="6" y="17"/>
                  </a:lnTo>
                  <a:lnTo>
                    <a:pt x="11" y="12"/>
                  </a:lnTo>
                  <a:lnTo>
                    <a:pt x="16" y="7"/>
                  </a:lnTo>
                  <a:lnTo>
                    <a:pt x="21" y="4"/>
                  </a:lnTo>
                  <a:lnTo>
                    <a:pt x="28" y="2"/>
                  </a:lnTo>
                  <a:lnTo>
                    <a:pt x="36" y="0"/>
                  </a:lnTo>
                  <a:lnTo>
                    <a:pt x="36" y="0"/>
                  </a:lnTo>
                  <a:lnTo>
                    <a:pt x="43" y="2"/>
                  </a:lnTo>
                  <a:lnTo>
                    <a:pt x="49" y="4"/>
                  </a:lnTo>
                  <a:lnTo>
                    <a:pt x="56" y="7"/>
                  </a:lnTo>
                  <a:lnTo>
                    <a:pt x="61" y="12"/>
                  </a:lnTo>
                  <a:lnTo>
                    <a:pt x="64" y="17"/>
                  </a:lnTo>
                  <a:lnTo>
                    <a:pt x="67" y="22"/>
                  </a:lnTo>
                  <a:lnTo>
                    <a:pt x="71" y="29"/>
                  </a:lnTo>
                  <a:lnTo>
                    <a:pt x="71" y="37"/>
                  </a:lnTo>
                  <a:lnTo>
                    <a:pt x="71" y="37"/>
                  </a:lnTo>
                  <a:lnTo>
                    <a:pt x="71" y="43"/>
                  </a:lnTo>
                  <a:lnTo>
                    <a:pt x="67" y="50"/>
                  </a:lnTo>
                  <a:lnTo>
                    <a:pt x="64" y="57"/>
                  </a:lnTo>
                  <a:lnTo>
                    <a:pt x="61" y="62"/>
                  </a:lnTo>
                  <a:lnTo>
                    <a:pt x="56" y="65"/>
                  </a:lnTo>
                  <a:lnTo>
                    <a:pt x="49" y="68"/>
                  </a:lnTo>
                  <a:lnTo>
                    <a:pt x="43" y="72"/>
                  </a:lnTo>
                  <a:lnTo>
                    <a:pt x="36" y="72"/>
                  </a:lnTo>
                  <a:lnTo>
                    <a:pt x="36" y="72"/>
                  </a:lnTo>
                  <a:close/>
                  <a:moveTo>
                    <a:pt x="36" y="10"/>
                  </a:moveTo>
                  <a:lnTo>
                    <a:pt x="36" y="10"/>
                  </a:lnTo>
                  <a:lnTo>
                    <a:pt x="31" y="12"/>
                  </a:lnTo>
                  <a:lnTo>
                    <a:pt x="26" y="14"/>
                  </a:lnTo>
                  <a:lnTo>
                    <a:pt x="18" y="19"/>
                  </a:lnTo>
                  <a:lnTo>
                    <a:pt x="13" y="27"/>
                  </a:lnTo>
                  <a:lnTo>
                    <a:pt x="11" y="32"/>
                  </a:lnTo>
                  <a:lnTo>
                    <a:pt x="9" y="37"/>
                  </a:lnTo>
                  <a:lnTo>
                    <a:pt x="9" y="37"/>
                  </a:lnTo>
                  <a:lnTo>
                    <a:pt x="11" y="42"/>
                  </a:lnTo>
                  <a:lnTo>
                    <a:pt x="13" y="47"/>
                  </a:lnTo>
                  <a:lnTo>
                    <a:pt x="18" y="53"/>
                  </a:lnTo>
                  <a:lnTo>
                    <a:pt x="26" y="60"/>
                  </a:lnTo>
                  <a:lnTo>
                    <a:pt x="31" y="62"/>
                  </a:lnTo>
                  <a:lnTo>
                    <a:pt x="36" y="62"/>
                  </a:lnTo>
                  <a:lnTo>
                    <a:pt x="36" y="62"/>
                  </a:lnTo>
                  <a:lnTo>
                    <a:pt x="41" y="62"/>
                  </a:lnTo>
                  <a:lnTo>
                    <a:pt x="46" y="60"/>
                  </a:lnTo>
                  <a:lnTo>
                    <a:pt x="53" y="53"/>
                  </a:lnTo>
                  <a:lnTo>
                    <a:pt x="59" y="47"/>
                  </a:lnTo>
                  <a:lnTo>
                    <a:pt x="61" y="42"/>
                  </a:lnTo>
                  <a:lnTo>
                    <a:pt x="61" y="37"/>
                  </a:lnTo>
                  <a:lnTo>
                    <a:pt x="61" y="37"/>
                  </a:lnTo>
                  <a:lnTo>
                    <a:pt x="61" y="32"/>
                  </a:lnTo>
                  <a:lnTo>
                    <a:pt x="59" y="27"/>
                  </a:lnTo>
                  <a:lnTo>
                    <a:pt x="53" y="19"/>
                  </a:lnTo>
                  <a:lnTo>
                    <a:pt x="46" y="14"/>
                  </a:lnTo>
                  <a:lnTo>
                    <a:pt x="41" y="12"/>
                  </a:lnTo>
                  <a:lnTo>
                    <a:pt x="36" y="10"/>
                  </a:lnTo>
                  <a:lnTo>
                    <a:pt x="3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114"/>
            <p:cNvSpPr>
              <a:spLocks noEditPoints="1"/>
            </p:cNvSpPr>
            <p:nvPr/>
          </p:nvSpPr>
          <p:spPr bwMode="auto">
            <a:xfrm>
              <a:off x="1243013" y="3221038"/>
              <a:ext cx="55562" cy="55562"/>
            </a:xfrm>
            <a:custGeom>
              <a:avLst/>
              <a:gdLst>
                <a:gd name="T0" fmla="*/ 37 w 72"/>
                <a:gd name="T1" fmla="*/ 72 h 72"/>
                <a:gd name="T2" fmla="*/ 22 w 72"/>
                <a:gd name="T3" fmla="*/ 68 h 72"/>
                <a:gd name="T4" fmla="*/ 12 w 72"/>
                <a:gd name="T5" fmla="*/ 62 h 72"/>
                <a:gd name="T6" fmla="*/ 4 w 72"/>
                <a:gd name="T7" fmla="*/ 50 h 72"/>
                <a:gd name="T8" fmla="*/ 0 w 72"/>
                <a:gd name="T9" fmla="*/ 37 h 72"/>
                <a:gd name="T10" fmla="*/ 2 w 72"/>
                <a:gd name="T11" fmla="*/ 29 h 72"/>
                <a:gd name="T12" fmla="*/ 7 w 72"/>
                <a:gd name="T13" fmla="*/ 17 h 72"/>
                <a:gd name="T14" fmla="*/ 17 w 72"/>
                <a:gd name="T15" fmla="*/ 7 h 72"/>
                <a:gd name="T16" fmla="*/ 29 w 72"/>
                <a:gd name="T17" fmla="*/ 2 h 72"/>
                <a:gd name="T18" fmla="*/ 37 w 72"/>
                <a:gd name="T19" fmla="*/ 0 h 72"/>
                <a:gd name="T20" fmla="*/ 50 w 72"/>
                <a:gd name="T21" fmla="*/ 4 h 72"/>
                <a:gd name="T22" fmla="*/ 62 w 72"/>
                <a:gd name="T23" fmla="*/ 12 h 72"/>
                <a:gd name="T24" fmla="*/ 68 w 72"/>
                <a:gd name="T25" fmla="*/ 22 h 72"/>
                <a:gd name="T26" fmla="*/ 72 w 72"/>
                <a:gd name="T27" fmla="*/ 37 h 72"/>
                <a:gd name="T28" fmla="*/ 72 w 72"/>
                <a:gd name="T29" fmla="*/ 43 h 72"/>
                <a:gd name="T30" fmla="*/ 65 w 72"/>
                <a:gd name="T31" fmla="*/ 57 h 72"/>
                <a:gd name="T32" fmla="*/ 57 w 72"/>
                <a:gd name="T33" fmla="*/ 65 h 72"/>
                <a:gd name="T34" fmla="*/ 44 w 72"/>
                <a:gd name="T35" fmla="*/ 72 h 72"/>
                <a:gd name="T36" fmla="*/ 37 w 72"/>
                <a:gd name="T37" fmla="*/ 72 h 72"/>
                <a:gd name="T38" fmla="*/ 37 w 72"/>
                <a:gd name="T39" fmla="*/ 10 h 72"/>
                <a:gd name="T40" fmla="*/ 27 w 72"/>
                <a:gd name="T41" fmla="*/ 14 h 72"/>
                <a:gd name="T42" fmla="*/ 14 w 72"/>
                <a:gd name="T43" fmla="*/ 27 h 72"/>
                <a:gd name="T44" fmla="*/ 10 w 72"/>
                <a:gd name="T45" fmla="*/ 37 h 72"/>
                <a:gd name="T46" fmla="*/ 12 w 72"/>
                <a:gd name="T47" fmla="*/ 42 h 72"/>
                <a:gd name="T48" fmla="*/ 19 w 72"/>
                <a:gd name="T49" fmla="*/ 53 h 72"/>
                <a:gd name="T50" fmla="*/ 32 w 72"/>
                <a:gd name="T51" fmla="*/ 62 h 72"/>
                <a:gd name="T52" fmla="*/ 37 w 72"/>
                <a:gd name="T53" fmla="*/ 62 h 72"/>
                <a:gd name="T54" fmla="*/ 47 w 72"/>
                <a:gd name="T55" fmla="*/ 60 h 72"/>
                <a:gd name="T56" fmla="*/ 60 w 72"/>
                <a:gd name="T57" fmla="*/ 47 h 72"/>
                <a:gd name="T58" fmla="*/ 62 w 72"/>
                <a:gd name="T59" fmla="*/ 37 h 72"/>
                <a:gd name="T60" fmla="*/ 62 w 72"/>
                <a:gd name="T61" fmla="*/ 32 h 72"/>
                <a:gd name="T62" fmla="*/ 53 w 72"/>
                <a:gd name="T63" fmla="*/ 19 h 72"/>
                <a:gd name="T64" fmla="*/ 42 w 72"/>
                <a:gd name="T65" fmla="*/ 12 h 72"/>
                <a:gd name="T66" fmla="*/ 37 w 72"/>
                <a:gd name="T67" fmla="*/ 1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72">
                  <a:moveTo>
                    <a:pt x="37" y="72"/>
                  </a:moveTo>
                  <a:lnTo>
                    <a:pt x="37" y="72"/>
                  </a:lnTo>
                  <a:lnTo>
                    <a:pt x="29" y="72"/>
                  </a:lnTo>
                  <a:lnTo>
                    <a:pt x="22" y="68"/>
                  </a:lnTo>
                  <a:lnTo>
                    <a:pt x="17" y="65"/>
                  </a:lnTo>
                  <a:lnTo>
                    <a:pt x="12" y="62"/>
                  </a:lnTo>
                  <a:lnTo>
                    <a:pt x="7" y="57"/>
                  </a:lnTo>
                  <a:lnTo>
                    <a:pt x="4" y="50"/>
                  </a:lnTo>
                  <a:lnTo>
                    <a:pt x="2" y="43"/>
                  </a:lnTo>
                  <a:lnTo>
                    <a:pt x="0" y="37"/>
                  </a:lnTo>
                  <a:lnTo>
                    <a:pt x="0" y="37"/>
                  </a:lnTo>
                  <a:lnTo>
                    <a:pt x="2" y="29"/>
                  </a:lnTo>
                  <a:lnTo>
                    <a:pt x="4" y="22"/>
                  </a:lnTo>
                  <a:lnTo>
                    <a:pt x="7" y="17"/>
                  </a:lnTo>
                  <a:lnTo>
                    <a:pt x="12" y="12"/>
                  </a:lnTo>
                  <a:lnTo>
                    <a:pt x="17" y="7"/>
                  </a:lnTo>
                  <a:lnTo>
                    <a:pt x="22" y="4"/>
                  </a:lnTo>
                  <a:lnTo>
                    <a:pt x="29" y="2"/>
                  </a:lnTo>
                  <a:lnTo>
                    <a:pt x="37" y="0"/>
                  </a:lnTo>
                  <a:lnTo>
                    <a:pt x="37" y="0"/>
                  </a:lnTo>
                  <a:lnTo>
                    <a:pt x="44" y="2"/>
                  </a:lnTo>
                  <a:lnTo>
                    <a:pt x="50" y="4"/>
                  </a:lnTo>
                  <a:lnTo>
                    <a:pt x="57" y="7"/>
                  </a:lnTo>
                  <a:lnTo>
                    <a:pt x="62" y="12"/>
                  </a:lnTo>
                  <a:lnTo>
                    <a:pt x="65" y="17"/>
                  </a:lnTo>
                  <a:lnTo>
                    <a:pt x="68" y="22"/>
                  </a:lnTo>
                  <a:lnTo>
                    <a:pt x="72" y="29"/>
                  </a:lnTo>
                  <a:lnTo>
                    <a:pt x="72" y="37"/>
                  </a:lnTo>
                  <a:lnTo>
                    <a:pt x="72" y="37"/>
                  </a:lnTo>
                  <a:lnTo>
                    <a:pt x="72" y="43"/>
                  </a:lnTo>
                  <a:lnTo>
                    <a:pt x="68" y="50"/>
                  </a:lnTo>
                  <a:lnTo>
                    <a:pt x="65" y="57"/>
                  </a:lnTo>
                  <a:lnTo>
                    <a:pt x="62" y="62"/>
                  </a:lnTo>
                  <a:lnTo>
                    <a:pt x="57" y="65"/>
                  </a:lnTo>
                  <a:lnTo>
                    <a:pt x="50" y="68"/>
                  </a:lnTo>
                  <a:lnTo>
                    <a:pt x="44" y="72"/>
                  </a:lnTo>
                  <a:lnTo>
                    <a:pt x="37" y="72"/>
                  </a:lnTo>
                  <a:lnTo>
                    <a:pt x="37" y="72"/>
                  </a:lnTo>
                  <a:close/>
                  <a:moveTo>
                    <a:pt x="37" y="10"/>
                  </a:moveTo>
                  <a:lnTo>
                    <a:pt x="37" y="10"/>
                  </a:lnTo>
                  <a:lnTo>
                    <a:pt x="32" y="12"/>
                  </a:lnTo>
                  <a:lnTo>
                    <a:pt x="27" y="14"/>
                  </a:lnTo>
                  <a:lnTo>
                    <a:pt x="19" y="19"/>
                  </a:lnTo>
                  <a:lnTo>
                    <a:pt x="14" y="27"/>
                  </a:lnTo>
                  <a:lnTo>
                    <a:pt x="12" y="32"/>
                  </a:lnTo>
                  <a:lnTo>
                    <a:pt x="10" y="37"/>
                  </a:lnTo>
                  <a:lnTo>
                    <a:pt x="10" y="37"/>
                  </a:lnTo>
                  <a:lnTo>
                    <a:pt x="12" y="42"/>
                  </a:lnTo>
                  <a:lnTo>
                    <a:pt x="14" y="47"/>
                  </a:lnTo>
                  <a:lnTo>
                    <a:pt x="19" y="53"/>
                  </a:lnTo>
                  <a:lnTo>
                    <a:pt x="27" y="60"/>
                  </a:lnTo>
                  <a:lnTo>
                    <a:pt x="32" y="62"/>
                  </a:lnTo>
                  <a:lnTo>
                    <a:pt x="37" y="62"/>
                  </a:lnTo>
                  <a:lnTo>
                    <a:pt x="37" y="62"/>
                  </a:lnTo>
                  <a:lnTo>
                    <a:pt x="42" y="62"/>
                  </a:lnTo>
                  <a:lnTo>
                    <a:pt x="47" y="60"/>
                  </a:lnTo>
                  <a:lnTo>
                    <a:pt x="53" y="53"/>
                  </a:lnTo>
                  <a:lnTo>
                    <a:pt x="60" y="47"/>
                  </a:lnTo>
                  <a:lnTo>
                    <a:pt x="62" y="42"/>
                  </a:lnTo>
                  <a:lnTo>
                    <a:pt x="62" y="37"/>
                  </a:lnTo>
                  <a:lnTo>
                    <a:pt x="62" y="37"/>
                  </a:lnTo>
                  <a:lnTo>
                    <a:pt x="62" y="32"/>
                  </a:lnTo>
                  <a:lnTo>
                    <a:pt x="60" y="27"/>
                  </a:lnTo>
                  <a:lnTo>
                    <a:pt x="53" y="19"/>
                  </a:lnTo>
                  <a:lnTo>
                    <a:pt x="47" y="14"/>
                  </a:lnTo>
                  <a:lnTo>
                    <a:pt x="42" y="12"/>
                  </a:lnTo>
                  <a:lnTo>
                    <a:pt x="37" y="10"/>
                  </a:lnTo>
                  <a:lnTo>
                    <a:pt x="37"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115"/>
            <p:cNvSpPr>
              <a:spLocks noChangeArrowheads="1"/>
            </p:cNvSpPr>
            <p:nvPr/>
          </p:nvSpPr>
          <p:spPr bwMode="auto">
            <a:xfrm>
              <a:off x="1198563" y="3244850"/>
              <a:ext cx="47625" cy="79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116"/>
            <p:cNvSpPr>
              <a:spLocks/>
            </p:cNvSpPr>
            <p:nvPr/>
          </p:nvSpPr>
          <p:spPr bwMode="auto">
            <a:xfrm>
              <a:off x="1095375" y="3024188"/>
              <a:ext cx="58737" cy="225425"/>
            </a:xfrm>
            <a:custGeom>
              <a:avLst/>
              <a:gdLst>
                <a:gd name="T0" fmla="*/ 65 w 74"/>
                <a:gd name="T1" fmla="*/ 283 h 283"/>
                <a:gd name="T2" fmla="*/ 45 w 74"/>
                <a:gd name="T3" fmla="*/ 10 h 283"/>
                <a:gd name="T4" fmla="*/ 0 w 74"/>
                <a:gd name="T5" fmla="*/ 10 h 283"/>
                <a:gd name="T6" fmla="*/ 0 w 74"/>
                <a:gd name="T7" fmla="*/ 0 h 283"/>
                <a:gd name="T8" fmla="*/ 55 w 74"/>
                <a:gd name="T9" fmla="*/ 0 h 283"/>
                <a:gd name="T10" fmla="*/ 74 w 74"/>
                <a:gd name="T11" fmla="*/ 281 h 283"/>
                <a:gd name="T12" fmla="*/ 65 w 74"/>
                <a:gd name="T13" fmla="*/ 283 h 283"/>
              </a:gdLst>
              <a:ahLst/>
              <a:cxnLst>
                <a:cxn ang="0">
                  <a:pos x="T0" y="T1"/>
                </a:cxn>
                <a:cxn ang="0">
                  <a:pos x="T2" y="T3"/>
                </a:cxn>
                <a:cxn ang="0">
                  <a:pos x="T4" y="T5"/>
                </a:cxn>
                <a:cxn ang="0">
                  <a:pos x="T6" y="T7"/>
                </a:cxn>
                <a:cxn ang="0">
                  <a:pos x="T8" y="T9"/>
                </a:cxn>
                <a:cxn ang="0">
                  <a:pos x="T10" y="T11"/>
                </a:cxn>
                <a:cxn ang="0">
                  <a:pos x="T12" y="T13"/>
                </a:cxn>
              </a:cxnLst>
              <a:rect l="0" t="0" r="r" b="b"/>
              <a:pathLst>
                <a:path w="74" h="283">
                  <a:moveTo>
                    <a:pt x="65" y="283"/>
                  </a:moveTo>
                  <a:lnTo>
                    <a:pt x="45" y="10"/>
                  </a:lnTo>
                  <a:lnTo>
                    <a:pt x="0" y="10"/>
                  </a:lnTo>
                  <a:lnTo>
                    <a:pt x="0" y="0"/>
                  </a:lnTo>
                  <a:lnTo>
                    <a:pt x="55" y="0"/>
                  </a:lnTo>
                  <a:lnTo>
                    <a:pt x="74" y="281"/>
                  </a:lnTo>
                  <a:lnTo>
                    <a:pt x="65" y="2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117"/>
            <p:cNvSpPr>
              <a:spLocks/>
            </p:cNvSpPr>
            <p:nvPr/>
          </p:nvSpPr>
          <p:spPr bwMode="auto">
            <a:xfrm>
              <a:off x="1138238" y="3057525"/>
              <a:ext cx="212725" cy="139700"/>
            </a:xfrm>
            <a:custGeom>
              <a:avLst/>
              <a:gdLst>
                <a:gd name="T0" fmla="*/ 11 w 268"/>
                <a:gd name="T1" fmla="*/ 176 h 176"/>
                <a:gd name="T2" fmla="*/ 10 w 268"/>
                <a:gd name="T3" fmla="*/ 166 h 176"/>
                <a:gd name="T4" fmla="*/ 223 w 268"/>
                <a:gd name="T5" fmla="*/ 151 h 176"/>
                <a:gd name="T6" fmla="*/ 256 w 268"/>
                <a:gd name="T7" fmla="*/ 10 h 176"/>
                <a:gd name="T8" fmla="*/ 0 w 268"/>
                <a:gd name="T9" fmla="*/ 10 h 176"/>
                <a:gd name="T10" fmla="*/ 0 w 268"/>
                <a:gd name="T11" fmla="*/ 0 h 176"/>
                <a:gd name="T12" fmla="*/ 268 w 268"/>
                <a:gd name="T13" fmla="*/ 0 h 176"/>
                <a:gd name="T14" fmla="*/ 232 w 268"/>
                <a:gd name="T15" fmla="*/ 161 h 176"/>
                <a:gd name="T16" fmla="*/ 11 w 268"/>
                <a:gd name="T1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8" h="176">
                  <a:moveTo>
                    <a:pt x="11" y="176"/>
                  </a:moveTo>
                  <a:lnTo>
                    <a:pt x="10" y="166"/>
                  </a:lnTo>
                  <a:lnTo>
                    <a:pt x="223" y="151"/>
                  </a:lnTo>
                  <a:lnTo>
                    <a:pt x="256" y="10"/>
                  </a:lnTo>
                  <a:lnTo>
                    <a:pt x="0" y="10"/>
                  </a:lnTo>
                  <a:lnTo>
                    <a:pt x="0" y="0"/>
                  </a:lnTo>
                  <a:lnTo>
                    <a:pt x="268" y="0"/>
                  </a:lnTo>
                  <a:lnTo>
                    <a:pt x="232" y="161"/>
                  </a:lnTo>
                  <a:lnTo>
                    <a:pt x="11"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oup 1"/>
          <p:cNvGrpSpPr/>
          <p:nvPr/>
        </p:nvGrpSpPr>
        <p:grpSpPr>
          <a:xfrm>
            <a:off x="10947323" y="1290378"/>
            <a:ext cx="497724" cy="494065"/>
            <a:chOff x="2010336" y="5860873"/>
            <a:chExt cx="497724" cy="494065"/>
          </a:xfrm>
          <a:solidFill>
            <a:schemeClr val="bg1"/>
          </a:solidFill>
        </p:grpSpPr>
        <p:grpSp>
          <p:nvGrpSpPr>
            <p:cNvPr id="35" name="Group 34"/>
            <p:cNvGrpSpPr/>
            <p:nvPr/>
          </p:nvGrpSpPr>
          <p:grpSpPr>
            <a:xfrm>
              <a:off x="2187843" y="5969885"/>
              <a:ext cx="146588" cy="271052"/>
              <a:chOff x="1841500" y="3573463"/>
              <a:chExt cx="84137" cy="155575"/>
            </a:xfrm>
            <a:grpFill/>
          </p:grpSpPr>
          <p:sp>
            <p:nvSpPr>
              <p:cNvPr id="43" name="Rectangle 191"/>
              <p:cNvSpPr>
                <a:spLocks noChangeArrowheads="1"/>
              </p:cNvSpPr>
              <p:nvPr/>
            </p:nvSpPr>
            <p:spPr bwMode="auto">
              <a:xfrm>
                <a:off x="1868488" y="3573463"/>
                <a:ext cx="7937"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192"/>
              <p:cNvSpPr>
                <a:spLocks noChangeArrowheads="1"/>
              </p:cNvSpPr>
              <p:nvPr/>
            </p:nvSpPr>
            <p:spPr bwMode="auto">
              <a:xfrm>
                <a:off x="1884363" y="3573463"/>
                <a:ext cx="7937"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93"/>
              <p:cNvSpPr>
                <a:spLocks/>
              </p:cNvSpPr>
              <p:nvPr/>
            </p:nvSpPr>
            <p:spPr bwMode="auto">
              <a:xfrm>
                <a:off x="1841500" y="3586163"/>
                <a:ext cx="84137" cy="123825"/>
              </a:xfrm>
              <a:custGeom>
                <a:avLst/>
                <a:gdLst>
                  <a:gd name="T0" fmla="*/ 50 w 106"/>
                  <a:gd name="T1" fmla="*/ 155 h 155"/>
                  <a:gd name="T2" fmla="*/ 23 w 106"/>
                  <a:gd name="T3" fmla="*/ 152 h 155"/>
                  <a:gd name="T4" fmla="*/ 7 w 106"/>
                  <a:gd name="T5" fmla="*/ 144 h 155"/>
                  <a:gd name="T6" fmla="*/ 2 w 106"/>
                  <a:gd name="T7" fmla="*/ 139 h 155"/>
                  <a:gd name="T8" fmla="*/ 0 w 106"/>
                  <a:gd name="T9" fmla="*/ 126 h 155"/>
                  <a:gd name="T10" fmla="*/ 10 w 106"/>
                  <a:gd name="T11" fmla="*/ 126 h 155"/>
                  <a:gd name="T12" fmla="*/ 12 w 106"/>
                  <a:gd name="T13" fmla="*/ 134 h 155"/>
                  <a:gd name="T14" fmla="*/ 13 w 106"/>
                  <a:gd name="T15" fmla="*/ 137 h 155"/>
                  <a:gd name="T16" fmla="*/ 25 w 106"/>
                  <a:gd name="T17" fmla="*/ 142 h 155"/>
                  <a:gd name="T18" fmla="*/ 50 w 106"/>
                  <a:gd name="T19" fmla="*/ 145 h 155"/>
                  <a:gd name="T20" fmla="*/ 63 w 106"/>
                  <a:gd name="T21" fmla="*/ 145 h 155"/>
                  <a:gd name="T22" fmla="*/ 83 w 106"/>
                  <a:gd name="T23" fmla="*/ 139 h 155"/>
                  <a:gd name="T24" fmla="*/ 90 w 106"/>
                  <a:gd name="T25" fmla="*/ 136 h 155"/>
                  <a:gd name="T26" fmla="*/ 95 w 106"/>
                  <a:gd name="T27" fmla="*/ 124 h 155"/>
                  <a:gd name="T28" fmla="*/ 95 w 106"/>
                  <a:gd name="T29" fmla="*/ 112 h 155"/>
                  <a:gd name="T30" fmla="*/ 95 w 106"/>
                  <a:gd name="T31" fmla="*/ 111 h 155"/>
                  <a:gd name="T32" fmla="*/ 93 w 106"/>
                  <a:gd name="T33" fmla="*/ 101 h 155"/>
                  <a:gd name="T34" fmla="*/ 83 w 106"/>
                  <a:gd name="T35" fmla="*/ 89 h 155"/>
                  <a:gd name="T36" fmla="*/ 65 w 106"/>
                  <a:gd name="T37" fmla="*/ 81 h 155"/>
                  <a:gd name="T38" fmla="*/ 50 w 106"/>
                  <a:gd name="T39" fmla="*/ 81 h 155"/>
                  <a:gd name="T40" fmla="*/ 25 w 106"/>
                  <a:gd name="T41" fmla="*/ 74 h 155"/>
                  <a:gd name="T42" fmla="*/ 12 w 106"/>
                  <a:gd name="T43" fmla="*/ 63 h 155"/>
                  <a:gd name="T44" fmla="*/ 5 w 106"/>
                  <a:gd name="T45" fmla="*/ 48 h 155"/>
                  <a:gd name="T46" fmla="*/ 5 w 106"/>
                  <a:gd name="T47" fmla="*/ 41 h 155"/>
                  <a:gd name="T48" fmla="*/ 5 w 106"/>
                  <a:gd name="T49" fmla="*/ 30 h 155"/>
                  <a:gd name="T50" fmla="*/ 13 w 106"/>
                  <a:gd name="T51" fmla="*/ 13 h 155"/>
                  <a:gd name="T52" fmla="*/ 20 w 106"/>
                  <a:gd name="T53" fmla="*/ 8 h 155"/>
                  <a:gd name="T54" fmla="*/ 38 w 106"/>
                  <a:gd name="T55" fmla="*/ 0 h 155"/>
                  <a:gd name="T56" fmla="*/ 50 w 106"/>
                  <a:gd name="T57" fmla="*/ 0 h 155"/>
                  <a:gd name="T58" fmla="*/ 78 w 106"/>
                  <a:gd name="T59" fmla="*/ 5 h 155"/>
                  <a:gd name="T60" fmla="*/ 95 w 106"/>
                  <a:gd name="T61" fmla="*/ 16 h 155"/>
                  <a:gd name="T62" fmla="*/ 100 w 106"/>
                  <a:gd name="T63" fmla="*/ 30 h 155"/>
                  <a:gd name="T64" fmla="*/ 90 w 106"/>
                  <a:gd name="T65" fmla="*/ 35 h 155"/>
                  <a:gd name="T66" fmla="*/ 90 w 106"/>
                  <a:gd name="T67" fmla="*/ 35 h 155"/>
                  <a:gd name="T68" fmla="*/ 90 w 106"/>
                  <a:gd name="T69" fmla="*/ 31 h 155"/>
                  <a:gd name="T70" fmla="*/ 85 w 106"/>
                  <a:gd name="T71" fmla="*/ 21 h 155"/>
                  <a:gd name="T72" fmla="*/ 73 w 106"/>
                  <a:gd name="T73" fmla="*/ 13 h 155"/>
                  <a:gd name="T74" fmla="*/ 50 w 106"/>
                  <a:gd name="T75" fmla="*/ 10 h 155"/>
                  <a:gd name="T76" fmla="*/ 40 w 106"/>
                  <a:gd name="T77" fmla="*/ 10 h 155"/>
                  <a:gd name="T78" fmla="*/ 25 w 106"/>
                  <a:gd name="T79" fmla="*/ 15 h 155"/>
                  <a:gd name="T80" fmla="*/ 20 w 106"/>
                  <a:gd name="T81" fmla="*/ 20 h 155"/>
                  <a:gd name="T82" fmla="*/ 15 w 106"/>
                  <a:gd name="T83" fmla="*/ 33 h 155"/>
                  <a:gd name="T84" fmla="*/ 15 w 106"/>
                  <a:gd name="T85" fmla="*/ 39 h 155"/>
                  <a:gd name="T86" fmla="*/ 15 w 106"/>
                  <a:gd name="T87" fmla="*/ 46 h 155"/>
                  <a:gd name="T88" fmla="*/ 20 w 106"/>
                  <a:gd name="T89" fmla="*/ 56 h 155"/>
                  <a:gd name="T90" fmla="*/ 30 w 106"/>
                  <a:gd name="T91" fmla="*/ 66 h 155"/>
                  <a:gd name="T92" fmla="*/ 50 w 106"/>
                  <a:gd name="T93" fmla="*/ 71 h 155"/>
                  <a:gd name="T94" fmla="*/ 68 w 106"/>
                  <a:gd name="T95" fmla="*/ 73 h 155"/>
                  <a:gd name="T96" fmla="*/ 91 w 106"/>
                  <a:gd name="T97" fmla="*/ 83 h 155"/>
                  <a:gd name="T98" fmla="*/ 103 w 106"/>
                  <a:gd name="T99" fmla="*/ 97 h 155"/>
                  <a:gd name="T100" fmla="*/ 106 w 106"/>
                  <a:gd name="T101" fmla="*/ 111 h 155"/>
                  <a:gd name="T102" fmla="*/ 106 w 106"/>
                  <a:gd name="T103" fmla="*/ 112 h 155"/>
                  <a:gd name="T104" fmla="*/ 105 w 106"/>
                  <a:gd name="T105" fmla="*/ 126 h 155"/>
                  <a:gd name="T106" fmla="*/ 96 w 106"/>
                  <a:gd name="T107" fmla="*/ 142 h 155"/>
                  <a:gd name="T108" fmla="*/ 88 w 106"/>
                  <a:gd name="T109" fmla="*/ 149 h 155"/>
                  <a:gd name="T110" fmla="*/ 65 w 106"/>
                  <a:gd name="T111" fmla="*/ 155 h 155"/>
                  <a:gd name="T112" fmla="*/ 50 w 106"/>
                  <a:gd name="T11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 h="155">
                    <a:moveTo>
                      <a:pt x="50" y="155"/>
                    </a:moveTo>
                    <a:lnTo>
                      <a:pt x="50" y="155"/>
                    </a:lnTo>
                    <a:lnTo>
                      <a:pt x="35" y="155"/>
                    </a:lnTo>
                    <a:lnTo>
                      <a:pt x="23" y="152"/>
                    </a:lnTo>
                    <a:lnTo>
                      <a:pt x="13" y="149"/>
                    </a:lnTo>
                    <a:lnTo>
                      <a:pt x="7" y="144"/>
                    </a:lnTo>
                    <a:lnTo>
                      <a:pt x="7" y="144"/>
                    </a:lnTo>
                    <a:lnTo>
                      <a:pt x="2" y="139"/>
                    </a:lnTo>
                    <a:lnTo>
                      <a:pt x="0" y="134"/>
                    </a:lnTo>
                    <a:lnTo>
                      <a:pt x="0" y="126"/>
                    </a:lnTo>
                    <a:lnTo>
                      <a:pt x="10" y="126"/>
                    </a:lnTo>
                    <a:lnTo>
                      <a:pt x="10" y="126"/>
                    </a:lnTo>
                    <a:lnTo>
                      <a:pt x="10" y="131"/>
                    </a:lnTo>
                    <a:lnTo>
                      <a:pt x="12" y="134"/>
                    </a:lnTo>
                    <a:lnTo>
                      <a:pt x="13" y="137"/>
                    </a:lnTo>
                    <a:lnTo>
                      <a:pt x="13" y="137"/>
                    </a:lnTo>
                    <a:lnTo>
                      <a:pt x="18" y="141"/>
                    </a:lnTo>
                    <a:lnTo>
                      <a:pt x="25" y="142"/>
                    </a:lnTo>
                    <a:lnTo>
                      <a:pt x="35" y="145"/>
                    </a:lnTo>
                    <a:lnTo>
                      <a:pt x="50" y="145"/>
                    </a:lnTo>
                    <a:lnTo>
                      <a:pt x="50" y="145"/>
                    </a:lnTo>
                    <a:lnTo>
                      <a:pt x="63" y="145"/>
                    </a:lnTo>
                    <a:lnTo>
                      <a:pt x="75" y="144"/>
                    </a:lnTo>
                    <a:lnTo>
                      <a:pt x="83" y="139"/>
                    </a:lnTo>
                    <a:lnTo>
                      <a:pt x="90" y="136"/>
                    </a:lnTo>
                    <a:lnTo>
                      <a:pt x="90" y="136"/>
                    </a:lnTo>
                    <a:lnTo>
                      <a:pt x="93" y="129"/>
                    </a:lnTo>
                    <a:lnTo>
                      <a:pt x="95" y="124"/>
                    </a:lnTo>
                    <a:lnTo>
                      <a:pt x="95" y="112"/>
                    </a:lnTo>
                    <a:lnTo>
                      <a:pt x="95" y="112"/>
                    </a:lnTo>
                    <a:lnTo>
                      <a:pt x="95" y="111"/>
                    </a:lnTo>
                    <a:lnTo>
                      <a:pt x="95" y="111"/>
                    </a:lnTo>
                    <a:lnTo>
                      <a:pt x="95" y="106"/>
                    </a:lnTo>
                    <a:lnTo>
                      <a:pt x="93" y="101"/>
                    </a:lnTo>
                    <a:lnTo>
                      <a:pt x="90" y="96"/>
                    </a:lnTo>
                    <a:lnTo>
                      <a:pt x="83" y="89"/>
                    </a:lnTo>
                    <a:lnTo>
                      <a:pt x="76" y="84"/>
                    </a:lnTo>
                    <a:lnTo>
                      <a:pt x="65" y="81"/>
                    </a:lnTo>
                    <a:lnTo>
                      <a:pt x="50" y="81"/>
                    </a:lnTo>
                    <a:lnTo>
                      <a:pt x="50" y="81"/>
                    </a:lnTo>
                    <a:lnTo>
                      <a:pt x="37" y="79"/>
                    </a:lnTo>
                    <a:lnTo>
                      <a:pt x="25" y="74"/>
                    </a:lnTo>
                    <a:lnTo>
                      <a:pt x="17" y="69"/>
                    </a:lnTo>
                    <a:lnTo>
                      <a:pt x="12" y="63"/>
                    </a:lnTo>
                    <a:lnTo>
                      <a:pt x="8" y="54"/>
                    </a:lnTo>
                    <a:lnTo>
                      <a:pt x="5" y="48"/>
                    </a:lnTo>
                    <a:lnTo>
                      <a:pt x="5" y="41"/>
                    </a:lnTo>
                    <a:lnTo>
                      <a:pt x="5" y="41"/>
                    </a:lnTo>
                    <a:lnTo>
                      <a:pt x="5" y="36"/>
                    </a:lnTo>
                    <a:lnTo>
                      <a:pt x="5" y="30"/>
                    </a:lnTo>
                    <a:lnTo>
                      <a:pt x="7" y="21"/>
                    </a:lnTo>
                    <a:lnTo>
                      <a:pt x="13" y="13"/>
                    </a:lnTo>
                    <a:lnTo>
                      <a:pt x="13" y="13"/>
                    </a:lnTo>
                    <a:lnTo>
                      <a:pt x="20" y="8"/>
                    </a:lnTo>
                    <a:lnTo>
                      <a:pt x="28" y="3"/>
                    </a:lnTo>
                    <a:lnTo>
                      <a:pt x="38" y="0"/>
                    </a:lnTo>
                    <a:lnTo>
                      <a:pt x="50" y="0"/>
                    </a:lnTo>
                    <a:lnTo>
                      <a:pt x="50" y="0"/>
                    </a:lnTo>
                    <a:lnTo>
                      <a:pt x="66" y="1"/>
                    </a:lnTo>
                    <a:lnTo>
                      <a:pt x="78" y="5"/>
                    </a:lnTo>
                    <a:lnTo>
                      <a:pt x="88" y="11"/>
                    </a:lnTo>
                    <a:lnTo>
                      <a:pt x="95" y="16"/>
                    </a:lnTo>
                    <a:lnTo>
                      <a:pt x="98" y="23"/>
                    </a:lnTo>
                    <a:lnTo>
                      <a:pt x="100" y="30"/>
                    </a:lnTo>
                    <a:lnTo>
                      <a:pt x="100" y="35"/>
                    </a:lnTo>
                    <a:lnTo>
                      <a:pt x="90" y="35"/>
                    </a:lnTo>
                    <a:lnTo>
                      <a:pt x="95" y="35"/>
                    </a:lnTo>
                    <a:lnTo>
                      <a:pt x="90" y="35"/>
                    </a:lnTo>
                    <a:lnTo>
                      <a:pt x="90" y="35"/>
                    </a:lnTo>
                    <a:lnTo>
                      <a:pt x="90" y="31"/>
                    </a:lnTo>
                    <a:lnTo>
                      <a:pt x="88" y="26"/>
                    </a:lnTo>
                    <a:lnTo>
                      <a:pt x="85" y="21"/>
                    </a:lnTo>
                    <a:lnTo>
                      <a:pt x="80" y="18"/>
                    </a:lnTo>
                    <a:lnTo>
                      <a:pt x="73" y="13"/>
                    </a:lnTo>
                    <a:lnTo>
                      <a:pt x="63" y="11"/>
                    </a:lnTo>
                    <a:lnTo>
                      <a:pt x="50" y="10"/>
                    </a:lnTo>
                    <a:lnTo>
                      <a:pt x="50" y="10"/>
                    </a:lnTo>
                    <a:lnTo>
                      <a:pt x="40" y="10"/>
                    </a:lnTo>
                    <a:lnTo>
                      <a:pt x="32" y="13"/>
                    </a:lnTo>
                    <a:lnTo>
                      <a:pt x="25" y="15"/>
                    </a:lnTo>
                    <a:lnTo>
                      <a:pt x="20" y="20"/>
                    </a:lnTo>
                    <a:lnTo>
                      <a:pt x="20" y="20"/>
                    </a:lnTo>
                    <a:lnTo>
                      <a:pt x="17" y="26"/>
                    </a:lnTo>
                    <a:lnTo>
                      <a:pt x="15" y="33"/>
                    </a:lnTo>
                    <a:lnTo>
                      <a:pt x="15" y="39"/>
                    </a:lnTo>
                    <a:lnTo>
                      <a:pt x="15" y="39"/>
                    </a:lnTo>
                    <a:lnTo>
                      <a:pt x="15" y="39"/>
                    </a:lnTo>
                    <a:lnTo>
                      <a:pt x="15" y="46"/>
                    </a:lnTo>
                    <a:lnTo>
                      <a:pt x="17" y="51"/>
                    </a:lnTo>
                    <a:lnTo>
                      <a:pt x="20" y="56"/>
                    </a:lnTo>
                    <a:lnTo>
                      <a:pt x="23" y="61"/>
                    </a:lnTo>
                    <a:lnTo>
                      <a:pt x="30" y="66"/>
                    </a:lnTo>
                    <a:lnTo>
                      <a:pt x="38" y="69"/>
                    </a:lnTo>
                    <a:lnTo>
                      <a:pt x="50" y="71"/>
                    </a:lnTo>
                    <a:lnTo>
                      <a:pt x="50" y="71"/>
                    </a:lnTo>
                    <a:lnTo>
                      <a:pt x="68" y="73"/>
                    </a:lnTo>
                    <a:lnTo>
                      <a:pt x="81" y="76"/>
                    </a:lnTo>
                    <a:lnTo>
                      <a:pt x="91" y="83"/>
                    </a:lnTo>
                    <a:lnTo>
                      <a:pt x="98" y="91"/>
                    </a:lnTo>
                    <a:lnTo>
                      <a:pt x="103" y="97"/>
                    </a:lnTo>
                    <a:lnTo>
                      <a:pt x="105" y="104"/>
                    </a:lnTo>
                    <a:lnTo>
                      <a:pt x="106" y="111"/>
                    </a:lnTo>
                    <a:lnTo>
                      <a:pt x="106" y="112"/>
                    </a:lnTo>
                    <a:lnTo>
                      <a:pt x="106" y="112"/>
                    </a:lnTo>
                    <a:lnTo>
                      <a:pt x="106" y="119"/>
                    </a:lnTo>
                    <a:lnTo>
                      <a:pt x="105" y="126"/>
                    </a:lnTo>
                    <a:lnTo>
                      <a:pt x="101" y="134"/>
                    </a:lnTo>
                    <a:lnTo>
                      <a:pt x="96" y="142"/>
                    </a:lnTo>
                    <a:lnTo>
                      <a:pt x="96" y="142"/>
                    </a:lnTo>
                    <a:lnTo>
                      <a:pt x="88" y="149"/>
                    </a:lnTo>
                    <a:lnTo>
                      <a:pt x="78" y="152"/>
                    </a:lnTo>
                    <a:lnTo>
                      <a:pt x="65" y="155"/>
                    </a:lnTo>
                    <a:lnTo>
                      <a:pt x="50" y="155"/>
                    </a:lnTo>
                    <a:lnTo>
                      <a:pt x="5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9" name="Group 48"/>
            <p:cNvGrpSpPr/>
            <p:nvPr/>
          </p:nvGrpSpPr>
          <p:grpSpPr>
            <a:xfrm>
              <a:off x="2010336" y="5860873"/>
              <a:ext cx="497724" cy="494065"/>
              <a:chOff x="1087438" y="947738"/>
              <a:chExt cx="215900" cy="214313"/>
            </a:xfrm>
            <a:grpFill/>
          </p:grpSpPr>
          <p:sp>
            <p:nvSpPr>
              <p:cNvPr id="52" name="Freeform 453"/>
              <p:cNvSpPr>
                <a:spLocks/>
              </p:cNvSpPr>
              <p:nvPr/>
            </p:nvSpPr>
            <p:spPr bwMode="auto">
              <a:xfrm>
                <a:off x="1195388" y="947738"/>
                <a:ext cx="107950" cy="214313"/>
              </a:xfrm>
              <a:custGeom>
                <a:avLst/>
                <a:gdLst>
                  <a:gd name="T0" fmla="*/ 0 w 136"/>
                  <a:gd name="T1" fmla="*/ 262 h 270"/>
                  <a:gd name="T2" fmla="*/ 14 w 136"/>
                  <a:gd name="T3" fmla="*/ 262 h 270"/>
                  <a:gd name="T4" fmla="*/ 38 w 136"/>
                  <a:gd name="T5" fmla="*/ 256 h 270"/>
                  <a:gd name="T6" fmla="*/ 61 w 136"/>
                  <a:gd name="T7" fmla="*/ 247 h 270"/>
                  <a:gd name="T8" fmla="*/ 91 w 136"/>
                  <a:gd name="T9" fmla="*/ 225 h 270"/>
                  <a:gd name="T10" fmla="*/ 113 w 136"/>
                  <a:gd name="T11" fmla="*/ 195 h 270"/>
                  <a:gd name="T12" fmla="*/ 123 w 136"/>
                  <a:gd name="T13" fmla="*/ 174 h 270"/>
                  <a:gd name="T14" fmla="*/ 126 w 136"/>
                  <a:gd name="T15" fmla="*/ 148 h 270"/>
                  <a:gd name="T16" fmla="*/ 128 w 136"/>
                  <a:gd name="T17" fmla="*/ 136 h 270"/>
                  <a:gd name="T18" fmla="*/ 124 w 136"/>
                  <a:gd name="T19" fmla="*/ 110 h 270"/>
                  <a:gd name="T20" fmla="*/ 117 w 136"/>
                  <a:gd name="T21" fmla="*/ 85 h 270"/>
                  <a:gd name="T22" fmla="*/ 107 w 136"/>
                  <a:gd name="T23" fmla="*/ 63 h 270"/>
                  <a:gd name="T24" fmla="*/ 71 w 136"/>
                  <a:gd name="T25" fmla="*/ 30 h 270"/>
                  <a:gd name="T26" fmla="*/ 50 w 136"/>
                  <a:gd name="T27" fmla="*/ 18 h 270"/>
                  <a:gd name="T28" fmla="*/ 26 w 136"/>
                  <a:gd name="T29" fmla="*/ 10 h 270"/>
                  <a:gd name="T30" fmla="*/ 0 w 136"/>
                  <a:gd name="T31" fmla="*/ 8 h 270"/>
                  <a:gd name="T32" fmla="*/ 0 w 136"/>
                  <a:gd name="T33" fmla="*/ 0 h 270"/>
                  <a:gd name="T34" fmla="*/ 28 w 136"/>
                  <a:gd name="T35" fmla="*/ 2 h 270"/>
                  <a:gd name="T36" fmla="*/ 53 w 136"/>
                  <a:gd name="T37" fmla="*/ 10 h 270"/>
                  <a:gd name="T38" fmla="*/ 75 w 136"/>
                  <a:gd name="T39" fmla="*/ 22 h 270"/>
                  <a:gd name="T40" fmla="*/ 97 w 136"/>
                  <a:gd name="T41" fmla="*/ 39 h 270"/>
                  <a:gd name="T42" fmla="*/ 113 w 136"/>
                  <a:gd name="T43" fmla="*/ 59 h 270"/>
                  <a:gd name="T44" fmla="*/ 124 w 136"/>
                  <a:gd name="T45" fmla="*/ 83 h 270"/>
                  <a:gd name="T46" fmla="*/ 132 w 136"/>
                  <a:gd name="T47" fmla="*/ 108 h 270"/>
                  <a:gd name="T48" fmla="*/ 136 w 136"/>
                  <a:gd name="T49" fmla="*/ 136 h 270"/>
                  <a:gd name="T50" fmla="*/ 136 w 136"/>
                  <a:gd name="T51" fmla="*/ 150 h 270"/>
                  <a:gd name="T52" fmla="*/ 130 w 136"/>
                  <a:gd name="T53" fmla="*/ 176 h 270"/>
                  <a:gd name="T54" fmla="*/ 121 w 136"/>
                  <a:gd name="T55" fmla="*/ 199 h 270"/>
                  <a:gd name="T56" fmla="*/ 105 w 136"/>
                  <a:gd name="T57" fmla="*/ 221 h 270"/>
                  <a:gd name="T58" fmla="*/ 87 w 136"/>
                  <a:gd name="T59" fmla="*/ 241 h 270"/>
                  <a:gd name="T60" fmla="*/ 65 w 136"/>
                  <a:gd name="T61" fmla="*/ 254 h 270"/>
                  <a:gd name="T62" fmla="*/ 40 w 136"/>
                  <a:gd name="T63" fmla="*/ 264 h 270"/>
                  <a:gd name="T64" fmla="*/ 14 w 136"/>
                  <a:gd name="T65" fmla="*/ 270 h 270"/>
                  <a:gd name="T66" fmla="*/ 0 w 136"/>
                  <a:gd name="T67" fmla="*/ 27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70">
                    <a:moveTo>
                      <a:pt x="0" y="270"/>
                    </a:moveTo>
                    <a:lnTo>
                      <a:pt x="0" y="262"/>
                    </a:lnTo>
                    <a:lnTo>
                      <a:pt x="0" y="262"/>
                    </a:lnTo>
                    <a:lnTo>
                      <a:pt x="14" y="262"/>
                    </a:lnTo>
                    <a:lnTo>
                      <a:pt x="26" y="260"/>
                    </a:lnTo>
                    <a:lnTo>
                      <a:pt x="38" y="256"/>
                    </a:lnTo>
                    <a:lnTo>
                      <a:pt x="50" y="252"/>
                    </a:lnTo>
                    <a:lnTo>
                      <a:pt x="61" y="247"/>
                    </a:lnTo>
                    <a:lnTo>
                      <a:pt x="71" y="241"/>
                    </a:lnTo>
                    <a:lnTo>
                      <a:pt x="91" y="225"/>
                    </a:lnTo>
                    <a:lnTo>
                      <a:pt x="107" y="207"/>
                    </a:lnTo>
                    <a:lnTo>
                      <a:pt x="113" y="195"/>
                    </a:lnTo>
                    <a:lnTo>
                      <a:pt x="117" y="185"/>
                    </a:lnTo>
                    <a:lnTo>
                      <a:pt x="123" y="174"/>
                    </a:lnTo>
                    <a:lnTo>
                      <a:pt x="124" y="162"/>
                    </a:lnTo>
                    <a:lnTo>
                      <a:pt x="126" y="148"/>
                    </a:lnTo>
                    <a:lnTo>
                      <a:pt x="128" y="136"/>
                    </a:lnTo>
                    <a:lnTo>
                      <a:pt x="128" y="136"/>
                    </a:lnTo>
                    <a:lnTo>
                      <a:pt x="126" y="122"/>
                    </a:lnTo>
                    <a:lnTo>
                      <a:pt x="124" y="110"/>
                    </a:lnTo>
                    <a:lnTo>
                      <a:pt x="123" y="97"/>
                    </a:lnTo>
                    <a:lnTo>
                      <a:pt x="117" y="85"/>
                    </a:lnTo>
                    <a:lnTo>
                      <a:pt x="113" y="75"/>
                    </a:lnTo>
                    <a:lnTo>
                      <a:pt x="107" y="63"/>
                    </a:lnTo>
                    <a:lnTo>
                      <a:pt x="91" y="45"/>
                    </a:lnTo>
                    <a:lnTo>
                      <a:pt x="71" y="30"/>
                    </a:lnTo>
                    <a:lnTo>
                      <a:pt x="61" y="24"/>
                    </a:lnTo>
                    <a:lnTo>
                      <a:pt x="50" y="18"/>
                    </a:lnTo>
                    <a:lnTo>
                      <a:pt x="38" y="14"/>
                    </a:lnTo>
                    <a:lnTo>
                      <a:pt x="26" y="10"/>
                    </a:lnTo>
                    <a:lnTo>
                      <a:pt x="14" y="8"/>
                    </a:lnTo>
                    <a:lnTo>
                      <a:pt x="0" y="8"/>
                    </a:lnTo>
                    <a:lnTo>
                      <a:pt x="0" y="0"/>
                    </a:lnTo>
                    <a:lnTo>
                      <a:pt x="0" y="0"/>
                    </a:lnTo>
                    <a:lnTo>
                      <a:pt x="14" y="0"/>
                    </a:lnTo>
                    <a:lnTo>
                      <a:pt x="28" y="2"/>
                    </a:lnTo>
                    <a:lnTo>
                      <a:pt x="40" y="6"/>
                    </a:lnTo>
                    <a:lnTo>
                      <a:pt x="53" y="10"/>
                    </a:lnTo>
                    <a:lnTo>
                      <a:pt x="65" y="16"/>
                    </a:lnTo>
                    <a:lnTo>
                      <a:pt x="75" y="22"/>
                    </a:lnTo>
                    <a:lnTo>
                      <a:pt x="87" y="30"/>
                    </a:lnTo>
                    <a:lnTo>
                      <a:pt x="97" y="39"/>
                    </a:lnTo>
                    <a:lnTo>
                      <a:pt x="105" y="49"/>
                    </a:lnTo>
                    <a:lnTo>
                      <a:pt x="113" y="59"/>
                    </a:lnTo>
                    <a:lnTo>
                      <a:pt x="121" y="71"/>
                    </a:lnTo>
                    <a:lnTo>
                      <a:pt x="124" y="83"/>
                    </a:lnTo>
                    <a:lnTo>
                      <a:pt x="130" y="95"/>
                    </a:lnTo>
                    <a:lnTo>
                      <a:pt x="132" y="108"/>
                    </a:lnTo>
                    <a:lnTo>
                      <a:pt x="136" y="120"/>
                    </a:lnTo>
                    <a:lnTo>
                      <a:pt x="136" y="136"/>
                    </a:lnTo>
                    <a:lnTo>
                      <a:pt x="136" y="136"/>
                    </a:lnTo>
                    <a:lnTo>
                      <a:pt x="136" y="150"/>
                    </a:lnTo>
                    <a:lnTo>
                      <a:pt x="132" y="162"/>
                    </a:lnTo>
                    <a:lnTo>
                      <a:pt x="130" y="176"/>
                    </a:lnTo>
                    <a:lnTo>
                      <a:pt x="124" y="187"/>
                    </a:lnTo>
                    <a:lnTo>
                      <a:pt x="121" y="199"/>
                    </a:lnTo>
                    <a:lnTo>
                      <a:pt x="113" y="211"/>
                    </a:lnTo>
                    <a:lnTo>
                      <a:pt x="105" y="221"/>
                    </a:lnTo>
                    <a:lnTo>
                      <a:pt x="97" y="231"/>
                    </a:lnTo>
                    <a:lnTo>
                      <a:pt x="87" y="241"/>
                    </a:lnTo>
                    <a:lnTo>
                      <a:pt x="75" y="248"/>
                    </a:lnTo>
                    <a:lnTo>
                      <a:pt x="65" y="254"/>
                    </a:lnTo>
                    <a:lnTo>
                      <a:pt x="53" y="260"/>
                    </a:lnTo>
                    <a:lnTo>
                      <a:pt x="40" y="264"/>
                    </a:lnTo>
                    <a:lnTo>
                      <a:pt x="28" y="268"/>
                    </a:lnTo>
                    <a:lnTo>
                      <a:pt x="14" y="270"/>
                    </a:lnTo>
                    <a:lnTo>
                      <a:pt x="0" y="270"/>
                    </a:lnTo>
                    <a:lnTo>
                      <a:pt x="0"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454"/>
              <p:cNvSpPr>
                <a:spLocks/>
              </p:cNvSpPr>
              <p:nvPr/>
            </p:nvSpPr>
            <p:spPr bwMode="auto">
              <a:xfrm>
                <a:off x="1087438" y="947738"/>
                <a:ext cx="107950" cy="188913"/>
              </a:xfrm>
              <a:custGeom>
                <a:avLst/>
                <a:gdLst>
                  <a:gd name="T0" fmla="*/ 49 w 136"/>
                  <a:gd name="T1" fmla="*/ 239 h 239"/>
                  <a:gd name="T2" fmla="*/ 26 w 136"/>
                  <a:gd name="T3" fmla="*/ 215 h 239"/>
                  <a:gd name="T4" fmla="*/ 26 w 136"/>
                  <a:gd name="T5" fmla="*/ 215 h 239"/>
                  <a:gd name="T6" fmla="*/ 14 w 136"/>
                  <a:gd name="T7" fmla="*/ 195 h 239"/>
                  <a:gd name="T8" fmla="*/ 6 w 136"/>
                  <a:gd name="T9" fmla="*/ 177 h 239"/>
                  <a:gd name="T10" fmla="*/ 2 w 136"/>
                  <a:gd name="T11" fmla="*/ 156 h 239"/>
                  <a:gd name="T12" fmla="*/ 0 w 136"/>
                  <a:gd name="T13" fmla="*/ 136 h 239"/>
                  <a:gd name="T14" fmla="*/ 0 w 136"/>
                  <a:gd name="T15" fmla="*/ 136 h 239"/>
                  <a:gd name="T16" fmla="*/ 0 w 136"/>
                  <a:gd name="T17" fmla="*/ 120 h 239"/>
                  <a:gd name="T18" fmla="*/ 4 w 136"/>
                  <a:gd name="T19" fmla="*/ 108 h 239"/>
                  <a:gd name="T20" fmla="*/ 6 w 136"/>
                  <a:gd name="T21" fmla="*/ 95 h 239"/>
                  <a:gd name="T22" fmla="*/ 12 w 136"/>
                  <a:gd name="T23" fmla="*/ 83 h 239"/>
                  <a:gd name="T24" fmla="*/ 16 w 136"/>
                  <a:gd name="T25" fmla="*/ 71 h 239"/>
                  <a:gd name="T26" fmla="*/ 24 w 136"/>
                  <a:gd name="T27" fmla="*/ 59 h 239"/>
                  <a:gd name="T28" fmla="*/ 32 w 136"/>
                  <a:gd name="T29" fmla="*/ 49 h 239"/>
                  <a:gd name="T30" fmla="*/ 40 w 136"/>
                  <a:gd name="T31" fmla="*/ 39 h 239"/>
                  <a:gd name="T32" fmla="*/ 49 w 136"/>
                  <a:gd name="T33" fmla="*/ 30 h 239"/>
                  <a:gd name="T34" fmla="*/ 61 w 136"/>
                  <a:gd name="T35" fmla="*/ 22 h 239"/>
                  <a:gd name="T36" fmla="*/ 71 w 136"/>
                  <a:gd name="T37" fmla="*/ 16 h 239"/>
                  <a:gd name="T38" fmla="*/ 83 w 136"/>
                  <a:gd name="T39" fmla="*/ 10 h 239"/>
                  <a:gd name="T40" fmla="*/ 97 w 136"/>
                  <a:gd name="T41" fmla="*/ 6 h 239"/>
                  <a:gd name="T42" fmla="*/ 109 w 136"/>
                  <a:gd name="T43" fmla="*/ 2 h 239"/>
                  <a:gd name="T44" fmla="*/ 122 w 136"/>
                  <a:gd name="T45" fmla="*/ 0 h 239"/>
                  <a:gd name="T46" fmla="*/ 136 w 136"/>
                  <a:gd name="T47" fmla="*/ 0 h 239"/>
                  <a:gd name="T48" fmla="*/ 136 w 136"/>
                  <a:gd name="T49" fmla="*/ 8 h 239"/>
                  <a:gd name="T50" fmla="*/ 136 w 136"/>
                  <a:gd name="T51" fmla="*/ 8 h 239"/>
                  <a:gd name="T52" fmla="*/ 122 w 136"/>
                  <a:gd name="T53" fmla="*/ 8 h 239"/>
                  <a:gd name="T54" fmla="*/ 111 w 136"/>
                  <a:gd name="T55" fmla="*/ 10 h 239"/>
                  <a:gd name="T56" fmla="*/ 99 w 136"/>
                  <a:gd name="T57" fmla="*/ 14 h 239"/>
                  <a:gd name="T58" fmla="*/ 87 w 136"/>
                  <a:gd name="T59" fmla="*/ 18 h 239"/>
                  <a:gd name="T60" fmla="*/ 75 w 136"/>
                  <a:gd name="T61" fmla="*/ 24 h 239"/>
                  <a:gd name="T62" fmla="*/ 65 w 136"/>
                  <a:gd name="T63" fmla="*/ 30 h 239"/>
                  <a:gd name="T64" fmla="*/ 45 w 136"/>
                  <a:gd name="T65" fmla="*/ 45 h 239"/>
                  <a:gd name="T66" fmla="*/ 30 w 136"/>
                  <a:gd name="T67" fmla="*/ 63 h 239"/>
                  <a:gd name="T68" fmla="*/ 24 w 136"/>
                  <a:gd name="T69" fmla="*/ 75 h 239"/>
                  <a:gd name="T70" fmla="*/ 20 w 136"/>
                  <a:gd name="T71" fmla="*/ 85 h 239"/>
                  <a:gd name="T72" fmla="*/ 14 w 136"/>
                  <a:gd name="T73" fmla="*/ 97 h 239"/>
                  <a:gd name="T74" fmla="*/ 12 w 136"/>
                  <a:gd name="T75" fmla="*/ 110 h 239"/>
                  <a:gd name="T76" fmla="*/ 10 w 136"/>
                  <a:gd name="T77" fmla="*/ 122 h 239"/>
                  <a:gd name="T78" fmla="*/ 8 w 136"/>
                  <a:gd name="T79" fmla="*/ 136 h 239"/>
                  <a:gd name="T80" fmla="*/ 8 w 136"/>
                  <a:gd name="T81" fmla="*/ 136 h 239"/>
                  <a:gd name="T82" fmla="*/ 10 w 136"/>
                  <a:gd name="T83" fmla="*/ 156 h 239"/>
                  <a:gd name="T84" fmla="*/ 14 w 136"/>
                  <a:gd name="T85" fmla="*/ 174 h 239"/>
                  <a:gd name="T86" fmla="*/ 22 w 136"/>
                  <a:gd name="T87" fmla="*/ 191 h 239"/>
                  <a:gd name="T88" fmla="*/ 32 w 136"/>
                  <a:gd name="T89" fmla="*/ 209 h 239"/>
                  <a:gd name="T90" fmla="*/ 55 w 136"/>
                  <a:gd name="T91" fmla="*/ 233 h 239"/>
                  <a:gd name="T92" fmla="*/ 49 w 136"/>
                  <a:gd name="T93" fmla="*/ 23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6" h="239">
                    <a:moveTo>
                      <a:pt x="49" y="239"/>
                    </a:moveTo>
                    <a:lnTo>
                      <a:pt x="26" y="215"/>
                    </a:lnTo>
                    <a:lnTo>
                      <a:pt x="26" y="215"/>
                    </a:lnTo>
                    <a:lnTo>
                      <a:pt x="14" y="195"/>
                    </a:lnTo>
                    <a:lnTo>
                      <a:pt x="6" y="177"/>
                    </a:lnTo>
                    <a:lnTo>
                      <a:pt x="2" y="156"/>
                    </a:lnTo>
                    <a:lnTo>
                      <a:pt x="0" y="136"/>
                    </a:lnTo>
                    <a:lnTo>
                      <a:pt x="0" y="136"/>
                    </a:lnTo>
                    <a:lnTo>
                      <a:pt x="0" y="120"/>
                    </a:lnTo>
                    <a:lnTo>
                      <a:pt x="4" y="108"/>
                    </a:lnTo>
                    <a:lnTo>
                      <a:pt x="6" y="95"/>
                    </a:lnTo>
                    <a:lnTo>
                      <a:pt x="12" y="83"/>
                    </a:lnTo>
                    <a:lnTo>
                      <a:pt x="16" y="71"/>
                    </a:lnTo>
                    <a:lnTo>
                      <a:pt x="24" y="59"/>
                    </a:lnTo>
                    <a:lnTo>
                      <a:pt x="32" y="49"/>
                    </a:lnTo>
                    <a:lnTo>
                      <a:pt x="40" y="39"/>
                    </a:lnTo>
                    <a:lnTo>
                      <a:pt x="49" y="30"/>
                    </a:lnTo>
                    <a:lnTo>
                      <a:pt x="61" y="22"/>
                    </a:lnTo>
                    <a:lnTo>
                      <a:pt x="71" y="16"/>
                    </a:lnTo>
                    <a:lnTo>
                      <a:pt x="83" y="10"/>
                    </a:lnTo>
                    <a:lnTo>
                      <a:pt x="97" y="6"/>
                    </a:lnTo>
                    <a:lnTo>
                      <a:pt x="109" y="2"/>
                    </a:lnTo>
                    <a:lnTo>
                      <a:pt x="122" y="0"/>
                    </a:lnTo>
                    <a:lnTo>
                      <a:pt x="136" y="0"/>
                    </a:lnTo>
                    <a:lnTo>
                      <a:pt x="136" y="8"/>
                    </a:lnTo>
                    <a:lnTo>
                      <a:pt x="136" y="8"/>
                    </a:lnTo>
                    <a:lnTo>
                      <a:pt x="122" y="8"/>
                    </a:lnTo>
                    <a:lnTo>
                      <a:pt x="111" y="10"/>
                    </a:lnTo>
                    <a:lnTo>
                      <a:pt x="99" y="14"/>
                    </a:lnTo>
                    <a:lnTo>
                      <a:pt x="87" y="18"/>
                    </a:lnTo>
                    <a:lnTo>
                      <a:pt x="75" y="24"/>
                    </a:lnTo>
                    <a:lnTo>
                      <a:pt x="65" y="30"/>
                    </a:lnTo>
                    <a:lnTo>
                      <a:pt x="45" y="45"/>
                    </a:lnTo>
                    <a:lnTo>
                      <a:pt x="30" y="63"/>
                    </a:lnTo>
                    <a:lnTo>
                      <a:pt x="24" y="75"/>
                    </a:lnTo>
                    <a:lnTo>
                      <a:pt x="20" y="85"/>
                    </a:lnTo>
                    <a:lnTo>
                      <a:pt x="14" y="97"/>
                    </a:lnTo>
                    <a:lnTo>
                      <a:pt x="12" y="110"/>
                    </a:lnTo>
                    <a:lnTo>
                      <a:pt x="10" y="122"/>
                    </a:lnTo>
                    <a:lnTo>
                      <a:pt x="8" y="136"/>
                    </a:lnTo>
                    <a:lnTo>
                      <a:pt x="8" y="136"/>
                    </a:lnTo>
                    <a:lnTo>
                      <a:pt x="10" y="156"/>
                    </a:lnTo>
                    <a:lnTo>
                      <a:pt x="14" y="174"/>
                    </a:lnTo>
                    <a:lnTo>
                      <a:pt x="22" y="191"/>
                    </a:lnTo>
                    <a:lnTo>
                      <a:pt x="32" y="209"/>
                    </a:lnTo>
                    <a:lnTo>
                      <a:pt x="55" y="233"/>
                    </a:lnTo>
                    <a:lnTo>
                      <a:pt x="49"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455"/>
              <p:cNvSpPr>
                <a:spLocks/>
              </p:cNvSpPr>
              <p:nvPr/>
            </p:nvSpPr>
            <p:spPr bwMode="auto">
              <a:xfrm>
                <a:off x="1093788" y="1098551"/>
                <a:ext cx="41275" cy="39688"/>
              </a:xfrm>
              <a:custGeom>
                <a:avLst/>
                <a:gdLst>
                  <a:gd name="T0" fmla="*/ 47 w 51"/>
                  <a:gd name="T1" fmla="*/ 52 h 52"/>
                  <a:gd name="T2" fmla="*/ 0 w 51"/>
                  <a:gd name="T3" fmla="*/ 52 h 52"/>
                  <a:gd name="T4" fmla="*/ 0 w 51"/>
                  <a:gd name="T5" fmla="*/ 44 h 52"/>
                  <a:gd name="T6" fmla="*/ 43 w 51"/>
                  <a:gd name="T7" fmla="*/ 44 h 52"/>
                  <a:gd name="T8" fmla="*/ 43 w 51"/>
                  <a:gd name="T9" fmla="*/ 0 h 52"/>
                  <a:gd name="T10" fmla="*/ 51 w 51"/>
                  <a:gd name="T11" fmla="*/ 0 h 52"/>
                  <a:gd name="T12" fmla="*/ 51 w 51"/>
                  <a:gd name="T13" fmla="*/ 48 h 52"/>
                  <a:gd name="T14" fmla="*/ 47 w 51"/>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52">
                    <a:moveTo>
                      <a:pt x="47" y="52"/>
                    </a:moveTo>
                    <a:lnTo>
                      <a:pt x="0" y="52"/>
                    </a:lnTo>
                    <a:lnTo>
                      <a:pt x="0" y="44"/>
                    </a:lnTo>
                    <a:lnTo>
                      <a:pt x="43" y="44"/>
                    </a:lnTo>
                    <a:lnTo>
                      <a:pt x="43" y="0"/>
                    </a:lnTo>
                    <a:lnTo>
                      <a:pt x="51" y="0"/>
                    </a:lnTo>
                    <a:lnTo>
                      <a:pt x="51" y="48"/>
                    </a:lnTo>
                    <a:lnTo>
                      <a:pt x="47"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3" name="Group 2"/>
          <p:cNvGrpSpPr/>
          <p:nvPr/>
        </p:nvGrpSpPr>
        <p:grpSpPr>
          <a:xfrm>
            <a:off x="7064204" y="1301108"/>
            <a:ext cx="546874" cy="482956"/>
            <a:chOff x="8377950" y="5964244"/>
            <a:chExt cx="646987" cy="571368"/>
          </a:xfrm>
          <a:solidFill>
            <a:schemeClr val="bg1"/>
          </a:solidFill>
        </p:grpSpPr>
        <p:sp>
          <p:nvSpPr>
            <p:cNvPr id="72" name="Freeform 5421"/>
            <p:cNvSpPr>
              <a:spLocks noEditPoints="1"/>
            </p:cNvSpPr>
            <p:nvPr/>
          </p:nvSpPr>
          <p:spPr bwMode="auto">
            <a:xfrm>
              <a:off x="8377950" y="5964244"/>
              <a:ext cx="646987" cy="571368"/>
            </a:xfrm>
            <a:custGeom>
              <a:avLst/>
              <a:gdLst>
                <a:gd name="T0" fmla="*/ 75 w 154"/>
                <a:gd name="T1" fmla="*/ 135 h 136"/>
                <a:gd name="T2" fmla="*/ 63 w 154"/>
                <a:gd name="T3" fmla="*/ 126 h 136"/>
                <a:gd name="T4" fmla="*/ 37 w 154"/>
                <a:gd name="T5" fmla="*/ 106 h 136"/>
                <a:gd name="T6" fmla="*/ 16 w 154"/>
                <a:gd name="T7" fmla="*/ 85 h 136"/>
                <a:gd name="T8" fmla="*/ 7 w 154"/>
                <a:gd name="T9" fmla="*/ 68 h 136"/>
                <a:gd name="T10" fmla="*/ 1 w 154"/>
                <a:gd name="T11" fmla="*/ 51 h 136"/>
                <a:gd name="T12" fmla="*/ 0 w 154"/>
                <a:gd name="T13" fmla="*/ 41 h 136"/>
                <a:gd name="T14" fmla="*/ 3 w 154"/>
                <a:gd name="T15" fmla="*/ 26 h 136"/>
                <a:gd name="T16" fmla="*/ 10 w 154"/>
                <a:gd name="T17" fmla="*/ 13 h 136"/>
                <a:gd name="T18" fmla="*/ 23 w 154"/>
                <a:gd name="T19" fmla="*/ 4 h 136"/>
                <a:gd name="T20" fmla="*/ 38 w 154"/>
                <a:gd name="T21" fmla="*/ 0 h 136"/>
                <a:gd name="T22" fmla="*/ 45 w 154"/>
                <a:gd name="T23" fmla="*/ 1 h 136"/>
                <a:gd name="T24" fmla="*/ 57 w 154"/>
                <a:gd name="T25" fmla="*/ 4 h 136"/>
                <a:gd name="T26" fmla="*/ 67 w 154"/>
                <a:gd name="T27" fmla="*/ 10 h 136"/>
                <a:gd name="T28" fmla="*/ 74 w 154"/>
                <a:gd name="T29" fmla="*/ 20 h 136"/>
                <a:gd name="T30" fmla="*/ 77 w 154"/>
                <a:gd name="T31" fmla="*/ 24 h 136"/>
                <a:gd name="T32" fmla="*/ 83 w 154"/>
                <a:gd name="T33" fmla="*/ 14 h 136"/>
                <a:gd name="T34" fmla="*/ 92 w 154"/>
                <a:gd name="T35" fmla="*/ 7 h 136"/>
                <a:gd name="T36" fmla="*/ 103 w 154"/>
                <a:gd name="T37" fmla="*/ 2 h 136"/>
                <a:gd name="T38" fmla="*/ 116 w 154"/>
                <a:gd name="T39" fmla="*/ 0 h 136"/>
                <a:gd name="T40" fmla="*/ 124 w 154"/>
                <a:gd name="T41" fmla="*/ 1 h 136"/>
                <a:gd name="T42" fmla="*/ 139 w 154"/>
                <a:gd name="T43" fmla="*/ 8 h 136"/>
                <a:gd name="T44" fmla="*/ 149 w 154"/>
                <a:gd name="T45" fmla="*/ 20 h 136"/>
                <a:gd name="T46" fmla="*/ 154 w 154"/>
                <a:gd name="T47" fmla="*/ 34 h 136"/>
                <a:gd name="T48" fmla="*/ 154 w 154"/>
                <a:gd name="T49" fmla="*/ 41 h 136"/>
                <a:gd name="T50" fmla="*/ 151 w 154"/>
                <a:gd name="T51" fmla="*/ 59 h 136"/>
                <a:gd name="T52" fmla="*/ 143 w 154"/>
                <a:gd name="T53" fmla="*/ 77 h 136"/>
                <a:gd name="T54" fmla="*/ 131 w 154"/>
                <a:gd name="T55" fmla="*/ 92 h 136"/>
                <a:gd name="T56" fmla="*/ 103 w 154"/>
                <a:gd name="T57" fmla="*/ 118 h 136"/>
                <a:gd name="T58" fmla="*/ 78 w 154"/>
                <a:gd name="T59" fmla="*/ 135 h 136"/>
                <a:gd name="T60" fmla="*/ 38 w 154"/>
                <a:gd name="T61" fmla="*/ 5 h 136"/>
                <a:gd name="T62" fmla="*/ 31 w 154"/>
                <a:gd name="T63" fmla="*/ 6 h 136"/>
                <a:gd name="T64" fmla="*/ 18 w 154"/>
                <a:gd name="T65" fmla="*/ 11 h 136"/>
                <a:gd name="T66" fmla="*/ 10 w 154"/>
                <a:gd name="T67" fmla="*/ 22 h 136"/>
                <a:gd name="T68" fmla="*/ 5 w 154"/>
                <a:gd name="T69" fmla="*/ 34 h 136"/>
                <a:gd name="T70" fmla="*/ 5 w 154"/>
                <a:gd name="T71" fmla="*/ 41 h 136"/>
                <a:gd name="T72" fmla="*/ 7 w 154"/>
                <a:gd name="T73" fmla="*/ 57 h 136"/>
                <a:gd name="T74" fmla="*/ 14 w 154"/>
                <a:gd name="T75" fmla="*/ 72 h 136"/>
                <a:gd name="T76" fmla="*/ 25 w 154"/>
                <a:gd name="T77" fmla="*/ 87 h 136"/>
                <a:gd name="T78" fmla="*/ 49 w 154"/>
                <a:gd name="T79" fmla="*/ 111 h 136"/>
                <a:gd name="T80" fmla="*/ 77 w 154"/>
                <a:gd name="T81" fmla="*/ 130 h 136"/>
                <a:gd name="T82" fmla="*/ 92 w 154"/>
                <a:gd name="T83" fmla="*/ 120 h 136"/>
                <a:gd name="T84" fmla="*/ 117 w 154"/>
                <a:gd name="T85" fmla="*/ 99 h 136"/>
                <a:gd name="T86" fmla="*/ 134 w 154"/>
                <a:gd name="T87" fmla="*/ 80 h 136"/>
                <a:gd name="T88" fmla="*/ 144 w 154"/>
                <a:gd name="T89" fmla="*/ 65 h 136"/>
                <a:gd name="T90" fmla="*/ 149 w 154"/>
                <a:gd name="T91" fmla="*/ 50 h 136"/>
                <a:gd name="T92" fmla="*/ 150 w 154"/>
                <a:gd name="T93" fmla="*/ 41 h 136"/>
                <a:gd name="T94" fmla="*/ 147 w 154"/>
                <a:gd name="T95" fmla="*/ 28 h 136"/>
                <a:gd name="T96" fmla="*/ 141 w 154"/>
                <a:gd name="T97" fmla="*/ 16 h 136"/>
                <a:gd name="T98" fmla="*/ 130 w 154"/>
                <a:gd name="T99" fmla="*/ 8 h 136"/>
                <a:gd name="T100" fmla="*/ 116 w 154"/>
                <a:gd name="T101" fmla="*/ 5 h 136"/>
                <a:gd name="T102" fmla="*/ 110 w 154"/>
                <a:gd name="T103" fmla="*/ 5 h 136"/>
                <a:gd name="T104" fmla="*/ 96 w 154"/>
                <a:gd name="T105" fmla="*/ 10 h 136"/>
                <a:gd name="T106" fmla="*/ 87 w 154"/>
                <a:gd name="T107" fmla="*/ 17 h 136"/>
                <a:gd name="T108" fmla="*/ 81 w 154"/>
                <a:gd name="T109" fmla="*/ 30 h 136"/>
                <a:gd name="T110" fmla="*/ 74 w 154"/>
                <a:gd name="T111" fmla="*/ 36 h 136"/>
                <a:gd name="T112" fmla="*/ 73 w 154"/>
                <a:gd name="T113" fmla="*/ 30 h 136"/>
                <a:gd name="T114" fmla="*/ 68 w 154"/>
                <a:gd name="T115" fmla="*/ 17 h 136"/>
                <a:gd name="T116" fmla="*/ 58 w 154"/>
                <a:gd name="T117" fmla="*/ 10 h 136"/>
                <a:gd name="T118" fmla="*/ 45 w 154"/>
                <a:gd name="T119" fmla="*/ 5 h 136"/>
                <a:gd name="T120" fmla="*/ 38 w 154"/>
                <a:gd name="T121" fmla="*/ 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4" h="136">
                  <a:moveTo>
                    <a:pt x="77" y="136"/>
                  </a:moveTo>
                  <a:lnTo>
                    <a:pt x="75" y="135"/>
                  </a:lnTo>
                  <a:lnTo>
                    <a:pt x="75" y="135"/>
                  </a:lnTo>
                  <a:lnTo>
                    <a:pt x="63" y="126"/>
                  </a:lnTo>
                  <a:lnTo>
                    <a:pt x="50" y="118"/>
                  </a:lnTo>
                  <a:lnTo>
                    <a:pt x="37" y="106"/>
                  </a:lnTo>
                  <a:lnTo>
                    <a:pt x="23" y="92"/>
                  </a:lnTo>
                  <a:lnTo>
                    <a:pt x="16" y="85"/>
                  </a:lnTo>
                  <a:lnTo>
                    <a:pt x="11" y="77"/>
                  </a:lnTo>
                  <a:lnTo>
                    <a:pt x="7" y="68"/>
                  </a:lnTo>
                  <a:lnTo>
                    <a:pt x="3" y="59"/>
                  </a:lnTo>
                  <a:lnTo>
                    <a:pt x="1" y="51"/>
                  </a:lnTo>
                  <a:lnTo>
                    <a:pt x="0" y="41"/>
                  </a:lnTo>
                  <a:lnTo>
                    <a:pt x="0" y="41"/>
                  </a:lnTo>
                  <a:lnTo>
                    <a:pt x="1" y="34"/>
                  </a:lnTo>
                  <a:lnTo>
                    <a:pt x="3" y="26"/>
                  </a:lnTo>
                  <a:lnTo>
                    <a:pt x="6" y="20"/>
                  </a:lnTo>
                  <a:lnTo>
                    <a:pt x="10" y="13"/>
                  </a:lnTo>
                  <a:lnTo>
                    <a:pt x="15" y="8"/>
                  </a:lnTo>
                  <a:lnTo>
                    <a:pt x="23" y="4"/>
                  </a:lnTo>
                  <a:lnTo>
                    <a:pt x="30" y="1"/>
                  </a:lnTo>
                  <a:lnTo>
                    <a:pt x="38" y="0"/>
                  </a:lnTo>
                  <a:lnTo>
                    <a:pt x="38" y="0"/>
                  </a:lnTo>
                  <a:lnTo>
                    <a:pt x="45" y="1"/>
                  </a:lnTo>
                  <a:lnTo>
                    <a:pt x="52" y="2"/>
                  </a:lnTo>
                  <a:lnTo>
                    <a:pt x="57" y="4"/>
                  </a:lnTo>
                  <a:lnTo>
                    <a:pt x="62" y="7"/>
                  </a:lnTo>
                  <a:lnTo>
                    <a:pt x="67" y="10"/>
                  </a:lnTo>
                  <a:lnTo>
                    <a:pt x="71" y="14"/>
                  </a:lnTo>
                  <a:lnTo>
                    <a:pt x="74" y="20"/>
                  </a:lnTo>
                  <a:lnTo>
                    <a:pt x="77" y="24"/>
                  </a:lnTo>
                  <a:lnTo>
                    <a:pt x="77" y="24"/>
                  </a:lnTo>
                  <a:lnTo>
                    <a:pt x="79" y="20"/>
                  </a:lnTo>
                  <a:lnTo>
                    <a:pt x="83" y="14"/>
                  </a:lnTo>
                  <a:lnTo>
                    <a:pt x="87" y="10"/>
                  </a:lnTo>
                  <a:lnTo>
                    <a:pt x="92" y="7"/>
                  </a:lnTo>
                  <a:lnTo>
                    <a:pt x="97" y="4"/>
                  </a:lnTo>
                  <a:lnTo>
                    <a:pt x="103" y="2"/>
                  </a:lnTo>
                  <a:lnTo>
                    <a:pt x="110" y="1"/>
                  </a:lnTo>
                  <a:lnTo>
                    <a:pt x="116" y="0"/>
                  </a:lnTo>
                  <a:lnTo>
                    <a:pt x="116" y="0"/>
                  </a:lnTo>
                  <a:lnTo>
                    <a:pt x="124" y="1"/>
                  </a:lnTo>
                  <a:lnTo>
                    <a:pt x="132" y="4"/>
                  </a:lnTo>
                  <a:lnTo>
                    <a:pt x="139" y="8"/>
                  </a:lnTo>
                  <a:lnTo>
                    <a:pt x="144" y="13"/>
                  </a:lnTo>
                  <a:lnTo>
                    <a:pt x="149" y="20"/>
                  </a:lnTo>
                  <a:lnTo>
                    <a:pt x="152" y="26"/>
                  </a:lnTo>
                  <a:lnTo>
                    <a:pt x="154" y="34"/>
                  </a:lnTo>
                  <a:lnTo>
                    <a:pt x="154" y="41"/>
                  </a:lnTo>
                  <a:lnTo>
                    <a:pt x="154" y="41"/>
                  </a:lnTo>
                  <a:lnTo>
                    <a:pt x="153" y="51"/>
                  </a:lnTo>
                  <a:lnTo>
                    <a:pt x="151" y="59"/>
                  </a:lnTo>
                  <a:lnTo>
                    <a:pt x="148" y="68"/>
                  </a:lnTo>
                  <a:lnTo>
                    <a:pt x="143" y="77"/>
                  </a:lnTo>
                  <a:lnTo>
                    <a:pt x="138" y="85"/>
                  </a:lnTo>
                  <a:lnTo>
                    <a:pt x="131" y="92"/>
                  </a:lnTo>
                  <a:lnTo>
                    <a:pt x="118" y="106"/>
                  </a:lnTo>
                  <a:lnTo>
                    <a:pt x="103" y="118"/>
                  </a:lnTo>
                  <a:lnTo>
                    <a:pt x="92" y="126"/>
                  </a:lnTo>
                  <a:lnTo>
                    <a:pt x="78" y="135"/>
                  </a:lnTo>
                  <a:lnTo>
                    <a:pt x="77" y="136"/>
                  </a:lnTo>
                  <a:close/>
                  <a:moveTo>
                    <a:pt x="38" y="5"/>
                  </a:moveTo>
                  <a:lnTo>
                    <a:pt x="38" y="5"/>
                  </a:lnTo>
                  <a:lnTo>
                    <a:pt x="31" y="6"/>
                  </a:lnTo>
                  <a:lnTo>
                    <a:pt x="25" y="8"/>
                  </a:lnTo>
                  <a:lnTo>
                    <a:pt x="18" y="11"/>
                  </a:lnTo>
                  <a:lnTo>
                    <a:pt x="13" y="16"/>
                  </a:lnTo>
                  <a:lnTo>
                    <a:pt x="10" y="22"/>
                  </a:lnTo>
                  <a:lnTo>
                    <a:pt x="7" y="28"/>
                  </a:lnTo>
                  <a:lnTo>
                    <a:pt x="5" y="34"/>
                  </a:lnTo>
                  <a:lnTo>
                    <a:pt x="5" y="41"/>
                  </a:lnTo>
                  <a:lnTo>
                    <a:pt x="5" y="41"/>
                  </a:lnTo>
                  <a:lnTo>
                    <a:pt x="5" y="50"/>
                  </a:lnTo>
                  <a:lnTo>
                    <a:pt x="7" y="57"/>
                  </a:lnTo>
                  <a:lnTo>
                    <a:pt x="10" y="65"/>
                  </a:lnTo>
                  <a:lnTo>
                    <a:pt x="14" y="72"/>
                  </a:lnTo>
                  <a:lnTo>
                    <a:pt x="19" y="80"/>
                  </a:lnTo>
                  <a:lnTo>
                    <a:pt x="25" y="87"/>
                  </a:lnTo>
                  <a:lnTo>
                    <a:pt x="37" y="99"/>
                  </a:lnTo>
                  <a:lnTo>
                    <a:pt x="49" y="111"/>
                  </a:lnTo>
                  <a:lnTo>
                    <a:pt x="62" y="120"/>
                  </a:lnTo>
                  <a:lnTo>
                    <a:pt x="77" y="130"/>
                  </a:lnTo>
                  <a:lnTo>
                    <a:pt x="77" y="130"/>
                  </a:lnTo>
                  <a:lnTo>
                    <a:pt x="92" y="120"/>
                  </a:lnTo>
                  <a:lnTo>
                    <a:pt x="104" y="111"/>
                  </a:lnTo>
                  <a:lnTo>
                    <a:pt x="117" y="99"/>
                  </a:lnTo>
                  <a:lnTo>
                    <a:pt x="129" y="87"/>
                  </a:lnTo>
                  <a:lnTo>
                    <a:pt x="134" y="80"/>
                  </a:lnTo>
                  <a:lnTo>
                    <a:pt x="140" y="72"/>
                  </a:lnTo>
                  <a:lnTo>
                    <a:pt x="144" y="65"/>
                  </a:lnTo>
                  <a:lnTo>
                    <a:pt x="147" y="57"/>
                  </a:lnTo>
                  <a:lnTo>
                    <a:pt x="149" y="50"/>
                  </a:lnTo>
                  <a:lnTo>
                    <a:pt x="150" y="41"/>
                  </a:lnTo>
                  <a:lnTo>
                    <a:pt x="150" y="41"/>
                  </a:lnTo>
                  <a:lnTo>
                    <a:pt x="149" y="34"/>
                  </a:lnTo>
                  <a:lnTo>
                    <a:pt x="147" y="28"/>
                  </a:lnTo>
                  <a:lnTo>
                    <a:pt x="145" y="22"/>
                  </a:lnTo>
                  <a:lnTo>
                    <a:pt x="141" y="16"/>
                  </a:lnTo>
                  <a:lnTo>
                    <a:pt x="135" y="11"/>
                  </a:lnTo>
                  <a:lnTo>
                    <a:pt x="130" y="8"/>
                  </a:lnTo>
                  <a:lnTo>
                    <a:pt x="123" y="6"/>
                  </a:lnTo>
                  <a:lnTo>
                    <a:pt x="116" y="5"/>
                  </a:lnTo>
                  <a:lnTo>
                    <a:pt x="116" y="5"/>
                  </a:lnTo>
                  <a:lnTo>
                    <a:pt x="110" y="5"/>
                  </a:lnTo>
                  <a:lnTo>
                    <a:pt x="102" y="7"/>
                  </a:lnTo>
                  <a:lnTo>
                    <a:pt x="96" y="10"/>
                  </a:lnTo>
                  <a:lnTo>
                    <a:pt x="91" y="13"/>
                  </a:lnTo>
                  <a:lnTo>
                    <a:pt x="87" y="17"/>
                  </a:lnTo>
                  <a:lnTo>
                    <a:pt x="83" y="24"/>
                  </a:lnTo>
                  <a:lnTo>
                    <a:pt x="81" y="30"/>
                  </a:lnTo>
                  <a:lnTo>
                    <a:pt x="79" y="36"/>
                  </a:lnTo>
                  <a:lnTo>
                    <a:pt x="74" y="36"/>
                  </a:lnTo>
                  <a:lnTo>
                    <a:pt x="74" y="36"/>
                  </a:lnTo>
                  <a:lnTo>
                    <a:pt x="73" y="30"/>
                  </a:lnTo>
                  <a:lnTo>
                    <a:pt x="71" y="24"/>
                  </a:lnTo>
                  <a:lnTo>
                    <a:pt x="68" y="17"/>
                  </a:lnTo>
                  <a:lnTo>
                    <a:pt x="63" y="13"/>
                  </a:lnTo>
                  <a:lnTo>
                    <a:pt x="58" y="10"/>
                  </a:lnTo>
                  <a:lnTo>
                    <a:pt x="52" y="7"/>
                  </a:lnTo>
                  <a:lnTo>
                    <a:pt x="45" y="5"/>
                  </a:lnTo>
                  <a:lnTo>
                    <a:pt x="38" y="5"/>
                  </a:lnTo>
                  <a:lnTo>
                    <a:pt x="3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5422"/>
            <p:cNvSpPr>
              <a:spLocks/>
            </p:cNvSpPr>
            <p:nvPr/>
          </p:nvSpPr>
          <p:spPr bwMode="auto">
            <a:xfrm rot="16200000">
              <a:off x="8616507" y="5963777"/>
              <a:ext cx="149676" cy="537727"/>
            </a:xfrm>
            <a:custGeom>
              <a:avLst/>
              <a:gdLst>
                <a:gd name="T0" fmla="*/ 3 w 27"/>
                <a:gd name="T1" fmla="*/ 97 h 97"/>
                <a:gd name="T2" fmla="*/ 0 w 27"/>
                <a:gd name="T3" fmla="*/ 94 h 97"/>
                <a:gd name="T4" fmla="*/ 16 w 27"/>
                <a:gd name="T5" fmla="*/ 79 h 97"/>
                <a:gd name="T6" fmla="*/ 1 w 27"/>
                <a:gd name="T7" fmla="*/ 64 h 97"/>
                <a:gd name="T8" fmla="*/ 16 w 27"/>
                <a:gd name="T9" fmla="*/ 50 h 97"/>
                <a:gd name="T10" fmla="*/ 1 w 27"/>
                <a:gd name="T11" fmla="*/ 36 h 97"/>
                <a:gd name="T12" fmla="*/ 20 w 27"/>
                <a:gd name="T13" fmla="*/ 17 h 97"/>
                <a:gd name="T14" fmla="*/ 6 w 27"/>
                <a:gd name="T15" fmla="*/ 5 h 97"/>
                <a:gd name="T16" fmla="*/ 6 w 27"/>
                <a:gd name="T17" fmla="*/ 0 h 97"/>
                <a:gd name="T18" fmla="*/ 11 w 27"/>
                <a:gd name="T19" fmla="*/ 0 h 97"/>
                <a:gd name="T20" fmla="*/ 11 w 27"/>
                <a:gd name="T21" fmla="*/ 3 h 97"/>
                <a:gd name="T22" fmla="*/ 27 w 27"/>
                <a:gd name="T23" fmla="*/ 17 h 97"/>
                <a:gd name="T24" fmla="*/ 7 w 27"/>
                <a:gd name="T25" fmla="*/ 36 h 97"/>
                <a:gd name="T26" fmla="*/ 22 w 27"/>
                <a:gd name="T27" fmla="*/ 50 h 97"/>
                <a:gd name="T28" fmla="*/ 7 w 27"/>
                <a:gd name="T29" fmla="*/ 64 h 97"/>
                <a:gd name="T30" fmla="*/ 22 w 27"/>
                <a:gd name="T31" fmla="*/ 79 h 97"/>
                <a:gd name="T32" fmla="*/ 3 w 27"/>
                <a:gd name="T3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97">
                  <a:moveTo>
                    <a:pt x="3" y="97"/>
                  </a:moveTo>
                  <a:lnTo>
                    <a:pt x="0" y="94"/>
                  </a:lnTo>
                  <a:lnTo>
                    <a:pt x="16" y="79"/>
                  </a:lnTo>
                  <a:lnTo>
                    <a:pt x="1" y="64"/>
                  </a:lnTo>
                  <a:lnTo>
                    <a:pt x="16" y="50"/>
                  </a:lnTo>
                  <a:lnTo>
                    <a:pt x="1" y="36"/>
                  </a:lnTo>
                  <a:lnTo>
                    <a:pt x="20" y="17"/>
                  </a:lnTo>
                  <a:lnTo>
                    <a:pt x="6" y="5"/>
                  </a:lnTo>
                  <a:lnTo>
                    <a:pt x="6" y="0"/>
                  </a:lnTo>
                  <a:lnTo>
                    <a:pt x="11" y="0"/>
                  </a:lnTo>
                  <a:lnTo>
                    <a:pt x="11" y="3"/>
                  </a:lnTo>
                  <a:lnTo>
                    <a:pt x="27" y="17"/>
                  </a:lnTo>
                  <a:lnTo>
                    <a:pt x="7" y="36"/>
                  </a:lnTo>
                  <a:lnTo>
                    <a:pt x="22" y="50"/>
                  </a:lnTo>
                  <a:lnTo>
                    <a:pt x="7" y="64"/>
                  </a:lnTo>
                  <a:lnTo>
                    <a:pt x="22" y="79"/>
                  </a:lnTo>
                  <a:lnTo>
                    <a:pt x="3" y="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88283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lIns="393192" tIns="393192" bIns="91440">
            <a:normAutofit/>
          </a:bodyPr>
          <a:lstStyle/>
          <a:p>
            <a:r>
              <a:rPr lang="en-US"/>
              <a:t>Top ISV solutions in Enable Hybrid Data Platform</a:t>
            </a:r>
          </a:p>
        </p:txBody>
      </p:sp>
      <p:graphicFrame>
        <p:nvGraphicFramePr>
          <p:cNvPr id="5" name="Content Placeholder 4"/>
          <p:cNvGraphicFramePr>
            <a:graphicFrameLocks noGrp="1"/>
          </p:cNvGraphicFramePr>
          <p:nvPr>
            <p:ph sz="half" idx="1"/>
            <p:extLst/>
          </p:nvPr>
        </p:nvGraphicFramePr>
        <p:xfrm>
          <a:off x="915949" y="1428345"/>
          <a:ext cx="5180899" cy="4773354"/>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896425">
                <a:tc>
                  <a:txBody>
                    <a:bodyPr/>
                    <a:lstStyle/>
                    <a:p>
                      <a:endParaRPr lang="en-US" sz="1800"/>
                    </a:p>
                    <a:p>
                      <a:endParaRPr lang="en-US" sz="1200"/>
                    </a:p>
                    <a:p>
                      <a:endParaRPr lang="en-US" sz="1200"/>
                    </a:p>
                    <a:p>
                      <a:r>
                        <a:rPr lang="en-US" sz="1200" err="1"/>
                        <a:t>Atavault</a:t>
                      </a: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2539870">
                <a:tc>
                  <a:txBody>
                    <a:bodyPr/>
                    <a:lstStyle/>
                    <a:p>
                      <a:pPr marL="0" indent="0">
                        <a:buNone/>
                      </a:pPr>
                      <a:endParaRPr lang="en-US" sz="1200"/>
                    </a:p>
                    <a:p>
                      <a:pPr marL="0" indent="0">
                        <a:buNone/>
                      </a:pPr>
                      <a:r>
                        <a:rPr lang="en-US" sz="1200"/>
                        <a:t>NetApp </a:t>
                      </a:r>
                      <a:r>
                        <a:rPr lang="en-US" sz="1200" err="1"/>
                        <a:t>AltaVault</a:t>
                      </a:r>
                      <a:r>
                        <a:rPr lang="en-US" sz="1200"/>
                        <a:t> cloud-integrated storage enables customers to securely back up data to any cloud at up to 90% less cost compared to on-premises solutions. </a:t>
                      </a:r>
                      <a:r>
                        <a:rPr lang="en-US" sz="1200" err="1"/>
                        <a:t>AltaVault</a:t>
                      </a:r>
                      <a:r>
                        <a:rPr lang="en-US" sz="1200"/>
                        <a:t> gives customers the power to tap into cloud economics while preserving investments in existing backup infrastructure and meeting backup and recovery service levels.</a:t>
                      </a:r>
                    </a:p>
                    <a:p>
                      <a:endParaRPr lang="en-US" sz="1200"/>
                    </a:p>
                    <a:p>
                      <a:r>
                        <a:rPr lang="en-US" sz="1200"/>
                        <a:t>Key Use Cases/ Benefits</a:t>
                      </a:r>
                    </a:p>
                    <a:p>
                      <a:pPr marL="171450" indent="-171450">
                        <a:buFont typeface="Arial" panose="020B0604020202020204" pitchFamily="34" charset="0"/>
                        <a:buChar char="•"/>
                      </a:pPr>
                      <a:r>
                        <a:rPr lang="en-US" sz="1200"/>
                        <a:t>Seamlessly integrates into existing infrastructure</a:t>
                      </a:r>
                    </a:p>
                    <a:p>
                      <a:pPr marL="171450" indent="-171450">
                        <a:buFont typeface="Arial" panose="020B0604020202020204" pitchFamily="34" charset="0"/>
                        <a:buChar char="•"/>
                      </a:pPr>
                      <a:r>
                        <a:rPr lang="en-US" sz="1200" err="1"/>
                        <a:t>Deduplicates</a:t>
                      </a:r>
                      <a:r>
                        <a:rPr lang="en-US" sz="1200"/>
                        <a:t>, compresses, and encrypts</a:t>
                      </a:r>
                    </a:p>
                    <a:p>
                      <a:pPr marL="171450" indent="-171450">
                        <a:buFont typeface="Arial" panose="020B0604020202020204" pitchFamily="34" charset="0"/>
                        <a:buChar char="•"/>
                      </a:pPr>
                      <a:r>
                        <a:rPr lang="en-US" sz="1200"/>
                        <a:t>Caches recent backups locally, vaults everything to the cloud</a:t>
                      </a:r>
                    </a:p>
                    <a:p>
                      <a:pPr marL="171450" indent="-171450">
                        <a:buFont typeface="Arial" panose="020B0604020202020204" pitchFamily="34" charset="0"/>
                        <a:buChar char="•"/>
                      </a:pPr>
                      <a:r>
                        <a:rPr lang="en-US" sz="1200"/>
                        <a:t>Store data in the public or private cloud of choice</a:t>
                      </a:r>
                    </a:p>
                    <a:p>
                      <a:pPr marL="0" indent="0">
                        <a:buFont typeface="Arial" panose="020B0604020202020204" pitchFamily="34" charset="0"/>
                        <a:buNone/>
                      </a:pPr>
                      <a:endParaRPr lang="en-US" sz="1200"/>
                    </a:p>
                    <a:p>
                      <a:pPr marL="0" indent="0">
                        <a:buFont typeface="Arial" panose="020B0604020202020204" pitchFamily="34" charset="0"/>
                        <a:buNone/>
                      </a:pPr>
                      <a:endParaRPr lang="en-US" sz="8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271750">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indent="0">
                        <a:buNone/>
                      </a:pPr>
                      <a:r>
                        <a:rPr lang="en-US" sz="1200"/>
                        <a:t>Average Deal Revenue: $7.7K</a:t>
                      </a:r>
                    </a:p>
                    <a:p>
                      <a:pPr marL="0" indent="0" algn="r">
                        <a:buNone/>
                      </a:pPr>
                      <a:r>
                        <a:rPr lang="en-US" sz="1200">
                          <a:hlinkClick r:id="rId2"/>
                        </a:rPr>
                        <a:t>Link to Marketplace</a:t>
                      </a:r>
                      <a:endParaRPr lang="en-US" sz="1200"/>
                    </a:p>
                    <a:p>
                      <a:endParaRPr lang="en-US" sz="18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Content Placeholder 4"/>
          <p:cNvGraphicFramePr>
            <a:graphicFrameLocks noGrp="1"/>
          </p:cNvGraphicFramePr>
          <p:nvPr>
            <p:ph sz="half" idx="1"/>
            <p:extLst/>
          </p:nvPr>
        </p:nvGraphicFramePr>
        <p:xfrm>
          <a:off x="6220914" y="1428345"/>
          <a:ext cx="5180899" cy="4776949"/>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896425">
                <a:tc>
                  <a:txBody>
                    <a:bodyPr/>
                    <a:lstStyle/>
                    <a:p>
                      <a:endParaRPr lang="en-US" sz="1800"/>
                    </a:p>
                    <a:p>
                      <a:endParaRPr lang="en-US" sz="1200"/>
                    </a:p>
                    <a:p>
                      <a:endParaRPr lang="en-US" sz="1200"/>
                    </a:p>
                    <a:p>
                      <a:r>
                        <a:rPr lang="en-US" sz="1200"/>
                        <a:t>For SQL Server</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2719155">
                <a:tc>
                  <a:txBody>
                    <a:bodyPr/>
                    <a:lstStyle/>
                    <a:p>
                      <a:pPr marL="0" indent="0">
                        <a:buNone/>
                      </a:pPr>
                      <a:endParaRPr lang="en-US" sz="1200"/>
                    </a:p>
                    <a:p>
                      <a:pPr marL="0" indent="0">
                        <a:buNone/>
                      </a:pPr>
                      <a:r>
                        <a:rPr lang="en-US" sz="1200" err="1"/>
                        <a:t>ScaleArc’s</a:t>
                      </a:r>
                      <a:r>
                        <a:rPr lang="en-US" sz="1200"/>
                        <a:t> database load balancing software enables continuous availability of SQL Server-based apps. The software drops into existing environments and enables auto failover that’s transparent to the app – within or between data centers. The software also helps Azure migration, since the software can aggregate smaller database instances and enable cross-region failover. </a:t>
                      </a:r>
                    </a:p>
                    <a:p>
                      <a:pPr marL="0" indent="0">
                        <a:buNone/>
                      </a:pPr>
                      <a:endParaRPr lang="en-US" sz="1200"/>
                    </a:p>
                    <a:p>
                      <a:r>
                        <a:rPr lang="en-US" sz="1200"/>
                        <a:t>Key Use Cases/ Benefits</a:t>
                      </a:r>
                    </a:p>
                    <a:p>
                      <a:pPr marL="171450" indent="-171450">
                        <a:spcBef>
                          <a:spcPts val="612"/>
                        </a:spcBef>
                        <a:buFont typeface="Arial" panose="020B0604020202020204" pitchFamily="34" charset="0"/>
                        <a:buChar char="•"/>
                      </a:pPr>
                      <a:r>
                        <a:rPr lang="en-US" sz="1200">
                          <a:ea typeface="Segoe UI" panose="020B0502040204020203" pitchFamily="34" charset="0"/>
                          <a:cs typeface="Segoe UI" panose="020B0502040204020203" pitchFamily="34" charset="0"/>
                        </a:rPr>
                        <a:t>Easy deployment, configuration and management</a:t>
                      </a:r>
                    </a:p>
                    <a:p>
                      <a:pPr marL="171450" indent="-171450">
                        <a:spcBef>
                          <a:spcPts val="612"/>
                        </a:spcBef>
                        <a:buFont typeface="Arial" panose="020B0604020202020204" pitchFamily="34" charset="0"/>
                        <a:buChar char="•"/>
                      </a:pPr>
                      <a:r>
                        <a:rPr lang="en-US" sz="1200">
                          <a:ea typeface="Segoe UI" panose="020B0502040204020203" pitchFamily="34" charset="0"/>
                          <a:cs typeface="Segoe UI" panose="020B0502040204020203" pitchFamily="34" charset="0"/>
                        </a:rPr>
                        <a:t>Centralized web, application and device management</a:t>
                      </a:r>
                    </a:p>
                    <a:p>
                      <a:pPr marL="171450" indent="-171450">
                        <a:spcBef>
                          <a:spcPts val="612"/>
                        </a:spcBef>
                        <a:buFont typeface="Arial" panose="020B0604020202020204" pitchFamily="34" charset="0"/>
                        <a:buChar char="•"/>
                      </a:pPr>
                      <a:r>
                        <a:rPr lang="en-US" sz="1200">
                          <a:ea typeface="Segoe UI" panose="020B0502040204020203" pitchFamily="34" charset="0"/>
                          <a:cs typeface="Segoe UI" panose="020B0502040204020203" pitchFamily="34" charset="0"/>
                        </a:rPr>
                        <a:t>Centrally managed encryption capabilities</a:t>
                      </a:r>
                    </a:p>
                    <a:p>
                      <a:pPr marL="171450" indent="-171450">
                        <a:spcBef>
                          <a:spcPts val="612"/>
                        </a:spcBef>
                        <a:buFont typeface="Arial" panose="020B0604020202020204" pitchFamily="34" charset="0"/>
                        <a:buChar char="•"/>
                      </a:pPr>
                      <a:r>
                        <a:rPr lang="en-US" sz="1200">
                          <a:ea typeface="Segoe UI" panose="020B0502040204020203" pitchFamily="34" charset="0"/>
                          <a:cs typeface="Segoe UI" panose="020B0502040204020203" pitchFamily="34" charset="0"/>
                        </a:rPr>
                        <a:t>Mobile security and management</a:t>
                      </a:r>
                    </a:p>
                    <a:p>
                      <a:pPr marL="171450" indent="-171450">
                        <a:buFont typeface="Arial" panose="020B0604020202020204" pitchFamily="34" charset="0"/>
                        <a:buChar char="•"/>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092465">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indent="0">
                        <a:buNone/>
                      </a:pPr>
                      <a:r>
                        <a:rPr lang="en-US" sz="1200"/>
                        <a:t>Average Deal Revenue: $20.7K</a:t>
                      </a:r>
                    </a:p>
                    <a:p>
                      <a:pPr marL="0" indent="0" algn="r">
                        <a:buNone/>
                      </a:pPr>
                      <a:r>
                        <a:rPr lang="en-US" sz="1200">
                          <a:hlinkClick r:id="rId3"/>
                        </a:rPr>
                        <a:t>Link to Marketplace</a:t>
                      </a: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4"/>
          <a:stretch>
            <a:fillRect/>
          </a:stretch>
        </p:blipFill>
        <p:spPr>
          <a:xfrm>
            <a:off x="1031636" y="1520247"/>
            <a:ext cx="514520" cy="544089"/>
          </a:xfrm>
          <a:prstGeom prst="rect">
            <a:avLst/>
          </a:prstGeom>
        </p:spPr>
      </p:pic>
      <p:pic>
        <p:nvPicPr>
          <p:cNvPr id="10" name="Picture 9"/>
          <p:cNvPicPr>
            <a:picLocks noChangeAspect="1"/>
          </p:cNvPicPr>
          <p:nvPr/>
        </p:nvPicPr>
        <p:blipFill>
          <a:blip r:embed="rId5"/>
          <a:stretch>
            <a:fillRect/>
          </a:stretch>
        </p:blipFill>
        <p:spPr>
          <a:xfrm>
            <a:off x="6237669" y="1520247"/>
            <a:ext cx="1395925" cy="448692"/>
          </a:xfrm>
          <a:prstGeom prst="rect">
            <a:avLst/>
          </a:prstGeom>
        </p:spPr>
      </p:pic>
    </p:spTree>
    <p:extLst>
      <p:ext uri="{BB962C8B-B14F-4D97-AF65-F5344CB8AC3E}">
        <p14:creationId xmlns:p14="http://schemas.microsoft.com/office/powerpoint/2010/main" val="58453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lIns="393192" tIns="393192" bIns="91440">
            <a:normAutofit/>
          </a:bodyPr>
          <a:lstStyle/>
          <a:p>
            <a:r>
              <a:rPr lang="en-US"/>
              <a:t>Top ISV solutions in Data Warehousing (EDW)</a:t>
            </a:r>
          </a:p>
        </p:txBody>
      </p:sp>
      <p:graphicFrame>
        <p:nvGraphicFramePr>
          <p:cNvPr id="5" name="Content Placeholder 4"/>
          <p:cNvGraphicFramePr>
            <a:graphicFrameLocks noGrp="1"/>
          </p:cNvGraphicFramePr>
          <p:nvPr>
            <p:ph sz="half" idx="1"/>
            <p:extLst/>
          </p:nvPr>
        </p:nvGraphicFramePr>
        <p:xfrm>
          <a:off x="915949" y="1191085"/>
          <a:ext cx="5180899" cy="5384004"/>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26306">
                <a:tc>
                  <a:txBody>
                    <a:bodyPr/>
                    <a:lstStyle/>
                    <a:p>
                      <a:endParaRPr lang="en-US" sz="1800" b="1"/>
                    </a:p>
                    <a:p>
                      <a:endParaRPr lang="en-US" sz="1200"/>
                    </a:p>
                    <a:p>
                      <a:endParaRPr lang="en-US" sz="1200"/>
                    </a:p>
                    <a:p>
                      <a:r>
                        <a:rPr lang="en-US" sz="1400"/>
                        <a:t>Converged data Platform</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96285">
                <a:tc>
                  <a:txBody>
                    <a:bodyPr/>
                    <a:lstStyle/>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err="1"/>
                        <a:t>MapR</a:t>
                      </a:r>
                      <a:r>
                        <a:rPr lang="en-US" sz="1200"/>
                        <a:t> provides the industry's only converged data platform that integrates the power of Hadoop and Spark with global event streaming, real-time database capabilities, and enterprise storage, enabling customers to harness the enormous power of their data. A majority of customers achieves payback in fewer than 12 months and realizes greater than 5X ROI. </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indent="0">
                        <a:buNone/>
                      </a:pPr>
                      <a:r>
                        <a:rPr lang="en-US" sz="1200"/>
                        <a:t>Key Use Cases/ Benefits</a:t>
                      </a:r>
                    </a:p>
                    <a:p>
                      <a:pPr marL="0" indent="0">
                        <a:buNone/>
                      </a:pPr>
                      <a:endParaRPr lang="en-US" sz="1200"/>
                    </a:p>
                    <a:p>
                      <a:pPr marL="171450" indent="-171450">
                        <a:spcBef>
                          <a:spcPts val="0"/>
                        </a:spcBef>
                        <a:buFont typeface="Arial" panose="020B0604020202020204" pitchFamily="34" charset="0"/>
                        <a:buChar char="•"/>
                      </a:pPr>
                      <a:r>
                        <a:rPr lang="en-US" sz="1200" err="1">
                          <a:latin typeface="Segoe UI" panose="020B0502040204020203" pitchFamily="34" charset="0"/>
                          <a:ea typeface="Segoe UI" panose="020B0502040204020203" pitchFamily="34" charset="0"/>
                          <a:cs typeface="Segoe UI" panose="020B0502040204020203" pitchFamily="34" charset="0"/>
                        </a:rPr>
                        <a:t>MapR’s</a:t>
                      </a:r>
                      <a:r>
                        <a:rPr lang="en-US" sz="1200">
                          <a:latin typeface="Segoe UI" panose="020B0502040204020203" pitchFamily="34" charset="0"/>
                          <a:ea typeface="Segoe UI" panose="020B0502040204020203" pitchFamily="34" charset="0"/>
                          <a:cs typeface="Segoe UI" panose="020B0502040204020203" pitchFamily="34" charset="0"/>
                        </a:rPr>
                        <a:t> NoSQL database requires less administration</a:t>
                      </a:r>
                    </a:p>
                    <a:p>
                      <a:pPr marL="171450" indent="-171450">
                        <a:spcBef>
                          <a:spcPts val="0"/>
                        </a:spcBef>
                        <a:buFont typeface="Arial" panose="020B0604020202020204" pitchFamily="34" charset="0"/>
                        <a:buChar char="•"/>
                      </a:pPr>
                      <a:r>
                        <a:rPr lang="en-US" sz="1200" err="1">
                          <a:latin typeface="Segoe UI" panose="020B0502040204020203" pitchFamily="34" charset="0"/>
                          <a:ea typeface="Segoe UI" panose="020B0502040204020203" pitchFamily="34" charset="0"/>
                          <a:cs typeface="Segoe UI" panose="020B0502040204020203" pitchFamily="34" charset="0"/>
                        </a:rPr>
                        <a:t>MapR</a:t>
                      </a:r>
                      <a:r>
                        <a:rPr lang="en-US" sz="1200">
                          <a:latin typeface="Segoe UI" panose="020B0502040204020203" pitchFamily="34" charset="0"/>
                          <a:ea typeface="Segoe UI" panose="020B0502040204020203" pitchFamily="34" charset="0"/>
                          <a:cs typeface="Segoe UI" panose="020B0502040204020203" pitchFamily="34" charset="0"/>
                        </a:rPr>
                        <a:t> supports the broadest array of Hadoop components</a:t>
                      </a:r>
                    </a:p>
                    <a:p>
                      <a:pPr marL="171450" indent="-171450">
                        <a:spcBef>
                          <a:spcPts val="0"/>
                        </a:spcBef>
                        <a:buFont typeface="Arial" panose="020B0604020202020204" pitchFamily="34" charset="0"/>
                        <a:buChar char="•"/>
                      </a:pPr>
                      <a:r>
                        <a:rPr lang="en-US" sz="1200" err="1">
                          <a:latin typeface="Segoe UI" panose="020B0502040204020203" pitchFamily="34" charset="0"/>
                          <a:ea typeface="Segoe UI" panose="020B0502040204020203" pitchFamily="34" charset="0"/>
                          <a:cs typeface="Segoe UI" panose="020B0502040204020203" pitchFamily="34" charset="0"/>
                        </a:rPr>
                        <a:t>MapR</a:t>
                      </a:r>
                      <a:r>
                        <a:rPr lang="en-US" sz="1200">
                          <a:latin typeface="Segoe UI" panose="020B0502040204020203" pitchFamily="34" charset="0"/>
                          <a:ea typeface="Segoe UI" panose="020B0502040204020203" pitchFamily="34" charset="0"/>
                          <a:cs typeface="Segoe UI" panose="020B0502040204020203" pitchFamily="34" charset="0"/>
                        </a:rPr>
                        <a:t> is 2-5x faster than HDFS based distributions</a:t>
                      </a:r>
                    </a:p>
                    <a:p>
                      <a:pPr marL="171450" marR="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err="1">
                          <a:latin typeface="Segoe UI" panose="020B0502040204020203" pitchFamily="34" charset="0"/>
                          <a:ea typeface="Segoe UI" panose="020B0502040204020203" pitchFamily="34" charset="0"/>
                          <a:cs typeface="Segoe UI" panose="020B0502040204020203" pitchFamily="34" charset="0"/>
                        </a:rPr>
                        <a:t>MapR</a:t>
                      </a:r>
                      <a:r>
                        <a:rPr lang="en-US" sz="1200">
                          <a:latin typeface="Segoe UI" panose="020B0502040204020203" pitchFamily="34" charset="0"/>
                          <a:ea typeface="Segoe UI" panose="020B0502040204020203" pitchFamily="34" charset="0"/>
                          <a:cs typeface="Segoe UI" panose="020B0502040204020203" pitchFamily="34" charset="0"/>
                        </a:rPr>
                        <a:t> was designed to scale to </a:t>
                      </a:r>
                      <a:r>
                        <a:rPr lang="en-US" sz="1200" err="1">
                          <a:latin typeface="Segoe UI" panose="020B0502040204020203" pitchFamily="34" charset="0"/>
                          <a:ea typeface="Segoe UI" panose="020B0502040204020203" pitchFamily="34" charset="0"/>
                          <a:cs typeface="Segoe UI" panose="020B0502040204020203" pitchFamily="34" charset="0"/>
                        </a:rPr>
                        <a:t>exabytes</a:t>
                      </a:r>
                      <a:endParaRPr lang="en-US" sz="1200">
                        <a:latin typeface="Segoe UI" panose="020B0502040204020203" pitchFamily="34" charset="0"/>
                        <a:ea typeface="Segoe UI" panose="020B0502040204020203" pitchFamily="34" charset="0"/>
                        <a:cs typeface="Segoe UI" panose="020B0502040204020203" pitchFamily="34" charset="0"/>
                      </a:endParaRPr>
                    </a:p>
                    <a:p>
                      <a:pPr marL="0" indent="0">
                        <a:buNone/>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34463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Average deal Revenue: $200K</a:t>
                      </a:r>
                    </a:p>
                    <a:p>
                      <a:pPr marL="0" indent="0" algn="r">
                        <a:buNone/>
                      </a:pPr>
                      <a:endParaRPr lang="en-US" sz="1200">
                        <a:hlinkClick r:id="rId2"/>
                      </a:endParaRPr>
                    </a:p>
                    <a:p>
                      <a:pPr marL="0" indent="0" algn="r">
                        <a:buNone/>
                      </a:pPr>
                      <a:r>
                        <a:rPr lang="en-US" sz="1200">
                          <a:hlinkClick r:id="rId3"/>
                        </a:rPr>
                        <a:t>Link to Marketplace</a:t>
                      </a:r>
                      <a:endParaRPr lang="en-US" sz="1200"/>
                    </a:p>
                    <a:p>
                      <a:pPr marL="0" indent="0" algn="r">
                        <a:buNone/>
                      </a:pPr>
                      <a:endParaRPr lang="en-US" sz="1200">
                        <a:hlinkClick r:id="rId2"/>
                      </a:endParaRP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Content Placeholder 4"/>
          <p:cNvGraphicFramePr>
            <a:graphicFrameLocks noGrp="1"/>
          </p:cNvGraphicFramePr>
          <p:nvPr>
            <p:ph sz="half" idx="1"/>
            <p:extLst/>
          </p:nvPr>
        </p:nvGraphicFramePr>
        <p:xfrm>
          <a:off x="6247650" y="1192819"/>
          <a:ext cx="5180899" cy="5343156"/>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22534">
                <a:tc>
                  <a:txBody>
                    <a:bodyPr/>
                    <a:lstStyle/>
                    <a:p>
                      <a:endParaRPr lang="en-US" sz="1200"/>
                    </a:p>
                    <a:p>
                      <a:endParaRPr lang="en-US" sz="1200"/>
                    </a:p>
                    <a:p>
                      <a:endParaRPr lang="en-US" sz="1400"/>
                    </a:p>
                    <a:p>
                      <a:r>
                        <a:rPr lang="en-US" sz="1400"/>
                        <a:t>Analytic database</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75985">
                <a:tc>
                  <a:txBody>
                    <a:bodyPr/>
                    <a:lstStyle/>
                    <a:p>
                      <a:pPr marL="0" indent="0">
                        <a:buNone/>
                      </a:pPr>
                      <a:endParaRPr lang="en-US" sz="1200"/>
                    </a:p>
                    <a:p>
                      <a:pPr marL="0" indent="0">
                        <a:buNone/>
                      </a:pPr>
                      <a:r>
                        <a:rPr lang="en-US" sz="1200"/>
                        <a:t>EXASOL’s high-performance, in-memory technology allows companies to run analytic projects today that previously weren’t possible with legacy database technology. Enables</a:t>
                      </a:r>
                      <a:r>
                        <a:rPr lang="en-US" sz="1200" baseline="0"/>
                        <a:t> </a:t>
                      </a:r>
                      <a:r>
                        <a:rPr lang="en-US" sz="1200"/>
                        <a:t>companies turn their staff into data experts and data heroes by unearthing business value from day one. </a:t>
                      </a:r>
                    </a:p>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Key Use Cases/ Benefits</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171450" indent="-171450">
                        <a:lnSpc>
                          <a:spcPct val="90000"/>
                        </a:lnSpc>
                        <a:spcBef>
                          <a:spcPts val="0"/>
                        </a:spcBef>
                        <a:buFont typeface="Arial" panose="020B0604020202020204" pitchFamily="34" charset="0"/>
                        <a:buChar char="•"/>
                      </a:pPr>
                      <a:r>
                        <a:rPr lang="en-US" sz="1200">
                          <a:latin typeface="Segoe UI" panose="020B0502040204020203" pitchFamily="34" charset="0"/>
                          <a:ea typeface="Segoe UI" panose="020B0502040204020203" pitchFamily="34" charset="0"/>
                          <a:cs typeface="Segoe UI" panose="020B0502040204020203" pitchFamily="34" charset="0"/>
                        </a:rPr>
                        <a:t>Combines in-memory, columnar storage and massively parallel processing technologies to provide unrivalled performance</a:t>
                      </a:r>
                    </a:p>
                    <a:p>
                      <a:pPr marL="171450" marR="0" indent="-171450" algn="l" defTabSz="932742"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a:latin typeface="Segoe UI" panose="020B0502040204020203" pitchFamily="34" charset="0"/>
                          <a:ea typeface="Segoe UI" panose="020B0502040204020203" pitchFamily="34" charset="0"/>
                          <a:cs typeface="Segoe UI" panose="020B0502040204020203" pitchFamily="34" charset="0"/>
                        </a:rPr>
                        <a:t>Grows with your data volumes, extends your system and increase performance by adding additional nodes</a:t>
                      </a:r>
                    </a:p>
                    <a:p>
                      <a:pPr marL="171450" marR="0" indent="-171450" algn="l" defTabSz="932742"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200">
                          <a:latin typeface="Segoe UI" panose="020B0502040204020203" pitchFamily="34" charset="0"/>
                          <a:ea typeface="Segoe UI" panose="020B0502040204020203" pitchFamily="34" charset="0"/>
                          <a:cs typeface="Segoe UI" panose="020B0502040204020203" pitchFamily="34" charset="0"/>
                        </a:rPr>
                        <a:t>compatible with leading ETL and BI products such as Tableau as well as Hadoop</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34463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Average Deal revenue:</a:t>
                      </a:r>
                      <a:r>
                        <a:rPr lang="en-US" sz="1200" baseline="0"/>
                        <a:t> $8K/Quarter</a:t>
                      </a:r>
                      <a:endParaRPr lang="en-US" sz="1200"/>
                    </a:p>
                    <a:p>
                      <a:pPr marL="0" indent="0" algn="r">
                        <a:buNone/>
                      </a:pPr>
                      <a:endParaRPr lang="en-US" sz="1200"/>
                    </a:p>
                    <a:p>
                      <a:pPr marL="0" indent="0" algn="r">
                        <a:buNone/>
                      </a:pPr>
                      <a:r>
                        <a:rPr lang="en-US" sz="1200">
                          <a:hlinkClick r:id="rId4"/>
                        </a:rPr>
                        <a:t>Link to Marketplace</a:t>
                      </a: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5"/>
          <a:stretch>
            <a:fillRect/>
          </a:stretch>
        </p:blipFill>
        <p:spPr>
          <a:xfrm>
            <a:off x="1036578" y="1269414"/>
            <a:ext cx="608319" cy="605013"/>
          </a:xfrm>
          <a:prstGeom prst="rect">
            <a:avLst/>
          </a:prstGeom>
        </p:spPr>
      </p:pic>
      <p:pic>
        <p:nvPicPr>
          <p:cNvPr id="8" name="Picture 7"/>
          <p:cNvPicPr>
            <a:picLocks noChangeAspect="1"/>
          </p:cNvPicPr>
          <p:nvPr/>
        </p:nvPicPr>
        <p:blipFill>
          <a:blip r:embed="rId6"/>
          <a:stretch>
            <a:fillRect/>
          </a:stretch>
        </p:blipFill>
        <p:spPr>
          <a:xfrm>
            <a:off x="6367231" y="1269414"/>
            <a:ext cx="543075" cy="543075"/>
          </a:xfrm>
          <a:prstGeom prst="rect">
            <a:avLst/>
          </a:prstGeom>
        </p:spPr>
      </p:pic>
    </p:spTree>
    <p:extLst>
      <p:ext uri="{BB962C8B-B14F-4D97-AF65-F5344CB8AC3E}">
        <p14:creationId xmlns:p14="http://schemas.microsoft.com/office/powerpoint/2010/main" val="2917162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nvPr>
        </p:nvGraphicFramePr>
        <p:xfrm>
          <a:off x="915949" y="1321668"/>
          <a:ext cx="5180899" cy="5322995"/>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26306">
                <a:tc>
                  <a:txBody>
                    <a:bodyPr/>
                    <a:lstStyle/>
                    <a:p>
                      <a:endParaRPr lang="en-US" sz="1800" b="1"/>
                    </a:p>
                    <a:p>
                      <a:endParaRPr lang="en-US" sz="1200"/>
                    </a:p>
                    <a:p>
                      <a:endParaRPr lang="en-US" sz="1200"/>
                    </a:p>
                    <a:p>
                      <a:r>
                        <a:rPr lang="en-US" sz="1400"/>
                        <a:t>Podium Data</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35276">
                <a:tc>
                  <a:txBody>
                    <a:bodyPr/>
                    <a:lstStyle/>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Podium is a data lake management software platform that radically improves the way enterprises manage, prepare, deliver and use business-critical information. Purpose built to leverage the performance and economic advantages of Hadoop, Podium helps organizations deliver data securely to the enterprise at a fraction of the time and cost associated with traditional data management approaches. </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indent="0">
                        <a:buNone/>
                      </a:pPr>
                      <a:r>
                        <a:rPr lang="en-US" sz="1200"/>
                        <a:t>Key Use Cases/ Benefits</a:t>
                      </a:r>
                    </a:p>
                    <a:p>
                      <a:pPr marL="0" indent="0">
                        <a:buNone/>
                      </a:pPr>
                      <a:endParaRPr lang="en-US" sz="1200"/>
                    </a:p>
                    <a:p>
                      <a:pPr marL="171450" indent="-171450">
                        <a:buFont typeface="Arial" panose="020B0604020202020204" pitchFamily="34" charset="0"/>
                        <a:buChar char="•"/>
                      </a:pPr>
                      <a:r>
                        <a:rPr lang="en-US" sz="1200"/>
                        <a:t>Gives business users self-service access to business-ready data in a secure repository</a:t>
                      </a:r>
                    </a:p>
                    <a:p>
                      <a:pPr marL="171450" indent="-171450">
                        <a:buFont typeface="Arial" panose="020B0604020202020204" pitchFamily="34" charset="0"/>
                        <a:buChar char="•"/>
                      </a:pPr>
                      <a:r>
                        <a:rPr lang="en-US" sz="1200"/>
                        <a:t>Replace today’s costly web of redundant databases and data flows with a consolidated, scalable management platform</a:t>
                      </a:r>
                    </a:p>
                    <a:p>
                      <a:pPr marL="171450" indent="-171450">
                        <a:buFont typeface="Arial" panose="020B0604020202020204" pitchFamily="34" charset="0"/>
                        <a:buChar char="•"/>
                      </a:pPr>
                      <a:r>
                        <a:rPr lang="en-US" sz="1200"/>
                        <a:t>Podium enables agile collaboration</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34463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Average Deal Revenue: $50K</a:t>
                      </a:r>
                    </a:p>
                    <a:p>
                      <a:pPr marL="0" indent="0" algn="r">
                        <a:buNone/>
                      </a:pPr>
                      <a:endParaRPr lang="en-US" sz="1200">
                        <a:hlinkClick r:id="rId2"/>
                      </a:endParaRPr>
                    </a:p>
                    <a:p>
                      <a:pPr marL="0" indent="0" algn="r">
                        <a:buNone/>
                      </a:pPr>
                      <a:r>
                        <a:rPr lang="en-US" sz="1200">
                          <a:hlinkClick r:id="rId3"/>
                        </a:rPr>
                        <a:t>Link to Marketplace</a:t>
                      </a:r>
                      <a:endParaRPr lang="en-US" sz="1200"/>
                    </a:p>
                    <a:p>
                      <a:pPr marL="0" indent="0" algn="r">
                        <a:buNone/>
                      </a:pPr>
                      <a:endParaRPr lang="en-US" sz="1200">
                        <a:hlinkClick r:id="rId4"/>
                      </a:endParaRP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Content Placeholder 4"/>
          <p:cNvGraphicFramePr>
            <a:graphicFrameLocks noGrp="1"/>
          </p:cNvGraphicFramePr>
          <p:nvPr>
            <p:ph sz="half" idx="1"/>
            <p:extLst/>
          </p:nvPr>
        </p:nvGraphicFramePr>
        <p:xfrm>
          <a:off x="6247650" y="1323365"/>
          <a:ext cx="5180899" cy="5313276"/>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31239">
                <a:tc>
                  <a:txBody>
                    <a:bodyPr/>
                    <a:lstStyle/>
                    <a:p>
                      <a:endParaRPr lang="en-US" sz="1200"/>
                    </a:p>
                    <a:p>
                      <a:endParaRPr lang="en-US" sz="1200"/>
                    </a:p>
                    <a:p>
                      <a:endParaRPr lang="en-US" sz="1400"/>
                    </a:p>
                    <a:p>
                      <a:r>
                        <a:rPr lang="en-US" sz="1400" err="1"/>
                        <a:t>XtremeData</a:t>
                      </a:r>
                      <a:r>
                        <a:rPr lang="en-US" sz="1400"/>
                        <a:t> </a:t>
                      </a:r>
                      <a:r>
                        <a:rPr lang="en-US" sz="1400" err="1"/>
                        <a:t>dbX</a:t>
                      </a:r>
                      <a:r>
                        <a:rPr lang="en-US" sz="1400"/>
                        <a:t> </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37400">
                <a:tc>
                  <a:txBody>
                    <a:bodyPr/>
                    <a:lstStyle/>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Simple, fast, massively scalable data warehouse to ingest, integrate and analyze big data in the shortest time and least cost. Substantially reduces development time, supports existing data models and BI/ETL tools, and augmentation of new big data sources without data model redesign. Dramatically lower TCO and supports “pause mode” to avoid spend when not in use.</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Key Use Cases/ Benefits</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171450" indent="-171450">
                        <a:buFont typeface="Arial" panose="020B0604020202020204" pitchFamily="34" charset="0"/>
                        <a:buChar char="•"/>
                      </a:pPr>
                      <a:r>
                        <a:rPr lang="en-US" sz="1200">
                          <a:latin typeface="Segoe UI" panose="020B0502040204020203" pitchFamily="34" charset="0"/>
                          <a:ea typeface="Segoe UI" panose="020B0502040204020203" pitchFamily="34" charset="0"/>
                          <a:cs typeface="Segoe UI" panose="020B0502040204020203" pitchFamily="34" charset="0"/>
                        </a:rPr>
                        <a:t>Enables customer to evolve to a massively scalable SaaS platform</a:t>
                      </a:r>
                    </a:p>
                    <a:p>
                      <a:pPr marL="171450" indent="-171450">
                        <a:buFont typeface="Arial" panose="020B0604020202020204" pitchFamily="34" charset="0"/>
                        <a:buChar char="•"/>
                      </a:pPr>
                      <a:r>
                        <a:rPr lang="en-US" sz="1200">
                          <a:latin typeface="Segoe UI" panose="020B0502040204020203" pitchFamily="34" charset="0"/>
                          <a:ea typeface="Segoe UI" panose="020B0502040204020203" pitchFamily="34" charset="0"/>
                          <a:cs typeface="Segoe UI" panose="020B0502040204020203" pitchFamily="34" charset="0"/>
                        </a:rPr>
                        <a:t>Reduces cycle time from a week to hours for integrating massive amounts of online/offline data</a:t>
                      </a:r>
                    </a:p>
                    <a:p>
                      <a:pPr marL="171450" marR="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Segoe UI" panose="020B0502040204020203" pitchFamily="34" charset="0"/>
                          <a:ea typeface="Segoe UI" panose="020B0502040204020203" pitchFamily="34" charset="0"/>
                          <a:cs typeface="Segoe UI" panose="020B0502040204020203" pitchFamily="34" charset="0"/>
                        </a:rPr>
                        <a:t>Accelerated implementations and eliminated data warehouse development by leveraging OLTP data models for BI/reporting</a:t>
                      </a:r>
                    </a:p>
                    <a:p>
                      <a:pPr marL="0" indent="0">
                        <a:buFont typeface="Arial" panose="020B0604020202020204" pitchFamily="34" charset="0"/>
                        <a:buNone/>
                      </a:pPr>
                      <a:endParaRPr lang="en-US" sz="1200">
                        <a:latin typeface="Segoe UI" panose="020B0502040204020203" pitchFamily="34" charset="0"/>
                        <a:ea typeface="Segoe UI" panose="020B0502040204020203" pitchFamily="34" charset="0"/>
                        <a:cs typeface="Segoe UI" panose="020B0502040204020203" pitchFamily="34" charset="0"/>
                      </a:endParaRP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34463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Average Deal revenue: $65K</a:t>
                      </a:r>
                    </a:p>
                    <a:p>
                      <a:pPr marL="0" indent="0" algn="r">
                        <a:buNone/>
                      </a:pPr>
                      <a:endParaRPr lang="en-US" sz="1200">
                        <a:hlinkClick r:id="rId5"/>
                      </a:endParaRPr>
                    </a:p>
                    <a:p>
                      <a:pPr marL="0" indent="0" algn="r">
                        <a:buNone/>
                      </a:pPr>
                      <a:r>
                        <a:rPr lang="en-US" sz="1200">
                          <a:hlinkClick r:id="rId6"/>
                        </a:rPr>
                        <a:t>Link to Marketplace</a:t>
                      </a: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7"/>
          <a:stretch>
            <a:fillRect/>
          </a:stretch>
        </p:blipFill>
        <p:spPr>
          <a:xfrm>
            <a:off x="1066533" y="1445636"/>
            <a:ext cx="482154" cy="482154"/>
          </a:xfrm>
          <a:prstGeom prst="rect">
            <a:avLst/>
          </a:prstGeom>
        </p:spPr>
      </p:pic>
      <p:pic>
        <p:nvPicPr>
          <p:cNvPr id="8" name="Picture 7"/>
          <p:cNvPicPr>
            <a:picLocks noChangeAspect="1"/>
          </p:cNvPicPr>
          <p:nvPr/>
        </p:nvPicPr>
        <p:blipFill>
          <a:blip r:embed="rId8"/>
          <a:stretch>
            <a:fillRect/>
          </a:stretch>
        </p:blipFill>
        <p:spPr>
          <a:xfrm>
            <a:off x="6384636" y="1445635"/>
            <a:ext cx="482154" cy="482154"/>
          </a:xfrm>
          <a:prstGeom prst="rect">
            <a:avLst/>
          </a:prstGeom>
        </p:spPr>
      </p:pic>
      <p:sp>
        <p:nvSpPr>
          <p:cNvPr id="9" name="Title 1"/>
          <p:cNvSpPr>
            <a:spLocks noGrp="1"/>
          </p:cNvSpPr>
          <p:nvPr>
            <p:ph type="title"/>
          </p:nvPr>
        </p:nvSpPr>
        <p:spPr>
          <a:xfrm>
            <a:off x="0" y="0"/>
            <a:ext cx="12192000" cy="1325563"/>
          </a:xfrm>
        </p:spPr>
        <p:txBody>
          <a:bodyPr lIns="393192" tIns="393192" bIns="91440">
            <a:normAutofit/>
          </a:bodyPr>
          <a:lstStyle/>
          <a:p>
            <a:r>
              <a:rPr lang="en-US"/>
              <a:t>Top ISV solutions in Data Warehousing (EDW)</a:t>
            </a:r>
          </a:p>
        </p:txBody>
      </p:sp>
    </p:spTree>
    <p:extLst>
      <p:ext uri="{BB962C8B-B14F-4D97-AF65-F5344CB8AC3E}">
        <p14:creationId xmlns:p14="http://schemas.microsoft.com/office/powerpoint/2010/main" val="402513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lIns="393192" tIns="393192" bIns="91440">
            <a:noAutofit/>
          </a:bodyPr>
          <a:lstStyle/>
          <a:p>
            <a:r>
              <a:rPr lang="en-US" sz="4000"/>
              <a:t>Top ISV solutions in Business Critical Application Platform</a:t>
            </a:r>
            <a:endParaRPr lang="en-US" sz="6000"/>
          </a:p>
        </p:txBody>
      </p:sp>
      <p:graphicFrame>
        <p:nvGraphicFramePr>
          <p:cNvPr id="5" name="Content Placeholder 4"/>
          <p:cNvGraphicFramePr>
            <a:graphicFrameLocks noGrp="1"/>
          </p:cNvGraphicFramePr>
          <p:nvPr>
            <p:ph sz="half" idx="1"/>
            <p:extLst/>
          </p:nvPr>
        </p:nvGraphicFramePr>
        <p:xfrm>
          <a:off x="915949" y="1408239"/>
          <a:ext cx="5180899" cy="5167407"/>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896425">
                <a:tc>
                  <a:txBody>
                    <a:bodyPr/>
                    <a:lstStyle/>
                    <a:p>
                      <a:endParaRPr lang="en-US" sz="1800" b="1"/>
                    </a:p>
                    <a:p>
                      <a:endParaRPr lang="en-US" sz="1200"/>
                    </a:p>
                    <a:p>
                      <a:endParaRPr lang="en-US" sz="1200"/>
                    </a:p>
                    <a:p>
                      <a:r>
                        <a:rPr lang="en-US" sz="1200" err="1"/>
                        <a:t>SnapCloud</a:t>
                      </a: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90291">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indent="0">
                        <a:buNone/>
                      </a:pPr>
                      <a:r>
                        <a:rPr lang="en-US" sz="1200"/>
                        <a:t>Massive data growth has created significant scaling issues for IT management teams. The </a:t>
                      </a:r>
                      <a:r>
                        <a:rPr lang="en-US" sz="1200" err="1"/>
                        <a:t>SnapCLOUD</a:t>
                      </a:r>
                      <a:r>
                        <a:rPr lang="en-US" sz="1200"/>
                        <a:t> storage portfolio enables customers to manage and share data with agility and control over its life cycle both </a:t>
                      </a:r>
                      <a:r>
                        <a:rPr lang="en-US" sz="1200" err="1"/>
                        <a:t>on-premise</a:t>
                      </a:r>
                      <a:r>
                        <a:rPr lang="en-US" sz="1200"/>
                        <a:t> and in the cloud. This solution delivers end-to-end data protection for data that is accessed, shared and migrated to-and-from </a:t>
                      </a:r>
                      <a:r>
                        <a:rPr lang="en-US" sz="1200" err="1"/>
                        <a:t>on-premise</a:t>
                      </a:r>
                      <a:r>
                        <a:rPr lang="en-US" sz="1200"/>
                        <a:t> &amp; cloud, while lowering infrastructure spend. </a:t>
                      </a:r>
                    </a:p>
                    <a:p>
                      <a:pPr marL="0" indent="0">
                        <a:buNone/>
                      </a:pPr>
                      <a:endParaRPr lang="en-US" sz="1200"/>
                    </a:p>
                    <a:p>
                      <a:pPr marL="0" indent="0">
                        <a:buNone/>
                      </a:pPr>
                      <a:r>
                        <a:rPr lang="en-US" sz="1200"/>
                        <a:t>Key Use Cases/ Benefits</a:t>
                      </a:r>
                    </a:p>
                    <a:p>
                      <a:pPr marL="0" indent="0">
                        <a:buNone/>
                      </a:pPr>
                      <a:endParaRPr lang="en-US" sz="1200"/>
                    </a:p>
                    <a:p>
                      <a:pPr marL="174862" indent="-174862">
                        <a:buFont typeface="Arial" panose="020B0604020202020204" pitchFamily="34" charset="0"/>
                        <a:buChar char="•"/>
                      </a:pPr>
                      <a:r>
                        <a:rPr lang="en-US" sz="1200">
                          <a:ea typeface="Segoe UI" panose="020B0502040204020203" pitchFamily="34" charset="0"/>
                          <a:cs typeface="Segoe UI" panose="020B0502040204020203" pitchFamily="34" charset="0"/>
                        </a:rPr>
                        <a:t>On-demand enterprise NAS storage growth at your finger tip</a:t>
                      </a:r>
                    </a:p>
                    <a:p>
                      <a:pPr marL="174862" indent="-174862">
                        <a:buFont typeface="Arial" panose="020B0604020202020204" pitchFamily="34" charset="0"/>
                        <a:buChar char="•"/>
                      </a:pPr>
                      <a:r>
                        <a:rPr lang="en-US" sz="1200">
                          <a:ea typeface="Segoe UI" panose="020B0502040204020203" pitchFamily="34" charset="0"/>
                          <a:cs typeface="Segoe UI" panose="020B0502040204020203" pitchFamily="34" charset="0"/>
                        </a:rPr>
                        <a:t>Simplicity of provisioning full featured NAS storage in minutes</a:t>
                      </a:r>
                    </a:p>
                    <a:p>
                      <a:pPr marL="174862" indent="-174862">
                        <a:buFont typeface="Arial" panose="020B0604020202020204" pitchFamily="34" charset="0"/>
                        <a:buChar char="•"/>
                      </a:pPr>
                      <a:r>
                        <a:rPr lang="en-US" sz="1200">
                          <a:ea typeface="Segoe UI" panose="020B0502040204020203" pitchFamily="34" charset="0"/>
                          <a:cs typeface="Segoe UI" panose="020B0502040204020203" pitchFamily="34" charset="0"/>
                        </a:rPr>
                        <a:t>Central orchestrator to manage all enterprise storage along with </a:t>
                      </a:r>
                      <a:r>
                        <a:rPr lang="en-US" sz="1200" err="1">
                          <a:ea typeface="Segoe UI" panose="020B0502040204020203" pitchFamily="34" charset="0"/>
                          <a:cs typeface="Segoe UI" panose="020B0502040204020203" pitchFamily="34" charset="0"/>
                        </a:rPr>
                        <a:t>SnapCLOUD</a:t>
                      </a:r>
                      <a:r>
                        <a:rPr lang="en-US" sz="1200">
                          <a:ea typeface="Segoe UI" panose="020B0502040204020203" pitchFamily="34" charset="0"/>
                          <a:cs typeface="Segoe UI" panose="020B0502040204020203" pitchFamily="34" charset="0"/>
                        </a:rPr>
                        <a:t> from a single web based tool</a:t>
                      </a:r>
                    </a:p>
                    <a:p>
                      <a:pPr marL="174862" indent="-174862">
                        <a:buFont typeface="Arial" panose="020B0604020202020204" pitchFamily="34" charset="0"/>
                        <a:buChar char="•"/>
                      </a:pPr>
                      <a:r>
                        <a:rPr lang="en-US" sz="1200">
                          <a:ea typeface="Segoe UI" panose="020B0502040204020203" pitchFamily="34" charset="0"/>
                          <a:cs typeface="Segoe UI" panose="020B0502040204020203" pitchFamily="34" charset="0"/>
                        </a:rPr>
                        <a:t>Built-in sync and share to deliver data on any device, any where</a:t>
                      </a:r>
                    </a:p>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16451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Average Deal Revenue: $10K</a:t>
                      </a:r>
                    </a:p>
                    <a:p>
                      <a:pPr marL="0" indent="0" algn="r">
                        <a:buNone/>
                      </a:pPr>
                      <a:endParaRPr lang="en-US" sz="1200"/>
                    </a:p>
                    <a:p>
                      <a:pPr marL="0" indent="0" algn="r">
                        <a:buNone/>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7" name="Content Placeholder 4"/>
          <p:cNvGraphicFramePr>
            <a:graphicFrameLocks noGrp="1"/>
          </p:cNvGraphicFramePr>
          <p:nvPr>
            <p:ph sz="half" idx="1"/>
            <p:extLst/>
          </p:nvPr>
        </p:nvGraphicFramePr>
        <p:xfrm>
          <a:off x="6245966" y="1409076"/>
          <a:ext cx="5180899" cy="5167986"/>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16812">
                <a:tc>
                  <a:txBody>
                    <a:bodyPr/>
                    <a:lstStyle/>
                    <a:p>
                      <a:endParaRPr lang="en-US" sz="1800"/>
                    </a:p>
                    <a:p>
                      <a:endParaRPr lang="en-US" sz="1200"/>
                    </a:p>
                    <a:p>
                      <a:endParaRPr lang="en-US" sz="1200"/>
                    </a:p>
                    <a:p>
                      <a:r>
                        <a:rPr lang="en-US" sz="1200"/>
                        <a:t>DB2</a:t>
                      </a:r>
                      <a:r>
                        <a:rPr lang="en-US" sz="1200" baseline="0"/>
                        <a:t> Advanced Workgroup Server</a:t>
                      </a: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78281">
                <a:tc>
                  <a:txBody>
                    <a:bodyPr/>
                    <a:lstStyle/>
                    <a:p>
                      <a:pPr marL="0" indent="0">
                        <a:buNone/>
                      </a:pPr>
                      <a:endParaRPr lang="en-US" sz="1200"/>
                    </a:p>
                    <a:p>
                      <a:pPr marL="0" indent="0">
                        <a:buNone/>
                      </a:pPr>
                      <a:r>
                        <a:rPr lang="en-US" sz="1200"/>
                        <a:t>IBM® DB2® Advanced Workgroup Server provides an expansive database solution for midsize companies. It is the ideal multi-workload database solution that offers data warehousing, transactional and analytics capabilities. IBM DB2 Advanced Workgroup Server Edition provides storage optimization, system availability, workload management and performance to help reduce overall database costs. </a:t>
                      </a:r>
                    </a:p>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Key Use Cases/ Benefits</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171450" indent="-171450">
                        <a:buFont typeface="Arial" panose="020B0604020202020204" pitchFamily="34" charset="0"/>
                        <a:buChar char="•"/>
                      </a:pPr>
                      <a:r>
                        <a:rPr lang="en-US" altLang="en-US" sz="1200"/>
                        <a:t>Best-in-class data solutions to address every information need</a:t>
                      </a:r>
                    </a:p>
                    <a:p>
                      <a:pPr marL="171450" indent="-171450">
                        <a:buFont typeface="Arial" panose="020B0604020202020204" pitchFamily="34" charset="0"/>
                        <a:buChar char="•"/>
                      </a:pPr>
                      <a:r>
                        <a:rPr lang="en-US" altLang="en-US" sz="1200"/>
                        <a:t>Broadest and most comprehensive solution portfolio aligned to a big data &amp; analytics strategy </a:t>
                      </a:r>
                    </a:p>
                    <a:p>
                      <a:pPr marL="171450" indent="-171450">
                        <a:buFont typeface="Arial" panose="020B0604020202020204" pitchFamily="34" charset="0"/>
                        <a:buChar char="•"/>
                      </a:pPr>
                      <a:r>
                        <a:rPr lang="en-US" altLang="en-US" sz="1200"/>
                        <a:t>Only vendor infusing cognitive capabilities into its data strategy</a:t>
                      </a:r>
                    </a:p>
                    <a:p>
                      <a:pPr marL="171450" indent="-171450">
                        <a:buFont typeface="Arial" panose="020B0604020202020204" pitchFamily="34" charset="0"/>
                        <a:buChar char="•"/>
                      </a:pPr>
                      <a:r>
                        <a:rPr lang="en-US" altLang="en-US" sz="1200"/>
                        <a:t>Industry leading innovation with huge investments in research and development, driving a record number of patents each year</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17289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marR="0" indent="0" algn="r" defTabSz="932742" rtl="0" eaLnBrk="1" fontAlgn="auto" latinLnBrk="0" hangingPunct="1">
                        <a:lnSpc>
                          <a:spcPct val="100000"/>
                        </a:lnSpc>
                        <a:spcBef>
                          <a:spcPts val="0"/>
                        </a:spcBef>
                        <a:spcAft>
                          <a:spcPts val="0"/>
                        </a:spcAft>
                        <a:buClrTx/>
                        <a:buSzTx/>
                        <a:buFontTx/>
                        <a:buNone/>
                        <a:tabLst/>
                        <a:defRPr/>
                      </a:pPr>
                      <a:endParaRPr lang="en-US" sz="1200" kern="1200">
                        <a:solidFill>
                          <a:schemeClr val="tx1"/>
                        </a:solidFill>
                        <a:latin typeface="+mn-lt"/>
                        <a:ea typeface="+mn-ea"/>
                        <a:cs typeface="+mn-cs"/>
                        <a:hlinkClick r:id="rId2"/>
                      </a:endParaRP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5967" y="1457421"/>
            <a:ext cx="1120716" cy="6163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009" y="1525182"/>
            <a:ext cx="1224622" cy="480873"/>
          </a:xfrm>
          <a:prstGeom prst="rect">
            <a:avLst/>
          </a:prstGeom>
        </p:spPr>
      </p:pic>
    </p:spTree>
    <p:extLst>
      <p:ext uri="{BB962C8B-B14F-4D97-AF65-F5344CB8AC3E}">
        <p14:creationId xmlns:p14="http://schemas.microsoft.com/office/powerpoint/2010/main" val="2006206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lIns="393192" tIns="393192" bIns="91440">
            <a:noAutofit/>
          </a:bodyPr>
          <a:lstStyle/>
          <a:p>
            <a:r>
              <a:rPr lang="en-US"/>
              <a:t>Top ISV solutions in Application Platform Migration</a:t>
            </a:r>
            <a:endParaRPr lang="en-US" sz="6600"/>
          </a:p>
        </p:txBody>
      </p:sp>
      <p:graphicFrame>
        <p:nvGraphicFramePr>
          <p:cNvPr id="5" name="Content Placeholder 4"/>
          <p:cNvGraphicFramePr>
            <a:graphicFrameLocks noGrp="1"/>
          </p:cNvGraphicFramePr>
          <p:nvPr>
            <p:ph sz="half" idx="1"/>
            <p:extLst/>
          </p:nvPr>
        </p:nvGraphicFramePr>
        <p:xfrm>
          <a:off x="915949" y="1424713"/>
          <a:ext cx="5180899" cy="4966340"/>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896425">
                <a:tc>
                  <a:txBody>
                    <a:bodyPr/>
                    <a:lstStyle/>
                    <a:p>
                      <a:endParaRPr lang="en-US" sz="1800" b="1"/>
                    </a:p>
                    <a:p>
                      <a:endParaRPr lang="en-US" sz="1200"/>
                    </a:p>
                    <a:p>
                      <a:endParaRPr lang="en-US" sz="1200"/>
                    </a:p>
                    <a:p>
                      <a:r>
                        <a:rPr lang="en-US" sz="1200"/>
                        <a:t>Applications Anywhere</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51195">
                <a:tc>
                  <a:txBody>
                    <a:bodyPr/>
                    <a:lstStyle/>
                    <a:p>
                      <a:pPr marL="0" indent="0">
                        <a:buNone/>
                      </a:pPr>
                      <a:endParaRPr lang="en-US" sz="1200"/>
                    </a:p>
                    <a:p>
                      <a:pPr marL="0" indent="0">
                        <a:buNone/>
                      </a:pPr>
                      <a:r>
                        <a:rPr lang="en-GB" sz="1200"/>
                        <a:t>We help ISVs and Corporate IT re-purpose classic Windows XP or browser-dependent applications for deployment onto Windows 10 devices and Azure or hybrid cloud. We’re different because our patented container technology was designed to plug the gaps in the Microsoft solution stack for Windows 10 and Azure application management.</a:t>
                      </a:r>
                      <a:endParaRPr lang="en-US" sz="1200"/>
                    </a:p>
                    <a:p>
                      <a:pPr marL="0" indent="0">
                        <a:buNone/>
                      </a:pPr>
                      <a:endParaRPr lang="en-US" sz="1200"/>
                    </a:p>
                    <a:p>
                      <a:pPr marL="0" indent="0">
                        <a:buNone/>
                      </a:pPr>
                      <a:r>
                        <a:rPr lang="en-US" sz="1200"/>
                        <a:t>Key Use Cases/ Benefits</a:t>
                      </a:r>
                    </a:p>
                    <a:p>
                      <a:pPr marL="0" indent="0">
                        <a:buNone/>
                      </a:pPr>
                      <a:endParaRPr lang="en-US" sz="1200"/>
                    </a:p>
                    <a:p>
                      <a:pPr marL="171450" indent="-171450">
                        <a:buSzPct val="100000"/>
                        <a:buFont typeface="Arial" panose="020B0604020202020204" pitchFamily="34" charset="0"/>
                        <a:buChar char="•"/>
                      </a:pPr>
                      <a:r>
                        <a:rPr lang="en-GB" sz="1200"/>
                        <a:t>Immediate ‘lift &amp; shift’ of any application to Windows 10 or Azure</a:t>
                      </a:r>
                    </a:p>
                    <a:p>
                      <a:pPr marL="171450" indent="-171450">
                        <a:buSzPct val="100000"/>
                        <a:buFont typeface="Arial" panose="020B0604020202020204" pitchFamily="34" charset="0"/>
                        <a:buChar char="•"/>
                      </a:pPr>
                      <a:r>
                        <a:rPr lang="en-GB" sz="1200"/>
                        <a:t>Enables apps tied to IE 6/7/8/9/10 to be deployed to WIN 10 or Azure</a:t>
                      </a:r>
                    </a:p>
                    <a:p>
                      <a:pPr marL="171450" indent="-171450">
                        <a:buSzPct val="100000"/>
                        <a:buFont typeface="Arial" panose="020B0604020202020204" pitchFamily="34" charset="0"/>
                        <a:buChar char="•"/>
                      </a:pPr>
                      <a:r>
                        <a:rPr lang="en-GB" sz="1200"/>
                        <a:t>Turns IE into a runtime component, thereby reducing vulnerability threat </a:t>
                      </a:r>
                    </a:p>
                    <a:p>
                      <a:pPr marL="171450" indent="-171450">
                        <a:buSzPct val="100000"/>
                        <a:buFont typeface="Arial" panose="020B0604020202020204" pitchFamily="34" charset="0"/>
                        <a:buChar char="•"/>
                      </a:pPr>
                      <a:r>
                        <a:rPr lang="en-GB" sz="1200"/>
                        <a:t>Enables application management as a service, at scale, from Azure </a:t>
                      </a:r>
                    </a:p>
                    <a:p>
                      <a:pPr marL="0" marR="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00254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indent="0" algn="r">
                        <a:buNone/>
                      </a:pPr>
                      <a:endParaRPr lang="en-US" sz="1200"/>
                    </a:p>
                    <a:p>
                      <a:pPr marL="0" indent="0" algn="r">
                        <a:buNone/>
                      </a:pPr>
                      <a:endParaRPr lang="en-US" sz="1200"/>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390" y="1559877"/>
            <a:ext cx="1029304" cy="42994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848" y="1521974"/>
            <a:ext cx="1019996" cy="675274"/>
          </a:xfrm>
          <a:prstGeom prst="rect">
            <a:avLst/>
          </a:prstGeom>
        </p:spPr>
      </p:pic>
      <p:graphicFrame>
        <p:nvGraphicFramePr>
          <p:cNvPr id="12" name="Content Placeholder 4"/>
          <p:cNvGraphicFramePr>
            <a:graphicFrameLocks noGrp="1"/>
          </p:cNvGraphicFramePr>
          <p:nvPr>
            <p:ph sz="half" idx="1"/>
            <p:extLst/>
          </p:nvPr>
        </p:nvGraphicFramePr>
        <p:xfrm>
          <a:off x="6229290" y="1424713"/>
          <a:ext cx="5180899" cy="4958541"/>
        </p:xfrm>
        <a:graphic>
          <a:graphicData uri="http://schemas.openxmlformats.org/drawingml/2006/table">
            <a:tbl>
              <a:tblPr firstRow="1" bandRow="1">
                <a:tableStyleId>{5940675A-B579-460E-94D1-54222C63F5DA}</a:tableStyleId>
              </a:tblPr>
              <a:tblGrid>
                <a:gridCol w="5180899">
                  <a:extLst>
                    <a:ext uri="{9D8B030D-6E8A-4147-A177-3AD203B41FA5}">
                      <a16:colId xmlns:a16="http://schemas.microsoft.com/office/drawing/2014/main" val="20000"/>
                    </a:ext>
                  </a:extLst>
                </a:gridCol>
              </a:tblGrid>
              <a:tr h="916812">
                <a:tc>
                  <a:txBody>
                    <a:bodyPr/>
                    <a:lstStyle/>
                    <a:p>
                      <a:endParaRPr lang="en-US" sz="1800"/>
                    </a:p>
                    <a:p>
                      <a:endParaRPr lang="en-US" sz="1200"/>
                    </a:p>
                    <a:p>
                      <a:endParaRPr lang="en-US" sz="1200"/>
                    </a:p>
                    <a:p>
                      <a:r>
                        <a:rPr lang="en-US" sz="1200"/>
                        <a:t>Server 12</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0"/>
                  </a:ext>
                </a:extLst>
              </a:tr>
              <a:tr h="3036392">
                <a:tc>
                  <a:txBody>
                    <a:bodyPr/>
                    <a:lstStyle/>
                    <a:p>
                      <a:pPr marL="0" indent="0">
                        <a:buNone/>
                      </a:pPr>
                      <a:endParaRPr lang="en-US" sz="1200"/>
                    </a:p>
                    <a:p>
                      <a:pPr marL="0" marR="0" indent="0" algn="l" defTabSz="932742" rtl="0" eaLnBrk="1" fontAlgn="auto" latinLnBrk="0" hangingPunct="1">
                        <a:lnSpc>
                          <a:spcPct val="100000"/>
                        </a:lnSpc>
                        <a:spcBef>
                          <a:spcPts val="0"/>
                        </a:spcBef>
                        <a:spcAft>
                          <a:spcPts val="0"/>
                        </a:spcAft>
                        <a:buClrTx/>
                        <a:buSzTx/>
                        <a:buFontTx/>
                        <a:buNone/>
                        <a:tabLst/>
                        <a:defRPr/>
                      </a:pPr>
                      <a:r>
                        <a:rPr lang="en-US" sz="1200" kern="1200">
                          <a:solidFill>
                            <a:schemeClr val="tx1"/>
                          </a:solidFill>
                          <a:latin typeface="+mn-lt"/>
                          <a:ea typeface="+mn-ea"/>
                          <a:cs typeface="+mn-cs"/>
                        </a:rPr>
                        <a:t>By incorporating the automation and DevOps functionalities that Chef offers with Azure, enterprises can transform their IT organizations to be more agile. Chef helps customers light up their Azure platform to migrate existing workloads to Azure, enable web-scale IT, and maximize their usage of Azure. </a:t>
                      </a:r>
                    </a:p>
                    <a:p>
                      <a:pPr marL="0" indent="0">
                        <a:buNone/>
                      </a:pPr>
                      <a:endParaRPr lang="en-US" sz="1200"/>
                    </a:p>
                    <a:p>
                      <a:r>
                        <a:rPr lang="en-US" sz="1200"/>
                        <a:t>Key Use Cases/ Benefits</a:t>
                      </a:r>
                    </a:p>
                    <a:p>
                      <a:endParaRPr lang="en-US" sz="1200"/>
                    </a:p>
                    <a:p>
                      <a:pPr marL="171450" indent="-171450">
                        <a:buFont typeface="Arial" panose="020B0604020202020204" pitchFamily="34" charset="0"/>
                        <a:buChar char="•"/>
                      </a:pPr>
                      <a:r>
                        <a:rPr lang="en-US" sz="1200"/>
                        <a:t>Adjust IT to meet dynamic business needs without disruption or delay </a:t>
                      </a:r>
                    </a:p>
                    <a:p>
                      <a:pPr marL="171450" indent="-171450">
                        <a:buFont typeface="Arial" panose="020B0604020202020204" pitchFamily="34" charset="0"/>
                        <a:buChar char="•"/>
                      </a:pPr>
                      <a:r>
                        <a:rPr lang="en-US" sz="1200"/>
                        <a:t>Integrates with Azure to provide a fully automated experience</a:t>
                      </a:r>
                    </a:p>
                    <a:p>
                      <a:pPr marL="171450" indent="-171450">
                        <a:buFont typeface="Arial" panose="020B0604020202020204" pitchFamily="34" charset="0"/>
                        <a:buChar char="•"/>
                      </a:pPr>
                      <a:r>
                        <a:rPr lang="en-US" sz="1200"/>
                        <a:t>Bring speed to configuration and implementation saving time and money</a:t>
                      </a:r>
                    </a:p>
                    <a:p>
                      <a:pPr marL="171450" indent="-171450">
                        <a:buFont typeface="Arial" panose="020B0604020202020204" pitchFamily="34" charset="0"/>
                        <a:buChar char="•"/>
                      </a:pPr>
                      <a:r>
                        <a:rPr lang="en-US" sz="1200"/>
                        <a:t>Web-based management console lets you view and customize your Chef installation</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1"/>
                  </a:ext>
                </a:extLst>
              </a:tr>
              <a:tr h="100533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200"/>
                        <a:t>Availability: Global</a:t>
                      </a:r>
                    </a:p>
                    <a:p>
                      <a:pPr marL="0" indent="0">
                        <a:buNone/>
                      </a:pPr>
                      <a:r>
                        <a:rPr lang="en-US" sz="1200"/>
                        <a:t>Average Deal Revenue: $22K</a:t>
                      </a:r>
                    </a:p>
                  </a:txBody>
                  <a:tcPr marL="89642" marR="89642" marT="44821" marB="44821">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49500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5"/>
          <p:cNvSpPr>
            <a:spLocks noChangeArrowheads="1"/>
          </p:cNvSpPr>
          <p:nvPr/>
        </p:nvSpPr>
        <p:spPr bwMode="auto">
          <a:xfrm>
            <a:off x="138602" y="1382"/>
            <a:ext cx="6959895" cy="6419862"/>
          </a:xfrm>
          <a:prstGeom prst="rect">
            <a:avLst/>
          </a:prstGeom>
          <a:solidFill>
            <a:srgbClr val="D9F5FF"/>
          </a:solidFill>
          <a:ln>
            <a:noFill/>
            <a:headEnd type="none" w="med" len="med"/>
            <a:tailEnd type="none" w="med" len="med"/>
          </a:ln>
          <a:effectLs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8815" tIns="143052" rIns="178815" bIns="143052" numCol="1" spcCol="0" rtlCol="0" fromWordArt="0" anchor="t" anchorCtr="0" forceAA="0" compatLnSpc="1">
            <a:prstTxWarp prst="textNoShape">
              <a:avLst/>
            </a:prstTxWarp>
            <a:noAutofit/>
          </a:bodyPr>
          <a:lstStyle/>
          <a:p>
            <a:pPr algn="ctr" defTabSz="911653" fontAlgn="base">
              <a:lnSpc>
                <a:spcPct val="90000"/>
              </a:lnSpc>
              <a:spcBef>
                <a:spcPct val="0"/>
              </a:spcBef>
              <a:spcAft>
                <a:spcPct val="0"/>
              </a:spcAft>
            </a:pPr>
            <a:endParaRPr lang="en-US" sz="234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6" name="Freeform 38"/>
          <p:cNvSpPr>
            <a:spLocks/>
          </p:cNvSpPr>
          <p:nvPr/>
        </p:nvSpPr>
        <p:spPr bwMode="auto">
          <a:xfrm>
            <a:off x="127696" y="5538862"/>
            <a:ext cx="6964633" cy="1317760"/>
          </a:xfrm>
          <a:custGeom>
            <a:avLst/>
            <a:gdLst>
              <a:gd name="T0" fmla="*/ 3131 w 3578"/>
              <a:gd name="T1" fmla="*/ 0 h 579"/>
              <a:gd name="T2" fmla="*/ 0 w 3578"/>
              <a:gd name="T3" fmla="*/ 0 h 579"/>
              <a:gd name="T4" fmla="*/ 0 w 3578"/>
              <a:gd name="T5" fmla="*/ 579 h 579"/>
              <a:gd name="T6" fmla="*/ 3578 w 3578"/>
              <a:gd name="T7" fmla="*/ 579 h 579"/>
              <a:gd name="T8" fmla="*/ 3578 w 3578"/>
              <a:gd name="T9" fmla="*/ 4 h 579"/>
              <a:gd name="T10" fmla="*/ 3131 w 3578"/>
              <a:gd name="T11" fmla="*/ 0 h 579"/>
            </a:gdLst>
            <a:ahLst/>
            <a:cxnLst>
              <a:cxn ang="0">
                <a:pos x="T0" y="T1"/>
              </a:cxn>
              <a:cxn ang="0">
                <a:pos x="T2" y="T3"/>
              </a:cxn>
              <a:cxn ang="0">
                <a:pos x="T4" y="T5"/>
              </a:cxn>
              <a:cxn ang="0">
                <a:pos x="T6" y="T7"/>
              </a:cxn>
              <a:cxn ang="0">
                <a:pos x="T8" y="T9"/>
              </a:cxn>
              <a:cxn ang="0">
                <a:pos x="T10" y="T11"/>
              </a:cxn>
            </a:cxnLst>
            <a:rect l="0" t="0" r="r" b="b"/>
            <a:pathLst>
              <a:path w="3578" h="579">
                <a:moveTo>
                  <a:pt x="3131" y="0"/>
                </a:moveTo>
                <a:lnTo>
                  <a:pt x="0" y="0"/>
                </a:lnTo>
                <a:lnTo>
                  <a:pt x="0" y="579"/>
                </a:lnTo>
                <a:lnTo>
                  <a:pt x="3578" y="579"/>
                </a:lnTo>
                <a:lnTo>
                  <a:pt x="3578" y="4"/>
                </a:lnTo>
                <a:lnTo>
                  <a:pt x="3131"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r>
              <a:rPr lang="en-US" sz="1760" kern="0">
                <a:solidFill>
                  <a:sysClr val="windowText" lastClr="000000"/>
                </a:solidFill>
                <a:latin typeface="Arial" charset="0"/>
                <a:cs typeface="Arial" charset="0"/>
              </a:rPr>
              <a:t>	</a:t>
            </a:r>
          </a:p>
        </p:txBody>
      </p:sp>
      <p:sp>
        <p:nvSpPr>
          <p:cNvPr id="71" name="Rectangle 70"/>
          <p:cNvSpPr>
            <a:spLocks/>
          </p:cNvSpPr>
          <p:nvPr/>
        </p:nvSpPr>
        <p:spPr bwMode="auto">
          <a:xfrm flipV="1">
            <a:off x="127696" y="5547398"/>
            <a:ext cx="6959616" cy="202062"/>
          </a:xfrm>
          <a:prstGeom prst="rect">
            <a:avLst/>
          </a:prstGeom>
          <a:solidFill>
            <a:schemeClr val="tx1">
              <a:lumMod val="65000"/>
              <a:lumOff val="35000"/>
            </a:schemeClr>
          </a:solidFill>
          <a:ln>
            <a:noFill/>
          </a:ln>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0" name="Freeform 10"/>
          <p:cNvSpPr>
            <a:spLocks/>
          </p:cNvSpPr>
          <p:nvPr/>
        </p:nvSpPr>
        <p:spPr bwMode="auto">
          <a:xfrm>
            <a:off x="3844315" y="2598772"/>
            <a:ext cx="3248012" cy="2989799"/>
          </a:xfrm>
          <a:custGeom>
            <a:avLst/>
            <a:gdLst>
              <a:gd name="T0" fmla="*/ 850 w 932"/>
              <a:gd name="T1" fmla="*/ 358 h 795"/>
              <a:gd name="T2" fmla="*/ 850 w 932"/>
              <a:gd name="T3" fmla="*/ 285 h 795"/>
              <a:gd name="T4" fmla="*/ 713 w 932"/>
              <a:gd name="T5" fmla="*/ 285 h 795"/>
              <a:gd name="T6" fmla="*/ 713 w 932"/>
              <a:gd name="T7" fmla="*/ 358 h 795"/>
              <a:gd name="T8" fmla="*/ 583 w 932"/>
              <a:gd name="T9" fmla="*/ 358 h 795"/>
              <a:gd name="T10" fmla="*/ 583 w 932"/>
              <a:gd name="T11" fmla="*/ 149 h 795"/>
              <a:gd name="T12" fmla="*/ 536 w 932"/>
              <a:gd name="T13" fmla="*/ 149 h 795"/>
              <a:gd name="T14" fmla="*/ 536 w 932"/>
              <a:gd name="T15" fmla="*/ 115 h 795"/>
              <a:gd name="T16" fmla="*/ 520 w 932"/>
              <a:gd name="T17" fmla="*/ 115 h 795"/>
              <a:gd name="T18" fmla="*/ 520 w 932"/>
              <a:gd name="T19" fmla="*/ 82 h 795"/>
              <a:gd name="T20" fmla="*/ 502 w 932"/>
              <a:gd name="T21" fmla="*/ 82 h 795"/>
              <a:gd name="T22" fmla="*/ 502 w 932"/>
              <a:gd name="T23" fmla="*/ 0 h 795"/>
              <a:gd name="T24" fmla="*/ 473 w 932"/>
              <a:gd name="T25" fmla="*/ 0 h 795"/>
              <a:gd name="T26" fmla="*/ 473 w 932"/>
              <a:gd name="T27" fmla="*/ 82 h 795"/>
              <a:gd name="T28" fmla="*/ 455 w 932"/>
              <a:gd name="T29" fmla="*/ 82 h 795"/>
              <a:gd name="T30" fmla="*/ 455 w 932"/>
              <a:gd name="T31" fmla="*/ 115 h 795"/>
              <a:gd name="T32" fmla="*/ 439 w 932"/>
              <a:gd name="T33" fmla="*/ 115 h 795"/>
              <a:gd name="T34" fmla="*/ 439 w 932"/>
              <a:gd name="T35" fmla="*/ 149 h 795"/>
              <a:gd name="T36" fmla="*/ 392 w 932"/>
              <a:gd name="T37" fmla="*/ 149 h 795"/>
              <a:gd name="T38" fmla="*/ 392 w 932"/>
              <a:gd name="T39" fmla="*/ 379 h 795"/>
              <a:gd name="T40" fmla="*/ 254 w 932"/>
              <a:gd name="T41" fmla="*/ 379 h 795"/>
              <a:gd name="T42" fmla="*/ 254 w 932"/>
              <a:gd name="T43" fmla="*/ 268 h 795"/>
              <a:gd name="T44" fmla="*/ 212 w 932"/>
              <a:gd name="T45" fmla="*/ 268 h 795"/>
              <a:gd name="T46" fmla="*/ 212 w 932"/>
              <a:gd name="T47" fmla="*/ 111 h 795"/>
              <a:gd name="T48" fmla="*/ 152 w 932"/>
              <a:gd name="T49" fmla="*/ 111 h 795"/>
              <a:gd name="T50" fmla="*/ 152 w 932"/>
              <a:gd name="T51" fmla="*/ 20 h 795"/>
              <a:gd name="T52" fmla="*/ 61 w 932"/>
              <a:gd name="T53" fmla="*/ 20 h 795"/>
              <a:gd name="T54" fmla="*/ 61 w 932"/>
              <a:gd name="T55" fmla="*/ 111 h 795"/>
              <a:gd name="T56" fmla="*/ 0 w 932"/>
              <a:gd name="T57" fmla="*/ 111 h 795"/>
              <a:gd name="T58" fmla="*/ 0 w 932"/>
              <a:gd name="T59" fmla="*/ 494 h 795"/>
              <a:gd name="T60" fmla="*/ 0 w 932"/>
              <a:gd name="T61" fmla="*/ 775 h 795"/>
              <a:gd name="T62" fmla="*/ 0 w 932"/>
              <a:gd name="T63" fmla="*/ 795 h 795"/>
              <a:gd name="T64" fmla="*/ 932 w 932"/>
              <a:gd name="T65" fmla="*/ 795 h 795"/>
              <a:gd name="T66" fmla="*/ 932 w 932"/>
              <a:gd name="T67" fmla="*/ 546 h 795"/>
              <a:gd name="T68" fmla="*/ 932 w 932"/>
              <a:gd name="T69" fmla="*/ 494 h 795"/>
              <a:gd name="T70" fmla="*/ 932 w 932"/>
              <a:gd name="T71" fmla="*/ 358 h 795"/>
              <a:gd name="T72" fmla="*/ 850 w 932"/>
              <a:gd name="T73" fmla="*/ 358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2" h="795">
                <a:moveTo>
                  <a:pt x="850" y="358"/>
                </a:moveTo>
                <a:lnTo>
                  <a:pt x="850" y="285"/>
                </a:lnTo>
                <a:lnTo>
                  <a:pt x="713" y="285"/>
                </a:lnTo>
                <a:lnTo>
                  <a:pt x="713" y="358"/>
                </a:lnTo>
                <a:lnTo>
                  <a:pt x="583" y="358"/>
                </a:lnTo>
                <a:lnTo>
                  <a:pt x="583" y="149"/>
                </a:lnTo>
                <a:lnTo>
                  <a:pt x="536" y="149"/>
                </a:lnTo>
                <a:lnTo>
                  <a:pt x="536" y="115"/>
                </a:lnTo>
                <a:lnTo>
                  <a:pt x="520" y="115"/>
                </a:lnTo>
                <a:lnTo>
                  <a:pt x="520" y="82"/>
                </a:lnTo>
                <a:lnTo>
                  <a:pt x="502" y="82"/>
                </a:lnTo>
                <a:lnTo>
                  <a:pt x="502" y="0"/>
                </a:lnTo>
                <a:lnTo>
                  <a:pt x="473" y="0"/>
                </a:lnTo>
                <a:lnTo>
                  <a:pt x="473" y="82"/>
                </a:lnTo>
                <a:lnTo>
                  <a:pt x="455" y="82"/>
                </a:lnTo>
                <a:lnTo>
                  <a:pt x="455" y="115"/>
                </a:lnTo>
                <a:lnTo>
                  <a:pt x="439" y="115"/>
                </a:lnTo>
                <a:lnTo>
                  <a:pt x="439" y="149"/>
                </a:lnTo>
                <a:lnTo>
                  <a:pt x="392" y="149"/>
                </a:lnTo>
                <a:lnTo>
                  <a:pt x="392" y="379"/>
                </a:lnTo>
                <a:lnTo>
                  <a:pt x="254" y="379"/>
                </a:lnTo>
                <a:lnTo>
                  <a:pt x="254" y="268"/>
                </a:lnTo>
                <a:lnTo>
                  <a:pt x="212" y="268"/>
                </a:lnTo>
                <a:lnTo>
                  <a:pt x="212" y="111"/>
                </a:lnTo>
                <a:lnTo>
                  <a:pt x="152" y="111"/>
                </a:lnTo>
                <a:lnTo>
                  <a:pt x="152" y="20"/>
                </a:lnTo>
                <a:lnTo>
                  <a:pt x="61" y="20"/>
                </a:lnTo>
                <a:lnTo>
                  <a:pt x="61" y="111"/>
                </a:lnTo>
                <a:lnTo>
                  <a:pt x="0" y="111"/>
                </a:lnTo>
                <a:lnTo>
                  <a:pt x="0" y="494"/>
                </a:lnTo>
                <a:lnTo>
                  <a:pt x="0" y="775"/>
                </a:lnTo>
                <a:lnTo>
                  <a:pt x="0" y="795"/>
                </a:lnTo>
                <a:lnTo>
                  <a:pt x="932" y="795"/>
                </a:lnTo>
                <a:lnTo>
                  <a:pt x="932" y="546"/>
                </a:lnTo>
                <a:lnTo>
                  <a:pt x="932" y="494"/>
                </a:lnTo>
                <a:lnTo>
                  <a:pt x="932" y="358"/>
                </a:lnTo>
                <a:lnTo>
                  <a:pt x="850" y="358"/>
                </a:lnTo>
                <a:close/>
              </a:path>
            </a:pathLst>
          </a:custGeom>
          <a:solidFill>
            <a:schemeClr val="bg1">
              <a:lumMod val="75000"/>
            </a:schemeClr>
          </a:solidFill>
          <a:ln w="9525">
            <a:noFill/>
            <a:round/>
            <a:headEnd/>
            <a:tailEnd/>
          </a:ln>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1" name="Freeform 20"/>
          <p:cNvSpPr>
            <a:spLocks/>
          </p:cNvSpPr>
          <p:nvPr/>
        </p:nvSpPr>
        <p:spPr bwMode="auto">
          <a:xfrm>
            <a:off x="127694" y="2177568"/>
            <a:ext cx="3870255" cy="3429804"/>
          </a:xfrm>
          <a:custGeom>
            <a:avLst/>
            <a:gdLst>
              <a:gd name="T0" fmla="*/ 778 w 778"/>
              <a:gd name="T1" fmla="*/ 0 h 912"/>
              <a:gd name="T2" fmla="*/ 0 w 778"/>
              <a:gd name="T3" fmla="*/ 0 h 912"/>
              <a:gd name="T4" fmla="*/ 0 w 778"/>
              <a:gd name="T5" fmla="*/ 909 h 912"/>
              <a:gd name="T6" fmla="*/ 760 w 778"/>
              <a:gd name="T7" fmla="*/ 912 h 912"/>
              <a:gd name="T8" fmla="*/ 760 w 778"/>
              <a:gd name="T9" fmla="*/ 47 h 912"/>
              <a:gd name="T10" fmla="*/ 778 w 778"/>
              <a:gd name="T11" fmla="*/ 47 h 912"/>
              <a:gd name="T12" fmla="*/ 778 w 778"/>
              <a:gd name="T13" fmla="*/ 0 h 912"/>
            </a:gdLst>
            <a:ahLst/>
            <a:cxnLst>
              <a:cxn ang="0">
                <a:pos x="T0" y="T1"/>
              </a:cxn>
              <a:cxn ang="0">
                <a:pos x="T2" y="T3"/>
              </a:cxn>
              <a:cxn ang="0">
                <a:pos x="T4" y="T5"/>
              </a:cxn>
              <a:cxn ang="0">
                <a:pos x="T6" y="T7"/>
              </a:cxn>
              <a:cxn ang="0">
                <a:pos x="T8" y="T9"/>
              </a:cxn>
              <a:cxn ang="0">
                <a:pos x="T10" y="T11"/>
              </a:cxn>
              <a:cxn ang="0">
                <a:pos x="T12" y="T13"/>
              </a:cxn>
            </a:cxnLst>
            <a:rect l="0" t="0" r="r" b="b"/>
            <a:pathLst>
              <a:path w="778" h="912">
                <a:moveTo>
                  <a:pt x="778" y="0"/>
                </a:moveTo>
                <a:lnTo>
                  <a:pt x="0" y="0"/>
                </a:lnTo>
                <a:lnTo>
                  <a:pt x="0" y="909"/>
                </a:lnTo>
                <a:lnTo>
                  <a:pt x="760" y="912"/>
                </a:lnTo>
                <a:lnTo>
                  <a:pt x="760" y="47"/>
                </a:lnTo>
                <a:lnTo>
                  <a:pt x="778" y="47"/>
                </a:lnTo>
                <a:lnTo>
                  <a:pt x="778" y="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2" name="Freeform 21"/>
          <p:cNvSpPr>
            <a:spLocks/>
          </p:cNvSpPr>
          <p:nvPr/>
        </p:nvSpPr>
        <p:spPr bwMode="auto">
          <a:xfrm>
            <a:off x="3056347" y="3678108"/>
            <a:ext cx="465845" cy="582917"/>
          </a:xfrm>
          <a:custGeom>
            <a:avLst/>
            <a:gdLst>
              <a:gd name="T0" fmla="*/ 0 w 112"/>
              <a:gd name="T1" fmla="*/ 55 h 185"/>
              <a:gd name="T2" fmla="*/ 56 w 112"/>
              <a:gd name="T3" fmla="*/ 0 h 185"/>
              <a:gd name="T4" fmla="*/ 112 w 112"/>
              <a:gd name="T5" fmla="*/ 55 h 185"/>
              <a:gd name="T6" fmla="*/ 112 w 112"/>
              <a:gd name="T7" fmla="*/ 55 h 185"/>
              <a:gd name="T8" fmla="*/ 112 w 112"/>
              <a:gd name="T9" fmla="*/ 185 h 185"/>
              <a:gd name="T10" fmla="*/ 0 w 112"/>
              <a:gd name="T11" fmla="*/ 185 h 185"/>
              <a:gd name="T12" fmla="*/ 0 w 112"/>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2" h="185">
                <a:moveTo>
                  <a:pt x="0" y="55"/>
                </a:moveTo>
                <a:cubicBezTo>
                  <a:pt x="1" y="25"/>
                  <a:pt x="26" y="0"/>
                  <a:pt x="56" y="0"/>
                </a:cubicBezTo>
                <a:cubicBezTo>
                  <a:pt x="87" y="0"/>
                  <a:pt x="111" y="25"/>
                  <a:pt x="112" y="55"/>
                </a:cubicBezTo>
                <a:cubicBezTo>
                  <a:pt x="112" y="55"/>
                  <a:pt x="112" y="55"/>
                  <a:pt x="112" y="55"/>
                </a:cubicBezTo>
                <a:cubicBezTo>
                  <a:pt x="112" y="185"/>
                  <a:pt x="112" y="185"/>
                  <a:pt x="112"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3" name="Freeform 15"/>
          <p:cNvSpPr>
            <a:spLocks/>
          </p:cNvSpPr>
          <p:nvPr/>
        </p:nvSpPr>
        <p:spPr bwMode="auto">
          <a:xfrm>
            <a:off x="2253509" y="3678108"/>
            <a:ext cx="460886" cy="582917"/>
          </a:xfrm>
          <a:custGeom>
            <a:avLst/>
            <a:gdLst>
              <a:gd name="T0" fmla="*/ 0 w 111"/>
              <a:gd name="T1" fmla="*/ 55 h 185"/>
              <a:gd name="T2" fmla="*/ 55 w 111"/>
              <a:gd name="T3" fmla="*/ 0 h 185"/>
              <a:gd name="T4" fmla="*/ 111 w 111"/>
              <a:gd name="T5" fmla="*/ 55 h 185"/>
              <a:gd name="T6" fmla="*/ 111 w 111"/>
              <a:gd name="T7" fmla="*/ 55 h 185"/>
              <a:gd name="T8" fmla="*/ 111 w 111"/>
              <a:gd name="T9" fmla="*/ 185 h 185"/>
              <a:gd name="T10" fmla="*/ 0 w 111"/>
              <a:gd name="T11" fmla="*/ 185 h 185"/>
              <a:gd name="T12" fmla="*/ 0 w 111"/>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1" h="185">
                <a:moveTo>
                  <a:pt x="0" y="55"/>
                </a:moveTo>
                <a:cubicBezTo>
                  <a:pt x="0" y="25"/>
                  <a:pt x="25" y="0"/>
                  <a:pt x="55" y="0"/>
                </a:cubicBezTo>
                <a:cubicBezTo>
                  <a:pt x="86" y="0"/>
                  <a:pt x="111" y="25"/>
                  <a:pt x="111" y="55"/>
                </a:cubicBezTo>
                <a:cubicBezTo>
                  <a:pt x="111" y="55"/>
                  <a:pt x="111" y="55"/>
                  <a:pt x="111" y="55"/>
                </a:cubicBezTo>
                <a:cubicBezTo>
                  <a:pt x="111" y="185"/>
                  <a:pt x="111" y="185"/>
                  <a:pt x="111"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4" name="Freeform 16"/>
          <p:cNvSpPr>
            <a:spLocks/>
          </p:cNvSpPr>
          <p:nvPr/>
        </p:nvSpPr>
        <p:spPr bwMode="auto">
          <a:xfrm>
            <a:off x="1440760" y="3678108"/>
            <a:ext cx="460886" cy="582917"/>
          </a:xfrm>
          <a:custGeom>
            <a:avLst/>
            <a:gdLst>
              <a:gd name="T0" fmla="*/ 0 w 111"/>
              <a:gd name="T1" fmla="*/ 55 h 185"/>
              <a:gd name="T2" fmla="*/ 56 w 111"/>
              <a:gd name="T3" fmla="*/ 0 h 185"/>
              <a:gd name="T4" fmla="*/ 111 w 111"/>
              <a:gd name="T5" fmla="*/ 55 h 185"/>
              <a:gd name="T6" fmla="*/ 111 w 111"/>
              <a:gd name="T7" fmla="*/ 55 h 185"/>
              <a:gd name="T8" fmla="*/ 111 w 111"/>
              <a:gd name="T9" fmla="*/ 185 h 185"/>
              <a:gd name="T10" fmla="*/ 0 w 111"/>
              <a:gd name="T11" fmla="*/ 185 h 185"/>
              <a:gd name="T12" fmla="*/ 0 w 111"/>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1" h="185">
                <a:moveTo>
                  <a:pt x="0" y="55"/>
                </a:moveTo>
                <a:cubicBezTo>
                  <a:pt x="0" y="25"/>
                  <a:pt x="25" y="0"/>
                  <a:pt x="56" y="0"/>
                </a:cubicBezTo>
                <a:cubicBezTo>
                  <a:pt x="86" y="0"/>
                  <a:pt x="111" y="25"/>
                  <a:pt x="111" y="55"/>
                </a:cubicBezTo>
                <a:cubicBezTo>
                  <a:pt x="111" y="55"/>
                  <a:pt x="111" y="55"/>
                  <a:pt x="111" y="55"/>
                </a:cubicBezTo>
                <a:cubicBezTo>
                  <a:pt x="111" y="185"/>
                  <a:pt x="111" y="185"/>
                  <a:pt x="111"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5" name="Rectangle 17"/>
          <p:cNvSpPr>
            <a:spLocks noChangeArrowheads="1"/>
          </p:cNvSpPr>
          <p:nvPr/>
        </p:nvSpPr>
        <p:spPr bwMode="auto">
          <a:xfrm>
            <a:off x="2471563" y="4896592"/>
            <a:ext cx="1050627" cy="526505"/>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6" name="Rectangle 18"/>
          <p:cNvSpPr>
            <a:spLocks noChangeArrowheads="1"/>
          </p:cNvSpPr>
          <p:nvPr/>
        </p:nvSpPr>
        <p:spPr bwMode="auto">
          <a:xfrm>
            <a:off x="2689619" y="1632261"/>
            <a:ext cx="495579" cy="545309"/>
          </a:xfrm>
          <a:prstGeom prst="rect">
            <a:avLst/>
          </a:pr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7" name="Freeform 19"/>
          <p:cNvSpPr>
            <a:spLocks/>
          </p:cNvSpPr>
          <p:nvPr/>
        </p:nvSpPr>
        <p:spPr bwMode="auto">
          <a:xfrm>
            <a:off x="514026" y="1658585"/>
            <a:ext cx="1670100" cy="518983"/>
          </a:xfrm>
          <a:custGeom>
            <a:avLst/>
            <a:gdLst>
              <a:gd name="T0" fmla="*/ 187 w 337"/>
              <a:gd name="T1" fmla="*/ 0 h 138"/>
              <a:gd name="T2" fmla="*/ 187 w 337"/>
              <a:gd name="T3" fmla="*/ 64 h 138"/>
              <a:gd name="T4" fmla="*/ 0 w 337"/>
              <a:gd name="T5" fmla="*/ 64 h 138"/>
              <a:gd name="T6" fmla="*/ 0 w 337"/>
              <a:gd name="T7" fmla="*/ 138 h 138"/>
              <a:gd name="T8" fmla="*/ 337 w 337"/>
              <a:gd name="T9" fmla="*/ 138 h 138"/>
              <a:gd name="T10" fmla="*/ 337 w 337"/>
              <a:gd name="T11" fmla="*/ 0 h 138"/>
              <a:gd name="T12" fmla="*/ 187 w 337"/>
              <a:gd name="T13" fmla="*/ 0 h 138"/>
            </a:gdLst>
            <a:ahLst/>
            <a:cxnLst>
              <a:cxn ang="0">
                <a:pos x="T0" y="T1"/>
              </a:cxn>
              <a:cxn ang="0">
                <a:pos x="T2" y="T3"/>
              </a:cxn>
              <a:cxn ang="0">
                <a:pos x="T4" y="T5"/>
              </a:cxn>
              <a:cxn ang="0">
                <a:pos x="T6" y="T7"/>
              </a:cxn>
              <a:cxn ang="0">
                <a:pos x="T8" y="T9"/>
              </a:cxn>
              <a:cxn ang="0">
                <a:pos x="T10" y="T11"/>
              </a:cxn>
              <a:cxn ang="0">
                <a:pos x="T12" y="T13"/>
              </a:cxn>
            </a:cxnLst>
            <a:rect l="0" t="0" r="r" b="b"/>
            <a:pathLst>
              <a:path w="337" h="138">
                <a:moveTo>
                  <a:pt x="187" y="0"/>
                </a:moveTo>
                <a:lnTo>
                  <a:pt x="187" y="64"/>
                </a:lnTo>
                <a:lnTo>
                  <a:pt x="0" y="64"/>
                </a:lnTo>
                <a:lnTo>
                  <a:pt x="0" y="138"/>
                </a:lnTo>
                <a:lnTo>
                  <a:pt x="337" y="138"/>
                </a:lnTo>
                <a:lnTo>
                  <a:pt x="337" y="0"/>
                </a:lnTo>
                <a:lnTo>
                  <a:pt x="187"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8" name="Rectangle 20"/>
          <p:cNvSpPr>
            <a:spLocks noChangeArrowheads="1"/>
          </p:cNvSpPr>
          <p:nvPr/>
        </p:nvSpPr>
        <p:spPr bwMode="auto">
          <a:xfrm>
            <a:off x="1059161" y="2531078"/>
            <a:ext cx="2849578" cy="82736"/>
          </a:xfrm>
          <a:prstGeom prst="rect">
            <a:avLst/>
          </a:pr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29" name="Rectangle 21"/>
          <p:cNvSpPr>
            <a:spLocks noChangeArrowheads="1"/>
          </p:cNvSpPr>
          <p:nvPr/>
        </p:nvSpPr>
        <p:spPr bwMode="auto">
          <a:xfrm>
            <a:off x="1059161" y="3463743"/>
            <a:ext cx="2849578" cy="86498"/>
          </a:xfrm>
          <a:prstGeom prst="rect">
            <a:avLst/>
          </a:pr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0" name="Rectangle 22"/>
          <p:cNvSpPr>
            <a:spLocks noChangeArrowheads="1"/>
          </p:cNvSpPr>
          <p:nvPr/>
        </p:nvSpPr>
        <p:spPr bwMode="auto">
          <a:xfrm>
            <a:off x="1059161" y="4392651"/>
            <a:ext cx="2849578" cy="82736"/>
          </a:xfrm>
          <a:prstGeom prst="rect">
            <a:avLst/>
          </a:pr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1" name="Rectangle 23"/>
          <p:cNvSpPr>
            <a:spLocks noChangeArrowheads="1"/>
          </p:cNvSpPr>
          <p:nvPr/>
        </p:nvSpPr>
        <p:spPr bwMode="auto">
          <a:xfrm>
            <a:off x="3403252" y="2410733"/>
            <a:ext cx="118939"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2" name="Rectangle 24"/>
          <p:cNvSpPr>
            <a:spLocks noChangeArrowheads="1"/>
          </p:cNvSpPr>
          <p:nvPr/>
        </p:nvSpPr>
        <p:spPr bwMode="auto">
          <a:xfrm>
            <a:off x="3120772" y="2410733"/>
            <a:ext cx="118939"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3" name="Rectangle 25"/>
          <p:cNvSpPr>
            <a:spLocks noChangeArrowheads="1"/>
          </p:cNvSpPr>
          <p:nvPr/>
        </p:nvSpPr>
        <p:spPr bwMode="auto">
          <a:xfrm>
            <a:off x="2843246" y="2410733"/>
            <a:ext cx="118939"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4" name="Rectangle 26"/>
          <p:cNvSpPr>
            <a:spLocks noChangeArrowheads="1"/>
          </p:cNvSpPr>
          <p:nvPr/>
        </p:nvSpPr>
        <p:spPr bwMode="auto">
          <a:xfrm>
            <a:off x="2560769" y="2410733"/>
            <a:ext cx="123894"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5" name="Rectangle 27"/>
          <p:cNvSpPr>
            <a:spLocks noChangeArrowheads="1"/>
          </p:cNvSpPr>
          <p:nvPr/>
        </p:nvSpPr>
        <p:spPr bwMode="auto">
          <a:xfrm>
            <a:off x="2278287" y="2410733"/>
            <a:ext cx="123894"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6" name="Rectangle 28"/>
          <p:cNvSpPr>
            <a:spLocks noChangeArrowheads="1"/>
          </p:cNvSpPr>
          <p:nvPr/>
        </p:nvSpPr>
        <p:spPr bwMode="auto">
          <a:xfrm>
            <a:off x="2000763" y="2410733"/>
            <a:ext cx="123894"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7" name="Rectangle 29"/>
          <p:cNvSpPr>
            <a:spLocks noChangeArrowheads="1"/>
          </p:cNvSpPr>
          <p:nvPr/>
        </p:nvSpPr>
        <p:spPr bwMode="auto">
          <a:xfrm>
            <a:off x="1718283" y="2410733"/>
            <a:ext cx="118939"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8" name="Rectangle 30"/>
          <p:cNvSpPr>
            <a:spLocks noChangeArrowheads="1"/>
          </p:cNvSpPr>
          <p:nvPr/>
        </p:nvSpPr>
        <p:spPr bwMode="auto">
          <a:xfrm>
            <a:off x="1440758" y="2410733"/>
            <a:ext cx="118939" cy="90257"/>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39" name="Rectangle 31"/>
          <p:cNvSpPr>
            <a:spLocks noChangeArrowheads="1"/>
          </p:cNvSpPr>
          <p:nvPr/>
        </p:nvSpPr>
        <p:spPr bwMode="auto">
          <a:xfrm>
            <a:off x="1440760" y="4573168"/>
            <a:ext cx="673987" cy="1011643"/>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0" name="Freeform 32"/>
          <p:cNvSpPr>
            <a:spLocks noEditPoints="1"/>
          </p:cNvSpPr>
          <p:nvPr/>
        </p:nvSpPr>
        <p:spPr bwMode="auto">
          <a:xfrm>
            <a:off x="1500230" y="4614533"/>
            <a:ext cx="555048" cy="928906"/>
          </a:xfrm>
          <a:custGeom>
            <a:avLst/>
            <a:gdLst>
              <a:gd name="T0" fmla="*/ 112 w 112"/>
              <a:gd name="T1" fmla="*/ 247 h 247"/>
              <a:gd name="T2" fmla="*/ 0 w 112"/>
              <a:gd name="T3" fmla="*/ 247 h 247"/>
              <a:gd name="T4" fmla="*/ 0 w 112"/>
              <a:gd name="T5" fmla="*/ 0 h 247"/>
              <a:gd name="T6" fmla="*/ 112 w 112"/>
              <a:gd name="T7" fmla="*/ 0 h 247"/>
              <a:gd name="T8" fmla="*/ 112 w 112"/>
              <a:gd name="T9" fmla="*/ 247 h 247"/>
              <a:gd name="T10" fmla="*/ 6 w 112"/>
              <a:gd name="T11" fmla="*/ 240 h 247"/>
              <a:gd name="T12" fmla="*/ 106 w 112"/>
              <a:gd name="T13" fmla="*/ 240 h 247"/>
              <a:gd name="T14" fmla="*/ 106 w 112"/>
              <a:gd name="T15" fmla="*/ 6 h 247"/>
              <a:gd name="T16" fmla="*/ 6 w 112"/>
              <a:gd name="T17" fmla="*/ 6 h 247"/>
              <a:gd name="T18" fmla="*/ 6 w 112"/>
              <a:gd name="T19" fmla="*/ 24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247">
                <a:moveTo>
                  <a:pt x="112" y="247"/>
                </a:moveTo>
                <a:lnTo>
                  <a:pt x="0" y="247"/>
                </a:lnTo>
                <a:lnTo>
                  <a:pt x="0" y="0"/>
                </a:lnTo>
                <a:lnTo>
                  <a:pt x="112" y="0"/>
                </a:lnTo>
                <a:lnTo>
                  <a:pt x="112" y="247"/>
                </a:lnTo>
                <a:close/>
                <a:moveTo>
                  <a:pt x="6" y="240"/>
                </a:moveTo>
                <a:lnTo>
                  <a:pt x="106" y="240"/>
                </a:lnTo>
                <a:lnTo>
                  <a:pt x="106" y="6"/>
                </a:lnTo>
                <a:lnTo>
                  <a:pt x="6" y="6"/>
                </a:lnTo>
                <a:lnTo>
                  <a:pt x="6" y="240"/>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1" name="Rectangle 33"/>
          <p:cNvSpPr>
            <a:spLocks noChangeArrowheads="1"/>
          </p:cNvSpPr>
          <p:nvPr/>
        </p:nvSpPr>
        <p:spPr bwMode="auto">
          <a:xfrm>
            <a:off x="1440760" y="4998131"/>
            <a:ext cx="673987" cy="45129"/>
          </a:xfrm>
          <a:prstGeom prst="rect">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2" name="Freeform 34"/>
          <p:cNvSpPr>
            <a:spLocks/>
          </p:cNvSpPr>
          <p:nvPr/>
        </p:nvSpPr>
        <p:spPr bwMode="auto">
          <a:xfrm>
            <a:off x="3056347" y="2745441"/>
            <a:ext cx="465845" cy="582917"/>
          </a:xfrm>
          <a:custGeom>
            <a:avLst/>
            <a:gdLst>
              <a:gd name="T0" fmla="*/ 0 w 112"/>
              <a:gd name="T1" fmla="*/ 55 h 185"/>
              <a:gd name="T2" fmla="*/ 56 w 112"/>
              <a:gd name="T3" fmla="*/ 0 h 185"/>
              <a:gd name="T4" fmla="*/ 112 w 112"/>
              <a:gd name="T5" fmla="*/ 55 h 185"/>
              <a:gd name="T6" fmla="*/ 112 w 112"/>
              <a:gd name="T7" fmla="*/ 55 h 185"/>
              <a:gd name="T8" fmla="*/ 112 w 112"/>
              <a:gd name="T9" fmla="*/ 185 h 185"/>
              <a:gd name="T10" fmla="*/ 0 w 112"/>
              <a:gd name="T11" fmla="*/ 185 h 185"/>
              <a:gd name="T12" fmla="*/ 0 w 112"/>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2" h="185">
                <a:moveTo>
                  <a:pt x="0" y="55"/>
                </a:moveTo>
                <a:cubicBezTo>
                  <a:pt x="1" y="24"/>
                  <a:pt x="26" y="0"/>
                  <a:pt x="56" y="0"/>
                </a:cubicBezTo>
                <a:cubicBezTo>
                  <a:pt x="87" y="0"/>
                  <a:pt x="111" y="24"/>
                  <a:pt x="112" y="55"/>
                </a:cubicBezTo>
                <a:cubicBezTo>
                  <a:pt x="112" y="55"/>
                  <a:pt x="112" y="55"/>
                  <a:pt x="112" y="55"/>
                </a:cubicBezTo>
                <a:cubicBezTo>
                  <a:pt x="112" y="185"/>
                  <a:pt x="112" y="185"/>
                  <a:pt x="112"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3" name="Freeform 35"/>
          <p:cNvSpPr>
            <a:spLocks/>
          </p:cNvSpPr>
          <p:nvPr/>
        </p:nvSpPr>
        <p:spPr bwMode="auto">
          <a:xfrm>
            <a:off x="2253509" y="2745441"/>
            <a:ext cx="460886" cy="582917"/>
          </a:xfrm>
          <a:custGeom>
            <a:avLst/>
            <a:gdLst>
              <a:gd name="T0" fmla="*/ 0 w 111"/>
              <a:gd name="T1" fmla="*/ 55 h 185"/>
              <a:gd name="T2" fmla="*/ 55 w 111"/>
              <a:gd name="T3" fmla="*/ 0 h 185"/>
              <a:gd name="T4" fmla="*/ 111 w 111"/>
              <a:gd name="T5" fmla="*/ 55 h 185"/>
              <a:gd name="T6" fmla="*/ 111 w 111"/>
              <a:gd name="T7" fmla="*/ 55 h 185"/>
              <a:gd name="T8" fmla="*/ 111 w 111"/>
              <a:gd name="T9" fmla="*/ 185 h 185"/>
              <a:gd name="T10" fmla="*/ 0 w 111"/>
              <a:gd name="T11" fmla="*/ 185 h 185"/>
              <a:gd name="T12" fmla="*/ 0 w 111"/>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1" h="185">
                <a:moveTo>
                  <a:pt x="0" y="55"/>
                </a:moveTo>
                <a:cubicBezTo>
                  <a:pt x="0" y="24"/>
                  <a:pt x="25" y="0"/>
                  <a:pt x="55" y="0"/>
                </a:cubicBezTo>
                <a:cubicBezTo>
                  <a:pt x="86" y="0"/>
                  <a:pt x="111" y="24"/>
                  <a:pt x="111" y="55"/>
                </a:cubicBezTo>
                <a:cubicBezTo>
                  <a:pt x="111" y="55"/>
                  <a:pt x="111" y="55"/>
                  <a:pt x="111" y="55"/>
                </a:cubicBezTo>
                <a:cubicBezTo>
                  <a:pt x="111" y="185"/>
                  <a:pt x="111" y="185"/>
                  <a:pt x="111"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4" name="Freeform 36"/>
          <p:cNvSpPr>
            <a:spLocks/>
          </p:cNvSpPr>
          <p:nvPr/>
        </p:nvSpPr>
        <p:spPr bwMode="auto">
          <a:xfrm>
            <a:off x="1440760" y="2745441"/>
            <a:ext cx="460886" cy="582917"/>
          </a:xfrm>
          <a:custGeom>
            <a:avLst/>
            <a:gdLst>
              <a:gd name="T0" fmla="*/ 0 w 111"/>
              <a:gd name="T1" fmla="*/ 55 h 185"/>
              <a:gd name="T2" fmla="*/ 56 w 111"/>
              <a:gd name="T3" fmla="*/ 0 h 185"/>
              <a:gd name="T4" fmla="*/ 111 w 111"/>
              <a:gd name="T5" fmla="*/ 55 h 185"/>
              <a:gd name="T6" fmla="*/ 111 w 111"/>
              <a:gd name="T7" fmla="*/ 55 h 185"/>
              <a:gd name="T8" fmla="*/ 111 w 111"/>
              <a:gd name="T9" fmla="*/ 185 h 185"/>
              <a:gd name="T10" fmla="*/ 0 w 111"/>
              <a:gd name="T11" fmla="*/ 185 h 185"/>
              <a:gd name="T12" fmla="*/ 0 w 111"/>
              <a:gd name="T13" fmla="*/ 55 h 185"/>
            </a:gdLst>
            <a:ahLst/>
            <a:cxnLst>
              <a:cxn ang="0">
                <a:pos x="T0" y="T1"/>
              </a:cxn>
              <a:cxn ang="0">
                <a:pos x="T2" y="T3"/>
              </a:cxn>
              <a:cxn ang="0">
                <a:pos x="T4" y="T5"/>
              </a:cxn>
              <a:cxn ang="0">
                <a:pos x="T6" y="T7"/>
              </a:cxn>
              <a:cxn ang="0">
                <a:pos x="T8" y="T9"/>
              </a:cxn>
              <a:cxn ang="0">
                <a:pos x="T10" y="T11"/>
              </a:cxn>
              <a:cxn ang="0">
                <a:pos x="T12" y="T13"/>
              </a:cxn>
            </a:cxnLst>
            <a:rect l="0" t="0" r="r" b="b"/>
            <a:pathLst>
              <a:path w="111" h="185">
                <a:moveTo>
                  <a:pt x="0" y="55"/>
                </a:moveTo>
                <a:cubicBezTo>
                  <a:pt x="0" y="24"/>
                  <a:pt x="25" y="0"/>
                  <a:pt x="56" y="0"/>
                </a:cubicBezTo>
                <a:cubicBezTo>
                  <a:pt x="86" y="0"/>
                  <a:pt x="111" y="24"/>
                  <a:pt x="111" y="55"/>
                </a:cubicBezTo>
                <a:cubicBezTo>
                  <a:pt x="111" y="55"/>
                  <a:pt x="111" y="55"/>
                  <a:pt x="111" y="55"/>
                </a:cubicBezTo>
                <a:cubicBezTo>
                  <a:pt x="111" y="185"/>
                  <a:pt x="111" y="185"/>
                  <a:pt x="111" y="185"/>
                </a:cubicBezTo>
                <a:cubicBezTo>
                  <a:pt x="0" y="185"/>
                  <a:pt x="0" y="185"/>
                  <a:pt x="0" y="185"/>
                </a:cubicBezTo>
                <a:cubicBezTo>
                  <a:pt x="0" y="55"/>
                  <a:pt x="0" y="55"/>
                  <a:pt x="0" y="5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5" name="Rectangle 37"/>
          <p:cNvSpPr>
            <a:spLocks noChangeArrowheads="1"/>
          </p:cNvSpPr>
          <p:nvPr/>
        </p:nvSpPr>
        <p:spPr bwMode="auto">
          <a:xfrm>
            <a:off x="127696" y="2148955"/>
            <a:ext cx="968236" cy="3418524"/>
          </a:xfrm>
          <a:prstGeom prst="rect">
            <a:avLst/>
          </a:prstGeom>
          <a:solidFill>
            <a:schemeClr val="tx1">
              <a:lumMod val="85000"/>
              <a:lumOff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7" name="Rectangle 104"/>
          <p:cNvSpPr>
            <a:spLocks noChangeArrowheads="1"/>
          </p:cNvSpPr>
          <p:nvPr/>
        </p:nvSpPr>
        <p:spPr bwMode="auto">
          <a:xfrm>
            <a:off x="2545900" y="4832658"/>
            <a:ext cx="1650277" cy="131629"/>
          </a:xfrm>
          <a:prstGeom prst="rect">
            <a:avLst/>
          </a:prstGeom>
          <a:solidFill>
            <a:srgbClr val="FFB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8" name="Rectangle 105"/>
          <p:cNvSpPr>
            <a:spLocks noChangeArrowheads="1"/>
          </p:cNvSpPr>
          <p:nvPr/>
        </p:nvSpPr>
        <p:spPr bwMode="auto">
          <a:xfrm>
            <a:off x="2545900" y="4832658"/>
            <a:ext cx="1650277" cy="13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49" name="Freeform 106"/>
          <p:cNvSpPr>
            <a:spLocks/>
          </p:cNvSpPr>
          <p:nvPr/>
        </p:nvSpPr>
        <p:spPr bwMode="auto">
          <a:xfrm>
            <a:off x="2253509" y="4573169"/>
            <a:ext cx="1942670" cy="259493"/>
          </a:xfrm>
          <a:custGeom>
            <a:avLst/>
            <a:gdLst>
              <a:gd name="T0" fmla="*/ 59 w 392"/>
              <a:gd name="T1" fmla="*/ 69 h 69"/>
              <a:gd name="T2" fmla="*/ 392 w 392"/>
              <a:gd name="T3" fmla="*/ 69 h 69"/>
              <a:gd name="T4" fmla="*/ 333 w 392"/>
              <a:gd name="T5" fmla="*/ 0 h 69"/>
              <a:gd name="T6" fmla="*/ 0 w 392"/>
              <a:gd name="T7" fmla="*/ 0 h 69"/>
              <a:gd name="T8" fmla="*/ 59 w 392"/>
              <a:gd name="T9" fmla="*/ 69 h 69"/>
            </a:gdLst>
            <a:ahLst/>
            <a:cxnLst>
              <a:cxn ang="0">
                <a:pos x="T0" y="T1"/>
              </a:cxn>
              <a:cxn ang="0">
                <a:pos x="T2" y="T3"/>
              </a:cxn>
              <a:cxn ang="0">
                <a:pos x="T4" y="T5"/>
              </a:cxn>
              <a:cxn ang="0">
                <a:pos x="T6" y="T7"/>
              </a:cxn>
              <a:cxn ang="0">
                <a:pos x="T8" y="T9"/>
              </a:cxn>
            </a:cxnLst>
            <a:rect l="0" t="0" r="r" b="b"/>
            <a:pathLst>
              <a:path w="392" h="69">
                <a:moveTo>
                  <a:pt x="59" y="69"/>
                </a:moveTo>
                <a:lnTo>
                  <a:pt x="392" y="69"/>
                </a:lnTo>
                <a:lnTo>
                  <a:pt x="333" y="0"/>
                </a:lnTo>
                <a:lnTo>
                  <a:pt x="0" y="0"/>
                </a:lnTo>
                <a:lnTo>
                  <a:pt x="59" y="69"/>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0" name="Freeform 107"/>
          <p:cNvSpPr>
            <a:spLocks/>
          </p:cNvSpPr>
          <p:nvPr/>
        </p:nvSpPr>
        <p:spPr bwMode="auto">
          <a:xfrm>
            <a:off x="2253508" y="4573167"/>
            <a:ext cx="297348" cy="391117"/>
          </a:xfrm>
          <a:custGeom>
            <a:avLst/>
            <a:gdLst>
              <a:gd name="T0" fmla="*/ 60 w 60"/>
              <a:gd name="T1" fmla="*/ 69 h 104"/>
              <a:gd name="T2" fmla="*/ 60 w 60"/>
              <a:gd name="T3" fmla="*/ 69 h 104"/>
              <a:gd name="T4" fmla="*/ 60 w 60"/>
              <a:gd name="T5" fmla="*/ 69 h 104"/>
              <a:gd name="T6" fmla="*/ 60 w 60"/>
              <a:gd name="T7" fmla="*/ 104 h 104"/>
              <a:gd name="T8" fmla="*/ 0 w 60"/>
              <a:gd name="T9" fmla="*/ 104 h 104"/>
              <a:gd name="T10" fmla="*/ 0 w 60"/>
              <a:gd name="T11" fmla="*/ 0 h 104"/>
              <a:gd name="T12" fmla="*/ 60 w 60"/>
              <a:gd name="T13" fmla="*/ 69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60" y="69"/>
                </a:moveTo>
                <a:lnTo>
                  <a:pt x="60" y="69"/>
                </a:lnTo>
                <a:lnTo>
                  <a:pt x="60" y="69"/>
                </a:lnTo>
                <a:lnTo>
                  <a:pt x="60" y="104"/>
                </a:lnTo>
                <a:lnTo>
                  <a:pt x="0" y="104"/>
                </a:lnTo>
                <a:lnTo>
                  <a:pt x="0" y="0"/>
                </a:lnTo>
                <a:lnTo>
                  <a:pt x="60" y="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1" name="Freeform 108"/>
          <p:cNvSpPr>
            <a:spLocks/>
          </p:cNvSpPr>
          <p:nvPr/>
        </p:nvSpPr>
        <p:spPr bwMode="auto">
          <a:xfrm>
            <a:off x="3690690" y="4573167"/>
            <a:ext cx="505491" cy="391117"/>
          </a:xfrm>
          <a:custGeom>
            <a:avLst/>
            <a:gdLst>
              <a:gd name="T0" fmla="*/ 0 w 102"/>
              <a:gd name="T1" fmla="*/ 0 h 104"/>
              <a:gd name="T2" fmla="*/ 43 w 102"/>
              <a:gd name="T3" fmla="*/ 0 h 104"/>
              <a:gd name="T4" fmla="*/ 102 w 102"/>
              <a:gd name="T5" fmla="*/ 69 h 104"/>
              <a:gd name="T6" fmla="*/ 102 w 102"/>
              <a:gd name="T7" fmla="*/ 69 h 104"/>
              <a:gd name="T8" fmla="*/ 102 w 102"/>
              <a:gd name="T9" fmla="*/ 104 h 104"/>
              <a:gd name="T10" fmla="*/ 60 w 102"/>
              <a:gd name="T11" fmla="*/ 104 h 104"/>
              <a:gd name="T12" fmla="*/ 60 w 102"/>
              <a:gd name="T13" fmla="*/ 69 h 104"/>
              <a:gd name="T14" fmla="*/ 60 w 102"/>
              <a:gd name="T15" fmla="*/ 69 h 104"/>
              <a:gd name="T16" fmla="*/ 0 w 102"/>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0" y="0"/>
                </a:moveTo>
                <a:lnTo>
                  <a:pt x="43" y="0"/>
                </a:lnTo>
                <a:lnTo>
                  <a:pt x="102" y="69"/>
                </a:lnTo>
                <a:lnTo>
                  <a:pt x="102" y="69"/>
                </a:lnTo>
                <a:lnTo>
                  <a:pt x="102" y="104"/>
                </a:lnTo>
                <a:lnTo>
                  <a:pt x="60" y="104"/>
                </a:lnTo>
                <a:lnTo>
                  <a:pt x="60" y="69"/>
                </a:lnTo>
                <a:lnTo>
                  <a:pt x="60" y="6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2" name="Freeform 109"/>
          <p:cNvSpPr>
            <a:spLocks/>
          </p:cNvSpPr>
          <p:nvPr/>
        </p:nvSpPr>
        <p:spPr bwMode="auto">
          <a:xfrm>
            <a:off x="3690690" y="4573167"/>
            <a:ext cx="505491" cy="391117"/>
          </a:xfrm>
          <a:custGeom>
            <a:avLst/>
            <a:gdLst>
              <a:gd name="T0" fmla="*/ 0 w 102"/>
              <a:gd name="T1" fmla="*/ 0 h 104"/>
              <a:gd name="T2" fmla="*/ 43 w 102"/>
              <a:gd name="T3" fmla="*/ 0 h 104"/>
              <a:gd name="T4" fmla="*/ 102 w 102"/>
              <a:gd name="T5" fmla="*/ 69 h 104"/>
              <a:gd name="T6" fmla="*/ 102 w 102"/>
              <a:gd name="T7" fmla="*/ 69 h 104"/>
              <a:gd name="T8" fmla="*/ 102 w 102"/>
              <a:gd name="T9" fmla="*/ 104 h 104"/>
              <a:gd name="T10" fmla="*/ 60 w 102"/>
              <a:gd name="T11" fmla="*/ 104 h 104"/>
              <a:gd name="T12" fmla="*/ 60 w 102"/>
              <a:gd name="T13" fmla="*/ 69 h 104"/>
              <a:gd name="T14" fmla="*/ 60 w 102"/>
              <a:gd name="T15" fmla="*/ 69 h 104"/>
              <a:gd name="T16" fmla="*/ 0 w 102"/>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0" y="0"/>
                </a:moveTo>
                <a:lnTo>
                  <a:pt x="43" y="0"/>
                </a:lnTo>
                <a:lnTo>
                  <a:pt x="102" y="69"/>
                </a:lnTo>
                <a:lnTo>
                  <a:pt x="102" y="69"/>
                </a:lnTo>
                <a:lnTo>
                  <a:pt x="102" y="104"/>
                </a:lnTo>
                <a:lnTo>
                  <a:pt x="60" y="104"/>
                </a:lnTo>
                <a:lnTo>
                  <a:pt x="60" y="69"/>
                </a:lnTo>
                <a:lnTo>
                  <a:pt x="60" y="6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3" name="Freeform 110"/>
          <p:cNvSpPr>
            <a:spLocks/>
          </p:cNvSpPr>
          <p:nvPr/>
        </p:nvSpPr>
        <p:spPr bwMode="auto">
          <a:xfrm>
            <a:off x="3274403" y="4573167"/>
            <a:ext cx="510445" cy="391117"/>
          </a:xfrm>
          <a:custGeom>
            <a:avLst/>
            <a:gdLst>
              <a:gd name="T0" fmla="*/ 0 w 103"/>
              <a:gd name="T1" fmla="*/ 0 h 104"/>
              <a:gd name="T2" fmla="*/ 44 w 103"/>
              <a:gd name="T3" fmla="*/ 0 h 104"/>
              <a:gd name="T4" fmla="*/ 103 w 103"/>
              <a:gd name="T5" fmla="*/ 69 h 104"/>
              <a:gd name="T6" fmla="*/ 103 w 103"/>
              <a:gd name="T7" fmla="*/ 104 h 104"/>
              <a:gd name="T8" fmla="*/ 60 w 103"/>
              <a:gd name="T9" fmla="*/ 104 h 104"/>
              <a:gd name="T10" fmla="*/ 60 w 103"/>
              <a:gd name="T11" fmla="*/ 69 h 104"/>
              <a:gd name="T12" fmla="*/ 0 w 103"/>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0"/>
                </a:moveTo>
                <a:lnTo>
                  <a:pt x="44" y="0"/>
                </a:lnTo>
                <a:lnTo>
                  <a:pt x="103" y="69"/>
                </a:lnTo>
                <a:lnTo>
                  <a:pt x="103" y="104"/>
                </a:lnTo>
                <a:lnTo>
                  <a:pt x="60" y="104"/>
                </a:lnTo>
                <a:lnTo>
                  <a:pt x="60" y="6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4" name="Freeform 111"/>
          <p:cNvSpPr>
            <a:spLocks/>
          </p:cNvSpPr>
          <p:nvPr/>
        </p:nvSpPr>
        <p:spPr bwMode="auto">
          <a:xfrm>
            <a:off x="3274403" y="4573167"/>
            <a:ext cx="510445" cy="391117"/>
          </a:xfrm>
          <a:custGeom>
            <a:avLst/>
            <a:gdLst>
              <a:gd name="T0" fmla="*/ 0 w 103"/>
              <a:gd name="T1" fmla="*/ 0 h 104"/>
              <a:gd name="T2" fmla="*/ 44 w 103"/>
              <a:gd name="T3" fmla="*/ 0 h 104"/>
              <a:gd name="T4" fmla="*/ 103 w 103"/>
              <a:gd name="T5" fmla="*/ 69 h 104"/>
              <a:gd name="T6" fmla="*/ 103 w 103"/>
              <a:gd name="T7" fmla="*/ 104 h 104"/>
              <a:gd name="T8" fmla="*/ 60 w 103"/>
              <a:gd name="T9" fmla="*/ 104 h 104"/>
              <a:gd name="T10" fmla="*/ 60 w 103"/>
              <a:gd name="T11" fmla="*/ 69 h 104"/>
              <a:gd name="T12" fmla="*/ 0 w 103"/>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103" h="104">
                <a:moveTo>
                  <a:pt x="0" y="0"/>
                </a:moveTo>
                <a:lnTo>
                  <a:pt x="44" y="0"/>
                </a:lnTo>
                <a:lnTo>
                  <a:pt x="103" y="69"/>
                </a:lnTo>
                <a:lnTo>
                  <a:pt x="103" y="104"/>
                </a:lnTo>
                <a:lnTo>
                  <a:pt x="60" y="104"/>
                </a:lnTo>
                <a:lnTo>
                  <a:pt x="60" y="6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5" name="Freeform 112"/>
          <p:cNvSpPr>
            <a:spLocks/>
          </p:cNvSpPr>
          <p:nvPr/>
        </p:nvSpPr>
        <p:spPr bwMode="auto">
          <a:xfrm>
            <a:off x="2863070" y="4573167"/>
            <a:ext cx="505491" cy="391117"/>
          </a:xfrm>
          <a:custGeom>
            <a:avLst/>
            <a:gdLst>
              <a:gd name="T0" fmla="*/ 43 w 102"/>
              <a:gd name="T1" fmla="*/ 0 h 104"/>
              <a:gd name="T2" fmla="*/ 102 w 102"/>
              <a:gd name="T3" fmla="*/ 69 h 104"/>
              <a:gd name="T4" fmla="*/ 102 w 102"/>
              <a:gd name="T5" fmla="*/ 69 h 104"/>
              <a:gd name="T6" fmla="*/ 102 w 102"/>
              <a:gd name="T7" fmla="*/ 104 h 104"/>
              <a:gd name="T8" fmla="*/ 60 w 102"/>
              <a:gd name="T9" fmla="*/ 104 h 104"/>
              <a:gd name="T10" fmla="*/ 60 w 102"/>
              <a:gd name="T11" fmla="*/ 69 h 104"/>
              <a:gd name="T12" fmla="*/ 0 w 102"/>
              <a:gd name="T13" fmla="*/ 0 h 104"/>
              <a:gd name="T14" fmla="*/ 43 w 102"/>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4">
                <a:moveTo>
                  <a:pt x="43" y="0"/>
                </a:moveTo>
                <a:lnTo>
                  <a:pt x="102" y="69"/>
                </a:lnTo>
                <a:lnTo>
                  <a:pt x="102" y="69"/>
                </a:lnTo>
                <a:lnTo>
                  <a:pt x="102" y="104"/>
                </a:lnTo>
                <a:lnTo>
                  <a:pt x="60" y="104"/>
                </a:lnTo>
                <a:lnTo>
                  <a:pt x="60" y="69"/>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6" name="Freeform 113"/>
          <p:cNvSpPr>
            <a:spLocks/>
          </p:cNvSpPr>
          <p:nvPr/>
        </p:nvSpPr>
        <p:spPr bwMode="auto">
          <a:xfrm>
            <a:off x="2863070" y="4573167"/>
            <a:ext cx="505491" cy="391117"/>
          </a:xfrm>
          <a:custGeom>
            <a:avLst/>
            <a:gdLst>
              <a:gd name="T0" fmla="*/ 43 w 102"/>
              <a:gd name="T1" fmla="*/ 0 h 104"/>
              <a:gd name="T2" fmla="*/ 102 w 102"/>
              <a:gd name="T3" fmla="*/ 69 h 104"/>
              <a:gd name="T4" fmla="*/ 102 w 102"/>
              <a:gd name="T5" fmla="*/ 69 h 104"/>
              <a:gd name="T6" fmla="*/ 102 w 102"/>
              <a:gd name="T7" fmla="*/ 104 h 104"/>
              <a:gd name="T8" fmla="*/ 60 w 102"/>
              <a:gd name="T9" fmla="*/ 104 h 104"/>
              <a:gd name="T10" fmla="*/ 60 w 102"/>
              <a:gd name="T11" fmla="*/ 69 h 104"/>
              <a:gd name="T12" fmla="*/ 0 w 102"/>
              <a:gd name="T13" fmla="*/ 0 h 104"/>
              <a:gd name="T14" fmla="*/ 43 w 102"/>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04">
                <a:moveTo>
                  <a:pt x="43" y="0"/>
                </a:moveTo>
                <a:lnTo>
                  <a:pt x="102" y="69"/>
                </a:lnTo>
                <a:lnTo>
                  <a:pt x="102" y="69"/>
                </a:lnTo>
                <a:lnTo>
                  <a:pt x="102" y="104"/>
                </a:lnTo>
                <a:lnTo>
                  <a:pt x="60" y="104"/>
                </a:lnTo>
                <a:lnTo>
                  <a:pt x="60" y="69"/>
                </a:lnTo>
                <a:lnTo>
                  <a:pt x="0" y="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7" name="Freeform 114"/>
          <p:cNvSpPr>
            <a:spLocks/>
          </p:cNvSpPr>
          <p:nvPr/>
        </p:nvSpPr>
        <p:spPr bwMode="auto">
          <a:xfrm>
            <a:off x="2446785" y="4573167"/>
            <a:ext cx="505491" cy="391117"/>
          </a:xfrm>
          <a:custGeom>
            <a:avLst/>
            <a:gdLst>
              <a:gd name="T0" fmla="*/ 43 w 102"/>
              <a:gd name="T1" fmla="*/ 0 h 104"/>
              <a:gd name="T2" fmla="*/ 102 w 102"/>
              <a:gd name="T3" fmla="*/ 69 h 104"/>
              <a:gd name="T4" fmla="*/ 102 w 102"/>
              <a:gd name="T5" fmla="*/ 69 h 104"/>
              <a:gd name="T6" fmla="*/ 102 w 102"/>
              <a:gd name="T7" fmla="*/ 104 h 104"/>
              <a:gd name="T8" fmla="*/ 60 w 102"/>
              <a:gd name="T9" fmla="*/ 104 h 104"/>
              <a:gd name="T10" fmla="*/ 60 w 102"/>
              <a:gd name="T11" fmla="*/ 69 h 104"/>
              <a:gd name="T12" fmla="*/ 60 w 102"/>
              <a:gd name="T13" fmla="*/ 69 h 104"/>
              <a:gd name="T14" fmla="*/ 0 w 102"/>
              <a:gd name="T15" fmla="*/ 0 h 104"/>
              <a:gd name="T16" fmla="*/ 43 w 102"/>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43" y="0"/>
                </a:moveTo>
                <a:lnTo>
                  <a:pt x="102" y="69"/>
                </a:lnTo>
                <a:lnTo>
                  <a:pt x="102" y="69"/>
                </a:lnTo>
                <a:lnTo>
                  <a:pt x="102" y="104"/>
                </a:lnTo>
                <a:lnTo>
                  <a:pt x="60" y="104"/>
                </a:lnTo>
                <a:lnTo>
                  <a:pt x="60" y="69"/>
                </a:lnTo>
                <a:lnTo>
                  <a:pt x="60" y="69"/>
                </a:lnTo>
                <a:lnTo>
                  <a:pt x="0" y="0"/>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8" name="Freeform 115"/>
          <p:cNvSpPr>
            <a:spLocks/>
          </p:cNvSpPr>
          <p:nvPr/>
        </p:nvSpPr>
        <p:spPr bwMode="auto">
          <a:xfrm>
            <a:off x="2446785" y="4573167"/>
            <a:ext cx="505491" cy="391117"/>
          </a:xfrm>
          <a:custGeom>
            <a:avLst/>
            <a:gdLst>
              <a:gd name="T0" fmla="*/ 43 w 102"/>
              <a:gd name="T1" fmla="*/ 0 h 104"/>
              <a:gd name="T2" fmla="*/ 102 w 102"/>
              <a:gd name="T3" fmla="*/ 69 h 104"/>
              <a:gd name="T4" fmla="*/ 102 w 102"/>
              <a:gd name="T5" fmla="*/ 69 h 104"/>
              <a:gd name="T6" fmla="*/ 102 w 102"/>
              <a:gd name="T7" fmla="*/ 104 h 104"/>
              <a:gd name="T8" fmla="*/ 60 w 102"/>
              <a:gd name="T9" fmla="*/ 104 h 104"/>
              <a:gd name="T10" fmla="*/ 60 w 102"/>
              <a:gd name="T11" fmla="*/ 69 h 104"/>
              <a:gd name="T12" fmla="*/ 60 w 102"/>
              <a:gd name="T13" fmla="*/ 69 h 104"/>
              <a:gd name="T14" fmla="*/ 0 w 102"/>
              <a:gd name="T15" fmla="*/ 0 h 104"/>
              <a:gd name="T16" fmla="*/ 43 w 102"/>
              <a:gd name="T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104">
                <a:moveTo>
                  <a:pt x="43" y="0"/>
                </a:moveTo>
                <a:lnTo>
                  <a:pt x="102" y="69"/>
                </a:lnTo>
                <a:lnTo>
                  <a:pt x="102" y="69"/>
                </a:lnTo>
                <a:lnTo>
                  <a:pt x="102" y="104"/>
                </a:lnTo>
                <a:lnTo>
                  <a:pt x="60" y="104"/>
                </a:lnTo>
                <a:lnTo>
                  <a:pt x="60" y="69"/>
                </a:lnTo>
                <a:lnTo>
                  <a:pt x="60" y="69"/>
                </a:lnTo>
                <a:lnTo>
                  <a:pt x="0" y="0"/>
                </a:lnTo>
                <a:lnTo>
                  <a:pt x="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59" name="Freeform 116"/>
          <p:cNvSpPr>
            <a:spLocks noEditPoints="1"/>
          </p:cNvSpPr>
          <p:nvPr/>
        </p:nvSpPr>
        <p:spPr bwMode="auto">
          <a:xfrm>
            <a:off x="2952277" y="4832658"/>
            <a:ext cx="1035758" cy="131629"/>
          </a:xfrm>
          <a:custGeom>
            <a:avLst/>
            <a:gdLst>
              <a:gd name="T0" fmla="*/ 42 w 209"/>
              <a:gd name="T1" fmla="*/ 0 h 35"/>
              <a:gd name="T2" fmla="*/ 0 w 209"/>
              <a:gd name="T3" fmla="*/ 0 h 35"/>
              <a:gd name="T4" fmla="*/ 0 w 209"/>
              <a:gd name="T5" fmla="*/ 35 h 35"/>
              <a:gd name="T6" fmla="*/ 42 w 209"/>
              <a:gd name="T7" fmla="*/ 35 h 35"/>
              <a:gd name="T8" fmla="*/ 42 w 209"/>
              <a:gd name="T9" fmla="*/ 0 h 35"/>
              <a:gd name="T10" fmla="*/ 125 w 209"/>
              <a:gd name="T11" fmla="*/ 0 h 35"/>
              <a:gd name="T12" fmla="*/ 84 w 209"/>
              <a:gd name="T13" fmla="*/ 0 h 35"/>
              <a:gd name="T14" fmla="*/ 84 w 209"/>
              <a:gd name="T15" fmla="*/ 35 h 35"/>
              <a:gd name="T16" fmla="*/ 125 w 209"/>
              <a:gd name="T17" fmla="*/ 35 h 35"/>
              <a:gd name="T18" fmla="*/ 125 w 209"/>
              <a:gd name="T19" fmla="*/ 0 h 35"/>
              <a:gd name="T20" fmla="*/ 209 w 209"/>
              <a:gd name="T21" fmla="*/ 0 h 35"/>
              <a:gd name="T22" fmla="*/ 168 w 209"/>
              <a:gd name="T23" fmla="*/ 0 h 35"/>
              <a:gd name="T24" fmla="*/ 168 w 209"/>
              <a:gd name="T25" fmla="*/ 35 h 35"/>
              <a:gd name="T26" fmla="*/ 209 w 209"/>
              <a:gd name="T27" fmla="*/ 35 h 35"/>
              <a:gd name="T28" fmla="*/ 209 w 209"/>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35">
                <a:moveTo>
                  <a:pt x="42" y="0"/>
                </a:moveTo>
                <a:lnTo>
                  <a:pt x="0" y="0"/>
                </a:lnTo>
                <a:lnTo>
                  <a:pt x="0" y="35"/>
                </a:lnTo>
                <a:lnTo>
                  <a:pt x="42" y="35"/>
                </a:lnTo>
                <a:lnTo>
                  <a:pt x="42" y="0"/>
                </a:lnTo>
                <a:close/>
                <a:moveTo>
                  <a:pt x="125" y="0"/>
                </a:moveTo>
                <a:lnTo>
                  <a:pt x="84" y="0"/>
                </a:lnTo>
                <a:lnTo>
                  <a:pt x="84" y="35"/>
                </a:lnTo>
                <a:lnTo>
                  <a:pt x="125" y="35"/>
                </a:lnTo>
                <a:lnTo>
                  <a:pt x="125" y="0"/>
                </a:lnTo>
                <a:close/>
                <a:moveTo>
                  <a:pt x="209" y="0"/>
                </a:moveTo>
                <a:lnTo>
                  <a:pt x="168" y="0"/>
                </a:lnTo>
                <a:lnTo>
                  <a:pt x="168" y="35"/>
                </a:lnTo>
                <a:lnTo>
                  <a:pt x="209" y="35"/>
                </a:lnTo>
                <a:lnTo>
                  <a:pt x="209" y="0"/>
                </a:ln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0" name="Freeform 117"/>
          <p:cNvSpPr>
            <a:spLocks noEditPoints="1"/>
          </p:cNvSpPr>
          <p:nvPr/>
        </p:nvSpPr>
        <p:spPr bwMode="auto">
          <a:xfrm>
            <a:off x="2952277" y="4832658"/>
            <a:ext cx="1035758" cy="131629"/>
          </a:xfrm>
          <a:custGeom>
            <a:avLst/>
            <a:gdLst>
              <a:gd name="T0" fmla="*/ 42 w 209"/>
              <a:gd name="T1" fmla="*/ 0 h 35"/>
              <a:gd name="T2" fmla="*/ 0 w 209"/>
              <a:gd name="T3" fmla="*/ 0 h 35"/>
              <a:gd name="T4" fmla="*/ 0 w 209"/>
              <a:gd name="T5" fmla="*/ 35 h 35"/>
              <a:gd name="T6" fmla="*/ 42 w 209"/>
              <a:gd name="T7" fmla="*/ 35 h 35"/>
              <a:gd name="T8" fmla="*/ 42 w 209"/>
              <a:gd name="T9" fmla="*/ 0 h 35"/>
              <a:gd name="T10" fmla="*/ 125 w 209"/>
              <a:gd name="T11" fmla="*/ 0 h 35"/>
              <a:gd name="T12" fmla="*/ 84 w 209"/>
              <a:gd name="T13" fmla="*/ 0 h 35"/>
              <a:gd name="T14" fmla="*/ 84 w 209"/>
              <a:gd name="T15" fmla="*/ 35 h 35"/>
              <a:gd name="T16" fmla="*/ 125 w 209"/>
              <a:gd name="T17" fmla="*/ 35 h 35"/>
              <a:gd name="T18" fmla="*/ 125 w 209"/>
              <a:gd name="T19" fmla="*/ 0 h 35"/>
              <a:gd name="T20" fmla="*/ 209 w 209"/>
              <a:gd name="T21" fmla="*/ 0 h 35"/>
              <a:gd name="T22" fmla="*/ 168 w 209"/>
              <a:gd name="T23" fmla="*/ 0 h 35"/>
              <a:gd name="T24" fmla="*/ 168 w 209"/>
              <a:gd name="T25" fmla="*/ 35 h 35"/>
              <a:gd name="T26" fmla="*/ 209 w 209"/>
              <a:gd name="T27" fmla="*/ 35 h 35"/>
              <a:gd name="T28" fmla="*/ 209 w 209"/>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9" h="35">
                <a:moveTo>
                  <a:pt x="42" y="0"/>
                </a:moveTo>
                <a:lnTo>
                  <a:pt x="0" y="0"/>
                </a:lnTo>
                <a:lnTo>
                  <a:pt x="0" y="35"/>
                </a:lnTo>
                <a:lnTo>
                  <a:pt x="42" y="35"/>
                </a:lnTo>
                <a:lnTo>
                  <a:pt x="42" y="0"/>
                </a:lnTo>
                <a:moveTo>
                  <a:pt x="125" y="0"/>
                </a:moveTo>
                <a:lnTo>
                  <a:pt x="84" y="0"/>
                </a:lnTo>
                <a:lnTo>
                  <a:pt x="84" y="35"/>
                </a:lnTo>
                <a:lnTo>
                  <a:pt x="125" y="35"/>
                </a:lnTo>
                <a:lnTo>
                  <a:pt x="125" y="0"/>
                </a:lnTo>
                <a:moveTo>
                  <a:pt x="209" y="0"/>
                </a:moveTo>
                <a:lnTo>
                  <a:pt x="168" y="0"/>
                </a:lnTo>
                <a:lnTo>
                  <a:pt x="168" y="35"/>
                </a:lnTo>
                <a:lnTo>
                  <a:pt x="209" y="35"/>
                </a:lnTo>
                <a:lnTo>
                  <a:pt x="20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1" name="Freeform 118"/>
          <p:cNvSpPr>
            <a:spLocks/>
          </p:cNvSpPr>
          <p:nvPr/>
        </p:nvSpPr>
        <p:spPr bwMode="auto">
          <a:xfrm>
            <a:off x="3988035" y="4832658"/>
            <a:ext cx="208144" cy="131629"/>
          </a:xfrm>
          <a:custGeom>
            <a:avLst/>
            <a:gdLst>
              <a:gd name="T0" fmla="*/ 42 w 42"/>
              <a:gd name="T1" fmla="*/ 0 h 35"/>
              <a:gd name="T2" fmla="*/ 0 w 42"/>
              <a:gd name="T3" fmla="*/ 0 h 35"/>
              <a:gd name="T4" fmla="*/ 0 w 42"/>
              <a:gd name="T5" fmla="*/ 0 h 35"/>
              <a:gd name="T6" fmla="*/ 0 w 42"/>
              <a:gd name="T7" fmla="*/ 35 h 35"/>
              <a:gd name="T8" fmla="*/ 42 w 42"/>
              <a:gd name="T9" fmla="*/ 35 h 35"/>
              <a:gd name="T10" fmla="*/ 42 w 42"/>
              <a:gd name="T11" fmla="*/ 0 h 35"/>
            </a:gdLst>
            <a:ahLst/>
            <a:cxnLst>
              <a:cxn ang="0">
                <a:pos x="T0" y="T1"/>
              </a:cxn>
              <a:cxn ang="0">
                <a:pos x="T2" y="T3"/>
              </a:cxn>
              <a:cxn ang="0">
                <a:pos x="T4" y="T5"/>
              </a:cxn>
              <a:cxn ang="0">
                <a:pos x="T6" y="T7"/>
              </a:cxn>
              <a:cxn ang="0">
                <a:pos x="T8" y="T9"/>
              </a:cxn>
              <a:cxn ang="0">
                <a:pos x="T10" y="T11"/>
              </a:cxn>
            </a:cxnLst>
            <a:rect l="0" t="0" r="r" b="b"/>
            <a:pathLst>
              <a:path w="42" h="35">
                <a:moveTo>
                  <a:pt x="42" y="0"/>
                </a:moveTo>
                <a:lnTo>
                  <a:pt x="0" y="0"/>
                </a:lnTo>
                <a:lnTo>
                  <a:pt x="0" y="0"/>
                </a:lnTo>
                <a:lnTo>
                  <a:pt x="0" y="35"/>
                </a:lnTo>
                <a:lnTo>
                  <a:pt x="42" y="35"/>
                </a:lnTo>
                <a:lnTo>
                  <a:pt x="4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2" name="Freeform 119"/>
          <p:cNvSpPr>
            <a:spLocks/>
          </p:cNvSpPr>
          <p:nvPr/>
        </p:nvSpPr>
        <p:spPr bwMode="auto">
          <a:xfrm>
            <a:off x="3988035" y="4832658"/>
            <a:ext cx="208144" cy="131629"/>
          </a:xfrm>
          <a:custGeom>
            <a:avLst/>
            <a:gdLst>
              <a:gd name="T0" fmla="*/ 42 w 42"/>
              <a:gd name="T1" fmla="*/ 0 h 35"/>
              <a:gd name="T2" fmla="*/ 0 w 42"/>
              <a:gd name="T3" fmla="*/ 0 h 35"/>
              <a:gd name="T4" fmla="*/ 0 w 42"/>
              <a:gd name="T5" fmla="*/ 0 h 35"/>
              <a:gd name="T6" fmla="*/ 0 w 42"/>
              <a:gd name="T7" fmla="*/ 35 h 35"/>
              <a:gd name="T8" fmla="*/ 42 w 42"/>
              <a:gd name="T9" fmla="*/ 35 h 35"/>
              <a:gd name="T10" fmla="*/ 42 w 42"/>
              <a:gd name="T11" fmla="*/ 0 h 35"/>
            </a:gdLst>
            <a:ahLst/>
            <a:cxnLst>
              <a:cxn ang="0">
                <a:pos x="T0" y="T1"/>
              </a:cxn>
              <a:cxn ang="0">
                <a:pos x="T2" y="T3"/>
              </a:cxn>
              <a:cxn ang="0">
                <a:pos x="T4" y="T5"/>
              </a:cxn>
              <a:cxn ang="0">
                <a:pos x="T6" y="T7"/>
              </a:cxn>
              <a:cxn ang="0">
                <a:pos x="T8" y="T9"/>
              </a:cxn>
              <a:cxn ang="0">
                <a:pos x="T10" y="T11"/>
              </a:cxn>
            </a:cxnLst>
            <a:rect l="0" t="0" r="r" b="b"/>
            <a:pathLst>
              <a:path w="42" h="35">
                <a:moveTo>
                  <a:pt x="42" y="0"/>
                </a:moveTo>
                <a:lnTo>
                  <a:pt x="0" y="0"/>
                </a:lnTo>
                <a:lnTo>
                  <a:pt x="0" y="0"/>
                </a:lnTo>
                <a:lnTo>
                  <a:pt x="0" y="35"/>
                </a:lnTo>
                <a:lnTo>
                  <a:pt x="42" y="35"/>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3" name="Rectangle 120"/>
          <p:cNvSpPr>
            <a:spLocks noChangeArrowheads="1"/>
          </p:cNvSpPr>
          <p:nvPr/>
        </p:nvSpPr>
        <p:spPr bwMode="auto">
          <a:xfrm>
            <a:off x="3571749" y="4832658"/>
            <a:ext cx="213098" cy="131629"/>
          </a:xfrm>
          <a:prstGeom prst="rect">
            <a:avLst/>
          </a:prstGeom>
          <a:solidFill>
            <a:srgbClr val="C6C6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4" name="Rectangle 121"/>
          <p:cNvSpPr>
            <a:spLocks noChangeArrowheads="1"/>
          </p:cNvSpPr>
          <p:nvPr/>
        </p:nvSpPr>
        <p:spPr bwMode="auto">
          <a:xfrm>
            <a:off x="3571749" y="4832658"/>
            <a:ext cx="213098" cy="13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5" name="Freeform 122"/>
          <p:cNvSpPr>
            <a:spLocks/>
          </p:cNvSpPr>
          <p:nvPr/>
        </p:nvSpPr>
        <p:spPr bwMode="auto">
          <a:xfrm>
            <a:off x="3160417" y="4832658"/>
            <a:ext cx="208144" cy="131629"/>
          </a:xfrm>
          <a:custGeom>
            <a:avLst/>
            <a:gdLst>
              <a:gd name="T0" fmla="*/ 42 w 42"/>
              <a:gd name="T1" fmla="*/ 0 h 35"/>
              <a:gd name="T2" fmla="*/ 42 w 42"/>
              <a:gd name="T3" fmla="*/ 0 h 35"/>
              <a:gd name="T4" fmla="*/ 0 w 42"/>
              <a:gd name="T5" fmla="*/ 0 h 35"/>
              <a:gd name="T6" fmla="*/ 0 w 42"/>
              <a:gd name="T7" fmla="*/ 35 h 35"/>
              <a:gd name="T8" fmla="*/ 42 w 42"/>
              <a:gd name="T9" fmla="*/ 35 h 35"/>
              <a:gd name="T10" fmla="*/ 42 w 42"/>
              <a:gd name="T11" fmla="*/ 0 h 35"/>
            </a:gdLst>
            <a:ahLst/>
            <a:cxnLst>
              <a:cxn ang="0">
                <a:pos x="T0" y="T1"/>
              </a:cxn>
              <a:cxn ang="0">
                <a:pos x="T2" y="T3"/>
              </a:cxn>
              <a:cxn ang="0">
                <a:pos x="T4" y="T5"/>
              </a:cxn>
              <a:cxn ang="0">
                <a:pos x="T6" y="T7"/>
              </a:cxn>
              <a:cxn ang="0">
                <a:pos x="T8" y="T9"/>
              </a:cxn>
              <a:cxn ang="0">
                <a:pos x="T10" y="T11"/>
              </a:cxn>
            </a:cxnLst>
            <a:rect l="0" t="0" r="r" b="b"/>
            <a:pathLst>
              <a:path w="42" h="35">
                <a:moveTo>
                  <a:pt x="42" y="0"/>
                </a:moveTo>
                <a:lnTo>
                  <a:pt x="42" y="0"/>
                </a:lnTo>
                <a:lnTo>
                  <a:pt x="0" y="0"/>
                </a:lnTo>
                <a:lnTo>
                  <a:pt x="0" y="35"/>
                </a:lnTo>
                <a:lnTo>
                  <a:pt x="42" y="35"/>
                </a:lnTo>
                <a:lnTo>
                  <a:pt x="4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6" name="Freeform 123"/>
          <p:cNvSpPr>
            <a:spLocks/>
          </p:cNvSpPr>
          <p:nvPr/>
        </p:nvSpPr>
        <p:spPr bwMode="auto">
          <a:xfrm>
            <a:off x="3160417" y="4832658"/>
            <a:ext cx="208144" cy="131629"/>
          </a:xfrm>
          <a:custGeom>
            <a:avLst/>
            <a:gdLst>
              <a:gd name="T0" fmla="*/ 42 w 42"/>
              <a:gd name="T1" fmla="*/ 0 h 35"/>
              <a:gd name="T2" fmla="*/ 42 w 42"/>
              <a:gd name="T3" fmla="*/ 0 h 35"/>
              <a:gd name="T4" fmla="*/ 0 w 42"/>
              <a:gd name="T5" fmla="*/ 0 h 35"/>
              <a:gd name="T6" fmla="*/ 0 w 42"/>
              <a:gd name="T7" fmla="*/ 35 h 35"/>
              <a:gd name="T8" fmla="*/ 42 w 42"/>
              <a:gd name="T9" fmla="*/ 35 h 35"/>
              <a:gd name="T10" fmla="*/ 42 w 42"/>
              <a:gd name="T11" fmla="*/ 0 h 35"/>
            </a:gdLst>
            <a:ahLst/>
            <a:cxnLst>
              <a:cxn ang="0">
                <a:pos x="T0" y="T1"/>
              </a:cxn>
              <a:cxn ang="0">
                <a:pos x="T2" y="T3"/>
              </a:cxn>
              <a:cxn ang="0">
                <a:pos x="T4" y="T5"/>
              </a:cxn>
              <a:cxn ang="0">
                <a:pos x="T6" y="T7"/>
              </a:cxn>
              <a:cxn ang="0">
                <a:pos x="T8" y="T9"/>
              </a:cxn>
              <a:cxn ang="0">
                <a:pos x="T10" y="T11"/>
              </a:cxn>
            </a:cxnLst>
            <a:rect l="0" t="0" r="r" b="b"/>
            <a:pathLst>
              <a:path w="42" h="35">
                <a:moveTo>
                  <a:pt x="42" y="0"/>
                </a:moveTo>
                <a:lnTo>
                  <a:pt x="42" y="0"/>
                </a:lnTo>
                <a:lnTo>
                  <a:pt x="0" y="0"/>
                </a:lnTo>
                <a:lnTo>
                  <a:pt x="0" y="35"/>
                </a:lnTo>
                <a:lnTo>
                  <a:pt x="42" y="35"/>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7" name="Rectangle 124"/>
          <p:cNvSpPr>
            <a:spLocks noChangeArrowheads="1"/>
          </p:cNvSpPr>
          <p:nvPr/>
        </p:nvSpPr>
        <p:spPr bwMode="auto">
          <a:xfrm>
            <a:off x="2550855" y="4832658"/>
            <a:ext cx="193274" cy="131629"/>
          </a:xfrm>
          <a:prstGeom prst="rect">
            <a:avLst/>
          </a:prstGeom>
          <a:solidFill>
            <a:schemeClr val="bg1">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8" name="Rectangle 125"/>
          <p:cNvSpPr>
            <a:spLocks noChangeArrowheads="1"/>
          </p:cNvSpPr>
          <p:nvPr/>
        </p:nvSpPr>
        <p:spPr bwMode="auto">
          <a:xfrm>
            <a:off x="2550855" y="4832658"/>
            <a:ext cx="193274" cy="13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69" name="Freeform 126"/>
          <p:cNvSpPr>
            <a:spLocks/>
          </p:cNvSpPr>
          <p:nvPr/>
        </p:nvSpPr>
        <p:spPr bwMode="auto">
          <a:xfrm>
            <a:off x="2744130" y="4832658"/>
            <a:ext cx="208144" cy="131629"/>
          </a:xfrm>
          <a:custGeom>
            <a:avLst/>
            <a:gdLst>
              <a:gd name="T0" fmla="*/ 42 w 42"/>
              <a:gd name="T1" fmla="*/ 0 h 35"/>
              <a:gd name="T2" fmla="*/ 42 w 42"/>
              <a:gd name="T3" fmla="*/ 0 h 35"/>
              <a:gd name="T4" fmla="*/ 0 w 42"/>
              <a:gd name="T5" fmla="*/ 0 h 35"/>
              <a:gd name="T6" fmla="*/ 0 w 42"/>
              <a:gd name="T7" fmla="*/ 0 h 35"/>
              <a:gd name="T8" fmla="*/ 0 w 42"/>
              <a:gd name="T9" fmla="*/ 35 h 35"/>
              <a:gd name="T10" fmla="*/ 42 w 42"/>
              <a:gd name="T11" fmla="*/ 35 h 35"/>
              <a:gd name="T12" fmla="*/ 42 w 4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42" y="0"/>
                </a:moveTo>
                <a:lnTo>
                  <a:pt x="42" y="0"/>
                </a:lnTo>
                <a:lnTo>
                  <a:pt x="0" y="0"/>
                </a:lnTo>
                <a:lnTo>
                  <a:pt x="0" y="0"/>
                </a:lnTo>
                <a:lnTo>
                  <a:pt x="0" y="35"/>
                </a:lnTo>
                <a:lnTo>
                  <a:pt x="42" y="35"/>
                </a:lnTo>
                <a:lnTo>
                  <a:pt x="42"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70" name="Freeform 127"/>
          <p:cNvSpPr>
            <a:spLocks/>
          </p:cNvSpPr>
          <p:nvPr/>
        </p:nvSpPr>
        <p:spPr bwMode="auto">
          <a:xfrm>
            <a:off x="2744130" y="4832658"/>
            <a:ext cx="208144" cy="131629"/>
          </a:xfrm>
          <a:custGeom>
            <a:avLst/>
            <a:gdLst>
              <a:gd name="T0" fmla="*/ 42 w 42"/>
              <a:gd name="T1" fmla="*/ 0 h 35"/>
              <a:gd name="T2" fmla="*/ 42 w 42"/>
              <a:gd name="T3" fmla="*/ 0 h 35"/>
              <a:gd name="T4" fmla="*/ 0 w 42"/>
              <a:gd name="T5" fmla="*/ 0 h 35"/>
              <a:gd name="T6" fmla="*/ 0 w 42"/>
              <a:gd name="T7" fmla="*/ 0 h 35"/>
              <a:gd name="T8" fmla="*/ 0 w 42"/>
              <a:gd name="T9" fmla="*/ 35 h 35"/>
              <a:gd name="T10" fmla="*/ 42 w 42"/>
              <a:gd name="T11" fmla="*/ 35 h 35"/>
              <a:gd name="T12" fmla="*/ 42 w 42"/>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2" h="35">
                <a:moveTo>
                  <a:pt x="42" y="0"/>
                </a:moveTo>
                <a:lnTo>
                  <a:pt x="42" y="0"/>
                </a:lnTo>
                <a:lnTo>
                  <a:pt x="0" y="0"/>
                </a:lnTo>
                <a:lnTo>
                  <a:pt x="0" y="0"/>
                </a:lnTo>
                <a:lnTo>
                  <a:pt x="0" y="35"/>
                </a:lnTo>
                <a:lnTo>
                  <a:pt x="42" y="35"/>
                </a:lnTo>
                <a:lnTo>
                  <a:pt x="4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05" name="TextBox 104"/>
          <p:cNvSpPr txBox="1"/>
          <p:nvPr/>
        </p:nvSpPr>
        <p:spPr>
          <a:xfrm>
            <a:off x="8846782" y="97326"/>
            <a:ext cx="3059317" cy="1641140"/>
          </a:xfrm>
          <a:prstGeom prst="rect">
            <a:avLst/>
          </a:prstGeom>
          <a:noFill/>
        </p:spPr>
        <p:txBody>
          <a:bodyPr wrap="square" rtlCol="0">
            <a:spAutoFit/>
          </a:bodyPr>
          <a:lstStyle/>
          <a:p>
            <a:pPr defTabSz="894156" fontAlgn="base">
              <a:lnSpc>
                <a:spcPct val="90000"/>
              </a:lnSpc>
              <a:spcBef>
                <a:spcPct val="0"/>
              </a:spcBef>
              <a:spcAft>
                <a:spcPct val="0"/>
              </a:spcAft>
            </a:pPr>
            <a:r>
              <a:rPr lang="en-US" sz="2799" kern="0">
                <a:solidFill>
                  <a:srgbClr val="00B0F0">
                    <a:lumMod val="75000"/>
                  </a:srgbClr>
                </a:solidFill>
                <a:latin typeface="Segoe UI Semilight" panose="020B0402040204020203" pitchFamily="34" charset="0"/>
                <a:cs typeface="Segoe UI Semilight" panose="020B0402040204020203" pitchFamily="34" charset="0"/>
              </a:rPr>
              <a:t>Increase sales by having the right product portfolio for every customer</a:t>
            </a:r>
          </a:p>
        </p:txBody>
      </p:sp>
      <p:sp>
        <p:nvSpPr>
          <p:cNvPr id="17" name="Rounded Rectangle 16"/>
          <p:cNvSpPr/>
          <p:nvPr/>
        </p:nvSpPr>
        <p:spPr>
          <a:xfrm>
            <a:off x="4503444" y="1681097"/>
            <a:ext cx="2971737" cy="604561"/>
          </a:xfrm>
          <a:prstGeom prst="roundRect">
            <a:avLst>
              <a:gd name="adj" fmla="val 50000"/>
            </a:avLst>
          </a:prstGeom>
          <a:solidFill>
            <a:schemeClr val="bg1">
              <a:lumMod val="95000"/>
            </a:schemeClr>
          </a:solidFill>
          <a:ln w="28575">
            <a:solidFill>
              <a:srgbClr val="00B0F0"/>
            </a:solidFill>
          </a:ln>
        </p:spPr>
        <p:txBody>
          <a:bodyPr wrap="square" lIns="0" tIns="0" rIns="0" bIns="0" rtlCol="0" anchor="ctr">
            <a:spAutoFit/>
          </a:bodyPr>
          <a:lstStyle/>
          <a:p>
            <a:pPr algn="ctr" defTabSz="894156" fontAlgn="base">
              <a:spcBef>
                <a:spcPct val="0"/>
              </a:spcBef>
              <a:spcAft>
                <a:spcPct val="0"/>
              </a:spcAft>
            </a:pPr>
            <a:r>
              <a:rPr lang="en-US" sz="1369" kern="0">
                <a:solidFill>
                  <a:srgbClr val="000000">
                    <a:lumMod val="75000"/>
                    <a:lumOff val="25000"/>
                  </a:srgbClr>
                </a:solidFill>
                <a:latin typeface="Arial" charset="0"/>
                <a:cs typeface="Arial" charset="0"/>
              </a:rPr>
              <a:t>How can I identify which products are trending in my market?</a:t>
            </a:r>
          </a:p>
        </p:txBody>
      </p:sp>
      <p:sp>
        <p:nvSpPr>
          <p:cNvPr id="121" name="TextBox 120"/>
          <p:cNvSpPr txBox="1"/>
          <p:nvPr/>
        </p:nvSpPr>
        <p:spPr>
          <a:xfrm>
            <a:off x="7146173" y="6058807"/>
            <a:ext cx="5043377" cy="737213"/>
          </a:xfrm>
          <a:prstGeom prst="rect">
            <a:avLst/>
          </a:prstGeom>
          <a:noFill/>
        </p:spPr>
        <p:txBody>
          <a:bodyPr wrap="square" lIns="45702" rIns="45702" rtlCol="0">
            <a:spAutoFit/>
          </a:bodyPr>
          <a:lstStyle/>
          <a:p>
            <a:pPr defTabSz="894156" fontAlgn="base">
              <a:spcBef>
                <a:spcPct val="0"/>
              </a:spcBef>
              <a:spcAft>
                <a:spcPct val="0"/>
              </a:spcAft>
            </a:pPr>
            <a:r>
              <a:rPr lang="en-US" sz="1369" b="1" kern="0">
                <a:solidFill>
                  <a:srgbClr val="00B0F0"/>
                </a:solidFill>
                <a:latin typeface="Segoe UI"/>
                <a:cs typeface="Arial" charset="0"/>
              </a:rPr>
              <a:t>Microsoft Cloud Hosted Architecture</a:t>
            </a:r>
          </a:p>
          <a:p>
            <a:pPr defTabSz="894156" fontAlgn="base">
              <a:spcBef>
                <a:spcPct val="0"/>
              </a:spcBef>
              <a:spcAft>
                <a:spcPts val="600"/>
              </a:spcAft>
            </a:pPr>
            <a:r>
              <a:rPr lang="en-US" sz="1369" kern="0">
                <a:solidFill>
                  <a:sysClr val="windowText" lastClr="000000"/>
                </a:solidFill>
                <a:latin typeface="Segoe UI"/>
                <a:cs typeface="Arial" charset="0"/>
              </a:rPr>
              <a:t>Azure SQL Data Warehouse, Azure Machine Learning, Azure Storage, Azure Data Factory, Power BI, HD Insight</a:t>
            </a:r>
          </a:p>
        </p:txBody>
      </p:sp>
      <p:sp>
        <p:nvSpPr>
          <p:cNvPr id="73" name="Rounded Rectangle 72"/>
          <p:cNvSpPr/>
          <p:nvPr/>
        </p:nvSpPr>
        <p:spPr>
          <a:xfrm>
            <a:off x="2885947" y="3878613"/>
            <a:ext cx="2686039" cy="604561"/>
          </a:xfrm>
          <a:prstGeom prst="roundRect">
            <a:avLst>
              <a:gd name="adj" fmla="val 50000"/>
            </a:avLst>
          </a:prstGeom>
          <a:solidFill>
            <a:srgbClr val="EAEAEA"/>
          </a:solidFill>
          <a:ln w="28575">
            <a:solidFill>
              <a:srgbClr val="00B0F0"/>
            </a:solidFill>
          </a:ln>
        </p:spPr>
        <p:txBody>
          <a:bodyPr wrap="square" lIns="0" tIns="0" rIns="0" bIns="0" rtlCol="0" anchor="ctr">
            <a:spAutoFit/>
          </a:bodyPr>
          <a:lstStyle/>
          <a:p>
            <a:pPr algn="ctr" defTabSz="894156" fontAlgn="base">
              <a:spcBef>
                <a:spcPct val="0"/>
              </a:spcBef>
              <a:spcAft>
                <a:spcPct val="0"/>
              </a:spcAft>
            </a:pPr>
            <a:r>
              <a:rPr lang="en-US" sz="1369" kern="0">
                <a:solidFill>
                  <a:srgbClr val="000000">
                    <a:lumMod val="75000"/>
                    <a:lumOff val="25000"/>
                  </a:srgbClr>
                </a:solidFill>
                <a:latin typeface="Arial" charset="0"/>
                <a:cs typeface="Arial" charset="0"/>
              </a:rPr>
              <a:t>How do I optimize our shelf space for maximum revenue?</a:t>
            </a:r>
          </a:p>
        </p:txBody>
      </p:sp>
      <p:grpSp>
        <p:nvGrpSpPr>
          <p:cNvPr id="104" name="Group 103"/>
          <p:cNvGrpSpPr/>
          <p:nvPr/>
        </p:nvGrpSpPr>
        <p:grpSpPr>
          <a:xfrm>
            <a:off x="5783708" y="2322903"/>
            <a:ext cx="6405843" cy="2986617"/>
            <a:chOff x="5365804" y="2732548"/>
            <a:chExt cx="6550499" cy="3054061"/>
          </a:xfrm>
        </p:grpSpPr>
        <p:sp>
          <p:nvSpPr>
            <p:cNvPr id="114" name="Oval 113"/>
            <p:cNvSpPr/>
            <p:nvPr/>
          </p:nvSpPr>
          <p:spPr>
            <a:xfrm>
              <a:off x="5365804" y="2732548"/>
              <a:ext cx="3054061" cy="3054061"/>
            </a:xfrm>
            <a:prstGeom prst="ellipse">
              <a:avLst/>
            </a:prstGeom>
            <a:solidFill>
              <a:schemeClr val="tx2"/>
            </a:solidFill>
          </p:spPr>
          <p:txBody>
            <a:bodyPr rtlCol="0" anchor="ctr">
              <a:noAutofit/>
            </a:bodyPr>
            <a:lstStyle/>
            <a:p>
              <a:pPr algn="ctr" defTabSz="894156" fontAlgn="base">
                <a:spcBef>
                  <a:spcPct val="0"/>
                </a:spcBef>
                <a:spcAft>
                  <a:spcPct val="0"/>
                </a:spcAft>
              </a:pPr>
              <a:endParaRPr lang="en-US" sz="1760" kern="0">
                <a:solidFill>
                  <a:srgbClr val="000000">
                    <a:lumMod val="75000"/>
                    <a:lumOff val="25000"/>
                  </a:srgbClr>
                </a:solidFill>
                <a:latin typeface="Arial" charset="0"/>
                <a:cs typeface="Arial" charset="0"/>
              </a:endParaRPr>
            </a:p>
          </p:txBody>
        </p:sp>
        <p:grpSp>
          <p:nvGrpSpPr>
            <p:cNvPr id="118" name="Group 117"/>
            <p:cNvGrpSpPr/>
            <p:nvPr/>
          </p:nvGrpSpPr>
          <p:grpSpPr>
            <a:xfrm>
              <a:off x="5767446" y="3018129"/>
              <a:ext cx="2534570" cy="2552674"/>
              <a:chOff x="4275138" y="1822450"/>
              <a:chExt cx="2222500" cy="2238375"/>
            </a:xfrm>
          </p:grpSpPr>
          <p:sp>
            <p:nvSpPr>
              <p:cNvPr id="125" name="AutoShape 3"/>
              <p:cNvSpPr>
                <a:spLocks noChangeAspect="1" noChangeArrowheads="1" noTextEdit="1"/>
              </p:cNvSpPr>
              <p:nvPr/>
            </p:nvSpPr>
            <p:spPr bwMode="auto">
              <a:xfrm>
                <a:off x="4275138" y="1822450"/>
                <a:ext cx="22225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26" name="Oval 5"/>
              <p:cNvSpPr>
                <a:spLocks noChangeArrowheads="1"/>
              </p:cNvSpPr>
              <p:nvPr/>
            </p:nvSpPr>
            <p:spPr bwMode="auto">
              <a:xfrm>
                <a:off x="4278313" y="1822450"/>
                <a:ext cx="2216150" cy="2238375"/>
              </a:xfrm>
              <a:prstGeom prst="ellipse">
                <a:avLst/>
              </a:prstGeom>
              <a:solidFill>
                <a:schemeClr val="bg1"/>
              </a:solidFill>
              <a:ln>
                <a:noFill/>
              </a:ln>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27" name="Freeform 6"/>
              <p:cNvSpPr>
                <a:spLocks/>
              </p:cNvSpPr>
              <p:nvPr/>
            </p:nvSpPr>
            <p:spPr bwMode="auto">
              <a:xfrm>
                <a:off x="5033963" y="2063750"/>
                <a:ext cx="650875" cy="925513"/>
              </a:xfrm>
              <a:custGeom>
                <a:avLst/>
                <a:gdLst>
                  <a:gd name="T0" fmla="*/ 103 w 209"/>
                  <a:gd name="T1" fmla="*/ 291 h 294"/>
                  <a:gd name="T2" fmla="*/ 22 w 209"/>
                  <a:gd name="T3" fmla="*/ 231 h 294"/>
                  <a:gd name="T4" fmla="*/ 0 w 209"/>
                  <a:gd name="T5" fmla="*/ 125 h 294"/>
                  <a:gd name="T6" fmla="*/ 7 w 209"/>
                  <a:gd name="T7" fmla="*/ 43 h 294"/>
                  <a:gd name="T8" fmla="*/ 104 w 209"/>
                  <a:gd name="T9" fmla="*/ 0 h 294"/>
                  <a:gd name="T10" fmla="*/ 208 w 209"/>
                  <a:gd name="T11" fmla="*/ 76 h 294"/>
                  <a:gd name="T12" fmla="*/ 209 w 209"/>
                  <a:gd name="T13" fmla="*/ 124 h 294"/>
                  <a:gd name="T14" fmla="*/ 188 w 209"/>
                  <a:gd name="T15" fmla="*/ 231 h 294"/>
                  <a:gd name="T16" fmla="*/ 103 w 209"/>
                  <a:gd name="T17" fmla="*/ 29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294">
                    <a:moveTo>
                      <a:pt x="103" y="291"/>
                    </a:moveTo>
                    <a:cubicBezTo>
                      <a:pt x="49" y="288"/>
                      <a:pt x="22" y="231"/>
                      <a:pt x="22" y="231"/>
                    </a:cubicBezTo>
                    <a:cubicBezTo>
                      <a:pt x="7" y="199"/>
                      <a:pt x="0" y="156"/>
                      <a:pt x="0" y="125"/>
                    </a:cubicBezTo>
                    <a:cubicBezTo>
                      <a:pt x="7" y="43"/>
                      <a:pt x="7" y="43"/>
                      <a:pt x="7" y="43"/>
                    </a:cubicBezTo>
                    <a:cubicBezTo>
                      <a:pt x="104" y="0"/>
                      <a:pt x="104" y="0"/>
                      <a:pt x="104" y="0"/>
                    </a:cubicBezTo>
                    <a:cubicBezTo>
                      <a:pt x="208" y="76"/>
                      <a:pt x="208" y="76"/>
                      <a:pt x="208" y="76"/>
                    </a:cubicBezTo>
                    <a:cubicBezTo>
                      <a:pt x="209" y="124"/>
                      <a:pt x="209" y="124"/>
                      <a:pt x="209" y="124"/>
                    </a:cubicBezTo>
                    <a:cubicBezTo>
                      <a:pt x="209" y="155"/>
                      <a:pt x="202" y="198"/>
                      <a:pt x="188" y="231"/>
                    </a:cubicBezTo>
                    <a:cubicBezTo>
                      <a:pt x="188" y="231"/>
                      <a:pt x="158" y="294"/>
                      <a:pt x="103" y="291"/>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28" name="Freeform 7"/>
              <p:cNvSpPr>
                <a:spLocks/>
              </p:cNvSpPr>
              <p:nvPr/>
            </p:nvSpPr>
            <p:spPr bwMode="auto">
              <a:xfrm>
                <a:off x="5638801" y="2444750"/>
                <a:ext cx="100013" cy="230188"/>
              </a:xfrm>
              <a:custGeom>
                <a:avLst/>
                <a:gdLst>
                  <a:gd name="T0" fmla="*/ 10 w 32"/>
                  <a:gd name="T1" fmla="*/ 7 h 73"/>
                  <a:gd name="T2" fmla="*/ 21 w 32"/>
                  <a:gd name="T3" fmla="*/ 0 h 73"/>
                  <a:gd name="T4" fmla="*/ 28 w 32"/>
                  <a:gd name="T5" fmla="*/ 20 h 73"/>
                  <a:gd name="T6" fmla="*/ 26 w 32"/>
                  <a:gd name="T7" fmla="*/ 29 h 73"/>
                  <a:gd name="T8" fmla="*/ 23 w 32"/>
                  <a:gd name="T9" fmla="*/ 38 h 73"/>
                  <a:gd name="T10" fmla="*/ 20 w 32"/>
                  <a:gd name="T11" fmla="*/ 47 h 73"/>
                  <a:gd name="T12" fmla="*/ 17 w 32"/>
                  <a:gd name="T13" fmla="*/ 54 h 73"/>
                  <a:gd name="T14" fmla="*/ 15 w 32"/>
                  <a:gd name="T15" fmla="*/ 64 h 73"/>
                  <a:gd name="T16" fmla="*/ 9 w 32"/>
                  <a:gd name="T17" fmla="*/ 73 h 73"/>
                  <a:gd name="T18" fmla="*/ 1 w 32"/>
                  <a:gd name="T19" fmla="*/ 73 h 73"/>
                  <a:gd name="T20" fmla="*/ 0 w 32"/>
                  <a:gd name="T21" fmla="*/ 11 h 73"/>
                  <a:gd name="T22" fmla="*/ 10 w 32"/>
                  <a:gd name="T23"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73">
                    <a:moveTo>
                      <a:pt x="10" y="7"/>
                    </a:moveTo>
                    <a:cubicBezTo>
                      <a:pt x="10" y="7"/>
                      <a:pt x="12" y="0"/>
                      <a:pt x="21" y="0"/>
                    </a:cubicBezTo>
                    <a:cubicBezTo>
                      <a:pt x="21" y="0"/>
                      <a:pt x="32" y="1"/>
                      <a:pt x="28" y="20"/>
                    </a:cubicBezTo>
                    <a:cubicBezTo>
                      <a:pt x="26" y="29"/>
                      <a:pt x="26" y="29"/>
                      <a:pt x="26" y="29"/>
                    </a:cubicBezTo>
                    <a:cubicBezTo>
                      <a:pt x="23" y="38"/>
                      <a:pt x="23" y="38"/>
                      <a:pt x="23" y="38"/>
                    </a:cubicBezTo>
                    <a:cubicBezTo>
                      <a:pt x="20" y="47"/>
                      <a:pt x="20" y="47"/>
                      <a:pt x="20" y="47"/>
                    </a:cubicBezTo>
                    <a:cubicBezTo>
                      <a:pt x="17" y="54"/>
                      <a:pt x="17" y="54"/>
                      <a:pt x="17" y="54"/>
                    </a:cubicBezTo>
                    <a:cubicBezTo>
                      <a:pt x="17" y="54"/>
                      <a:pt x="15" y="61"/>
                      <a:pt x="15" y="64"/>
                    </a:cubicBezTo>
                    <a:cubicBezTo>
                      <a:pt x="15" y="64"/>
                      <a:pt x="16" y="71"/>
                      <a:pt x="9" y="73"/>
                    </a:cubicBezTo>
                    <a:cubicBezTo>
                      <a:pt x="9" y="73"/>
                      <a:pt x="3" y="73"/>
                      <a:pt x="1" y="73"/>
                    </a:cubicBezTo>
                    <a:cubicBezTo>
                      <a:pt x="1" y="73"/>
                      <a:pt x="2" y="57"/>
                      <a:pt x="0" y="11"/>
                    </a:cubicBezTo>
                    <a:lnTo>
                      <a:pt x="10" y="7"/>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29" name="Freeform 8"/>
              <p:cNvSpPr>
                <a:spLocks/>
              </p:cNvSpPr>
              <p:nvPr/>
            </p:nvSpPr>
            <p:spPr bwMode="auto">
              <a:xfrm>
                <a:off x="4975226" y="2441575"/>
                <a:ext cx="100013" cy="233363"/>
              </a:xfrm>
              <a:custGeom>
                <a:avLst/>
                <a:gdLst>
                  <a:gd name="T0" fmla="*/ 22 w 32"/>
                  <a:gd name="T1" fmla="*/ 7 h 74"/>
                  <a:gd name="T2" fmla="*/ 11 w 32"/>
                  <a:gd name="T3" fmla="*/ 0 h 74"/>
                  <a:gd name="T4" fmla="*/ 4 w 32"/>
                  <a:gd name="T5" fmla="*/ 21 h 74"/>
                  <a:gd name="T6" fmla="*/ 6 w 32"/>
                  <a:gd name="T7" fmla="*/ 30 h 74"/>
                  <a:gd name="T8" fmla="*/ 9 w 32"/>
                  <a:gd name="T9" fmla="*/ 38 h 74"/>
                  <a:gd name="T10" fmla="*/ 12 w 32"/>
                  <a:gd name="T11" fmla="*/ 48 h 74"/>
                  <a:gd name="T12" fmla="*/ 15 w 32"/>
                  <a:gd name="T13" fmla="*/ 54 h 74"/>
                  <a:gd name="T14" fmla="*/ 17 w 32"/>
                  <a:gd name="T15" fmla="*/ 64 h 74"/>
                  <a:gd name="T16" fmla="*/ 24 w 32"/>
                  <a:gd name="T17" fmla="*/ 74 h 74"/>
                  <a:gd name="T18" fmla="*/ 31 w 32"/>
                  <a:gd name="T19" fmla="*/ 73 h 74"/>
                  <a:gd name="T20" fmla="*/ 32 w 32"/>
                  <a:gd name="T21" fmla="*/ 12 h 74"/>
                  <a:gd name="T22" fmla="*/ 22 w 32"/>
                  <a:gd name="T23" fmla="*/ 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74">
                    <a:moveTo>
                      <a:pt x="22" y="7"/>
                    </a:moveTo>
                    <a:cubicBezTo>
                      <a:pt x="22" y="7"/>
                      <a:pt x="20" y="0"/>
                      <a:pt x="11" y="0"/>
                    </a:cubicBezTo>
                    <a:cubicBezTo>
                      <a:pt x="11" y="0"/>
                      <a:pt x="0" y="2"/>
                      <a:pt x="4" y="21"/>
                    </a:cubicBezTo>
                    <a:cubicBezTo>
                      <a:pt x="6" y="30"/>
                      <a:pt x="6" y="30"/>
                      <a:pt x="6" y="30"/>
                    </a:cubicBezTo>
                    <a:cubicBezTo>
                      <a:pt x="9" y="38"/>
                      <a:pt x="9" y="38"/>
                      <a:pt x="9" y="38"/>
                    </a:cubicBezTo>
                    <a:cubicBezTo>
                      <a:pt x="12" y="48"/>
                      <a:pt x="12" y="48"/>
                      <a:pt x="12" y="48"/>
                    </a:cubicBezTo>
                    <a:cubicBezTo>
                      <a:pt x="15" y="54"/>
                      <a:pt x="15" y="54"/>
                      <a:pt x="15" y="54"/>
                    </a:cubicBezTo>
                    <a:cubicBezTo>
                      <a:pt x="15" y="54"/>
                      <a:pt x="18" y="61"/>
                      <a:pt x="17" y="64"/>
                    </a:cubicBezTo>
                    <a:cubicBezTo>
                      <a:pt x="17" y="64"/>
                      <a:pt x="16" y="71"/>
                      <a:pt x="24" y="74"/>
                    </a:cubicBezTo>
                    <a:cubicBezTo>
                      <a:pt x="24" y="74"/>
                      <a:pt x="30" y="73"/>
                      <a:pt x="31" y="73"/>
                    </a:cubicBezTo>
                    <a:cubicBezTo>
                      <a:pt x="31" y="73"/>
                      <a:pt x="30" y="57"/>
                      <a:pt x="32" y="12"/>
                    </a:cubicBezTo>
                    <a:lnTo>
                      <a:pt x="22" y="7"/>
                    </a:ln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0" name="Freeform 9"/>
              <p:cNvSpPr>
                <a:spLocks/>
              </p:cNvSpPr>
              <p:nvPr/>
            </p:nvSpPr>
            <p:spPr bwMode="auto">
              <a:xfrm>
                <a:off x="5137151" y="2425700"/>
                <a:ext cx="165100" cy="28575"/>
              </a:xfrm>
              <a:custGeom>
                <a:avLst/>
                <a:gdLst>
                  <a:gd name="T0" fmla="*/ 0 w 53"/>
                  <a:gd name="T1" fmla="*/ 9 h 9"/>
                  <a:gd name="T2" fmla="*/ 53 w 53"/>
                  <a:gd name="T3" fmla="*/ 8 h 9"/>
                  <a:gd name="T4" fmla="*/ 0 w 53"/>
                  <a:gd name="T5" fmla="*/ 9 h 9"/>
                </a:gdLst>
                <a:ahLst/>
                <a:cxnLst>
                  <a:cxn ang="0">
                    <a:pos x="T0" y="T1"/>
                  </a:cxn>
                  <a:cxn ang="0">
                    <a:pos x="T2" y="T3"/>
                  </a:cxn>
                  <a:cxn ang="0">
                    <a:pos x="T4" y="T5"/>
                  </a:cxn>
                </a:cxnLst>
                <a:rect l="0" t="0" r="r" b="b"/>
                <a:pathLst>
                  <a:path w="53" h="9">
                    <a:moveTo>
                      <a:pt x="0" y="9"/>
                    </a:moveTo>
                    <a:cubicBezTo>
                      <a:pt x="0" y="9"/>
                      <a:pt x="44" y="0"/>
                      <a:pt x="53" y="8"/>
                    </a:cubicBez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1" name="Freeform 10"/>
              <p:cNvSpPr>
                <a:spLocks/>
              </p:cNvSpPr>
              <p:nvPr/>
            </p:nvSpPr>
            <p:spPr bwMode="auto">
              <a:xfrm>
                <a:off x="5392738" y="2425700"/>
                <a:ext cx="165100" cy="25400"/>
              </a:xfrm>
              <a:custGeom>
                <a:avLst/>
                <a:gdLst>
                  <a:gd name="T0" fmla="*/ 53 w 53"/>
                  <a:gd name="T1" fmla="*/ 8 h 8"/>
                  <a:gd name="T2" fmla="*/ 0 w 53"/>
                  <a:gd name="T3" fmla="*/ 8 h 8"/>
                  <a:gd name="T4" fmla="*/ 53 w 53"/>
                  <a:gd name="T5" fmla="*/ 8 h 8"/>
                </a:gdLst>
                <a:ahLst/>
                <a:cxnLst>
                  <a:cxn ang="0">
                    <a:pos x="T0" y="T1"/>
                  </a:cxn>
                  <a:cxn ang="0">
                    <a:pos x="T2" y="T3"/>
                  </a:cxn>
                  <a:cxn ang="0">
                    <a:pos x="T4" y="T5"/>
                  </a:cxn>
                </a:cxnLst>
                <a:rect l="0" t="0" r="r" b="b"/>
                <a:pathLst>
                  <a:path w="53" h="8">
                    <a:moveTo>
                      <a:pt x="53" y="8"/>
                    </a:moveTo>
                    <a:cubicBezTo>
                      <a:pt x="53" y="8"/>
                      <a:pt x="9" y="0"/>
                      <a:pt x="0" y="8"/>
                    </a:cubicBezTo>
                    <a:lnTo>
                      <a:pt x="53"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2" name="Freeform 11"/>
              <p:cNvSpPr>
                <a:spLocks/>
              </p:cNvSpPr>
              <p:nvPr/>
            </p:nvSpPr>
            <p:spPr bwMode="auto">
              <a:xfrm>
                <a:off x="4838701" y="3168650"/>
                <a:ext cx="531813" cy="892175"/>
              </a:xfrm>
              <a:custGeom>
                <a:avLst/>
                <a:gdLst>
                  <a:gd name="T0" fmla="*/ 171 w 171"/>
                  <a:gd name="T1" fmla="*/ 284 h 284"/>
                  <a:gd name="T2" fmla="*/ 169 w 171"/>
                  <a:gd name="T3" fmla="*/ 284 h 284"/>
                  <a:gd name="T4" fmla="*/ 9 w 171"/>
                  <a:gd name="T5" fmla="*/ 242 h 284"/>
                  <a:gd name="T6" fmla="*/ 8 w 171"/>
                  <a:gd name="T7" fmla="*/ 172 h 284"/>
                  <a:gd name="T8" fmla="*/ 7 w 171"/>
                  <a:gd name="T9" fmla="*/ 155 h 284"/>
                  <a:gd name="T10" fmla="*/ 5 w 171"/>
                  <a:gd name="T11" fmla="*/ 124 h 284"/>
                  <a:gd name="T12" fmla="*/ 3 w 171"/>
                  <a:gd name="T13" fmla="*/ 66 h 284"/>
                  <a:gd name="T14" fmla="*/ 0 w 171"/>
                  <a:gd name="T15" fmla="*/ 16 h 284"/>
                  <a:gd name="T16" fmla="*/ 0 w 171"/>
                  <a:gd name="T17" fmla="*/ 16 h 284"/>
                  <a:gd name="T18" fmla="*/ 0 w 171"/>
                  <a:gd name="T19" fmla="*/ 13 h 284"/>
                  <a:gd name="T20" fmla="*/ 40 w 171"/>
                  <a:gd name="T21" fmla="*/ 10 h 284"/>
                  <a:gd name="T22" fmla="*/ 49 w 171"/>
                  <a:gd name="T23" fmla="*/ 9 h 284"/>
                  <a:gd name="T24" fmla="*/ 166 w 171"/>
                  <a:gd name="T25" fmla="*/ 1 h 284"/>
                  <a:gd name="T26" fmla="*/ 169 w 171"/>
                  <a:gd name="T27" fmla="*/ 1 h 284"/>
                  <a:gd name="T28" fmla="*/ 170 w 171"/>
                  <a:gd name="T29" fmla="*/ 1 h 284"/>
                  <a:gd name="T30" fmla="*/ 171 w 171"/>
                  <a:gd name="T31" fmla="*/ 0 h 284"/>
                  <a:gd name="T32" fmla="*/ 171 w 171"/>
                  <a:gd name="T33" fmla="*/ 33 h 284"/>
                  <a:gd name="T34" fmla="*/ 171 w 171"/>
                  <a:gd name="T35"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1" h="284">
                    <a:moveTo>
                      <a:pt x="171" y="284"/>
                    </a:moveTo>
                    <a:cubicBezTo>
                      <a:pt x="170" y="284"/>
                      <a:pt x="169" y="284"/>
                      <a:pt x="169" y="284"/>
                    </a:cubicBezTo>
                    <a:cubicBezTo>
                      <a:pt x="111" y="282"/>
                      <a:pt x="57" y="268"/>
                      <a:pt x="9" y="242"/>
                    </a:cubicBezTo>
                    <a:cubicBezTo>
                      <a:pt x="8" y="172"/>
                      <a:pt x="8" y="172"/>
                      <a:pt x="8" y="172"/>
                    </a:cubicBezTo>
                    <a:cubicBezTo>
                      <a:pt x="7" y="155"/>
                      <a:pt x="7" y="155"/>
                      <a:pt x="7" y="155"/>
                    </a:cubicBezTo>
                    <a:cubicBezTo>
                      <a:pt x="5" y="124"/>
                      <a:pt x="5" y="124"/>
                      <a:pt x="5" y="124"/>
                    </a:cubicBezTo>
                    <a:cubicBezTo>
                      <a:pt x="3" y="66"/>
                      <a:pt x="3" y="66"/>
                      <a:pt x="3" y="66"/>
                    </a:cubicBezTo>
                    <a:cubicBezTo>
                      <a:pt x="0" y="16"/>
                      <a:pt x="0" y="16"/>
                      <a:pt x="0" y="16"/>
                    </a:cubicBezTo>
                    <a:cubicBezTo>
                      <a:pt x="0" y="16"/>
                      <a:pt x="0" y="16"/>
                      <a:pt x="0" y="16"/>
                    </a:cubicBezTo>
                    <a:cubicBezTo>
                      <a:pt x="0" y="13"/>
                      <a:pt x="0" y="13"/>
                      <a:pt x="0" y="13"/>
                    </a:cubicBezTo>
                    <a:cubicBezTo>
                      <a:pt x="40" y="10"/>
                      <a:pt x="40" y="10"/>
                      <a:pt x="40" y="10"/>
                    </a:cubicBezTo>
                    <a:cubicBezTo>
                      <a:pt x="49" y="9"/>
                      <a:pt x="49" y="9"/>
                      <a:pt x="49" y="9"/>
                    </a:cubicBezTo>
                    <a:cubicBezTo>
                      <a:pt x="166" y="1"/>
                      <a:pt x="166" y="1"/>
                      <a:pt x="166" y="1"/>
                    </a:cubicBezTo>
                    <a:cubicBezTo>
                      <a:pt x="169" y="1"/>
                      <a:pt x="169" y="1"/>
                      <a:pt x="169" y="1"/>
                    </a:cubicBezTo>
                    <a:cubicBezTo>
                      <a:pt x="170" y="1"/>
                      <a:pt x="170" y="1"/>
                      <a:pt x="170" y="1"/>
                    </a:cubicBezTo>
                    <a:cubicBezTo>
                      <a:pt x="171" y="0"/>
                      <a:pt x="171" y="0"/>
                      <a:pt x="171" y="0"/>
                    </a:cubicBezTo>
                    <a:cubicBezTo>
                      <a:pt x="171" y="33"/>
                      <a:pt x="171" y="33"/>
                      <a:pt x="171" y="33"/>
                    </a:cubicBezTo>
                    <a:lnTo>
                      <a:pt x="171" y="284"/>
                    </a:ln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3" name="Freeform 12"/>
              <p:cNvSpPr>
                <a:spLocks/>
              </p:cNvSpPr>
              <p:nvPr/>
            </p:nvSpPr>
            <p:spPr bwMode="auto">
              <a:xfrm>
                <a:off x="5364163" y="3168650"/>
                <a:ext cx="530225" cy="892175"/>
              </a:xfrm>
              <a:custGeom>
                <a:avLst/>
                <a:gdLst>
                  <a:gd name="T0" fmla="*/ 170 w 170"/>
                  <a:gd name="T1" fmla="*/ 13 h 284"/>
                  <a:gd name="T2" fmla="*/ 170 w 170"/>
                  <a:gd name="T3" fmla="*/ 15 h 284"/>
                  <a:gd name="T4" fmla="*/ 170 w 170"/>
                  <a:gd name="T5" fmla="*/ 16 h 284"/>
                  <a:gd name="T6" fmla="*/ 168 w 170"/>
                  <a:gd name="T7" fmla="*/ 66 h 284"/>
                  <a:gd name="T8" fmla="*/ 164 w 170"/>
                  <a:gd name="T9" fmla="*/ 141 h 284"/>
                  <a:gd name="T10" fmla="*/ 163 w 170"/>
                  <a:gd name="T11" fmla="*/ 169 h 284"/>
                  <a:gd name="T12" fmla="*/ 163 w 170"/>
                  <a:gd name="T13" fmla="*/ 172 h 284"/>
                  <a:gd name="T14" fmla="*/ 161 w 170"/>
                  <a:gd name="T15" fmla="*/ 248 h 284"/>
                  <a:gd name="T16" fmla="*/ 7 w 170"/>
                  <a:gd name="T17" fmla="*/ 284 h 284"/>
                  <a:gd name="T18" fmla="*/ 2 w 170"/>
                  <a:gd name="T19" fmla="*/ 284 h 284"/>
                  <a:gd name="T20" fmla="*/ 0 w 170"/>
                  <a:gd name="T21" fmla="*/ 284 h 284"/>
                  <a:gd name="T22" fmla="*/ 0 w 170"/>
                  <a:gd name="T23" fmla="*/ 0 h 284"/>
                  <a:gd name="T24" fmla="*/ 1 w 170"/>
                  <a:gd name="T25" fmla="*/ 1 h 284"/>
                  <a:gd name="T26" fmla="*/ 2 w 170"/>
                  <a:gd name="T27" fmla="*/ 1 h 284"/>
                  <a:gd name="T28" fmla="*/ 5 w 170"/>
                  <a:gd name="T29" fmla="*/ 1 h 284"/>
                  <a:gd name="T30" fmla="*/ 121 w 170"/>
                  <a:gd name="T31" fmla="*/ 9 h 284"/>
                  <a:gd name="T32" fmla="*/ 130 w 170"/>
                  <a:gd name="T33" fmla="*/ 10 h 284"/>
                  <a:gd name="T34" fmla="*/ 170 w 170"/>
                  <a:gd name="T35" fmla="*/ 1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284">
                    <a:moveTo>
                      <a:pt x="170" y="13"/>
                    </a:moveTo>
                    <a:cubicBezTo>
                      <a:pt x="170" y="15"/>
                      <a:pt x="170" y="15"/>
                      <a:pt x="170" y="15"/>
                    </a:cubicBezTo>
                    <a:cubicBezTo>
                      <a:pt x="170" y="16"/>
                      <a:pt x="170" y="16"/>
                      <a:pt x="170" y="16"/>
                    </a:cubicBezTo>
                    <a:cubicBezTo>
                      <a:pt x="168" y="66"/>
                      <a:pt x="168" y="66"/>
                      <a:pt x="168" y="66"/>
                    </a:cubicBezTo>
                    <a:cubicBezTo>
                      <a:pt x="164" y="141"/>
                      <a:pt x="164" y="141"/>
                      <a:pt x="164" y="141"/>
                    </a:cubicBezTo>
                    <a:cubicBezTo>
                      <a:pt x="163" y="169"/>
                      <a:pt x="163" y="169"/>
                      <a:pt x="163" y="169"/>
                    </a:cubicBezTo>
                    <a:cubicBezTo>
                      <a:pt x="163" y="172"/>
                      <a:pt x="163" y="172"/>
                      <a:pt x="163" y="172"/>
                    </a:cubicBezTo>
                    <a:cubicBezTo>
                      <a:pt x="161" y="248"/>
                      <a:pt x="161" y="248"/>
                      <a:pt x="161" y="248"/>
                    </a:cubicBezTo>
                    <a:cubicBezTo>
                      <a:pt x="115" y="271"/>
                      <a:pt x="62" y="284"/>
                      <a:pt x="7" y="284"/>
                    </a:cubicBezTo>
                    <a:cubicBezTo>
                      <a:pt x="5" y="284"/>
                      <a:pt x="3" y="284"/>
                      <a:pt x="2" y="284"/>
                    </a:cubicBezTo>
                    <a:cubicBezTo>
                      <a:pt x="1" y="284"/>
                      <a:pt x="0" y="284"/>
                      <a:pt x="0" y="284"/>
                    </a:cubicBezTo>
                    <a:cubicBezTo>
                      <a:pt x="0" y="0"/>
                      <a:pt x="0" y="0"/>
                      <a:pt x="0" y="0"/>
                    </a:cubicBezTo>
                    <a:cubicBezTo>
                      <a:pt x="1" y="1"/>
                      <a:pt x="1" y="1"/>
                      <a:pt x="1" y="1"/>
                    </a:cubicBezTo>
                    <a:cubicBezTo>
                      <a:pt x="2" y="1"/>
                      <a:pt x="2" y="1"/>
                      <a:pt x="2" y="1"/>
                    </a:cubicBezTo>
                    <a:cubicBezTo>
                      <a:pt x="5" y="1"/>
                      <a:pt x="5" y="1"/>
                      <a:pt x="5" y="1"/>
                    </a:cubicBezTo>
                    <a:cubicBezTo>
                      <a:pt x="121" y="9"/>
                      <a:pt x="121" y="9"/>
                      <a:pt x="121" y="9"/>
                    </a:cubicBezTo>
                    <a:cubicBezTo>
                      <a:pt x="130" y="10"/>
                      <a:pt x="130" y="10"/>
                      <a:pt x="130" y="10"/>
                    </a:cubicBezTo>
                    <a:lnTo>
                      <a:pt x="170" y="13"/>
                    </a:ln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4" name="Freeform 13"/>
              <p:cNvSpPr>
                <a:spLocks/>
              </p:cNvSpPr>
              <p:nvPr/>
            </p:nvSpPr>
            <p:spPr bwMode="auto">
              <a:xfrm>
                <a:off x="5765801" y="3089275"/>
                <a:ext cx="401638" cy="817563"/>
              </a:xfrm>
              <a:custGeom>
                <a:avLst/>
                <a:gdLst>
                  <a:gd name="T0" fmla="*/ 129 w 129"/>
                  <a:gd name="T1" fmla="*/ 205 h 260"/>
                  <a:gd name="T2" fmla="*/ 85 w 129"/>
                  <a:gd name="T3" fmla="*/ 242 h 260"/>
                  <a:gd name="T4" fmla="*/ 85 w 129"/>
                  <a:gd name="T5" fmla="*/ 243 h 260"/>
                  <a:gd name="T6" fmla="*/ 58 w 129"/>
                  <a:gd name="T7" fmla="*/ 260 h 260"/>
                  <a:gd name="T8" fmla="*/ 58 w 129"/>
                  <a:gd name="T9" fmla="*/ 260 h 260"/>
                  <a:gd name="T10" fmla="*/ 56 w 129"/>
                  <a:gd name="T11" fmla="*/ 249 h 260"/>
                  <a:gd name="T12" fmla="*/ 35 w 129"/>
                  <a:gd name="T13" fmla="*/ 166 h 260"/>
                  <a:gd name="T14" fmla="*/ 12 w 129"/>
                  <a:gd name="T15" fmla="*/ 86 h 260"/>
                  <a:gd name="T16" fmla="*/ 12 w 129"/>
                  <a:gd name="T17" fmla="*/ 86 h 260"/>
                  <a:gd name="T18" fmla="*/ 10 w 129"/>
                  <a:gd name="T19" fmla="*/ 80 h 260"/>
                  <a:gd name="T20" fmla="*/ 2 w 129"/>
                  <a:gd name="T21" fmla="*/ 52 h 260"/>
                  <a:gd name="T22" fmla="*/ 1 w 129"/>
                  <a:gd name="T23" fmla="*/ 35 h 260"/>
                  <a:gd name="T24" fmla="*/ 29 w 129"/>
                  <a:gd name="T25" fmla="*/ 2 h 260"/>
                  <a:gd name="T26" fmla="*/ 49 w 129"/>
                  <a:gd name="T27" fmla="*/ 1 h 260"/>
                  <a:gd name="T28" fmla="*/ 80 w 129"/>
                  <a:gd name="T29" fmla="*/ 29 h 260"/>
                  <a:gd name="T30" fmla="*/ 88 w 129"/>
                  <a:gd name="T31" fmla="*/ 59 h 260"/>
                  <a:gd name="T32" fmla="*/ 90 w 129"/>
                  <a:gd name="T33" fmla="*/ 63 h 260"/>
                  <a:gd name="T34" fmla="*/ 129 w 129"/>
                  <a:gd name="T35" fmla="*/ 20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60">
                    <a:moveTo>
                      <a:pt x="129" y="205"/>
                    </a:moveTo>
                    <a:cubicBezTo>
                      <a:pt x="115" y="219"/>
                      <a:pt x="100" y="231"/>
                      <a:pt x="85" y="242"/>
                    </a:cubicBezTo>
                    <a:cubicBezTo>
                      <a:pt x="85" y="243"/>
                      <a:pt x="85" y="243"/>
                      <a:pt x="85" y="243"/>
                    </a:cubicBezTo>
                    <a:cubicBezTo>
                      <a:pt x="76" y="249"/>
                      <a:pt x="67" y="255"/>
                      <a:pt x="58" y="260"/>
                    </a:cubicBezTo>
                    <a:cubicBezTo>
                      <a:pt x="58" y="260"/>
                      <a:pt x="58" y="260"/>
                      <a:pt x="58" y="260"/>
                    </a:cubicBezTo>
                    <a:cubicBezTo>
                      <a:pt x="57" y="256"/>
                      <a:pt x="56" y="253"/>
                      <a:pt x="56" y="249"/>
                    </a:cubicBezTo>
                    <a:cubicBezTo>
                      <a:pt x="50" y="221"/>
                      <a:pt x="43" y="192"/>
                      <a:pt x="35" y="166"/>
                    </a:cubicBezTo>
                    <a:cubicBezTo>
                      <a:pt x="27" y="137"/>
                      <a:pt x="19" y="110"/>
                      <a:pt x="12" y="86"/>
                    </a:cubicBezTo>
                    <a:cubicBezTo>
                      <a:pt x="12" y="86"/>
                      <a:pt x="12" y="86"/>
                      <a:pt x="12" y="86"/>
                    </a:cubicBezTo>
                    <a:cubicBezTo>
                      <a:pt x="11" y="84"/>
                      <a:pt x="11" y="82"/>
                      <a:pt x="10" y="80"/>
                    </a:cubicBezTo>
                    <a:cubicBezTo>
                      <a:pt x="7" y="70"/>
                      <a:pt x="4" y="61"/>
                      <a:pt x="2" y="52"/>
                    </a:cubicBezTo>
                    <a:cubicBezTo>
                      <a:pt x="0" y="46"/>
                      <a:pt x="0" y="40"/>
                      <a:pt x="1" y="35"/>
                    </a:cubicBezTo>
                    <a:cubicBezTo>
                      <a:pt x="3" y="20"/>
                      <a:pt x="14" y="6"/>
                      <a:pt x="29" y="2"/>
                    </a:cubicBezTo>
                    <a:cubicBezTo>
                      <a:pt x="36" y="0"/>
                      <a:pt x="43" y="0"/>
                      <a:pt x="49" y="1"/>
                    </a:cubicBezTo>
                    <a:cubicBezTo>
                      <a:pt x="63" y="4"/>
                      <a:pt x="75" y="14"/>
                      <a:pt x="80" y="29"/>
                    </a:cubicBezTo>
                    <a:cubicBezTo>
                      <a:pt x="82" y="38"/>
                      <a:pt x="85" y="48"/>
                      <a:pt x="88" y="59"/>
                    </a:cubicBezTo>
                    <a:cubicBezTo>
                      <a:pt x="89" y="60"/>
                      <a:pt x="89" y="62"/>
                      <a:pt x="90" y="63"/>
                    </a:cubicBezTo>
                    <a:cubicBezTo>
                      <a:pt x="102" y="103"/>
                      <a:pt x="117" y="152"/>
                      <a:pt x="129" y="205"/>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5" name="Freeform 14"/>
              <p:cNvSpPr>
                <a:spLocks/>
              </p:cNvSpPr>
              <p:nvPr/>
            </p:nvSpPr>
            <p:spPr bwMode="auto">
              <a:xfrm>
                <a:off x="5738813" y="3060700"/>
                <a:ext cx="314325" cy="317500"/>
              </a:xfrm>
              <a:custGeom>
                <a:avLst/>
                <a:gdLst>
                  <a:gd name="T0" fmla="*/ 1 w 101"/>
                  <a:gd name="T1" fmla="*/ 52 h 101"/>
                  <a:gd name="T2" fmla="*/ 52 w 101"/>
                  <a:gd name="T3" fmla="*/ 100 h 101"/>
                  <a:gd name="T4" fmla="*/ 101 w 101"/>
                  <a:gd name="T5" fmla="*/ 49 h 101"/>
                  <a:gd name="T6" fmla="*/ 49 w 101"/>
                  <a:gd name="T7" fmla="*/ 1 h 101"/>
                  <a:gd name="T8" fmla="*/ 1 w 101"/>
                  <a:gd name="T9" fmla="*/ 52 h 101"/>
                </a:gdLst>
                <a:ahLst/>
                <a:cxnLst>
                  <a:cxn ang="0">
                    <a:pos x="T0" y="T1"/>
                  </a:cxn>
                  <a:cxn ang="0">
                    <a:pos x="T2" y="T3"/>
                  </a:cxn>
                  <a:cxn ang="0">
                    <a:pos x="T4" y="T5"/>
                  </a:cxn>
                  <a:cxn ang="0">
                    <a:pos x="T6" y="T7"/>
                  </a:cxn>
                  <a:cxn ang="0">
                    <a:pos x="T8" y="T9"/>
                  </a:cxn>
                </a:cxnLst>
                <a:rect l="0" t="0" r="r" b="b"/>
                <a:pathLst>
                  <a:path w="101" h="101">
                    <a:moveTo>
                      <a:pt x="1" y="52"/>
                    </a:moveTo>
                    <a:cubicBezTo>
                      <a:pt x="2" y="80"/>
                      <a:pt x="25" y="101"/>
                      <a:pt x="52" y="100"/>
                    </a:cubicBezTo>
                    <a:cubicBezTo>
                      <a:pt x="80" y="99"/>
                      <a:pt x="101" y="76"/>
                      <a:pt x="101" y="49"/>
                    </a:cubicBezTo>
                    <a:cubicBezTo>
                      <a:pt x="100" y="21"/>
                      <a:pt x="77" y="0"/>
                      <a:pt x="49" y="1"/>
                    </a:cubicBezTo>
                    <a:cubicBezTo>
                      <a:pt x="21" y="2"/>
                      <a:pt x="0" y="25"/>
                      <a:pt x="1" y="52"/>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6" name="Freeform 15"/>
              <p:cNvSpPr>
                <a:spLocks/>
              </p:cNvSpPr>
              <p:nvPr/>
            </p:nvSpPr>
            <p:spPr bwMode="auto">
              <a:xfrm>
                <a:off x="5940426" y="3852863"/>
                <a:ext cx="90488" cy="53975"/>
              </a:xfrm>
              <a:custGeom>
                <a:avLst/>
                <a:gdLst>
                  <a:gd name="T0" fmla="*/ 29 w 29"/>
                  <a:gd name="T1" fmla="*/ 0 h 17"/>
                  <a:gd name="T2" fmla="*/ 2 w 29"/>
                  <a:gd name="T3" fmla="*/ 17 h 17"/>
                  <a:gd name="T4" fmla="*/ 0 w 29"/>
                  <a:gd name="T5" fmla="*/ 6 h 17"/>
                  <a:gd name="T6" fmla="*/ 29 w 29"/>
                  <a:gd name="T7" fmla="*/ 0 h 17"/>
                </a:gdLst>
                <a:ahLst/>
                <a:cxnLst>
                  <a:cxn ang="0">
                    <a:pos x="T0" y="T1"/>
                  </a:cxn>
                  <a:cxn ang="0">
                    <a:pos x="T2" y="T3"/>
                  </a:cxn>
                  <a:cxn ang="0">
                    <a:pos x="T4" y="T5"/>
                  </a:cxn>
                  <a:cxn ang="0">
                    <a:pos x="T6" y="T7"/>
                  </a:cxn>
                </a:cxnLst>
                <a:rect l="0" t="0" r="r" b="b"/>
                <a:pathLst>
                  <a:path w="29" h="17">
                    <a:moveTo>
                      <a:pt x="29" y="0"/>
                    </a:moveTo>
                    <a:cubicBezTo>
                      <a:pt x="20" y="6"/>
                      <a:pt x="11" y="12"/>
                      <a:pt x="2" y="17"/>
                    </a:cubicBezTo>
                    <a:cubicBezTo>
                      <a:pt x="0" y="6"/>
                      <a:pt x="0" y="6"/>
                      <a:pt x="0" y="6"/>
                    </a:cubicBezTo>
                    <a:lnTo>
                      <a:pt x="29" y="0"/>
                    </a:ln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7" name="Freeform 16"/>
              <p:cNvSpPr>
                <a:spLocks/>
              </p:cNvSpPr>
              <p:nvPr/>
            </p:nvSpPr>
            <p:spPr bwMode="auto">
              <a:xfrm>
                <a:off x="4551363" y="3089275"/>
                <a:ext cx="414338" cy="776288"/>
              </a:xfrm>
              <a:custGeom>
                <a:avLst/>
                <a:gdLst>
                  <a:gd name="T0" fmla="*/ 131 w 133"/>
                  <a:gd name="T1" fmla="*/ 54 h 247"/>
                  <a:gd name="T2" fmla="*/ 121 w 133"/>
                  <a:gd name="T3" fmla="*/ 81 h 247"/>
                  <a:gd name="T4" fmla="*/ 119 w 133"/>
                  <a:gd name="T5" fmla="*/ 86 h 247"/>
                  <a:gd name="T6" fmla="*/ 118 w 133"/>
                  <a:gd name="T7" fmla="*/ 89 h 247"/>
                  <a:gd name="T8" fmla="*/ 97 w 133"/>
                  <a:gd name="T9" fmla="*/ 149 h 247"/>
                  <a:gd name="T10" fmla="*/ 68 w 133"/>
                  <a:gd name="T11" fmla="*/ 247 h 247"/>
                  <a:gd name="T12" fmla="*/ 0 w 133"/>
                  <a:gd name="T13" fmla="*/ 187 h 247"/>
                  <a:gd name="T14" fmla="*/ 42 w 133"/>
                  <a:gd name="T15" fmla="*/ 62 h 247"/>
                  <a:gd name="T16" fmla="*/ 44 w 133"/>
                  <a:gd name="T17" fmla="*/ 55 h 247"/>
                  <a:gd name="T18" fmla="*/ 54 w 133"/>
                  <a:gd name="T19" fmla="*/ 28 h 247"/>
                  <a:gd name="T20" fmla="*/ 54 w 133"/>
                  <a:gd name="T21" fmla="*/ 28 h 247"/>
                  <a:gd name="T22" fmla="*/ 84 w 133"/>
                  <a:gd name="T23" fmla="*/ 1 h 247"/>
                  <a:gd name="T24" fmla="*/ 105 w 133"/>
                  <a:gd name="T25" fmla="*/ 2 h 247"/>
                  <a:gd name="T26" fmla="*/ 132 w 133"/>
                  <a:gd name="T27" fmla="*/ 35 h 247"/>
                  <a:gd name="T28" fmla="*/ 131 w 133"/>
                  <a:gd name="T29" fmla="*/ 54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47">
                    <a:moveTo>
                      <a:pt x="131" y="54"/>
                    </a:moveTo>
                    <a:cubicBezTo>
                      <a:pt x="128" y="62"/>
                      <a:pt x="124" y="71"/>
                      <a:pt x="121" y="81"/>
                    </a:cubicBezTo>
                    <a:cubicBezTo>
                      <a:pt x="120" y="83"/>
                      <a:pt x="120" y="85"/>
                      <a:pt x="119" y="86"/>
                    </a:cubicBezTo>
                    <a:cubicBezTo>
                      <a:pt x="119" y="87"/>
                      <a:pt x="119" y="88"/>
                      <a:pt x="118" y="89"/>
                    </a:cubicBezTo>
                    <a:cubicBezTo>
                      <a:pt x="112" y="107"/>
                      <a:pt x="105" y="127"/>
                      <a:pt x="97" y="149"/>
                    </a:cubicBezTo>
                    <a:cubicBezTo>
                      <a:pt x="87" y="180"/>
                      <a:pt x="77" y="213"/>
                      <a:pt x="68" y="247"/>
                    </a:cubicBezTo>
                    <a:cubicBezTo>
                      <a:pt x="43" y="230"/>
                      <a:pt x="20" y="210"/>
                      <a:pt x="0" y="187"/>
                    </a:cubicBezTo>
                    <a:cubicBezTo>
                      <a:pt x="14" y="140"/>
                      <a:pt x="29" y="97"/>
                      <a:pt x="42" y="62"/>
                    </a:cubicBezTo>
                    <a:cubicBezTo>
                      <a:pt x="43" y="60"/>
                      <a:pt x="43" y="58"/>
                      <a:pt x="44" y="55"/>
                    </a:cubicBezTo>
                    <a:cubicBezTo>
                      <a:pt x="48" y="45"/>
                      <a:pt x="51" y="36"/>
                      <a:pt x="54" y="28"/>
                    </a:cubicBezTo>
                    <a:cubicBezTo>
                      <a:pt x="54" y="28"/>
                      <a:pt x="54" y="28"/>
                      <a:pt x="54" y="28"/>
                    </a:cubicBezTo>
                    <a:cubicBezTo>
                      <a:pt x="59" y="13"/>
                      <a:pt x="71" y="4"/>
                      <a:pt x="84" y="1"/>
                    </a:cubicBezTo>
                    <a:cubicBezTo>
                      <a:pt x="91" y="0"/>
                      <a:pt x="98" y="0"/>
                      <a:pt x="105" y="2"/>
                    </a:cubicBezTo>
                    <a:cubicBezTo>
                      <a:pt x="120" y="7"/>
                      <a:pt x="130" y="20"/>
                      <a:pt x="132" y="35"/>
                    </a:cubicBezTo>
                    <a:cubicBezTo>
                      <a:pt x="133" y="41"/>
                      <a:pt x="133" y="48"/>
                      <a:pt x="131" y="54"/>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8" name="Freeform 17"/>
              <p:cNvSpPr>
                <a:spLocks/>
              </p:cNvSpPr>
              <p:nvPr/>
            </p:nvSpPr>
            <p:spPr bwMode="auto">
              <a:xfrm>
                <a:off x="4806951" y="2957513"/>
                <a:ext cx="592138" cy="414338"/>
              </a:xfrm>
              <a:custGeom>
                <a:avLst/>
                <a:gdLst>
                  <a:gd name="T0" fmla="*/ 39 w 373"/>
                  <a:gd name="T1" fmla="*/ 261 h 261"/>
                  <a:gd name="T2" fmla="*/ 0 w 373"/>
                  <a:gd name="T3" fmla="*/ 67 h 261"/>
                  <a:gd name="T4" fmla="*/ 334 w 373"/>
                  <a:gd name="T5" fmla="*/ 0 h 261"/>
                  <a:gd name="T6" fmla="*/ 373 w 373"/>
                  <a:gd name="T7" fmla="*/ 192 h 261"/>
                  <a:gd name="T8" fmla="*/ 39 w 373"/>
                  <a:gd name="T9" fmla="*/ 261 h 261"/>
                </a:gdLst>
                <a:ahLst/>
                <a:cxnLst>
                  <a:cxn ang="0">
                    <a:pos x="T0" y="T1"/>
                  </a:cxn>
                  <a:cxn ang="0">
                    <a:pos x="T2" y="T3"/>
                  </a:cxn>
                  <a:cxn ang="0">
                    <a:pos x="T4" y="T5"/>
                  </a:cxn>
                  <a:cxn ang="0">
                    <a:pos x="T6" y="T7"/>
                  </a:cxn>
                  <a:cxn ang="0">
                    <a:pos x="T8" y="T9"/>
                  </a:cxn>
                </a:cxnLst>
                <a:rect l="0" t="0" r="r" b="b"/>
                <a:pathLst>
                  <a:path w="373" h="261">
                    <a:moveTo>
                      <a:pt x="39" y="261"/>
                    </a:moveTo>
                    <a:lnTo>
                      <a:pt x="0" y="67"/>
                    </a:lnTo>
                    <a:lnTo>
                      <a:pt x="334" y="0"/>
                    </a:lnTo>
                    <a:lnTo>
                      <a:pt x="373" y="192"/>
                    </a:lnTo>
                    <a:lnTo>
                      <a:pt x="39" y="261"/>
                    </a:ln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39" name="Freeform 18"/>
              <p:cNvSpPr>
                <a:spLocks/>
              </p:cNvSpPr>
              <p:nvPr/>
            </p:nvSpPr>
            <p:spPr bwMode="auto">
              <a:xfrm>
                <a:off x="5337176" y="2957513"/>
                <a:ext cx="587375" cy="414338"/>
              </a:xfrm>
              <a:custGeom>
                <a:avLst/>
                <a:gdLst>
                  <a:gd name="T0" fmla="*/ 331 w 370"/>
                  <a:gd name="T1" fmla="*/ 261 h 261"/>
                  <a:gd name="T2" fmla="*/ 0 w 370"/>
                  <a:gd name="T3" fmla="*/ 192 h 261"/>
                  <a:gd name="T4" fmla="*/ 39 w 370"/>
                  <a:gd name="T5" fmla="*/ 0 h 261"/>
                  <a:gd name="T6" fmla="*/ 370 w 370"/>
                  <a:gd name="T7" fmla="*/ 67 h 261"/>
                  <a:gd name="T8" fmla="*/ 331 w 370"/>
                  <a:gd name="T9" fmla="*/ 261 h 261"/>
                </a:gdLst>
                <a:ahLst/>
                <a:cxnLst>
                  <a:cxn ang="0">
                    <a:pos x="T0" y="T1"/>
                  </a:cxn>
                  <a:cxn ang="0">
                    <a:pos x="T2" y="T3"/>
                  </a:cxn>
                  <a:cxn ang="0">
                    <a:pos x="T4" y="T5"/>
                  </a:cxn>
                  <a:cxn ang="0">
                    <a:pos x="T6" y="T7"/>
                  </a:cxn>
                  <a:cxn ang="0">
                    <a:pos x="T8" y="T9"/>
                  </a:cxn>
                </a:cxnLst>
                <a:rect l="0" t="0" r="r" b="b"/>
                <a:pathLst>
                  <a:path w="370" h="261">
                    <a:moveTo>
                      <a:pt x="331" y="261"/>
                    </a:moveTo>
                    <a:lnTo>
                      <a:pt x="0" y="192"/>
                    </a:lnTo>
                    <a:lnTo>
                      <a:pt x="39" y="0"/>
                    </a:lnTo>
                    <a:lnTo>
                      <a:pt x="370" y="67"/>
                    </a:lnTo>
                    <a:lnTo>
                      <a:pt x="331" y="261"/>
                    </a:ln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0" name="Freeform 19"/>
              <p:cNvSpPr>
                <a:spLocks/>
              </p:cNvSpPr>
              <p:nvPr/>
            </p:nvSpPr>
            <p:spPr bwMode="auto">
              <a:xfrm>
                <a:off x="5743576" y="3175000"/>
                <a:ext cx="452438" cy="703263"/>
              </a:xfrm>
              <a:custGeom>
                <a:avLst/>
                <a:gdLst>
                  <a:gd name="T0" fmla="*/ 145 w 145"/>
                  <a:gd name="T1" fmla="*/ 169 h 224"/>
                  <a:gd name="T2" fmla="*/ 136 w 145"/>
                  <a:gd name="T3" fmla="*/ 178 h 224"/>
                  <a:gd name="T4" fmla="*/ 92 w 145"/>
                  <a:gd name="T5" fmla="*/ 215 h 224"/>
                  <a:gd name="T6" fmla="*/ 63 w 145"/>
                  <a:gd name="T7" fmla="*/ 222 h 224"/>
                  <a:gd name="T8" fmla="*/ 63 w 145"/>
                  <a:gd name="T9" fmla="*/ 222 h 224"/>
                  <a:gd name="T10" fmla="*/ 56 w 145"/>
                  <a:gd name="T11" fmla="*/ 224 h 224"/>
                  <a:gd name="T12" fmla="*/ 41 w 145"/>
                  <a:gd name="T13" fmla="*/ 167 h 224"/>
                  <a:gd name="T14" fmla="*/ 9 w 145"/>
                  <a:gd name="T15" fmla="*/ 58 h 224"/>
                  <a:gd name="T16" fmla="*/ 8 w 145"/>
                  <a:gd name="T17" fmla="*/ 57 h 224"/>
                  <a:gd name="T18" fmla="*/ 0 w 145"/>
                  <a:gd name="T19" fmla="*/ 28 h 224"/>
                  <a:gd name="T20" fmla="*/ 0 w 145"/>
                  <a:gd name="T21" fmla="*/ 27 h 224"/>
                  <a:gd name="T22" fmla="*/ 9 w 145"/>
                  <a:gd name="T23" fmla="*/ 25 h 224"/>
                  <a:gd name="T24" fmla="*/ 48 w 145"/>
                  <a:gd name="T25" fmla="*/ 13 h 224"/>
                  <a:gd name="T26" fmla="*/ 87 w 145"/>
                  <a:gd name="T27" fmla="*/ 2 h 224"/>
                  <a:gd name="T28" fmla="*/ 96 w 145"/>
                  <a:gd name="T29" fmla="*/ 0 h 224"/>
                  <a:gd name="T30" fmla="*/ 98 w 145"/>
                  <a:gd name="T31" fmla="*/ 8 h 224"/>
                  <a:gd name="T32" fmla="*/ 105 w 145"/>
                  <a:gd name="T33" fmla="*/ 30 h 224"/>
                  <a:gd name="T34" fmla="*/ 145 w 145"/>
                  <a:gd name="T35" fmla="*/ 16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5" h="224">
                    <a:moveTo>
                      <a:pt x="145" y="169"/>
                    </a:moveTo>
                    <a:cubicBezTo>
                      <a:pt x="142" y="172"/>
                      <a:pt x="139" y="175"/>
                      <a:pt x="136" y="178"/>
                    </a:cubicBezTo>
                    <a:cubicBezTo>
                      <a:pt x="122" y="192"/>
                      <a:pt x="107" y="204"/>
                      <a:pt x="92" y="215"/>
                    </a:cubicBezTo>
                    <a:cubicBezTo>
                      <a:pt x="63" y="222"/>
                      <a:pt x="63" y="222"/>
                      <a:pt x="63" y="222"/>
                    </a:cubicBezTo>
                    <a:cubicBezTo>
                      <a:pt x="63" y="222"/>
                      <a:pt x="63" y="222"/>
                      <a:pt x="63" y="222"/>
                    </a:cubicBezTo>
                    <a:cubicBezTo>
                      <a:pt x="56" y="224"/>
                      <a:pt x="56" y="224"/>
                      <a:pt x="56" y="224"/>
                    </a:cubicBezTo>
                    <a:cubicBezTo>
                      <a:pt x="54" y="213"/>
                      <a:pt x="48" y="192"/>
                      <a:pt x="41" y="167"/>
                    </a:cubicBezTo>
                    <a:cubicBezTo>
                      <a:pt x="30" y="131"/>
                      <a:pt x="18" y="87"/>
                      <a:pt x="9" y="58"/>
                    </a:cubicBezTo>
                    <a:cubicBezTo>
                      <a:pt x="9" y="58"/>
                      <a:pt x="9" y="57"/>
                      <a:pt x="8" y="57"/>
                    </a:cubicBezTo>
                    <a:cubicBezTo>
                      <a:pt x="5" y="44"/>
                      <a:pt x="2" y="33"/>
                      <a:pt x="0" y="28"/>
                    </a:cubicBezTo>
                    <a:cubicBezTo>
                      <a:pt x="0" y="27"/>
                      <a:pt x="0" y="27"/>
                      <a:pt x="0" y="27"/>
                    </a:cubicBezTo>
                    <a:cubicBezTo>
                      <a:pt x="9" y="25"/>
                      <a:pt x="9" y="25"/>
                      <a:pt x="9" y="25"/>
                    </a:cubicBezTo>
                    <a:cubicBezTo>
                      <a:pt x="48" y="13"/>
                      <a:pt x="48" y="13"/>
                      <a:pt x="48" y="13"/>
                    </a:cubicBezTo>
                    <a:cubicBezTo>
                      <a:pt x="87" y="2"/>
                      <a:pt x="87" y="2"/>
                      <a:pt x="87" y="2"/>
                    </a:cubicBezTo>
                    <a:cubicBezTo>
                      <a:pt x="96" y="0"/>
                      <a:pt x="96" y="0"/>
                      <a:pt x="96" y="0"/>
                    </a:cubicBezTo>
                    <a:cubicBezTo>
                      <a:pt x="96" y="2"/>
                      <a:pt x="97" y="5"/>
                      <a:pt x="98" y="8"/>
                    </a:cubicBezTo>
                    <a:cubicBezTo>
                      <a:pt x="100" y="14"/>
                      <a:pt x="102" y="21"/>
                      <a:pt x="105" y="30"/>
                    </a:cubicBezTo>
                    <a:cubicBezTo>
                      <a:pt x="116" y="70"/>
                      <a:pt x="134" y="129"/>
                      <a:pt x="145" y="169"/>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1" name="Freeform 20"/>
              <p:cNvSpPr>
                <a:spLocks/>
              </p:cNvSpPr>
              <p:nvPr/>
            </p:nvSpPr>
            <p:spPr bwMode="auto">
              <a:xfrm>
                <a:off x="4533901" y="3168650"/>
                <a:ext cx="450850" cy="712788"/>
              </a:xfrm>
              <a:custGeom>
                <a:avLst/>
                <a:gdLst>
                  <a:gd name="T0" fmla="*/ 145 w 145"/>
                  <a:gd name="T1" fmla="*/ 32 h 227"/>
                  <a:gd name="T2" fmla="*/ 136 w 145"/>
                  <a:gd name="T3" fmla="*/ 59 h 227"/>
                  <a:gd name="T4" fmla="*/ 105 w 145"/>
                  <a:gd name="T5" fmla="*/ 155 h 227"/>
                  <a:gd name="T6" fmla="*/ 82 w 145"/>
                  <a:gd name="T7" fmla="*/ 227 h 227"/>
                  <a:gd name="T8" fmla="*/ 82 w 145"/>
                  <a:gd name="T9" fmla="*/ 227 h 227"/>
                  <a:gd name="T10" fmla="*/ 74 w 145"/>
                  <a:gd name="T11" fmla="*/ 222 h 227"/>
                  <a:gd name="T12" fmla="*/ 6 w 145"/>
                  <a:gd name="T13" fmla="*/ 162 h 227"/>
                  <a:gd name="T14" fmla="*/ 0 w 145"/>
                  <a:gd name="T15" fmla="*/ 155 h 227"/>
                  <a:gd name="T16" fmla="*/ 49 w 145"/>
                  <a:gd name="T17" fmla="*/ 5 h 227"/>
                  <a:gd name="T18" fmla="*/ 51 w 145"/>
                  <a:gd name="T19" fmla="*/ 0 h 227"/>
                  <a:gd name="T20" fmla="*/ 60 w 145"/>
                  <a:gd name="T21" fmla="*/ 3 h 227"/>
                  <a:gd name="T22" fmla="*/ 98 w 145"/>
                  <a:gd name="T23" fmla="*/ 16 h 227"/>
                  <a:gd name="T24" fmla="*/ 137 w 145"/>
                  <a:gd name="T25" fmla="*/ 29 h 227"/>
                  <a:gd name="T26" fmla="*/ 145 w 145"/>
                  <a:gd name="T27" fmla="*/ 3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 h="227">
                    <a:moveTo>
                      <a:pt x="145" y="32"/>
                    </a:moveTo>
                    <a:cubicBezTo>
                      <a:pt x="144" y="37"/>
                      <a:pt x="140" y="47"/>
                      <a:pt x="136" y="59"/>
                    </a:cubicBezTo>
                    <a:cubicBezTo>
                      <a:pt x="128" y="85"/>
                      <a:pt x="116" y="122"/>
                      <a:pt x="105" y="155"/>
                    </a:cubicBezTo>
                    <a:cubicBezTo>
                      <a:pt x="95" y="186"/>
                      <a:pt x="86" y="214"/>
                      <a:pt x="82" y="227"/>
                    </a:cubicBezTo>
                    <a:cubicBezTo>
                      <a:pt x="82" y="227"/>
                      <a:pt x="82" y="227"/>
                      <a:pt x="82" y="227"/>
                    </a:cubicBezTo>
                    <a:cubicBezTo>
                      <a:pt x="79" y="226"/>
                      <a:pt x="77" y="224"/>
                      <a:pt x="74" y="222"/>
                    </a:cubicBezTo>
                    <a:cubicBezTo>
                      <a:pt x="49" y="205"/>
                      <a:pt x="26" y="185"/>
                      <a:pt x="6" y="162"/>
                    </a:cubicBezTo>
                    <a:cubicBezTo>
                      <a:pt x="4" y="160"/>
                      <a:pt x="2" y="157"/>
                      <a:pt x="0" y="155"/>
                    </a:cubicBezTo>
                    <a:cubicBezTo>
                      <a:pt x="16" y="104"/>
                      <a:pt x="40" y="32"/>
                      <a:pt x="49" y="5"/>
                    </a:cubicBezTo>
                    <a:cubicBezTo>
                      <a:pt x="50" y="3"/>
                      <a:pt x="50" y="1"/>
                      <a:pt x="51" y="0"/>
                    </a:cubicBezTo>
                    <a:cubicBezTo>
                      <a:pt x="60" y="3"/>
                      <a:pt x="60" y="3"/>
                      <a:pt x="60" y="3"/>
                    </a:cubicBezTo>
                    <a:cubicBezTo>
                      <a:pt x="98" y="16"/>
                      <a:pt x="98" y="16"/>
                      <a:pt x="98" y="16"/>
                    </a:cubicBezTo>
                    <a:cubicBezTo>
                      <a:pt x="137" y="29"/>
                      <a:pt x="137" y="29"/>
                      <a:pt x="137" y="29"/>
                    </a:cubicBezTo>
                    <a:cubicBezTo>
                      <a:pt x="145" y="32"/>
                      <a:pt x="145" y="32"/>
                      <a:pt x="145" y="32"/>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2" name="Freeform 21"/>
              <p:cNvSpPr>
                <a:spLocks/>
              </p:cNvSpPr>
              <p:nvPr/>
            </p:nvSpPr>
            <p:spPr bwMode="auto">
              <a:xfrm>
                <a:off x="4676776" y="3054350"/>
                <a:ext cx="323850" cy="327025"/>
              </a:xfrm>
              <a:custGeom>
                <a:avLst/>
                <a:gdLst>
                  <a:gd name="T0" fmla="*/ 102 w 104"/>
                  <a:gd name="T1" fmla="*/ 47 h 104"/>
                  <a:gd name="T2" fmla="*/ 57 w 104"/>
                  <a:gd name="T3" fmla="*/ 101 h 104"/>
                  <a:gd name="T4" fmla="*/ 2 w 104"/>
                  <a:gd name="T5" fmla="*/ 57 h 104"/>
                  <a:gd name="T6" fmla="*/ 47 w 104"/>
                  <a:gd name="T7" fmla="*/ 2 h 104"/>
                  <a:gd name="T8" fmla="*/ 102 w 104"/>
                  <a:gd name="T9" fmla="*/ 47 h 104"/>
                </a:gdLst>
                <a:ahLst/>
                <a:cxnLst>
                  <a:cxn ang="0">
                    <a:pos x="T0" y="T1"/>
                  </a:cxn>
                  <a:cxn ang="0">
                    <a:pos x="T2" y="T3"/>
                  </a:cxn>
                  <a:cxn ang="0">
                    <a:pos x="T4" y="T5"/>
                  </a:cxn>
                  <a:cxn ang="0">
                    <a:pos x="T6" y="T7"/>
                  </a:cxn>
                  <a:cxn ang="0">
                    <a:pos x="T8" y="T9"/>
                  </a:cxn>
                </a:cxnLst>
                <a:rect l="0" t="0" r="r" b="b"/>
                <a:pathLst>
                  <a:path w="104" h="104">
                    <a:moveTo>
                      <a:pt x="102" y="47"/>
                    </a:moveTo>
                    <a:cubicBezTo>
                      <a:pt x="104" y="74"/>
                      <a:pt x="84" y="99"/>
                      <a:pt x="57" y="101"/>
                    </a:cubicBezTo>
                    <a:cubicBezTo>
                      <a:pt x="29" y="104"/>
                      <a:pt x="5" y="84"/>
                      <a:pt x="2" y="57"/>
                    </a:cubicBezTo>
                    <a:cubicBezTo>
                      <a:pt x="0" y="29"/>
                      <a:pt x="20" y="5"/>
                      <a:pt x="47" y="2"/>
                    </a:cubicBezTo>
                    <a:cubicBezTo>
                      <a:pt x="75" y="0"/>
                      <a:pt x="99" y="20"/>
                      <a:pt x="102" y="47"/>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3" name="Freeform 22"/>
              <p:cNvSpPr>
                <a:spLocks/>
              </p:cNvSpPr>
              <p:nvPr/>
            </p:nvSpPr>
            <p:spPr bwMode="auto">
              <a:xfrm>
                <a:off x="5175251" y="2871788"/>
                <a:ext cx="363538" cy="300038"/>
              </a:xfrm>
              <a:custGeom>
                <a:avLst/>
                <a:gdLst>
                  <a:gd name="T0" fmla="*/ 58 w 117"/>
                  <a:gd name="T1" fmla="*/ 94 h 95"/>
                  <a:gd name="T2" fmla="*/ 0 w 117"/>
                  <a:gd name="T3" fmla="*/ 42 h 95"/>
                  <a:gd name="T4" fmla="*/ 0 w 117"/>
                  <a:gd name="T5" fmla="*/ 0 h 95"/>
                  <a:gd name="T6" fmla="*/ 117 w 117"/>
                  <a:gd name="T7" fmla="*/ 1 h 95"/>
                  <a:gd name="T8" fmla="*/ 117 w 117"/>
                  <a:gd name="T9" fmla="*/ 42 h 95"/>
                  <a:gd name="T10" fmla="*/ 58 w 117"/>
                  <a:gd name="T11" fmla="*/ 94 h 95"/>
                </a:gdLst>
                <a:ahLst/>
                <a:cxnLst>
                  <a:cxn ang="0">
                    <a:pos x="T0" y="T1"/>
                  </a:cxn>
                  <a:cxn ang="0">
                    <a:pos x="T2" y="T3"/>
                  </a:cxn>
                  <a:cxn ang="0">
                    <a:pos x="T4" y="T5"/>
                  </a:cxn>
                  <a:cxn ang="0">
                    <a:pos x="T6" y="T7"/>
                  </a:cxn>
                  <a:cxn ang="0">
                    <a:pos x="T8" y="T9"/>
                  </a:cxn>
                  <a:cxn ang="0">
                    <a:pos x="T10" y="T11"/>
                  </a:cxn>
                </a:cxnLst>
                <a:rect l="0" t="0" r="r" b="b"/>
                <a:pathLst>
                  <a:path w="117" h="95">
                    <a:moveTo>
                      <a:pt x="58" y="94"/>
                    </a:moveTo>
                    <a:cubicBezTo>
                      <a:pt x="26" y="94"/>
                      <a:pt x="0" y="74"/>
                      <a:pt x="0" y="42"/>
                    </a:cubicBezTo>
                    <a:cubicBezTo>
                      <a:pt x="0" y="0"/>
                      <a:pt x="0" y="0"/>
                      <a:pt x="0" y="0"/>
                    </a:cubicBezTo>
                    <a:cubicBezTo>
                      <a:pt x="117" y="1"/>
                      <a:pt x="117" y="1"/>
                      <a:pt x="117" y="1"/>
                    </a:cubicBezTo>
                    <a:cubicBezTo>
                      <a:pt x="117" y="42"/>
                      <a:pt x="117" y="42"/>
                      <a:pt x="117" y="42"/>
                    </a:cubicBezTo>
                    <a:cubicBezTo>
                      <a:pt x="116" y="75"/>
                      <a:pt x="90" y="95"/>
                      <a:pt x="58" y="94"/>
                    </a:cubicBezTo>
                    <a:close/>
                  </a:path>
                </a:pathLst>
              </a:custGeom>
              <a:solidFill>
                <a:srgbClr val="F6C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4" name="Freeform 23"/>
              <p:cNvSpPr>
                <a:spLocks/>
              </p:cNvSpPr>
              <p:nvPr/>
            </p:nvSpPr>
            <p:spPr bwMode="auto">
              <a:xfrm>
                <a:off x="5030788" y="2024063"/>
                <a:ext cx="650875" cy="546100"/>
              </a:xfrm>
              <a:custGeom>
                <a:avLst/>
                <a:gdLst>
                  <a:gd name="T0" fmla="*/ 209 w 209"/>
                  <a:gd name="T1" fmla="*/ 83 h 174"/>
                  <a:gd name="T2" fmla="*/ 209 w 209"/>
                  <a:gd name="T3" fmla="*/ 173 h 174"/>
                  <a:gd name="T4" fmla="*/ 199 w 209"/>
                  <a:gd name="T5" fmla="*/ 173 h 174"/>
                  <a:gd name="T6" fmla="*/ 199 w 209"/>
                  <a:gd name="T7" fmla="*/ 109 h 174"/>
                  <a:gd name="T8" fmla="*/ 10 w 209"/>
                  <a:gd name="T9" fmla="*/ 91 h 174"/>
                  <a:gd name="T10" fmla="*/ 13 w 209"/>
                  <a:gd name="T11" fmla="*/ 174 h 174"/>
                  <a:gd name="T12" fmla="*/ 1 w 209"/>
                  <a:gd name="T13" fmla="*/ 174 h 174"/>
                  <a:gd name="T14" fmla="*/ 0 w 209"/>
                  <a:gd name="T15" fmla="*/ 84 h 174"/>
                  <a:gd name="T16" fmla="*/ 0 w 209"/>
                  <a:gd name="T17" fmla="*/ 81 h 174"/>
                  <a:gd name="T18" fmla="*/ 96 w 209"/>
                  <a:gd name="T19" fmla="*/ 0 h 174"/>
                  <a:gd name="T20" fmla="*/ 113 w 209"/>
                  <a:gd name="T21" fmla="*/ 0 h 174"/>
                  <a:gd name="T22" fmla="*/ 209 w 209"/>
                  <a:gd name="T23" fmla="*/ 80 h 174"/>
                  <a:gd name="T24" fmla="*/ 209 w 209"/>
                  <a:gd name="T25"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4">
                    <a:moveTo>
                      <a:pt x="209" y="83"/>
                    </a:moveTo>
                    <a:cubicBezTo>
                      <a:pt x="209" y="173"/>
                      <a:pt x="209" y="173"/>
                      <a:pt x="209" y="173"/>
                    </a:cubicBezTo>
                    <a:cubicBezTo>
                      <a:pt x="199" y="173"/>
                      <a:pt x="199" y="173"/>
                      <a:pt x="199" y="173"/>
                    </a:cubicBezTo>
                    <a:cubicBezTo>
                      <a:pt x="199" y="109"/>
                      <a:pt x="199" y="109"/>
                      <a:pt x="199" y="109"/>
                    </a:cubicBezTo>
                    <a:cubicBezTo>
                      <a:pt x="151" y="135"/>
                      <a:pt x="62" y="59"/>
                      <a:pt x="10" y="91"/>
                    </a:cubicBezTo>
                    <a:cubicBezTo>
                      <a:pt x="13" y="174"/>
                      <a:pt x="13" y="174"/>
                      <a:pt x="13" y="174"/>
                    </a:cubicBezTo>
                    <a:cubicBezTo>
                      <a:pt x="1" y="174"/>
                      <a:pt x="1" y="174"/>
                      <a:pt x="1" y="174"/>
                    </a:cubicBezTo>
                    <a:cubicBezTo>
                      <a:pt x="0" y="84"/>
                      <a:pt x="0" y="84"/>
                      <a:pt x="0" y="84"/>
                    </a:cubicBezTo>
                    <a:cubicBezTo>
                      <a:pt x="0" y="83"/>
                      <a:pt x="0" y="82"/>
                      <a:pt x="0" y="81"/>
                    </a:cubicBezTo>
                    <a:cubicBezTo>
                      <a:pt x="1" y="29"/>
                      <a:pt x="43" y="0"/>
                      <a:pt x="96" y="0"/>
                    </a:cubicBezTo>
                    <a:cubicBezTo>
                      <a:pt x="113" y="0"/>
                      <a:pt x="113" y="0"/>
                      <a:pt x="113" y="0"/>
                    </a:cubicBezTo>
                    <a:cubicBezTo>
                      <a:pt x="165" y="0"/>
                      <a:pt x="207" y="28"/>
                      <a:pt x="209" y="80"/>
                    </a:cubicBezTo>
                    <a:cubicBezTo>
                      <a:pt x="209" y="81"/>
                      <a:pt x="209" y="82"/>
                      <a:pt x="209" y="8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5" name="Freeform 24"/>
              <p:cNvSpPr>
                <a:spLocks/>
              </p:cNvSpPr>
              <p:nvPr/>
            </p:nvSpPr>
            <p:spPr bwMode="auto">
              <a:xfrm>
                <a:off x="5211763" y="2489200"/>
                <a:ext cx="47625" cy="44450"/>
              </a:xfrm>
              <a:custGeom>
                <a:avLst/>
                <a:gdLst>
                  <a:gd name="T0" fmla="*/ 3 w 15"/>
                  <a:gd name="T1" fmla="*/ 12 h 14"/>
                  <a:gd name="T2" fmla="*/ 3 w 15"/>
                  <a:gd name="T3" fmla="*/ 2 h 14"/>
                  <a:gd name="T4" fmla="*/ 12 w 15"/>
                  <a:gd name="T5" fmla="*/ 2 h 14"/>
                  <a:gd name="T6" fmla="*/ 12 w 15"/>
                  <a:gd name="T7" fmla="*/ 12 h 14"/>
                  <a:gd name="T8" fmla="*/ 3 w 15"/>
                  <a:gd name="T9" fmla="*/ 12 h 14"/>
                </a:gdLst>
                <a:ahLst/>
                <a:cxnLst>
                  <a:cxn ang="0">
                    <a:pos x="T0" y="T1"/>
                  </a:cxn>
                  <a:cxn ang="0">
                    <a:pos x="T2" y="T3"/>
                  </a:cxn>
                  <a:cxn ang="0">
                    <a:pos x="T4" y="T5"/>
                  </a:cxn>
                  <a:cxn ang="0">
                    <a:pos x="T6" y="T7"/>
                  </a:cxn>
                  <a:cxn ang="0">
                    <a:pos x="T8" y="T9"/>
                  </a:cxn>
                </a:cxnLst>
                <a:rect l="0" t="0" r="r" b="b"/>
                <a:pathLst>
                  <a:path w="15" h="14">
                    <a:moveTo>
                      <a:pt x="3" y="12"/>
                    </a:moveTo>
                    <a:cubicBezTo>
                      <a:pt x="0" y="9"/>
                      <a:pt x="0" y="5"/>
                      <a:pt x="3" y="2"/>
                    </a:cubicBezTo>
                    <a:cubicBezTo>
                      <a:pt x="5" y="0"/>
                      <a:pt x="10" y="0"/>
                      <a:pt x="12" y="2"/>
                    </a:cubicBezTo>
                    <a:cubicBezTo>
                      <a:pt x="15" y="5"/>
                      <a:pt x="15" y="9"/>
                      <a:pt x="12" y="12"/>
                    </a:cubicBezTo>
                    <a:cubicBezTo>
                      <a:pt x="10" y="14"/>
                      <a:pt x="5" y="14"/>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6" name="Freeform 25"/>
              <p:cNvSpPr>
                <a:spLocks/>
              </p:cNvSpPr>
              <p:nvPr/>
            </p:nvSpPr>
            <p:spPr bwMode="auto">
              <a:xfrm>
                <a:off x="5448301" y="2489200"/>
                <a:ext cx="47625" cy="44450"/>
              </a:xfrm>
              <a:custGeom>
                <a:avLst/>
                <a:gdLst>
                  <a:gd name="T0" fmla="*/ 3 w 15"/>
                  <a:gd name="T1" fmla="*/ 12 h 14"/>
                  <a:gd name="T2" fmla="*/ 3 w 15"/>
                  <a:gd name="T3" fmla="*/ 2 h 14"/>
                  <a:gd name="T4" fmla="*/ 12 w 15"/>
                  <a:gd name="T5" fmla="*/ 2 h 14"/>
                  <a:gd name="T6" fmla="*/ 13 w 15"/>
                  <a:gd name="T7" fmla="*/ 12 h 14"/>
                  <a:gd name="T8" fmla="*/ 3 w 15"/>
                  <a:gd name="T9" fmla="*/ 12 h 14"/>
                </a:gdLst>
                <a:ahLst/>
                <a:cxnLst>
                  <a:cxn ang="0">
                    <a:pos x="T0" y="T1"/>
                  </a:cxn>
                  <a:cxn ang="0">
                    <a:pos x="T2" y="T3"/>
                  </a:cxn>
                  <a:cxn ang="0">
                    <a:pos x="T4" y="T5"/>
                  </a:cxn>
                  <a:cxn ang="0">
                    <a:pos x="T6" y="T7"/>
                  </a:cxn>
                  <a:cxn ang="0">
                    <a:pos x="T8" y="T9"/>
                  </a:cxn>
                </a:cxnLst>
                <a:rect l="0" t="0" r="r" b="b"/>
                <a:pathLst>
                  <a:path w="15" h="14">
                    <a:moveTo>
                      <a:pt x="3" y="12"/>
                    </a:moveTo>
                    <a:cubicBezTo>
                      <a:pt x="0" y="9"/>
                      <a:pt x="0" y="5"/>
                      <a:pt x="3" y="2"/>
                    </a:cubicBezTo>
                    <a:cubicBezTo>
                      <a:pt x="6" y="0"/>
                      <a:pt x="10" y="0"/>
                      <a:pt x="12" y="2"/>
                    </a:cubicBezTo>
                    <a:cubicBezTo>
                      <a:pt x="15" y="5"/>
                      <a:pt x="15" y="9"/>
                      <a:pt x="13" y="12"/>
                    </a:cubicBezTo>
                    <a:cubicBezTo>
                      <a:pt x="10" y="14"/>
                      <a:pt x="6" y="14"/>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7" name="Freeform 26"/>
              <p:cNvSpPr>
                <a:spLocks/>
              </p:cNvSpPr>
              <p:nvPr/>
            </p:nvSpPr>
            <p:spPr bwMode="auto">
              <a:xfrm>
                <a:off x="5289551" y="2705100"/>
                <a:ext cx="125413" cy="47625"/>
              </a:xfrm>
              <a:custGeom>
                <a:avLst/>
                <a:gdLst>
                  <a:gd name="T0" fmla="*/ 40 w 40"/>
                  <a:gd name="T1" fmla="*/ 1 h 15"/>
                  <a:gd name="T2" fmla="*/ 33 w 40"/>
                  <a:gd name="T3" fmla="*/ 7 h 15"/>
                  <a:gd name="T4" fmla="*/ 28 w 40"/>
                  <a:gd name="T5" fmla="*/ 11 h 15"/>
                  <a:gd name="T6" fmla="*/ 20 w 40"/>
                  <a:gd name="T7" fmla="*/ 15 h 15"/>
                  <a:gd name="T8" fmla="*/ 11 w 40"/>
                  <a:gd name="T9" fmla="*/ 11 h 15"/>
                  <a:gd name="T10" fmla="*/ 7 w 40"/>
                  <a:gd name="T11" fmla="*/ 7 h 15"/>
                  <a:gd name="T12" fmla="*/ 0 w 40"/>
                  <a:gd name="T13" fmla="*/ 1 h 15"/>
                  <a:gd name="T14" fmla="*/ 0 w 40"/>
                  <a:gd name="T15" fmla="*/ 0 h 15"/>
                  <a:gd name="T16" fmla="*/ 40 w 40"/>
                  <a:gd name="T17" fmla="*/ 0 h 15"/>
                  <a:gd name="T18" fmla="*/ 40 w 40"/>
                  <a:gd name="T19"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15">
                    <a:moveTo>
                      <a:pt x="40" y="1"/>
                    </a:moveTo>
                    <a:cubicBezTo>
                      <a:pt x="40" y="4"/>
                      <a:pt x="37" y="7"/>
                      <a:pt x="33" y="7"/>
                    </a:cubicBezTo>
                    <a:cubicBezTo>
                      <a:pt x="32" y="7"/>
                      <a:pt x="30" y="9"/>
                      <a:pt x="28" y="11"/>
                    </a:cubicBezTo>
                    <a:cubicBezTo>
                      <a:pt x="26" y="13"/>
                      <a:pt x="23" y="15"/>
                      <a:pt x="20" y="15"/>
                    </a:cubicBezTo>
                    <a:cubicBezTo>
                      <a:pt x="17" y="15"/>
                      <a:pt x="13" y="13"/>
                      <a:pt x="11" y="11"/>
                    </a:cubicBezTo>
                    <a:cubicBezTo>
                      <a:pt x="9" y="9"/>
                      <a:pt x="8" y="7"/>
                      <a:pt x="7" y="7"/>
                    </a:cubicBezTo>
                    <a:cubicBezTo>
                      <a:pt x="2" y="7"/>
                      <a:pt x="0" y="4"/>
                      <a:pt x="0" y="1"/>
                    </a:cubicBezTo>
                    <a:cubicBezTo>
                      <a:pt x="0" y="1"/>
                      <a:pt x="0" y="1"/>
                      <a:pt x="0" y="0"/>
                    </a:cubicBezTo>
                    <a:cubicBezTo>
                      <a:pt x="40" y="0"/>
                      <a:pt x="40" y="0"/>
                      <a:pt x="40" y="0"/>
                    </a:cubicBezTo>
                    <a:cubicBezTo>
                      <a:pt x="40" y="0"/>
                      <a:pt x="40" y="0"/>
                      <a:pt x="40" y="1"/>
                    </a:cubicBezTo>
                    <a:close/>
                  </a:path>
                </a:pathLst>
              </a:custGeom>
              <a:solidFill>
                <a:srgbClr val="C09F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8" name="Freeform 27"/>
              <p:cNvSpPr>
                <a:spLocks/>
              </p:cNvSpPr>
              <p:nvPr/>
            </p:nvSpPr>
            <p:spPr bwMode="auto">
              <a:xfrm>
                <a:off x="5289551" y="2538413"/>
                <a:ext cx="61913" cy="166688"/>
              </a:xfrm>
              <a:custGeom>
                <a:avLst/>
                <a:gdLst>
                  <a:gd name="T0" fmla="*/ 19 w 20"/>
                  <a:gd name="T1" fmla="*/ 0 h 53"/>
                  <a:gd name="T2" fmla="*/ 20 w 20"/>
                  <a:gd name="T3" fmla="*/ 53 h 53"/>
                  <a:gd name="T4" fmla="*/ 0 w 20"/>
                  <a:gd name="T5" fmla="*/ 53 h 53"/>
                  <a:gd name="T6" fmla="*/ 2 w 20"/>
                  <a:gd name="T7" fmla="*/ 48 h 53"/>
                  <a:gd name="T8" fmla="*/ 10 w 20"/>
                  <a:gd name="T9" fmla="*/ 32 h 53"/>
                  <a:gd name="T10" fmla="*/ 10 w 20"/>
                  <a:gd name="T11" fmla="*/ 9 h 53"/>
                  <a:gd name="T12" fmla="*/ 19 w 20"/>
                  <a:gd name="T13" fmla="*/ 0 h 53"/>
                </a:gdLst>
                <a:ahLst/>
                <a:cxnLst>
                  <a:cxn ang="0">
                    <a:pos x="T0" y="T1"/>
                  </a:cxn>
                  <a:cxn ang="0">
                    <a:pos x="T2" y="T3"/>
                  </a:cxn>
                  <a:cxn ang="0">
                    <a:pos x="T4" y="T5"/>
                  </a:cxn>
                  <a:cxn ang="0">
                    <a:pos x="T6" y="T7"/>
                  </a:cxn>
                  <a:cxn ang="0">
                    <a:pos x="T8" y="T9"/>
                  </a:cxn>
                  <a:cxn ang="0">
                    <a:pos x="T10" y="T11"/>
                  </a:cxn>
                  <a:cxn ang="0">
                    <a:pos x="T12" y="T13"/>
                  </a:cxn>
                </a:cxnLst>
                <a:rect l="0" t="0" r="r" b="b"/>
                <a:pathLst>
                  <a:path w="20" h="53">
                    <a:moveTo>
                      <a:pt x="19" y="0"/>
                    </a:moveTo>
                    <a:cubicBezTo>
                      <a:pt x="20" y="53"/>
                      <a:pt x="20" y="53"/>
                      <a:pt x="20" y="53"/>
                    </a:cubicBezTo>
                    <a:cubicBezTo>
                      <a:pt x="0" y="53"/>
                      <a:pt x="0" y="53"/>
                      <a:pt x="0" y="53"/>
                    </a:cubicBezTo>
                    <a:cubicBezTo>
                      <a:pt x="0" y="52"/>
                      <a:pt x="1" y="50"/>
                      <a:pt x="2" y="48"/>
                    </a:cubicBezTo>
                    <a:cubicBezTo>
                      <a:pt x="6" y="45"/>
                      <a:pt x="8" y="39"/>
                      <a:pt x="10" y="32"/>
                    </a:cubicBezTo>
                    <a:cubicBezTo>
                      <a:pt x="10" y="9"/>
                      <a:pt x="10" y="9"/>
                      <a:pt x="10" y="9"/>
                    </a:cubicBezTo>
                    <a:cubicBezTo>
                      <a:pt x="10" y="2"/>
                      <a:pt x="17" y="0"/>
                      <a:pt x="19" y="0"/>
                    </a:cubicBez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49" name="Freeform 28"/>
              <p:cNvSpPr>
                <a:spLocks/>
              </p:cNvSpPr>
              <p:nvPr/>
            </p:nvSpPr>
            <p:spPr bwMode="auto">
              <a:xfrm>
                <a:off x="5175251" y="2894013"/>
                <a:ext cx="363538" cy="117475"/>
              </a:xfrm>
              <a:custGeom>
                <a:avLst/>
                <a:gdLst>
                  <a:gd name="T0" fmla="*/ 117 w 117"/>
                  <a:gd name="T1" fmla="*/ 16 h 37"/>
                  <a:gd name="T2" fmla="*/ 115 w 117"/>
                  <a:gd name="T3" fmla="*/ 17 h 37"/>
                  <a:gd name="T4" fmla="*/ 50 w 117"/>
                  <a:gd name="T5" fmla="*/ 34 h 37"/>
                  <a:gd name="T6" fmla="*/ 0 w 117"/>
                  <a:gd name="T7" fmla="*/ 12 h 37"/>
                  <a:gd name="T8" fmla="*/ 0 w 117"/>
                  <a:gd name="T9" fmla="*/ 12 h 37"/>
                  <a:gd name="T10" fmla="*/ 0 w 117"/>
                  <a:gd name="T11" fmla="*/ 0 h 37"/>
                  <a:gd name="T12" fmla="*/ 50 w 117"/>
                  <a:gd name="T13" fmla="*/ 21 h 37"/>
                  <a:gd name="T14" fmla="*/ 117 w 117"/>
                  <a:gd name="T15" fmla="*/ 1 h 37"/>
                  <a:gd name="T16" fmla="*/ 117 w 117"/>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37">
                    <a:moveTo>
                      <a:pt x="117" y="16"/>
                    </a:moveTo>
                    <a:cubicBezTo>
                      <a:pt x="116" y="16"/>
                      <a:pt x="116" y="16"/>
                      <a:pt x="115" y="17"/>
                    </a:cubicBezTo>
                    <a:cubicBezTo>
                      <a:pt x="99" y="31"/>
                      <a:pt x="77" y="37"/>
                      <a:pt x="50" y="34"/>
                    </a:cubicBezTo>
                    <a:cubicBezTo>
                      <a:pt x="29" y="32"/>
                      <a:pt x="13" y="23"/>
                      <a:pt x="0" y="12"/>
                    </a:cubicBezTo>
                    <a:cubicBezTo>
                      <a:pt x="0" y="12"/>
                      <a:pt x="0" y="12"/>
                      <a:pt x="0" y="12"/>
                    </a:cubicBezTo>
                    <a:cubicBezTo>
                      <a:pt x="0" y="0"/>
                      <a:pt x="0" y="0"/>
                      <a:pt x="0" y="0"/>
                    </a:cubicBezTo>
                    <a:cubicBezTo>
                      <a:pt x="13" y="11"/>
                      <a:pt x="30" y="19"/>
                      <a:pt x="50" y="21"/>
                    </a:cubicBezTo>
                    <a:cubicBezTo>
                      <a:pt x="78" y="24"/>
                      <a:pt x="101" y="16"/>
                      <a:pt x="117" y="1"/>
                    </a:cubicBezTo>
                    <a:lnTo>
                      <a:pt x="117" y="16"/>
                    </a:lnTo>
                    <a:close/>
                  </a:path>
                </a:pathLst>
              </a:custGeom>
              <a:solidFill>
                <a:srgbClr val="DDB5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sp>
            <p:nvSpPr>
              <p:cNvPr id="150" name="Freeform 29"/>
              <p:cNvSpPr>
                <a:spLocks/>
              </p:cNvSpPr>
              <p:nvPr/>
            </p:nvSpPr>
            <p:spPr bwMode="auto">
              <a:xfrm>
                <a:off x="5249863" y="2816225"/>
                <a:ext cx="223838" cy="41275"/>
              </a:xfrm>
              <a:custGeom>
                <a:avLst/>
                <a:gdLst>
                  <a:gd name="T0" fmla="*/ 36 w 72"/>
                  <a:gd name="T1" fmla="*/ 13 h 13"/>
                  <a:gd name="T2" fmla="*/ 4 w 72"/>
                  <a:gd name="T3" fmla="*/ 10 h 13"/>
                  <a:gd name="T4" fmla="*/ 1 w 72"/>
                  <a:gd name="T5" fmla="*/ 4 h 13"/>
                  <a:gd name="T6" fmla="*/ 6 w 72"/>
                  <a:gd name="T7" fmla="*/ 1 h 13"/>
                  <a:gd name="T8" fmla="*/ 66 w 72"/>
                  <a:gd name="T9" fmla="*/ 1 h 13"/>
                  <a:gd name="T10" fmla="*/ 71 w 72"/>
                  <a:gd name="T11" fmla="*/ 4 h 13"/>
                  <a:gd name="T12" fmla="*/ 68 w 72"/>
                  <a:gd name="T13" fmla="*/ 9 h 13"/>
                  <a:gd name="T14" fmla="*/ 36 w 7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3">
                    <a:moveTo>
                      <a:pt x="36" y="13"/>
                    </a:moveTo>
                    <a:cubicBezTo>
                      <a:pt x="26" y="13"/>
                      <a:pt x="16" y="12"/>
                      <a:pt x="4" y="10"/>
                    </a:cubicBezTo>
                    <a:cubicBezTo>
                      <a:pt x="2" y="9"/>
                      <a:pt x="0" y="7"/>
                      <a:pt x="1" y="4"/>
                    </a:cubicBezTo>
                    <a:cubicBezTo>
                      <a:pt x="2" y="2"/>
                      <a:pt x="4" y="0"/>
                      <a:pt x="6" y="1"/>
                    </a:cubicBezTo>
                    <a:cubicBezTo>
                      <a:pt x="29" y="6"/>
                      <a:pt x="43" y="6"/>
                      <a:pt x="66" y="1"/>
                    </a:cubicBezTo>
                    <a:cubicBezTo>
                      <a:pt x="68" y="0"/>
                      <a:pt x="70" y="2"/>
                      <a:pt x="71" y="4"/>
                    </a:cubicBezTo>
                    <a:cubicBezTo>
                      <a:pt x="72" y="6"/>
                      <a:pt x="70" y="9"/>
                      <a:pt x="68" y="9"/>
                    </a:cubicBezTo>
                    <a:cubicBezTo>
                      <a:pt x="56" y="12"/>
                      <a:pt x="46" y="13"/>
                      <a:pt x="36" y="13"/>
                    </a:cubicBezTo>
                    <a:close/>
                  </a:path>
                </a:pathLst>
              </a:custGeom>
              <a:solidFill>
                <a:srgbClr val="C98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421" tIns="44710" rIns="89421" bIns="44710" numCol="1" anchor="t" anchorCtr="0" compatLnSpc="1">
                <a:prstTxWarp prst="textNoShape">
                  <a:avLst/>
                </a:prstTxWarp>
              </a:bodyPr>
              <a:lstStyle/>
              <a:p>
                <a:pPr defTabSz="894156" fontAlgn="base">
                  <a:spcBef>
                    <a:spcPct val="0"/>
                  </a:spcBef>
                  <a:spcAft>
                    <a:spcPct val="0"/>
                  </a:spcAft>
                </a:pPr>
                <a:endParaRPr lang="en-US" sz="1760" kern="0">
                  <a:solidFill>
                    <a:sysClr val="windowText" lastClr="000000"/>
                  </a:solidFill>
                  <a:latin typeface="Arial" charset="0"/>
                  <a:cs typeface="Arial" charset="0"/>
                </a:endParaRPr>
              </a:p>
            </p:txBody>
          </p:sp>
        </p:grpSp>
        <p:sp>
          <p:nvSpPr>
            <p:cNvPr id="123" name="Oval 122"/>
            <p:cNvSpPr/>
            <p:nvPr/>
          </p:nvSpPr>
          <p:spPr>
            <a:xfrm>
              <a:off x="7956153" y="3999917"/>
              <a:ext cx="882836" cy="529897"/>
            </a:xfrm>
            <a:prstGeom prst="ellipse">
              <a:avLst/>
            </a:prstGeom>
            <a:solidFill>
              <a:schemeClr val="bg1"/>
            </a:solidFill>
          </p:spPr>
          <p:txBody>
            <a:bodyPr rtlCol="0" anchor="ctr">
              <a:spAutoFit/>
            </a:bodyPr>
            <a:lstStyle/>
            <a:p>
              <a:pPr algn="ctr" defTabSz="894156" fontAlgn="base">
                <a:spcBef>
                  <a:spcPct val="0"/>
                </a:spcBef>
                <a:spcAft>
                  <a:spcPct val="0"/>
                </a:spcAft>
              </a:pPr>
              <a:endParaRPr lang="en-US" sz="1760" kern="0">
                <a:solidFill>
                  <a:srgbClr val="000000">
                    <a:lumMod val="75000"/>
                    <a:lumOff val="25000"/>
                  </a:srgbClr>
                </a:solidFill>
                <a:latin typeface="Arial" charset="0"/>
                <a:cs typeface="Arial" charset="0"/>
              </a:endParaRPr>
            </a:p>
          </p:txBody>
        </p:sp>
        <p:sp>
          <p:nvSpPr>
            <p:cNvPr id="120" name="TextBox 119"/>
            <p:cNvSpPr txBox="1"/>
            <p:nvPr/>
          </p:nvSpPr>
          <p:spPr>
            <a:xfrm>
              <a:off x="7393193" y="4047631"/>
              <a:ext cx="4523110" cy="370120"/>
            </a:xfrm>
            <a:prstGeom prst="rect">
              <a:avLst/>
            </a:prstGeom>
            <a:noFill/>
          </p:spPr>
          <p:txBody>
            <a:bodyPr wrap="square" rtlCol="0">
              <a:spAutoFit/>
            </a:bodyPr>
            <a:lstStyle/>
            <a:p>
              <a:pPr defTabSz="894156" fontAlgn="base">
                <a:spcBef>
                  <a:spcPct val="0"/>
                </a:spcBef>
                <a:spcAft>
                  <a:spcPct val="0"/>
                </a:spcAft>
              </a:pPr>
              <a:r>
                <a:rPr lang="en-US" sz="1764" b="1" kern="0">
                  <a:solidFill>
                    <a:srgbClr val="FFFFFF">
                      <a:lumMod val="50000"/>
                    </a:srgbClr>
                  </a:solidFill>
                  <a:latin typeface="Arial" charset="0"/>
                  <a:cs typeface="Arial" charset="0"/>
                </a:rPr>
                <a:t>Optimize Sales with Actionable Insights</a:t>
              </a:r>
            </a:p>
          </p:txBody>
        </p:sp>
      </p:grpSp>
      <p:cxnSp>
        <p:nvCxnSpPr>
          <p:cNvPr id="151" name="Straight Connector 150"/>
          <p:cNvCxnSpPr/>
          <p:nvPr/>
        </p:nvCxnSpPr>
        <p:spPr>
          <a:xfrm>
            <a:off x="7206519" y="5324614"/>
            <a:ext cx="458480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116755" y="64540"/>
            <a:ext cx="1646372" cy="657138"/>
          </a:xfrm>
          <a:prstGeom prst="rect">
            <a:avLst/>
          </a:prstGeom>
        </p:spPr>
        <p:txBody>
          <a:bodyPr wrap="none">
            <a:spAutoFit/>
          </a:bodyPr>
          <a:lstStyle/>
          <a:p>
            <a:pPr defTabSz="914367" fontAlgn="base">
              <a:spcBef>
                <a:spcPct val="0"/>
              </a:spcBef>
              <a:spcAft>
                <a:spcPct val="0"/>
              </a:spcAft>
            </a:pPr>
            <a:r>
              <a:rPr lang="en-US" sz="3599" b="1" kern="0">
                <a:solidFill>
                  <a:srgbClr val="00B0F0">
                    <a:lumMod val="75000"/>
                  </a:srgbClr>
                </a:solidFill>
                <a:latin typeface="Segoe UI Black" panose="020B0A02040204020203" pitchFamily="34" charset="0"/>
                <a:cs typeface="Arial" charset="0"/>
              </a:rPr>
              <a:t>GOAL:</a:t>
            </a:r>
            <a:endParaRPr lang="en-US" sz="3599">
              <a:solidFill>
                <a:srgbClr val="000000"/>
              </a:solidFill>
              <a:latin typeface="Arial" charset="0"/>
              <a:cs typeface="Arial" charset="0"/>
            </a:endParaRPr>
          </a:p>
        </p:txBody>
      </p:sp>
      <p:pic>
        <p:nvPicPr>
          <p:cNvPr id="97" name="Picture 626" descr="http://hortonworks.com/wp-content/uploads/2014/11/Neal-Analytics-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0325" y="2464662"/>
            <a:ext cx="2722784" cy="781088"/>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24" descr="https://upload.wikimedia.org/wikipedia/commons/thumb/9/96/Microsoft_logo_(2012).svg/2000px-Microsoft_logo_(2012).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5823" y="4420680"/>
            <a:ext cx="2646328" cy="564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7985" y="485236"/>
            <a:ext cx="6955982" cy="1033982"/>
          </a:xfrm>
          <a:prstGeom prst="rect">
            <a:avLst/>
          </a:prstGeom>
          <a:noFill/>
        </p:spPr>
        <p:txBody>
          <a:bodyPr wrap="none" rtlCol="0">
            <a:spAutoFit/>
          </a:bodyPr>
          <a:lstStyle/>
          <a:p>
            <a:pPr defTabSz="914367" fontAlgn="base">
              <a:spcBef>
                <a:spcPct val="0"/>
              </a:spcBef>
              <a:spcAft>
                <a:spcPct val="0"/>
              </a:spcAft>
            </a:pPr>
            <a:r>
              <a:rPr lang="en-US" sz="3600">
                <a:solidFill>
                  <a:srgbClr val="00B0F0">
                    <a:lumMod val="50000"/>
                  </a:srgbClr>
                </a:solidFill>
                <a:latin typeface="Segoe UI"/>
                <a:cs typeface="Arial" charset="0"/>
              </a:rPr>
              <a:t>SKU Max Inventory Optimization</a:t>
            </a:r>
            <a:br>
              <a:rPr lang="en-US" sz="5998">
                <a:solidFill>
                  <a:srgbClr val="00B0F0">
                    <a:lumMod val="50000"/>
                  </a:srgbClr>
                </a:solidFill>
                <a:latin typeface="Segoe UI"/>
                <a:cs typeface="Arial" charset="0"/>
              </a:rPr>
            </a:br>
            <a:r>
              <a:rPr lang="en-US" sz="2400">
                <a:solidFill>
                  <a:srgbClr val="00B0F0">
                    <a:lumMod val="50000"/>
                  </a:srgbClr>
                </a:solidFill>
                <a:latin typeface="Segoe UI"/>
                <a:cs typeface="Arial" charset="0"/>
              </a:rPr>
              <a:t>Solution Overview</a:t>
            </a:r>
            <a:endParaRPr lang="en-US" sz="2000">
              <a:solidFill>
                <a:srgbClr val="00B0F0">
                  <a:lumMod val="50000"/>
                </a:srgbClr>
              </a:solidFill>
              <a:latin typeface="Segoe UI"/>
              <a:cs typeface="Arial" charset="0"/>
            </a:endParaRPr>
          </a:p>
        </p:txBody>
      </p:sp>
      <p:pic>
        <p:nvPicPr>
          <p:cNvPr id="96" name="Picture 145" descr="https://satalyst.com/wp-content/uploads/2015/12/logo-1_700x232-700x232.jpg"/>
          <p:cNvPicPr>
            <a:picLocks noChangeAspect="1" noChangeArrowheads="1"/>
          </p:cNvPicPr>
          <p:nvPr/>
        </p:nvPicPr>
        <p:blipFill rotWithShape="1">
          <a:blip r:embed="rId5">
            <a:extLst>
              <a:ext uri="{28A0092B-C50C-407E-A947-70E740481C1C}">
                <a14:useLocalDpi xmlns:a14="http://schemas.microsoft.com/office/drawing/2010/main" val="0"/>
              </a:ext>
            </a:extLst>
          </a:blip>
          <a:srcRect r="1186" b="25151"/>
          <a:stretch/>
        </p:blipFill>
        <p:spPr bwMode="auto">
          <a:xfrm>
            <a:off x="7146174" y="5426758"/>
            <a:ext cx="2147033" cy="5390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6"/>
          <a:srcRect l="12325" t="11350" r="12992" b="14912"/>
          <a:stretch/>
        </p:blipFill>
        <p:spPr>
          <a:xfrm>
            <a:off x="9919137" y="5350000"/>
            <a:ext cx="1872183" cy="625225"/>
          </a:xfrm>
          <a:prstGeom prst="rect">
            <a:avLst/>
          </a:prstGeom>
        </p:spPr>
      </p:pic>
      <p:sp>
        <p:nvSpPr>
          <p:cNvPr id="101" name="Rectangular Callout 100"/>
          <p:cNvSpPr/>
          <p:nvPr/>
        </p:nvSpPr>
        <p:spPr>
          <a:xfrm>
            <a:off x="120374" y="489"/>
            <a:ext cx="3427901" cy="386294"/>
          </a:xfrm>
          <a:prstGeom prst="wedgeRectCallout">
            <a:avLst>
              <a:gd name="adj1" fmla="val -20888"/>
              <a:gd name="adj2" fmla="val 87910"/>
            </a:avLst>
          </a:prstGeom>
          <a:solidFill>
            <a:srgbClr val="00B0F0"/>
          </a:solidFill>
          <a:ln w="28575">
            <a:noFill/>
          </a:ln>
        </p:spPr>
        <p:txBody>
          <a:bodyPr wrap="square" rtlCol="0" anchor="ctr">
            <a:noAutofit/>
          </a:bodyPr>
          <a:lstStyle/>
          <a:p>
            <a:pPr algn="ctr" defTabSz="894424">
              <a:defRPr/>
            </a:pPr>
            <a:r>
              <a:rPr lang="en-US" kern="0">
                <a:solidFill>
                  <a:srgbClr val="FFFFFF"/>
                </a:solidFill>
                <a:latin typeface="Segoe UI"/>
                <a:cs typeface="Arial" charset="0"/>
              </a:rPr>
              <a:t>Neal Analytics Retail IQ</a:t>
            </a:r>
          </a:p>
        </p:txBody>
      </p:sp>
      <p:sp>
        <p:nvSpPr>
          <p:cNvPr id="5" name="TextBox 4"/>
          <p:cNvSpPr txBox="1"/>
          <p:nvPr/>
        </p:nvSpPr>
        <p:spPr>
          <a:xfrm>
            <a:off x="158280" y="5729825"/>
            <a:ext cx="2362698" cy="830997"/>
          </a:xfrm>
          <a:prstGeom prst="rect">
            <a:avLst/>
          </a:prstGeom>
          <a:noFill/>
        </p:spPr>
        <p:txBody>
          <a:bodyPr wrap="none" rtlCol="0">
            <a:spAutoFit/>
          </a:bodyPr>
          <a:lstStyle/>
          <a:p>
            <a:pPr defTabSz="914367" fontAlgn="base">
              <a:spcBef>
                <a:spcPct val="0"/>
              </a:spcBef>
              <a:spcAft>
                <a:spcPct val="0"/>
              </a:spcAft>
            </a:pPr>
            <a:r>
              <a:rPr lang="en-US" i="1">
                <a:solidFill>
                  <a:srgbClr val="FFFFFF"/>
                </a:solidFill>
                <a:latin typeface="Segoe UI"/>
                <a:cs typeface="Arial" charset="0"/>
              </a:rPr>
              <a:t>David McClellan </a:t>
            </a:r>
          </a:p>
          <a:p>
            <a:pPr defTabSz="914367" fontAlgn="base">
              <a:spcBef>
                <a:spcPct val="0"/>
              </a:spcBef>
              <a:spcAft>
                <a:spcPct val="0"/>
              </a:spcAft>
            </a:pPr>
            <a:r>
              <a:rPr lang="en-US" sz="1200" i="1">
                <a:solidFill>
                  <a:srgbClr val="FFFFFF"/>
                </a:solidFill>
                <a:latin typeface="Segoe UI"/>
                <a:cs typeface="Arial" charset="0"/>
              </a:rPr>
              <a:t>Practice Director: Retail and CPG</a:t>
            </a:r>
            <a:br>
              <a:rPr lang="en-US" sz="1200" i="1">
                <a:solidFill>
                  <a:srgbClr val="FFFFFF"/>
                </a:solidFill>
                <a:latin typeface="Segoe UI"/>
                <a:cs typeface="Arial" charset="0"/>
              </a:rPr>
            </a:br>
            <a:endParaRPr lang="en-US" i="1">
              <a:solidFill>
                <a:srgbClr val="FFFFFF"/>
              </a:solidFill>
              <a:latin typeface="Segoe UI"/>
              <a:cs typeface="Arial" charset="0"/>
            </a:endParaRPr>
          </a:p>
        </p:txBody>
      </p:sp>
      <p:pic>
        <p:nvPicPr>
          <p:cNvPr id="6" name="Picture 5"/>
          <p:cNvPicPr>
            <a:picLocks noChangeAspect="1"/>
          </p:cNvPicPr>
          <p:nvPr/>
        </p:nvPicPr>
        <p:blipFill>
          <a:blip r:embed="rId7"/>
          <a:stretch>
            <a:fillRect/>
          </a:stretch>
        </p:blipFill>
        <p:spPr>
          <a:xfrm>
            <a:off x="4464312" y="5755076"/>
            <a:ext cx="2631101" cy="1106463"/>
          </a:xfrm>
          <a:prstGeom prst="rect">
            <a:avLst/>
          </a:prstGeom>
        </p:spPr>
      </p:pic>
    </p:spTree>
    <p:extLst>
      <p:ext uri="{BB962C8B-B14F-4D97-AF65-F5344CB8AC3E}">
        <p14:creationId xmlns:p14="http://schemas.microsoft.com/office/powerpoint/2010/main" val="4189162759"/>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268907" y="161289"/>
            <a:ext cx="11654187" cy="899537"/>
          </a:xfrm>
        </p:spPr>
        <p:txBody>
          <a:bodyPr/>
          <a:lstStyle/>
          <a:p>
            <a:r>
              <a:rPr lang="en-US"/>
              <a:t>Transition from Services to Solutions</a:t>
            </a:r>
          </a:p>
        </p:txBody>
      </p:sp>
      <p:graphicFrame>
        <p:nvGraphicFramePr>
          <p:cNvPr id="4" name="Diagram 3"/>
          <p:cNvGraphicFramePr/>
          <p:nvPr>
            <p:extLst/>
          </p:nvPr>
        </p:nvGraphicFramePr>
        <p:xfrm>
          <a:off x="418643" y="963832"/>
          <a:ext cx="11130608" cy="5417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Right 4"/>
          <p:cNvSpPr/>
          <p:nvPr/>
        </p:nvSpPr>
        <p:spPr bwMode="auto">
          <a:xfrm>
            <a:off x="5124873" y="3429000"/>
            <a:ext cx="1344637" cy="747021"/>
          </a:xfrm>
          <a:prstGeom prst="righ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latin typeface="Segoe UI Semilight"/>
            </a:endParaRPr>
          </a:p>
        </p:txBody>
      </p:sp>
    </p:spTree>
    <p:extLst>
      <p:ext uri="{BB962C8B-B14F-4D97-AF65-F5344CB8AC3E}">
        <p14:creationId xmlns:p14="http://schemas.microsoft.com/office/powerpoint/2010/main" val="8388762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3FD878A4-13E2-4245-BE76-2C6F258DD3EC}"/>
              </a:ext>
            </a:extLst>
          </p:cNvPr>
          <p:cNvGrpSpPr/>
          <p:nvPr/>
        </p:nvGrpSpPr>
        <p:grpSpPr>
          <a:xfrm>
            <a:off x="2720340" y="1092200"/>
            <a:ext cx="6756400" cy="5633720"/>
            <a:chOff x="2148840" y="1031240"/>
            <a:chExt cx="6278880" cy="5516880"/>
          </a:xfrm>
        </p:grpSpPr>
        <p:sp>
          <p:nvSpPr>
            <p:cNvPr id="2" name="Oval 1">
              <a:extLst>
                <a:ext uri="{FF2B5EF4-FFF2-40B4-BE49-F238E27FC236}">
                  <a16:creationId xmlns:a16="http://schemas.microsoft.com/office/drawing/2014/main" id="{FA3B6F58-D669-49B7-8CD9-7391645B47F9}"/>
                </a:ext>
              </a:extLst>
            </p:cNvPr>
            <p:cNvSpPr/>
            <p:nvPr/>
          </p:nvSpPr>
          <p:spPr>
            <a:xfrm rot="10800000">
              <a:off x="2148840" y="1031240"/>
              <a:ext cx="6278880" cy="5516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077C0578-0A5B-48DD-87DB-8143DF6194BD}"/>
                </a:ext>
              </a:extLst>
            </p:cNvPr>
            <p:cNvCxnSpPr>
              <a:stCxn id="2" idx="2"/>
              <a:endCxn id="2" idx="6"/>
            </p:cNvCxnSpPr>
            <p:nvPr/>
          </p:nvCxnSpPr>
          <p:spPr>
            <a:xfrm flipH="1">
              <a:off x="2148840" y="3789680"/>
              <a:ext cx="6278880" cy="0"/>
            </a:xfrm>
            <a:prstGeom prst="line">
              <a:avLst/>
            </a:prstGeom>
            <a:ln>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54E63867-4956-4F49-BFE3-0A35E27A2EEF}"/>
                </a:ext>
              </a:extLst>
            </p:cNvPr>
            <p:cNvCxnSpPr>
              <a:cxnSpLocks/>
              <a:stCxn id="2" idx="1"/>
            </p:cNvCxnSpPr>
            <p:nvPr/>
          </p:nvCxnSpPr>
          <p:spPr>
            <a:xfrm flipH="1" flipV="1">
              <a:off x="5312017" y="3821386"/>
              <a:ext cx="2196182" cy="1918806"/>
            </a:xfrm>
            <a:prstGeom prst="line">
              <a:avLst/>
            </a:prstGeom>
            <a:ln>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394335BA-C658-48DB-AB41-21D4168E00DE}"/>
                </a:ext>
              </a:extLst>
            </p:cNvPr>
            <p:cNvCxnSpPr>
              <a:cxnSpLocks/>
            </p:cNvCxnSpPr>
            <p:nvPr/>
          </p:nvCxnSpPr>
          <p:spPr>
            <a:xfrm flipH="1">
              <a:off x="5283199" y="3757975"/>
              <a:ext cx="10160" cy="2758440"/>
            </a:xfrm>
            <a:prstGeom prst="line">
              <a:avLst/>
            </a:prstGeom>
            <a:ln>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a16="http://schemas.microsoft.com/office/drawing/2014/main" id="{06D72DF6-32CC-450E-8A5F-021C1A3508ED}"/>
                </a:ext>
              </a:extLst>
            </p:cNvPr>
            <p:cNvCxnSpPr>
              <a:cxnSpLocks/>
            </p:cNvCxnSpPr>
            <p:nvPr/>
          </p:nvCxnSpPr>
          <p:spPr>
            <a:xfrm flipH="1">
              <a:off x="3063644" y="3789679"/>
              <a:ext cx="2224999" cy="1940352"/>
            </a:xfrm>
            <a:prstGeom prst="line">
              <a:avLst/>
            </a:prstGeom>
            <a:ln>
              <a:solidFill>
                <a:schemeClr val="accent2">
                  <a:lumMod val="75000"/>
                </a:schemeClr>
              </a:solidFill>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BBFE538-6593-4E80-A9B3-C452445C13AB}"/>
                </a:ext>
              </a:extLst>
            </p:cNvPr>
            <p:cNvCxnSpPr>
              <a:cxnSpLocks/>
            </p:cNvCxnSpPr>
            <p:nvPr/>
          </p:nvCxnSpPr>
          <p:spPr>
            <a:xfrm flipV="1">
              <a:off x="5312017" y="1676401"/>
              <a:ext cx="2054457" cy="2081573"/>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687A4C0D-69AC-4D2A-AEA1-80ADAC0C326A}"/>
                </a:ext>
              </a:extLst>
            </p:cNvPr>
            <p:cNvCxnSpPr>
              <a:cxnSpLocks/>
            </p:cNvCxnSpPr>
            <p:nvPr/>
          </p:nvCxnSpPr>
          <p:spPr>
            <a:xfrm flipH="1" flipV="1">
              <a:off x="3332483" y="1676401"/>
              <a:ext cx="1932059" cy="2081573"/>
            </a:xfrm>
            <a:prstGeom prst="line">
              <a:avLst/>
            </a:prstGeom>
            <a:ln/>
          </p:spPr>
          <p:style>
            <a:lnRef idx="3">
              <a:schemeClr val="dk1"/>
            </a:lnRef>
            <a:fillRef idx="0">
              <a:schemeClr val="dk1"/>
            </a:fillRef>
            <a:effectRef idx="2">
              <a:schemeClr val="dk1"/>
            </a:effectRef>
            <a:fontRef idx="minor">
              <a:schemeClr val="tx1"/>
            </a:fontRef>
          </p:style>
        </p:cxnSp>
        <p:sp>
          <p:nvSpPr>
            <p:cNvPr id="24" name="TextBox 23">
              <a:extLst>
                <a:ext uri="{FF2B5EF4-FFF2-40B4-BE49-F238E27FC236}">
                  <a16:creationId xmlns:a16="http://schemas.microsoft.com/office/drawing/2014/main" id="{F2B543B0-0CBD-43C4-8AEA-2146C07BCE04}"/>
                </a:ext>
              </a:extLst>
            </p:cNvPr>
            <p:cNvSpPr txBox="1"/>
            <p:nvPr/>
          </p:nvSpPr>
          <p:spPr>
            <a:xfrm>
              <a:off x="2555240" y="2788920"/>
              <a:ext cx="1590040" cy="646331"/>
            </a:xfrm>
            <a:prstGeom prst="rect">
              <a:avLst/>
            </a:prstGeom>
            <a:noFill/>
          </p:spPr>
          <p:txBody>
            <a:bodyPr wrap="square" rtlCol="0">
              <a:spAutoFit/>
            </a:bodyPr>
            <a:lstStyle/>
            <a:p>
              <a:r>
                <a:rPr lang="en-US">
                  <a:solidFill>
                    <a:srgbClr val="FFFF00"/>
                  </a:solidFill>
                </a:rPr>
                <a:t>Data Modernization</a:t>
              </a:r>
            </a:p>
          </p:txBody>
        </p:sp>
        <p:sp>
          <p:nvSpPr>
            <p:cNvPr id="25" name="TextBox 24">
              <a:extLst>
                <a:ext uri="{FF2B5EF4-FFF2-40B4-BE49-F238E27FC236}">
                  <a16:creationId xmlns:a16="http://schemas.microsoft.com/office/drawing/2014/main" id="{B5ED6C22-5FAE-4E21-ADAB-1915744EC035}"/>
                </a:ext>
              </a:extLst>
            </p:cNvPr>
            <p:cNvSpPr txBox="1"/>
            <p:nvPr/>
          </p:nvSpPr>
          <p:spPr>
            <a:xfrm>
              <a:off x="4409440" y="2138680"/>
              <a:ext cx="1691640" cy="369332"/>
            </a:xfrm>
            <a:prstGeom prst="rect">
              <a:avLst/>
            </a:prstGeom>
            <a:noFill/>
          </p:spPr>
          <p:txBody>
            <a:bodyPr wrap="square" rtlCol="0">
              <a:spAutoFit/>
            </a:bodyPr>
            <a:lstStyle/>
            <a:p>
              <a:r>
                <a:rPr lang="en-US">
                  <a:solidFill>
                    <a:srgbClr val="FFFF00"/>
                  </a:solidFill>
                </a:rPr>
                <a:t>Analytics and AI</a:t>
              </a:r>
            </a:p>
          </p:txBody>
        </p:sp>
        <p:sp>
          <p:nvSpPr>
            <p:cNvPr id="26" name="TextBox 25">
              <a:extLst>
                <a:ext uri="{FF2B5EF4-FFF2-40B4-BE49-F238E27FC236}">
                  <a16:creationId xmlns:a16="http://schemas.microsoft.com/office/drawing/2014/main" id="{1B80EC2D-6122-4585-BF70-A54DFA0E24FC}"/>
                </a:ext>
              </a:extLst>
            </p:cNvPr>
            <p:cNvSpPr txBox="1"/>
            <p:nvPr/>
          </p:nvSpPr>
          <p:spPr>
            <a:xfrm>
              <a:off x="6357599" y="2910840"/>
              <a:ext cx="1696719" cy="646331"/>
            </a:xfrm>
            <a:prstGeom prst="rect">
              <a:avLst/>
            </a:prstGeom>
            <a:noFill/>
          </p:spPr>
          <p:txBody>
            <a:bodyPr wrap="square" rtlCol="0">
              <a:spAutoFit/>
            </a:bodyPr>
            <a:lstStyle/>
            <a:p>
              <a:r>
                <a:rPr lang="en-US">
                  <a:solidFill>
                    <a:srgbClr val="FFFF00"/>
                  </a:solidFill>
                </a:rPr>
                <a:t>Internet of Things</a:t>
              </a:r>
            </a:p>
          </p:txBody>
        </p:sp>
        <p:sp>
          <p:nvSpPr>
            <p:cNvPr id="27" name="TextBox 26">
              <a:extLst>
                <a:ext uri="{FF2B5EF4-FFF2-40B4-BE49-F238E27FC236}">
                  <a16:creationId xmlns:a16="http://schemas.microsoft.com/office/drawing/2014/main" id="{0EDEAAF0-82F5-4E61-AE26-726F8B12E8F2}"/>
                </a:ext>
              </a:extLst>
            </p:cNvPr>
            <p:cNvSpPr txBox="1"/>
            <p:nvPr/>
          </p:nvSpPr>
          <p:spPr>
            <a:xfrm>
              <a:off x="2758440" y="4262120"/>
              <a:ext cx="1158240" cy="369332"/>
            </a:xfrm>
            <a:prstGeom prst="rect">
              <a:avLst/>
            </a:prstGeom>
            <a:noFill/>
          </p:spPr>
          <p:txBody>
            <a:bodyPr wrap="square" rtlCol="0">
              <a:spAutoFit/>
            </a:bodyPr>
            <a:lstStyle/>
            <a:p>
              <a:r>
                <a:rPr lang="en-US">
                  <a:solidFill>
                    <a:schemeClr val="bg1"/>
                  </a:solidFill>
                </a:rPr>
                <a:t>LSP</a:t>
              </a:r>
            </a:p>
          </p:txBody>
        </p:sp>
        <p:sp>
          <p:nvSpPr>
            <p:cNvPr id="41" name="TextBox 40">
              <a:extLst>
                <a:ext uri="{FF2B5EF4-FFF2-40B4-BE49-F238E27FC236}">
                  <a16:creationId xmlns:a16="http://schemas.microsoft.com/office/drawing/2014/main" id="{058516A2-DFA9-491F-BA34-CE5BE8ABD0CD}"/>
                </a:ext>
              </a:extLst>
            </p:cNvPr>
            <p:cNvSpPr txBox="1"/>
            <p:nvPr/>
          </p:nvSpPr>
          <p:spPr>
            <a:xfrm>
              <a:off x="4206260" y="5216675"/>
              <a:ext cx="1158240" cy="369332"/>
            </a:xfrm>
            <a:prstGeom prst="rect">
              <a:avLst/>
            </a:prstGeom>
            <a:noFill/>
          </p:spPr>
          <p:txBody>
            <a:bodyPr wrap="square" rtlCol="0">
              <a:spAutoFit/>
            </a:bodyPr>
            <a:lstStyle/>
            <a:p>
              <a:r>
                <a:rPr lang="en-US">
                  <a:solidFill>
                    <a:schemeClr val="bg1"/>
                  </a:solidFill>
                </a:rPr>
                <a:t>MSP</a:t>
              </a:r>
            </a:p>
          </p:txBody>
        </p:sp>
        <p:sp>
          <p:nvSpPr>
            <p:cNvPr id="42" name="TextBox 41">
              <a:extLst>
                <a:ext uri="{FF2B5EF4-FFF2-40B4-BE49-F238E27FC236}">
                  <a16:creationId xmlns:a16="http://schemas.microsoft.com/office/drawing/2014/main" id="{8F04AB44-D047-44BC-8FCB-9FB3D3FFD97B}"/>
                </a:ext>
              </a:extLst>
            </p:cNvPr>
            <p:cNvSpPr txBox="1"/>
            <p:nvPr/>
          </p:nvSpPr>
          <p:spPr>
            <a:xfrm>
              <a:off x="5699760" y="5216675"/>
              <a:ext cx="1158240" cy="369332"/>
            </a:xfrm>
            <a:prstGeom prst="rect">
              <a:avLst/>
            </a:prstGeom>
            <a:noFill/>
          </p:spPr>
          <p:txBody>
            <a:bodyPr wrap="square" rtlCol="0">
              <a:spAutoFit/>
            </a:bodyPr>
            <a:lstStyle/>
            <a:p>
              <a:r>
                <a:rPr lang="en-US">
                  <a:solidFill>
                    <a:schemeClr val="bg1"/>
                  </a:solidFill>
                </a:rPr>
                <a:t>SI</a:t>
              </a:r>
            </a:p>
          </p:txBody>
        </p:sp>
        <p:sp>
          <p:nvSpPr>
            <p:cNvPr id="43" name="TextBox 42">
              <a:extLst>
                <a:ext uri="{FF2B5EF4-FFF2-40B4-BE49-F238E27FC236}">
                  <a16:creationId xmlns:a16="http://schemas.microsoft.com/office/drawing/2014/main" id="{FA25611A-1FA7-4842-A7A7-FD98A48A7B4F}"/>
                </a:ext>
              </a:extLst>
            </p:cNvPr>
            <p:cNvSpPr txBox="1"/>
            <p:nvPr/>
          </p:nvSpPr>
          <p:spPr>
            <a:xfrm>
              <a:off x="6664960" y="4262120"/>
              <a:ext cx="1158240" cy="646331"/>
            </a:xfrm>
            <a:prstGeom prst="rect">
              <a:avLst/>
            </a:prstGeom>
            <a:noFill/>
          </p:spPr>
          <p:txBody>
            <a:bodyPr wrap="square" rtlCol="0">
              <a:spAutoFit/>
            </a:bodyPr>
            <a:lstStyle/>
            <a:p>
              <a:r>
                <a:rPr lang="en-US">
                  <a:solidFill>
                    <a:schemeClr val="bg1"/>
                  </a:solidFill>
                </a:rPr>
                <a:t>ISV</a:t>
              </a:r>
            </a:p>
            <a:p>
              <a:endParaRPr lang="en-US">
                <a:solidFill>
                  <a:schemeClr val="bg1"/>
                </a:solidFill>
              </a:endParaRPr>
            </a:p>
          </p:txBody>
        </p:sp>
      </p:grpSp>
      <p:sp>
        <p:nvSpPr>
          <p:cNvPr id="28" name="TextBox 27">
            <a:extLst>
              <a:ext uri="{FF2B5EF4-FFF2-40B4-BE49-F238E27FC236}">
                <a16:creationId xmlns:a16="http://schemas.microsoft.com/office/drawing/2014/main" id="{D9B84249-C0C4-44BB-939A-8C40326FF39F}"/>
              </a:ext>
            </a:extLst>
          </p:cNvPr>
          <p:cNvSpPr txBox="1"/>
          <p:nvPr/>
        </p:nvSpPr>
        <p:spPr>
          <a:xfrm>
            <a:off x="1920240" y="248920"/>
            <a:ext cx="8356600" cy="646331"/>
          </a:xfrm>
          <a:prstGeom prst="rect">
            <a:avLst/>
          </a:prstGeom>
          <a:noFill/>
        </p:spPr>
        <p:txBody>
          <a:bodyPr wrap="square" rtlCol="0">
            <a:spAutoFit/>
          </a:bodyPr>
          <a:lstStyle/>
          <a:p>
            <a:pPr algn="ctr"/>
            <a:r>
              <a:rPr lang="en-US" sz="3600" b="1"/>
              <a:t>Data and AI Flywheel</a:t>
            </a:r>
          </a:p>
        </p:txBody>
      </p:sp>
    </p:spTree>
    <p:extLst>
      <p:ext uri="{BB962C8B-B14F-4D97-AF65-F5344CB8AC3E}">
        <p14:creationId xmlns:p14="http://schemas.microsoft.com/office/powerpoint/2010/main" val="4167470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B57E085-DEEA-476B-90D6-9C489AAAAE29}"/>
              </a:ext>
            </a:extLst>
          </p:cNvPr>
          <p:cNvSpPr>
            <a:spLocks noGrp="1"/>
          </p:cNvSpPr>
          <p:nvPr>
            <p:ph type="title"/>
          </p:nvPr>
        </p:nvSpPr>
        <p:spPr>
          <a:xfrm>
            <a:off x="92869" y="45076"/>
            <a:ext cx="11655840" cy="566971"/>
          </a:xfrm>
        </p:spPr>
        <p:txBody>
          <a:bodyPr>
            <a:noAutofit/>
          </a:bodyPr>
          <a:lstStyle/>
          <a:p>
            <a:r>
              <a:rPr lang="en-US" sz="3200" b="1">
                <a:gradFill>
                  <a:gsLst>
                    <a:gs pos="1250">
                      <a:schemeClr val="tx1"/>
                    </a:gs>
                    <a:gs pos="100000">
                      <a:schemeClr val="tx1"/>
                    </a:gs>
                  </a:gsLst>
                  <a:lin ang="5400000" scaled="0"/>
                </a:gradFill>
                <a:latin typeface="Segoe UI Light" panose="020B0502040204020203" pitchFamily="34" charset="0"/>
                <a:cs typeface="Segoe UI Light" panose="020B0502040204020203" pitchFamily="34" charset="0"/>
              </a:rPr>
              <a:t>Data Platform Modernization</a:t>
            </a:r>
            <a:r>
              <a:rPr lang="en-US" sz="3200" b="1" spc="-100">
                <a:ln w="3175">
                  <a:noFill/>
                </a:ln>
                <a:gradFill>
                  <a:gsLst>
                    <a:gs pos="1250">
                      <a:schemeClr val="tx1"/>
                    </a:gs>
                    <a:gs pos="100000">
                      <a:schemeClr val="tx1"/>
                    </a:gs>
                  </a:gsLst>
                  <a:lin ang="5400000" scaled="0"/>
                </a:gradFill>
                <a:latin typeface="Segoe UI Light" panose="020B0502040204020203" pitchFamily="34" charset="0"/>
                <a:ea typeface="+mn-ea"/>
                <a:cs typeface="Segoe UI Light" panose="020B0502040204020203" pitchFamily="34" charset="0"/>
              </a:rPr>
              <a:t> Play Blueprint</a:t>
            </a:r>
          </a:p>
        </p:txBody>
      </p:sp>
      <p:sp>
        <p:nvSpPr>
          <p:cNvPr id="5" name="Rectangle 4">
            <a:extLst>
              <a:ext uri="{FF2B5EF4-FFF2-40B4-BE49-F238E27FC236}">
                <a16:creationId xmlns:a16="http://schemas.microsoft.com/office/drawing/2014/main" id="{ECC8A618-1F79-4F19-B435-25A7B490511E}"/>
              </a:ext>
            </a:extLst>
          </p:cNvPr>
          <p:cNvSpPr/>
          <p:nvPr/>
        </p:nvSpPr>
        <p:spPr>
          <a:xfrm>
            <a:off x="197518" y="986853"/>
            <a:ext cx="1401580" cy="367259"/>
          </a:xfrm>
          <a:prstGeom prst="rect">
            <a:avLst/>
          </a:prstGeom>
          <a:solidFill>
            <a:srgbClr val="3B3838"/>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SOLUTION AREA</a:t>
            </a:r>
          </a:p>
        </p:txBody>
      </p:sp>
      <p:sp>
        <p:nvSpPr>
          <p:cNvPr id="6" name="Rectangle 5">
            <a:extLst>
              <a:ext uri="{FF2B5EF4-FFF2-40B4-BE49-F238E27FC236}">
                <a16:creationId xmlns:a16="http://schemas.microsoft.com/office/drawing/2014/main" id="{B8D8B32C-1613-4636-8031-6D3451AE786A}"/>
              </a:ext>
            </a:extLst>
          </p:cNvPr>
          <p:cNvSpPr/>
          <p:nvPr/>
        </p:nvSpPr>
        <p:spPr>
          <a:xfrm>
            <a:off x="1719016" y="986852"/>
            <a:ext cx="1521503" cy="367259"/>
          </a:xfrm>
          <a:prstGeom prst="rect">
            <a:avLst/>
          </a:prstGeom>
          <a:solidFill>
            <a:srgbClr val="3B3838"/>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PLAYS</a:t>
            </a:r>
          </a:p>
        </p:txBody>
      </p:sp>
      <p:sp>
        <p:nvSpPr>
          <p:cNvPr id="7" name="Rectangle 6">
            <a:extLst>
              <a:ext uri="{FF2B5EF4-FFF2-40B4-BE49-F238E27FC236}">
                <a16:creationId xmlns:a16="http://schemas.microsoft.com/office/drawing/2014/main" id="{CFE8485A-19C5-4D94-8D3C-A0B1A071C9B1}"/>
              </a:ext>
            </a:extLst>
          </p:cNvPr>
          <p:cNvSpPr/>
          <p:nvPr/>
        </p:nvSpPr>
        <p:spPr>
          <a:xfrm>
            <a:off x="3716114" y="4155876"/>
            <a:ext cx="2500875" cy="367259"/>
          </a:xfrm>
          <a:prstGeom prst="rect">
            <a:avLst/>
          </a:prstGeom>
          <a:solidFill>
            <a:srgbClr val="00205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PITCH ELEMENTS</a:t>
            </a:r>
          </a:p>
        </p:txBody>
      </p:sp>
      <p:sp>
        <p:nvSpPr>
          <p:cNvPr id="8" name="Rectangle 7">
            <a:extLst>
              <a:ext uri="{FF2B5EF4-FFF2-40B4-BE49-F238E27FC236}">
                <a16:creationId xmlns:a16="http://schemas.microsoft.com/office/drawing/2014/main" id="{8B15AFB5-6F0D-4FA4-B0CE-20554A91662E}"/>
              </a:ext>
            </a:extLst>
          </p:cNvPr>
          <p:cNvSpPr/>
          <p:nvPr/>
        </p:nvSpPr>
        <p:spPr>
          <a:xfrm>
            <a:off x="197518" y="1484027"/>
            <a:ext cx="1401580"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Data and AI</a:t>
            </a:r>
          </a:p>
        </p:txBody>
      </p:sp>
      <p:sp>
        <p:nvSpPr>
          <p:cNvPr id="9" name="Rectangle 8">
            <a:extLst>
              <a:ext uri="{FF2B5EF4-FFF2-40B4-BE49-F238E27FC236}">
                <a16:creationId xmlns:a16="http://schemas.microsoft.com/office/drawing/2014/main" id="{939064BA-2EE6-48F8-A91B-40382CB45BF5}"/>
              </a:ext>
            </a:extLst>
          </p:cNvPr>
          <p:cNvSpPr/>
          <p:nvPr/>
        </p:nvSpPr>
        <p:spPr>
          <a:xfrm>
            <a:off x="1719013" y="3501561"/>
            <a:ext cx="1521506" cy="367260"/>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Data Platform Modernization</a:t>
            </a:r>
          </a:p>
        </p:txBody>
      </p:sp>
      <p:sp>
        <p:nvSpPr>
          <p:cNvPr id="10" name="Rectangle 9">
            <a:extLst>
              <a:ext uri="{FF2B5EF4-FFF2-40B4-BE49-F238E27FC236}">
                <a16:creationId xmlns:a16="http://schemas.microsoft.com/office/drawing/2014/main" id="{B946E7A4-D850-42EB-BC0D-B6E1FF718691}"/>
              </a:ext>
            </a:extLst>
          </p:cNvPr>
          <p:cNvSpPr/>
          <p:nvPr/>
        </p:nvSpPr>
        <p:spPr>
          <a:xfrm>
            <a:off x="5761038" y="844810"/>
            <a:ext cx="2870613" cy="367259"/>
          </a:xfrm>
          <a:prstGeom prst="rect">
            <a:avLst/>
          </a:prstGeom>
          <a:solidFill>
            <a:srgbClr val="00205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PARTNER SCENARIOS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(PRACTICE BUILDING BLOCKS)</a:t>
            </a:r>
          </a:p>
        </p:txBody>
      </p:sp>
      <p:sp>
        <p:nvSpPr>
          <p:cNvPr id="11" name="Rectangle 10">
            <a:extLst>
              <a:ext uri="{FF2B5EF4-FFF2-40B4-BE49-F238E27FC236}">
                <a16:creationId xmlns:a16="http://schemas.microsoft.com/office/drawing/2014/main" id="{1F9F0E9A-549D-4D42-BDCC-2B1360B13683}"/>
              </a:ext>
            </a:extLst>
          </p:cNvPr>
          <p:cNvSpPr/>
          <p:nvPr/>
        </p:nvSpPr>
        <p:spPr>
          <a:xfrm>
            <a:off x="693108" y="4161007"/>
            <a:ext cx="2705730" cy="367259"/>
          </a:xfrm>
          <a:prstGeom prst="rect">
            <a:avLst/>
          </a:prstGeom>
          <a:solidFill>
            <a:srgbClr val="00205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SALES CONVERSATIONS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(CONVERSATIONS WITH CUSTOMERS)</a:t>
            </a:r>
          </a:p>
        </p:txBody>
      </p:sp>
      <p:sp>
        <p:nvSpPr>
          <p:cNvPr id="12" name="Rectangle 11">
            <a:extLst>
              <a:ext uri="{FF2B5EF4-FFF2-40B4-BE49-F238E27FC236}">
                <a16:creationId xmlns:a16="http://schemas.microsoft.com/office/drawing/2014/main" id="{1DCB6DC5-DDAE-4CF6-8483-877C434E370B}"/>
              </a:ext>
            </a:extLst>
          </p:cNvPr>
          <p:cNvSpPr/>
          <p:nvPr/>
        </p:nvSpPr>
        <p:spPr>
          <a:xfrm>
            <a:off x="1719015" y="1484024"/>
            <a:ext cx="1521506"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DW and Big Data</a:t>
            </a:r>
          </a:p>
        </p:txBody>
      </p:sp>
      <p:sp>
        <p:nvSpPr>
          <p:cNvPr id="13" name="Rectangle 12">
            <a:extLst>
              <a:ext uri="{FF2B5EF4-FFF2-40B4-BE49-F238E27FC236}">
                <a16:creationId xmlns:a16="http://schemas.microsoft.com/office/drawing/2014/main" id="{1DE00E9E-A10E-4989-8FFF-E304D4EC6891}"/>
              </a:ext>
            </a:extLst>
          </p:cNvPr>
          <p:cNvSpPr/>
          <p:nvPr/>
        </p:nvSpPr>
        <p:spPr>
          <a:xfrm>
            <a:off x="1719014" y="1976194"/>
            <a:ext cx="1521506"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Modern Business Intelligence</a:t>
            </a:r>
          </a:p>
        </p:txBody>
      </p:sp>
      <p:sp>
        <p:nvSpPr>
          <p:cNvPr id="14" name="Rectangle 13">
            <a:extLst>
              <a:ext uri="{FF2B5EF4-FFF2-40B4-BE49-F238E27FC236}">
                <a16:creationId xmlns:a16="http://schemas.microsoft.com/office/drawing/2014/main" id="{C185F49D-902C-4CE9-8618-0896E1A223A2}"/>
              </a:ext>
            </a:extLst>
          </p:cNvPr>
          <p:cNvSpPr/>
          <p:nvPr/>
        </p:nvSpPr>
        <p:spPr>
          <a:xfrm>
            <a:off x="1719013" y="2490236"/>
            <a:ext cx="1521506"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Business Analytics and AI</a:t>
            </a:r>
          </a:p>
        </p:txBody>
      </p:sp>
      <p:sp>
        <p:nvSpPr>
          <p:cNvPr id="15" name="Rectangle 14">
            <a:extLst>
              <a:ext uri="{FF2B5EF4-FFF2-40B4-BE49-F238E27FC236}">
                <a16:creationId xmlns:a16="http://schemas.microsoft.com/office/drawing/2014/main" id="{51FCE219-CC90-4034-A39E-14310B27FA32}"/>
              </a:ext>
            </a:extLst>
          </p:cNvPr>
          <p:cNvSpPr/>
          <p:nvPr/>
        </p:nvSpPr>
        <p:spPr>
          <a:xfrm>
            <a:off x="5761038" y="1285757"/>
            <a:ext cx="2870612" cy="367259"/>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Data Platform Modernization and Mission Critical Applications</a:t>
            </a:r>
          </a:p>
        </p:txBody>
      </p:sp>
      <p:sp>
        <p:nvSpPr>
          <p:cNvPr id="16" name="Rectangle 15">
            <a:extLst>
              <a:ext uri="{FF2B5EF4-FFF2-40B4-BE49-F238E27FC236}">
                <a16:creationId xmlns:a16="http://schemas.microsoft.com/office/drawing/2014/main" id="{4A0BB43F-217F-477C-B052-114D47853052}"/>
              </a:ext>
            </a:extLst>
          </p:cNvPr>
          <p:cNvSpPr/>
          <p:nvPr/>
        </p:nvSpPr>
        <p:spPr>
          <a:xfrm>
            <a:off x="5761037" y="1744206"/>
            <a:ext cx="2870612" cy="367259"/>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Oracle Migration to SQL/Azure</a:t>
            </a:r>
          </a:p>
        </p:txBody>
      </p:sp>
      <p:sp>
        <p:nvSpPr>
          <p:cNvPr id="17" name="Rectangle 16">
            <a:extLst>
              <a:ext uri="{FF2B5EF4-FFF2-40B4-BE49-F238E27FC236}">
                <a16:creationId xmlns:a16="http://schemas.microsoft.com/office/drawing/2014/main" id="{7C1D1839-EAE7-4972-8838-D59388FF8A1D}"/>
              </a:ext>
            </a:extLst>
          </p:cNvPr>
          <p:cNvSpPr/>
          <p:nvPr/>
        </p:nvSpPr>
        <p:spPr>
          <a:xfrm>
            <a:off x="5761036" y="2202655"/>
            <a:ext cx="2870612"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DW and Big Data</a:t>
            </a:r>
          </a:p>
        </p:txBody>
      </p:sp>
      <p:sp>
        <p:nvSpPr>
          <p:cNvPr id="18" name="Rectangle 17">
            <a:extLst>
              <a:ext uri="{FF2B5EF4-FFF2-40B4-BE49-F238E27FC236}">
                <a16:creationId xmlns:a16="http://schemas.microsoft.com/office/drawing/2014/main" id="{FC765EA1-A16C-4AD3-837C-09200C07D60A}"/>
              </a:ext>
            </a:extLst>
          </p:cNvPr>
          <p:cNvSpPr/>
          <p:nvPr/>
        </p:nvSpPr>
        <p:spPr>
          <a:xfrm>
            <a:off x="5761035" y="2661104"/>
            <a:ext cx="2870612"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Business Analytics and AI</a:t>
            </a:r>
          </a:p>
        </p:txBody>
      </p:sp>
      <p:sp>
        <p:nvSpPr>
          <p:cNvPr id="19" name="Rectangle 18">
            <a:extLst>
              <a:ext uri="{FF2B5EF4-FFF2-40B4-BE49-F238E27FC236}">
                <a16:creationId xmlns:a16="http://schemas.microsoft.com/office/drawing/2014/main" id="{13BF220F-6545-4FAB-A4BE-99019D60AD57}"/>
              </a:ext>
            </a:extLst>
          </p:cNvPr>
          <p:cNvSpPr/>
          <p:nvPr/>
        </p:nvSpPr>
        <p:spPr>
          <a:xfrm>
            <a:off x="693108" y="4653051"/>
            <a:ext cx="2705730" cy="55088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Modernize existing apps</a:t>
            </a:r>
          </a:p>
        </p:txBody>
      </p:sp>
      <p:sp>
        <p:nvSpPr>
          <p:cNvPr id="20" name="Rectangle 19">
            <a:extLst>
              <a:ext uri="{FF2B5EF4-FFF2-40B4-BE49-F238E27FC236}">
                <a16:creationId xmlns:a16="http://schemas.microsoft.com/office/drawing/2014/main" id="{DECF2215-01B9-4BB7-9B1D-5C00FBECD71E}"/>
              </a:ext>
            </a:extLst>
          </p:cNvPr>
          <p:cNvSpPr/>
          <p:nvPr/>
        </p:nvSpPr>
        <p:spPr>
          <a:xfrm>
            <a:off x="693108" y="5408209"/>
            <a:ext cx="2705730" cy="52899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Modernize Oracle and Teradata workloads</a:t>
            </a:r>
          </a:p>
        </p:txBody>
      </p:sp>
      <p:sp>
        <p:nvSpPr>
          <p:cNvPr id="21" name="Rectangle 20">
            <a:extLst>
              <a:ext uri="{FF2B5EF4-FFF2-40B4-BE49-F238E27FC236}">
                <a16:creationId xmlns:a16="http://schemas.microsoft.com/office/drawing/2014/main" id="{B8630E43-C08D-4D43-A614-FCE71600C7BA}"/>
              </a:ext>
            </a:extLst>
          </p:cNvPr>
          <p:cNvSpPr/>
          <p:nvPr/>
        </p:nvSpPr>
        <p:spPr>
          <a:xfrm>
            <a:off x="693108" y="6166784"/>
            <a:ext cx="2705730" cy="514635"/>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Build new apps</a:t>
            </a:r>
          </a:p>
        </p:txBody>
      </p:sp>
      <p:sp>
        <p:nvSpPr>
          <p:cNvPr id="22" name="Rectangle 21">
            <a:extLst>
              <a:ext uri="{FF2B5EF4-FFF2-40B4-BE49-F238E27FC236}">
                <a16:creationId xmlns:a16="http://schemas.microsoft.com/office/drawing/2014/main" id="{A7DFF99B-9134-4C2B-ABA2-B2CC54D43BF8}"/>
              </a:ext>
            </a:extLst>
          </p:cNvPr>
          <p:cNvSpPr/>
          <p:nvPr/>
        </p:nvSpPr>
        <p:spPr>
          <a:xfrm>
            <a:off x="3721126" y="4653051"/>
            <a:ext cx="2495863" cy="55088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Make applications Cloud ready, shift OSS and distributed apps to Cloud</a:t>
            </a:r>
          </a:p>
        </p:txBody>
      </p:sp>
      <p:sp>
        <p:nvSpPr>
          <p:cNvPr id="23" name="Rectangle 22">
            <a:extLst>
              <a:ext uri="{FF2B5EF4-FFF2-40B4-BE49-F238E27FC236}">
                <a16:creationId xmlns:a16="http://schemas.microsoft.com/office/drawing/2014/main" id="{8975357D-62EE-4359-AD6F-F9E60DA40A9A}"/>
              </a:ext>
            </a:extLst>
          </p:cNvPr>
          <p:cNvSpPr/>
          <p:nvPr/>
        </p:nvSpPr>
        <p:spPr>
          <a:xfrm>
            <a:off x="3716113" y="5408209"/>
            <a:ext cx="2495863" cy="52899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Modernize your Data Estate, most complete data platform</a:t>
            </a:r>
          </a:p>
        </p:txBody>
      </p:sp>
      <p:sp>
        <p:nvSpPr>
          <p:cNvPr id="24" name="Rectangle 23">
            <a:extLst>
              <a:ext uri="{FF2B5EF4-FFF2-40B4-BE49-F238E27FC236}">
                <a16:creationId xmlns:a16="http://schemas.microsoft.com/office/drawing/2014/main" id="{5F3170A2-F1B7-4811-9E79-FC3E46827974}"/>
              </a:ext>
            </a:extLst>
          </p:cNvPr>
          <p:cNvSpPr/>
          <p:nvPr/>
        </p:nvSpPr>
        <p:spPr>
          <a:xfrm>
            <a:off x="3716112" y="6166784"/>
            <a:ext cx="2495863" cy="514635"/>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Build for global scale on your choice of platform</a:t>
            </a:r>
          </a:p>
        </p:txBody>
      </p:sp>
      <p:cxnSp>
        <p:nvCxnSpPr>
          <p:cNvPr id="25" name="Connector: Elbow 24">
            <a:extLst>
              <a:ext uri="{FF2B5EF4-FFF2-40B4-BE49-F238E27FC236}">
                <a16:creationId xmlns:a16="http://schemas.microsoft.com/office/drawing/2014/main" id="{21DAD203-793F-44F7-9574-B9A192E62896}"/>
              </a:ext>
            </a:extLst>
          </p:cNvPr>
          <p:cNvCxnSpPr>
            <a:cxnSpLocks/>
            <a:stCxn id="8" idx="2"/>
            <a:endCxn id="9" idx="1"/>
          </p:cNvCxnSpPr>
          <p:nvPr/>
        </p:nvCxnSpPr>
        <p:spPr>
          <a:xfrm rot="16200000" flipH="1">
            <a:off x="391708" y="2357885"/>
            <a:ext cx="1833905" cy="820705"/>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D930B9E6-71FC-45C8-AD37-35056E6F5378}"/>
              </a:ext>
            </a:extLst>
          </p:cNvPr>
          <p:cNvCxnSpPr>
            <a:cxnSpLocks/>
            <a:stCxn id="9" idx="3"/>
            <a:endCxn id="44" idx="2"/>
          </p:cNvCxnSpPr>
          <p:nvPr/>
        </p:nvCxnSpPr>
        <p:spPr>
          <a:xfrm flipV="1">
            <a:off x="3240519" y="1034004"/>
            <a:ext cx="2294147" cy="265118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8932C7B6-679F-4910-A5CA-E4E3795C8EAF}"/>
              </a:ext>
            </a:extLst>
          </p:cNvPr>
          <p:cNvCxnSpPr>
            <a:cxnSpLocks/>
            <a:endCxn id="11" idx="0"/>
          </p:cNvCxnSpPr>
          <p:nvPr/>
        </p:nvCxnSpPr>
        <p:spPr>
          <a:xfrm rot="5400000">
            <a:off x="2039744" y="3868563"/>
            <a:ext cx="298674" cy="28621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A35E290-C9B9-4F83-923E-A234EAB285ED}"/>
              </a:ext>
            </a:extLst>
          </p:cNvPr>
          <p:cNvCxnSpPr>
            <a:cxnSpLocks/>
            <a:stCxn id="19" idx="3"/>
            <a:endCxn id="22" idx="1"/>
          </p:cNvCxnSpPr>
          <p:nvPr/>
        </p:nvCxnSpPr>
        <p:spPr>
          <a:xfrm>
            <a:off x="3398838" y="4928496"/>
            <a:ext cx="3222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126EC9-C51A-48F2-A04C-54509FC2ACB9}"/>
              </a:ext>
            </a:extLst>
          </p:cNvPr>
          <p:cNvCxnSpPr>
            <a:cxnSpLocks/>
            <a:stCxn id="20" idx="3"/>
            <a:endCxn id="23" idx="1"/>
          </p:cNvCxnSpPr>
          <p:nvPr/>
        </p:nvCxnSpPr>
        <p:spPr>
          <a:xfrm>
            <a:off x="3398838" y="5672709"/>
            <a:ext cx="3172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E8C2BD3-D2E7-4076-B050-78D5935B8258}"/>
              </a:ext>
            </a:extLst>
          </p:cNvPr>
          <p:cNvCxnSpPr>
            <a:cxnSpLocks/>
            <a:stCxn id="21" idx="3"/>
            <a:endCxn id="24" idx="1"/>
          </p:cNvCxnSpPr>
          <p:nvPr/>
        </p:nvCxnSpPr>
        <p:spPr>
          <a:xfrm>
            <a:off x="3398838" y="6424102"/>
            <a:ext cx="3172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D38634-E0A9-43C9-9EE5-950054D7B4C9}"/>
              </a:ext>
            </a:extLst>
          </p:cNvPr>
          <p:cNvSpPr/>
          <p:nvPr/>
        </p:nvSpPr>
        <p:spPr>
          <a:xfrm>
            <a:off x="6711664" y="4155876"/>
            <a:ext cx="2500875" cy="367259"/>
          </a:xfrm>
          <a:prstGeom prst="rect">
            <a:avLst/>
          </a:prstGeom>
          <a:solidFill>
            <a:srgbClr val="00205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PRODUCT PULL-THROUGH</a:t>
            </a:r>
          </a:p>
        </p:txBody>
      </p:sp>
      <p:sp>
        <p:nvSpPr>
          <p:cNvPr id="32" name="Rectangle 31">
            <a:extLst>
              <a:ext uri="{FF2B5EF4-FFF2-40B4-BE49-F238E27FC236}">
                <a16:creationId xmlns:a16="http://schemas.microsoft.com/office/drawing/2014/main" id="{A5A8C3B6-7B56-4CF1-8D40-754855DB5AC1}"/>
              </a:ext>
            </a:extLst>
          </p:cNvPr>
          <p:cNvSpPr/>
          <p:nvPr/>
        </p:nvSpPr>
        <p:spPr>
          <a:xfrm>
            <a:off x="6716676" y="4653051"/>
            <a:ext cx="2495863" cy="55088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SQL Server 2017, Azure SQL DB, Azure Postgres, MySQL, Cosmos DB</a:t>
            </a:r>
          </a:p>
        </p:txBody>
      </p:sp>
      <p:sp>
        <p:nvSpPr>
          <p:cNvPr id="33" name="Rectangle 32">
            <a:extLst>
              <a:ext uri="{FF2B5EF4-FFF2-40B4-BE49-F238E27FC236}">
                <a16:creationId xmlns:a16="http://schemas.microsoft.com/office/drawing/2014/main" id="{0A3EBA8C-2731-443A-A2D5-3A6350404E87}"/>
              </a:ext>
            </a:extLst>
          </p:cNvPr>
          <p:cNvSpPr/>
          <p:nvPr/>
        </p:nvSpPr>
        <p:spPr>
          <a:xfrm>
            <a:off x="6711663" y="5408208"/>
            <a:ext cx="2495863" cy="52899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SQL Server 2017, Azure SQL DB</a:t>
            </a:r>
          </a:p>
        </p:txBody>
      </p:sp>
      <p:sp>
        <p:nvSpPr>
          <p:cNvPr id="34" name="Rectangle 33">
            <a:extLst>
              <a:ext uri="{FF2B5EF4-FFF2-40B4-BE49-F238E27FC236}">
                <a16:creationId xmlns:a16="http://schemas.microsoft.com/office/drawing/2014/main" id="{0C541129-523A-4BD4-84C1-6749BB3FF18F}"/>
              </a:ext>
            </a:extLst>
          </p:cNvPr>
          <p:cNvSpPr/>
          <p:nvPr/>
        </p:nvSpPr>
        <p:spPr>
          <a:xfrm>
            <a:off x="6711664" y="6166784"/>
            <a:ext cx="2495863" cy="514634"/>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SQL Server 2017, Azure SQL DB, Azure Postgres, MySQL, Cosmos DB</a:t>
            </a:r>
          </a:p>
        </p:txBody>
      </p:sp>
      <p:cxnSp>
        <p:nvCxnSpPr>
          <p:cNvPr id="35" name="Straight Arrow Connector 34">
            <a:extLst>
              <a:ext uri="{FF2B5EF4-FFF2-40B4-BE49-F238E27FC236}">
                <a16:creationId xmlns:a16="http://schemas.microsoft.com/office/drawing/2014/main" id="{D596DBE4-89B5-4D1F-B800-CA785E5512BA}"/>
              </a:ext>
            </a:extLst>
          </p:cNvPr>
          <p:cNvCxnSpPr>
            <a:stCxn id="22" idx="3"/>
            <a:endCxn id="32" idx="1"/>
          </p:cNvCxnSpPr>
          <p:nvPr/>
        </p:nvCxnSpPr>
        <p:spPr>
          <a:xfrm>
            <a:off x="6216989" y="4928496"/>
            <a:ext cx="4996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8BD88E-0406-4787-B196-E52435FB60B6}"/>
              </a:ext>
            </a:extLst>
          </p:cNvPr>
          <p:cNvCxnSpPr>
            <a:cxnSpLocks/>
            <a:stCxn id="23" idx="3"/>
            <a:endCxn id="33" idx="1"/>
          </p:cNvCxnSpPr>
          <p:nvPr/>
        </p:nvCxnSpPr>
        <p:spPr>
          <a:xfrm flipV="1">
            <a:off x="6211976" y="5672708"/>
            <a:ext cx="49968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0CD42E3-7ED2-4726-A217-3266EC49BDC2}"/>
              </a:ext>
            </a:extLst>
          </p:cNvPr>
          <p:cNvCxnSpPr>
            <a:cxnSpLocks/>
            <a:stCxn id="24" idx="3"/>
            <a:endCxn id="34" idx="1"/>
          </p:cNvCxnSpPr>
          <p:nvPr/>
        </p:nvCxnSpPr>
        <p:spPr>
          <a:xfrm flipV="1">
            <a:off x="6211975" y="6424101"/>
            <a:ext cx="49968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030F288-A936-457A-B84D-E3516CBB51BB}"/>
              </a:ext>
            </a:extLst>
          </p:cNvPr>
          <p:cNvSpPr/>
          <p:nvPr/>
        </p:nvSpPr>
        <p:spPr>
          <a:xfrm>
            <a:off x="9418638" y="4155876"/>
            <a:ext cx="2705730" cy="367259"/>
          </a:xfrm>
          <a:prstGeom prst="rect">
            <a:avLst/>
          </a:prstGeom>
          <a:solidFill>
            <a:srgbClr val="002050"/>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PARTNER PLAYBOOK</a:t>
            </a:r>
          </a:p>
        </p:txBody>
      </p:sp>
      <p:cxnSp>
        <p:nvCxnSpPr>
          <p:cNvPr id="41" name="Connector: Elbow 40">
            <a:extLst>
              <a:ext uri="{FF2B5EF4-FFF2-40B4-BE49-F238E27FC236}">
                <a16:creationId xmlns:a16="http://schemas.microsoft.com/office/drawing/2014/main" id="{48B71904-8A8D-4DDE-A1AF-5E366226E180}"/>
              </a:ext>
            </a:extLst>
          </p:cNvPr>
          <p:cNvCxnSpPr>
            <a:cxnSpLocks/>
            <a:stCxn id="9" idx="3"/>
            <a:endCxn id="38" idx="0"/>
          </p:cNvCxnSpPr>
          <p:nvPr/>
        </p:nvCxnSpPr>
        <p:spPr>
          <a:xfrm>
            <a:off x="3240519" y="3685191"/>
            <a:ext cx="7530984" cy="470685"/>
          </a:xfrm>
          <a:prstGeom prst="bentConnector2">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11FD2C4A-ACE9-44C5-86C0-59FFDA953B4D}"/>
              </a:ext>
            </a:extLst>
          </p:cNvPr>
          <p:cNvSpPr/>
          <p:nvPr/>
        </p:nvSpPr>
        <p:spPr>
          <a:xfrm>
            <a:off x="9418638" y="4600840"/>
            <a:ext cx="2705730" cy="952341"/>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Written by Partners: What does a partner need to set up a Data and AI Practice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hlinkClick r:id="rId3"/>
              </a:rPr>
              <a:t>Data Platform &amp; Analytics Playbook</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44" name="Oval 43">
            <a:extLst>
              <a:ext uri="{FF2B5EF4-FFF2-40B4-BE49-F238E27FC236}">
                <a16:creationId xmlns:a16="http://schemas.microsoft.com/office/drawing/2014/main" id="{A9FFF7B6-EB4A-4436-B645-FEC104EC57DD}"/>
              </a:ext>
            </a:extLst>
          </p:cNvPr>
          <p:cNvSpPr/>
          <p:nvPr/>
        </p:nvSpPr>
        <p:spPr bwMode="auto">
          <a:xfrm>
            <a:off x="5534666" y="857111"/>
            <a:ext cx="353785" cy="353785"/>
          </a:xfrm>
          <a:prstGeom prst="ellipse">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1</a:t>
            </a:r>
            <a:endPar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5" name="Oval 44">
            <a:extLst>
              <a:ext uri="{FF2B5EF4-FFF2-40B4-BE49-F238E27FC236}">
                <a16:creationId xmlns:a16="http://schemas.microsoft.com/office/drawing/2014/main" id="{D5B9577D-3F22-4942-AF0A-4BDA53313265}"/>
              </a:ext>
            </a:extLst>
          </p:cNvPr>
          <p:cNvSpPr/>
          <p:nvPr/>
        </p:nvSpPr>
        <p:spPr bwMode="auto">
          <a:xfrm>
            <a:off x="427038" y="4174480"/>
            <a:ext cx="353785" cy="353785"/>
          </a:xfrm>
          <a:prstGeom prst="ellipse">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2</a:t>
            </a:r>
            <a:endPar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6" name="Oval 45">
            <a:extLst>
              <a:ext uri="{FF2B5EF4-FFF2-40B4-BE49-F238E27FC236}">
                <a16:creationId xmlns:a16="http://schemas.microsoft.com/office/drawing/2014/main" id="{A1D2B5B1-E80F-4A4B-A1F7-C9202CE5D423}"/>
              </a:ext>
            </a:extLst>
          </p:cNvPr>
          <p:cNvSpPr/>
          <p:nvPr/>
        </p:nvSpPr>
        <p:spPr bwMode="auto">
          <a:xfrm>
            <a:off x="9315221" y="4162612"/>
            <a:ext cx="353785" cy="353785"/>
          </a:xfrm>
          <a:prstGeom prst="ellipse">
            <a:avLst/>
          </a:prstGeom>
          <a:solidFill>
            <a:schemeClr val="tx2">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rPr>
              <a:t>3</a:t>
            </a:r>
            <a:endParaRPr kumimoji="0" lang="en-US" sz="2400" b="1"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43" name="Rectangle 42">
            <a:extLst>
              <a:ext uri="{FF2B5EF4-FFF2-40B4-BE49-F238E27FC236}">
                <a16:creationId xmlns:a16="http://schemas.microsoft.com/office/drawing/2014/main" id="{E9DC149E-19C8-42D1-B87F-E346BA86544B}"/>
              </a:ext>
            </a:extLst>
          </p:cNvPr>
          <p:cNvSpPr/>
          <p:nvPr/>
        </p:nvSpPr>
        <p:spPr>
          <a:xfrm>
            <a:off x="8858018" y="1285757"/>
            <a:ext cx="2870612"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Modern Business Intelligence</a:t>
            </a:r>
          </a:p>
        </p:txBody>
      </p:sp>
      <p:sp>
        <p:nvSpPr>
          <p:cNvPr id="47" name="Rectangle 46">
            <a:extLst>
              <a:ext uri="{FF2B5EF4-FFF2-40B4-BE49-F238E27FC236}">
                <a16:creationId xmlns:a16="http://schemas.microsoft.com/office/drawing/2014/main" id="{2747B3D3-9C29-4666-88BC-1C5E1C8BDC4C}"/>
              </a:ext>
            </a:extLst>
          </p:cNvPr>
          <p:cNvSpPr/>
          <p:nvPr/>
        </p:nvSpPr>
        <p:spPr>
          <a:xfrm>
            <a:off x="8858017" y="1744206"/>
            <a:ext cx="2870612"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IOT PaaS Solutions</a:t>
            </a:r>
          </a:p>
        </p:txBody>
      </p:sp>
      <p:sp>
        <p:nvSpPr>
          <p:cNvPr id="48" name="Rectangle 47">
            <a:extLst>
              <a:ext uri="{FF2B5EF4-FFF2-40B4-BE49-F238E27FC236}">
                <a16:creationId xmlns:a16="http://schemas.microsoft.com/office/drawing/2014/main" id="{ED72D36D-5106-4E16-9475-A91150508B6D}"/>
              </a:ext>
            </a:extLst>
          </p:cNvPr>
          <p:cNvSpPr/>
          <p:nvPr/>
        </p:nvSpPr>
        <p:spPr>
          <a:xfrm>
            <a:off x="8858016" y="2202655"/>
            <a:ext cx="2870612"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IoT SaaS Solutions</a:t>
            </a:r>
          </a:p>
        </p:txBody>
      </p:sp>
      <p:sp>
        <p:nvSpPr>
          <p:cNvPr id="49" name="Rectangle 48">
            <a:extLst>
              <a:ext uri="{FF2B5EF4-FFF2-40B4-BE49-F238E27FC236}">
                <a16:creationId xmlns:a16="http://schemas.microsoft.com/office/drawing/2014/main" id="{BF5210AB-8859-40BD-A6F3-C55422E7E8B9}"/>
              </a:ext>
            </a:extLst>
          </p:cNvPr>
          <p:cNvSpPr/>
          <p:nvPr/>
        </p:nvSpPr>
        <p:spPr>
          <a:xfrm>
            <a:off x="1719013" y="2981313"/>
            <a:ext cx="1521506" cy="367259"/>
          </a:xfrm>
          <a:prstGeom prst="rect">
            <a:avLst/>
          </a:prstGeom>
          <a:noFill/>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Internet of Things</a:t>
            </a:r>
          </a:p>
        </p:txBody>
      </p:sp>
    </p:spTree>
    <p:extLst>
      <p:ext uri="{BB962C8B-B14F-4D97-AF65-F5344CB8AC3E}">
        <p14:creationId xmlns:p14="http://schemas.microsoft.com/office/powerpoint/2010/main" val="35374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304" y="2078006"/>
            <a:ext cx="6256188" cy="3560794"/>
          </a:xfrm>
        </p:spPr>
        <p:txBody>
          <a:bodyPr/>
          <a:lstStyle/>
          <a:p>
            <a:pPr defTabSz="913822" fontAlgn="base">
              <a:lnSpc>
                <a:spcPct val="110000"/>
              </a:lnSpc>
              <a:spcAft>
                <a:spcPct val="0"/>
              </a:spcAft>
            </a:pPr>
            <a:r>
              <a:rPr lang="en-US" sz="3600" dirty="0"/>
              <a:t>Technical Strategy Debrief Business Apps</a:t>
            </a:r>
            <a:br>
              <a:rPr lang="en-US" sz="2745" kern="0" spc="0" dirty="0">
                <a:ln>
                  <a:noFill/>
                </a:ln>
                <a:gradFill>
                  <a:gsLst>
                    <a:gs pos="11000">
                      <a:srgbClr val="FFFFFF"/>
                    </a:gs>
                    <a:gs pos="83000">
                      <a:srgbClr val="FFFFFF"/>
                    </a:gs>
                  </a:gsLst>
                  <a:lin ang="5400000" scaled="1"/>
                </a:gradFill>
                <a:cs typeface="Segoe UI Light" panose="020B0502040204020203" pitchFamily="34" charset="0"/>
              </a:rPr>
            </a:br>
            <a:br>
              <a:rPr lang="en-US" sz="2745" kern="0" spc="0" dirty="0">
                <a:ln>
                  <a:noFill/>
                </a:ln>
                <a:gradFill>
                  <a:gsLst>
                    <a:gs pos="11000">
                      <a:srgbClr val="FFFFFF"/>
                    </a:gs>
                    <a:gs pos="83000">
                      <a:srgbClr val="FFFFFF"/>
                    </a:gs>
                  </a:gsLst>
                  <a:lin ang="5400000" scaled="1"/>
                </a:gradFill>
                <a:cs typeface="Segoe UI Light" panose="020B0502040204020203" pitchFamily="34" charset="0"/>
              </a:rPr>
            </a:br>
            <a:r>
              <a:rPr lang="en-US" sz="2000" kern="0" spc="0" dirty="0">
                <a:ln>
                  <a:noFill/>
                </a:ln>
                <a:gradFill>
                  <a:gsLst>
                    <a:gs pos="11000">
                      <a:srgbClr val="FFFFFF"/>
                    </a:gs>
                    <a:gs pos="83000">
                      <a:srgbClr val="FFFFFF"/>
                    </a:gs>
                  </a:gsLst>
                  <a:lin ang="5400000" scaled="1"/>
                </a:gradFill>
                <a:cs typeface="Segoe UI Light" panose="020B0502040204020203" pitchFamily="34" charset="0"/>
              </a:rPr>
              <a:t>Contributors:  Barb Borrowman, Karen Moen, Renato Leite, Mani Ramachandran, Tom Taylor, Anjali Justus</a:t>
            </a:r>
            <a:br>
              <a:rPr lang="en-US" sz="2000" kern="0" spc="0" dirty="0">
                <a:ln>
                  <a:noFill/>
                </a:ln>
                <a:gradFill>
                  <a:gsLst>
                    <a:gs pos="11000">
                      <a:srgbClr val="FFFFFF"/>
                    </a:gs>
                    <a:gs pos="83000">
                      <a:srgbClr val="FFFFFF"/>
                    </a:gs>
                  </a:gsLst>
                  <a:lin ang="5400000" scaled="1"/>
                </a:gradFill>
                <a:cs typeface="Segoe UI Light" panose="020B0502040204020203" pitchFamily="34" charset="0"/>
              </a:rPr>
            </a:br>
            <a:br>
              <a:rPr lang="en-US" sz="2745" kern="0" spc="0" dirty="0">
                <a:ln>
                  <a:noFill/>
                </a:ln>
                <a:gradFill>
                  <a:gsLst>
                    <a:gs pos="11000">
                      <a:srgbClr val="FFFFFF"/>
                    </a:gs>
                    <a:gs pos="83000">
                      <a:srgbClr val="FFFFFF"/>
                    </a:gs>
                  </a:gsLst>
                  <a:lin ang="5400000" scaled="1"/>
                </a:gradFill>
                <a:cs typeface="Segoe UI Light" panose="020B0502040204020203" pitchFamily="34" charset="0"/>
              </a:rPr>
            </a:br>
            <a:r>
              <a:rPr lang="en-US" sz="3600" i="1" dirty="0">
                <a:solidFill>
                  <a:srgbClr val="FFFF00"/>
                </a:solidFill>
              </a:rPr>
              <a:t>https://aka.ms/ocpbusinessapps</a:t>
            </a:r>
            <a:endParaRPr lang="en-US" sz="4705" i="1" dirty="0">
              <a:solidFill>
                <a:srgbClr val="FFFF00"/>
              </a:solidFill>
            </a:endParaRPr>
          </a:p>
        </p:txBody>
      </p:sp>
    </p:spTree>
    <p:extLst>
      <p:ext uri="{BB962C8B-B14F-4D97-AF65-F5344CB8AC3E}">
        <p14:creationId xmlns:p14="http://schemas.microsoft.com/office/powerpoint/2010/main" val="242317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060">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FC21-FB20-4524-9CAC-FF7A26CE5F45}"/>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2F7702D3-53B0-4D7A-A25E-9D8E9A777E46}"/>
              </a:ext>
            </a:extLst>
          </p:cNvPr>
          <p:cNvSpPr>
            <a:spLocks noGrp="1"/>
          </p:cNvSpPr>
          <p:nvPr>
            <p:ph idx="1"/>
          </p:nvPr>
        </p:nvSpPr>
        <p:spPr/>
        <p:txBody>
          <a:bodyPr>
            <a:normAutofit/>
          </a:bodyPr>
          <a:lstStyle/>
          <a:p>
            <a:pPr fontAlgn="ctr"/>
            <a:r>
              <a:rPr lang="en-US" dirty="0">
                <a:solidFill>
                  <a:schemeClr val="bg1"/>
                </a:solidFill>
              </a:rPr>
              <a:t>Business Apps debrief/Ask us anything</a:t>
            </a:r>
          </a:p>
          <a:p>
            <a:pPr fontAlgn="ctr"/>
            <a:r>
              <a:rPr lang="en-US" dirty="0">
                <a:solidFill>
                  <a:schemeClr val="bg1"/>
                </a:solidFill>
              </a:rPr>
              <a:t>Dynamics Partners – Characteristics,  Offering strategy </a:t>
            </a:r>
          </a:p>
          <a:p>
            <a:pPr fontAlgn="ctr"/>
            <a:r>
              <a:rPr lang="en-US" dirty="0">
                <a:solidFill>
                  <a:schemeClr val="bg1"/>
                </a:solidFill>
              </a:rPr>
              <a:t>Top questions that partners ask on this workload</a:t>
            </a:r>
          </a:p>
          <a:p>
            <a:pPr fontAlgn="ctr"/>
            <a:r>
              <a:rPr lang="en-US" dirty="0">
                <a:solidFill>
                  <a:schemeClr val="bg1"/>
                </a:solidFill>
              </a:rPr>
              <a:t>What you need to know?  Why you should care?</a:t>
            </a:r>
          </a:p>
          <a:p>
            <a:pPr fontAlgn="ctr"/>
            <a:r>
              <a:rPr lang="en-US" dirty="0">
                <a:solidFill>
                  <a:schemeClr val="bg1"/>
                </a:solidFill>
              </a:rPr>
              <a:t>Keep learning and stay up to speed on this technology</a:t>
            </a:r>
          </a:p>
          <a:p>
            <a:pPr fontAlgn="ctr"/>
            <a:endParaRPr lang="en-US" dirty="0">
              <a:solidFill>
                <a:schemeClr val="bg1"/>
              </a:solidFill>
            </a:endParaRPr>
          </a:p>
          <a:p>
            <a:pPr fontAlgn="ctr"/>
            <a:endParaRPr lang="en-US" dirty="0">
              <a:solidFill>
                <a:schemeClr val="bg1"/>
              </a:solidFill>
            </a:endParaRPr>
          </a:p>
          <a:p>
            <a:pPr marL="0" indent="0" fontAlgn="ctr">
              <a:buNone/>
            </a:pPr>
            <a:r>
              <a:rPr lang="en-US" sz="3600" i="1" dirty="0">
                <a:solidFill>
                  <a:srgbClr val="FFFF00"/>
                </a:solidFill>
              </a:rPr>
              <a:t>https://aka.ms/ocpbusinessapps</a:t>
            </a:r>
          </a:p>
          <a:p>
            <a:endParaRPr lang="en-US" dirty="0">
              <a:solidFill>
                <a:schemeClr val="bg1"/>
              </a:solidFill>
            </a:endParaRPr>
          </a:p>
        </p:txBody>
      </p:sp>
    </p:spTree>
    <p:extLst>
      <p:ext uri="{BB962C8B-B14F-4D97-AF65-F5344CB8AC3E}">
        <p14:creationId xmlns:p14="http://schemas.microsoft.com/office/powerpoint/2010/main" val="3060236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alpha val="7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53F9-8D73-4E81-AA4F-5DA0057EDDB0}"/>
              </a:ext>
            </a:extLst>
          </p:cNvPr>
          <p:cNvSpPr>
            <a:spLocks noGrp="1"/>
          </p:cNvSpPr>
          <p:nvPr>
            <p:ph type="title"/>
          </p:nvPr>
        </p:nvSpPr>
        <p:spPr>
          <a:xfrm>
            <a:off x="838200" y="365125"/>
            <a:ext cx="10515600" cy="888221"/>
          </a:xfrm>
        </p:spPr>
        <p:txBody>
          <a:bodyPr/>
          <a:lstStyle/>
          <a:p>
            <a:r>
              <a:rPr lang="en-US" dirty="0">
                <a:solidFill>
                  <a:schemeClr val="bg1"/>
                </a:solidFill>
              </a:rPr>
              <a:t>Dynamics Quiz</a:t>
            </a:r>
            <a:endParaRPr lang="en-US" dirty="0">
              <a:solidFill>
                <a:srgbClr val="FF0000"/>
              </a:solidFill>
            </a:endParaRPr>
          </a:p>
        </p:txBody>
      </p:sp>
      <p:sp>
        <p:nvSpPr>
          <p:cNvPr id="3" name="Content Placeholder 2">
            <a:extLst>
              <a:ext uri="{FF2B5EF4-FFF2-40B4-BE49-F238E27FC236}">
                <a16:creationId xmlns:a16="http://schemas.microsoft.com/office/drawing/2014/main" id="{B9D50372-8DA5-4D2C-AB84-C33E79B32AF6}"/>
              </a:ext>
            </a:extLst>
          </p:cNvPr>
          <p:cNvSpPr>
            <a:spLocks noGrp="1"/>
          </p:cNvSpPr>
          <p:nvPr>
            <p:ph idx="1"/>
          </p:nvPr>
        </p:nvSpPr>
        <p:spPr>
          <a:xfrm>
            <a:off x="838200" y="1825625"/>
            <a:ext cx="10515600" cy="482146"/>
          </a:xfrm>
        </p:spPr>
        <p:txBody>
          <a:bodyPr>
            <a:normAutofit/>
          </a:bodyPr>
          <a:lstStyle/>
          <a:p>
            <a:pPr lvl="1"/>
            <a:r>
              <a:rPr lang="en-US" dirty="0">
                <a:solidFill>
                  <a:srgbClr val="FFC000"/>
                </a:solidFill>
              </a:rPr>
              <a:t>Customer Relationship Management = Dynamics 365 Customer Engagement</a:t>
            </a:r>
          </a:p>
          <a:p>
            <a:pPr lvl="1"/>
            <a:endParaRPr lang="en-US" dirty="0">
              <a:solidFill>
                <a:srgbClr val="FFC000"/>
              </a:solidFill>
            </a:endParaRPr>
          </a:p>
          <a:p>
            <a:pPr lvl="1"/>
            <a:endParaRPr lang="en-US" dirty="0">
              <a:solidFill>
                <a:srgbClr val="FFC000"/>
              </a:solidFill>
            </a:endParaRPr>
          </a:p>
        </p:txBody>
      </p:sp>
      <p:sp>
        <p:nvSpPr>
          <p:cNvPr id="4" name="Content Placeholder 2">
            <a:extLst>
              <a:ext uri="{FF2B5EF4-FFF2-40B4-BE49-F238E27FC236}">
                <a16:creationId xmlns:a16="http://schemas.microsoft.com/office/drawing/2014/main" id="{3658AAB2-F9BA-4055-AF29-C1B0FAC0AD2D}"/>
              </a:ext>
            </a:extLst>
          </p:cNvPr>
          <p:cNvSpPr txBox="1">
            <a:spLocks/>
          </p:cNvSpPr>
          <p:nvPr/>
        </p:nvSpPr>
        <p:spPr>
          <a:xfrm>
            <a:off x="838200" y="1324881"/>
            <a:ext cx="10515600" cy="5292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What does the acronym CRM mean?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92077AC3-0C91-4447-82BD-1238DCCBBB45}"/>
              </a:ext>
            </a:extLst>
          </p:cNvPr>
          <p:cNvSpPr txBox="1">
            <a:spLocks/>
          </p:cNvSpPr>
          <p:nvPr/>
        </p:nvSpPr>
        <p:spPr>
          <a:xfrm>
            <a:off x="838200" y="2226905"/>
            <a:ext cx="10515600" cy="5722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What apps are part of Customer Engagement?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7CC4001-53A4-431A-8BB8-E5F358BC3A0D}"/>
              </a:ext>
            </a:extLst>
          </p:cNvPr>
          <p:cNvSpPr txBox="1">
            <a:spLocks/>
          </p:cNvSpPr>
          <p:nvPr/>
        </p:nvSpPr>
        <p:spPr>
          <a:xfrm>
            <a:off x="782217" y="2799184"/>
            <a:ext cx="10515600" cy="474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Sales – Customer Service – Field Service – Project Service Automation</a:t>
            </a:r>
          </a:p>
        </p:txBody>
      </p:sp>
      <p:sp>
        <p:nvSpPr>
          <p:cNvPr id="7" name="Content Placeholder 2">
            <a:extLst>
              <a:ext uri="{FF2B5EF4-FFF2-40B4-BE49-F238E27FC236}">
                <a16:creationId xmlns:a16="http://schemas.microsoft.com/office/drawing/2014/main" id="{AA791C36-08A4-4570-BAB7-4DBBA4F2D5FF}"/>
              </a:ext>
            </a:extLst>
          </p:cNvPr>
          <p:cNvSpPr txBox="1">
            <a:spLocks/>
          </p:cNvSpPr>
          <p:nvPr/>
        </p:nvSpPr>
        <p:spPr>
          <a:xfrm>
            <a:off x="838200" y="3273297"/>
            <a:ext cx="10515600" cy="491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What does the acronym ERP mean?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30A1C35-C502-478D-9B00-73DA3D9BABCF}"/>
              </a:ext>
            </a:extLst>
          </p:cNvPr>
          <p:cNvSpPr txBox="1">
            <a:spLocks/>
          </p:cNvSpPr>
          <p:nvPr/>
        </p:nvSpPr>
        <p:spPr>
          <a:xfrm>
            <a:off x="782217" y="3845576"/>
            <a:ext cx="10515600" cy="536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Enterprise Resource Planning = Dynamics 365 Unified Operations</a:t>
            </a:r>
          </a:p>
        </p:txBody>
      </p:sp>
      <p:sp>
        <p:nvSpPr>
          <p:cNvPr id="9" name="Content Placeholder 2">
            <a:extLst>
              <a:ext uri="{FF2B5EF4-FFF2-40B4-BE49-F238E27FC236}">
                <a16:creationId xmlns:a16="http://schemas.microsoft.com/office/drawing/2014/main" id="{148FA14B-9BD3-4CC2-9C1D-D58462C743D0}"/>
              </a:ext>
            </a:extLst>
          </p:cNvPr>
          <p:cNvSpPr txBox="1">
            <a:spLocks/>
          </p:cNvSpPr>
          <p:nvPr/>
        </p:nvSpPr>
        <p:spPr>
          <a:xfrm>
            <a:off x="782217" y="4462659"/>
            <a:ext cx="10515600" cy="4914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What apps are part of Unified Operations?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F1099932-40C6-4450-B3B6-97690017D153}"/>
              </a:ext>
            </a:extLst>
          </p:cNvPr>
          <p:cNvSpPr txBox="1">
            <a:spLocks/>
          </p:cNvSpPr>
          <p:nvPr/>
        </p:nvSpPr>
        <p:spPr>
          <a:xfrm>
            <a:off x="968830" y="5034938"/>
            <a:ext cx="10515600" cy="4390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rPr>
              <a:t>Finance &amp; Operations – Talent – Retail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6882957E-9954-4342-AE1E-39792ED6D499}"/>
              </a:ext>
            </a:extLst>
          </p:cNvPr>
          <p:cNvSpPr txBox="1">
            <a:spLocks/>
          </p:cNvSpPr>
          <p:nvPr/>
        </p:nvSpPr>
        <p:spPr>
          <a:xfrm>
            <a:off x="838200" y="5554826"/>
            <a:ext cx="10515600" cy="937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What would the Azure App Solution from yesterday look like on Dynamics?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818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alpha val="70000"/>
          </a:srgbClr>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C56CB0E-78A9-4DEE-A369-F68AA2CAAC22}"/>
              </a:ext>
            </a:extLst>
          </p:cNvPr>
          <p:cNvPicPr>
            <a:picLocks noChangeAspect="1"/>
          </p:cNvPicPr>
          <p:nvPr/>
        </p:nvPicPr>
        <p:blipFill>
          <a:blip r:embed="rId3"/>
          <a:stretch>
            <a:fillRect/>
          </a:stretch>
        </p:blipFill>
        <p:spPr>
          <a:xfrm>
            <a:off x="1193956" y="0"/>
            <a:ext cx="3858913" cy="6858000"/>
          </a:xfrm>
          <a:prstGeom prst="rect">
            <a:avLst/>
          </a:prstGeom>
        </p:spPr>
      </p:pic>
      <p:pic>
        <p:nvPicPr>
          <p:cNvPr id="17" name="Picture 16">
            <a:extLst>
              <a:ext uri="{FF2B5EF4-FFF2-40B4-BE49-F238E27FC236}">
                <a16:creationId xmlns:a16="http://schemas.microsoft.com/office/drawing/2014/main" id="{48E10D86-07A1-4936-9A99-C5E492CD99D8}"/>
              </a:ext>
            </a:extLst>
          </p:cNvPr>
          <p:cNvPicPr>
            <a:picLocks noChangeAspect="1"/>
          </p:cNvPicPr>
          <p:nvPr/>
        </p:nvPicPr>
        <p:blipFill>
          <a:blip r:embed="rId4"/>
          <a:stretch>
            <a:fillRect/>
          </a:stretch>
        </p:blipFill>
        <p:spPr>
          <a:xfrm>
            <a:off x="5561750" y="0"/>
            <a:ext cx="5873692" cy="6819181"/>
          </a:xfrm>
          <a:prstGeom prst="rect">
            <a:avLst/>
          </a:prstGeom>
        </p:spPr>
      </p:pic>
    </p:spTree>
    <p:extLst>
      <p:ext uri="{BB962C8B-B14F-4D97-AF65-F5344CB8AC3E}">
        <p14:creationId xmlns:p14="http://schemas.microsoft.com/office/powerpoint/2010/main" val="100431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D1ADB4D-0346-4364-BEE9-72CAB9F41F62}"/>
              </a:ext>
            </a:extLst>
          </p:cNvPr>
          <p:cNvSpPr/>
          <p:nvPr/>
        </p:nvSpPr>
        <p:spPr bwMode="auto">
          <a:xfrm>
            <a:off x="1818835" y="2301100"/>
            <a:ext cx="2496014" cy="2496014"/>
          </a:xfrm>
          <a:prstGeom prst="ellipse">
            <a:avLst/>
          </a:prstGeom>
          <a:solidFill>
            <a:srgbClr val="EAEAE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Segoe UI Semilight"/>
                <a:ea typeface="Segoe UI" pitchFamily="34" charset="0"/>
                <a:cs typeface="Segoe UI" pitchFamily="34" charset="0"/>
              </a:rPr>
              <a:t>CRM</a:t>
            </a:r>
          </a:p>
        </p:txBody>
      </p:sp>
      <p:sp>
        <p:nvSpPr>
          <p:cNvPr id="48" name="Oval 47">
            <a:extLst>
              <a:ext uri="{FF2B5EF4-FFF2-40B4-BE49-F238E27FC236}">
                <a16:creationId xmlns:a16="http://schemas.microsoft.com/office/drawing/2014/main" id="{E6AE5346-04DE-4854-B110-D26E6D60AF17}"/>
              </a:ext>
            </a:extLst>
          </p:cNvPr>
          <p:cNvSpPr/>
          <p:nvPr/>
        </p:nvSpPr>
        <p:spPr bwMode="auto">
          <a:xfrm>
            <a:off x="7624354" y="2265940"/>
            <a:ext cx="2496014" cy="2496014"/>
          </a:xfrm>
          <a:prstGeom prst="ellipse">
            <a:avLst/>
          </a:prstGeom>
          <a:solidFill>
            <a:srgbClr val="BFBFB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Segoe UI Semilight"/>
                <a:ea typeface="Segoe UI" pitchFamily="34" charset="0"/>
                <a:cs typeface="Segoe UI" pitchFamily="34" charset="0"/>
              </a:rPr>
              <a:t>ERP</a:t>
            </a:r>
          </a:p>
        </p:txBody>
      </p:sp>
      <p:sp>
        <p:nvSpPr>
          <p:cNvPr id="26" name="TextBox 25">
            <a:extLst>
              <a:ext uri="{FF2B5EF4-FFF2-40B4-BE49-F238E27FC236}">
                <a16:creationId xmlns:a16="http://schemas.microsoft.com/office/drawing/2014/main" id="{B2F6A429-A9CF-49CD-AB13-8481C2D9B8D4}"/>
              </a:ext>
            </a:extLst>
          </p:cNvPr>
          <p:cNvSpPr txBox="1"/>
          <p:nvPr/>
        </p:nvSpPr>
        <p:spPr>
          <a:xfrm>
            <a:off x="4225506" y="2502546"/>
            <a:ext cx="855246" cy="510869"/>
          </a:xfrm>
          <a:prstGeom prst="rect">
            <a:avLst/>
          </a:prstGeom>
          <a:noFill/>
        </p:spPr>
        <p:txBody>
          <a:bodyPr wrap="none" lIns="182854" tIns="146284" rIns="182854" bIns="146284" rtlCol="0">
            <a:spAutoFit/>
          </a:bodyPr>
          <a:lstStyle/>
          <a:p>
            <a:pPr marL="0" marR="0" lvl="0" indent="0" algn="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Talent</a:t>
            </a:r>
          </a:p>
        </p:txBody>
      </p:sp>
      <p:sp>
        <p:nvSpPr>
          <p:cNvPr id="47" name="TextBox 46">
            <a:extLst>
              <a:ext uri="{FF2B5EF4-FFF2-40B4-BE49-F238E27FC236}">
                <a16:creationId xmlns:a16="http://schemas.microsoft.com/office/drawing/2014/main" id="{A4EAD1D9-A1A0-42E2-BB2B-A087F46C1A66}"/>
              </a:ext>
            </a:extLst>
          </p:cNvPr>
          <p:cNvSpPr txBox="1"/>
          <p:nvPr/>
        </p:nvSpPr>
        <p:spPr>
          <a:xfrm>
            <a:off x="3826515" y="3846227"/>
            <a:ext cx="822993" cy="510869"/>
          </a:xfrm>
          <a:prstGeom prst="rect">
            <a:avLst/>
          </a:prstGeom>
          <a:noFill/>
        </p:spPr>
        <p:txBody>
          <a:bodyPr wrap="none" lIns="182854" tIns="146284" rIns="182854" bIns="146284" rtlCol="0">
            <a:spAutoFit/>
          </a:bodyPr>
          <a:lstStyle/>
          <a:p>
            <a:pPr marL="0" marR="0" lvl="0" indent="0" algn="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Retail</a:t>
            </a:r>
          </a:p>
        </p:txBody>
      </p:sp>
      <p:sp>
        <p:nvSpPr>
          <p:cNvPr id="50" name="TextBox 49">
            <a:extLst>
              <a:ext uri="{FF2B5EF4-FFF2-40B4-BE49-F238E27FC236}">
                <a16:creationId xmlns:a16="http://schemas.microsoft.com/office/drawing/2014/main" id="{30E9DFE5-5BBC-47AF-BB8D-7A9D2A396145}"/>
              </a:ext>
            </a:extLst>
          </p:cNvPr>
          <p:cNvSpPr txBox="1"/>
          <p:nvPr/>
        </p:nvSpPr>
        <p:spPr>
          <a:xfrm>
            <a:off x="4201238" y="4891801"/>
            <a:ext cx="1342303" cy="726312"/>
          </a:xfrm>
          <a:prstGeom prst="rect">
            <a:avLst/>
          </a:prstGeom>
          <a:noFill/>
        </p:spPr>
        <p:txBody>
          <a:bodyPr wrap="none" lIns="182854" tIns="146284" rIns="182854" bIns="146284" rtlCol="0">
            <a:spAutoFit/>
          </a:bodyPr>
          <a:lstStyle/>
          <a:p>
            <a:pPr marL="0" marR="0" lvl="0" indent="0" algn="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Finance and</a:t>
            </a:r>
            <a:b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Operations</a:t>
            </a:r>
          </a:p>
        </p:txBody>
      </p:sp>
      <p:sp>
        <p:nvSpPr>
          <p:cNvPr id="51" name="TextBox 50">
            <a:extLst>
              <a:ext uri="{FF2B5EF4-FFF2-40B4-BE49-F238E27FC236}">
                <a16:creationId xmlns:a16="http://schemas.microsoft.com/office/drawing/2014/main" id="{46BD0FC7-EBC2-400A-ABA5-F7E839C2EB2C}"/>
              </a:ext>
            </a:extLst>
          </p:cNvPr>
          <p:cNvSpPr txBox="1"/>
          <p:nvPr/>
        </p:nvSpPr>
        <p:spPr>
          <a:xfrm>
            <a:off x="5243096" y="5393326"/>
            <a:ext cx="1572301" cy="726312"/>
          </a:xfrm>
          <a:prstGeom prst="rect">
            <a:avLst/>
          </a:prstGeom>
          <a:noFill/>
        </p:spPr>
        <p:txBody>
          <a:bodyPr wrap="none" lIns="182854" tIns="146284" rIns="182854" bIns="146284" rtlCol="0">
            <a:spAutoFit/>
          </a:bodyPr>
          <a:lstStyle/>
          <a:p>
            <a:pPr marL="0" marR="0" lvl="0" indent="0" algn="ct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Project Service</a:t>
            </a:r>
            <a:b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Automation</a:t>
            </a:r>
          </a:p>
        </p:txBody>
      </p:sp>
      <p:sp>
        <p:nvSpPr>
          <p:cNvPr id="52" name="TextBox 51">
            <a:extLst>
              <a:ext uri="{FF2B5EF4-FFF2-40B4-BE49-F238E27FC236}">
                <a16:creationId xmlns:a16="http://schemas.microsoft.com/office/drawing/2014/main" id="{00F280B6-A563-467D-9092-E919267C88C4}"/>
              </a:ext>
            </a:extLst>
          </p:cNvPr>
          <p:cNvSpPr txBox="1"/>
          <p:nvPr/>
        </p:nvSpPr>
        <p:spPr>
          <a:xfrm>
            <a:off x="5367171" y="1821101"/>
            <a:ext cx="1204508" cy="510869"/>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Marketing</a:t>
            </a:r>
          </a:p>
        </p:txBody>
      </p:sp>
      <p:sp>
        <p:nvSpPr>
          <p:cNvPr id="53" name="TextBox 52">
            <a:extLst>
              <a:ext uri="{FF2B5EF4-FFF2-40B4-BE49-F238E27FC236}">
                <a16:creationId xmlns:a16="http://schemas.microsoft.com/office/drawing/2014/main" id="{CBE51B3F-766C-4270-A5F1-C57FD7C21BEC}"/>
              </a:ext>
            </a:extLst>
          </p:cNvPr>
          <p:cNvSpPr txBox="1"/>
          <p:nvPr/>
        </p:nvSpPr>
        <p:spPr>
          <a:xfrm>
            <a:off x="6970480" y="2502546"/>
            <a:ext cx="779648" cy="510869"/>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Sales</a:t>
            </a:r>
          </a:p>
        </p:txBody>
      </p:sp>
      <p:sp>
        <p:nvSpPr>
          <p:cNvPr id="54" name="TextBox 53">
            <a:extLst>
              <a:ext uri="{FF2B5EF4-FFF2-40B4-BE49-F238E27FC236}">
                <a16:creationId xmlns:a16="http://schemas.microsoft.com/office/drawing/2014/main" id="{2EFAE959-E461-4B54-B3D7-82001256C1A9}"/>
              </a:ext>
            </a:extLst>
          </p:cNvPr>
          <p:cNvSpPr txBox="1"/>
          <p:nvPr/>
        </p:nvSpPr>
        <p:spPr>
          <a:xfrm>
            <a:off x="7103551" y="3812102"/>
            <a:ext cx="1391162" cy="510869"/>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Field Service</a:t>
            </a:r>
          </a:p>
        </p:txBody>
      </p:sp>
      <p:grpSp>
        <p:nvGrpSpPr>
          <p:cNvPr id="5" name="Group 4">
            <a:extLst>
              <a:ext uri="{FF2B5EF4-FFF2-40B4-BE49-F238E27FC236}">
                <a16:creationId xmlns:a16="http://schemas.microsoft.com/office/drawing/2014/main" id="{AD1D1F77-996E-4F62-BF0D-23A10FCD2122}"/>
              </a:ext>
            </a:extLst>
          </p:cNvPr>
          <p:cNvGrpSpPr/>
          <p:nvPr/>
        </p:nvGrpSpPr>
        <p:grpSpPr>
          <a:xfrm>
            <a:off x="4794788" y="2279319"/>
            <a:ext cx="2496014" cy="2496014"/>
            <a:chOff x="4794788" y="2279319"/>
            <a:chExt cx="2496014" cy="2496014"/>
          </a:xfrm>
          <a:solidFill>
            <a:srgbClr val="0078D7"/>
          </a:solidFill>
        </p:grpSpPr>
        <p:grpSp>
          <p:nvGrpSpPr>
            <p:cNvPr id="4" name="Group 3">
              <a:extLst>
                <a:ext uri="{FF2B5EF4-FFF2-40B4-BE49-F238E27FC236}">
                  <a16:creationId xmlns:a16="http://schemas.microsoft.com/office/drawing/2014/main" id="{6B0D3209-54DB-428A-A514-4493EDD04AA5}"/>
                </a:ext>
              </a:extLst>
            </p:cNvPr>
            <p:cNvGrpSpPr/>
            <p:nvPr/>
          </p:nvGrpSpPr>
          <p:grpSpPr>
            <a:xfrm>
              <a:off x="4794788" y="2279319"/>
              <a:ext cx="2496014" cy="2496014"/>
              <a:chOff x="4794788" y="2279319"/>
              <a:chExt cx="2496014" cy="2496014"/>
            </a:xfrm>
            <a:grpFill/>
          </p:grpSpPr>
          <p:sp>
            <p:nvSpPr>
              <p:cNvPr id="81" name="Oval 80">
                <a:extLst>
                  <a:ext uri="{FF2B5EF4-FFF2-40B4-BE49-F238E27FC236}">
                    <a16:creationId xmlns:a16="http://schemas.microsoft.com/office/drawing/2014/main" id="{4BB63DF7-E726-4716-8319-900EE8F6A5A1}"/>
                  </a:ext>
                </a:extLst>
              </p:cNvPr>
              <p:cNvSpPr/>
              <p:nvPr/>
            </p:nvSpPr>
            <p:spPr bwMode="auto">
              <a:xfrm>
                <a:off x="4794788" y="2279319"/>
                <a:ext cx="2496014" cy="24960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6284" rIns="0"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 </a:t>
                </a:r>
              </a:p>
            </p:txBody>
          </p:sp>
          <p:sp>
            <p:nvSpPr>
              <p:cNvPr id="56" name="Oval 55">
                <a:extLst>
                  <a:ext uri="{FF2B5EF4-FFF2-40B4-BE49-F238E27FC236}">
                    <a16:creationId xmlns:a16="http://schemas.microsoft.com/office/drawing/2014/main" id="{5B2615D4-3936-4F0E-A4C1-8B7A950EAEC2}"/>
                  </a:ext>
                </a:extLst>
              </p:cNvPr>
              <p:cNvSpPr/>
              <p:nvPr/>
            </p:nvSpPr>
            <p:spPr bwMode="auto">
              <a:xfrm>
                <a:off x="4794788" y="2279319"/>
                <a:ext cx="2496014" cy="249601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146284" rIns="0"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 </a:t>
                </a:r>
              </a:p>
            </p:txBody>
          </p:sp>
        </p:grpSp>
        <p:sp>
          <p:nvSpPr>
            <p:cNvPr id="57" name="Rectangle 56">
              <a:extLst>
                <a:ext uri="{FF2B5EF4-FFF2-40B4-BE49-F238E27FC236}">
                  <a16:creationId xmlns:a16="http://schemas.microsoft.com/office/drawing/2014/main" id="{29133086-6986-49E5-87FB-1BF38DC1944A}"/>
                </a:ext>
              </a:extLst>
            </p:cNvPr>
            <p:cNvSpPr/>
            <p:nvPr/>
          </p:nvSpPr>
          <p:spPr>
            <a:xfrm>
              <a:off x="5029196" y="3318275"/>
              <a:ext cx="2028119" cy="461665"/>
            </a:xfrm>
            <a:prstGeom prst="rect">
              <a:avLst/>
            </a:prstGeom>
            <a:grpFill/>
          </p:spPr>
          <p:txBody>
            <a:bodyPr wrap="none">
              <a:sp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light"/>
                  <a:ea typeface="Segoe UI" pitchFamily="34" charset="0"/>
                  <a:cs typeface="Segoe UI" pitchFamily="34" charset="0"/>
                </a:rPr>
                <a:t>Dynamics 365</a:t>
              </a:r>
            </a:p>
          </p:txBody>
        </p:sp>
      </p:grpSp>
      <p:grpSp>
        <p:nvGrpSpPr>
          <p:cNvPr id="15" name="Group 14">
            <a:extLst>
              <a:ext uri="{FF2B5EF4-FFF2-40B4-BE49-F238E27FC236}">
                <a16:creationId xmlns:a16="http://schemas.microsoft.com/office/drawing/2014/main" id="{863B552D-AB84-46AE-9FF2-CD5420815FD9}"/>
              </a:ext>
            </a:extLst>
          </p:cNvPr>
          <p:cNvGrpSpPr/>
          <p:nvPr/>
        </p:nvGrpSpPr>
        <p:grpSpPr>
          <a:xfrm>
            <a:off x="3944975" y="3214069"/>
            <a:ext cx="686980" cy="686980"/>
            <a:chOff x="1588659" y="2183001"/>
            <a:chExt cx="687077" cy="687077"/>
          </a:xfrm>
        </p:grpSpPr>
        <p:sp>
          <p:nvSpPr>
            <p:cNvPr id="27" name="Oval 26">
              <a:extLst>
                <a:ext uri="{FF2B5EF4-FFF2-40B4-BE49-F238E27FC236}">
                  <a16:creationId xmlns:a16="http://schemas.microsoft.com/office/drawing/2014/main" id="{037D3391-2ECC-46B0-A406-5E8A6A241FE1}"/>
                </a:ext>
              </a:extLst>
            </p:cNvPr>
            <p:cNvSpPr/>
            <p:nvPr/>
          </p:nvSpPr>
          <p:spPr bwMode="auto">
            <a:xfrm>
              <a:off x="1588659" y="2183001"/>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34" name="Group 4">
              <a:extLst>
                <a:ext uri="{FF2B5EF4-FFF2-40B4-BE49-F238E27FC236}">
                  <a16:creationId xmlns:a16="http://schemas.microsoft.com/office/drawing/2014/main" id="{C9E67882-57EF-4800-B36D-306483EBD218}"/>
                </a:ext>
              </a:extLst>
            </p:cNvPr>
            <p:cNvGrpSpPr>
              <a:grpSpLocks noChangeAspect="1"/>
            </p:cNvGrpSpPr>
            <p:nvPr/>
          </p:nvGrpSpPr>
          <p:grpSpPr bwMode="auto">
            <a:xfrm>
              <a:off x="1785591" y="2346174"/>
              <a:ext cx="293736" cy="313283"/>
              <a:chOff x="381" y="0"/>
              <a:chExt cx="1653" cy="1763"/>
            </a:xfrm>
          </p:grpSpPr>
          <p:sp>
            <p:nvSpPr>
              <p:cNvPr id="35" name="Freeform 5">
                <a:extLst>
                  <a:ext uri="{FF2B5EF4-FFF2-40B4-BE49-F238E27FC236}">
                    <a16:creationId xmlns:a16="http://schemas.microsoft.com/office/drawing/2014/main" id="{C01360E3-33AE-4DFB-A778-7CC0D69800D7}"/>
                  </a:ext>
                </a:extLst>
              </p:cNvPr>
              <p:cNvSpPr>
                <a:spLocks/>
              </p:cNvSpPr>
              <p:nvPr/>
            </p:nvSpPr>
            <p:spPr bwMode="auto">
              <a:xfrm>
                <a:off x="602" y="0"/>
                <a:ext cx="661" cy="661"/>
              </a:xfrm>
              <a:custGeom>
                <a:avLst/>
                <a:gdLst>
                  <a:gd name="T0" fmla="*/ 16 w 96"/>
                  <a:gd name="T1" fmla="*/ 48 h 96"/>
                  <a:gd name="T2" fmla="*/ 48 w 96"/>
                  <a:gd name="T3" fmla="*/ 16 h 96"/>
                  <a:gd name="T4" fmla="*/ 80 w 96"/>
                  <a:gd name="T5" fmla="*/ 48 h 96"/>
                  <a:gd name="T6" fmla="*/ 80 w 96"/>
                  <a:gd name="T7" fmla="*/ 96 h 96"/>
                  <a:gd name="T8" fmla="*/ 96 w 96"/>
                  <a:gd name="T9" fmla="*/ 96 h 96"/>
                  <a:gd name="T10" fmla="*/ 96 w 96"/>
                  <a:gd name="T11" fmla="*/ 48 h 96"/>
                  <a:gd name="T12" fmla="*/ 48 w 96"/>
                  <a:gd name="T13" fmla="*/ 0 h 96"/>
                  <a:gd name="T14" fmla="*/ 0 w 96"/>
                  <a:gd name="T15" fmla="*/ 48 h 96"/>
                  <a:gd name="T16" fmla="*/ 0 w 96"/>
                  <a:gd name="T17" fmla="*/ 96 h 96"/>
                  <a:gd name="T18" fmla="*/ 16 w 96"/>
                  <a:gd name="T19" fmla="*/ 96 h 96"/>
                  <a:gd name="T20" fmla="*/ 16 w 96"/>
                  <a:gd name="T2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96">
                    <a:moveTo>
                      <a:pt x="16" y="48"/>
                    </a:moveTo>
                    <a:cubicBezTo>
                      <a:pt x="16" y="30"/>
                      <a:pt x="30" y="16"/>
                      <a:pt x="48" y="16"/>
                    </a:cubicBezTo>
                    <a:cubicBezTo>
                      <a:pt x="66" y="16"/>
                      <a:pt x="80" y="30"/>
                      <a:pt x="80" y="48"/>
                    </a:cubicBezTo>
                    <a:cubicBezTo>
                      <a:pt x="80" y="96"/>
                      <a:pt x="80" y="96"/>
                      <a:pt x="80" y="96"/>
                    </a:cubicBezTo>
                    <a:cubicBezTo>
                      <a:pt x="96" y="96"/>
                      <a:pt x="96" y="96"/>
                      <a:pt x="96" y="96"/>
                    </a:cubicBezTo>
                    <a:cubicBezTo>
                      <a:pt x="96" y="48"/>
                      <a:pt x="96" y="48"/>
                      <a:pt x="96" y="48"/>
                    </a:cubicBezTo>
                    <a:cubicBezTo>
                      <a:pt x="96" y="22"/>
                      <a:pt x="74" y="0"/>
                      <a:pt x="48" y="0"/>
                    </a:cubicBezTo>
                    <a:cubicBezTo>
                      <a:pt x="22" y="0"/>
                      <a:pt x="0" y="22"/>
                      <a:pt x="0" y="48"/>
                    </a:cubicBezTo>
                    <a:cubicBezTo>
                      <a:pt x="0" y="96"/>
                      <a:pt x="0" y="96"/>
                      <a:pt x="0" y="96"/>
                    </a:cubicBezTo>
                    <a:cubicBezTo>
                      <a:pt x="16" y="96"/>
                      <a:pt x="16" y="96"/>
                      <a:pt x="16" y="96"/>
                    </a:cubicBezTo>
                    <a:lnTo>
                      <a:pt x="16"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6" name="Freeform 6">
                <a:extLst>
                  <a:ext uri="{FF2B5EF4-FFF2-40B4-BE49-F238E27FC236}">
                    <a16:creationId xmlns:a16="http://schemas.microsoft.com/office/drawing/2014/main" id="{17D6CCF8-2563-4EA2-9CD1-A27F314583C7}"/>
                  </a:ext>
                </a:extLst>
              </p:cNvPr>
              <p:cNvSpPr>
                <a:spLocks/>
              </p:cNvSpPr>
              <p:nvPr/>
            </p:nvSpPr>
            <p:spPr bwMode="auto">
              <a:xfrm>
                <a:off x="381" y="441"/>
                <a:ext cx="1102" cy="1212"/>
              </a:xfrm>
              <a:custGeom>
                <a:avLst/>
                <a:gdLst>
                  <a:gd name="T0" fmla="*/ 110 w 1102"/>
                  <a:gd name="T1" fmla="*/ 1102 h 1212"/>
                  <a:gd name="T2" fmla="*/ 110 w 1102"/>
                  <a:gd name="T3" fmla="*/ 110 h 1212"/>
                  <a:gd name="T4" fmla="*/ 992 w 1102"/>
                  <a:gd name="T5" fmla="*/ 110 h 1212"/>
                  <a:gd name="T6" fmla="*/ 992 w 1102"/>
                  <a:gd name="T7" fmla="*/ 441 h 1212"/>
                  <a:gd name="T8" fmla="*/ 1102 w 1102"/>
                  <a:gd name="T9" fmla="*/ 441 h 1212"/>
                  <a:gd name="T10" fmla="*/ 1102 w 1102"/>
                  <a:gd name="T11" fmla="*/ 0 h 1212"/>
                  <a:gd name="T12" fmla="*/ 0 w 1102"/>
                  <a:gd name="T13" fmla="*/ 0 h 1212"/>
                  <a:gd name="T14" fmla="*/ 0 w 1102"/>
                  <a:gd name="T15" fmla="*/ 1212 h 1212"/>
                  <a:gd name="T16" fmla="*/ 441 w 1102"/>
                  <a:gd name="T17" fmla="*/ 1212 h 1212"/>
                  <a:gd name="T18" fmla="*/ 441 w 1102"/>
                  <a:gd name="T19" fmla="*/ 1102 h 1212"/>
                  <a:gd name="T20" fmla="*/ 110 w 1102"/>
                  <a:gd name="T21" fmla="*/ 1102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2" h="1212">
                    <a:moveTo>
                      <a:pt x="110" y="1102"/>
                    </a:moveTo>
                    <a:lnTo>
                      <a:pt x="110" y="110"/>
                    </a:lnTo>
                    <a:lnTo>
                      <a:pt x="992" y="110"/>
                    </a:lnTo>
                    <a:lnTo>
                      <a:pt x="992" y="441"/>
                    </a:lnTo>
                    <a:lnTo>
                      <a:pt x="1102" y="441"/>
                    </a:lnTo>
                    <a:lnTo>
                      <a:pt x="1102" y="0"/>
                    </a:lnTo>
                    <a:lnTo>
                      <a:pt x="0" y="0"/>
                    </a:lnTo>
                    <a:lnTo>
                      <a:pt x="0" y="1212"/>
                    </a:lnTo>
                    <a:lnTo>
                      <a:pt x="441" y="1212"/>
                    </a:lnTo>
                    <a:lnTo>
                      <a:pt x="441" y="1102"/>
                    </a:lnTo>
                    <a:lnTo>
                      <a:pt x="110" y="1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7" name="Freeform 7">
                <a:extLst>
                  <a:ext uri="{FF2B5EF4-FFF2-40B4-BE49-F238E27FC236}">
                    <a16:creationId xmlns:a16="http://schemas.microsoft.com/office/drawing/2014/main" id="{31B67113-A736-4B08-A625-9AF5710A068A}"/>
                  </a:ext>
                </a:extLst>
              </p:cNvPr>
              <p:cNvSpPr>
                <a:spLocks noEditPoints="1"/>
              </p:cNvSpPr>
              <p:nvPr/>
            </p:nvSpPr>
            <p:spPr bwMode="auto">
              <a:xfrm>
                <a:off x="822" y="882"/>
                <a:ext cx="1212" cy="881"/>
              </a:xfrm>
              <a:custGeom>
                <a:avLst/>
                <a:gdLst>
                  <a:gd name="T0" fmla="*/ 661 w 1212"/>
                  <a:gd name="T1" fmla="*/ 0 h 881"/>
                  <a:gd name="T2" fmla="*/ 551 w 1212"/>
                  <a:gd name="T3" fmla="*/ 0 h 881"/>
                  <a:gd name="T4" fmla="*/ 0 w 1212"/>
                  <a:gd name="T5" fmla="*/ 0 h 881"/>
                  <a:gd name="T6" fmla="*/ 0 w 1212"/>
                  <a:gd name="T7" fmla="*/ 661 h 881"/>
                  <a:gd name="T8" fmla="*/ 0 w 1212"/>
                  <a:gd name="T9" fmla="*/ 771 h 881"/>
                  <a:gd name="T10" fmla="*/ 0 w 1212"/>
                  <a:gd name="T11" fmla="*/ 881 h 881"/>
                  <a:gd name="T12" fmla="*/ 1212 w 1212"/>
                  <a:gd name="T13" fmla="*/ 881 h 881"/>
                  <a:gd name="T14" fmla="*/ 1212 w 1212"/>
                  <a:gd name="T15" fmla="*/ 0 h 881"/>
                  <a:gd name="T16" fmla="*/ 661 w 1212"/>
                  <a:gd name="T17" fmla="*/ 0 h 881"/>
                  <a:gd name="T18" fmla="*/ 1102 w 1212"/>
                  <a:gd name="T19" fmla="*/ 771 h 881"/>
                  <a:gd name="T20" fmla="*/ 110 w 1212"/>
                  <a:gd name="T21" fmla="*/ 771 h 881"/>
                  <a:gd name="T22" fmla="*/ 110 w 1212"/>
                  <a:gd name="T23" fmla="*/ 771 h 881"/>
                  <a:gd name="T24" fmla="*/ 110 w 1212"/>
                  <a:gd name="T25" fmla="*/ 661 h 881"/>
                  <a:gd name="T26" fmla="*/ 110 w 1212"/>
                  <a:gd name="T27" fmla="*/ 110 h 881"/>
                  <a:gd name="T28" fmla="*/ 551 w 1212"/>
                  <a:gd name="T29" fmla="*/ 110 h 881"/>
                  <a:gd name="T30" fmla="*/ 661 w 1212"/>
                  <a:gd name="T31" fmla="*/ 110 h 881"/>
                  <a:gd name="T32" fmla="*/ 1102 w 1212"/>
                  <a:gd name="T33" fmla="*/ 110 h 881"/>
                  <a:gd name="T34" fmla="*/ 1102 w 1212"/>
                  <a:gd name="T35" fmla="*/ 77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2" h="881">
                    <a:moveTo>
                      <a:pt x="661" y="0"/>
                    </a:moveTo>
                    <a:lnTo>
                      <a:pt x="551" y="0"/>
                    </a:lnTo>
                    <a:lnTo>
                      <a:pt x="0" y="0"/>
                    </a:lnTo>
                    <a:lnTo>
                      <a:pt x="0" y="661"/>
                    </a:lnTo>
                    <a:lnTo>
                      <a:pt x="0" y="771"/>
                    </a:lnTo>
                    <a:lnTo>
                      <a:pt x="0" y="881"/>
                    </a:lnTo>
                    <a:lnTo>
                      <a:pt x="1212" y="881"/>
                    </a:lnTo>
                    <a:lnTo>
                      <a:pt x="1212" y="0"/>
                    </a:lnTo>
                    <a:lnTo>
                      <a:pt x="661" y="0"/>
                    </a:lnTo>
                    <a:close/>
                    <a:moveTo>
                      <a:pt x="1102" y="771"/>
                    </a:moveTo>
                    <a:lnTo>
                      <a:pt x="110" y="771"/>
                    </a:lnTo>
                    <a:lnTo>
                      <a:pt x="110" y="771"/>
                    </a:lnTo>
                    <a:lnTo>
                      <a:pt x="110" y="661"/>
                    </a:lnTo>
                    <a:lnTo>
                      <a:pt x="110" y="110"/>
                    </a:lnTo>
                    <a:lnTo>
                      <a:pt x="551" y="110"/>
                    </a:lnTo>
                    <a:lnTo>
                      <a:pt x="661" y="110"/>
                    </a:lnTo>
                    <a:lnTo>
                      <a:pt x="1102" y="110"/>
                    </a:lnTo>
                    <a:lnTo>
                      <a:pt x="1102" y="77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38" name="Freeform 8">
                <a:extLst>
                  <a:ext uri="{FF2B5EF4-FFF2-40B4-BE49-F238E27FC236}">
                    <a16:creationId xmlns:a16="http://schemas.microsoft.com/office/drawing/2014/main" id="{E1336DBD-053D-47BD-B76B-F00A69D4EB74}"/>
                  </a:ext>
                </a:extLst>
              </p:cNvPr>
              <p:cNvSpPr>
                <a:spLocks/>
              </p:cNvSpPr>
              <p:nvPr/>
            </p:nvSpPr>
            <p:spPr bwMode="auto">
              <a:xfrm>
                <a:off x="1152" y="1102"/>
                <a:ext cx="551" cy="441"/>
              </a:xfrm>
              <a:custGeom>
                <a:avLst/>
                <a:gdLst>
                  <a:gd name="T0" fmla="*/ 64 w 80"/>
                  <a:gd name="T1" fmla="*/ 24 h 64"/>
                  <a:gd name="T2" fmla="*/ 40 w 80"/>
                  <a:gd name="T3" fmla="*/ 48 h 64"/>
                  <a:gd name="T4" fmla="*/ 16 w 80"/>
                  <a:gd name="T5" fmla="*/ 24 h 64"/>
                  <a:gd name="T6" fmla="*/ 16 w 80"/>
                  <a:gd name="T7" fmla="*/ 0 h 64"/>
                  <a:gd name="T8" fmla="*/ 0 w 80"/>
                  <a:gd name="T9" fmla="*/ 0 h 64"/>
                  <a:gd name="T10" fmla="*/ 0 w 80"/>
                  <a:gd name="T11" fmla="*/ 24 h 64"/>
                  <a:gd name="T12" fmla="*/ 40 w 80"/>
                  <a:gd name="T13" fmla="*/ 64 h 64"/>
                  <a:gd name="T14" fmla="*/ 80 w 80"/>
                  <a:gd name="T15" fmla="*/ 24 h 64"/>
                  <a:gd name="T16" fmla="*/ 80 w 80"/>
                  <a:gd name="T17" fmla="*/ 0 h 64"/>
                  <a:gd name="T18" fmla="*/ 64 w 80"/>
                  <a:gd name="T19" fmla="*/ 0 h 64"/>
                  <a:gd name="T20" fmla="*/ 64 w 80"/>
                  <a:gd name="T21"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64">
                    <a:moveTo>
                      <a:pt x="64" y="24"/>
                    </a:moveTo>
                    <a:cubicBezTo>
                      <a:pt x="64" y="37"/>
                      <a:pt x="53" y="48"/>
                      <a:pt x="40" y="48"/>
                    </a:cubicBezTo>
                    <a:cubicBezTo>
                      <a:pt x="27" y="48"/>
                      <a:pt x="16" y="37"/>
                      <a:pt x="16" y="24"/>
                    </a:cubicBezTo>
                    <a:cubicBezTo>
                      <a:pt x="16" y="0"/>
                      <a:pt x="16" y="0"/>
                      <a:pt x="16" y="0"/>
                    </a:cubicBezTo>
                    <a:cubicBezTo>
                      <a:pt x="0" y="0"/>
                      <a:pt x="0" y="0"/>
                      <a:pt x="0" y="0"/>
                    </a:cubicBezTo>
                    <a:cubicBezTo>
                      <a:pt x="0" y="24"/>
                      <a:pt x="0" y="24"/>
                      <a:pt x="0" y="24"/>
                    </a:cubicBezTo>
                    <a:cubicBezTo>
                      <a:pt x="0" y="46"/>
                      <a:pt x="18" y="64"/>
                      <a:pt x="40" y="64"/>
                    </a:cubicBezTo>
                    <a:cubicBezTo>
                      <a:pt x="62" y="64"/>
                      <a:pt x="80" y="46"/>
                      <a:pt x="80" y="24"/>
                    </a:cubicBezTo>
                    <a:cubicBezTo>
                      <a:pt x="80" y="0"/>
                      <a:pt x="80" y="0"/>
                      <a:pt x="80" y="0"/>
                    </a:cubicBezTo>
                    <a:cubicBezTo>
                      <a:pt x="64" y="0"/>
                      <a:pt x="64" y="0"/>
                      <a:pt x="64" y="0"/>
                    </a:cubicBezTo>
                    <a:lnTo>
                      <a:pt x="64" y="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21" name="Group 20">
            <a:extLst>
              <a:ext uri="{FF2B5EF4-FFF2-40B4-BE49-F238E27FC236}">
                <a16:creationId xmlns:a16="http://schemas.microsoft.com/office/drawing/2014/main" id="{EA56A7F1-52B3-4EE2-A440-F997E9B9F0FA}"/>
              </a:ext>
            </a:extLst>
          </p:cNvPr>
          <p:cNvGrpSpPr/>
          <p:nvPr/>
        </p:nvGrpSpPr>
        <p:grpSpPr>
          <a:xfrm>
            <a:off x="7111056" y="4336892"/>
            <a:ext cx="686980" cy="686980"/>
            <a:chOff x="8415947" y="4695628"/>
            <a:chExt cx="687077" cy="687077"/>
          </a:xfrm>
        </p:grpSpPr>
        <p:sp>
          <p:nvSpPr>
            <p:cNvPr id="33" name="Oval 32">
              <a:extLst>
                <a:ext uri="{FF2B5EF4-FFF2-40B4-BE49-F238E27FC236}">
                  <a16:creationId xmlns:a16="http://schemas.microsoft.com/office/drawing/2014/main" id="{EDE8FC62-848A-474D-8536-C2479C3C3303}"/>
                </a:ext>
              </a:extLst>
            </p:cNvPr>
            <p:cNvSpPr/>
            <p:nvPr/>
          </p:nvSpPr>
          <p:spPr bwMode="auto">
            <a:xfrm>
              <a:off x="8415947" y="4695628"/>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3" name="Graphic 2">
              <a:extLst>
                <a:ext uri="{FF2B5EF4-FFF2-40B4-BE49-F238E27FC236}">
                  <a16:creationId xmlns:a16="http://schemas.microsoft.com/office/drawing/2014/main" id="{98FA3CC1-25F9-43F1-8A63-BBFE4C26F4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6021" y="4862476"/>
              <a:ext cx="209550" cy="285750"/>
            </a:xfrm>
            <a:prstGeom prst="rect">
              <a:avLst/>
            </a:prstGeom>
          </p:spPr>
        </p:pic>
      </p:grpSp>
      <p:grpSp>
        <p:nvGrpSpPr>
          <p:cNvPr id="20" name="Group 19">
            <a:extLst>
              <a:ext uri="{FF2B5EF4-FFF2-40B4-BE49-F238E27FC236}">
                <a16:creationId xmlns:a16="http://schemas.microsoft.com/office/drawing/2014/main" id="{24CC4ED4-A336-487C-A936-37704F81C04C}"/>
              </a:ext>
            </a:extLst>
          </p:cNvPr>
          <p:cNvGrpSpPr/>
          <p:nvPr/>
        </p:nvGrpSpPr>
        <p:grpSpPr>
          <a:xfrm>
            <a:off x="7455571" y="3190437"/>
            <a:ext cx="686980" cy="686980"/>
            <a:chOff x="9844261" y="3914287"/>
            <a:chExt cx="687077" cy="687077"/>
          </a:xfrm>
        </p:grpSpPr>
        <p:sp>
          <p:nvSpPr>
            <p:cNvPr id="32" name="Oval 31">
              <a:extLst>
                <a:ext uri="{FF2B5EF4-FFF2-40B4-BE49-F238E27FC236}">
                  <a16:creationId xmlns:a16="http://schemas.microsoft.com/office/drawing/2014/main" id="{2441123E-D3EC-46C9-9920-5A157171CF2A}"/>
                </a:ext>
              </a:extLst>
            </p:cNvPr>
            <p:cNvSpPr/>
            <p:nvPr/>
          </p:nvSpPr>
          <p:spPr bwMode="auto">
            <a:xfrm>
              <a:off x="9844261" y="3914287"/>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9" name="Graphic 8">
              <a:extLst>
                <a:ext uri="{FF2B5EF4-FFF2-40B4-BE49-F238E27FC236}">
                  <a16:creationId xmlns:a16="http://schemas.microsoft.com/office/drawing/2014/main" id="{115CCBCA-A91B-44E5-BDF4-D90FD51393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1879" y="4149201"/>
              <a:ext cx="285750" cy="209550"/>
            </a:xfrm>
            <a:prstGeom prst="rect">
              <a:avLst/>
            </a:prstGeom>
          </p:spPr>
        </p:pic>
      </p:grpSp>
      <p:grpSp>
        <p:nvGrpSpPr>
          <p:cNvPr id="19" name="Group 18">
            <a:extLst>
              <a:ext uri="{FF2B5EF4-FFF2-40B4-BE49-F238E27FC236}">
                <a16:creationId xmlns:a16="http://schemas.microsoft.com/office/drawing/2014/main" id="{03F15E9F-37C3-48BB-8C26-F3DAA8FFAC64}"/>
              </a:ext>
            </a:extLst>
          </p:cNvPr>
          <p:cNvGrpSpPr/>
          <p:nvPr/>
        </p:nvGrpSpPr>
        <p:grpSpPr>
          <a:xfrm>
            <a:off x="7046437" y="1875172"/>
            <a:ext cx="686980" cy="686980"/>
            <a:chOff x="9844261" y="2183001"/>
            <a:chExt cx="687077" cy="687077"/>
          </a:xfrm>
        </p:grpSpPr>
        <p:sp>
          <p:nvSpPr>
            <p:cNvPr id="31" name="Oval 30">
              <a:extLst>
                <a:ext uri="{FF2B5EF4-FFF2-40B4-BE49-F238E27FC236}">
                  <a16:creationId xmlns:a16="http://schemas.microsoft.com/office/drawing/2014/main" id="{63D0DFD6-4540-437A-B6B3-7190D0A97953}"/>
                </a:ext>
              </a:extLst>
            </p:cNvPr>
            <p:cNvSpPr/>
            <p:nvPr/>
          </p:nvSpPr>
          <p:spPr bwMode="auto">
            <a:xfrm>
              <a:off x="9844261" y="2183001"/>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46" name="Graphic 45">
              <a:extLst>
                <a:ext uri="{FF2B5EF4-FFF2-40B4-BE49-F238E27FC236}">
                  <a16:creationId xmlns:a16="http://schemas.microsoft.com/office/drawing/2014/main" id="{0176328D-2C02-409E-8953-AF894467E6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5973" y="2402396"/>
              <a:ext cx="247650" cy="247650"/>
            </a:xfrm>
            <a:prstGeom prst="rect">
              <a:avLst/>
            </a:prstGeom>
          </p:spPr>
        </p:pic>
      </p:grpSp>
      <p:grpSp>
        <p:nvGrpSpPr>
          <p:cNvPr id="18" name="Group 17">
            <a:extLst>
              <a:ext uri="{FF2B5EF4-FFF2-40B4-BE49-F238E27FC236}">
                <a16:creationId xmlns:a16="http://schemas.microsoft.com/office/drawing/2014/main" id="{2D468C75-B796-4E38-9894-3DA6EEEF4300}"/>
              </a:ext>
            </a:extLst>
          </p:cNvPr>
          <p:cNvGrpSpPr/>
          <p:nvPr/>
        </p:nvGrpSpPr>
        <p:grpSpPr>
          <a:xfrm>
            <a:off x="5685757" y="1243551"/>
            <a:ext cx="686980" cy="686980"/>
            <a:chOff x="8415947" y="1291427"/>
            <a:chExt cx="687077" cy="687077"/>
          </a:xfrm>
        </p:grpSpPr>
        <p:sp>
          <p:nvSpPr>
            <p:cNvPr id="30" name="Oval 29">
              <a:extLst>
                <a:ext uri="{FF2B5EF4-FFF2-40B4-BE49-F238E27FC236}">
                  <a16:creationId xmlns:a16="http://schemas.microsoft.com/office/drawing/2014/main" id="{EB6E4724-84E9-4ED3-8A33-AD999DCB04B8}"/>
                </a:ext>
              </a:extLst>
            </p:cNvPr>
            <p:cNvSpPr/>
            <p:nvPr/>
          </p:nvSpPr>
          <p:spPr bwMode="auto">
            <a:xfrm>
              <a:off x="8415947" y="1291427"/>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11" name="Graphic 10">
              <a:extLst>
                <a:ext uri="{FF2B5EF4-FFF2-40B4-BE49-F238E27FC236}">
                  <a16:creationId xmlns:a16="http://schemas.microsoft.com/office/drawing/2014/main" id="{1B3C81F1-F54D-4B16-AFDD-5935CF12D8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18444" y="1516999"/>
              <a:ext cx="285750" cy="209550"/>
            </a:xfrm>
            <a:prstGeom prst="rect">
              <a:avLst/>
            </a:prstGeom>
          </p:spPr>
        </p:pic>
      </p:grpSp>
      <p:grpSp>
        <p:nvGrpSpPr>
          <p:cNvPr id="12" name="Group 11"/>
          <p:cNvGrpSpPr/>
          <p:nvPr/>
        </p:nvGrpSpPr>
        <p:grpSpPr>
          <a:xfrm>
            <a:off x="5685757" y="4866763"/>
            <a:ext cx="686980" cy="686980"/>
            <a:chOff x="2966396" y="4695628"/>
            <a:chExt cx="687077" cy="687077"/>
          </a:xfrm>
        </p:grpSpPr>
        <p:sp>
          <p:nvSpPr>
            <p:cNvPr id="29" name="Oval 28">
              <a:extLst>
                <a:ext uri="{FF2B5EF4-FFF2-40B4-BE49-F238E27FC236}">
                  <a16:creationId xmlns:a16="http://schemas.microsoft.com/office/drawing/2014/main" id="{06F7FB49-6C7E-4C09-9B24-335E9818C5CC}"/>
                </a:ext>
              </a:extLst>
            </p:cNvPr>
            <p:cNvSpPr/>
            <p:nvPr/>
          </p:nvSpPr>
          <p:spPr bwMode="auto">
            <a:xfrm>
              <a:off x="2966396" y="4695628"/>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59" name="Picture 58"/>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3174178" y="4844554"/>
              <a:ext cx="339489" cy="335900"/>
            </a:xfrm>
            <a:prstGeom prst="rect">
              <a:avLst/>
            </a:prstGeom>
          </p:spPr>
        </p:pic>
      </p:grpSp>
      <p:grpSp>
        <p:nvGrpSpPr>
          <p:cNvPr id="8" name="Group 7"/>
          <p:cNvGrpSpPr/>
          <p:nvPr/>
        </p:nvGrpSpPr>
        <p:grpSpPr>
          <a:xfrm>
            <a:off x="4432053" y="4336892"/>
            <a:ext cx="686980" cy="686980"/>
            <a:chOff x="1588659" y="3914287"/>
            <a:chExt cx="687077" cy="687077"/>
          </a:xfrm>
        </p:grpSpPr>
        <p:sp>
          <p:nvSpPr>
            <p:cNvPr id="28" name="Oval 27">
              <a:extLst>
                <a:ext uri="{FF2B5EF4-FFF2-40B4-BE49-F238E27FC236}">
                  <a16:creationId xmlns:a16="http://schemas.microsoft.com/office/drawing/2014/main" id="{AEF24C92-8F32-448C-BFB0-F5751A044630}"/>
                </a:ext>
              </a:extLst>
            </p:cNvPr>
            <p:cNvSpPr/>
            <p:nvPr/>
          </p:nvSpPr>
          <p:spPr bwMode="auto">
            <a:xfrm>
              <a:off x="1588659" y="3914287"/>
              <a:ext cx="687077" cy="687077"/>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2107" y="4068962"/>
              <a:ext cx="346350" cy="346350"/>
            </a:xfrm>
            <a:prstGeom prst="rect">
              <a:avLst/>
            </a:prstGeom>
          </p:spPr>
        </p:pic>
      </p:grpSp>
      <p:sp>
        <p:nvSpPr>
          <p:cNvPr id="94" name="TextBox 93">
            <a:extLst>
              <a:ext uri="{FF2B5EF4-FFF2-40B4-BE49-F238E27FC236}">
                <a16:creationId xmlns:a16="http://schemas.microsoft.com/office/drawing/2014/main" id="{F3DB4869-464A-467D-AEF7-7D1EF39A31F5}"/>
              </a:ext>
            </a:extLst>
          </p:cNvPr>
          <p:cNvSpPr txBox="1"/>
          <p:nvPr/>
        </p:nvSpPr>
        <p:spPr>
          <a:xfrm>
            <a:off x="6876961" y="4891801"/>
            <a:ext cx="1203418" cy="726312"/>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Customer </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Service</a:t>
            </a:r>
          </a:p>
        </p:txBody>
      </p:sp>
      <p:sp>
        <p:nvSpPr>
          <p:cNvPr id="96" name="TextBox 95">
            <a:extLst>
              <a:ext uri="{FF2B5EF4-FFF2-40B4-BE49-F238E27FC236}">
                <a16:creationId xmlns:a16="http://schemas.microsoft.com/office/drawing/2014/main" id="{CBF7B1AD-C098-4777-B8AC-A0FC08AB9A4F}"/>
              </a:ext>
            </a:extLst>
          </p:cNvPr>
          <p:cNvSpPr txBox="1"/>
          <p:nvPr/>
        </p:nvSpPr>
        <p:spPr>
          <a:xfrm>
            <a:off x="5499886" y="718808"/>
            <a:ext cx="1161164" cy="510869"/>
          </a:xfrm>
          <a:prstGeom prst="rect">
            <a:avLst/>
          </a:prstGeom>
          <a:noFill/>
        </p:spPr>
        <p:txBody>
          <a:bodyPr wrap="none" lIns="182854" tIns="146284" rIns="182854" bIns="146284" rtlCol="0">
            <a:spAutoFit/>
          </a:bodyPr>
          <a:lstStyle>
            <a:defPPr>
              <a:defRPr lang="en-US"/>
            </a:defPPr>
            <a:lvl1pPr marR="0" lvl="0" indent="0" algn="ctr" fontAlgn="auto">
              <a:lnSpc>
                <a:spcPct val="90000"/>
              </a:lnSpc>
              <a:spcBef>
                <a:spcPts val="0"/>
              </a:spcBef>
              <a:spcAft>
                <a:spcPts val="600"/>
              </a:spcAft>
              <a:buClrTx/>
              <a:buSzTx/>
              <a:buFontTx/>
              <a:buNone/>
              <a:tabLst/>
              <a:defRPr sz="1200" spc="300">
                <a:solidFill>
                  <a:schemeClr val="bg1">
                    <a:lumMod val="50000"/>
                  </a:schemeClr>
                </a:solidFill>
                <a:latin typeface="Segoe UI Semibold" panose="020B0702040204020203" pitchFamily="34" charset="0"/>
                <a:cs typeface="Segoe UI Semibold" panose="020B0702040204020203" pitchFamily="34" charset="0"/>
              </a:defRPr>
            </a:lvl1pPr>
          </a:lstStyle>
          <a:p>
            <a:pPr marL="0" marR="0" lvl="0" indent="0" algn="ct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INSIGHTS</a:t>
            </a:r>
          </a:p>
        </p:txBody>
      </p:sp>
      <p:sp>
        <p:nvSpPr>
          <p:cNvPr id="98" name="TextBox 97">
            <a:extLst>
              <a:ext uri="{FF2B5EF4-FFF2-40B4-BE49-F238E27FC236}">
                <a16:creationId xmlns:a16="http://schemas.microsoft.com/office/drawing/2014/main" id="{F8134EB5-5BE0-4584-A76D-9BD4E540176D}"/>
              </a:ext>
            </a:extLst>
          </p:cNvPr>
          <p:cNvSpPr txBox="1"/>
          <p:nvPr/>
        </p:nvSpPr>
        <p:spPr>
          <a:xfrm>
            <a:off x="4956533" y="6005636"/>
            <a:ext cx="2172530" cy="510869"/>
          </a:xfrm>
          <a:prstGeom prst="rect">
            <a:avLst/>
          </a:prstGeom>
          <a:noFill/>
        </p:spPr>
        <p:txBody>
          <a:bodyPr wrap="none" lIns="182854" tIns="146284" rIns="182854" bIns="146284" rtlCol="0">
            <a:spAutoFit/>
          </a:bodyPr>
          <a:lstStyle/>
          <a:p>
            <a:pPr marL="0" marR="0" lvl="0" indent="0" algn="ctr" defTabSz="914225"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44546A"/>
                </a:solidFill>
                <a:effectLst/>
                <a:uLnTx/>
                <a:uFillTx/>
                <a:latin typeface="Segoe UI Semibold" panose="020B0702040204020203" pitchFamily="34" charset="0"/>
                <a:ea typeface="+mn-ea"/>
                <a:cs typeface="Segoe UI Semibold" panose="020B0702040204020203" pitchFamily="34" charset="0"/>
              </a:rPr>
              <a:t>BUSINESS PROCESSES</a:t>
            </a:r>
          </a:p>
        </p:txBody>
      </p:sp>
      <p:sp>
        <p:nvSpPr>
          <p:cNvPr id="62" name="Title 3">
            <a:extLst>
              <a:ext uri="{FF2B5EF4-FFF2-40B4-BE49-F238E27FC236}">
                <a16:creationId xmlns:a16="http://schemas.microsoft.com/office/drawing/2014/main" id="{F343BEA1-5925-498A-94CA-0BAB8486B448}"/>
              </a:ext>
            </a:extLst>
          </p:cNvPr>
          <p:cNvSpPr txBox="1">
            <a:spLocks/>
          </p:cNvSpPr>
          <p:nvPr/>
        </p:nvSpPr>
        <p:spPr>
          <a:xfrm>
            <a:off x="275465" y="109138"/>
            <a:ext cx="11887877" cy="917445"/>
          </a:xfrm>
          <a:prstGeom prst="rect">
            <a:avLst/>
          </a:prstGeom>
        </p:spPr>
        <p:txBody>
          <a:bodyPr/>
          <a:lstStyle>
            <a:lvl1pPr algn="l" defTabSz="914367" rtl="0" eaLnBrk="1" latinLnBrk="0" hangingPunct="1">
              <a:lnSpc>
                <a:spcPct val="90000"/>
              </a:lnSpc>
              <a:spcBef>
                <a:spcPct val="0"/>
              </a:spcBef>
              <a:buNone/>
              <a:defRPr lang="en-US" sz="4313"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19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prstClr val="white"/>
                </a:solidFill>
                <a:effectLst/>
                <a:uLnTx/>
                <a:uFillTx/>
                <a:latin typeface="Segoe UI Light"/>
                <a:ea typeface="+mn-ea"/>
                <a:cs typeface="Segoe UI" pitchFamily="34" charset="0"/>
              </a:rPr>
              <a:t>Dynamics 365 enables this new world</a:t>
            </a:r>
          </a:p>
        </p:txBody>
      </p:sp>
      <p:sp>
        <p:nvSpPr>
          <p:cNvPr id="63" name="Oval 62">
            <a:extLst>
              <a:ext uri="{FF2B5EF4-FFF2-40B4-BE49-F238E27FC236}">
                <a16:creationId xmlns:a16="http://schemas.microsoft.com/office/drawing/2014/main" id="{495A03FE-DC0F-4ECA-B632-6CF5E8121D51}"/>
              </a:ext>
            </a:extLst>
          </p:cNvPr>
          <p:cNvSpPr/>
          <p:nvPr/>
        </p:nvSpPr>
        <p:spPr bwMode="auto">
          <a:xfrm>
            <a:off x="4432053" y="1875172"/>
            <a:ext cx="686980" cy="686980"/>
          </a:xfrm>
          <a:prstGeom prst="ellipse">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64" name="Group 11">
            <a:extLst>
              <a:ext uri="{FF2B5EF4-FFF2-40B4-BE49-F238E27FC236}">
                <a16:creationId xmlns:a16="http://schemas.microsoft.com/office/drawing/2014/main" id="{B0F6013A-90B9-4B97-A9C8-5BEF7A71B3AC}"/>
              </a:ext>
            </a:extLst>
          </p:cNvPr>
          <p:cNvGrpSpPr>
            <a:grpSpLocks noChangeAspect="1"/>
          </p:cNvGrpSpPr>
          <p:nvPr/>
        </p:nvGrpSpPr>
        <p:grpSpPr bwMode="auto">
          <a:xfrm>
            <a:off x="4631559" y="2079047"/>
            <a:ext cx="287968" cy="252850"/>
            <a:chOff x="3655" y="1998"/>
            <a:chExt cx="369" cy="324"/>
          </a:xfrm>
          <a:solidFill>
            <a:schemeClr val="bg1"/>
          </a:solidFill>
        </p:grpSpPr>
        <p:sp>
          <p:nvSpPr>
            <p:cNvPr id="65" name="Freeform 12">
              <a:extLst>
                <a:ext uri="{FF2B5EF4-FFF2-40B4-BE49-F238E27FC236}">
                  <a16:creationId xmlns:a16="http://schemas.microsoft.com/office/drawing/2014/main" id="{24BB40B8-2EA5-49DE-B503-F39F19C06093}"/>
                </a:ext>
              </a:extLst>
            </p:cNvPr>
            <p:cNvSpPr>
              <a:spLocks noEditPoints="1"/>
            </p:cNvSpPr>
            <p:nvPr/>
          </p:nvSpPr>
          <p:spPr bwMode="auto">
            <a:xfrm>
              <a:off x="3678" y="1998"/>
              <a:ext cx="116" cy="116"/>
            </a:xfrm>
            <a:custGeom>
              <a:avLst/>
              <a:gdLst>
                <a:gd name="T0" fmla="*/ 80 w 160"/>
                <a:gd name="T1" fmla="*/ 32 h 160"/>
                <a:gd name="T2" fmla="*/ 128 w 160"/>
                <a:gd name="T3" fmla="*/ 80 h 160"/>
                <a:gd name="T4" fmla="*/ 80 w 160"/>
                <a:gd name="T5" fmla="*/ 128 h 160"/>
                <a:gd name="T6" fmla="*/ 32 w 160"/>
                <a:gd name="T7" fmla="*/ 80 h 160"/>
                <a:gd name="T8" fmla="*/ 80 w 160"/>
                <a:gd name="T9" fmla="*/ 32 h 160"/>
                <a:gd name="T10" fmla="*/ 80 w 160"/>
                <a:gd name="T11" fmla="*/ 0 h 160"/>
                <a:gd name="T12" fmla="*/ 0 w 160"/>
                <a:gd name="T13" fmla="*/ 80 h 160"/>
                <a:gd name="T14" fmla="*/ 80 w 160"/>
                <a:gd name="T15" fmla="*/ 160 h 160"/>
                <a:gd name="T16" fmla="*/ 160 w 160"/>
                <a:gd name="T17" fmla="*/ 80 h 160"/>
                <a:gd name="T18" fmla="*/ 80 w 160"/>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0">
                  <a:moveTo>
                    <a:pt x="80" y="32"/>
                  </a:moveTo>
                  <a:cubicBezTo>
                    <a:pt x="106" y="32"/>
                    <a:pt x="128" y="54"/>
                    <a:pt x="128" y="80"/>
                  </a:cubicBezTo>
                  <a:cubicBezTo>
                    <a:pt x="128" y="106"/>
                    <a:pt x="106" y="128"/>
                    <a:pt x="80" y="128"/>
                  </a:cubicBezTo>
                  <a:cubicBezTo>
                    <a:pt x="54" y="128"/>
                    <a:pt x="32" y="106"/>
                    <a:pt x="32" y="80"/>
                  </a:cubicBezTo>
                  <a:cubicBezTo>
                    <a:pt x="32" y="54"/>
                    <a:pt x="54" y="32"/>
                    <a:pt x="80" y="32"/>
                  </a:cubicBezTo>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6" name="Freeform 13">
              <a:extLst>
                <a:ext uri="{FF2B5EF4-FFF2-40B4-BE49-F238E27FC236}">
                  <a16:creationId xmlns:a16="http://schemas.microsoft.com/office/drawing/2014/main" id="{6F6DC428-49CB-4247-8F26-08F5EC1A02D9}"/>
                </a:ext>
              </a:extLst>
            </p:cNvPr>
            <p:cNvSpPr>
              <a:spLocks noEditPoints="1"/>
            </p:cNvSpPr>
            <p:nvPr/>
          </p:nvSpPr>
          <p:spPr bwMode="auto">
            <a:xfrm>
              <a:off x="3886" y="1998"/>
              <a:ext cx="115" cy="116"/>
            </a:xfrm>
            <a:custGeom>
              <a:avLst/>
              <a:gdLst>
                <a:gd name="T0" fmla="*/ 80 w 160"/>
                <a:gd name="T1" fmla="*/ 32 h 160"/>
                <a:gd name="T2" fmla="*/ 128 w 160"/>
                <a:gd name="T3" fmla="*/ 80 h 160"/>
                <a:gd name="T4" fmla="*/ 80 w 160"/>
                <a:gd name="T5" fmla="*/ 128 h 160"/>
                <a:gd name="T6" fmla="*/ 32 w 160"/>
                <a:gd name="T7" fmla="*/ 80 h 160"/>
                <a:gd name="T8" fmla="*/ 80 w 160"/>
                <a:gd name="T9" fmla="*/ 32 h 160"/>
                <a:gd name="T10" fmla="*/ 80 w 160"/>
                <a:gd name="T11" fmla="*/ 0 h 160"/>
                <a:gd name="T12" fmla="*/ 0 w 160"/>
                <a:gd name="T13" fmla="*/ 80 h 160"/>
                <a:gd name="T14" fmla="*/ 80 w 160"/>
                <a:gd name="T15" fmla="*/ 160 h 160"/>
                <a:gd name="T16" fmla="*/ 160 w 160"/>
                <a:gd name="T17" fmla="*/ 80 h 160"/>
                <a:gd name="T18" fmla="*/ 80 w 160"/>
                <a:gd name="T1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160">
                  <a:moveTo>
                    <a:pt x="80" y="32"/>
                  </a:moveTo>
                  <a:cubicBezTo>
                    <a:pt x="106" y="32"/>
                    <a:pt x="128" y="54"/>
                    <a:pt x="128" y="80"/>
                  </a:cubicBezTo>
                  <a:cubicBezTo>
                    <a:pt x="128" y="106"/>
                    <a:pt x="106" y="128"/>
                    <a:pt x="80" y="128"/>
                  </a:cubicBezTo>
                  <a:cubicBezTo>
                    <a:pt x="54" y="128"/>
                    <a:pt x="32" y="106"/>
                    <a:pt x="32" y="80"/>
                  </a:cubicBezTo>
                  <a:cubicBezTo>
                    <a:pt x="32" y="54"/>
                    <a:pt x="54" y="32"/>
                    <a:pt x="80" y="32"/>
                  </a:cubicBezTo>
                  <a:moveTo>
                    <a:pt x="80" y="0"/>
                  </a:moveTo>
                  <a:cubicBezTo>
                    <a:pt x="36" y="0"/>
                    <a:pt x="0" y="36"/>
                    <a:pt x="0" y="80"/>
                  </a:cubicBezTo>
                  <a:cubicBezTo>
                    <a:pt x="0" y="124"/>
                    <a:pt x="36" y="160"/>
                    <a:pt x="80" y="160"/>
                  </a:cubicBezTo>
                  <a:cubicBezTo>
                    <a:pt x="124" y="160"/>
                    <a:pt x="160" y="124"/>
                    <a:pt x="160" y="80"/>
                  </a:cubicBezTo>
                  <a:cubicBezTo>
                    <a:pt x="160" y="36"/>
                    <a:pt x="124" y="0"/>
                    <a:pt x="8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7" name="Freeform 14">
              <a:extLst>
                <a:ext uri="{FF2B5EF4-FFF2-40B4-BE49-F238E27FC236}">
                  <a16:creationId xmlns:a16="http://schemas.microsoft.com/office/drawing/2014/main" id="{B110CA1F-4DF9-4F21-BBEE-071DB1B9B981}"/>
                </a:ext>
              </a:extLst>
            </p:cNvPr>
            <p:cNvSpPr>
              <a:spLocks/>
            </p:cNvSpPr>
            <p:nvPr/>
          </p:nvSpPr>
          <p:spPr bwMode="auto">
            <a:xfrm>
              <a:off x="3863" y="2090"/>
              <a:ext cx="161" cy="163"/>
            </a:xfrm>
            <a:custGeom>
              <a:avLst/>
              <a:gdLst>
                <a:gd name="T0" fmla="*/ 140 w 224"/>
                <a:gd name="T1" fmla="*/ 0 h 224"/>
                <a:gd name="T2" fmla="*/ 84 w 224"/>
                <a:gd name="T3" fmla="*/ 0 h 224"/>
                <a:gd name="T4" fmla="*/ 0 w 224"/>
                <a:gd name="T5" fmla="*/ 84 h 224"/>
                <a:gd name="T6" fmla="*/ 0 w 224"/>
                <a:gd name="T7" fmla="*/ 128 h 224"/>
                <a:gd name="T8" fmla="*/ 32 w 224"/>
                <a:gd name="T9" fmla="*/ 128 h 224"/>
                <a:gd name="T10" fmla="*/ 32 w 224"/>
                <a:gd name="T11" fmla="*/ 84 h 224"/>
                <a:gd name="T12" fmla="*/ 84 w 224"/>
                <a:gd name="T13" fmla="*/ 32 h 224"/>
                <a:gd name="T14" fmla="*/ 140 w 224"/>
                <a:gd name="T15" fmla="*/ 32 h 224"/>
                <a:gd name="T16" fmla="*/ 192 w 224"/>
                <a:gd name="T17" fmla="*/ 84 h 224"/>
                <a:gd name="T18" fmla="*/ 192 w 224"/>
                <a:gd name="T19" fmla="*/ 224 h 224"/>
                <a:gd name="T20" fmla="*/ 224 w 224"/>
                <a:gd name="T21" fmla="*/ 224 h 224"/>
                <a:gd name="T22" fmla="*/ 224 w 224"/>
                <a:gd name="T23" fmla="*/ 84 h 224"/>
                <a:gd name="T24" fmla="*/ 140 w 224"/>
                <a:gd name="T2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24">
                  <a:moveTo>
                    <a:pt x="140" y="0"/>
                  </a:moveTo>
                  <a:cubicBezTo>
                    <a:pt x="84" y="0"/>
                    <a:pt x="84" y="0"/>
                    <a:pt x="84" y="0"/>
                  </a:cubicBezTo>
                  <a:cubicBezTo>
                    <a:pt x="38" y="0"/>
                    <a:pt x="0" y="38"/>
                    <a:pt x="0" y="84"/>
                  </a:cubicBezTo>
                  <a:cubicBezTo>
                    <a:pt x="0" y="128"/>
                    <a:pt x="0" y="128"/>
                    <a:pt x="0" y="128"/>
                  </a:cubicBezTo>
                  <a:cubicBezTo>
                    <a:pt x="32" y="128"/>
                    <a:pt x="32" y="128"/>
                    <a:pt x="32" y="128"/>
                  </a:cubicBezTo>
                  <a:cubicBezTo>
                    <a:pt x="32" y="84"/>
                    <a:pt x="32" y="84"/>
                    <a:pt x="32" y="84"/>
                  </a:cubicBezTo>
                  <a:cubicBezTo>
                    <a:pt x="32" y="56"/>
                    <a:pt x="56" y="32"/>
                    <a:pt x="84" y="32"/>
                  </a:cubicBezTo>
                  <a:cubicBezTo>
                    <a:pt x="140" y="32"/>
                    <a:pt x="140" y="32"/>
                    <a:pt x="140" y="32"/>
                  </a:cubicBezTo>
                  <a:cubicBezTo>
                    <a:pt x="168" y="32"/>
                    <a:pt x="192" y="56"/>
                    <a:pt x="192" y="84"/>
                  </a:cubicBezTo>
                  <a:cubicBezTo>
                    <a:pt x="192" y="224"/>
                    <a:pt x="192" y="224"/>
                    <a:pt x="192" y="224"/>
                  </a:cubicBezTo>
                  <a:cubicBezTo>
                    <a:pt x="224" y="224"/>
                    <a:pt x="224" y="224"/>
                    <a:pt x="224" y="224"/>
                  </a:cubicBezTo>
                  <a:cubicBezTo>
                    <a:pt x="224" y="84"/>
                    <a:pt x="224" y="84"/>
                    <a:pt x="224" y="84"/>
                  </a:cubicBezTo>
                  <a:cubicBezTo>
                    <a:pt x="224" y="38"/>
                    <a:pt x="186" y="0"/>
                    <a:pt x="14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8" name="Freeform 15">
              <a:extLst>
                <a:ext uri="{FF2B5EF4-FFF2-40B4-BE49-F238E27FC236}">
                  <a16:creationId xmlns:a16="http://schemas.microsoft.com/office/drawing/2014/main" id="{959CCFAE-C737-4A94-8635-0BBA9F842ACE}"/>
                </a:ext>
              </a:extLst>
            </p:cNvPr>
            <p:cNvSpPr>
              <a:spLocks/>
            </p:cNvSpPr>
            <p:nvPr/>
          </p:nvSpPr>
          <p:spPr bwMode="auto">
            <a:xfrm>
              <a:off x="3655" y="2090"/>
              <a:ext cx="162" cy="163"/>
            </a:xfrm>
            <a:custGeom>
              <a:avLst/>
              <a:gdLst>
                <a:gd name="T0" fmla="*/ 224 w 224"/>
                <a:gd name="T1" fmla="*/ 84 h 224"/>
                <a:gd name="T2" fmla="*/ 140 w 224"/>
                <a:gd name="T3" fmla="*/ 0 h 224"/>
                <a:gd name="T4" fmla="*/ 84 w 224"/>
                <a:gd name="T5" fmla="*/ 0 h 224"/>
                <a:gd name="T6" fmla="*/ 0 w 224"/>
                <a:gd name="T7" fmla="*/ 84 h 224"/>
                <a:gd name="T8" fmla="*/ 0 w 224"/>
                <a:gd name="T9" fmla="*/ 224 h 224"/>
                <a:gd name="T10" fmla="*/ 32 w 224"/>
                <a:gd name="T11" fmla="*/ 224 h 224"/>
                <a:gd name="T12" fmla="*/ 32 w 224"/>
                <a:gd name="T13" fmla="*/ 84 h 224"/>
                <a:gd name="T14" fmla="*/ 84 w 224"/>
                <a:gd name="T15" fmla="*/ 32 h 224"/>
                <a:gd name="T16" fmla="*/ 140 w 224"/>
                <a:gd name="T17" fmla="*/ 32 h 224"/>
                <a:gd name="T18" fmla="*/ 192 w 224"/>
                <a:gd name="T19" fmla="*/ 84 h 224"/>
                <a:gd name="T20" fmla="*/ 192 w 224"/>
                <a:gd name="T21" fmla="*/ 128 h 224"/>
                <a:gd name="T22" fmla="*/ 224 w 224"/>
                <a:gd name="T23" fmla="*/ 128 h 224"/>
                <a:gd name="T24" fmla="*/ 224 w 224"/>
                <a:gd name="T25" fmla="*/ 8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24">
                  <a:moveTo>
                    <a:pt x="224" y="84"/>
                  </a:moveTo>
                  <a:cubicBezTo>
                    <a:pt x="224" y="38"/>
                    <a:pt x="186" y="0"/>
                    <a:pt x="140" y="0"/>
                  </a:cubicBezTo>
                  <a:cubicBezTo>
                    <a:pt x="84" y="0"/>
                    <a:pt x="84" y="0"/>
                    <a:pt x="84" y="0"/>
                  </a:cubicBezTo>
                  <a:cubicBezTo>
                    <a:pt x="38" y="0"/>
                    <a:pt x="0" y="38"/>
                    <a:pt x="0" y="84"/>
                  </a:cubicBezTo>
                  <a:cubicBezTo>
                    <a:pt x="0" y="224"/>
                    <a:pt x="0" y="224"/>
                    <a:pt x="0" y="224"/>
                  </a:cubicBezTo>
                  <a:cubicBezTo>
                    <a:pt x="32" y="224"/>
                    <a:pt x="32" y="224"/>
                    <a:pt x="32" y="224"/>
                  </a:cubicBezTo>
                  <a:cubicBezTo>
                    <a:pt x="32" y="84"/>
                    <a:pt x="32" y="84"/>
                    <a:pt x="32" y="84"/>
                  </a:cubicBezTo>
                  <a:cubicBezTo>
                    <a:pt x="32" y="56"/>
                    <a:pt x="56" y="32"/>
                    <a:pt x="84" y="32"/>
                  </a:cubicBezTo>
                  <a:cubicBezTo>
                    <a:pt x="140" y="32"/>
                    <a:pt x="140" y="32"/>
                    <a:pt x="140" y="32"/>
                  </a:cubicBezTo>
                  <a:cubicBezTo>
                    <a:pt x="168" y="32"/>
                    <a:pt x="192" y="56"/>
                    <a:pt x="192" y="84"/>
                  </a:cubicBezTo>
                  <a:cubicBezTo>
                    <a:pt x="192" y="128"/>
                    <a:pt x="192" y="128"/>
                    <a:pt x="192" y="128"/>
                  </a:cubicBezTo>
                  <a:cubicBezTo>
                    <a:pt x="224" y="128"/>
                    <a:pt x="224" y="128"/>
                    <a:pt x="224" y="128"/>
                  </a:cubicBezTo>
                  <a:lnTo>
                    <a:pt x="224" y="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9" name="Freeform 16">
              <a:extLst>
                <a:ext uri="{FF2B5EF4-FFF2-40B4-BE49-F238E27FC236}">
                  <a16:creationId xmlns:a16="http://schemas.microsoft.com/office/drawing/2014/main" id="{3D56EA81-EAB3-456E-8A72-35CD41062375}"/>
                </a:ext>
              </a:extLst>
            </p:cNvPr>
            <p:cNvSpPr>
              <a:spLocks noEditPoints="1"/>
            </p:cNvSpPr>
            <p:nvPr/>
          </p:nvSpPr>
          <p:spPr bwMode="auto">
            <a:xfrm>
              <a:off x="3724" y="2160"/>
              <a:ext cx="231" cy="162"/>
            </a:xfrm>
            <a:custGeom>
              <a:avLst/>
              <a:gdLst>
                <a:gd name="T0" fmla="*/ 208 w 231"/>
                <a:gd name="T1" fmla="*/ 23 h 162"/>
                <a:gd name="T2" fmla="*/ 208 w 231"/>
                <a:gd name="T3" fmla="*/ 139 h 162"/>
                <a:gd name="T4" fmla="*/ 23 w 231"/>
                <a:gd name="T5" fmla="*/ 139 h 162"/>
                <a:gd name="T6" fmla="*/ 23 w 231"/>
                <a:gd name="T7" fmla="*/ 23 h 162"/>
                <a:gd name="T8" fmla="*/ 208 w 231"/>
                <a:gd name="T9" fmla="*/ 23 h 162"/>
                <a:gd name="T10" fmla="*/ 231 w 231"/>
                <a:gd name="T11" fmla="*/ 0 h 162"/>
                <a:gd name="T12" fmla="*/ 0 w 231"/>
                <a:gd name="T13" fmla="*/ 0 h 162"/>
                <a:gd name="T14" fmla="*/ 0 w 231"/>
                <a:gd name="T15" fmla="*/ 162 h 162"/>
                <a:gd name="T16" fmla="*/ 231 w 231"/>
                <a:gd name="T17" fmla="*/ 162 h 162"/>
                <a:gd name="T18" fmla="*/ 231 w 231"/>
                <a:gd name="T19" fmla="*/ 0 h 162"/>
                <a:gd name="T20" fmla="*/ 231 w 23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162">
                  <a:moveTo>
                    <a:pt x="208" y="23"/>
                  </a:moveTo>
                  <a:lnTo>
                    <a:pt x="208" y="139"/>
                  </a:lnTo>
                  <a:lnTo>
                    <a:pt x="23" y="139"/>
                  </a:lnTo>
                  <a:lnTo>
                    <a:pt x="23" y="23"/>
                  </a:lnTo>
                  <a:lnTo>
                    <a:pt x="208" y="23"/>
                  </a:lnTo>
                  <a:close/>
                  <a:moveTo>
                    <a:pt x="231" y="0"/>
                  </a:moveTo>
                  <a:lnTo>
                    <a:pt x="0" y="0"/>
                  </a:lnTo>
                  <a:lnTo>
                    <a:pt x="0" y="162"/>
                  </a:lnTo>
                  <a:lnTo>
                    <a:pt x="231" y="162"/>
                  </a:lnTo>
                  <a:lnTo>
                    <a:pt x="231" y="0"/>
                  </a:lnTo>
                  <a:lnTo>
                    <a:pt x="2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0" name="Freeform 17">
              <a:extLst>
                <a:ext uri="{FF2B5EF4-FFF2-40B4-BE49-F238E27FC236}">
                  <a16:creationId xmlns:a16="http://schemas.microsoft.com/office/drawing/2014/main" id="{B228B007-8A48-4282-B8EB-17CC8A73D16F}"/>
                </a:ext>
              </a:extLst>
            </p:cNvPr>
            <p:cNvSpPr>
              <a:spLocks noEditPoints="1"/>
            </p:cNvSpPr>
            <p:nvPr/>
          </p:nvSpPr>
          <p:spPr bwMode="auto">
            <a:xfrm>
              <a:off x="3724" y="2160"/>
              <a:ext cx="231" cy="162"/>
            </a:xfrm>
            <a:custGeom>
              <a:avLst/>
              <a:gdLst>
                <a:gd name="T0" fmla="*/ 208 w 231"/>
                <a:gd name="T1" fmla="*/ 23 h 162"/>
                <a:gd name="T2" fmla="*/ 208 w 231"/>
                <a:gd name="T3" fmla="*/ 139 h 162"/>
                <a:gd name="T4" fmla="*/ 23 w 231"/>
                <a:gd name="T5" fmla="*/ 139 h 162"/>
                <a:gd name="T6" fmla="*/ 23 w 231"/>
                <a:gd name="T7" fmla="*/ 23 h 162"/>
                <a:gd name="T8" fmla="*/ 208 w 231"/>
                <a:gd name="T9" fmla="*/ 23 h 162"/>
                <a:gd name="T10" fmla="*/ 231 w 231"/>
                <a:gd name="T11" fmla="*/ 0 h 162"/>
                <a:gd name="T12" fmla="*/ 0 w 231"/>
                <a:gd name="T13" fmla="*/ 0 h 162"/>
                <a:gd name="T14" fmla="*/ 0 w 231"/>
                <a:gd name="T15" fmla="*/ 162 h 162"/>
                <a:gd name="T16" fmla="*/ 231 w 231"/>
                <a:gd name="T17" fmla="*/ 162 h 162"/>
                <a:gd name="T18" fmla="*/ 231 w 231"/>
                <a:gd name="T19" fmla="*/ 0 h 162"/>
                <a:gd name="T20" fmla="*/ 231 w 231"/>
                <a:gd name="T2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162">
                  <a:moveTo>
                    <a:pt x="208" y="23"/>
                  </a:moveTo>
                  <a:lnTo>
                    <a:pt x="208" y="139"/>
                  </a:lnTo>
                  <a:lnTo>
                    <a:pt x="23" y="139"/>
                  </a:lnTo>
                  <a:lnTo>
                    <a:pt x="23" y="23"/>
                  </a:lnTo>
                  <a:lnTo>
                    <a:pt x="208" y="23"/>
                  </a:lnTo>
                  <a:moveTo>
                    <a:pt x="231" y="0"/>
                  </a:moveTo>
                  <a:lnTo>
                    <a:pt x="0" y="0"/>
                  </a:lnTo>
                  <a:lnTo>
                    <a:pt x="0" y="162"/>
                  </a:lnTo>
                  <a:lnTo>
                    <a:pt x="231" y="162"/>
                  </a:lnTo>
                  <a:lnTo>
                    <a:pt x="231" y="0"/>
                  </a:lnTo>
                  <a:lnTo>
                    <a:pt x="231"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7" name="Group 6">
            <a:extLst>
              <a:ext uri="{FF2B5EF4-FFF2-40B4-BE49-F238E27FC236}">
                <a16:creationId xmlns:a16="http://schemas.microsoft.com/office/drawing/2014/main" id="{056E22F1-E724-4E4D-8A25-AD3F465F51D1}"/>
              </a:ext>
            </a:extLst>
          </p:cNvPr>
          <p:cNvGrpSpPr/>
          <p:nvPr/>
        </p:nvGrpSpPr>
        <p:grpSpPr>
          <a:xfrm>
            <a:off x="-143154" y="6415389"/>
            <a:ext cx="12333797" cy="461624"/>
            <a:chOff x="-77948" y="6367624"/>
            <a:chExt cx="12191137" cy="461624"/>
          </a:xfrm>
          <a:solidFill>
            <a:schemeClr val="bg1">
              <a:lumMod val="85000"/>
            </a:schemeClr>
          </a:solidFill>
        </p:grpSpPr>
        <p:sp>
          <p:nvSpPr>
            <p:cNvPr id="13" name="TextBox 59">
              <a:extLst>
                <a:ext uri="{FF2B5EF4-FFF2-40B4-BE49-F238E27FC236}">
                  <a16:creationId xmlns:a16="http://schemas.microsoft.com/office/drawing/2014/main" id="{0A28666C-C8F0-40A1-B94D-3E93C26863B3}"/>
                </a:ext>
              </a:extLst>
            </p:cNvPr>
            <p:cNvSpPr txBox="1"/>
            <p:nvPr/>
          </p:nvSpPr>
          <p:spPr>
            <a:xfrm>
              <a:off x="-77948" y="6367624"/>
              <a:ext cx="12191137" cy="461624"/>
            </a:xfrm>
            <a:prstGeom prst="rect">
              <a:avLst/>
            </a:prstGeom>
            <a:grpFill/>
          </p:spPr>
          <p:txBody>
            <a:bodyPr wrap="square" lIns="182854" tIns="146284" rIns="182854" bIns="146284"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6" name="Group 9">
              <a:extLst>
                <a:ext uri="{FF2B5EF4-FFF2-40B4-BE49-F238E27FC236}">
                  <a16:creationId xmlns:a16="http://schemas.microsoft.com/office/drawing/2014/main" id="{0D1219D9-B8AB-496A-845A-0BD429D1516F}"/>
                </a:ext>
              </a:extLst>
            </p:cNvPr>
            <p:cNvGrpSpPr/>
            <p:nvPr/>
          </p:nvGrpSpPr>
          <p:grpSpPr>
            <a:xfrm>
              <a:off x="2374492" y="6532673"/>
              <a:ext cx="7443017" cy="221765"/>
              <a:chOff x="1792468" y="6504098"/>
              <a:chExt cx="7443017" cy="221765"/>
            </a:xfrm>
            <a:grpFill/>
          </p:grpSpPr>
          <p:sp>
            <p:nvSpPr>
              <p:cNvPr id="17" name="TextBox 60">
                <a:extLst>
                  <a:ext uri="{FF2B5EF4-FFF2-40B4-BE49-F238E27FC236}">
                    <a16:creationId xmlns:a16="http://schemas.microsoft.com/office/drawing/2014/main" id="{92A1F8D9-6F4D-4D45-A8DD-2C11E00F90DA}"/>
                  </a:ext>
                </a:extLst>
              </p:cNvPr>
              <p:cNvSpPr txBox="1"/>
              <p:nvPr/>
            </p:nvSpPr>
            <p:spPr>
              <a:xfrm>
                <a:off x="5124477" y="6504264"/>
                <a:ext cx="1432090"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4546A"/>
                    </a:solidFill>
                    <a:effectLst/>
                    <a:uLnTx/>
                    <a:uFillTx/>
                    <a:latin typeface="Segoe UI Semilight"/>
                    <a:ea typeface="+mn-ea"/>
                    <a:cs typeface="Segoe UI Semibold" panose="020B0702040204020203" pitchFamily="34" charset="0"/>
                  </a:rPr>
                  <a:t>Microsoft Flow</a:t>
                </a:r>
              </a:p>
            </p:txBody>
          </p:sp>
          <p:sp>
            <p:nvSpPr>
              <p:cNvPr id="22" name="TextBox 70">
                <a:extLst>
                  <a:ext uri="{FF2B5EF4-FFF2-40B4-BE49-F238E27FC236}">
                    <a16:creationId xmlns:a16="http://schemas.microsoft.com/office/drawing/2014/main" id="{0E414932-4A54-4BB9-B7BD-93AFC207AD4C}"/>
                  </a:ext>
                </a:extLst>
              </p:cNvPr>
              <p:cNvSpPr txBox="1"/>
              <p:nvPr/>
            </p:nvSpPr>
            <p:spPr>
              <a:xfrm>
                <a:off x="3372464" y="6504098"/>
                <a:ext cx="1143378"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4546A"/>
                    </a:solidFill>
                    <a:effectLst/>
                    <a:uLnTx/>
                    <a:uFillTx/>
                    <a:latin typeface="Segoe UI Semilight"/>
                    <a:ea typeface="+mn-ea"/>
                    <a:cs typeface="Segoe UI Semibold" panose="020B0702040204020203" pitchFamily="34" charset="0"/>
                  </a:rPr>
                  <a:t>PowerApps</a:t>
                </a:r>
              </a:p>
            </p:txBody>
          </p:sp>
          <p:sp>
            <p:nvSpPr>
              <p:cNvPr id="23" name="TextBox 71">
                <a:extLst>
                  <a:ext uri="{FF2B5EF4-FFF2-40B4-BE49-F238E27FC236}">
                    <a16:creationId xmlns:a16="http://schemas.microsoft.com/office/drawing/2014/main" id="{78AD2A3D-1E05-4972-9018-D89696150C33}"/>
                  </a:ext>
                </a:extLst>
              </p:cNvPr>
              <p:cNvSpPr txBox="1"/>
              <p:nvPr/>
            </p:nvSpPr>
            <p:spPr>
              <a:xfrm>
                <a:off x="7174599" y="6504098"/>
                <a:ext cx="2060886" cy="221600"/>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Segoe UI Semilight"/>
                    <a:ea typeface="+mn-ea"/>
                    <a:cs typeface="Segoe UI Semibold" panose="020B0702040204020203" pitchFamily="34" charset="0"/>
                  </a:rPr>
                  <a:t>Common Data Service</a:t>
                </a:r>
              </a:p>
            </p:txBody>
          </p:sp>
          <p:sp>
            <p:nvSpPr>
              <p:cNvPr id="24" name="TextBox 72">
                <a:extLst>
                  <a:ext uri="{FF2B5EF4-FFF2-40B4-BE49-F238E27FC236}">
                    <a16:creationId xmlns:a16="http://schemas.microsoft.com/office/drawing/2014/main" id="{22CC631C-D9A7-4EF6-B25E-F0ABA270A1A1}"/>
                  </a:ext>
                </a:extLst>
              </p:cNvPr>
              <p:cNvSpPr txBox="1"/>
              <p:nvPr/>
            </p:nvSpPr>
            <p:spPr>
              <a:xfrm>
                <a:off x="1792468" y="6504098"/>
                <a:ext cx="966921"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4546A"/>
                    </a:solidFill>
                    <a:effectLst/>
                    <a:uLnTx/>
                    <a:uFillTx/>
                    <a:latin typeface="Segoe UI Semilight"/>
                    <a:ea typeface="+mn-ea"/>
                    <a:cs typeface="Segoe UI Semibold" panose="020B0702040204020203" pitchFamily="34" charset="0"/>
                  </a:rPr>
                  <a:t>Power BI</a:t>
                </a:r>
              </a:p>
            </p:txBody>
          </p:sp>
        </p:grpSp>
      </p:grpSp>
      <p:grpSp>
        <p:nvGrpSpPr>
          <p:cNvPr id="39" name="Group 38">
            <a:extLst>
              <a:ext uri="{FF2B5EF4-FFF2-40B4-BE49-F238E27FC236}">
                <a16:creationId xmlns:a16="http://schemas.microsoft.com/office/drawing/2014/main" id="{B4F694C0-8862-4DCE-ACAE-5B9D06643E8D}"/>
              </a:ext>
            </a:extLst>
          </p:cNvPr>
          <p:cNvGrpSpPr/>
          <p:nvPr/>
        </p:nvGrpSpPr>
        <p:grpSpPr>
          <a:xfrm>
            <a:off x="3440243" y="1148467"/>
            <a:ext cx="5157502" cy="4928589"/>
            <a:chOff x="3440243" y="1148467"/>
            <a:chExt cx="5157502" cy="4928589"/>
          </a:xfrm>
        </p:grpSpPr>
        <p:sp>
          <p:nvSpPr>
            <p:cNvPr id="14" name="Oval 13">
              <a:extLst>
                <a:ext uri="{FF2B5EF4-FFF2-40B4-BE49-F238E27FC236}">
                  <a16:creationId xmlns:a16="http://schemas.microsoft.com/office/drawing/2014/main" id="{8B73CA16-A04C-41AC-AB8E-C28E84C40B49}"/>
                </a:ext>
              </a:extLst>
            </p:cNvPr>
            <p:cNvSpPr/>
            <p:nvPr/>
          </p:nvSpPr>
          <p:spPr bwMode="auto">
            <a:xfrm>
              <a:off x="3543276" y="1148467"/>
              <a:ext cx="4960938" cy="4928589"/>
            </a:xfrm>
            <a:prstGeom prst="ellipse">
              <a:avLst/>
            </a:prstGeom>
            <a:noFill/>
            <a:ln w="34925">
              <a:solidFill>
                <a:srgbClr val="0078D7"/>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5" name="Right Triangle 24">
              <a:extLst>
                <a:ext uri="{FF2B5EF4-FFF2-40B4-BE49-F238E27FC236}">
                  <a16:creationId xmlns:a16="http://schemas.microsoft.com/office/drawing/2014/main" id="{9091AF94-C0D2-4353-9ECC-DA1092CC9712}"/>
                </a:ext>
              </a:extLst>
            </p:cNvPr>
            <p:cNvSpPr/>
            <p:nvPr/>
          </p:nvSpPr>
          <p:spPr bwMode="auto">
            <a:xfrm rot="11442078">
              <a:off x="4443157" y="1523545"/>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5" name="Right Triangle 74">
              <a:extLst>
                <a:ext uri="{FF2B5EF4-FFF2-40B4-BE49-F238E27FC236}">
                  <a16:creationId xmlns:a16="http://schemas.microsoft.com/office/drawing/2014/main" id="{0A9649D9-86BA-44BC-852C-6DBAC0E7E4D7}"/>
                </a:ext>
              </a:extLst>
            </p:cNvPr>
            <p:cNvSpPr/>
            <p:nvPr/>
          </p:nvSpPr>
          <p:spPr bwMode="auto">
            <a:xfrm rot="15670276">
              <a:off x="7305068" y="1459227"/>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6" name="Right Triangle 75">
              <a:extLst>
                <a:ext uri="{FF2B5EF4-FFF2-40B4-BE49-F238E27FC236}">
                  <a16:creationId xmlns:a16="http://schemas.microsoft.com/office/drawing/2014/main" id="{66D1677D-63E9-4761-A1EB-15B204DF3B79}"/>
                </a:ext>
              </a:extLst>
            </p:cNvPr>
            <p:cNvSpPr/>
            <p:nvPr/>
          </p:nvSpPr>
          <p:spPr bwMode="auto">
            <a:xfrm rot="4395504">
              <a:off x="4578042" y="5586970"/>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7" name="Right Triangle 76">
              <a:extLst>
                <a:ext uri="{FF2B5EF4-FFF2-40B4-BE49-F238E27FC236}">
                  <a16:creationId xmlns:a16="http://schemas.microsoft.com/office/drawing/2014/main" id="{AD32A984-5ACC-4B64-95F6-C8316080EBC8}"/>
                </a:ext>
              </a:extLst>
            </p:cNvPr>
            <p:cNvSpPr/>
            <p:nvPr/>
          </p:nvSpPr>
          <p:spPr bwMode="auto">
            <a:xfrm rot="682141">
              <a:off x="7230190" y="5600619"/>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8" name="Right Triangle 77">
              <a:extLst>
                <a:ext uri="{FF2B5EF4-FFF2-40B4-BE49-F238E27FC236}">
                  <a16:creationId xmlns:a16="http://schemas.microsoft.com/office/drawing/2014/main" id="{0685E505-FE10-44A7-BB63-8B3059E5A127}"/>
                </a:ext>
              </a:extLst>
            </p:cNvPr>
            <p:cNvSpPr/>
            <p:nvPr/>
          </p:nvSpPr>
          <p:spPr bwMode="auto">
            <a:xfrm rot="8049547">
              <a:off x="3440243" y="3484444"/>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9" name="Right Triangle 78">
              <a:extLst>
                <a:ext uri="{FF2B5EF4-FFF2-40B4-BE49-F238E27FC236}">
                  <a16:creationId xmlns:a16="http://schemas.microsoft.com/office/drawing/2014/main" id="{2A28B0A0-4363-405A-8005-9A780C56BBF0}"/>
                </a:ext>
              </a:extLst>
            </p:cNvPr>
            <p:cNvSpPr/>
            <p:nvPr/>
          </p:nvSpPr>
          <p:spPr bwMode="auto">
            <a:xfrm rot="18851999">
              <a:off x="8391679" y="3363451"/>
              <a:ext cx="206066" cy="206066"/>
            </a:xfrm>
            <a:prstGeom prst="rtTriangle">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71" name="TextBox 72">
            <a:extLst>
              <a:ext uri="{FF2B5EF4-FFF2-40B4-BE49-F238E27FC236}">
                <a16:creationId xmlns:a16="http://schemas.microsoft.com/office/drawing/2014/main" id="{22CC631C-D9A7-4EF6-B25E-F0ABA270A1A1}"/>
              </a:ext>
            </a:extLst>
          </p:cNvPr>
          <p:cNvSpPr txBox="1"/>
          <p:nvPr/>
        </p:nvSpPr>
        <p:spPr>
          <a:xfrm>
            <a:off x="873015" y="6580437"/>
            <a:ext cx="978236" cy="221599"/>
          </a:xfrm>
          <a:prstGeom prst="rect">
            <a:avLst/>
          </a:prstGeom>
          <a:solidFill>
            <a:schemeClr val="bg1">
              <a:lumMod val="85000"/>
            </a:schemeClr>
          </a:solid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4546A"/>
                </a:solidFill>
                <a:effectLst/>
                <a:uLnTx/>
                <a:uFillTx/>
                <a:latin typeface="Segoe UI Semilight"/>
                <a:ea typeface="+mn-ea"/>
                <a:cs typeface="Segoe UI Semibold" panose="020B0702040204020203" pitchFamily="34" charset="0"/>
              </a:rPr>
              <a:t>Azure</a:t>
            </a:r>
          </a:p>
        </p:txBody>
      </p:sp>
      <p:sp>
        <p:nvSpPr>
          <p:cNvPr id="72" name="Title 1">
            <a:extLst>
              <a:ext uri="{FF2B5EF4-FFF2-40B4-BE49-F238E27FC236}">
                <a16:creationId xmlns:a16="http://schemas.microsoft.com/office/drawing/2014/main" id="{B1144C4E-0B3D-46CB-BDF2-F60546EA9CAA}"/>
              </a:ext>
            </a:extLst>
          </p:cNvPr>
          <p:cNvSpPr txBox="1">
            <a:spLocks/>
          </p:cNvSpPr>
          <p:nvPr/>
        </p:nvSpPr>
        <p:spPr>
          <a:xfrm>
            <a:off x="397585" y="254538"/>
            <a:ext cx="6542483" cy="89493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705" b="0" i="0" u="none" strike="noStrike" kern="1200" cap="none" spc="0" normalizeH="0" baseline="0" noProof="0" dirty="0">
                <a:ln>
                  <a:noFill/>
                </a:ln>
                <a:gradFill>
                  <a:gsLst>
                    <a:gs pos="1250">
                      <a:prstClr val="black"/>
                    </a:gs>
                    <a:gs pos="100000">
                      <a:prstClr val="black"/>
                    </a:gs>
                  </a:gsLst>
                  <a:lin ang="5400000" scaled="0"/>
                </a:gradFill>
                <a:effectLst/>
                <a:uLnTx/>
                <a:uFillTx/>
                <a:latin typeface="Calibri Light" panose="020F0302020204030204"/>
                <a:ea typeface="+mj-ea"/>
                <a:cs typeface="Segoe UI" pitchFamily="34" charset="0"/>
              </a:rPr>
              <a:t>Dynamics 365</a:t>
            </a:r>
          </a:p>
        </p:txBody>
      </p:sp>
      <p:sp>
        <p:nvSpPr>
          <p:cNvPr id="73" name="TextBox 71">
            <a:extLst>
              <a:ext uri="{FF2B5EF4-FFF2-40B4-BE49-F238E27FC236}">
                <a16:creationId xmlns:a16="http://schemas.microsoft.com/office/drawing/2014/main" id="{F3920940-3C4B-47C0-997F-6485A6067231}"/>
              </a:ext>
            </a:extLst>
          </p:cNvPr>
          <p:cNvSpPr txBox="1"/>
          <p:nvPr/>
        </p:nvSpPr>
        <p:spPr>
          <a:xfrm>
            <a:off x="9868099" y="6580437"/>
            <a:ext cx="2085002" cy="221600"/>
          </a:xfrm>
          <a:prstGeom prst="rect">
            <a:avLst/>
          </a:prstGeom>
          <a:solidFill>
            <a:schemeClr val="bg1">
              <a:lumMod val="85000"/>
            </a:schemeClr>
          </a:solid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Segoe UI Semilight"/>
                <a:ea typeface="+mn-ea"/>
                <a:cs typeface="Segoe UI Semibold" panose="020B0702040204020203" pitchFamily="34" charset="0"/>
              </a:rPr>
              <a:t>Office 365</a:t>
            </a:r>
          </a:p>
        </p:txBody>
      </p:sp>
    </p:spTree>
    <p:extLst>
      <p:ext uri="{BB962C8B-B14F-4D97-AF65-F5344CB8AC3E}">
        <p14:creationId xmlns:p14="http://schemas.microsoft.com/office/powerpoint/2010/main" val="57780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1" nodeType="clickEffect">
                                  <p:stCondLst>
                                    <p:cond delay="0"/>
                                  </p:stCondLst>
                                  <p:childTnLst>
                                    <p:animMotion origin="layout" path="M -4.16667E-6 1.11111E-6 L 0.21107 1.11111E-6 " pathEditMode="relative" rAng="0" ptsTypes="AA">
                                      <p:cBhvr>
                                        <p:cTn id="14" dur="2000" fill="hold"/>
                                        <p:tgtEl>
                                          <p:spTgt spid="2"/>
                                        </p:tgtEl>
                                        <p:attrNameLst>
                                          <p:attrName>ppt_x</p:attrName>
                                          <p:attrName>ppt_y</p:attrName>
                                        </p:attrNameLst>
                                      </p:cBhvr>
                                      <p:rCtr x="10547" y="0"/>
                                    </p:animMotion>
                                  </p:childTnLst>
                                </p:cTn>
                              </p:par>
                              <p:par>
                                <p:cTn id="15" presetID="35" presetClass="path" presetSubtype="0" accel="50000" decel="50000" fill="hold" grpId="1" nodeType="withEffect">
                                  <p:stCondLst>
                                    <p:cond delay="0"/>
                                  </p:stCondLst>
                                  <p:childTnLst>
                                    <p:animMotion origin="layout" path="M -1.04167E-6 1.11111E-6 L -0.21198 1.11111E-6 " pathEditMode="relative" rAng="0" ptsTypes="AA">
                                      <p:cBhvr>
                                        <p:cTn id="16" dur="2000" fill="hold"/>
                                        <p:tgtEl>
                                          <p:spTgt spid="48"/>
                                        </p:tgtEl>
                                        <p:attrNameLst>
                                          <p:attrName>ppt_x</p:attrName>
                                          <p:attrName>ppt_y</p:attrName>
                                        </p:attrNameLst>
                                      </p:cBhvr>
                                      <p:rCtr x="-10599" y="0"/>
                                    </p:animMotion>
                                  </p:childTnLst>
                                </p:cTn>
                              </p:par>
                              <p:par>
                                <p:cTn id="17" presetID="10" presetClass="exit" presetSubtype="0" fill="hold" grpId="2" nodeType="withEffect">
                                  <p:stCondLst>
                                    <p:cond delay="15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xit" presetSubtype="0" fill="hold" grpId="2" nodeType="withEffect">
                                  <p:stCondLst>
                                    <p:cond delay="150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ntr" presetSubtype="0" fill="hold"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nodeType="withEffect">
                                  <p:stCondLst>
                                    <p:cond delay="100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par>
                                <p:cTn id="32" presetID="10" presetClass="entr" presetSubtype="0" fill="hold" nodeType="withEffect">
                                  <p:stCondLst>
                                    <p:cond delay="110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11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110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14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160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17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par>
                          <p:cTn id="53" fill="hold">
                            <p:stCondLst>
                              <p:cond delay="2200"/>
                            </p:stCondLst>
                            <p:childTnLst>
                              <p:par>
                                <p:cTn id="54" presetID="10"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500"/>
                                        <p:tgtEl>
                                          <p:spTgt spid="4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500"/>
                                        <p:tgtEl>
                                          <p:spTgt spid="5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fade">
                                      <p:cBhvr>
                                        <p:cTn id="74" dur="500"/>
                                        <p:tgtEl>
                                          <p:spTgt spid="54"/>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4"/>
                                        </p:tgtEl>
                                        <p:attrNameLst>
                                          <p:attrName>style.visibility</p:attrName>
                                        </p:attrNameLst>
                                      </p:cBhvr>
                                      <p:to>
                                        <p:strVal val="visible"/>
                                      </p:to>
                                    </p:set>
                                    <p:animEffect transition="in" filter="fade">
                                      <p:cBhvr>
                                        <p:cTn id="77" dur="500"/>
                                        <p:tgtEl>
                                          <p:spTgt spid="9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fade">
                                      <p:cBhvr>
                                        <p:cTn id="82" dur="500"/>
                                        <p:tgtEl>
                                          <p:spTgt spid="9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98"/>
                                        </p:tgtEl>
                                        <p:attrNameLst>
                                          <p:attrName>style.visibility</p:attrName>
                                        </p:attrNameLst>
                                      </p:cBhvr>
                                      <p:to>
                                        <p:strVal val="visible"/>
                                      </p:to>
                                    </p:set>
                                    <p:animEffect transition="in" filter="fade">
                                      <p:cBhvr>
                                        <p:cTn id="85" dur="500"/>
                                        <p:tgtEl>
                                          <p:spTgt spid="98"/>
                                        </p:tgtEl>
                                      </p:cBhvr>
                                    </p:animEffect>
                                  </p:childTnLst>
                                </p:cTn>
                              </p:par>
                              <p:par>
                                <p:cTn id="86" presetID="10" presetClass="entr" presetSubtype="0" fill="hold" nodeType="withEffect">
                                  <p:stCondLst>
                                    <p:cond delay="0"/>
                                  </p:stCondLst>
                                  <p:childTnLst>
                                    <p:set>
                                      <p:cBhvr>
                                        <p:cTn id="87" dur="1" fill="hold">
                                          <p:stCondLst>
                                            <p:cond delay="0"/>
                                          </p:stCondLst>
                                        </p:cTn>
                                        <p:tgtEl>
                                          <p:spTgt spid="39"/>
                                        </p:tgtEl>
                                        <p:attrNameLst>
                                          <p:attrName>style.visibility</p:attrName>
                                        </p:attrNameLst>
                                      </p:cBhvr>
                                      <p:to>
                                        <p:strVal val="visible"/>
                                      </p:to>
                                    </p:set>
                                    <p:animEffect transition="in" filter="fade">
                                      <p:cBhvr>
                                        <p:cTn id="88" dur="500"/>
                                        <p:tgtEl>
                                          <p:spTgt spid="39"/>
                                        </p:tgtEl>
                                      </p:cBhvr>
                                    </p:animEffect>
                                  </p:childTnLst>
                                </p:cTn>
                              </p:par>
                            </p:childTnLst>
                          </p:cTn>
                        </p:par>
                        <p:par>
                          <p:cTn id="89" fill="hold">
                            <p:stCondLst>
                              <p:cond delay="500"/>
                            </p:stCondLst>
                            <p:childTnLst>
                              <p:par>
                                <p:cTn id="90" presetID="42" presetClass="entr" presetSubtype="0" fill="hold" nodeType="afterEffect">
                                  <p:stCondLst>
                                    <p:cond delay="1000"/>
                                  </p:stCondLst>
                                  <p:childTnLst>
                                    <p:set>
                                      <p:cBhvr>
                                        <p:cTn id="91" dur="1" fill="hold">
                                          <p:stCondLst>
                                            <p:cond delay="0"/>
                                          </p:stCondLst>
                                        </p:cTn>
                                        <p:tgtEl>
                                          <p:spTgt spid="7"/>
                                        </p:tgtEl>
                                        <p:attrNameLst>
                                          <p:attrName>style.visibility</p:attrName>
                                        </p:attrNameLst>
                                      </p:cBhvr>
                                      <p:to>
                                        <p:strVal val="visible"/>
                                      </p:to>
                                    </p:set>
                                    <p:animEffect transition="in" filter="fade">
                                      <p:cBhvr>
                                        <p:cTn id="92" dur="1000"/>
                                        <p:tgtEl>
                                          <p:spTgt spid="7"/>
                                        </p:tgtEl>
                                      </p:cBhvr>
                                    </p:animEffect>
                                    <p:anim calcmode="lin" valueType="num">
                                      <p:cBhvr>
                                        <p:cTn id="93" dur="1000" fill="hold"/>
                                        <p:tgtEl>
                                          <p:spTgt spid="7"/>
                                        </p:tgtEl>
                                        <p:attrNameLst>
                                          <p:attrName>ppt_x</p:attrName>
                                        </p:attrNameLst>
                                      </p:cBhvr>
                                      <p:tavLst>
                                        <p:tav tm="0">
                                          <p:val>
                                            <p:strVal val="#ppt_x"/>
                                          </p:val>
                                        </p:tav>
                                        <p:tav tm="100000">
                                          <p:val>
                                            <p:strVal val="#ppt_x"/>
                                          </p:val>
                                        </p:tav>
                                      </p:tavLst>
                                    </p:anim>
                                    <p:anim calcmode="lin" valueType="num">
                                      <p:cBhvr>
                                        <p:cTn id="9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48" grpId="0" animBg="1"/>
      <p:bldP spid="48" grpId="1" animBg="1"/>
      <p:bldP spid="48" grpId="2" animBg="1"/>
      <p:bldP spid="26" grpId="0"/>
      <p:bldP spid="47" grpId="0"/>
      <p:bldP spid="50" grpId="0"/>
      <p:bldP spid="51" grpId="0"/>
      <p:bldP spid="52" grpId="0"/>
      <p:bldP spid="53" grpId="0"/>
      <p:bldP spid="54" grpId="0"/>
      <p:bldP spid="94" grpId="0"/>
      <p:bldP spid="96" grpId="0"/>
      <p:bldP spid="98" grpId="0"/>
      <p:bldP spid="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bwMode="auto">
          <a:xfrm>
            <a:off x="1" y="8268"/>
            <a:ext cx="12192000" cy="6857027"/>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19" name="Rectangle 18"/>
          <p:cNvSpPr/>
          <p:nvPr/>
        </p:nvSpPr>
        <p:spPr bwMode="auto">
          <a:xfrm>
            <a:off x="8482354" y="971615"/>
            <a:ext cx="3365706" cy="5558228"/>
          </a:xfrm>
          <a:prstGeom prst="rect">
            <a:avLst/>
          </a:prstGeom>
          <a:solidFill>
            <a:schemeClr val="tx1">
              <a:lumMod val="10000"/>
              <a:lumOff val="9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44819" rIns="89639" bIns="44819" numCol="1" rtlCol="0" anchor="ctr" anchorCtr="0" compatLnSpc="1">
            <a:prstTxWarp prst="textNoShape">
              <a:avLst/>
            </a:prstTxWarp>
          </a:bodyPr>
          <a:lstStyle/>
          <a:p>
            <a:pPr marL="0" marR="0" lvl="0" indent="0" algn="ctr" defTabSz="896091" rtl="0" eaLnBrk="1" fontAlgn="base" latinLnBrk="0" hangingPunct="1">
              <a:lnSpc>
                <a:spcPct val="100000"/>
              </a:lnSpc>
              <a:spcBef>
                <a:spcPct val="0"/>
              </a:spcBef>
              <a:spcAft>
                <a:spcPct val="0"/>
              </a:spcAft>
              <a:buClrTx/>
              <a:buSzTx/>
              <a:buFontTx/>
              <a:buNone/>
              <a:tabLst/>
              <a:defRPr/>
            </a:pPr>
            <a:endParaRPr kumimoji="0" lang="en-US" sz="1961"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2" name="Title 1"/>
          <p:cNvSpPr>
            <a:spLocks noGrp="1"/>
          </p:cNvSpPr>
          <p:nvPr>
            <p:ph type="title"/>
          </p:nvPr>
        </p:nvSpPr>
        <p:spPr>
          <a:xfrm>
            <a:off x="397585" y="254538"/>
            <a:ext cx="6542483" cy="894938"/>
          </a:xfrm>
        </p:spPr>
        <p:txBody>
          <a:bodyPr>
            <a:normAutofit/>
          </a:bodyPr>
          <a:lstStyle/>
          <a:p>
            <a:r>
              <a:rPr lang="en-US" sz="4705" dirty="0">
                <a:gradFill>
                  <a:gsLst>
                    <a:gs pos="1250">
                      <a:schemeClr val="tx1"/>
                    </a:gs>
                    <a:gs pos="100000">
                      <a:schemeClr val="tx1"/>
                    </a:gs>
                  </a:gsLst>
                  <a:lin ang="5400000" scaled="0"/>
                </a:gradFill>
                <a:cs typeface="Segoe UI" pitchFamily="34" charset="0"/>
              </a:rPr>
              <a:t>Dynamics Partner</a:t>
            </a:r>
          </a:p>
        </p:txBody>
      </p:sp>
      <p:cxnSp>
        <p:nvCxnSpPr>
          <p:cNvPr id="6" name="Straight Connector 5"/>
          <p:cNvCxnSpPr>
            <a:endCxn id="48" idx="2"/>
          </p:cNvCxnSpPr>
          <p:nvPr/>
        </p:nvCxnSpPr>
        <p:spPr>
          <a:xfrm>
            <a:off x="1827794" y="3747055"/>
            <a:ext cx="97778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39473" y="2466405"/>
            <a:ext cx="2470953" cy="2711183"/>
            <a:chOff x="7346091" y="2503735"/>
            <a:chExt cx="2471304" cy="2711568"/>
          </a:xfrm>
        </p:grpSpPr>
        <p:cxnSp>
          <p:nvCxnSpPr>
            <p:cNvPr id="38" name="Straight Connector 37"/>
            <p:cNvCxnSpPr/>
            <p:nvPr/>
          </p:nvCxnSpPr>
          <p:spPr>
            <a:xfrm flipH="1">
              <a:off x="7346092" y="2503735"/>
              <a:ext cx="1139268" cy="135860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7346091" y="2684169"/>
              <a:ext cx="1797285" cy="117817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346091" y="2965424"/>
              <a:ext cx="2201432" cy="8969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346092" y="3553904"/>
              <a:ext cx="2445712" cy="30843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7346091" y="3862340"/>
              <a:ext cx="2471304" cy="15659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7346091" y="3862339"/>
              <a:ext cx="1708216" cy="118390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7346091" y="3862339"/>
              <a:ext cx="2227023" cy="7439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7346092" y="3862339"/>
              <a:ext cx="1050199" cy="13529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8" name="Oval 47"/>
          <p:cNvSpPr/>
          <p:nvPr/>
        </p:nvSpPr>
        <p:spPr>
          <a:xfrm>
            <a:off x="2805577" y="2677012"/>
            <a:ext cx="2140085" cy="2140087"/>
          </a:xfrm>
          <a:prstGeom prst="ellipse">
            <a:avLst/>
          </a:prstGeom>
          <a:solidFill>
            <a:schemeClr val="accent1"/>
          </a:solidFill>
          <a:effectLst>
            <a:outerShdw blurRad="152400" dist="317500" dir="5400000" sx="90000" sy="-19000" rotWithShape="0">
              <a:prstClr val="black">
                <a:alpha val="15000"/>
              </a:prstClr>
            </a:outerShdw>
          </a:effectLst>
        </p:spPr>
        <p:style>
          <a:lnRef idx="0">
            <a:schemeClr val="lt1">
              <a:hueOff val="0"/>
              <a:satOff val="0"/>
              <a:lumOff val="0"/>
              <a:alphaOff val="0"/>
            </a:schemeClr>
          </a:lnRef>
          <a:fillRef idx="3">
            <a:scrgbClr r="0" g="0" b="0"/>
          </a:fillRef>
          <a:effectRef idx="0">
            <a:scrgbClr r="0" g="0" b="0"/>
          </a:effectRef>
          <a:fontRef idx="minor">
            <a:schemeClr val="tx1"/>
          </a:fontRef>
        </p:style>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8485" y="2813071"/>
            <a:ext cx="1661838" cy="1661839"/>
          </a:xfrm>
          <a:prstGeom prst="rect">
            <a:avLst/>
          </a:prstGeom>
          <a:noFill/>
        </p:spPr>
      </p:pic>
      <p:sp>
        <p:nvSpPr>
          <p:cNvPr id="58" name="Rectangle 57"/>
          <p:cNvSpPr/>
          <p:nvPr/>
        </p:nvSpPr>
        <p:spPr>
          <a:xfrm>
            <a:off x="3359324" y="3503703"/>
            <a:ext cx="1141659" cy="646331"/>
          </a:xfrm>
          <a:prstGeom prst="rect">
            <a:avLst/>
          </a:prstGeom>
        </p:spPr>
        <p:txBody>
          <a:bodyPr wrap="non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Dynamics </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Partner</a:t>
            </a:r>
          </a:p>
        </p:txBody>
      </p:sp>
      <p:sp>
        <p:nvSpPr>
          <p:cNvPr id="30" name="Rectangle 29"/>
          <p:cNvSpPr/>
          <p:nvPr/>
        </p:nvSpPr>
        <p:spPr>
          <a:xfrm>
            <a:off x="5317506" y="1950245"/>
            <a:ext cx="3164848" cy="301727"/>
          </a:xfrm>
          <a:prstGeom prst="rect">
            <a:avLst/>
          </a:prstGeom>
        </p:spPr>
        <p:txBody>
          <a:bodyPr wrap="square">
            <a:spAutoFit/>
          </a:bodyPr>
          <a:lstStyle/>
          <a:p>
            <a:pPr marL="0" marR="0" lvl="1"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Telephony</a:t>
            </a:r>
          </a:p>
        </p:txBody>
      </p:sp>
      <p:sp>
        <p:nvSpPr>
          <p:cNvPr id="32" name="Rectangle 31"/>
          <p:cNvSpPr/>
          <p:nvPr/>
        </p:nvSpPr>
        <p:spPr>
          <a:xfrm>
            <a:off x="6524406" y="2617257"/>
            <a:ext cx="1726635" cy="512935"/>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CRM - Customer Engagement</a:t>
            </a:r>
          </a:p>
        </p:txBody>
      </p:sp>
      <p:sp>
        <p:nvSpPr>
          <p:cNvPr id="33" name="Rectangle 32"/>
          <p:cNvSpPr/>
          <p:nvPr/>
        </p:nvSpPr>
        <p:spPr>
          <a:xfrm>
            <a:off x="6756271" y="3236417"/>
            <a:ext cx="1599199" cy="724143"/>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Document Management &amp; Workflows</a:t>
            </a:r>
          </a:p>
        </p:txBody>
      </p:sp>
      <p:sp>
        <p:nvSpPr>
          <p:cNvPr id="34" name="Rectangle 33"/>
          <p:cNvSpPr/>
          <p:nvPr/>
        </p:nvSpPr>
        <p:spPr>
          <a:xfrm>
            <a:off x="6693617" y="4026617"/>
            <a:ext cx="1499028" cy="301727"/>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Office 365</a:t>
            </a:r>
          </a:p>
        </p:txBody>
      </p:sp>
      <p:sp>
        <p:nvSpPr>
          <p:cNvPr id="35" name="Rectangle 34"/>
          <p:cNvSpPr/>
          <p:nvPr/>
        </p:nvSpPr>
        <p:spPr>
          <a:xfrm>
            <a:off x="6510288" y="4549531"/>
            <a:ext cx="2363734" cy="301727"/>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BI, </a:t>
            </a:r>
            <a:r>
              <a:rPr kumimoji="0" lang="en-CA" sz="1372" b="0" i="0" u="none" strike="noStrike" kern="0" cap="none" spc="0" normalizeH="0" baseline="0" noProof="0" dirty="0" err="1">
                <a:ln>
                  <a:noFill/>
                </a:ln>
                <a:solidFill>
                  <a:srgbClr val="002060"/>
                </a:solidFill>
                <a:effectLst/>
                <a:uLnTx/>
                <a:uFillTx/>
                <a:latin typeface="Segoe" pitchFamily="34" charset="0"/>
                <a:ea typeface="+mn-ea"/>
                <a:cs typeface="+mn-cs"/>
              </a:rPr>
              <a:t>IoT</a:t>
            </a: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 Dashboards</a:t>
            </a:r>
            <a:endParaRPr kumimoji="0" lang="en-US" sz="1372" b="0" i="0" u="none" strike="noStrike" kern="0" cap="none" spc="0" normalizeH="0" baseline="0" noProof="0" dirty="0">
              <a:ln>
                <a:noFill/>
              </a:ln>
              <a:solidFill>
                <a:srgbClr val="002060"/>
              </a:solidFill>
              <a:effectLst/>
              <a:uLnTx/>
              <a:uFillTx/>
              <a:latin typeface="Segoe" pitchFamily="34" charset="0"/>
              <a:ea typeface="+mn-ea"/>
              <a:cs typeface="+mn-cs"/>
            </a:endParaRPr>
          </a:p>
        </p:txBody>
      </p:sp>
      <p:sp>
        <p:nvSpPr>
          <p:cNvPr id="36" name="Rectangle 35"/>
          <p:cNvSpPr/>
          <p:nvPr/>
        </p:nvSpPr>
        <p:spPr>
          <a:xfrm>
            <a:off x="5274277" y="5371254"/>
            <a:ext cx="2363734" cy="301727"/>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Mobile Access</a:t>
            </a:r>
          </a:p>
        </p:txBody>
      </p:sp>
      <p:sp>
        <p:nvSpPr>
          <p:cNvPr id="37" name="Rectangle 36"/>
          <p:cNvSpPr/>
          <p:nvPr/>
        </p:nvSpPr>
        <p:spPr>
          <a:xfrm>
            <a:off x="5973328" y="4997744"/>
            <a:ext cx="2363734" cy="301727"/>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Business Consulting</a:t>
            </a:r>
          </a:p>
        </p:txBody>
      </p:sp>
      <p:sp>
        <p:nvSpPr>
          <p:cNvPr id="63" name="Oval 62"/>
          <p:cNvSpPr/>
          <p:nvPr/>
        </p:nvSpPr>
        <p:spPr bwMode="auto">
          <a:xfrm rot="20715718">
            <a:off x="5991855" y="4444198"/>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64" name="Freeform 81"/>
          <p:cNvSpPr>
            <a:spLocks noEditPoints="1"/>
          </p:cNvSpPr>
          <p:nvPr/>
        </p:nvSpPr>
        <p:spPr bwMode="black">
          <a:xfrm>
            <a:off x="6045859" y="4557543"/>
            <a:ext cx="380395" cy="232204"/>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66" name="Oval 65"/>
          <p:cNvSpPr/>
          <p:nvPr/>
        </p:nvSpPr>
        <p:spPr bwMode="auto">
          <a:xfrm rot="20715718">
            <a:off x="5464829" y="4811347"/>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nvGrpSpPr>
          <p:cNvPr id="67" name="Group 66"/>
          <p:cNvGrpSpPr/>
          <p:nvPr/>
        </p:nvGrpSpPr>
        <p:grpSpPr bwMode="black">
          <a:xfrm>
            <a:off x="5534808" y="4945295"/>
            <a:ext cx="326387" cy="198757"/>
            <a:chOff x="10387012" y="4179358"/>
            <a:chExt cx="974726" cy="593725"/>
          </a:xfrm>
          <a:solidFill>
            <a:srgbClr val="FFFFFF"/>
          </a:solidFill>
        </p:grpSpPr>
        <p:sp>
          <p:nvSpPr>
            <p:cNvPr id="68" name="Freeform 26"/>
            <p:cNvSpPr>
              <a:spLocks/>
            </p:cNvSpPr>
            <p:nvPr/>
          </p:nvSpPr>
          <p:spPr bwMode="black">
            <a:xfrm>
              <a:off x="10506075" y="4258733"/>
              <a:ext cx="706438" cy="514350"/>
            </a:xfrm>
            <a:custGeom>
              <a:avLst/>
              <a:gdLst>
                <a:gd name="T0" fmla="*/ 183 w 188"/>
                <a:gd name="T1" fmla="*/ 84 h 137"/>
                <a:gd name="T2" fmla="*/ 104 w 188"/>
                <a:gd name="T3" fmla="*/ 27 h 137"/>
                <a:gd name="T4" fmla="*/ 86 w 188"/>
                <a:gd name="T5" fmla="*/ 19 h 137"/>
                <a:gd name="T6" fmla="*/ 59 w 188"/>
                <a:gd name="T7" fmla="*/ 34 h 137"/>
                <a:gd name="T8" fmla="*/ 56 w 188"/>
                <a:gd name="T9" fmla="*/ 36 h 137"/>
                <a:gd name="T10" fmla="*/ 43 w 188"/>
                <a:gd name="T11" fmla="*/ 38 h 137"/>
                <a:gd name="T12" fmla="*/ 43 w 188"/>
                <a:gd name="T13" fmla="*/ 38 h 137"/>
                <a:gd name="T14" fmla="*/ 26 w 188"/>
                <a:gd name="T15" fmla="*/ 27 h 137"/>
                <a:gd name="T16" fmla="*/ 24 w 188"/>
                <a:gd name="T17" fmla="*/ 14 h 137"/>
                <a:gd name="T18" fmla="*/ 31 w 188"/>
                <a:gd name="T19" fmla="*/ 0 h 137"/>
                <a:gd name="T20" fmla="*/ 21 w 188"/>
                <a:gd name="T21" fmla="*/ 0 h 137"/>
                <a:gd name="T22" fmla="*/ 1 w 188"/>
                <a:gd name="T23" fmla="*/ 79 h 137"/>
                <a:gd name="T24" fmla="*/ 4 w 188"/>
                <a:gd name="T25" fmla="*/ 80 h 137"/>
                <a:gd name="T26" fmla="*/ 16 w 188"/>
                <a:gd name="T27" fmla="*/ 70 h 137"/>
                <a:gd name="T28" fmla="*/ 22 w 188"/>
                <a:gd name="T29" fmla="*/ 70 h 137"/>
                <a:gd name="T30" fmla="*/ 32 w 188"/>
                <a:gd name="T31" fmla="*/ 74 h 137"/>
                <a:gd name="T32" fmla="*/ 43 w 188"/>
                <a:gd name="T33" fmla="*/ 72 h 137"/>
                <a:gd name="T34" fmla="*/ 44 w 188"/>
                <a:gd name="T35" fmla="*/ 72 h 137"/>
                <a:gd name="T36" fmla="*/ 53 w 188"/>
                <a:gd name="T37" fmla="*/ 76 h 137"/>
                <a:gd name="T38" fmla="*/ 65 w 188"/>
                <a:gd name="T39" fmla="*/ 74 h 137"/>
                <a:gd name="T40" fmla="*/ 67 w 188"/>
                <a:gd name="T41" fmla="*/ 74 h 137"/>
                <a:gd name="T42" fmla="*/ 80 w 188"/>
                <a:gd name="T43" fmla="*/ 88 h 137"/>
                <a:gd name="T44" fmla="*/ 83 w 188"/>
                <a:gd name="T45" fmla="*/ 88 h 137"/>
                <a:gd name="T46" fmla="*/ 85 w 188"/>
                <a:gd name="T47" fmla="*/ 89 h 137"/>
                <a:gd name="T48" fmla="*/ 99 w 188"/>
                <a:gd name="T49" fmla="*/ 108 h 137"/>
                <a:gd name="T50" fmla="*/ 99 w 188"/>
                <a:gd name="T51" fmla="*/ 110 h 137"/>
                <a:gd name="T52" fmla="*/ 96 w 188"/>
                <a:gd name="T53" fmla="*/ 124 h 137"/>
                <a:gd name="T54" fmla="*/ 114 w 188"/>
                <a:gd name="T55" fmla="*/ 137 h 137"/>
                <a:gd name="T56" fmla="*/ 123 w 188"/>
                <a:gd name="T57" fmla="*/ 132 h 137"/>
                <a:gd name="T58" fmla="*/ 124 w 188"/>
                <a:gd name="T59" fmla="*/ 124 h 137"/>
                <a:gd name="T60" fmla="*/ 108 w 188"/>
                <a:gd name="T61" fmla="*/ 112 h 137"/>
                <a:gd name="T62" fmla="*/ 107 w 188"/>
                <a:gd name="T63" fmla="*/ 109 h 137"/>
                <a:gd name="T64" fmla="*/ 110 w 188"/>
                <a:gd name="T65" fmla="*/ 109 h 137"/>
                <a:gd name="T66" fmla="*/ 136 w 188"/>
                <a:gd name="T67" fmla="*/ 127 h 137"/>
                <a:gd name="T68" fmla="*/ 145 w 188"/>
                <a:gd name="T69" fmla="*/ 123 h 137"/>
                <a:gd name="T70" fmla="*/ 147 w 188"/>
                <a:gd name="T71" fmla="*/ 114 h 137"/>
                <a:gd name="T72" fmla="*/ 117 w 188"/>
                <a:gd name="T73" fmla="*/ 93 h 137"/>
                <a:gd name="T74" fmla="*/ 117 w 188"/>
                <a:gd name="T75" fmla="*/ 90 h 137"/>
                <a:gd name="T76" fmla="*/ 120 w 188"/>
                <a:gd name="T77" fmla="*/ 89 h 137"/>
                <a:gd name="T78" fmla="*/ 156 w 188"/>
                <a:gd name="T79" fmla="*/ 116 h 137"/>
                <a:gd name="T80" fmla="*/ 165 w 188"/>
                <a:gd name="T81" fmla="*/ 111 h 137"/>
                <a:gd name="T82" fmla="*/ 167 w 188"/>
                <a:gd name="T83" fmla="*/ 102 h 137"/>
                <a:gd name="T84" fmla="*/ 137 w 188"/>
                <a:gd name="T85" fmla="*/ 81 h 137"/>
                <a:gd name="T86" fmla="*/ 136 w 188"/>
                <a:gd name="T87" fmla="*/ 78 h 137"/>
                <a:gd name="T88" fmla="*/ 139 w 188"/>
                <a:gd name="T89" fmla="*/ 77 h 137"/>
                <a:gd name="T90" fmla="*/ 176 w 188"/>
                <a:gd name="T91" fmla="*/ 104 h 137"/>
                <a:gd name="T92" fmla="*/ 185 w 188"/>
                <a:gd name="T93" fmla="*/ 99 h 137"/>
                <a:gd name="T94" fmla="*/ 183 w 188"/>
                <a:gd name="T95" fmla="*/ 8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8" h="137">
                  <a:moveTo>
                    <a:pt x="183" y="84"/>
                  </a:moveTo>
                  <a:cubicBezTo>
                    <a:pt x="104" y="27"/>
                    <a:pt x="104" y="27"/>
                    <a:pt x="104" y="27"/>
                  </a:cubicBezTo>
                  <a:cubicBezTo>
                    <a:pt x="86" y="19"/>
                    <a:pt x="86" y="19"/>
                    <a:pt x="86" y="19"/>
                  </a:cubicBezTo>
                  <a:cubicBezTo>
                    <a:pt x="59" y="34"/>
                    <a:pt x="59" y="34"/>
                    <a:pt x="59" y="34"/>
                  </a:cubicBezTo>
                  <a:cubicBezTo>
                    <a:pt x="56" y="36"/>
                    <a:pt x="56" y="36"/>
                    <a:pt x="56" y="36"/>
                  </a:cubicBezTo>
                  <a:cubicBezTo>
                    <a:pt x="52" y="38"/>
                    <a:pt x="47" y="39"/>
                    <a:pt x="43" y="38"/>
                  </a:cubicBezTo>
                  <a:cubicBezTo>
                    <a:pt x="43" y="38"/>
                    <a:pt x="43" y="38"/>
                    <a:pt x="43" y="38"/>
                  </a:cubicBezTo>
                  <a:cubicBezTo>
                    <a:pt x="36" y="38"/>
                    <a:pt x="30" y="34"/>
                    <a:pt x="26" y="27"/>
                  </a:cubicBezTo>
                  <a:cubicBezTo>
                    <a:pt x="24" y="23"/>
                    <a:pt x="23" y="19"/>
                    <a:pt x="24" y="14"/>
                  </a:cubicBezTo>
                  <a:cubicBezTo>
                    <a:pt x="24" y="9"/>
                    <a:pt x="27" y="4"/>
                    <a:pt x="31" y="0"/>
                  </a:cubicBezTo>
                  <a:cubicBezTo>
                    <a:pt x="25" y="0"/>
                    <a:pt x="21" y="0"/>
                    <a:pt x="21" y="0"/>
                  </a:cubicBezTo>
                  <a:cubicBezTo>
                    <a:pt x="21" y="0"/>
                    <a:pt x="0" y="40"/>
                    <a:pt x="1" y="79"/>
                  </a:cubicBezTo>
                  <a:cubicBezTo>
                    <a:pt x="4" y="80"/>
                    <a:pt x="4" y="80"/>
                    <a:pt x="4" y="80"/>
                  </a:cubicBezTo>
                  <a:cubicBezTo>
                    <a:pt x="6" y="75"/>
                    <a:pt x="10" y="72"/>
                    <a:pt x="16" y="70"/>
                  </a:cubicBezTo>
                  <a:cubicBezTo>
                    <a:pt x="18" y="70"/>
                    <a:pt x="20" y="70"/>
                    <a:pt x="22" y="70"/>
                  </a:cubicBezTo>
                  <a:cubicBezTo>
                    <a:pt x="25" y="70"/>
                    <a:pt x="29" y="72"/>
                    <a:pt x="32" y="74"/>
                  </a:cubicBezTo>
                  <a:cubicBezTo>
                    <a:pt x="35" y="72"/>
                    <a:pt x="39" y="71"/>
                    <a:pt x="43" y="72"/>
                  </a:cubicBezTo>
                  <a:cubicBezTo>
                    <a:pt x="43" y="72"/>
                    <a:pt x="44" y="72"/>
                    <a:pt x="44" y="72"/>
                  </a:cubicBezTo>
                  <a:cubicBezTo>
                    <a:pt x="48" y="72"/>
                    <a:pt x="51" y="74"/>
                    <a:pt x="53" y="76"/>
                  </a:cubicBezTo>
                  <a:cubicBezTo>
                    <a:pt x="56" y="74"/>
                    <a:pt x="60" y="73"/>
                    <a:pt x="65" y="74"/>
                  </a:cubicBezTo>
                  <a:cubicBezTo>
                    <a:pt x="65" y="74"/>
                    <a:pt x="66" y="74"/>
                    <a:pt x="67" y="74"/>
                  </a:cubicBezTo>
                  <a:cubicBezTo>
                    <a:pt x="74" y="76"/>
                    <a:pt x="79" y="81"/>
                    <a:pt x="80" y="88"/>
                  </a:cubicBezTo>
                  <a:cubicBezTo>
                    <a:pt x="81" y="88"/>
                    <a:pt x="82" y="88"/>
                    <a:pt x="83" y="88"/>
                  </a:cubicBezTo>
                  <a:cubicBezTo>
                    <a:pt x="84" y="88"/>
                    <a:pt x="84" y="88"/>
                    <a:pt x="85" y="89"/>
                  </a:cubicBezTo>
                  <a:cubicBezTo>
                    <a:pt x="94" y="91"/>
                    <a:pt x="100" y="99"/>
                    <a:pt x="99" y="108"/>
                  </a:cubicBezTo>
                  <a:cubicBezTo>
                    <a:pt x="99" y="109"/>
                    <a:pt x="99" y="110"/>
                    <a:pt x="99" y="110"/>
                  </a:cubicBezTo>
                  <a:cubicBezTo>
                    <a:pt x="96" y="124"/>
                    <a:pt x="96" y="124"/>
                    <a:pt x="96" y="124"/>
                  </a:cubicBezTo>
                  <a:cubicBezTo>
                    <a:pt x="114" y="137"/>
                    <a:pt x="114" y="137"/>
                    <a:pt x="114" y="137"/>
                  </a:cubicBezTo>
                  <a:cubicBezTo>
                    <a:pt x="117" y="137"/>
                    <a:pt x="120" y="135"/>
                    <a:pt x="123" y="132"/>
                  </a:cubicBezTo>
                  <a:cubicBezTo>
                    <a:pt x="124" y="130"/>
                    <a:pt x="125" y="127"/>
                    <a:pt x="124" y="124"/>
                  </a:cubicBezTo>
                  <a:cubicBezTo>
                    <a:pt x="108" y="112"/>
                    <a:pt x="108" y="112"/>
                    <a:pt x="108" y="112"/>
                  </a:cubicBezTo>
                  <a:cubicBezTo>
                    <a:pt x="107" y="111"/>
                    <a:pt x="107" y="110"/>
                    <a:pt x="107" y="109"/>
                  </a:cubicBezTo>
                  <a:cubicBezTo>
                    <a:pt x="108" y="108"/>
                    <a:pt x="109" y="108"/>
                    <a:pt x="110" y="109"/>
                  </a:cubicBezTo>
                  <a:cubicBezTo>
                    <a:pt x="136" y="127"/>
                    <a:pt x="136" y="127"/>
                    <a:pt x="136" y="127"/>
                  </a:cubicBezTo>
                  <a:cubicBezTo>
                    <a:pt x="140" y="127"/>
                    <a:pt x="143" y="126"/>
                    <a:pt x="145" y="123"/>
                  </a:cubicBezTo>
                  <a:cubicBezTo>
                    <a:pt x="147" y="120"/>
                    <a:pt x="147" y="117"/>
                    <a:pt x="147" y="114"/>
                  </a:cubicBezTo>
                  <a:cubicBezTo>
                    <a:pt x="117" y="93"/>
                    <a:pt x="117" y="93"/>
                    <a:pt x="117" y="93"/>
                  </a:cubicBezTo>
                  <a:cubicBezTo>
                    <a:pt x="116" y="92"/>
                    <a:pt x="116" y="91"/>
                    <a:pt x="117" y="90"/>
                  </a:cubicBezTo>
                  <a:cubicBezTo>
                    <a:pt x="117" y="89"/>
                    <a:pt x="119" y="89"/>
                    <a:pt x="120" y="89"/>
                  </a:cubicBezTo>
                  <a:cubicBezTo>
                    <a:pt x="156" y="116"/>
                    <a:pt x="156" y="116"/>
                    <a:pt x="156" y="116"/>
                  </a:cubicBezTo>
                  <a:cubicBezTo>
                    <a:pt x="159" y="116"/>
                    <a:pt x="163" y="114"/>
                    <a:pt x="165" y="111"/>
                  </a:cubicBezTo>
                  <a:cubicBezTo>
                    <a:pt x="167" y="108"/>
                    <a:pt x="167" y="105"/>
                    <a:pt x="167" y="102"/>
                  </a:cubicBezTo>
                  <a:cubicBezTo>
                    <a:pt x="137" y="81"/>
                    <a:pt x="137" y="81"/>
                    <a:pt x="137" y="81"/>
                  </a:cubicBezTo>
                  <a:cubicBezTo>
                    <a:pt x="136" y="80"/>
                    <a:pt x="136" y="79"/>
                    <a:pt x="136" y="78"/>
                  </a:cubicBezTo>
                  <a:cubicBezTo>
                    <a:pt x="137" y="77"/>
                    <a:pt x="138" y="76"/>
                    <a:pt x="139" y="77"/>
                  </a:cubicBezTo>
                  <a:cubicBezTo>
                    <a:pt x="176" y="104"/>
                    <a:pt x="176" y="104"/>
                    <a:pt x="176" y="104"/>
                  </a:cubicBezTo>
                  <a:cubicBezTo>
                    <a:pt x="180" y="104"/>
                    <a:pt x="183" y="102"/>
                    <a:pt x="185" y="99"/>
                  </a:cubicBezTo>
                  <a:cubicBezTo>
                    <a:pt x="188" y="94"/>
                    <a:pt x="187" y="87"/>
                    <a:pt x="183" y="84"/>
                  </a:cubicBez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69" name="Freeform 27"/>
            <p:cNvSpPr>
              <a:spLocks/>
            </p:cNvSpPr>
            <p:nvPr/>
          </p:nvSpPr>
          <p:spPr bwMode="black">
            <a:xfrm>
              <a:off x="10615612" y="4179358"/>
              <a:ext cx="657225" cy="376238"/>
            </a:xfrm>
            <a:custGeom>
              <a:avLst/>
              <a:gdLst>
                <a:gd name="T0" fmla="*/ 127 w 175"/>
                <a:gd name="T1" fmla="*/ 31 h 100"/>
                <a:gd name="T2" fmla="*/ 119 w 175"/>
                <a:gd name="T3" fmla="*/ 28 h 100"/>
                <a:gd name="T4" fmla="*/ 62 w 175"/>
                <a:gd name="T5" fmla="*/ 2 h 100"/>
                <a:gd name="T6" fmla="*/ 49 w 175"/>
                <a:gd name="T7" fmla="*/ 3 h 100"/>
                <a:gd name="T8" fmla="*/ 26 w 175"/>
                <a:gd name="T9" fmla="*/ 16 h 100"/>
                <a:gd name="T10" fmla="*/ 9 w 175"/>
                <a:gd name="T11" fmla="*/ 25 h 100"/>
                <a:gd name="T12" fmla="*/ 4 w 175"/>
                <a:gd name="T13" fmla="*/ 45 h 100"/>
                <a:gd name="T14" fmla="*/ 15 w 175"/>
                <a:gd name="T15" fmla="*/ 52 h 100"/>
                <a:gd name="T16" fmla="*/ 23 w 175"/>
                <a:gd name="T17" fmla="*/ 50 h 100"/>
                <a:gd name="T18" fmla="*/ 23 w 175"/>
                <a:gd name="T19" fmla="*/ 50 h 100"/>
                <a:gd name="T20" fmla="*/ 57 w 175"/>
                <a:gd name="T21" fmla="*/ 32 h 100"/>
                <a:gd name="T22" fmla="*/ 79 w 175"/>
                <a:gd name="T23" fmla="*/ 42 h 100"/>
                <a:gd name="T24" fmla="*/ 109 w 175"/>
                <a:gd name="T25" fmla="*/ 64 h 100"/>
                <a:gd name="T26" fmla="*/ 158 w 175"/>
                <a:gd name="T27" fmla="*/ 99 h 100"/>
                <a:gd name="T28" fmla="*/ 159 w 175"/>
                <a:gd name="T29" fmla="*/ 100 h 100"/>
                <a:gd name="T30" fmla="*/ 173 w 175"/>
                <a:gd name="T31" fmla="*/ 97 h 100"/>
                <a:gd name="T32" fmla="*/ 154 w 175"/>
                <a:gd name="T33" fmla="*/ 29 h 100"/>
                <a:gd name="T34" fmla="*/ 127 w 175"/>
                <a:gd name="T35" fmla="*/ 3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00">
                  <a:moveTo>
                    <a:pt x="127" y="31"/>
                  </a:moveTo>
                  <a:cubicBezTo>
                    <a:pt x="125" y="31"/>
                    <a:pt x="122" y="30"/>
                    <a:pt x="119" y="28"/>
                  </a:cubicBezTo>
                  <a:cubicBezTo>
                    <a:pt x="62" y="2"/>
                    <a:pt x="62" y="2"/>
                    <a:pt x="62" y="2"/>
                  </a:cubicBezTo>
                  <a:cubicBezTo>
                    <a:pt x="58" y="0"/>
                    <a:pt x="53" y="1"/>
                    <a:pt x="49" y="3"/>
                  </a:cubicBezTo>
                  <a:cubicBezTo>
                    <a:pt x="26" y="16"/>
                    <a:pt x="26" y="16"/>
                    <a:pt x="26" y="16"/>
                  </a:cubicBezTo>
                  <a:cubicBezTo>
                    <a:pt x="9" y="25"/>
                    <a:pt x="9" y="25"/>
                    <a:pt x="9" y="25"/>
                  </a:cubicBezTo>
                  <a:cubicBezTo>
                    <a:pt x="2" y="29"/>
                    <a:pt x="0" y="38"/>
                    <a:pt x="4" y="45"/>
                  </a:cubicBezTo>
                  <a:cubicBezTo>
                    <a:pt x="6" y="49"/>
                    <a:pt x="10" y="52"/>
                    <a:pt x="15" y="52"/>
                  </a:cubicBezTo>
                  <a:cubicBezTo>
                    <a:pt x="18" y="52"/>
                    <a:pt x="21" y="52"/>
                    <a:pt x="23" y="50"/>
                  </a:cubicBezTo>
                  <a:cubicBezTo>
                    <a:pt x="23" y="50"/>
                    <a:pt x="23" y="50"/>
                    <a:pt x="23" y="50"/>
                  </a:cubicBezTo>
                  <a:cubicBezTo>
                    <a:pt x="57" y="32"/>
                    <a:pt x="57" y="32"/>
                    <a:pt x="57" y="32"/>
                  </a:cubicBezTo>
                  <a:cubicBezTo>
                    <a:pt x="79" y="42"/>
                    <a:pt x="79" y="42"/>
                    <a:pt x="79" y="42"/>
                  </a:cubicBezTo>
                  <a:cubicBezTo>
                    <a:pt x="109" y="64"/>
                    <a:pt x="109" y="64"/>
                    <a:pt x="109" y="64"/>
                  </a:cubicBezTo>
                  <a:cubicBezTo>
                    <a:pt x="158" y="99"/>
                    <a:pt x="158" y="99"/>
                    <a:pt x="158" y="99"/>
                  </a:cubicBezTo>
                  <a:cubicBezTo>
                    <a:pt x="158" y="99"/>
                    <a:pt x="159" y="100"/>
                    <a:pt x="159" y="100"/>
                  </a:cubicBezTo>
                  <a:cubicBezTo>
                    <a:pt x="173" y="97"/>
                    <a:pt x="173" y="97"/>
                    <a:pt x="173" y="97"/>
                  </a:cubicBezTo>
                  <a:cubicBezTo>
                    <a:pt x="175" y="51"/>
                    <a:pt x="154" y="29"/>
                    <a:pt x="154" y="29"/>
                  </a:cubicBezTo>
                  <a:cubicBezTo>
                    <a:pt x="154" y="29"/>
                    <a:pt x="133" y="33"/>
                    <a:pt x="127" y="31"/>
                  </a:cubicBez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70" name="Freeform 28"/>
            <p:cNvSpPr>
              <a:spLocks/>
            </p:cNvSpPr>
            <p:nvPr/>
          </p:nvSpPr>
          <p:spPr bwMode="black">
            <a:xfrm>
              <a:off x="10536237" y="4544483"/>
              <a:ext cx="319088" cy="220663"/>
            </a:xfrm>
            <a:custGeom>
              <a:avLst/>
              <a:gdLst>
                <a:gd name="T0" fmla="*/ 76 w 85"/>
                <a:gd name="T1" fmla="*/ 20 h 59"/>
                <a:gd name="T2" fmla="*/ 64 w 85"/>
                <a:gd name="T3" fmla="*/ 25 h 59"/>
                <a:gd name="T4" fmla="*/ 65 w 85"/>
                <a:gd name="T5" fmla="*/ 18 h 59"/>
                <a:gd name="T6" fmla="*/ 57 w 85"/>
                <a:gd name="T7" fmla="*/ 5 h 59"/>
                <a:gd name="T8" fmla="*/ 44 w 85"/>
                <a:gd name="T9" fmla="*/ 13 h 59"/>
                <a:gd name="T10" fmla="*/ 44 w 85"/>
                <a:gd name="T11" fmla="*/ 14 h 59"/>
                <a:gd name="T12" fmla="*/ 35 w 85"/>
                <a:gd name="T13" fmla="*/ 3 h 59"/>
                <a:gd name="T14" fmla="*/ 23 w 85"/>
                <a:gd name="T15" fmla="*/ 10 h 59"/>
                <a:gd name="T16" fmla="*/ 23 w 85"/>
                <a:gd name="T17" fmla="*/ 10 h 59"/>
                <a:gd name="T18" fmla="*/ 10 w 85"/>
                <a:gd name="T19" fmla="*/ 1 h 59"/>
                <a:gd name="T20" fmla="*/ 1 w 85"/>
                <a:gd name="T21" fmla="*/ 14 h 59"/>
                <a:gd name="T22" fmla="*/ 4 w 85"/>
                <a:gd name="T23" fmla="*/ 28 h 59"/>
                <a:gd name="T24" fmla="*/ 14 w 85"/>
                <a:gd name="T25" fmla="*/ 36 h 59"/>
                <a:gd name="T26" fmla="*/ 17 w 85"/>
                <a:gd name="T27" fmla="*/ 36 h 59"/>
                <a:gd name="T28" fmla="*/ 19 w 85"/>
                <a:gd name="T29" fmla="*/ 35 h 59"/>
                <a:gd name="T30" fmla="*/ 27 w 85"/>
                <a:gd name="T31" fmla="*/ 43 h 59"/>
                <a:gd name="T32" fmla="*/ 28 w 85"/>
                <a:gd name="T33" fmla="*/ 43 h 59"/>
                <a:gd name="T34" fmla="*/ 39 w 85"/>
                <a:gd name="T35" fmla="*/ 38 h 59"/>
                <a:gd name="T36" fmla="*/ 38 w 85"/>
                <a:gd name="T37" fmla="*/ 39 h 59"/>
                <a:gd name="T38" fmla="*/ 47 w 85"/>
                <a:gd name="T39" fmla="*/ 52 h 59"/>
                <a:gd name="T40" fmla="*/ 48 w 85"/>
                <a:gd name="T41" fmla="*/ 52 h 59"/>
                <a:gd name="T42" fmla="*/ 58 w 85"/>
                <a:gd name="T43" fmla="*/ 47 h 59"/>
                <a:gd name="T44" fmla="*/ 67 w 85"/>
                <a:gd name="T45" fmla="*/ 59 h 59"/>
                <a:gd name="T46" fmla="*/ 68 w 85"/>
                <a:gd name="T47" fmla="*/ 59 h 59"/>
                <a:gd name="T48" fmla="*/ 80 w 85"/>
                <a:gd name="T49" fmla="*/ 50 h 59"/>
                <a:gd name="T50" fmla="*/ 84 w 85"/>
                <a:gd name="T51" fmla="*/ 33 h 59"/>
                <a:gd name="T52" fmla="*/ 76 w 85"/>
                <a:gd name="T53" fmla="*/ 2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 h="59">
                  <a:moveTo>
                    <a:pt x="76" y="20"/>
                  </a:moveTo>
                  <a:cubicBezTo>
                    <a:pt x="71" y="19"/>
                    <a:pt x="66" y="21"/>
                    <a:pt x="64" y="25"/>
                  </a:cubicBezTo>
                  <a:cubicBezTo>
                    <a:pt x="65" y="18"/>
                    <a:pt x="65" y="18"/>
                    <a:pt x="65" y="18"/>
                  </a:cubicBezTo>
                  <a:cubicBezTo>
                    <a:pt x="67" y="12"/>
                    <a:pt x="63" y="6"/>
                    <a:pt x="57" y="5"/>
                  </a:cubicBezTo>
                  <a:cubicBezTo>
                    <a:pt x="51" y="4"/>
                    <a:pt x="45" y="7"/>
                    <a:pt x="44" y="13"/>
                  </a:cubicBezTo>
                  <a:cubicBezTo>
                    <a:pt x="44" y="14"/>
                    <a:pt x="44" y="14"/>
                    <a:pt x="44" y="14"/>
                  </a:cubicBezTo>
                  <a:cubicBezTo>
                    <a:pt x="44" y="9"/>
                    <a:pt x="40" y="4"/>
                    <a:pt x="35" y="3"/>
                  </a:cubicBezTo>
                  <a:cubicBezTo>
                    <a:pt x="30" y="2"/>
                    <a:pt x="24" y="5"/>
                    <a:pt x="23" y="10"/>
                  </a:cubicBezTo>
                  <a:cubicBezTo>
                    <a:pt x="23" y="10"/>
                    <a:pt x="23" y="10"/>
                    <a:pt x="23" y="10"/>
                  </a:cubicBezTo>
                  <a:cubicBezTo>
                    <a:pt x="21" y="4"/>
                    <a:pt x="15" y="0"/>
                    <a:pt x="10" y="1"/>
                  </a:cubicBezTo>
                  <a:cubicBezTo>
                    <a:pt x="4" y="3"/>
                    <a:pt x="0" y="8"/>
                    <a:pt x="1" y="14"/>
                  </a:cubicBezTo>
                  <a:cubicBezTo>
                    <a:pt x="4" y="28"/>
                    <a:pt x="4" y="28"/>
                    <a:pt x="4" y="28"/>
                  </a:cubicBezTo>
                  <a:cubicBezTo>
                    <a:pt x="5" y="32"/>
                    <a:pt x="9" y="36"/>
                    <a:pt x="14" y="36"/>
                  </a:cubicBezTo>
                  <a:cubicBezTo>
                    <a:pt x="15" y="36"/>
                    <a:pt x="16" y="36"/>
                    <a:pt x="17" y="36"/>
                  </a:cubicBezTo>
                  <a:cubicBezTo>
                    <a:pt x="18" y="36"/>
                    <a:pt x="18" y="36"/>
                    <a:pt x="19" y="35"/>
                  </a:cubicBezTo>
                  <a:cubicBezTo>
                    <a:pt x="20" y="39"/>
                    <a:pt x="23" y="42"/>
                    <a:pt x="27" y="43"/>
                  </a:cubicBezTo>
                  <a:cubicBezTo>
                    <a:pt x="28" y="43"/>
                    <a:pt x="28" y="43"/>
                    <a:pt x="28" y="43"/>
                  </a:cubicBezTo>
                  <a:cubicBezTo>
                    <a:pt x="32" y="43"/>
                    <a:pt x="36" y="41"/>
                    <a:pt x="39" y="38"/>
                  </a:cubicBezTo>
                  <a:cubicBezTo>
                    <a:pt x="38" y="39"/>
                    <a:pt x="38" y="39"/>
                    <a:pt x="38" y="39"/>
                  </a:cubicBezTo>
                  <a:cubicBezTo>
                    <a:pt x="37" y="44"/>
                    <a:pt x="41" y="50"/>
                    <a:pt x="47" y="52"/>
                  </a:cubicBezTo>
                  <a:cubicBezTo>
                    <a:pt x="47" y="52"/>
                    <a:pt x="47" y="52"/>
                    <a:pt x="48" y="52"/>
                  </a:cubicBezTo>
                  <a:cubicBezTo>
                    <a:pt x="52" y="52"/>
                    <a:pt x="56" y="50"/>
                    <a:pt x="58" y="47"/>
                  </a:cubicBezTo>
                  <a:cubicBezTo>
                    <a:pt x="58" y="52"/>
                    <a:pt x="61" y="57"/>
                    <a:pt x="67" y="59"/>
                  </a:cubicBezTo>
                  <a:cubicBezTo>
                    <a:pt x="67" y="59"/>
                    <a:pt x="67" y="59"/>
                    <a:pt x="68" y="59"/>
                  </a:cubicBezTo>
                  <a:cubicBezTo>
                    <a:pt x="73" y="59"/>
                    <a:pt x="78" y="56"/>
                    <a:pt x="80" y="50"/>
                  </a:cubicBezTo>
                  <a:cubicBezTo>
                    <a:pt x="84" y="33"/>
                    <a:pt x="84" y="33"/>
                    <a:pt x="84" y="33"/>
                  </a:cubicBezTo>
                  <a:cubicBezTo>
                    <a:pt x="85" y="27"/>
                    <a:pt x="81" y="21"/>
                    <a:pt x="76" y="20"/>
                  </a:cubicBez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71" name="Freeform 29"/>
            <p:cNvSpPr>
              <a:spLocks/>
            </p:cNvSpPr>
            <p:nvPr/>
          </p:nvSpPr>
          <p:spPr bwMode="black">
            <a:xfrm>
              <a:off x="11207750" y="4239683"/>
              <a:ext cx="153988" cy="319088"/>
            </a:xfrm>
            <a:custGeom>
              <a:avLst/>
              <a:gdLst>
                <a:gd name="T0" fmla="*/ 41 w 41"/>
                <a:gd name="T1" fmla="*/ 77 h 85"/>
                <a:gd name="T2" fmla="*/ 33 w 41"/>
                <a:gd name="T3" fmla="*/ 7 h 85"/>
                <a:gd name="T4" fmla="*/ 24 w 41"/>
                <a:gd name="T5" fmla="*/ 1 h 85"/>
                <a:gd name="T6" fmla="*/ 0 w 41"/>
                <a:gd name="T7" fmla="*/ 7 h 85"/>
                <a:gd name="T8" fmla="*/ 22 w 41"/>
                <a:gd name="T9" fmla="*/ 85 h 85"/>
                <a:gd name="T10" fmla="*/ 33 w 41"/>
                <a:gd name="T11" fmla="*/ 85 h 85"/>
                <a:gd name="T12" fmla="*/ 41 w 41"/>
                <a:gd name="T13" fmla="*/ 77 h 85"/>
              </a:gdLst>
              <a:ahLst/>
              <a:cxnLst>
                <a:cxn ang="0">
                  <a:pos x="T0" y="T1"/>
                </a:cxn>
                <a:cxn ang="0">
                  <a:pos x="T2" y="T3"/>
                </a:cxn>
                <a:cxn ang="0">
                  <a:pos x="T4" y="T5"/>
                </a:cxn>
                <a:cxn ang="0">
                  <a:pos x="T6" y="T7"/>
                </a:cxn>
                <a:cxn ang="0">
                  <a:pos x="T8" y="T9"/>
                </a:cxn>
                <a:cxn ang="0">
                  <a:pos x="T10" y="T11"/>
                </a:cxn>
                <a:cxn ang="0">
                  <a:pos x="T12" y="T13"/>
                </a:cxn>
              </a:cxnLst>
              <a:rect l="0" t="0" r="r" b="b"/>
              <a:pathLst>
                <a:path w="41" h="85">
                  <a:moveTo>
                    <a:pt x="41" y="77"/>
                  </a:moveTo>
                  <a:cubicBezTo>
                    <a:pt x="33" y="7"/>
                    <a:pt x="33" y="7"/>
                    <a:pt x="33" y="7"/>
                  </a:cubicBezTo>
                  <a:cubicBezTo>
                    <a:pt x="32" y="2"/>
                    <a:pt x="28" y="0"/>
                    <a:pt x="24" y="1"/>
                  </a:cubicBezTo>
                  <a:cubicBezTo>
                    <a:pt x="0" y="7"/>
                    <a:pt x="0" y="7"/>
                    <a:pt x="0" y="7"/>
                  </a:cubicBezTo>
                  <a:cubicBezTo>
                    <a:pt x="0" y="7"/>
                    <a:pt x="25" y="32"/>
                    <a:pt x="22" y="85"/>
                  </a:cubicBezTo>
                  <a:cubicBezTo>
                    <a:pt x="33" y="85"/>
                    <a:pt x="33" y="85"/>
                    <a:pt x="33" y="85"/>
                  </a:cubicBezTo>
                  <a:cubicBezTo>
                    <a:pt x="38" y="85"/>
                    <a:pt x="41" y="81"/>
                    <a:pt x="41" y="77"/>
                  </a:cubicBez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72" name="Freeform 30"/>
            <p:cNvSpPr>
              <a:spLocks/>
            </p:cNvSpPr>
            <p:nvPr/>
          </p:nvSpPr>
          <p:spPr bwMode="black">
            <a:xfrm>
              <a:off x="10387012" y="4206346"/>
              <a:ext cx="176213" cy="352425"/>
            </a:xfrm>
            <a:custGeom>
              <a:avLst/>
              <a:gdLst>
                <a:gd name="T0" fmla="*/ 47 w 47"/>
                <a:gd name="T1" fmla="*/ 9 h 94"/>
                <a:gd name="T2" fmla="*/ 35 w 47"/>
                <a:gd name="T3" fmla="*/ 2 h 94"/>
                <a:gd name="T4" fmla="*/ 25 w 47"/>
                <a:gd name="T5" fmla="*/ 6 h 94"/>
                <a:gd name="T6" fmla="*/ 2 w 47"/>
                <a:gd name="T7" fmla="*/ 81 h 94"/>
                <a:gd name="T8" fmla="*/ 7 w 47"/>
                <a:gd name="T9" fmla="*/ 90 h 94"/>
                <a:gd name="T10" fmla="*/ 26 w 47"/>
                <a:gd name="T11" fmla="*/ 94 h 94"/>
                <a:gd name="T12" fmla="*/ 47 w 47"/>
                <a:gd name="T13" fmla="*/ 9 h 94"/>
              </a:gdLst>
              <a:ahLst/>
              <a:cxnLst>
                <a:cxn ang="0">
                  <a:pos x="T0" y="T1"/>
                </a:cxn>
                <a:cxn ang="0">
                  <a:pos x="T2" y="T3"/>
                </a:cxn>
                <a:cxn ang="0">
                  <a:pos x="T4" y="T5"/>
                </a:cxn>
                <a:cxn ang="0">
                  <a:pos x="T6" y="T7"/>
                </a:cxn>
                <a:cxn ang="0">
                  <a:pos x="T8" y="T9"/>
                </a:cxn>
                <a:cxn ang="0">
                  <a:pos x="T10" y="T11"/>
                </a:cxn>
                <a:cxn ang="0">
                  <a:pos x="T12" y="T13"/>
                </a:cxn>
              </a:cxnLst>
              <a:rect l="0" t="0" r="r" b="b"/>
              <a:pathLst>
                <a:path w="47" h="94">
                  <a:moveTo>
                    <a:pt x="47" y="9"/>
                  </a:moveTo>
                  <a:cubicBezTo>
                    <a:pt x="35" y="2"/>
                    <a:pt x="35" y="2"/>
                    <a:pt x="35" y="2"/>
                  </a:cubicBezTo>
                  <a:cubicBezTo>
                    <a:pt x="31" y="0"/>
                    <a:pt x="27" y="2"/>
                    <a:pt x="25" y="6"/>
                  </a:cubicBezTo>
                  <a:cubicBezTo>
                    <a:pt x="2" y="81"/>
                    <a:pt x="2" y="81"/>
                    <a:pt x="2" y="81"/>
                  </a:cubicBezTo>
                  <a:cubicBezTo>
                    <a:pt x="0" y="86"/>
                    <a:pt x="3" y="90"/>
                    <a:pt x="7" y="90"/>
                  </a:cubicBezTo>
                  <a:cubicBezTo>
                    <a:pt x="26" y="94"/>
                    <a:pt x="26" y="94"/>
                    <a:pt x="26" y="94"/>
                  </a:cubicBezTo>
                  <a:cubicBezTo>
                    <a:pt x="24" y="52"/>
                    <a:pt x="47" y="9"/>
                    <a:pt x="47" y="9"/>
                  </a:cubicBezTo>
                  <a:close/>
                </a:path>
              </a:pathLst>
            </a:custGeom>
            <a:grpFill/>
            <a:ln>
              <a:noFill/>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grpSp>
      <p:sp>
        <p:nvSpPr>
          <p:cNvPr id="74" name="Oval 73"/>
          <p:cNvSpPr/>
          <p:nvPr/>
        </p:nvSpPr>
        <p:spPr bwMode="auto">
          <a:xfrm rot="20715718">
            <a:off x="6220090" y="3285492"/>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75" name="Freeform 18"/>
          <p:cNvSpPr>
            <a:spLocks noEditPoints="1"/>
          </p:cNvSpPr>
          <p:nvPr/>
        </p:nvSpPr>
        <p:spPr bwMode="black">
          <a:xfrm>
            <a:off x="6363678" y="3376631"/>
            <a:ext cx="219322" cy="267571"/>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77" name="Oval 76"/>
          <p:cNvSpPr/>
          <p:nvPr/>
        </p:nvSpPr>
        <p:spPr bwMode="auto">
          <a:xfrm rot="20715718">
            <a:off x="5991855" y="2735669"/>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82" name="Oval 81"/>
          <p:cNvSpPr/>
          <p:nvPr/>
        </p:nvSpPr>
        <p:spPr bwMode="auto">
          <a:xfrm rot="20715718">
            <a:off x="4892338" y="5013165"/>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83" name="Picture 4" descr="\\MAGNUM\Projects\Microsoft\Cloud Power FY12\Design\ICONS_PNG\Smart_phone.png"/>
          <p:cNvPicPr>
            <a:picLocks noChangeAspect="1" noChangeArrowheads="1"/>
          </p:cNvPicPr>
          <p:nvPr/>
        </p:nvPicPr>
        <p:blipFill>
          <a:blip r:embed="rId4" cstate="print">
            <a:lum bright="100000"/>
          </a:blip>
          <a:srcRect/>
          <a:stretch>
            <a:fillRect/>
          </a:stretch>
        </p:blipFill>
        <p:spPr bwMode="auto">
          <a:xfrm>
            <a:off x="4931629" y="5048129"/>
            <a:ext cx="389333" cy="389333"/>
          </a:xfrm>
          <a:prstGeom prst="rect">
            <a:avLst/>
          </a:prstGeom>
          <a:noFill/>
        </p:spPr>
      </p:pic>
      <p:sp>
        <p:nvSpPr>
          <p:cNvPr id="85" name="Oval 84"/>
          <p:cNvSpPr/>
          <p:nvPr/>
        </p:nvSpPr>
        <p:spPr bwMode="auto">
          <a:xfrm rot="20715718">
            <a:off x="6220090" y="3895389"/>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pic>
        <p:nvPicPr>
          <p:cNvPr id="86" name="Picture 2" descr="C:\Users\Kristen\Desktop\gac as of 04.20.13\Assets\logos\Microsoft-Office-logo-2012_white.fw.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1096"/>
          <a:stretch/>
        </p:blipFill>
        <p:spPr bwMode="auto">
          <a:xfrm>
            <a:off x="6339833" y="3994022"/>
            <a:ext cx="243168" cy="265341"/>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p:cNvSpPr/>
          <p:nvPr/>
        </p:nvSpPr>
        <p:spPr>
          <a:xfrm>
            <a:off x="119835" y="2582724"/>
            <a:ext cx="2342243" cy="2332243"/>
          </a:xfrm>
          <a:prstGeom prst="ellipse">
            <a:avLst/>
          </a:prstGeom>
          <a:solidFill>
            <a:schemeClr val="accent1"/>
          </a:solidFill>
          <a:ln w="38100">
            <a:solidFill>
              <a:schemeClr val="bg1"/>
            </a:solidFill>
          </a:ln>
          <a:effectLst>
            <a:outerShdw blurRad="152400" dist="317500" dir="5400000" sx="90000" sy="-19000" rotWithShape="0">
              <a:prstClr val="black">
                <a:alpha val="15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6" name="Freeform 31"/>
          <p:cNvSpPr>
            <a:spLocks/>
          </p:cNvSpPr>
          <p:nvPr/>
        </p:nvSpPr>
        <p:spPr bwMode="auto">
          <a:xfrm>
            <a:off x="384765" y="2826284"/>
            <a:ext cx="1736003" cy="2091663"/>
          </a:xfrm>
          <a:custGeom>
            <a:avLst/>
            <a:gdLst>
              <a:gd name="T0" fmla="*/ 305 w 845"/>
              <a:gd name="T1" fmla="*/ 1066 h 1066"/>
              <a:gd name="T2" fmla="*/ 195 w 845"/>
              <a:gd name="T3" fmla="*/ 1032 h 1066"/>
              <a:gd name="T4" fmla="*/ 96 w 845"/>
              <a:gd name="T5" fmla="*/ 979 h 1066"/>
              <a:gd name="T6" fmla="*/ 10 w 845"/>
              <a:gd name="T7" fmla="*/ 908 h 1066"/>
              <a:gd name="T8" fmla="*/ 0 w 845"/>
              <a:gd name="T9" fmla="*/ 896 h 1066"/>
              <a:gd name="T10" fmla="*/ 25 w 845"/>
              <a:gd name="T11" fmla="*/ 871 h 1066"/>
              <a:gd name="T12" fmla="*/ 236 w 845"/>
              <a:gd name="T13" fmla="*/ 762 h 1066"/>
              <a:gd name="T14" fmla="*/ 256 w 845"/>
              <a:gd name="T15" fmla="*/ 694 h 1066"/>
              <a:gd name="T16" fmla="*/ 272 w 845"/>
              <a:gd name="T17" fmla="*/ 690 h 1066"/>
              <a:gd name="T18" fmla="*/ 232 w 845"/>
              <a:gd name="T19" fmla="*/ 467 h 1066"/>
              <a:gd name="T20" fmla="*/ 212 w 845"/>
              <a:gd name="T21" fmla="*/ 403 h 1066"/>
              <a:gd name="T22" fmla="*/ 224 w 845"/>
              <a:gd name="T23" fmla="*/ 351 h 1066"/>
              <a:gd name="T24" fmla="*/ 268 w 845"/>
              <a:gd name="T25" fmla="*/ 100 h 1066"/>
              <a:gd name="T26" fmla="*/ 517 w 845"/>
              <a:gd name="T27" fmla="*/ 0 h 1066"/>
              <a:gd name="T28" fmla="*/ 531 w 845"/>
              <a:gd name="T29" fmla="*/ 0 h 1066"/>
              <a:gd name="T30" fmla="*/ 579 w 845"/>
              <a:gd name="T31" fmla="*/ 100 h 1066"/>
              <a:gd name="T32" fmla="*/ 619 w 845"/>
              <a:gd name="T33" fmla="*/ 351 h 1066"/>
              <a:gd name="T34" fmla="*/ 631 w 845"/>
              <a:gd name="T35" fmla="*/ 403 h 1066"/>
              <a:gd name="T36" fmla="*/ 611 w 845"/>
              <a:gd name="T37" fmla="*/ 467 h 1066"/>
              <a:gd name="T38" fmla="*/ 571 w 845"/>
              <a:gd name="T39" fmla="*/ 690 h 1066"/>
              <a:gd name="T40" fmla="*/ 591 w 845"/>
              <a:gd name="T41" fmla="*/ 694 h 1066"/>
              <a:gd name="T42" fmla="*/ 607 w 845"/>
              <a:gd name="T43" fmla="*/ 762 h 1066"/>
              <a:gd name="T44" fmla="*/ 819 w 845"/>
              <a:gd name="T45" fmla="*/ 871 h 1066"/>
              <a:gd name="T46" fmla="*/ 845 w 845"/>
              <a:gd name="T47" fmla="*/ 896 h 1066"/>
              <a:gd name="T48" fmla="*/ 836 w 845"/>
              <a:gd name="T49" fmla="*/ 908 h 1066"/>
              <a:gd name="T50" fmla="*/ 749 w 845"/>
              <a:gd name="T51" fmla="*/ 979 h 1066"/>
              <a:gd name="T52" fmla="*/ 650 w 845"/>
              <a:gd name="T53" fmla="*/ 1032 h 1066"/>
              <a:gd name="T54" fmla="*/ 540 w 845"/>
              <a:gd name="T55" fmla="*/ 1066 h 1066"/>
              <a:gd name="connsiteX0" fmla="*/ 3609 w 10000"/>
              <a:gd name="connsiteY0" fmla="*/ 10000 h 10000"/>
              <a:gd name="connsiteX1" fmla="*/ 2308 w 10000"/>
              <a:gd name="connsiteY1" fmla="*/ 9681 h 10000"/>
              <a:gd name="connsiteX2" fmla="*/ 1136 w 10000"/>
              <a:gd name="connsiteY2" fmla="*/ 9184 h 10000"/>
              <a:gd name="connsiteX3" fmla="*/ 118 w 10000"/>
              <a:gd name="connsiteY3" fmla="*/ 8518 h 10000"/>
              <a:gd name="connsiteX4" fmla="*/ 0 w 10000"/>
              <a:gd name="connsiteY4" fmla="*/ 8151 h 10000"/>
              <a:gd name="connsiteX5" fmla="*/ 296 w 10000"/>
              <a:gd name="connsiteY5" fmla="*/ 8171 h 10000"/>
              <a:gd name="connsiteX6" fmla="*/ 2793 w 10000"/>
              <a:gd name="connsiteY6" fmla="*/ 7148 h 10000"/>
              <a:gd name="connsiteX7" fmla="*/ 3030 w 10000"/>
              <a:gd name="connsiteY7" fmla="*/ 6510 h 10000"/>
              <a:gd name="connsiteX8" fmla="*/ 3219 w 10000"/>
              <a:gd name="connsiteY8" fmla="*/ 6473 h 10000"/>
              <a:gd name="connsiteX9" fmla="*/ 2746 w 10000"/>
              <a:gd name="connsiteY9" fmla="*/ 4381 h 10000"/>
              <a:gd name="connsiteX10" fmla="*/ 2509 w 10000"/>
              <a:gd name="connsiteY10" fmla="*/ 3780 h 10000"/>
              <a:gd name="connsiteX11" fmla="*/ 2651 w 10000"/>
              <a:gd name="connsiteY11" fmla="*/ 3293 h 10000"/>
              <a:gd name="connsiteX12" fmla="*/ 3172 w 10000"/>
              <a:gd name="connsiteY12" fmla="*/ 938 h 10000"/>
              <a:gd name="connsiteX13" fmla="*/ 6118 w 10000"/>
              <a:gd name="connsiteY13" fmla="*/ 0 h 10000"/>
              <a:gd name="connsiteX14" fmla="*/ 6284 w 10000"/>
              <a:gd name="connsiteY14" fmla="*/ 0 h 10000"/>
              <a:gd name="connsiteX15" fmla="*/ 6852 w 10000"/>
              <a:gd name="connsiteY15" fmla="*/ 938 h 10000"/>
              <a:gd name="connsiteX16" fmla="*/ 7325 w 10000"/>
              <a:gd name="connsiteY16" fmla="*/ 3293 h 10000"/>
              <a:gd name="connsiteX17" fmla="*/ 7467 w 10000"/>
              <a:gd name="connsiteY17" fmla="*/ 3780 h 10000"/>
              <a:gd name="connsiteX18" fmla="*/ 7231 w 10000"/>
              <a:gd name="connsiteY18" fmla="*/ 4381 h 10000"/>
              <a:gd name="connsiteX19" fmla="*/ 6757 w 10000"/>
              <a:gd name="connsiteY19" fmla="*/ 6473 h 10000"/>
              <a:gd name="connsiteX20" fmla="*/ 6994 w 10000"/>
              <a:gd name="connsiteY20" fmla="*/ 6510 h 10000"/>
              <a:gd name="connsiteX21" fmla="*/ 7183 w 10000"/>
              <a:gd name="connsiteY21" fmla="*/ 7148 h 10000"/>
              <a:gd name="connsiteX22" fmla="*/ 9692 w 10000"/>
              <a:gd name="connsiteY22" fmla="*/ 8171 h 10000"/>
              <a:gd name="connsiteX23" fmla="*/ 10000 w 10000"/>
              <a:gd name="connsiteY23" fmla="*/ 8405 h 10000"/>
              <a:gd name="connsiteX24" fmla="*/ 9893 w 10000"/>
              <a:gd name="connsiteY24" fmla="*/ 8518 h 10000"/>
              <a:gd name="connsiteX25" fmla="*/ 8864 w 10000"/>
              <a:gd name="connsiteY25" fmla="*/ 9184 h 10000"/>
              <a:gd name="connsiteX26" fmla="*/ 7692 w 10000"/>
              <a:gd name="connsiteY26" fmla="*/ 9681 h 10000"/>
              <a:gd name="connsiteX27" fmla="*/ 6391 w 10000"/>
              <a:gd name="connsiteY27" fmla="*/ 10000 h 10000"/>
              <a:gd name="connsiteX0" fmla="*/ 3609 w 10000"/>
              <a:gd name="connsiteY0" fmla="*/ 10000 h 10000"/>
              <a:gd name="connsiteX1" fmla="*/ 2308 w 10000"/>
              <a:gd name="connsiteY1" fmla="*/ 9681 h 10000"/>
              <a:gd name="connsiteX2" fmla="*/ 1136 w 10000"/>
              <a:gd name="connsiteY2" fmla="*/ 9184 h 10000"/>
              <a:gd name="connsiteX3" fmla="*/ 118 w 10000"/>
              <a:gd name="connsiteY3" fmla="*/ 8518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84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27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00"/>
              <a:gd name="connsiteX1" fmla="*/ 2308 w 10000"/>
              <a:gd name="connsiteY1" fmla="*/ 9681 h 10000"/>
              <a:gd name="connsiteX2" fmla="*/ 1136 w 10000"/>
              <a:gd name="connsiteY2" fmla="*/ 9127 h 10000"/>
              <a:gd name="connsiteX3" fmla="*/ 368 w 10000"/>
              <a:gd name="connsiteY3" fmla="*/ 8504 h 10000"/>
              <a:gd name="connsiteX4" fmla="*/ 0 w 10000"/>
              <a:gd name="connsiteY4" fmla="*/ 8151 h 10000"/>
              <a:gd name="connsiteX5" fmla="*/ 296 w 10000"/>
              <a:gd name="connsiteY5" fmla="*/ 8171 h 10000"/>
              <a:gd name="connsiteX6" fmla="*/ 349 w 10000"/>
              <a:gd name="connsiteY6" fmla="*/ 7992 h 10000"/>
              <a:gd name="connsiteX7" fmla="*/ 2793 w 10000"/>
              <a:gd name="connsiteY7" fmla="*/ 7148 h 10000"/>
              <a:gd name="connsiteX8" fmla="*/ 3030 w 10000"/>
              <a:gd name="connsiteY8" fmla="*/ 6510 h 10000"/>
              <a:gd name="connsiteX9" fmla="*/ 3219 w 10000"/>
              <a:gd name="connsiteY9" fmla="*/ 6473 h 10000"/>
              <a:gd name="connsiteX10" fmla="*/ 2746 w 10000"/>
              <a:gd name="connsiteY10" fmla="*/ 4381 h 10000"/>
              <a:gd name="connsiteX11" fmla="*/ 2509 w 10000"/>
              <a:gd name="connsiteY11" fmla="*/ 3780 h 10000"/>
              <a:gd name="connsiteX12" fmla="*/ 2651 w 10000"/>
              <a:gd name="connsiteY12" fmla="*/ 3293 h 10000"/>
              <a:gd name="connsiteX13" fmla="*/ 3172 w 10000"/>
              <a:gd name="connsiteY13" fmla="*/ 938 h 10000"/>
              <a:gd name="connsiteX14" fmla="*/ 6118 w 10000"/>
              <a:gd name="connsiteY14" fmla="*/ 0 h 10000"/>
              <a:gd name="connsiteX15" fmla="*/ 6284 w 10000"/>
              <a:gd name="connsiteY15" fmla="*/ 0 h 10000"/>
              <a:gd name="connsiteX16" fmla="*/ 6852 w 10000"/>
              <a:gd name="connsiteY16" fmla="*/ 938 h 10000"/>
              <a:gd name="connsiteX17" fmla="*/ 7325 w 10000"/>
              <a:gd name="connsiteY17" fmla="*/ 3293 h 10000"/>
              <a:gd name="connsiteX18" fmla="*/ 7467 w 10000"/>
              <a:gd name="connsiteY18" fmla="*/ 3780 h 10000"/>
              <a:gd name="connsiteX19" fmla="*/ 7231 w 10000"/>
              <a:gd name="connsiteY19" fmla="*/ 4381 h 10000"/>
              <a:gd name="connsiteX20" fmla="*/ 6757 w 10000"/>
              <a:gd name="connsiteY20" fmla="*/ 6473 h 10000"/>
              <a:gd name="connsiteX21" fmla="*/ 6994 w 10000"/>
              <a:gd name="connsiteY21" fmla="*/ 6510 h 10000"/>
              <a:gd name="connsiteX22" fmla="*/ 7183 w 10000"/>
              <a:gd name="connsiteY22" fmla="*/ 7148 h 10000"/>
              <a:gd name="connsiteX23" fmla="*/ 9692 w 10000"/>
              <a:gd name="connsiteY23" fmla="*/ 8171 h 10000"/>
              <a:gd name="connsiteX24" fmla="*/ 10000 w 10000"/>
              <a:gd name="connsiteY24" fmla="*/ 8405 h 10000"/>
              <a:gd name="connsiteX25" fmla="*/ 9893 w 10000"/>
              <a:gd name="connsiteY25" fmla="*/ 8518 h 10000"/>
              <a:gd name="connsiteX26" fmla="*/ 8864 w 10000"/>
              <a:gd name="connsiteY26" fmla="*/ 9184 h 10000"/>
              <a:gd name="connsiteX27" fmla="*/ 7692 w 10000"/>
              <a:gd name="connsiteY27" fmla="*/ 9681 h 10000"/>
              <a:gd name="connsiteX28" fmla="*/ 6391 w 10000"/>
              <a:gd name="connsiteY28" fmla="*/ 10000 h 10000"/>
              <a:gd name="connsiteX0" fmla="*/ 3609 w 10000"/>
              <a:gd name="connsiteY0" fmla="*/ 10000 h 10014"/>
              <a:gd name="connsiteX1" fmla="*/ 2308 w 10000"/>
              <a:gd name="connsiteY1" fmla="*/ 9681 h 10014"/>
              <a:gd name="connsiteX2" fmla="*/ 1136 w 10000"/>
              <a:gd name="connsiteY2" fmla="*/ 9127 h 10014"/>
              <a:gd name="connsiteX3" fmla="*/ 368 w 10000"/>
              <a:gd name="connsiteY3" fmla="*/ 8504 h 10014"/>
              <a:gd name="connsiteX4" fmla="*/ 0 w 10000"/>
              <a:gd name="connsiteY4" fmla="*/ 8151 h 10014"/>
              <a:gd name="connsiteX5" fmla="*/ 296 w 10000"/>
              <a:gd name="connsiteY5" fmla="*/ 8171 h 10014"/>
              <a:gd name="connsiteX6" fmla="*/ 349 w 10000"/>
              <a:gd name="connsiteY6" fmla="*/ 7992 h 10014"/>
              <a:gd name="connsiteX7" fmla="*/ 2793 w 10000"/>
              <a:gd name="connsiteY7" fmla="*/ 7148 h 10014"/>
              <a:gd name="connsiteX8" fmla="*/ 3030 w 10000"/>
              <a:gd name="connsiteY8" fmla="*/ 6510 h 10014"/>
              <a:gd name="connsiteX9" fmla="*/ 3219 w 10000"/>
              <a:gd name="connsiteY9" fmla="*/ 6473 h 10014"/>
              <a:gd name="connsiteX10" fmla="*/ 2746 w 10000"/>
              <a:gd name="connsiteY10" fmla="*/ 4381 h 10014"/>
              <a:gd name="connsiteX11" fmla="*/ 2509 w 10000"/>
              <a:gd name="connsiteY11" fmla="*/ 3780 h 10014"/>
              <a:gd name="connsiteX12" fmla="*/ 2651 w 10000"/>
              <a:gd name="connsiteY12" fmla="*/ 3293 h 10014"/>
              <a:gd name="connsiteX13" fmla="*/ 3172 w 10000"/>
              <a:gd name="connsiteY13" fmla="*/ 938 h 10014"/>
              <a:gd name="connsiteX14" fmla="*/ 6118 w 10000"/>
              <a:gd name="connsiteY14" fmla="*/ 0 h 10014"/>
              <a:gd name="connsiteX15" fmla="*/ 6284 w 10000"/>
              <a:gd name="connsiteY15" fmla="*/ 0 h 10014"/>
              <a:gd name="connsiteX16" fmla="*/ 6852 w 10000"/>
              <a:gd name="connsiteY16" fmla="*/ 938 h 10014"/>
              <a:gd name="connsiteX17" fmla="*/ 7325 w 10000"/>
              <a:gd name="connsiteY17" fmla="*/ 3293 h 10014"/>
              <a:gd name="connsiteX18" fmla="*/ 7467 w 10000"/>
              <a:gd name="connsiteY18" fmla="*/ 3780 h 10014"/>
              <a:gd name="connsiteX19" fmla="*/ 7231 w 10000"/>
              <a:gd name="connsiteY19" fmla="*/ 4381 h 10014"/>
              <a:gd name="connsiteX20" fmla="*/ 6757 w 10000"/>
              <a:gd name="connsiteY20" fmla="*/ 6473 h 10014"/>
              <a:gd name="connsiteX21" fmla="*/ 6994 w 10000"/>
              <a:gd name="connsiteY21" fmla="*/ 6510 h 10014"/>
              <a:gd name="connsiteX22" fmla="*/ 7183 w 10000"/>
              <a:gd name="connsiteY22" fmla="*/ 7148 h 10014"/>
              <a:gd name="connsiteX23" fmla="*/ 9692 w 10000"/>
              <a:gd name="connsiteY23" fmla="*/ 8171 h 10014"/>
              <a:gd name="connsiteX24" fmla="*/ 10000 w 10000"/>
              <a:gd name="connsiteY24" fmla="*/ 8405 h 10014"/>
              <a:gd name="connsiteX25" fmla="*/ 9893 w 10000"/>
              <a:gd name="connsiteY25" fmla="*/ 8518 h 10014"/>
              <a:gd name="connsiteX26" fmla="*/ 8864 w 10000"/>
              <a:gd name="connsiteY26" fmla="*/ 9184 h 10014"/>
              <a:gd name="connsiteX27" fmla="*/ 7692 w 10000"/>
              <a:gd name="connsiteY27" fmla="*/ 9681 h 10014"/>
              <a:gd name="connsiteX28" fmla="*/ 6391 w 10000"/>
              <a:gd name="connsiteY28" fmla="*/ 10014 h 10014"/>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118 w 10000"/>
              <a:gd name="connsiteY14" fmla="*/ 0 h 10028"/>
              <a:gd name="connsiteX15" fmla="*/ 6284 w 10000"/>
              <a:gd name="connsiteY15" fmla="*/ 0 h 10028"/>
              <a:gd name="connsiteX16" fmla="*/ 6852 w 10000"/>
              <a:gd name="connsiteY16" fmla="*/ 938 h 10028"/>
              <a:gd name="connsiteX17" fmla="*/ 7325 w 10000"/>
              <a:gd name="connsiteY17" fmla="*/ 3293 h 10028"/>
              <a:gd name="connsiteX18" fmla="*/ 7467 w 10000"/>
              <a:gd name="connsiteY18" fmla="*/ 3780 h 10028"/>
              <a:gd name="connsiteX19" fmla="*/ 7231 w 10000"/>
              <a:gd name="connsiteY19" fmla="*/ 4381 h 10028"/>
              <a:gd name="connsiteX20" fmla="*/ 6757 w 10000"/>
              <a:gd name="connsiteY20" fmla="*/ 6473 h 10028"/>
              <a:gd name="connsiteX21" fmla="*/ 6994 w 10000"/>
              <a:gd name="connsiteY21" fmla="*/ 6510 h 10028"/>
              <a:gd name="connsiteX22" fmla="*/ 7183 w 10000"/>
              <a:gd name="connsiteY22" fmla="*/ 7148 h 10028"/>
              <a:gd name="connsiteX23" fmla="*/ 9692 w 10000"/>
              <a:gd name="connsiteY23" fmla="*/ 8171 h 10028"/>
              <a:gd name="connsiteX24" fmla="*/ 10000 w 10000"/>
              <a:gd name="connsiteY24" fmla="*/ 8405 h 10028"/>
              <a:gd name="connsiteX25" fmla="*/ 9893 w 10000"/>
              <a:gd name="connsiteY25" fmla="*/ 8518 h 10028"/>
              <a:gd name="connsiteX26" fmla="*/ 8864 w 10000"/>
              <a:gd name="connsiteY26" fmla="*/ 9184 h 10028"/>
              <a:gd name="connsiteX27" fmla="*/ 7692 w 10000"/>
              <a:gd name="connsiteY27" fmla="*/ 9681 h 10028"/>
              <a:gd name="connsiteX28" fmla="*/ 6159 w 10000"/>
              <a:gd name="connsiteY28" fmla="*/ 10028 h 10028"/>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118 w 10000"/>
              <a:gd name="connsiteY14" fmla="*/ 0 h 10028"/>
              <a:gd name="connsiteX15" fmla="*/ 6284 w 10000"/>
              <a:gd name="connsiteY15" fmla="*/ 0 h 10028"/>
              <a:gd name="connsiteX16" fmla="*/ 6852 w 10000"/>
              <a:gd name="connsiteY16" fmla="*/ 938 h 10028"/>
              <a:gd name="connsiteX17" fmla="*/ 7325 w 10000"/>
              <a:gd name="connsiteY17" fmla="*/ 3293 h 10028"/>
              <a:gd name="connsiteX18" fmla="*/ 7467 w 10000"/>
              <a:gd name="connsiteY18" fmla="*/ 3780 h 10028"/>
              <a:gd name="connsiteX19" fmla="*/ 7231 w 10000"/>
              <a:gd name="connsiteY19" fmla="*/ 4381 h 10028"/>
              <a:gd name="connsiteX20" fmla="*/ 6757 w 10000"/>
              <a:gd name="connsiteY20" fmla="*/ 6473 h 10028"/>
              <a:gd name="connsiteX21" fmla="*/ 6994 w 10000"/>
              <a:gd name="connsiteY21" fmla="*/ 6510 h 10028"/>
              <a:gd name="connsiteX22" fmla="*/ 7183 w 10000"/>
              <a:gd name="connsiteY22" fmla="*/ 7148 h 10028"/>
              <a:gd name="connsiteX23" fmla="*/ 9692 w 10000"/>
              <a:gd name="connsiteY23" fmla="*/ 8171 h 10028"/>
              <a:gd name="connsiteX24" fmla="*/ 10000 w 10000"/>
              <a:gd name="connsiteY24" fmla="*/ 8405 h 10028"/>
              <a:gd name="connsiteX25" fmla="*/ 9893 w 10000"/>
              <a:gd name="connsiteY25" fmla="*/ 8518 h 10028"/>
              <a:gd name="connsiteX26" fmla="*/ 8864 w 10000"/>
              <a:gd name="connsiteY26" fmla="*/ 9184 h 10028"/>
              <a:gd name="connsiteX27" fmla="*/ 7692 w 10000"/>
              <a:gd name="connsiteY27" fmla="*/ 9681 h 10028"/>
              <a:gd name="connsiteX28" fmla="*/ 6159 w 10000"/>
              <a:gd name="connsiteY28" fmla="*/ 10028 h 10028"/>
              <a:gd name="connsiteX0" fmla="*/ 3609 w 10000"/>
              <a:gd name="connsiteY0" fmla="*/ 10000 h 10028"/>
              <a:gd name="connsiteX1" fmla="*/ 2308 w 10000"/>
              <a:gd name="connsiteY1" fmla="*/ 9681 h 10028"/>
              <a:gd name="connsiteX2" fmla="*/ 1136 w 10000"/>
              <a:gd name="connsiteY2" fmla="*/ 9127 h 10028"/>
              <a:gd name="connsiteX3" fmla="*/ 368 w 10000"/>
              <a:gd name="connsiteY3" fmla="*/ 8504 h 10028"/>
              <a:gd name="connsiteX4" fmla="*/ 0 w 10000"/>
              <a:gd name="connsiteY4" fmla="*/ 8151 h 10028"/>
              <a:gd name="connsiteX5" fmla="*/ 296 w 10000"/>
              <a:gd name="connsiteY5" fmla="*/ 8171 h 10028"/>
              <a:gd name="connsiteX6" fmla="*/ 349 w 10000"/>
              <a:gd name="connsiteY6" fmla="*/ 7992 h 10028"/>
              <a:gd name="connsiteX7" fmla="*/ 2793 w 10000"/>
              <a:gd name="connsiteY7" fmla="*/ 7148 h 10028"/>
              <a:gd name="connsiteX8" fmla="*/ 3030 w 10000"/>
              <a:gd name="connsiteY8" fmla="*/ 6510 h 10028"/>
              <a:gd name="connsiteX9" fmla="*/ 3219 w 10000"/>
              <a:gd name="connsiteY9" fmla="*/ 6473 h 10028"/>
              <a:gd name="connsiteX10" fmla="*/ 2746 w 10000"/>
              <a:gd name="connsiteY10" fmla="*/ 4381 h 10028"/>
              <a:gd name="connsiteX11" fmla="*/ 2509 w 10000"/>
              <a:gd name="connsiteY11" fmla="*/ 3780 h 10028"/>
              <a:gd name="connsiteX12" fmla="*/ 2651 w 10000"/>
              <a:gd name="connsiteY12" fmla="*/ 3293 h 10028"/>
              <a:gd name="connsiteX13" fmla="*/ 3172 w 10000"/>
              <a:gd name="connsiteY13" fmla="*/ 938 h 10028"/>
              <a:gd name="connsiteX14" fmla="*/ 6284 w 10000"/>
              <a:gd name="connsiteY14" fmla="*/ 0 h 10028"/>
              <a:gd name="connsiteX15" fmla="*/ 6852 w 10000"/>
              <a:gd name="connsiteY15" fmla="*/ 938 h 10028"/>
              <a:gd name="connsiteX16" fmla="*/ 7325 w 10000"/>
              <a:gd name="connsiteY16" fmla="*/ 3293 h 10028"/>
              <a:gd name="connsiteX17" fmla="*/ 7467 w 10000"/>
              <a:gd name="connsiteY17" fmla="*/ 3780 h 10028"/>
              <a:gd name="connsiteX18" fmla="*/ 7231 w 10000"/>
              <a:gd name="connsiteY18" fmla="*/ 4381 h 10028"/>
              <a:gd name="connsiteX19" fmla="*/ 6757 w 10000"/>
              <a:gd name="connsiteY19" fmla="*/ 6473 h 10028"/>
              <a:gd name="connsiteX20" fmla="*/ 6994 w 10000"/>
              <a:gd name="connsiteY20" fmla="*/ 6510 h 10028"/>
              <a:gd name="connsiteX21" fmla="*/ 7183 w 10000"/>
              <a:gd name="connsiteY21" fmla="*/ 7148 h 10028"/>
              <a:gd name="connsiteX22" fmla="*/ 9692 w 10000"/>
              <a:gd name="connsiteY22" fmla="*/ 8171 h 10028"/>
              <a:gd name="connsiteX23" fmla="*/ 10000 w 10000"/>
              <a:gd name="connsiteY23" fmla="*/ 8405 h 10028"/>
              <a:gd name="connsiteX24" fmla="*/ 9893 w 10000"/>
              <a:gd name="connsiteY24" fmla="*/ 8518 h 10028"/>
              <a:gd name="connsiteX25" fmla="*/ 8864 w 10000"/>
              <a:gd name="connsiteY25" fmla="*/ 9184 h 10028"/>
              <a:gd name="connsiteX26" fmla="*/ 7692 w 10000"/>
              <a:gd name="connsiteY26" fmla="*/ 9681 h 10028"/>
              <a:gd name="connsiteX27" fmla="*/ 6159 w 10000"/>
              <a:gd name="connsiteY27" fmla="*/ 10028 h 10028"/>
              <a:gd name="connsiteX0" fmla="*/ 3609 w 10000"/>
              <a:gd name="connsiteY0" fmla="*/ 9356 h 9384"/>
              <a:gd name="connsiteX1" fmla="*/ 2308 w 10000"/>
              <a:gd name="connsiteY1" fmla="*/ 9037 h 9384"/>
              <a:gd name="connsiteX2" fmla="*/ 1136 w 10000"/>
              <a:gd name="connsiteY2" fmla="*/ 8483 h 9384"/>
              <a:gd name="connsiteX3" fmla="*/ 368 w 10000"/>
              <a:gd name="connsiteY3" fmla="*/ 7860 h 9384"/>
              <a:gd name="connsiteX4" fmla="*/ 0 w 10000"/>
              <a:gd name="connsiteY4" fmla="*/ 7507 h 9384"/>
              <a:gd name="connsiteX5" fmla="*/ 296 w 10000"/>
              <a:gd name="connsiteY5" fmla="*/ 7527 h 9384"/>
              <a:gd name="connsiteX6" fmla="*/ 349 w 10000"/>
              <a:gd name="connsiteY6" fmla="*/ 7348 h 9384"/>
              <a:gd name="connsiteX7" fmla="*/ 2793 w 10000"/>
              <a:gd name="connsiteY7" fmla="*/ 6504 h 9384"/>
              <a:gd name="connsiteX8" fmla="*/ 3030 w 10000"/>
              <a:gd name="connsiteY8" fmla="*/ 5866 h 9384"/>
              <a:gd name="connsiteX9" fmla="*/ 3219 w 10000"/>
              <a:gd name="connsiteY9" fmla="*/ 5829 h 9384"/>
              <a:gd name="connsiteX10" fmla="*/ 2746 w 10000"/>
              <a:gd name="connsiteY10" fmla="*/ 3737 h 9384"/>
              <a:gd name="connsiteX11" fmla="*/ 2509 w 10000"/>
              <a:gd name="connsiteY11" fmla="*/ 3136 h 9384"/>
              <a:gd name="connsiteX12" fmla="*/ 2651 w 10000"/>
              <a:gd name="connsiteY12" fmla="*/ 2649 h 9384"/>
              <a:gd name="connsiteX13" fmla="*/ 3172 w 10000"/>
              <a:gd name="connsiteY13" fmla="*/ 294 h 9384"/>
              <a:gd name="connsiteX14" fmla="*/ 6852 w 10000"/>
              <a:gd name="connsiteY14" fmla="*/ 294 h 9384"/>
              <a:gd name="connsiteX15" fmla="*/ 7325 w 10000"/>
              <a:gd name="connsiteY15" fmla="*/ 2649 h 9384"/>
              <a:gd name="connsiteX16" fmla="*/ 7467 w 10000"/>
              <a:gd name="connsiteY16" fmla="*/ 3136 h 9384"/>
              <a:gd name="connsiteX17" fmla="*/ 7231 w 10000"/>
              <a:gd name="connsiteY17" fmla="*/ 3737 h 9384"/>
              <a:gd name="connsiteX18" fmla="*/ 6757 w 10000"/>
              <a:gd name="connsiteY18" fmla="*/ 5829 h 9384"/>
              <a:gd name="connsiteX19" fmla="*/ 6994 w 10000"/>
              <a:gd name="connsiteY19" fmla="*/ 5866 h 9384"/>
              <a:gd name="connsiteX20" fmla="*/ 7183 w 10000"/>
              <a:gd name="connsiteY20" fmla="*/ 6504 h 9384"/>
              <a:gd name="connsiteX21" fmla="*/ 9692 w 10000"/>
              <a:gd name="connsiteY21" fmla="*/ 7527 h 9384"/>
              <a:gd name="connsiteX22" fmla="*/ 10000 w 10000"/>
              <a:gd name="connsiteY22" fmla="*/ 7761 h 9384"/>
              <a:gd name="connsiteX23" fmla="*/ 9893 w 10000"/>
              <a:gd name="connsiteY23" fmla="*/ 7874 h 9384"/>
              <a:gd name="connsiteX24" fmla="*/ 8864 w 10000"/>
              <a:gd name="connsiteY24" fmla="*/ 8540 h 9384"/>
              <a:gd name="connsiteX25" fmla="*/ 7692 w 10000"/>
              <a:gd name="connsiteY25" fmla="*/ 9037 h 9384"/>
              <a:gd name="connsiteX26" fmla="*/ 6159 w 10000"/>
              <a:gd name="connsiteY26" fmla="*/ 9384 h 9384"/>
              <a:gd name="connsiteX0" fmla="*/ 3609 w 10000"/>
              <a:gd name="connsiteY0" fmla="*/ 10204 h 10234"/>
              <a:gd name="connsiteX1" fmla="*/ 2308 w 10000"/>
              <a:gd name="connsiteY1" fmla="*/ 9864 h 10234"/>
              <a:gd name="connsiteX2" fmla="*/ 1136 w 10000"/>
              <a:gd name="connsiteY2" fmla="*/ 9274 h 10234"/>
              <a:gd name="connsiteX3" fmla="*/ 368 w 10000"/>
              <a:gd name="connsiteY3" fmla="*/ 8610 h 10234"/>
              <a:gd name="connsiteX4" fmla="*/ 0 w 10000"/>
              <a:gd name="connsiteY4" fmla="*/ 8234 h 10234"/>
              <a:gd name="connsiteX5" fmla="*/ 296 w 10000"/>
              <a:gd name="connsiteY5" fmla="*/ 8255 h 10234"/>
              <a:gd name="connsiteX6" fmla="*/ 349 w 10000"/>
              <a:gd name="connsiteY6" fmla="*/ 8064 h 10234"/>
              <a:gd name="connsiteX7" fmla="*/ 2793 w 10000"/>
              <a:gd name="connsiteY7" fmla="*/ 7165 h 10234"/>
              <a:gd name="connsiteX8" fmla="*/ 3030 w 10000"/>
              <a:gd name="connsiteY8" fmla="*/ 6485 h 10234"/>
              <a:gd name="connsiteX9" fmla="*/ 3219 w 10000"/>
              <a:gd name="connsiteY9" fmla="*/ 6446 h 10234"/>
              <a:gd name="connsiteX10" fmla="*/ 2746 w 10000"/>
              <a:gd name="connsiteY10" fmla="*/ 4216 h 10234"/>
              <a:gd name="connsiteX11" fmla="*/ 2509 w 10000"/>
              <a:gd name="connsiteY11" fmla="*/ 3576 h 10234"/>
              <a:gd name="connsiteX12" fmla="*/ 2651 w 10000"/>
              <a:gd name="connsiteY12" fmla="*/ 3057 h 10234"/>
              <a:gd name="connsiteX13" fmla="*/ 3172 w 10000"/>
              <a:gd name="connsiteY13" fmla="*/ 547 h 10234"/>
              <a:gd name="connsiteX14" fmla="*/ 6852 w 10000"/>
              <a:gd name="connsiteY14" fmla="*/ 547 h 10234"/>
              <a:gd name="connsiteX15" fmla="*/ 7325 w 10000"/>
              <a:gd name="connsiteY15" fmla="*/ 3057 h 10234"/>
              <a:gd name="connsiteX16" fmla="*/ 7467 w 10000"/>
              <a:gd name="connsiteY16" fmla="*/ 3576 h 10234"/>
              <a:gd name="connsiteX17" fmla="*/ 7231 w 10000"/>
              <a:gd name="connsiteY17" fmla="*/ 4216 h 10234"/>
              <a:gd name="connsiteX18" fmla="*/ 6757 w 10000"/>
              <a:gd name="connsiteY18" fmla="*/ 6446 h 10234"/>
              <a:gd name="connsiteX19" fmla="*/ 6994 w 10000"/>
              <a:gd name="connsiteY19" fmla="*/ 6485 h 10234"/>
              <a:gd name="connsiteX20" fmla="*/ 7183 w 10000"/>
              <a:gd name="connsiteY20" fmla="*/ 7165 h 10234"/>
              <a:gd name="connsiteX21" fmla="*/ 9692 w 10000"/>
              <a:gd name="connsiteY21" fmla="*/ 8255 h 10234"/>
              <a:gd name="connsiteX22" fmla="*/ 10000 w 10000"/>
              <a:gd name="connsiteY22" fmla="*/ 8504 h 10234"/>
              <a:gd name="connsiteX23" fmla="*/ 9893 w 10000"/>
              <a:gd name="connsiteY23" fmla="*/ 8625 h 10234"/>
              <a:gd name="connsiteX24" fmla="*/ 8864 w 10000"/>
              <a:gd name="connsiteY24" fmla="*/ 9335 h 10234"/>
              <a:gd name="connsiteX25" fmla="*/ 7692 w 10000"/>
              <a:gd name="connsiteY25" fmla="*/ 9864 h 10234"/>
              <a:gd name="connsiteX26" fmla="*/ 6159 w 10000"/>
              <a:gd name="connsiteY26" fmla="*/ 10234 h 10234"/>
              <a:gd name="connsiteX0" fmla="*/ 3609 w 10000"/>
              <a:gd name="connsiteY0" fmla="*/ 10290 h 10320"/>
              <a:gd name="connsiteX1" fmla="*/ 2308 w 10000"/>
              <a:gd name="connsiteY1" fmla="*/ 9950 h 10320"/>
              <a:gd name="connsiteX2" fmla="*/ 1136 w 10000"/>
              <a:gd name="connsiteY2" fmla="*/ 9360 h 10320"/>
              <a:gd name="connsiteX3" fmla="*/ 368 w 10000"/>
              <a:gd name="connsiteY3" fmla="*/ 8696 h 10320"/>
              <a:gd name="connsiteX4" fmla="*/ 0 w 10000"/>
              <a:gd name="connsiteY4" fmla="*/ 8320 h 10320"/>
              <a:gd name="connsiteX5" fmla="*/ 296 w 10000"/>
              <a:gd name="connsiteY5" fmla="*/ 8341 h 10320"/>
              <a:gd name="connsiteX6" fmla="*/ 349 w 10000"/>
              <a:gd name="connsiteY6" fmla="*/ 8150 h 10320"/>
              <a:gd name="connsiteX7" fmla="*/ 2793 w 10000"/>
              <a:gd name="connsiteY7" fmla="*/ 7251 h 10320"/>
              <a:gd name="connsiteX8" fmla="*/ 3030 w 10000"/>
              <a:gd name="connsiteY8" fmla="*/ 6571 h 10320"/>
              <a:gd name="connsiteX9" fmla="*/ 3219 w 10000"/>
              <a:gd name="connsiteY9" fmla="*/ 6532 h 10320"/>
              <a:gd name="connsiteX10" fmla="*/ 2746 w 10000"/>
              <a:gd name="connsiteY10" fmla="*/ 4302 h 10320"/>
              <a:gd name="connsiteX11" fmla="*/ 2509 w 10000"/>
              <a:gd name="connsiteY11" fmla="*/ 3662 h 10320"/>
              <a:gd name="connsiteX12" fmla="*/ 2651 w 10000"/>
              <a:gd name="connsiteY12" fmla="*/ 3143 h 10320"/>
              <a:gd name="connsiteX13" fmla="*/ 3172 w 10000"/>
              <a:gd name="connsiteY13" fmla="*/ 633 h 10320"/>
              <a:gd name="connsiteX14" fmla="*/ 6852 w 10000"/>
              <a:gd name="connsiteY14" fmla="*/ 633 h 10320"/>
              <a:gd name="connsiteX15" fmla="*/ 7325 w 10000"/>
              <a:gd name="connsiteY15" fmla="*/ 3143 h 10320"/>
              <a:gd name="connsiteX16" fmla="*/ 7467 w 10000"/>
              <a:gd name="connsiteY16" fmla="*/ 3662 h 10320"/>
              <a:gd name="connsiteX17" fmla="*/ 7231 w 10000"/>
              <a:gd name="connsiteY17" fmla="*/ 4302 h 10320"/>
              <a:gd name="connsiteX18" fmla="*/ 6757 w 10000"/>
              <a:gd name="connsiteY18" fmla="*/ 6532 h 10320"/>
              <a:gd name="connsiteX19" fmla="*/ 6994 w 10000"/>
              <a:gd name="connsiteY19" fmla="*/ 6571 h 10320"/>
              <a:gd name="connsiteX20" fmla="*/ 7183 w 10000"/>
              <a:gd name="connsiteY20" fmla="*/ 7251 h 10320"/>
              <a:gd name="connsiteX21" fmla="*/ 9692 w 10000"/>
              <a:gd name="connsiteY21" fmla="*/ 8341 h 10320"/>
              <a:gd name="connsiteX22" fmla="*/ 10000 w 10000"/>
              <a:gd name="connsiteY22" fmla="*/ 8590 h 10320"/>
              <a:gd name="connsiteX23" fmla="*/ 9893 w 10000"/>
              <a:gd name="connsiteY23" fmla="*/ 8711 h 10320"/>
              <a:gd name="connsiteX24" fmla="*/ 8864 w 10000"/>
              <a:gd name="connsiteY24" fmla="*/ 9421 h 10320"/>
              <a:gd name="connsiteX25" fmla="*/ 7692 w 10000"/>
              <a:gd name="connsiteY25" fmla="*/ 9950 h 10320"/>
              <a:gd name="connsiteX26" fmla="*/ 6159 w 10000"/>
              <a:gd name="connsiteY26" fmla="*/ 10320 h 10320"/>
              <a:gd name="connsiteX0" fmla="*/ 3609 w 10000"/>
              <a:gd name="connsiteY0" fmla="*/ 10271 h 10301"/>
              <a:gd name="connsiteX1" fmla="*/ 2308 w 10000"/>
              <a:gd name="connsiteY1" fmla="*/ 9931 h 10301"/>
              <a:gd name="connsiteX2" fmla="*/ 1136 w 10000"/>
              <a:gd name="connsiteY2" fmla="*/ 9341 h 10301"/>
              <a:gd name="connsiteX3" fmla="*/ 368 w 10000"/>
              <a:gd name="connsiteY3" fmla="*/ 8677 h 10301"/>
              <a:gd name="connsiteX4" fmla="*/ 0 w 10000"/>
              <a:gd name="connsiteY4" fmla="*/ 8301 h 10301"/>
              <a:gd name="connsiteX5" fmla="*/ 296 w 10000"/>
              <a:gd name="connsiteY5" fmla="*/ 8322 h 10301"/>
              <a:gd name="connsiteX6" fmla="*/ 349 w 10000"/>
              <a:gd name="connsiteY6" fmla="*/ 8131 h 10301"/>
              <a:gd name="connsiteX7" fmla="*/ 2793 w 10000"/>
              <a:gd name="connsiteY7" fmla="*/ 7232 h 10301"/>
              <a:gd name="connsiteX8" fmla="*/ 3030 w 10000"/>
              <a:gd name="connsiteY8" fmla="*/ 6552 h 10301"/>
              <a:gd name="connsiteX9" fmla="*/ 3219 w 10000"/>
              <a:gd name="connsiteY9" fmla="*/ 6513 h 10301"/>
              <a:gd name="connsiteX10" fmla="*/ 2746 w 10000"/>
              <a:gd name="connsiteY10" fmla="*/ 4283 h 10301"/>
              <a:gd name="connsiteX11" fmla="*/ 2509 w 10000"/>
              <a:gd name="connsiteY11" fmla="*/ 3643 h 10301"/>
              <a:gd name="connsiteX12" fmla="*/ 2651 w 10000"/>
              <a:gd name="connsiteY12" fmla="*/ 3124 h 10301"/>
              <a:gd name="connsiteX13" fmla="*/ 3172 w 10000"/>
              <a:gd name="connsiteY13" fmla="*/ 614 h 10301"/>
              <a:gd name="connsiteX14" fmla="*/ 6852 w 10000"/>
              <a:gd name="connsiteY14" fmla="*/ 614 h 10301"/>
              <a:gd name="connsiteX15" fmla="*/ 7325 w 10000"/>
              <a:gd name="connsiteY15" fmla="*/ 3124 h 10301"/>
              <a:gd name="connsiteX16" fmla="*/ 7467 w 10000"/>
              <a:gd name="connsiteY16" fmla="*/ 3643 h 10301"/>
              <a:gd name="connsiteX17" fmla="*/ 7231 w 10000"/>
              <a:gd name="connsiteY17" fmla="*/ 4283 h 10301"/>
              <a:gd name="connsiteX18" fmla="*/ 6757 w 10000"/>
              <a:gd name="connsiteY18" fmla="*/ 6513 h 10301"/>
              <a:gd name="connsiteX19" fmla="*/ 6994 w 10000"/>
              <a:gd name="connsiteY19" fmla="*/ 6552 h 10301"/>
              <a:gd name="connsiteX20" fmla="*/ 7183 w 10000"/>
              <a:gd name="connsiteY20" fmla="*/ 7232 h 10301"/>
              <a:gd name="connsiteX21" fmla="*/ 9692 w 10000"/>
              <a:gd name="connsiteY21" fmla="*/ 8322 h 10301"/>
              <a:gd name="connsiteX22" fmla="*/ 10000 w 10000"/>
              <a:gd name="connsiteY22" fmla="*/ 8571 h 10301"/>
              <a:gd name="connsiteX23" fmla="*/ 9893 w 10000"/>
              <a:gd name="connsiteY23" fmla="*/ 8692 h 10301"/>
              <a:gd name="connsiteX24" fmla="*/ 8864 w 10000"/>
              <a:gd name="connsiteY24" fmla="*/ 9402 h 10301"/>
              <a:gd name="connsiteX25" fmla="*/ 7692 w 10000"/>
              <a:gd name="connsiteY25" fmla="*/ 9931 h 10301"/>
              <a:gd name="connsiteX26" fmla="*/ 6159 w 10000"/>
              <a:gd name="connsiteY26" fmla="*/ 10301 h 10301"/>
              <a:gd name="connsiteX0" fmla="*/ 3623 w 10014"/>
              <a:gd name="connsiteY0" fmla="*/ 10271 h 10301"/>
              <a:gd name="connsiteX1" fmla="*/ 2322 w 10014"/>
              <a:gd name="connsiteY1" fmla="*/ 9931 h 10301"/>
              <a:gd name="connsiteX2" fmla="*/ 1150 w 10014"/>
              <a:gd name="connsiteY2" fmla="*/ 9341 h 10301"/>
              <a:gd name="connsiteX3" fmla="*/ 382 w 10014"/>
              <a:gd name="connsiteY3" fmla="*/ 8677 h 10301"/>
              <a:gd name="connsiteX4" fmla="*/ 14 w 10014"/>
              <a:gd name="connsiteY4" fmla="*/ 8301 h 10301"/>
              <a:gd name="connsiteX5" fmla="*/ 363 w 10014"/>
              <a:gd name="connsiteY5" fmla="*/ 8131 h 10301"/>
              <a:gd name="connsiteX6" fmla="*/ 2807 w 10014"/>
              <a:gd name="connsiteY6" fmla="*/ 7232 h 10301"/>
              <a:gd name="connsiteX7" fmla="*/ 3044 w 10014"/>
              <a:gd name="connsiteY7" fmla="*/ 6552 h 10301"/>
              <a:gd name="connsiteX8" fmla="*/ 3233 w 10014"/>
              <a:gd name="connsiteY8" fmla="*/ 6513 h 10301"/>
              <a:gd name="connsiteX9" fmla="*/ 2760 w 10014"/>
              <a:gd name="connsiteY9" fmla="*/ 4283 h 10301"/>
              <a:gd name="connsiteX10" fmla="*/ 2523 w 10014"/>
              <a:gd name="connsiteY10" fmla="*/ 3643 h 10301"/>
              <a:gd name="connsiteX11" fmla="*/ 2665 w 10014"/>
              <a:gd name="connsiteY11" fmla="*/ 3124 h 10301"/>
              <a:gd name="connsiteX12" fmla="*/ 3186 w 10014"/>
              <a:gd name="connsiteY12" fmla="*/ 614 h 10301"/>
              <a:gd name="connsiteX13" fmla="*/ 6866 w 10014"/>
              <a:gd name="connsiteY13" fmla="*/ 614 h 10301"/>
              <a:gd name="connsiteX14" fmla="*/ 7339 w 10014"/>
              <a:gd name="connsiteY14" fmla="*/ 3124 h 10301"/>
              <a:gd name="connsiteX15" fmla="*/ 7481 w 10014"/>
              <a:gd name="connsiteY15" fmla="*/ 3643 h 10301"/>
              <a:gd name="connsiteX16" fmla="*/ 7245 w 10014"/>
              <a:gd name="connsiteY16" fmla="*/ 4283 h 10301"/>
              <a:gd name="connsiteX17" fmla="*/ 6771 w 10014"/>
              <a:gd name="connsiteY17" fmla="*/ 6513 h 10301"/>
              <a:gd name="connsiteX18" fmla="*/ 7008 w 10014"/>
              <a:gd name="connsiteY18" fmla="*/ 6552 h 10301"/>
              <a:gd name="connsiteX19" fmla="*/ 7197 w 10014"/>
              <a:gd name="connsiteY19" fmla="*/ 7232 h 10301"/>
              <a:gd name="connsiteX20" fmla="*/ 9706 w 10014"/>
              <a:gd name="connsiteY20" fmla="*/ 8322 h 10301"/>
              <a:gd name="connsiteX21" fmla="*/ 10014 w 10014"/>
              <a:gd name="connsiteY21" fmla="*/ 8571 h 10301"/>
              <a:gd name="connsiteX22" fmla="*/ 9907 w 10014"/>
              <a:gd name="connsiteY22" fmla="*/ 8692 h 10301"/>
              <a:gd name="connsiteX23" fmla="*/ 8878 w 10014"/>
              <a:gd name="connsiteY23" fmla="*/ 9402 h 10301"/>
              <a:gd name="connsiteX24" fmla="*/ 7706 w 10014"/>
              <a:gd name="connsiteY24" fmla="*/ 9931 h 10301"/>
              <a:gd name="connsiteX25" fmla="*/ 6173 w 10014"/>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59 w 10091"/>
              <a:gd name="connsiteY3" fmla="*/ 8677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05 w 10091"/>
              <a:gd name="connsiteY3" fmla="*/ 8706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3700 w 10091"/>
              <a:gd name="connsiteY0" fmla="*/ 10271 h 10301"/>
              <a:gd name="connsiteX1" fmla="*/ 2399 w 10091"/>
              <a:gd name="connsiteY1" fmla="*/ 9931 h 10301"/>
              <a:gd name="connsiteX2" fmla="*/ 1227 w 10091"/>
              <a:gd name="connsiteY2" fmla="*/ 9341 h 10301"/>
              <a:gd name="connsiteX3" fmla="*/ 405 w 10091"/>
              <a:gd name="connsiteY3" fmla="*/ 8706 h 10301"/>
              <a:gd name="connsiteX4" fmla="*/ 1 w 10091"/>
              <a:gd name="connsiteY4" fmla="*/ 8330 h 10301"/>
              <a:gd name="connsiteX5" fmla="*/ 440 w 10091"/>
              <a:gd name="connsiteY5" fmla="*/ 8131 h 10301"/>
              <a:gd name="connsiteX6" fmla="*/ 2884 w 10091"/>
              <a:gd name="connsiteY6" fmla="*/ 7232 h 10301"/>
              <a:gd name="connsiteX7" fmla="*/ 3121 w 10091"/>
              <a:gd name="connsiteY7" fmla="*/ 6552 h 10301"/>
              <a:gd name="connsiteX8" fmla="*/ 3310 w 10091"/>
              <a:gd name="connsiteY8" fmla="*/ 6513 h 10301"/>
              <a:gd name="connsiteX9" fmla="*/ 2837 w 10091"/>
              <a:gd name="connsiteY9" fmla="*/ 4283 h 10301"/>
              <a:gd name="connsiteX10" fmla="*/ 2600 w 10091"/>
              <a:gd name="connsiteY10" fmla="*/ 3643 h 10301"/>
              <a:gd name="connsiteX11" fmla="*/ 2742 w 10091"/>
              <a:gd name="connsiteY11" fmla="*/ 3124 h 10301"/>
              <a:gd name="connsiteX12" fmla="*/ 3263 w 10091"/>
              <a:gd name="connsiteY12" fmla="*/ 614 h 10301"/>
              <a:gd name="connsiteX13" fmla="*/ 6943 w 10091"/>
              <a:gd name="connsiteY13" fmla="*/ 614 h 10301"/>
              <a:gd name="connsiteX14" fmla="*/ 7416 w 10091"/>
              <a:gd name="connsiteY14" fmla="*/ 3124 h 10301"/>
              <a:gd name="connsiteX15" fmla="*/ 7558 w 10091"/>
              <a:gd name="connsiteY15" fmla="*/ 3643 h 10301"/>
              <a:gd name="connsiteX16" fmla="*/ 7322 w 10091"/>
              <a:gd name="connsiteY16" fmla="*/ 4283 h 10301"/>
              <a:gd name="connsiteX17" fmla="*/ 6848 w 10091"/>
              <a:gd name="connsiteY17" fmla="*/ 6513 h 10301"/>
              <a:gd name="connsiteX18" fmla="*/ 7085 w 10091"/>
              <a:gd name="connsiteY18" fmla="*/ 6552 h 10301"/>
              <a:gd name="connsiteX19" fmla="*/ 7274 w 10091"/>
              <a:gd name="connsiteY19" fmla="*/ 7232 h 10301"/>
              <a:gd name="connsiteX20" fmla="*/ 9783 w 10091"/>
              <a:gd name="connsiteY20" fmla="*/ 8322 h 10301"/>
              <a:gd name="connsiteX21" fmla="*/ 10091 w 10091"/>
              <a:gd name="connsiteY21" fmla="*/ 8571 h 10301"/>
              <a:gd name="connsiteX22" fmla="*/ 9984 w 10091"/>
              <a:gd name="connsiteY22" fmla="*/ 8692 h 10301"/>
              <a:gd name="connsiteX23" fmla="*/ 8955 w 10091"/>
              <a:gd name="connsiteY23" fmla="*/ 9402 h 10301"/>
              <a:gd name="connsiteX24" fmla="*/ 7783 w 10091"/>
              <a:gd name="connsiteY24" fmla="*/ 9931 h 10301"/>
              <a:gd name="connsiteX25" fmla="*/ 6250 w 10091"/>
              <a:gd name="connsiteY25" fmla="*/ 10301 h 10301"/>
              <a:gd name="connsiteX0" fmla="*/ 5080 w 10091"/>
              <a:gd name="connsiteY0" fmla="*/ 10386 h 10386"/>
              <a:gd name="connsiteX1" fmla="*/ 2399 w 10091"/>
              <a:gd name="connsiteY1" fmla="*/ 9931 h 10386"/>
              <a:gd name="connsiteX2" fmla="*/ 1227 w 10091"/>
              <a:gd name="connsiteY2" fmla="*/ 9341 h 10386"/>
              <a:gd name="connsiteX3" fmla="*/ 405 w 10091"/>
              <a:gd name="connsiteY3" fmla="*/ 8706 h 10386"/>
              <a:gd name="connsiteX4" fmla="*/ 1 w 10091"/>
              <a:gd name="connsiteY4" fmla="*/ 8330 h 10386"/>
              <a:gd name="connsiteX5" fmla="*/ 440 w 10091"/>
              <a:gd name="connsiteY5" fmla="*/ 8131 h 10386"/>
              <a:gd name="connsiteX6" fmla="*/ 2884 w 10091"/>
              <a:gd name="connsiteY6" fmla="*/ 7232 h 10386"/>
              <a:gd name="connsiteX7" fmla="*/ 3121 w 10091"/>
              <a:gd name="connsiteY7" fmla="*/ 6552 h 10386"/>
              <a:gd name="connsiteX8" fmla="*/ 3310 w 10091"/>
              <a:gd name="connsiteY8" fmla="*/ 6513 h 10386"/>
              <a:gd name="connsiteX9" fmla="*/ 2837 w 10091"/>
              <a:gd name="connsiteY9" fmla="*/ 4283 h 10386"/>
              <a:gd name="connsiteX10" fmla="*/ 2600 w 10091"/>
              <a:gd name="connsiteY10" fmla="*/ 3643 h 10386"/>
              <a:gd name="connsiteX11" fmla="*/ 2742 w 10091"/>
              <a:gd name="connsiteY11" fmla="*/ 3124 h 10386"/>
              <a:gd name="connsiteX12" fmla="*/ 3263 w 10091"/>
              <a:gd name="connsiteY12" fmla="*/ 614 h 10386"/>
              <a:gd name="connsiteX13" fmla="*/ 6943 w 10091"/>
              <a:gd name="connsiteY13" fmla="*/ 614 h 10386"/>
              <a:gd name="connsiteX14" fmla="*/ 7416 w 10091"/>
              <a:gd name="connsiteY14" fmla="*/ 3124 h 10386"/>
              <a:gd name="connsiteX15" fmla="*/ 7558 w 10091"/>
              <a:gd name="connsiteY15" fmla="*/ 3643 h 10386"/>
              <a:gd name="connsiteX16" fmla="*/ 7322 w 10091"/>
              <a:gd name="connsiteY16" fmla="*/ 4283 h 10386"/>
              <a:gd name="connsiteX17" fmla="*/ 6848 w 10091"/>
              <a:gd name="connsiteY17" fmla="*/ 6513 h 10386"/>
              <a:gd name="connsiteX18" fmla="*/ 7085 w 10091"/>
              <a:gd name="connsiteY18" fmla="*/ 6552 h 10386"/>
              <a:gd name="connsiteX19" fmla="*/ 7274 w 10091"/>
              <a:gd name="connsiteY19" fmla="*/ 7232 h 10386"/>
              <a:gd name="connsiteX20" fmla="*/ 9783 w 10091"/>
              <a:gd name="connsiteY20" fmla="*/ 8322 h 10386"/>
              <a:gd name="connsiteX21" fmla="*/ 10091 w 10091"/>
              <a:gd name="connsiteY21" fmla="*/ 8571 h 10386"/>
              <a:gd name="connsiteX22" fmla="*/ 9984 w 10091"/>
              <a:gd name="connsiteY22" fmla="*/ 8692 h 10386"/>
              <a:gd name="connsiteX23" fmla="*/ 8955 w 10091"/>
              <a:gd name="connsiteY23" fmla="*/ 9402 h 10386"/>
              <a:gd name="connsiteX24" fmla="*/ 7783 w 10091"/>
              <a:gd name="connsiteY24" fmla="*/ 9931 h 10386"/>
              <a:gd name="connsiteX25" fmla="*/ 6250 w 10091"/>
              <a:gd name="connsiteY25" fmla="*/ 10301 h 10386"/>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783 w 10091"/>
              <a:gd name="connsiteY24" fmla="*/ 9931 h 10440"/>
              <a:gd name="connsiteX25" fmla="*/ 6250 w 10091"/>
              <a:gd name="connsiteY25" fmla="*/ 10301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783 w 10091"/>
              <a:gd name="connsiteY24" fmla="*/ 9931 h 10440"/>
              <a:gd name="connsiteX25" fmla="*/ 6340 w 10091"/>
              <a:gd name="connsiteY25" fmla="*/ 10402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8955 w 10091"/>
              <a:gd name="connsiteY23" fmla="*/ 9402 h 10440"/>
              <a:gd name="connsiteX24" fmla="*/ 7980 w 10091"/>
              <a:gd name="connsiteY24" fmla="*/ 9989 h 10440"/>
              <a:gd name="connsiteX25" fmla="*/ 6340 w 10091"/>
              <a:gd name="connsiteY25" fmla="*/ 10402 h 10440"/>
              <a:gd name="connsiteX0" fmla="*/ 5080 w 10091"/>
              <a:gd name="connsiteY0" fmla="*/ 10386 h 10440"/>
              <a:gd name="connsiteX1" fmla="*/ 2399 w 10091"/>
              <a:gd name="connsiteY1" fmla="*/ 9931 h 10440"/>
              <a:gd name="connsiteX2" fmla="*/ 1227 w 10091"/>
              <a:gd name="connsiteY2" fmla="*/ 9341 h 10440"/>
              <a:gd name="connsiteX3" fmla="*/ 405 w 10091"/>
              <a:gd name="connsiteY3" fmla="*/ 8706 h 10440"/>
              <a:gd name="connsiteX4" fmla="*/ 1 w 10091"/>
              <a:gd name="connsiteY4" fmla="*/ 8330 h 10440"/>
              <a:gd name="connsiteX5" fmla="*/ 440 w 10091"/>
              <a:gd name="connsiteY5" fmla="*/ 8131 h 10440"/>
              <a:gd name="connsiteX6" fmla="*/ 2884 w 10091"/>
              <a:gd name="connsiteY6" fmla="*/ 7232 h 10440"/>
              <a:gd name="connsiteX7" fmla="*/ 3121 w 10091"/>
              <a:gd name="connsiteY7" fmla="*/ 6552 h 10440"/>
              <a:gd name="connsiteX8" fmla="*/ 3310 w 10091"/>
              <a:gd name="connsiteY8" fmla="*/ 6513 h 10440"/>
              <a:gd name="connsiteX9" fmla="*/ 2837 w 10091"/>
              <a:gd name="connsiteY9" fmla="*/ 4283 h 10440"/>
              <a:gd name="connsiteX10" fmla="*/ 2600 w 10091"/>
              <a:gd name="connsiteY10" fmla="*/ 3643 h 10440"/>
              <a:gd name="connsiteX11" fmla="*/ 2742 w 10091"/>
              <a:gd name="connsiteY11" fmla="*/ 3124 h 10440"/>
              <a:gd name="connsiteX12" fmla="*/ 3263 w 10091"/>
              <a:gd name="connsiteY12" fmla="*/ 614 h 10440"/>
              <a:gd name="connsiteX13" fmla="*/ 6943 w 10091"/>
              <a:gd name="connsiteY13" fmla="*/ 614 h 10440"/>
              <a:gd name="connsiteX14" fmla="*/ 7416 w 10091"/>
              <a:gd name="connsiteY14" fmla="*/ 3124 h 10440"/>
              <a:gd name="connsiteX15" fmla="*/ 7558 w 10091"/>
              <a:gd name="connsiteY15" fmla="*/ 3643 h 10440"/>
              <a:gd name="connsiteX16" fmla="*/ 7322 w 10091"/>
              <a:gd name="connsiteY16" fmla="*/ 4283 h 10440"/>
              <a:gd name="connsiteX17" fmla="*/ 6848 w 10091"/>
              <a:gd name="connsiteY17" fmla="*/ 6513 h 10440"/>
              <a:gd name="connsiteX18" fmla="*/ 7085 w 10091"/>
              <a:gd name="connsiteY18" fmla="*/ 6552 h 10440"/>
              <a:gd name="connsiteX19" fmla="*/ 7274 w 10091"/>
              <a:gd name="connsiteY19" fmla="*/ 7232 h 10440"/>
              <a:gd name="connsiteX20" fmla="*/ 9783 w 10091"/>
              <a:gd name="connsiteY20" fmla="*/ 8322 h 10440"/>
              <a:gd name="connsiteX21" fmla="*/ 10091 w 10091"/>
              <a:gd name="connsiteY21" fmla="*/ 8571 h 10440"/>
              <a:gd name="connsiteX22" fmla="*/ 9984 w 10091"/>
              <a:gd name="connsiteY22" fmla="*/ 8692 h 10440"/>
              <a:gd name="connsiteX23" fmla="*/ 9116 w 10091"/>
              <a:gd name="connsiteY23" fmla="*/ 9474 h 10440"/>
              <a:gd name="connsiteX24" fmla="*/ 7980 w 10091"/>
              <a:gd name="connsiteY24" fmla="*/ 9989 h 10440"/>
              <a:gd name="connsiteX25" fmla="*/ 6340 w 10091"/>
              <a:gd name="connsiteY25" fmla="*/ 10402 h 10440"/>
              <a:gd name="connsiteX0" fmla="*/ 5080 w 10189"/>
              <a:gd name="connsiteY0" fmla="*/ 10386 h 10440"/>
              <a:gd name="connsiteX1" fmla="*/ 2399 w 10189"/>
              <a:gd name="connsiteY1" fmla="*/ 9931 h 10440"/>
              <a:gd name="connsiteX2" fmla="*/ 1227 w 10189"/>
              <a:gd name="connsiteY2" fmla="*/ 9341 h 10440"/>
              <a:gd name="connsiteX3" fmla="*/ 405 w 10189"/>
              <a:gd name="connsiteY3" fmla="*/ 8706 h 10440"/>
              <a:gd name="connsiteX4" fmla="*/ 1 w 10189"/>
              <a:gd name="connsiteY4" fmla="*/ 8330 h 10440"/>
              <a:gd name="connsiteX5" fmla="*/ 440 w 10189"/>
              <a:gd name="connsiteY5" fmla="*/ 8131 h 10440"/>
              <a:gd name="connsiteX6" fmla="*/ 2884 w 10189"/>
              <a:gd name="connsiteY6" fmla="*/ 7232 h 10440"/>
              <a:gd name="connsiteX7" fmla="*/ 3121 w 10189"/>
              <a:gd name="connsiteY7" fmla="*/ 6552 h 10440"/>
              <a:gd name="connsiteX8" fmla="*/ 3310 w 10189"/>
              <a:gd name="connsiteY8" fmla="*/ 6513 h 10440"/>
              <a:gd name="connsiteX9" fmla="*/ 2837 w 10189"/>
              <a:gd name="connsiteY9" fmla="*/ 4283 h 10440"/>
              <a:gd name="connsiteX10" fmla="*/ 2600 w 10189"/>
              <a:gd name="connsiteY10" fmla="*/ 3643 h 10440"/>
              <a:gd name="connsiteX11" fmla="*/ 2742 w 10189"/>
              <a:gd name="connsiteY11" fmla="*/ 3124 h 10440"/>
              <a:gd name="connsiteX12" fmla="*/ 3263 w 10189"/>
              <a:gd name="connsiteY12" fmla="*/ 614 h 10440"/>
              <a:gd name="connsiteX13" fmla="*/ 6943 w 10189"/>
              <a:gd name="connsiteY13" fmla="*/ 614 h 10440"/>
              <a:gd name="connsiteX14" fmla="*/ 7416 w 10189"/>
              <a:gd name="connsiteY14" fmla="*/ 3124 h 10440"/>
              <a:gd name="connsiteX15" fmla="*/ 7558 w 10189"/>
              <a:gd name="connsiteY15" fmla="*/ 3643 h 10440"/>
              <a:gd name="connsiteX16" fmla="*/ 7322 w 10189"/>
              <a:gd name="connsiteY16" fmla="*/ 4283 h 10440"/>
              <a:gd name="connsiteX17" fmla="*/ 6848 w 10189"/>
              <a:gd name="connsiteY17" fmla="*/ 6513 h 10440"/>
              <a:gd name="connsiteX18" fmla="*/ 7085 w 10189"/>
              <a:gd name="connsiteY18" fmla="*/ 6552 h 10440"/>
              <a:gd name="connsiteX19" fmla="*/ 7274 w 10189"/>
              <a:gd name="connsiteY19" fmla="*/ 7232 h 10440"/>
              <a:gd name="connsiteX20" fmla="*/ 9783 w 10189"/>
              <a:gd name="connsiteY20" fmla="*/ 8322 h 10440"/>
              <a:gd name="connsiteX21" fmla="*/ 10091 w 10189"/>
              <a:gd name="connsiteY21" fmla="*/ 8571 h 10440"/>
              <a:gd name="connsiteX22" fmla="*/ 10109 w 10189"/>
              <a:gd name="connsiteY22" fmla="*/ 8778 h 10440"/>
              <a:gd name="connsiteX23" fmla="*/ 9116 w 10189"/>
              <a:gd name="connsiteY23" fmla="*/ 9474 h 10440"/>
              <a:gd name="connsiteX24" fmla="*/ 7980 w 10189"/>
              <a:gd name="connsiteY24" fmla="*/ 9989 h 10440"/>
              <a:gd name="connsiteX25" fmla="*/ 6340 w 10189"/>
              <a:gd name="connsiteY25" fmla="*/ 10402 h 10440"/>
              <a:gd name="connsiteX0" fmla="*/ 5080 w 10189"/>
              <a:gd name="connsiteY0" fmla="*/ 10386 h 10440"/>
              <a:gd name="connsiteX1" fmla="*/ 2399 w 10189"/>
              <a:gd name="connsiteY1" fmla="*/ 9931 h 10440"/>
              <a:gd name="connsiteX2" fmla="*/ 1227 w 10189"/>
              <a:gd name="connsiteY2" fmla="*/ 9341 h 10440"/>
              <a:gd name="connsiteX3" fmla="*/ 405 w 10189"/>
              <a:gd name="connsiteY3" fmla="*/ 8706 h 10440"/>
              <a:gd name="connsiteX4" fmla="*/ 1 w 10189"/>
              <a:gd name="connsiteY4" fmla="*/ 8330 h 10440"/>
              <a:gd name="connsiteX5" fmla="*/ 440 w 10189"/>
              <a:gd name="connsiteY5" fmla="*/ 8131 h 10440"/>
              <a:gd name="connsiteX6" fmla="*/ 2884 w 10189"/>
              <a:gd name="connsiteY6" fmla="*/ 7232 h 10440"/>
              <a:gd name="connsiteX7" fmla="*/ 3121 w 10189"/>
              <a:gd name="connsiteY7" fmla="*/ 6552 h 10440"/>
              <a:gd name="connsiteX8" fmla="*/ 3310 w 10189"/>
              <a:gd name="connsiteY8" fmla="*/ 6513 h 10440"/>
              <a:gd name="connsiteX9" fmla="*/ 2837 w 10189"/>
              <a:gd name="connsiteY9" fmla="*/ 4283 h 10440"/>
              <a:gd name="connsiteX10" fmla="*/ 2600 w 10189"/>
              <a:gd name="connsiteY10" fmla="*/ 3643 h 10440"/>
              <a:gd name="connsiteX11" fmla="*/ 2742 w 10189"/>
              <a:gd name="connsiteY11" fmla="*/ 3124 h 10440"/>
              <a:gd name="connsiteX12" fmla="*/ 3263 w 10189"/>
              <a:gd name="connsiteY12" fmla="*/ 614 h 10440"/>
              <a:gd name="connsiteX13" fmla="*/ 6943 w 10189"/>
              <a:gd name="connsiteY13" fmla="*/ 614 h 10440"/>
              <a:gd name="connsiteX14" fmla="*/ 7416 w 10189"/>
              <a:gd name="connsiteY14" fmla="*/ 3124 h 10440"/>
              <a:gd name="connsiteX15" fmla="*/ 7558 w 10189"/>
              <a:gd name="connsiteY15" fmla="*/ 3643 h 10440"/>
              <a:gd name="connsiteX16" fmla="*/ 7322 w 10189"/>
              <a:gd name="connsiteY16" fmla="*/ 4283 h 10440"/>
              <a:gd name="connsiteX17" fmla="*/ 6848 w 10189"/>
              <a:gd name="connsiteY17" fmla="*/ 6513 h 10440"/>
              <a:gd name="connsiteX18" fmla="*/ 7085 w 10189"/>
              <a:gd name="connsiteY18" fmla="*/ 6552 h 10440"/>
              <a:gd name="connsiteX19" fmla="*/ 7274 w 10189"/>
              <a:gd name="connsiteY19" fmla="*/ 7232 h 10440"/>
              <a:gd name="connsiteX20" fmla="*/ 9783 w 10189"/>
              <a:gd name="connsiteY20" fmla="*/ 8322 h 10440"/>
              <a:gd name="connsiteX21" fmla="*/ 10091 w 10189"/>
              <a:gd name="connsiteY21" fmla="*/ 8571 h 10440"/>
              <a:gd name="connsiteX22" fmla="*/ 10109 w 10189"/>
              <a:gd name="connsiteY22" fmla="*/ 8778 h 10440"/>
              <a:gd name="connsiteX23" fmla="*/ 9116 w 10189"/>
              <a:gd name="connsiteY23" fmla="*/ 9474 h 10440"/>
              <a:gd name="connsiteX24" fmla="*/ 7980 w 10189"/>
              <a:gd name="connsiteY24" fmla="*/ 9989 h 10440"/>
              <a:gd name="connsiteX25" fmla="*/ 6340 w 10189"/>
              <a:gd name="connsiteY25" fmla="*/ 10402 h 10440"/>
              <a:gd name="connsiteX0" fmla="*/ 5223 w 10189"/>
              <a:gd name="connsiteY0" fmla="*/ 10400 h 10453"/>
              <a:gd name="connsiteX1" fmla="*/ 2399 w 10189"/>
              <a:gd name="connsiteY1" fmla="*/ 9931 h 10453"/>
              <a:gd name="connsiteX2" fmla="*/ 1227 w 10189"/>
              <a:gd name="connsiteY2" fmla="*/ 9341 h 10453"/>
              <a:gd name="connsiteX3" fmla="*/ 405 w 10189"/>
              <a:gd name="connsiteY3" fmla="*/ 8706 h 10453"/>
              <a:gd name="connsiteX4" fmla="*/ 1 w 10189"/>
              <a:gd name="connsiteY4" fmla="*/ 8330 h 10453"/>
              <a:gd name="connsiteX5" fmla="*/ 440 w 10189"/>
              <a:gd name="connsiteY5" fmla="*/ 8131 h 10453"/>
              <a:gd name="connsiteX6" fmla="*/ 2884 w 10189"/>
              <a:gd name="connsiteY6" fmla="*/ 7232 h 10453"/>
              <a:gd name="connsiteX7" fmla="*/ 3121 w 10189"/>
              <a:gd name="connsiteY7" fmla="*/ 6552 h 10453"/>
              <a:gd name="connsiteX8" fmla="*/ 3310 w 10189"/>
              <a:gd name="connsiteY8" fmla="*/ 6513 h 10453"/>
              <a:gd name="connsiteX9" fmla="*/ 2837 w 10189"/>
              <a:gd name="connsiteY9" fmla="*/ 4283 h 10453"/>
              <a:gd name="connsiteX10" fmla="*/ 2600 w 10189"/>
              <a:gd name="connsiteY10" fmla="*/ 3643 h 10453"/>
              <a:gd name="connsiteX11" fmla="*/ 2742 w 10189"/>
              <a:gd name="connsiteY11" fmla="*/ 3124 h 10453"/>
              <a:gd name="connsiteX12" fmla="*/ 3263 w 10189"/>
              <a:gd name="connsiteY12" fmla="*/ 614 h 10453"/>
              <a:gd name="connsiteX13" fmla="*/ 6943 w 10189"/>
              <a:gd name="connsiteY13" fmla="*/ 614 h 10453"/>
              <a:gd name="connsiteX14" fmla="*/ 7416 w 10189"/>
              <a:gd name="connsiteY14" fmla="*/ 3124 h 10453"/>
              <a:gd name="connsiteX15" fmla="*/ 7558 w 10189"/>
              <a:gd name="connsiteY15" fmla="*/ 3643 h 10453"/>
              <a:gd name="connsiteX16" fmla="*/ 7322 w 10189"/>
              <a:gd name="connsiteY16" fmla="*/ 4283 h 10453"/>
              <a:gd name="connsiteX17" fmla="*/ 6848 w 10189"/>
              <a:gd name="connsiteY17" fmla="*/ 6513 h 10453"/>
              <a:gd name="connsiteX18" fmla="*/ 7085 w 10189"/>
              <a:gd name="connsiteY18" fmla="*/ 6552 h 10453"/>
              <a:gd name="connsiteX19" fmla="*/ 7274 w 10189"/>
              <a:gd name="connsiteY19" fmla="*/ 7232 h 10453"/>
              <a:gd name="connsiteX20" fmla="*/ 9783 w 10189"/>
              <a:gd name="connsiteY20" fmla="*/ 8322 h 10453"/>
              <a:gd name="connsiteX21" fmla="*/ 10091 w 10189"/>
              <a:gd name="connsiteY21" fmla="*/ 8571 h 10453"/>
              <a:gd name="connsiteX22" fmla="*/ 10109 w 10189"/>
              <a:gd name="connsiteY22" fmla="*/ 8778 h 10453"/>
              <a:gd name="connsiteX23" fmla="*/ 9116 w 10189"/>
              <a:gd name="connsiteY23" fmla="*/ 9474 h 10453"/>
              <a:gd name="connsiteX24" fmla="*/ 7980 w 10189"/>
              <a:gd name="connsiteY24" fmla="*/ 9989 h 10453"/>
              <a:gd name="connsiteX25" fmla="*/ 6340 w 10189"/>
              <a:gd name="connsiteY25" fmla="*/ 10402 h 10453"/>
              <a:gd name="connsiteX0" fmla="*/ 5223 w 10189"/>
              <a:gd name="connsiteY0" fmla="*/ 10400 h 10402"/>
              <a:gd name="connsiteX1" fmla="*/ 3399 w 10189"/>
              <a:gd name="connsiteY1" fmla="*/ 10220 h 10402"/>
              <a:gd name="connsiteX2" fmla="*/ 2399 w 10189"/>
              <a:gd name="connsiteY2" fmla="*/ 9931 h 10402"/>
              <a:gd name="connsiteX3" fmla="*/ 1227 w 10189"/>
              <a:gd name="connsiteY3" fmla="*/ 9341 h 10402"/>
              <a:gd name="connsiteX4" fmla="*/ 405 w 10189"/>
              <a:gd name="connsiteY4" fmla="*/ 8706 h 10402"/>
              <a:gd name="connsiteX5" fmla="*/ 1 w 10189"/>
              <a:gd name="connsiteY5" fmla="*/ 8330 h 10402"/>
              <a:gd name="connsiteX6" fmla="*/ 440 w 10189"/>
              <a:gd name="connsiteY6" fmla="*/ 8131 h 10402"/>
              <a:gd name="connsiteX7" fmla="*/ 2884 w 10189"/>
              <a:gd name="connsiteY7" fmla="*/ 7232 h 10402"/>
              <a:gd name="connsiteX8" fmla="*/ 3121 w 10189"/>
              <a:gd name="connsiteY8" fmla="*/ 6552 h 10402"/>
              <a:gd name="connsiteX9" fmla="*/ 3310 w 10189"/>
              <a:gd name="connsiteY9" fmla="*/ 6513 h 10402"/>
              <a:gd name="connsiteX10" fmla="*/ 2837 w 10189"/>
              <a:gd name="connsiteY10" fmla="*/ 4283 h 10402"/>
              <a:gd name="connsiteX11" fmla="*/ 2600 w 10189"/>
              <a:gd name="connsiteY11" fmla="*/ 3643 h 10402"/>
              <a:gd name="connsiteX12" fmla="*/ 2742 w 10189"/>
              <a:gd name="connsiteY12" fmla="*/ 3124 h 10402"/>
              <a:gd name="connsiteX13" fmla="*/ 3263 w 10189"/>
              <a:gd name="connsiteY13" fmla="*/ 614 h 10402"/>
              <a:gd name="connsiteX14" fmla="*/ 6943 w 10189"/>
              <a:gd name="connsiteY14" fmla="*/ 614 h 10402"/>
              <a:gd name="connsiteX15" fmla="*/ 7416 w 10189"/>
              <a:gd name="connsiteY15" fmla="*/ 3124 h 10402"/>
              <a:gd name="connsiteX16" fmla="*/ 7558 w 10189"/>
              <a:gd name="connsiteY16" fmla="*/ 3643 h 10402"/>
              <a:gd name="connsiteX17" fmla="*/ 7322 w 10189"/>
              <a:gd name="connsiteY17" fmla="*/ 4283 h 10402"/>
              <a:gd name="connsiteX18" fmla="*/ 6848 w 10189"/>
              <a:gd name="connsiteY18" fmla="*/ 6513 h 10402"/>
              <a:gd name="connsiteX19" fmla="*/ 7085 w 10189"/>
              <a:gd name="connsiteY19" fmla="*/ 6552 h 10402"/>
              <a:gd name="connsiteX20" fmla="*/ 7274 w 10189"/>
              <a:gd name="connsiteY20" fmla="*/ 7232 h 10402"/>
              <a:gd name="connsiteX21" fmla="*/ 9783 w 10189"/>
              <a:gd name="connsiteY21" fmla="*/ 8322 h 10402"/>
              <a:gd name="connsiteX22" fmla="*/ 10091 w 10189"/>
              <a:gd name="connsiteY22" fmla="*/ 8571 h 10402"/>
              <a:gd name="connsiteX23" fmla="*/ 10109 w 10189"/>
              <a:gd name="connsiteY23" fmla="*/ 8778 h 10402"/>
              <a:gd name="connsiteX24" fmla="*/ 9116 w 10189"/>
              <a:gd name="connsiteY24" fmla="*/ 9474 h 10402"/>
              <a:gd name="connsiteX25" fmla="*/ 7980 w 10189"/>
              <a:gd name="connsiteY25" fmla="*/ 9989 h 10402"/>
              <a:gd name="connsiteX26" fmla="*/ 6340 w 10189"/>
              <a:gd name="connsiteY26" fmla="*/ 10402 h 10402"/>
              <a:gd name="connsiteX0" fmla="*/ 5295 w 10189"/>
              <a:gd name="connsiteY0" fmla="*/ 10530 h 10530"/>
              <a:gd name="connsiteX1" fmla="*/ 3399 w 10189"/>
              <a:gd name="connsiteY1" fmla="*/ 10220 h 10530"/>
              <a:gd name="connsiteX2" fmla="*/ 2399 w 10189"/>
              <a:gd name="connsiteY2" fmla="*/ 9931 h 10530"/>
              <a:gd name="connsiteX3" fmla="*/ 1227 w 10189"/>
              <a:gd name="connsiteY3" fmla="*/ 9341 h 10530"/>
              <a:gd name="connsiteX4" fmla="*/ 405 w 10189"/>
              <a:gd name="connsiteY4" fmla="*/ 8706 h 10530"/>
              <a:gd name="connsiteX5" fmla="*/ 1 w 10189"/>
              <a:gd name="connsiteY5" fmla="*/ 8330 h 10530"/>
              <a:gd name="connsiteX6" fmla="*/ 440 w 10189"/>
              <a:gd name="connsiteY6" fmla="*/ 8131 h 10530"/>
              <a:gd name="connsiteX7" fmla="*/ 2884 w 10189"/>
              <a:gd name="connsiteY7" fmla="*/ 7232 h 10530"/>
              <a:gd name="connsiteX8" fmla="*/ 3121 w 10189"/>
              <a:gd name="connsiteY8" fmla="*/ 6552 h 10530"/>
              <a:gd name="connsiteX9" fmla="*/ 3310 w 10189"/>
              <a:gd name="connsiteY9" fmla="*/ 6513 h 10530"/>
              <a:gd name="connsiteX10" fmla="*/ 2837 w 10189"/>
              <a:gd name="connsiteY10" fmla="*/ 4283 h 10530"/>
              <a:gd name="connsiteX11" fmla="*/ 2600 w 10189"/>
              <a:gd name="connsiteY11" fmla="*/ 3643 h 10530"/>
              <a:gd name="connsiteX12" fmla="*/ 2742 w 10189"/>
              <a:gd name="connsiteY12" fmla="*/ 3124 h 10530"/>
              <a:gd name="connsiteX13" fmla="*/ 3263 w 10189"/>
              <a:gd name="connsiteY13" fmla="*/ 614 h 10530"/>
              <a:gd name="connsiteX14" fmla="*/ 6943 w 10189"/>
              <a:gd name="connsiteY14" fmla="*/ 614 h 10530"/>
              <a:gd name="connsiteX15" fmla="*/ 7416 w 10189"/>
              <a:gd name="connsiteY15" fmla="*/ 3124 h 10530"/>
              <a:gd name="connsiteX16" fmla="*/ 7558 w 10189"/>
              <a:gd name="connsiteY16" fmla="*/ 3643 h 10530"/>
              <a:gd name="connsiteX17" fmla="*/ 7322 w 10189"/>
              <a:gd name="connsiteY17" fmla="*/ 4283 h 10530"/>
              <a:gd name="connsiteX18" fmla="*/ 6848 w 10189"/>
              <a:gd name="connsiteY18" fmla="*/ 6513 h 10530"/>
              <a:gd name="connsiteX19" fmla="*/ 7085 w 10189"/>
              <a:gd name="connsiteY19" fmla="*/ 6552 h 10530"/>
              <a:gd name="connsiteX20" fmla="*/ 7274 w 10189"/>
              <a:gd name="connsiteY20" fmla="*/ 7232 h 10530"/>
              <a:gd name="connsiteX21" fmla="*/ 9783 w 10189"/>
              <a:gd name="connsiteY21" fmla="*/ 8322 h 10530"/>
              <a:gd name="connsiteX22" fmla="*/ 10091 w 10189"/>
              <a:gd name="connsiteY22" fmla="*/ 8571 h 10530"/>
              <a:gd name="connsiteX23" fmla="*/ 10109 w 10189"/>
              <a:gd name="connsiteY23" fmla="*/ 8778 h 10530"/>
              <a:gd name="connsiteX24" fmla="*/ 9116 w 10189"/>
              <a:gd name="connsiteY24" fmla="*/ 9474 h 10530"/>
              <a:gd name="connsiteX25" fmla="*/ 7980 w 10189"/>
              <a:gd name="connsiteY25" fmla="*/ 9989 h 10530"/>
              <a:gd name="connsiteX26" fmla="*/ 6340 w 10189"/>
              <a:gd name="connsiteY26" fmla="*/ 10402 h 10530"/>
              <a:gd name="connsiteX0" fmla="*/ 5205 w 10189"/>
              <a:gd name="connsiteY0" fmla="*/ 10487 h 10487"/>
              <a:gd name="connsiteX1" fmla="*/ 3399 w 10189"/>
              <a:gd name="connsiteY1" fmla="*/ 10220 h 10487"/>
              <a:gd name="connsiteX2" fmla="*/ 2399 w 10189"/>
              <a:gd name="connsiteY2" fmla="*/ 9931 h 10487"/>
              <a:gd name="connsiteX3" fmla="*/ 1227 w 10189"/>
              <a:gd name="connsiteY3" fmla="*/ 9341 h 10487"/>
              <a:gd name="connsiteX4" fmla="*/ 405 w 10189"/>
              <a:gd name="connsiteY4" fmla="*/ 8706 h 10487"/>
              <a:gd name="connsiteX5" fmla="*/ 1 w 10189"/>
              <a:gd name="connsiteY5" fmla="*/ 8330 h 10487"/>
              <a:gd name="connsiteX6" fmla="*/ 440 w 10189"/>
              <a:gd name="connsiteY6" fmla="*/ 8131 h 10487"/>
              <a:gd name="connsiteX7" fmla="*/ 2884 w 10189"/>
              <a:gd name="connsiteY7" fmla="*/ 7232 h 10487"/>
              <a:gd name="connsiteX8" fmla="*/ 3121 w 10189"/>
              <a:gd name="connsiteY8" fmla="*/ 6552 h 10487"/>
              <a:gd name="connsiteX9" fmla="*/ 3310 w 10189"/>
              <a:gd name="connsiteY9" fmla="*/ 6513 h 10487"/>
              <a:gd name="connsiteX10" fmla="*/ 2837 w 10189"/>
              <a:gd name="connsiteY10" fmla="*/ 4283 h 10487"/>
              <a:gd name="connsiteX11" fmla="*/ 2600 w 10189"/>
              <a:gd name="connsiteY11" fmla="*/ 3643 h 10487"/>
              <a:gd name="connsiteX12" fmla="*/ 2742 w 10189"/>
              <a:gd name="connsiteY12" fmla="*/ 3124 h 10487"/>
              <a:gd name="connsiteX13" fmla="*/ 3263 w 10189"/>
              <a:gd name="connsiteY13" fmla="*/ 614 h 10487"/>
              <a:gd name="connsiteX14" fmla="*/ 6943 w 10189"/>
              <a:gd name="connsiteY14" fmla="*/ 614 h 10487"/>
              <a:gd name="connsiteX15" fmla="*/ 7416 w 10189"/>
              <a:gd name="connsiteY15" fmla="*/ 3124 h 10487"/>
              <a:gd name="connsiteX16" fmla="*/ 7558 w 10189"/>
              <a:gd name="connsiteY16" fmla="*/ 3643 h 10487"/>
              <a:gd name="connsiteX17" fmla="*/ 7322 w 10189"/>
              <a:gd name="connsiteY17" fmla="*/ 4283 h 10487"/>
              <a:gd name="connsiteX18" fmla="*/ 6848 w 10189"/>
              <a:gd name="connsiteY18" fmla="*/ 6513 h 10487"/>
              <a:gd name="connsiteX19" fmla="*/ 7085 w 10189"/>
              <a:gd name="connsiteY19" fmla="*/ 6552 h 10487"/>
              <a:gd name="connsiteX20" fmla="*/ 7274 w 10189"/>
              <a:gd name="connsiteY20" fmla="*/ 7232 h 10487"/>
              <a:gd name="connsiteX21" fmla="*/ 9783 w 10189"/>
              <a:gd name="connsiteY21" fmla="*/ 8322 h 10487"/>
              <a:gd name="connsiteX22" fmla="*/ 10091 w 10189"/>
              <a:gd name="connsiteY22" fmla="*/ 8571 h 10487"/>
              <a:gd name="connsiteX23" fmla="*/ 10109 w 10189"/>
              <a:gd name="connsiteY23" fmla="*/ 8778 h 10487"/>
              <a:gd name="connsiteX24" fmla="*/ 9116 w 10189"/>
              <a:gd name="connsiteY24" fmla="*/ 9474 h 10487"/>
              <a:gd name="connsiteX25" fmla="*/ 7980 w 10189"/>
              <a:gd name="connsiteY25" fmla="*/ 9989 h 10487"/>
              <a:gd name="connsiteX26" fmla="*/ 6340 w 10189"/>
              <a:gd name="connsiteY26" fmla="*/ 10402 h 10487"/>
              <a:gd name="connsiteX0" fmla="*/ 5205 w 10189"/>
              <a:gd name="connsiteY0" fmla="*/ 10487 h 10487"/>
              <a:gd name="connsiteX1" fmla="*/ 3722 w 10189"/>
              <a:gd name="connsiteY1" fmla="*/ 10292 h 10487"/>
              <a:gd name="connsiteX2" fmla="*/ 2399 w 10189"/>
              <a:gd name="connsiteY2" fmla="*/ 9931 h 10487"/>
              <a:gd name="connsiteX3" fmla="*/ 1227 w 10189"/>
              <a:gd name="connsiteY3" fmla="*/ 9341 h 10487"/>
              <a:gd name="connsiteX4" fmla="*/ 405 w 10189"/>
              <a:gd name="connsiteY4" fmla="*/ 8706 h 10487"/>
              <a:gd name="connsiteX5" fmla="*/ 1 w 10189"/>
              <a:gd name="connsiteY5" fmla="*/ 8330 h 10487"/>
              <a:gd name="connsiteX6" fmla="*/ 440 w 10189"/>
              <a:gd name="connsiteY6" fmla="*/ 8131 h 10487"/>
              <a:gd name="connsiteX7" fmla="*/ 2884 w 10189"/>
              <a:gd name="connsiteY7" fmla="*/ 7232 h 10487"/>
              <a:gd name="connsiteX8" fmla="*/ 3121 w 10189"/>
              <a:gd name="connsiteY8" fmla="*/ 6552 h 10487"/>
              <a:gd name="connsiteX9" fmla="*/ 3310 w 10189"/>
              <a:gd name="connsiteY9" fmla="*/ 6513 h 10487"/>
              <a:gd name="connsiteX10" fmla="*/ 2837 w 10189"/>
              <a:gd name="connsiteY10" fmla="*/ 4283 h 10487"/>
              <a:gd name="connsiteX11" fmla="*/ 2600 w 10189"/>
              <a:gd name="connsiteY11" fmla="*/ 3643 h 10487"/>
              <a:gd name="connsiteX12" fmla="*/ 2742 w 10189"/>
              <a:gd name="connsiteY12" fmla="*/ 3124 h 10487"/>
              <a:gd name="connsiteX13" fmla="*/ 3263 w 10189"/>
              <a:gd name="connsiteY13" fmla="*/ 614 h 10487"/>
              <a:gd name="connsiteX14" fmla="*/ 6943 w 10189"/>
              <a:gd name="connsiteY14" fmla="*/ 614 h 10487"/>
              <a:gd name="connsiteX15" fmla="*/ 7416 w 10189"/>
              <a:gd name="connsiteY15" fmla="*/ 3124 h 10487"/>
              <a:gd name="connsiteX16" fmla="*/ 7558 w 10189"/>
              <a:gd name="connsiteY16" fmla="*/ 3643 h 10487"/>
              <a:gd name="connsiteX17" fmla="*/ 7322 w 10189"/>
              <a:gd name="connsiteY17" fmla="*/ 4283 h 10487"/>
              <a:gd name="connsiteX18" fmla="*/ 6848 w 10189"/>
              <a:gd name="connsiteY18" fmla="*/ 6513 h 10487"/>
              <a:gd name="connsiteX19" fmla="*/ 7085 w 10189"/>
              <a:gd name="connsiteY19" fmla="*/ 6552 h 10487"/>
              <a:gd name="connsiteX20" fmla="*/ 7274 w 10189"/>
              <a:gd name="connsiteY20" fmla="*/ 7232 h 10487"/>
              <a:gd name="connsiteX21" fmla="*/ 9783 w 10189"/>
              <a:gd name="connsiteY21" fmla="*/ 8322 h 10487"/>
              <a:gd name="connsiteX22" fmla="*/ 10091 w 10189"/>
              <a:gd name="connsiteY22" fmla="*/ 8571 h 10487"/>
              <a:gd name="connsiteX23" fmla="*/ 10109 w 10189"/>
              <a:gd name="connsiteY23" fmla="*/ 8778 h 10487"/>
              <a:gd name="connsiteX24" fmla="*/ 9116 w 10189"/>
              <a:gd name="connsiteY24" fmla="*/ 9474 h 10487"/>
              <a:gd name="connsiteX25" fmla="*/ 7980 w 10189"/>
              <a:gd name="connsiteY25" fmla="*/ 9989 h 10487"/>
              <a:gd name="connsiteX26" fmla="*/ 6340 w 10189"/>
              <a:gd name="connsiteY26" fmla="*/ 10402 h 10487"/>
              <a:gd name="connsiteX0" fmla="*/ 4900 w 10189"/>
              <a:gd name="connsiteY0" fmla="*/ 10473 h 10473"/>
              <a:gd name="connsiteX1" fmla="*/ 3722 w 10189"/>
              <a:gd name="connsiteY1" fmla="*/ 10292 h 10473"/>
              <a:gd name="connsiteX2" fmla="*/ 2399 w 10189"/>
              <a:gd name="connsiteY2" fmla="*/ 9931 h 10473"/>
              <a:gd name="connsiteX3" fmla="*/ 1227 w 10189"/>
              <a:gd name="connsiteY3" fmla="*/ 9341 h 10473"/>
              <a:gd name="connsiteX4" fmla="*/ 405 w 10189"/>
              <a:gd name="connsiteY4" fmla="*/ 8706 h 10473"/>
              <a:gd name="connsiteX5" fmla="*/ 1 w 10189"/>
              <a:gd name="connsiteY5" fmla="*/ 8330 h 10473"/>
              <a:gd name="connsiteX6" fmla="*/ 440 w 10189"/>
              <a:gd name="connsiteY6" fmla="*/ 8131 h 10473"/>
              <a:gd name="connsiteX7" fmla="*/ 2884 w 10189"/>
              <a:gd name="connsiteY7" fmla="*/ 7232 h 10473"/>
              <a:gd name="connsiteX8" fmla="*/ 3121 w 10189"/>
              <a:gd name="connsiteY8" fmla="*/ 6552 h 10473"/>
              <a:gd name="connsiteX9" fmla="*/ 3310 w 10189"/>
              <a:gd name="connsiteY9" fmla="*/ 6513 h 10473"/>
              <a:gd name="connsiteX10" fmla="*/ 2837 w 10189"/>
              <a:gd name="connsiteY10" fmla="*/ 4283 h 10473"/>
              <a:gd name="connsiteX11" fmla="*/ 2600 w 10189"/>
              <a:gd name="connsiteY11" fmla="*/ 3643 h 10473"/>
              <a:gd name="connsiteX12" fmla="*/ 2742 w 10189"/>
              <a:gd name="connsiteY12" fmla="*/ 3124 h 10473"/>
              <a:gd name="connsiteX13" fmla="*/ 3263 w 10189"/>
              <a:gd name="connsiteY13" fmla="*/ 614 h 10473"/>
              <a:gd name="connsiteX14" fmla="*/ 6943 w 10189"/>
              <a:gd name="connsiteY14" fmla="*/ 614 h 10473"/>
              <a:gd name="connsiteX15" fmla="*/ 7416 w 10189"/>
              <a:gd name="connsiteY15" fmla="*/ 3124 h 10473"/>
              <a:gd name="connsiteX16" fmla="*/ 7558 w 10189"/>
              <a:gd name="connsiteY16" fmla="*/ 3643 h 10473"/>
              <a:gd name="connsiteX17" fmla="*/ 7322 w 10189"/>
              <a:gd name="connsiteY17" fmla="*/ 4283 h 10473"/>
              <a:gd name="connsiteX18" fmla="*/ 6848 w 10189"/>
              <a:gd name="connsiteY18" fmla="*/ 6513 h 10473"/>
              <a:gd name="connsiteX19" fmla="*/ 7085 w 10189"/>
              <a:gd name="connsiteY19" fmla="*/ 6552 h 10473"/>
              <a:gd name="connsiteX20" fmla="*/ 7274 w 10189"/>
              <a:gd name="connsiteY20" fmla="*/ 7232 h 10473"/>
              <a:gd name="connsiteX21" fmla="*/ 9783 w 10189"/>
              <a:gd name="connsiteY21" fmla="*/ 8322 h 10473"/>
              <a:gd name="connsiteX22" fmla="*/ 10091 w 10189"/>
              <a:gd name="connsiteY22" fmla="*/ 8571 h 10473"/>
              <a:gd name="connsiteX23" fmla="*/ 10109 w 10189"/>
              <a:gd name="connsiteY23" fmla="*/ 8778 h 10473"/>
              <a:gd name="connsiteX24" fmla="*/ 9116 w 10189"/>
              <a:gd name="connsiteY24" fmla="*/ 9474 h 10473"/>
              <a:gd name="connsiteX25" fmla="*/ 7980 w 10189"/>
              <a:gd name="connsiteY25" fmla="*/ 9989 h 10473"/>
              <a:gd name="connsiteX26" fmla="*/ 6340 w 10189"/>
              <a:gd name="connsiteY26" fmla="*/ 10402 h 1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89" h="10473">
                <a:moveTo>
                  <a:pt x="4900" y="10473"/>
                </a:moveTo>
                <a:cubicBezTo>
                  <a:pt x="4596" y="10443"/>
                  <a:pt x="4193" y="10370"/>
                  <a:pt x="3722" y="10292"/>
                </a:cubicBezTo>
                <a:cubicBezTo>
                  <a:pt x="3251" y="10214"/>
                  <a:pt x="2815" y="10089"/>
                  <a:pt x="2399" y="9931"/>
                </a:cubicBezTo>
                <a:cubicBezTo>
                  <a:pt x="1983" y="9773"/>
                  <a:pt x="1737" y="9616"/>
                  <a:pt x="1227" y="9341"/>
                </a:cubicBezTo>
                <a:cubicBezTo>
                  <a:pt x="860" y="9131"/>
                  <a:pt x="713" y="8966"/>
                  <a:pt x="405" y="8706"/>
                </a:cubicBezTo>
                <a:cubicBezTo>
                  <a:pt x="287" y="8586"/>
                  <a:pt x="-5" y="8426"/>
                  <a:pt x="1" y="8330"/>
                </a:cubicBezTo>
                <a:cubicBezTo>
                  <a:pt x="7" y="8234"/>
                  <a:pt x="-26" y="8309"/>
                  <a:pt x="440" y="8131"/>
                </a:cubicBezTo>
                <a:cubicBezTo>
                  <a:pt x="856" y="7950"/>
                  <a:pt x="2446" y="7525"/>
                  <a:pt x="2884" y="7232"/>
                </a:cubicBezTo>
                <a:cubicBezTo>
                  <a:pt x="3026" y="6992"/>
                  <a:pt x="3073" y="6632"/>
                  <a:pt x="3121" y="6552"/>
                </a:cubicBezTo>
                <a:lnTo>
                  <a:pt x="3310" y="6513"/>
                </a:lnTo>
                <a:cubicBezTo>
                  <a:pt x="3594" y="4793"/>
                  <a:pt x="3310" y="6113"/>
                  <a:pt x="2837" y="4283"/>
                </a:cubicBezTo>
                <a:cubicBezTo>
                  <a:pt x="2695" y="4363"/>
                  <a:pt x="2647" y="3964"/>
                  <a:pt x="2600" y="3643"/>
                </a:cubicBezTo>
                <a:cubicBezTo>
                  <a:pt x="2553" y="3364"/>
                  <a:pt x="2458" y="3124"/>
                  <a:pt x="2742" y="3124"/>
                </a:cubicBezTo>
                <a:cubicBezTo>
                  <a:pt x="2695" y="1964"/>
                  <a:pt x="2505" y="1174"/>
                  <a:pt x="3263" y="614"/>
                </a:cubicBezTo>
                <a:cubicBezTo>
                  <a:pt x="3731" y="-14"/>
                  <a:pt x="5698" y="-375"/>
                  <a:pt x="6943" y="614"/>
                </a:cubicBezTo>
                <a:cubicBezTo>
                  <a:pt x="7576" y="1117"/>
                  <a:pt x="7464" y="1964"/>
                  <a:pt x="7416" y="3124"/>
                </a:cubicBezTo>
                <a:cubicBezTo>
                  <a:pt x="7700" y="3124"/>
                  <a:pt x="7606" y="3364"/>
                  <a:pt x="7558" y="3643"/>
                </a:cubicBezTo>
                <a:cubicBezTo>
                  <a:pt x="7511" y="3964"/>
                  <a:pt x="7464" y="4363"/>
                  <a:pt x="7322" y="4283"/>
                </a:cubicBezTo>
                <a:cubicBezTo>
                  <a:pt x="6848" y="6113"/>
                  <a:pt x="6564" y="4793"/>
                  <a:pt x="6848" y="6513"/>
                </a:cubicBezTo>
                <a:lnTo>
                  <a:pt x="7085" y="6552"/>
                </a:lnTo>
                <a:cubicBezTo>
                  <a:pt x="7085" y="6632"/>
                  <a:pt x="7132" y="6992"/>
                  <a:pt x="7274" y="7232"/>
                </a:cubicBezTo>
                <a:cubicBezTo>
                  <a:pt x="8517" y="7752"/>
                  <a:pt x="9286" y="8012"/>
                  <a:pt x="9783" y="8322"/>
                </a:cubicBezTo>
                <a:cubicBezTo>
                  <a:pt x="9886" y="8405"/>
                  <a:pt x="10037" y="8495"/>
                  <a:pt x="10091" y="8571"/>
                </a:cubicBezTo>
                <a:cubicBezTo>
                  <a:pt x="10145" y="8647"/>
                  <a:pt x="10272" y="8628"/>
                  <a:pt x="10109" y="8778"/>
                </a:cubicBezTo>
                <a:cubicBezTo>
                  <a:pt x="9947" y="8929"/>
                  <a:pt x="9483" y="9264"/>
                  <a:pt x="9116" y="9474"/>
                </a:cubicBezTo>
                <a:cubicBezTo>
                  <a:pt x="8749" y="9673"/>
                  <a:pt x="8395" y="9839"/>
                  <a:pt x="7980" y="9989"/>
                </a:cubicBezTo>
                <a:cubicBezTo>
                  <a:pt x="7566" y="10139"/>
                  <a:pt x="6807" y="10322"/>
                  <a:pt x="6340" y="10402"/>
                </a:cubicBezTo>
              </a:path>
            </a:pathLst>
          </a:custGeom>
          <a:solidFill>
            <a:schemeClr val="bg1"/>
          </a:solidFill>
          <a:ln>
            <a:noFill/>
          </a:ln>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57" name="Rectangle 56"/>
          <p:cNvSpPr/>
          <p:nvPr/>
        </p:nvSpPr>
        <p:spPr>
          <a:xfrm>
            <a:off x="734614" y="4366118"/>
            <a:ext cx="1098379" cy="369332"/>
          </a:xfrm>
          <a:prstGeom prst="rect">
            <a:avLst/>
          </a:prstGeom>
        </p:spPr>
        <p:txBody>
          <a:bodyPr wrap="non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Calibri" panose="020F0502020204030204"/>
                <a:ea typeface="+mn-ea"/>
                <a:cs typeface="+mn-cs"/>
              </a:rPr>
              <a:t>Customer</a:t>
            </a:r>
          </a:p>
        </p:txBody>
      </p:sp>
      <p:sp>
        <p:nvSpPr>
          <p:cNvPr id="92" name="Rectangle 91"/>
          <p:cNvSpPr/>
          <p:nvPr/>
        </p:nvSpPr>
        <p:spPr bwMode="auto">
          <a:xfrm>
            <a:off x="9143658" y="2632818"/>
            <a:ext cx="2361400"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Deeply understands customers’ business processes</a:t>
            </a:r>
          </a:p>
        </p:txBody>
      </p:sp>
      <p:grpSp>
        <p:nvGrpSpPr>
          <p:cNvPr id="93" name="Group 92"/>
          <p:cNvGrpSpPr/>
          <p:nvPr/>
        </p:nvGrpSpPr>
        <p:grpSpPr>
          <a:xfrm>
            <a:off x="8700381" y="2673008"/>
            <a:ext cx="605391" cy="605391"/>
            <a:chOff x="10697751" y="1229374"/>
            <a:chExt cx="797562" cy="797562"/>
          </a:xfrm>
          <a:solidFill>
            <a:schemeClr val="tx2"/>
          </a:solidFill>
        </p:grpSpPr>
        <p:sp>
          <p:nvSpPr>
            <p:cNvPr id="107" name="Rectangle 106"/>
            <p:cNvSpPr/>
            <p:nvPr/>
          </p:nvSpPr>
          <p:spPr bwMode="auto">
            <a:xfrm>
              <a:off x="10697751"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08"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grpSp>
        <p:nvGrpSpPr>
          <p:cNvPr id="94" name="Group 93"/>
          <p:cNvGrpSpPr/>
          <p:nvPr/>
        </p:nvGrpSpPr>
        <p:grpSpPr>
          <a:xfrm>
            <a:off x="8700381" y="3431268"/>
            <a:ext cx="605391" cy="605391"/>
            <a:chOff x="10697041" y="1229374"/>
            <a:chExt cx="797562" cy="797562"/>
          </a:xfrm>
          <a:solidFill>
            <a:schemeClr val="tx2"/>
          </a:solidFill>
        </p:grpSpPr>
        <p:sp>
          <p:nvSpPr>
            <p:cNvPr id="105" name="Rectangle 104"/>
            <p:cNvSpPr/>
            <p:nvPr/>
          </p:nvSpPr>
          <p:spPr bwMode="auto">
            <a:xfrm>
              <a:off x="10697041"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06"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sp>
        <p:nvSpPr>
          <p:cNvPr id="96" name="Rectangle 95"/>
          <p:cNvSpPr/>
          <p:nvPr/>
        </p:nvSpPr>
        <p:spPr bwMode="auto">
          <a:xfrm>
            <a:off x="9143658" y="3379318"/>
            <a:ext cx="2361400" cy="725660"/>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Owns customers’ technology strategy</a:t>
            </a:r>
          </a:p>
        </p:txBody>
      </p:sp>
      <p:grpSp>
        <p:nvGrpSpPr>
          <p:cNvPr id="97" name="Group 96"/>
          <p:cNvGrpSpPr/>
          <p:nvPr/>
        </p:nvGrpSpPr>
        <p:grpSpPr>
          <a:xfrm>
            <a:off x="8700381" y="4194665"/>
            <a:ext cx="605391" cy="605391"/>
            <a:chOff x="10697751" y="1229374"/>
            <a:chExt cx="797562" cy="797562"/>
          </a:xfrm>
          <a:solidFill>
            <a:schemeClr val="tx2"/>
          </a:solidFill>
        </p:grpSpPr>
        <p:sp>
          <p:nvSpPr>
            <p:cNvPr id="103" name="Rectangle 102"/>
            <p:cNvSpPr/>
            <p:nvPr/>
          </p:nvSpPr>
          <p:spPr bwMode="auto">
            <a:xfrm>
              <a:off x="10697751"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04"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sp>
        <p:nvSpPr>
          <p:cNvPr id="98" name="Rectangle 97"/>
          <p:cNvSpPr/>
          <p:nvPr/>
        </p:nvSpPr>
        <p:spPr bwMode="auto">
          <a:xfrm>
            <a:off x="9143657" y="4170102"/>
            <a:ext cx="2627117"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Owns solution integration and validation</a:t>
            </a:r>
          </a:p>
        </p:txBody>
      </p:sp>
      <p:grpSp>
        <p:nvGrpSpPr>
          <p:cNvPr id="99" name="Group 98"/>
          <p:cNvGrpSpPr/>
          <p:nvPr/>
        </p:nvGrpSpPr>
        <p:grpSpPr>
          <a:xfrm>
            <a:off x="8700381" y="4935635"/>
            <a:ext cx="605391" cy="605391"/>
            <a:chOff x="10680540" y="1229374"/>
            <a:chExt cx="797562" cy="797562"/>
          </a:xfrm>
          <a:solidFill>
            <a:schemeClr val="tx2"/>
          </a:solidFill>
        </p:grpSpPr>
        <p:sp>
          <p:nvSpPr>
            <p:cNvPr id="101" name="Rectangle 100"/>
            <p:cNvSpPr/>
            <p:nvPr/>
          </p:nvSpPr>
          <p:spPr bwMode="auto">
            <a:xfrm>
              <a:off x="10680540"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02"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sp>
        <p:nvSpPr>
          <p:cNvPr id="100" name="Rectangle 99"/>
          <p:cNvSpPr/>
          <p:nvPr/>
        </p:nvSpPr>
        <p:spPr bwMode="auto">
          <a:xfrm>
            <a:off x="9143657" y="4916602"/>
            <a:ext cx="2335236"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Owns the billing relationship </a:t>
            </a:r>
          </a:p>
        </p:txBody>
      </p:sp>
      <p:sp>
        <p:nvSpPr>
          <p:cNvPr id="127" name="Rectangle 126"/>
          <p:cNvSpPr/>
          <p:nvPr/>
        </p:nvSpPr>
        <p:spPr bwMode="auto">
          <a:xfrm>
            <a:off x="9143657" y="1886317"/>
            <a:ext cx="2578343"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Offers a comprehensive solution</a:t>
            </a:r>
          </a:p>
        </p:txBody>
      </p:sp>
      <p:grpSp>
        <p:nvGrpSpPr>
          <p:cNvPr id="128" name="Group 127"/>
          <p:cNvGrpSpPr/>
          <p:nvPr/>
        </p:nvGrpSpPr>
        <p:grpSpPr>
          <a:xfrm>
            <a:off x="8700381" y="1926508"/>
            <a:ext cx="605391" cy="605391"/>
            <a:chOff x="10697751" y="1229374"/>
            <a:chExt cx="797562" cy="797562"/>
          </a:xfrm>
          <a:solidFill>
            <a:schemeClr val="tx2"/>
          </a:solidFill>
        </p:grpSpPr>
        <p:sp>
          <p:nvSpPr>
            <p:cNvPr id="129" name="Rectangle 128"/>
            <p:cNvSpPr/>
            <p:nvPr/>
          </p:nvSpPr>
          <p:spPr bwMode="auto">
            <a:xfrm>
              <a:off x="10697751"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30"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sp>
        <p:nvSpPr>
          <p:cNvPr id="131" name="Rectangle 130"/>
          <p:cNvSpPr/>
          <p:nvPr/>
        </p:nvSpPr>
        <p:spPr bwMode="auto">
          <a:xfrm>
            <a:off x="9143658" y="1139817"/>
            <a:ext cx="2361400"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Leads with the Cloud</a:t>
            </a:r>
          </a:p>
        </p:txBody>
      </p:sp>
      <p:grpSp>
        <p:nvGrpSpPr>
          <p:cNvPr id="132" name="Group 131"/>
          <p:cNvGrpSpPr/>
          <p:nvPr/>
        </p:nvGrpSpPr>
        <p:grpSpPr>
          <a:xfrm>
            <a:off x="8700381" y="1180008"/>
            <a:ext cx="605391" cy="605391"/>
            <a:chOff x="10697751" y="1229374"/>
            <a:chExt cx="797562" cy="797562"/>
          </a:xfrm>
          <a:solidFill>
            <a:schemeClr val="tx2"/>
          </a:solidFill>
        </p:grpSpPr>
        <p:sp>
          <p:nvSpPr>
            <p:cNvPr id="133" name="Rectangle 132"/>
            <p:cNvSpPr/>
            <p:nvPr/>
          </p:nvSpPr>
          <p:spPr bwMode="auto">
            <a:xfrm>
              <a:off x="10697751"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34"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grpSp>
        <p:nvGrpSpPr>
          <p:cNvPr id="135" name="Group 134"/>
          <p:cNvGrpSpPr/>
          <p:nvPr/>
        </p:nvGrpSpPr>
        <p:grpSpPr>
          <a:xfrm>
            <a:off x="8700381" y="5682136"/>
            <a:ext cx="605391" cy="605391"/>
            <a:chOff x="10680540" y="1229374"/>
            <a:chExt cx="797562" cy="797562"/>
          </a:xfrm>
          <a:solidFill>
            <a:schemeClr val="tx2"/>
          </a:solidFill>
        </p:grpSpPr>
        <p:sp>
          <p:nvSpPr>
            <p:cNvPr id="136" name="Rectangle 135"/>
            <p:cNvSpPr/>
            <p:nvPr/>
          </p:nvSpPr>
          <p:spPr bwMode="auto">
            <a:xfrm>
              <a:off x="10680540" y="1229374"/>
              <a:ext cx="797562" cy="797562"/>
            </a:xfrm>
            <a:prstGeom prst="rect">
              <a:avLst/>
            </a:prstGeom>
            <a:grpFill/>
            <a:ln w="25400" cap="flat" cmpd="sng" algn="ctr">
              <a:noFill/>
              <a:prstDash val="solid"/>
              <a:headEnd type="none" w="med" len="med"/>
              <a:tailEnd type="none" w="med" len="med"/>
            </a:ln>
            <a:effectLst/>
          </p:spPr>
          <p:txBody>
            <a:bodyPr vert="horz" wrap="square" lIns="89635" tIns="44821" rIns="89635" bIns="44817" numCol="1" rtlCol="0" anchor="t" anchorCtr="0" compatLnSpc="1">
              <a:prstTxWarp prst="textNoShape">
                <a:avLst/>
              </a:prstTxWarp>
            </a:bodyPr>
            <a:lstStyle/>
            <a:p>
              <a:pPr marL="0" marR="0" lvl="0" indent="0" algn="l" defTabSz="1194973"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dirty="0">
                <a:ln>
                  <a:noFill/>
                </a:ln>
                <a:gradFill>
                  <a:gsLst>
                    <a:gs pos="0">
                      <a:sysClr val="window" lastClr="FFFFFF"/>
                    </a:gs>
                    <a:gs pos="86000">
                      <a:sysClr val="window" lastClr="FFFFFF"/>
                    </a:gs>
                  </a:gsLst>
                  <a:lin ang="5400000" scaled="0"/>
                </a:gradFill>
                <a:effectLst/>
                <a:uLnTx/>
                <a:uFillTx/>
                <a:latin typeface="Segoe UI" pitchFamily="34" charset="0"/>
                <a:ea typeface="Segoe UI" pitchFamily="34" charset="0"/>
                <a:cs typeface="Segoe UI" pitchFamily="34" charset="0"/>
              </a:endParaRPr>
            </a:p>
          </p:txBody>
        </p:sp>
        <p:pic>
          <p:nvPicPr>
            <p:cNvPr id="137" name="Picture 27" descr="C:\Users\Susan\Documents\Ben working\IDC\BULE ICONS\blue-cloud.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797584" y="1473597"/>
              <a:ext cx="563390" cy="343621"/>
            </a:xfrm>
            <a:prstGeom prst="rect">
              <a:avLst/>
            </a:prstGeom>
            <a:grpFill/>
            <a:extLst/>
          </p:spPr>
        </p:pic>
      </p:grpSp>
      <p:sp>
        <p:nvSpPr>
          <p:cNvPr id="138" name="Rectangle 137"/>
          <p:cNvSpPr/>
          <p:nvPr/>
        </p:nvSpPr>
        <p:spPr bwMode="auto">
          <a:xfrm>
            <a:off x="9143657" y="5663103"/>
            <a:ext cx="2599259" cy="681376"/>
          </a:xfrm>
          <a:prstGeom prst="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39" tIns="0" rIns="89639" bIns="0" numCol="1" rtlCol="0" anchor="ctr" anchorCtr="0" compatLnSpc="1">
            <a:prstTxWarp prst="textNoShape">
              <a:avLst/>
            </a:prstTxWarp>
          </a:bodyPr>
          <a:lstStyle/>
          <a:p>
            <a:pPr marL="179277" marR="0" lvl="0" indent="0" algn="l" defTabSz="896386" rtl="0" eaLnBrk="1" fontAlgn="auto" latinLnBrk="0" hangingPunct="1">
              <a:lnSpc>
                <a:spcPct val="90000"/>
              </a:lnSpc>
              <a:spcBef>
                <a:spcPts val="0"/>
              </a:spcBef>
              <a:spcAft>
                <a:spcPts val="1765"/>
              </a:spcAft>
              <a:buClrTx/>
              <a:buSzTx/>
              <a:buFontTx/>
              <a:buNone/>
              <a:tabLst/>
              <a:defRPr/>
            </a:pPr>
            <a:r>
              <a:rPr kumimoji="0" lang="en-US" sz="1568" b="0" i="0" u="none" strike="noStrike" kern="0" cap="none" spc="0" normalizeH="0" baseline="0" noProof="0" dirty="0">
                <a:ln>
                  <a:noFill/>
                </a:ln>
                <a:solidFill>
                  <a:prstClr val="black">
                    <a:lumMod val="90000"/>
                    <a:lumOff val="10000"/>
                  </a:prstClr>
                </a:solidFill>
                <a:effectLst/>
                <a:uLnTx/>
                <a:uFillTx/>
                <a:latin typeface="Segoe UI" pitchFamily="34" charset="0"/>
                <a:ea typeface="Segoe UI" pitchFamily="34" charset="0"/>
                <a:cs typeface="Segoe UI" pitchFamily="34" charset="0"/>
              </a:rPr>
              <a:t>Offers managed services including support</a:t>
            </a:r>
          </a:p>
        </p:txBody>
      </p:sp>
      <p:sp>
        <p:nvSpPr>
          <p:cNvPr id="31" name="Rectangle 30"/>
          <p:cNvSpPr/>
          <p:nvPr/>
        </p:nvSpPr>
        <p:spPr>
          <a:xfrm>
            <a:off x="5991736" y="2324720"/>
            <a:ext cx="1844621" cy="301727"/>
          </a:xfrm>
          <a:prstGeom prst="rect">
            <a:avLst/>
          </a:prstGeom>
        </p:spPr>
        <p:txBody>
          <a:bodyPr wrap="square">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CA" sz="1372" b="0" i="0" u="none" strike="noStrike" kern="0" cap="none" spc="0" normalizeH="0" baseline="0" noProof="0" dirty="0">
                <a:ln>
                  <a:noFill/>
                </a:ln>
                <a:solidFill>
                  <a:srgbClr val="002060"/>
                </a:solidFill>
                <a:effectLst/>
                <a:uLnTx/>
                <a:uFillTx/>
                <a:latin typeface="Segoe" pitchFamily="34" charset="0"/>
                <a:ea typeface="+mn-ea"/>
                <a:cs typeface="+mn-cs"/>
              </a:rPr>
              <a:t>ERP</a:t>
            </a:r>
          </a:p>
        </p:txBody>
      </p:sp>
      <p:sp>
        <p:nvSpPr>
          <p:cNvPr id="51" name="Oval 50"/>
          <p:cNvSpPr/>
          <p:nvPr/>
        </p:nvSpPr>
        <p:spPr bwMode="auto">
          <a:xfrm rot="20715718">
            <a:off x="5466698" y="2282850"/>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52" name="Freeform 84"/>
          <p:cNvSpPr>
            <a:spLocks noEditPoints="1"/>
          </p:cNvSpPr>
          <p:nvPr/>
        </p:nvSpPr>
        <p:spPr bwMode="black">
          <a:xfrm>
            <a:off x="5594060" y="2385944"/>
            <a:ext cx="207884" cy="248509"/>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sp>
        <p:nvSpPr>
          <p:cNvPr id="60" name="Oval 59"/>
          <p:cNvSpPr/>
          <p:nvPr/>
        </p:nvSpPr>
        <p:spPr bwMode="auto">
          <a:xfrm rot="20715718">
            <a:off x="4892337" y="2069286"/>
            <a:ext cx="462608" cy="462608"/>
          </a:xfrm>
          <a:prstGeom prst="ellipse">
            <a:avLst/>
          </a:prstGeom>
          <a:solidFill>
            <a:schemeClr val="accent4">
              <a:lumMod val="75000"/>
              <a:alpha val="80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423" tIns="45711" rIns="91423" bIns="45711" numCol="1" rtlCol="0" anchor="ctr" anchorCtr="0" compatLnSpc="1">
            <a:prstTxWarp prst="textNoShape">
              <a:avLst/>
            </a:prstTxWarp>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61" name="Freeform 83"/>
          <p:cNvSpPr>
            <a:spLocks noEditPoints="1"/>
          </p:cNvSpPr>
          <p:nvPr/>
        </p:nvSpPr>
        <p:spPr bwMode="black">
          <a:xfrm>
            <a:off x="4988445" y="2134184"/>
            <a:ext cx="285832" cy="301733"/>
          </a:xfrm>
          <a:custGeom>
            <a:avLst/>
            <a:gdLst>
              <a:gd name="T0" fmla="*/ 502 w 2107"/>
              <a:gd name="T1" fmla="*/ 1162 h 2221"/>
              <a:gd name="T2" fmla="*/ 239 w 2107"/>
              <a:gd name="T3" fmla="*/ 2072 h 2221"/>
              <a:gd name="T4" fmla="*/ 1587 w 2107"/>
              <a:gd name="T5" fmla="*/ 1800 h 2221"/>
              <a:gd name="T6" fmla="*/ 1487 w 2107"/>
              <a:gd name="T7" fmla="*/ 1835 h 2221"/>
              <a:gd name="T8" fmla="*/ 1579 w 2107"/>
              <a:gd name="T9" fmla="*/ 1870 h 2221"/>
              <a:gd name="T10" fmla="*/ 1470 w 2107"/>
              <a:gd name="T11" fmla="*/ 1847 h 2221"/>
              <a:gd name="T12" fmla="*/ 983 w 2107"/>
              <a:gd name="T13" fmla="*/ 1837 h 2221"/>
              <a:gd name="T14" fmla="*/ 1062 w 2107"/>
              <a:gd name="T15" fmla="*/ 1872 h 2221"/>
              <a:gd name="T16" fmla="*/ 956 w 2107"/>
              <a:gd name="T17" fmla="*/ 1951 h 2221"/>
              <a:gd name="T18" fmla="*/ 1046 w 2107"/>
              <a:gd name="T19" fmla="*/ 1970 h 2221"/>
              <a:gd name="T20" fmla="*/ 820 w 2107"/>
              <a:gd name="T21" fmla="*/ 1872 h 2221"/>
              <a:gd name="T22" fmla="*/ 899 w 2107"/>
              <a:gd name="T23" fmla="*/ 1836 h 2221"/>
              <a:gd name="T24" fmla="*/ 841 w 2107"/>
              <a:gd name="T25" fmla="*/ 1886 h 2221"/>
              <a:gd name="T26" fmla="*/ 905 w 2107"/>
              <a:gd name="T27" fmla="*/ 1920 h 2221"/>
              <a:gd name="T28" fmla="*/ 882 w 2107"/>
              <a:gd name="T29" fmla="*/ 1971 h 2221"/>
              <a:gd name="T30" fmla="*/ 687 w 2107"/>
              <a:gd name="T31" fmla="*/ 1847 h 2221"/>
              <a:gd name="T32" fmla="*/ 780 w 2107"/>
              <a:gd name="T33" fmla="*/ 1844 h 2221"/>
              <a:gd name="T34" fmla="*/ 760 w 2107"/>
              <a:gd name="T35" fmla="*/ 1882 h 2221"/>
              <a:gd name="T36" fmla="*/ 703 w 2107"/>
              <a:gd name="T37" fmla="*/ 1912 h 2221"/>
              <a:gd name="T38" fmla="*/ 682 w 2107"/>
              <a:gd name="T39" fmla="*/ 1972 h 2221"/>
              <a:gd name="T40" fmla="*/ 647 w 2107"/>
              <a:gd name="T41" fmla="*/ 1928 h 2221"/>
              <a:gd name="T42" fmla="*/ 631 w 2107"/>
              <a:gd name="T43" fmla="*/ 1862 h 2221"/>
              <a:gd name="T44" fmla="*/ 545 w 2107"/>
              <a:gd name="T45" fmla="*/ 2017 h 2221"/>
              <a:gd name="T46" fmla="*/ 416 w 2107"/>
              <a:gd name="T47" fmla="*/ 2078 h 2221"/>
              <a:gd name="T48" fmla="*/ 435 w 2107"/>
              <a:gd name="T49" fmla="*/ 2014 h 2221"/>
              <a:gd name="T50" fmla="*/ 538 w 2107"/>
              <a:gd name="T51" fmla="*/ 2006 h 2221"/>
              <a:gd name="T52" fmla="*/ 520 w 2107"/>
              <a:gd name="T53" fmla="*/ 1973 h 2221"/>
              <a:gd name="T54" fmla="*/ 490 w 2107"/>
              <a:gd name="T55" fmla="*/ 1930 h 2221"/>
              <a:gd name="T56" fmla="*/ 587 w 2107"/>
              <a:gd name="T57" fmla="*/ 1913 h 2221"/>
              <a:gd name="T58" fmla="*/ 1055 w 2107"/>
              <a:gd name="T59" fmla="*/ 2071 h 2221"/>
              <a:gd name="T60" fmla="*/ 605 w 2107"/>
              <a:gd name="T61" fmla="*/ 2078 h 2221"/>
              <a:gd name="T62" fmla="*/ 613 w 2107"/>
              <a:gd name="T63" fmla="*/ 2010 h 2221"/>
              <a:gd name="T64" fmla="*/ 1046 w 2107"/>
              <a:gd name="T65" fmla="*/ 2003 h 2221"/>
              <a:gd name="T66" fmla="*/ 1113 w 2107"/>
              <a:gd name="T67" fmla="*/ 1877 h 2221"/>
              <a:gd name="T68" fmla="*/ 1176 w 2107"/>
              <a:gd name="T69" fmla="*/ 1835 h 2221"/>
              <a:gd name="T70" fmla="*/ 1137 w 2107"/>
              <a:gd name="T71" fmla="*/ 1885 h 2221"/>
              <a:gd name="T72" fmla="*/ 1115 w 2107"/>
              <a:gd name="T73" fmla="*/ 1926 h 2221"/>
              <a:gd name="T74" fmla="*/ 1215 w 2107"/>
              <a:gd name="T75" fmla="*/ 1968 h 2221"/>
              <a:gd name="T76" fmla="*/ 1135 w 2107"/>
              <a:gd name="T77" fmla="*/ 1970 h 2221"/>
              <a:gd name="T78" fmla="*/ 1146 w 2107"/>
              <a:gd name="T79" fmla="*/ 2075 h 2221"/>
              <a:gd name="T80" fmla="*/ 1122 w 2107"/>
              <a:gd name="T81" fmla="*/ 2019 h 2221"/>
              <a:gd name="T82" fmla="*/ 1139 w 2107"/>
              <a:gd name="T83" fmla="*/ 2003 h 2221"/>
              <a:gd name="T84" fmla="*/ 1217 w 2107"/>
              <a:gd name="T85" fmla="*/ 2003 h 2221"/>
              <a:gd name="T86" fmla="*/ 1337 w 2107"/>
              <a:gd name="T87" fmla="*/ 1868 h 2221"/>
              <a:gd name="T88" fmla="*/ 1411 w 2107"/>
              <a:gd name="T89" fmla="*/ 1838 h 2221"/>
              <a:gd name="T90" fmla="*/ 1425 w 2107"/>
              <a:gd name="T91" fmla="*/ 1883 h 2221"/>
              <a:gd name="T92" fmla="*/ 1359 w 2107"/>
              <a:gd name="T93" fmla="*/ 1927 h 2221"/>
              <a:gd name="T94" fmla="*/ 1476 w 2107"/>
              <a:gd name="T95" fmla="*/ 1956 h 2221"/>
              <a:gd name="T96" fmla="*/ 1461 w 2107"/>
              <a:gd name="T97" fmla="*/ 1970 h 2221"/>
              <a:gd name="T98" fmla="*/ 1511 w 2107"/>
              <a:gd name="T99" fmla="*/ 2075 h 2221"/>
              <a:gd name="T100" fmla="*/ 1393 w 2107"/>
              <a:gd name="T101" fmla="*/ 2019 h 2221"/>
              <a:gd name="T102" fmla="*/ 1475 w 2107"/>
              <a:gd name="T103" fmla="*/ 2001 h 2221"/>
              <a:gd name="T104" fmla="*/ 1681 w 2107"/>
              <a:gd name="T105" fmla="*/ 2018 h 2221"/>
              <a:gd name="T106" fmla="*/ 1623 w 2107"/>
              <a:gd name="T107" fmla="*/ 2075 h 2221"/>
              <a:gd name="T108" fmla="*/ 1639 w 2107"/>
              <a:gd name="T109" fmla="*/ 2000 h 2221"/>
              <a:gd name="T110" fmla="*/ 1630 w 2107"/>
              <a:gd name="T111" fmla="*/ 1969 h 2221"/>
              <a:gd name="T112" fmla="*/ 1532 w 2107"/>
              <a:gd name="T113" fmla="*/ 1910 h 2221"/>
              <a:gd name="T114" fmla="*/ 933 w 2107"/>
              <a:gd name="T115" fmla="*/ 1308 h 2221"/>
              <a:gd name="T116" fmla="*/ 9 w 2107"/>
              <a:gd name="T117" fmla="*/ 909 h 2221"/>
              <a:gd name="T118" fmla="*/ 413 w 2107"/>
              <a:gd name="T119" fmla="*/ 386 h 2221"/>
              <a:gd name="T120" fmla="*/ 1700 w 2107"/>
              <a:gd name="T121" fmla="*/ 556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7" h="2221">
                <a:moveTo>
                  <a:pt x="2107" y="809"/>
                </a:moveTo>
                <a:cubicBezTo>
                  <a:pt x="2106" y="786"/>
                  <a:pt x="2103" y="764"/>
                  <a:pt x="2098" y="742"/>
                </a:cubicBezTo>
                <a:cubicBezTo>
                  <a:pt x="2098" y="745"/>
                  <a:pt x="2098" y="747"/>
                  <a:pt x="2098" y="749"/>
                </a:cubicBezTo>
                <a:cubicBezTo>
                  <a:pt x="2096" y="810"/>
                  <a:pt x="2076" y="869"/>
                  <a:pt x="2040" y="926"/>
                </a:cubicBezTo>
                <a:cubicBezTo>
                  <a:pt x="2018" y="961"/>
                  <a:pt x="1988" y="995"/>
                  <a:pt x="1953" y="1027"/>
                </a:cubicBezTo>
                <a:cubicBezTo>
                  <a:pt x="1918" y="1064"/>
                  <a:pt x="1873" y="1098"/>
                  <a:pt x="1819" y="1131"/>
                </a:cubicBezTo>
                <a:cubicBezTo>
                  <a:pt x="1777" y="1156"/>
                  <a:pt x="1731" y="1178"/>
                  <a:pt x="1682" y="1198"/>
                </a:cubicBezTo>
                <a:cubicBezTo>
                  <a:pt x="1682" y="1061"/>
                  <a:pt x="1682" y="1061"/>
                  <a:pt x="1682" y="1061"/>
                </a:cubicBezTo>
                <a:cubicBezTo>
                  <a:pt x="1682" y="1059"/>
                  <a:pt x="1682" y="1058"/>
                  <a:pt x="1682" y="1056"/>
                </a:cubicBezTo>
                <a:cubicBezTo>
                  <a:pt x="1680" y="988"/>
                  <a:pt x="1624" y="933"/>
                  <a:pt x="1554" y="933"/>
                </a:cubicBezTo>
                <a:cubicBezTo>
                  <a:pt x="555" y="933"/>
                  <a:pt x="555" y="933"/>
                  <a:pt x="555" y="933"/>
                </a:cubicBezTo>
                <a:cubicBezTo>
                  <a:pt x="484" y="933"/>
                  <a:pt x="426" y="990"/>
                  <a:pt x="426" y="1061"/>
                </a:cubicBezTo>
                <a:cubicBezTo>
                  <a:pt x="426" y="1141"/>
                  <a:pt x="426" y="1141"/>
                  <a:pt x="426" y="1141"/>
                </a:cubicBezTo>
                <a:cubicBezTo>
                  <a:pt x="430" y="1142"/>
                  <a:pt x="430" y="1142"/>
                  <a:pt x="430" y="1142"/>
                </a:cubicBezTo>
                <a:cubicBezTo>
                  <a:pt x="430" y="1143"/>
                  <a:pt x="459" y="1152"/>
                  <a:pt x="502" y="1162"/>
                </a:cubicBezTo>
                <a:cubicBezTo>
                  <a:pt x="502" y="1069"/>
                  <a:pt x="502" y="1069"/>
                  <a:pt x="502" y="1069"/>
                </a:cubicBezTo>
                <a:cubicBezTo>
                  <a:pt x="502" y="1032"/>
                  <a:pt x="531" y="1003"/>
                  <a:pt x="568" y="1003"/>
                </a:cubicBezTo>
                <a:cubicBezTo>
                  <a:pt x="1541" y="1003"/>
                  <a:pt x="1541" y="1003"/>
                  <a:pt x="1541" y="1003"/>
                </a:cubicBezTo>
                <a:cubicBezTo>
                  <a:pt x="1577" y="1003"/>
                  <a:pt x="1607" y="1032"/>
                  <a:pt x="1607" y="1069"/>
                </a:cubicBezTo>
                <a:cubicBezTo>
                  <a:pt x="1607" y="1668"/>
                  <a:pt x="1607" y="1668"/>
                  <a:pt x="1607" y="1668"/>
                </a:cubicBezTo>
                <a:cubicBezTo>
                  <a:pt x="1607" y="1704"/>
                  <a:pt x="1577" y="1734"/>
                  <a:pt x="1541" y="1734"/>
                </a:cubicBezTo>
                <a:cubicBezTo>
                  <a:pt x="568" y="1734"/>
                  <a:pt x="568" y="1734"/>
                  <a:pt x="568" y="1734"/>
                </a:cubicBezTo>
                <a:cubicBezTo>
                  <a:pt x="531" y="1734"/>
                  <a:pt x="502" y="1704"/>
                  <a:pt x="502" y="1668"/>
                </a:cubicBezTo>
                <a:cubicBezTo>
                  <a:pt x="502" y="1541"/>
                  <a:pt x="502" y="1541"/>
                  <a:pt x="502" y="1541"/>
                </a:cubicBezTo>
                <a:cubicBezTo>
                  <a:pt x="476" y="1535"/>
                  <a:pt x="451" y="1528"/>
                  <a:pt x="426" y="1520"/>
                </a:cubicBezTo>
                <a:cubicBezTo>
                  <a:pt x="426" y="1676"/>
                  <a:pt x="426" y="1676"/>
                  <a:pt x="426" y="1676"/>
                </a:cubicBezTo>
                <a:cubicBezTo>
                  <a:pt x="426" y="1736"/>
                  <a:pt x="467" y="1786"/>
                  <a:pt x="523" y="1800"/>
                </a:cubicBezTo>
                <a:cubicBezTo>
                  <a:pt x="491" y="1802"/>
                  <a:pt x="456" y="1813"/>
                  <a:pt x="435" y="1837"/>
                </a:cubicBezTo>
                <a:cubicBezTo>
                  <a:pt x="419" y="1857"/>
                  <a:pt x="403" y="1876"/>
                  <a:pt x="387" y="1895"/>
                </a:cubicBezTo>
                <a:cubicBezTo>
                  <a:pt x="337" y="1954"/>
                  <a:pt x="288" y="2013"/>
                  <a:pt x="239" y="2072"/>
                </a:cubicBezTo>
                <a:cubicBezTo>
                  <a:pt x="227" y="2086"/>
                  <a:pt x="203" y="2107"/>
                  <a:pt x="203" y="2127"/>
                </a:cubicBezTo>
                <a:cubicBezTo>
                  <a:pt x="203" y="2183"/>
                  <a:pt x="203" y="2183"/>
                  <a:pt x="203" y="2183"/>
                </a:cubicBezTo>
                <a:cubicBezTo>
                  <a:pt x="204" y="2190"/>
                  <a:pt x="206" y="2197"/>
                  <a:pt x="209" y="2202"/>
                </a:cubicBezTo>
                <a:cubicBezTo>
                  <a:pt x="222" y="2220"/>
                  <a:pt x="247" y="2221"/>
                  <a:pt x="267" y="2221"/>
                </a:cubicBezTo>
                <a:cubicBezTo>
                  <a:pt x="295" y="2221"/>
                  <a:pt x="1759" y="2221"/>
                  <a:pt x="1804" y="2221"/>
                </a:cubicBezTo>
                <a:cubicBezTo>
                  <a:pt x="1826" y="2221"/>
                  <a:pt x="1850" y="2219"/>
                  <a:pt x="1871" y="2214"/>
                </a:cubicBezTo>
                <a:cubicBezTo>
                  <a:pt x="1886" y="2211"/>
                  <a:pt x="1903" y="2203"/>
                  <a:pt x="1905" y="2186"/>
                </a:cubicBezTo>
                <a:cubicBezTo>
                  <a:pt x="1905" y="2126"/>
                  <a:pt x="1905" y="2126"/>
                  <a:pt x="1905" y="2126"/>
                </a:cubicBezTo>
                <a:cubicBezTo>
                  <a:pt x="1907" y="2113"/>
                  <a:pt x="1899" y="2100"/>
                  <a:pt x="1891" y="2091"/>
                </a:cubicBezTo>
                <a:cubicBezTo>
                  <a:pt x="1887" y="2086"/>
                  <a:pt x="1883" y="2081"/>
                  <a:pt x="1879" y="2077"/>
                </a:cubicBezTo>
                <a:cubicBezTo>
                  <a:pt x="1858" y="2052"/>
                  <a:pt x="1837" y="2027"/>
                  <a:pt x="1816" y="2003"/>
                </a:cubicBezTo>
                <a:cubicBezTo>
                  <a:pt x="1770" y="1948"/>
                  <a:pt x="1724" y="1894"/>
                  <a:pt x="1678" y="1840"/>
                </a:cubicBezTo>
                <a:cubicBezTo>
                  <a:pt x="1676" y="1837"/>
                  <a:pt x="1674" y="1834"/>
                  <a:pt x="1671" y="1832"/>
                </a:cubicBezTo>
                <a:cubicBezTo>
                  <a:pt x="1662" y="1820"/>
                  <a:pt x="1647" y="1813"/>
                  <a:pt x="1633" y="1809"/>
                </a:cubicBezTo>
                <a:cubicBezTo>
                  <a:pt x="1618" y="1804"/>
                  <a:pt x="1603" y="1801"/>
                  <a:pt x="1587" y="1800"/>
                </a:cubicBezTo>
                <a:cubicBezTo>
                  <a:pt x="1642" y="1785"/>
                  <a:pt x="1682" y="1735"/>
                  <a:pt x="1682" y="1676"/>
                </a:cubicBezTo>
                <a:cubicBezTo>
                  <a:pt x="1682" y="1462"/>
                  <a:pt x="1682" y="1462"/>
                  <a:pt x="1682" y="1462"/>
                </a:cubicBezTo>
                <a:cubicBezTo>
                  <a:pt x="1698" y="1455"/>
                  <a:pt x="1714" y="1448"/>
                  <a:pt x="1730" y="1441"/>
                </a:cubicBezTo>
                <a:cubicBezTo>
                  <a:pt x="1801" y="1408"/>
                  <a:pt x="1863" y="1368"/>
                  <a:pt x="1916" y="1325"/>
                </a:cubicBezTo>
                <a:cubicBezTo>
                  <a:pt x="1946" y="1300"/>
                  <a:pt x="1972" y="1273"/>
                  <a:pt x="1995" y="1246"/>
                </a:cubicBezTo>
                <a:cubicBezTo>
                  <a:pt x="2018" y="1218"/>
                  <a:pt x="2037" y="1187"/>
                  <a:pt x="2054" y="1154"/>
                </a:cubicBezTo>
                <a:cubicBezTo>
                  <a:pt x="2068" y="1124"/>
                  <a:pt x="2079" y="1090"/>
                  <a:pt x="2084" y="1054"/>
                </a:cubicBezTo>
                <a:cubicBezTo>
                  <a:pt x="2086" y="1040"/>
                  <a:pt x="2087" y="1026"/>
                  <a:pt x="2089" y="1013"/>
                </a:cubicBezTo>
                <a:cubicBezTo>
                  <a:pt x="2089" y="1008"/>
                  <a:pt x="2090" y="1003"/>
                  <a:pt x="2090" y="998"/>
                </a:cubicBezTo>
                <a:cubicBezTo>
                  <a:pt x="2102" y="877"/>
                  <a:pt x="2102" y="877"/>
                  <a:pt x="2102" y="877"/>
                </a:cubicBezTo>
                <a:cubicBezTo>
                  <a:pt x="2103" y="874"/>
                  <a:pt x="2103" y="870"/>
                  <a:pt x="2103" y="867"/>
                </a:cubicBezTo>
                <a:cubicBezTo>
                  <a:pt x="2105" y="848"/>
                  <a:pt x="2107" y="829"/>
                  <a:pt x="2107" y="809"/>
                </a:cubicBezTo>
                <a:close/>
                <a:moveTo>
                  <a:pt x="1474" y="1837"/>
                </a:moveTo>
                <a:cubicBezTo>
                  <a:pt x="1475" y="1836"/>
                  <a:pt x="1476" y="1836"/>
                  <a:pt x="1478" y="1836"/>
                </a:cubicBezTo>
                <a:cubicBezTo>
                  <a:pt x="1481" y="1835"/>
                  <a:pt x="1483" y="1835"/>
                  <a:pt x="1487" y="1835"/>
                </a:cubicBezTo>
                <a:cubicBezTo>
                  <a:pt x="1492" y="1835"/>
                  <a:pt x="1492" y="1835"/>
                  <a:pt x="1492" y="1835"/>
                </a:cubicBezTo>
                <a:cubicBezTo>
                  <a:pt x="1492" y="1835"/>
                  <a:pt x="1492" y="1835"/>
                  <a:pt x="1492" y="1835"/>
                </a:cubicBezTo>
                <a:cubicBezTo>
                  <a:pt x="1502" y="1835"/>
                  <a:pt x="1511" y="1835"/>
                  <a:pt x="1521" y="1835"/>
                </a:cubicBezTo>
                <a:cubicBezTo>
                  <a:pt x="1521" y="1835"/>
                  <a:pt x="1521" y="1835"/>
                  <a:pt x="1521" y="1835"/>
                </a:cubicBezTo>
                <a:cubicBezTo>
                  <a:pt x="1531" y="1835"/>
                  <a:pt x="1531" y="1835"/>
                  <a:pt x="1531" y="1835"/>
                </a:cubicBezTo>
                <a:cubicBezTo>
                  <a:pt x="1534" y="1834"/>
                  <a:pt x="1538" y="1835"/>
                  <a:pt x="1541" y="1835"/>
                </a:cubicBezTo>
                <a:cubicBezTo>
                  <a:pt x="1543" y="1836"/>
                  <a:pt x="1546" y="1836"/>
                  <a:pt x="1548" y="1837"/>
                </a:cubicBezTo>
                <a:cubicBezTo>
                  <a:pt x="1548" y="1837"/>
                  <a:pt x="1548" y="1837"/>
                  <a:pt x="1548" y="1837"/>
                </a:cubicBezTo>
                <a:cubicBezTo>
                  <a:pt x="1549" y="1837"/>
                  <a:pt x="1549" y="1838"/>
                  <a:pt x="1549" y="1838"/>
                </a:cubicBezTo>
                <a:cubicBezTo>
                  <a:pt x="1550" y="1838"/>
                  <a:pt x="1550" y="1838"/>
                  <a:pt x="1550" y="1838"/>
                </a:cubicBezTo>
                <a:cubicBezTo>
                  <a:pt x="1553" y="1839"/>
                  <a:pt x="1556" y="1840"/>
                  <a:pt x="1558" y="1842"/>
                </a:cubicBezTo>
                <a:cubicBezTo>
                  <a:pt x="1560" y="1843"/>
                  <a:pt x="1562" y="1845"/>
                  <a:pt x="1563" y="1847"/>
                </a:cubicBezTo>
                <a:cubicBezTo>
                  <a:pt x="1571" y="1858"/>
                  <a:pt x="1571" y="1858"/>
                  <a:pt x="1571" y="1858"/>
                </a:cubicBezTo>
                <a:cubicBezTo>
                  <a:pt x="1573" y="1861"/>
                  <a:pt x="1577" y="1865"/>
                  <a:pt x="1579" y="1870"/>
                </a:cubicBezTo>
                <a:cubicBezTo>
                  <a:pt x="1579" y="1870"/>
                  <a:pt x="1579" y="1870"/>
                  <a:pt x="1579" y="1870"/>
                </a:cubicBezTo>
                <a:cubicBezTo>
                  <a:pt x="1581" y="1872"/>
                  <a:pt x="1581" y="1874"/>
                  <a:pt x="1581" y="1876"/>
                </a:cubicBezTo>
                <a:cubicBezTo>
                  <a:pt x="1581" y="1877"/>
                  <a:pt x="1580" y="1878"/>
                  <a:pt x="1579" y="1879"/>
                </a:cubicBezTo>
                <a:cubicBezTo>
                  <a:pt x="1579" y="1879"/>
                  <a:pt x="1579" y="1880"/>
                  <a:pt x="1579" y="1880"/>
                </a:cubicBezTo>
                <a:cubicBezTo>
                  <a:pt x="1579" y="1880"/>
                  <a:pt x="1579" y="1880"/>
                  <a:pt x="1579" y="1880"/>
                </a:cubicBezTo>
                <a:cubicBezTo>
                  <a:pt x="1578" y="1880"/>
                  <a:pt x="1578" y="1880"/>
                  <a:pt x="1578" y="1880"/>
                </a:cubicBezTo>
                <a:cubicBezTo>
                  <a:pt x="1578" y="1880"/>
                  <a:pt x="1578" y="1881"/>
                  <a:pt x="1577" y="1881"/>
                </a:cubicBezTo>
                <a:cubicBezTo>
                  <a:pt x="1577" y="1881"/>
                  <a:pt x="1577" y="1881"/>
                  <a:pt x="1576" y="1881"/>
                </a:cubicBezTo>
                <a:cubicBezTo>
                  <a:pt x="1576" y="1881"/>
                  <a:pt x="1576" y="1882"/>
                  <a:pt x="1575" y="1882"/>
                </a:cubicBezTo>
                <a:cubicBezTo>
                  <a:pt x="1569" y="1885"/>
                  <a:pt x="1560" y="1884"/>
                  <a:pt x="1553" y="1884"/>
                </a:cubicBezTo>
                <a:cubicBezTo>
                  <a:pt x="1516" y="1884"/>
                  <a:pt x="1516" y="1884"/>
                  <a:pt x="1516" y="1884"/>
                </a:cubicBezTo>
                <a:cubicBezTo>
                  <a:pt x="1509" y="1884"/>
                  <a:pt x="1501" y="1883"/>
                  <a:pt x="1494" y="1879"/>
                </a:cubicBezTo>
                <a:cubicBezTo>
                  <a:pt x="1492" y="1878"/>
                  <a:pt x="1490" y="1877"/>
                  <a:pt x="1488" y="1876"/>
                </a:cubicBezTo>
                <a:cubicBezTo>
                  <a:pt x="1486" y="1874"/>
                  <a:pt x="1484" y="1872"/>
                  <a:pt x="1483" y="1871"/>
                </a:cubicBezTo>
                <a:cubicBezTo>
                  <a:pt x="1481" y="1868"/>
                  <a:pt x="1481" y="1868"/>
                  <a:pt x="1481" y="1868"/>
                </a:cubicBezTo>
                <a:cubicBezTo>
                  <a:pt x="1478" y="1861"/>
                  <a:pt x="1473" y="1854"/>
                  <a:pt x="1470" y="1847"/>
                </a:cubicBezTo>
                <a:cubicBezTo>
                  <a:pt x="1467" y="1842"/>
                  <a:pt x="1469" y="1839"/>
                  <a:pt x="1474" y="1837"/>
                </a:cubicBezTo>
                <a:close/>
                <a:moveTo>
                  <a:pt x="965" y="1871"/>
                </a:moveTo>
                <a:cubicBezTo>
                  <a:pt x="966" y="1869"/>
                  <a:pt x="966" y="1868"/>
                  <a:pt x="966" y="1866"/>
                </a:cubicBezTo>
                <a:cubicBezTo>
                  <a:pt x="966" y="1866"/>
                  <a:pt x="966" y="1866"/>
                  <a:pt x="966" y="1866"/>
                </a:cubicBezTo>
                <a:cubicBezTo>
                  <a:pt x="967" y="1861"/>
                  <a:pt x="966" y="1855"/>
                  <a:pt x="968" y="1850"/>
                </a:cubicBezTo>
                <a:cubicBezTo>
                  <a:pt x="968" y="1848"/>
                  <a:pt x="968" y="1848"/>
                  <a:pt x="968" y="1848"/>
                </a:cubicBezTo>
                <a:cubicBezTo>
                  <a:pt x="968" y="1846"/>
                  <a:pt x="969" y="1845"/>
                  <a:pt x="970" y="1843"/>
                </a:cubicBezTo>
                <a:cubicBezTo>
                  <a:pt x="971" y="1842"/>
                  <a:pt x="973" y="1841"/>
                  <a:pt x="974" y="1841"/>
                </a:cubicBezTo>
                <a:cubicBezTo>
                  <a:pt x="974" y="1840"/>
                  <a:pt x="974" y="1840"/>
                  <a:pt x="974" y="1840"/>
                </a:cubicBezTo>
                <a:cubicBezTo>
                  <a:pt x="975" y="1840"/>
                  <a:pt x="975" y="1840"/>
                  <a:pt x="975" y="1840"/>
                </a:cubicBezTo>
                <a:cubicBezTo>
                  <a:pt x="976" y="1840"/>
                  <a:pt x="976" y="1839"/>
                  <a:pt x="976" y="1839"/>
                </a:cubicBezTo>
                <a:cubicBezTo>
                  <a:pt x="976" y="1839"/>
                  <a:pt x="977" y="1839"/>
                  <a:pt x="977" y="1839"/>
                </a:cubicBezTo>
                <a:cubicBezTo>
                  <a:pt x="978" y="1839"/>
                  <a:pt x="978" y="1838"/>
                  <a:pt x="979" y="1838"/>
                </a:cubicBezTo>
                <a:cubicBezTo>
                  <a:pt x="980" y="1838"/>
                  <a:pt x="980" y="1838"/>
                  <a:pt x="980" y="1838"/>
                </a:cubicBezTo>
                <a:cubicBezTo>
                  <a:pt x="981" y="1837"/>
                  <a:pt x="982" y="1837"/>
                  <a:pt x="983" y="1837"/>
                </a:cubicBezTo>
                <a:cubicBezTo>
                  <a:pt x="983" y="1837"/>
                  <a:pt x="984" y="1837"/>
                  <a:pt x="984" y="1837"/>
                </a:cubicBezTo>
                <a:cubicBezTo>
                  <a:pt x="984" y="1837"/>
                  <a:pt x="984" y="1837"/>
                  <a:pt x="985" y="1837"/>
                </a:cubicBezTo>
                <a:cubicBezTo>
                  <a:pt x="985" y="1837"/>
                  <a:pt x="985" y="1837"/>
                  <a:pt x="986" y="1836"/>
                </a:cubicBezTo>
                <a:cubicBezTo>
                  <a:pt x="988" y="1836"/>
                  <a:pt x="991" y="1836"/>
                  <a:pt x="993" y="1836"/>
                </a:cubicBezTo>
                <a:cubicBezTo>
                  <a:pt x="995" y="1836"/>
                  <a:pt x="995" y="1836"/>
                  <a:pt x="995" y="1836"/>
                </a:cubicBezTo>
                <a:cubicBezTo>
                  <a:pt x="998" y="1836"/>
                  <a:pt x="1000" y="1836"/>
                  <a:pt x="1003" y="1836"/>
                </a:cubicBezTo>
                <a:cubicBezTo>
                  <a:pt x="1038" y="1836"/>
                  <a:pt x="1038" y="1836"/>
                  <a:pt x="1038" y="1836"/>
                </a:cubicBezTo>
                <a:cubicBezTo>
                  <a:pt x="1038" y="1836"/>
                  <a:pt x="1039" y="1836"/>
                  <a:pt x="1040" y="1836"/>
                </a:cubicBezTo>
                <a:cubicBezTo>
                  <a:pt x="1040" y="1836"/>
                  <a:pt x="1040" y="1836"/>
                  <a:pt x="1041" y="1836"/>
                </a:cubicBezTo>
                <a:cubicBezTo>
                  <a:pt x="1042" y="1836"/>
                  <a:pt x="1042" y="1836"/>
                  <a:pt x="1043" y="1836"/>
                </a:cubicBezTo>
                <a:cubicBezTo>
                  <a:pt x="1050" y="1837"/>
                  <a:pt x="1058" y="1839"/>
                  <a:pt x="1061" y="1844"/>
                </a:cubicBezTo>
                <a:cubicBezTo>
                  <a:pt x="1061" y="1845"/>
                  <a:pt x="1061" y="1845"/>
                  <a:pt x="1061" y="1846"/>
                </a:cubicBezTo>
                <a:cubicBezTo>
                  <a:pt x="1061" y="1846"/>
                  <a:pt x="1061" y="1846"/>
                  <a:pt x="1061" y="1846"/>
                </a:cubicBezTo>
                <a:cubicBezTo>
                  <a:pt x="1063" y="1853"/>
                  <a:pt x="1062" y="1863"/>
                  <a:pt x="1062" y="1870"/>
                </a:cubicBezTo>
                <a:cubicBezTo>
                  <a:pt x="1062" y="1872"/>
                  <a:pt x="1062" y="1872"/>
                  <a:pt x="1062" y="1872"/>
                </a:cubicBezTo>
                <a:cubicBezTo>
                  <a:pt x="1062" y="1873"/>
                  <a:pt x="1062" y="1874"/>
                  <a:pt x="1061" y="1876"/>
                </a:cubicBezTo>
                <a:cubicBezTo>
                  <a:pt x="1054" y="1889"/>
                  <a:pt x="1022" y="1885"/>
                  <a:pt x="1010" y="1885"/>
                </a:cubicBezTo>
                <a:cubicBezTo>
                  <a:pt x="1003" y="1885"/>
                  <a:pt x="996" y="1885"/>
                  <a:pt x="989" y="1885"/>
                </a:cubicBezTo>
                <a:cubicBezTo>
                  <a:pt x="983" y="1885"/>
                  <a:pt x="974" y="1884"/>
                  <a:pt x="969" y="1879"/>
                </a:cubicBezTo>
                <a:cubicBezTo>
                  <a:pt x="969" y="1879"/>
                  <a:pt x="969" y="1879"/>
                  <a:pt x="968" y="1879"/>
                </a:cubicBezTo>
                <a:cubicBezTo>
                  <a:pt x="968" y="1879"/>
                  <a:pt x="968" y="1878"/>
                  <a:pt x="968" y="1878"/>
                </a:cubicBezTo>
                <a:cubicBezTo>
                  <a:pt x="967" y="1878"/>
                  <a:pt x="967" y="1878"/>
                  <a:pt x="967" y="1877"/>
                </a:cubicBezTo>
                <a:cubicBezTo>
                  <a:pt x="967" y="1877"/>
                  <a:pt x="967" y="1877"/>
                  <a:pt x="967" y="1877"/>
                </a:cubicBezTo>
                <a:cubicBezTo>
                  <a:pt x="967" y="1877"/>
                  <a:pt x="967" y="1877"/>
                  <a:pt x="967" y="1877"/>
                </a:cubicBezTo>
                <a:cubicBezTo>
                  <a:pt x="966" y="1876"/>
                  <a:pt x="966" y="1876"/>
                  <a:pt x="966" y="1875"/>
                </a:cubicBezTo>
                <a:cubicBezTo>
                  <a:pt x="965" y="1874"/>
                  <a:pt x="965" y="1873"/>
                  <a:pt x="965" y="1872"/>
                </a:cubicBezTo>
                <a:lnTo>
                  <a:pt x="965" y="1871"/>
                </a:lnTo>
                <a:close/>
                <a:moveTo>
                  <a:pt x="956" y="1955"/>
                </a:moveTo>
                <a:cubicBezTo>
                  <a:pt x="956" y="1952"/>
                  <a:pt x="956" y="1952"/>
                  <a:pt x="956" y="1952"/>
                </a:cubicBezTo>
                <a:cubicBezTo>
                  <a:pt x="956" y="1952"/>
                  <a:pt x="956" y="1951"/>
                  <a:pt x="956" y="1951"/>
                </a:cubicBezTo>
                <a:cubicBezTo>
                  <a:pt x="957" y="1943"/>
                  <a:pt x="958" y="1935"/>
                  <a:pt x="959" y="1926"/>
                </a:cubicBezTo>
                <a:cubicBezTo>
                  <a:pt x="959" y="1926"/>
                  <a:pt x="959" y="1926"/>
                  <a:pt x="959" y="1926"/>
                </a:cubicBezTo>
                <a:cubicBezTo>
                  <a:pt x="959" y="1926"/>
                  <a:pt x="959" y="1926"/>
                  <a:pt x="959" y="1925"/>
                </a:cubicBezTo>
                <a:cubicBezTo>
                  <a:pt x="963" y="1907"/>
                  <a:pt x="999" y="1911"/>
                  <a:pt x="1013" y="1911"/>
                </a:cubicBezTo>
                <a:cubicBezTo>
                  <a:pt x="1025" y="1911"/>
                  <a:pt x="1055" y="1908"/>
                  <a:pt x="1061" y="1921"/>
                </a:cubicBezTo>
                <a:cubicBezTo>
                  <a:pt x="1062" y="1923"/>
                  <a:pt x="1063" y="1924"/>
                  <a:pt x="1063" y="1926"/>
                </a:cubicBezTo>
                <a:cubicBezTo>
                  <a:pt x="1063" y="1940"/>
                  <a:pt x="1063" y="1940"/>
                  <a:pt x="1063" y="1940"/>
                </a:cubicBezTo>
                <a:cubicBezTo>
                  <a:pt x="1063" y="1945"/>
                  <a:pt x="1063" y="1949"/>
                  <a:pt x="1063" y="1953"/>
                </a:cubicBezTo>
                <a:cubicBezTo>
                  <a:pt x="1063" y="1953"/>
                  <a:pt x="1063" y="1953"/>
                  <a:pt x="1063" y="1953"/>
                </a:cubicBezTo>
                <a:cubicBezTo>
                  <a:pt x="1063" y="1955"/>
                  <a:pt x="1063" y="1955"/>
                  <a:pt x="1063" y="1955"/>
                </a:cubicBezTo>
                <a:cubicBezTo>
                  <a:pt x="1063" y="1957"/>
                  <a:pt x="1062" y="1959"/>
                  <a:pt x="1061" y="1961"/>
                </a:cubicBezTo>
                <a:cubicBezTo>
                  <a:pt x="1061" y="1962"/>
                  <a:pt x="1060" y="1962"/>
                  <a:pt x="1060" y="1962"/>
                </a:cubicBezTo>
                <a:cubicBezTo>
                  <a:pt x="1060" y="1963"/>
                  <a:pt x="1059" y="1963"/>
                  <a:pt x="1059" y="1964"/>
                </a:cubicBezTo>
                <a:cubicBezTo>
                  <a:pt x="1058" y="1964"/>
                  <a:pt x="1058" y="1964"/>
                  <a:pt x="1058" y="1964"/>
                </a:cubicBezTo>
                <a:cubicBezTo>
                  <a:pt x="1055" y="1967"/>
                  <a:pt x="1051" y="1969"/>
                  <a:pt x="1046" y="1970"/>
                </a:cubicBezTo>
                <a:cubicBezTo>
                  <a:pt x="1046" y="1970"/>
                  <a:pt x="1046" y="1970"/>
                  <a:pt x="1046" y="1970"/>
                </a:cubicBezTo>
                <a:cubicBezTo>
                  <a:pt x="1046" y="1970"/>
                  <a:pt x="1046" y="1970"/>
                  <a:pt x="1046" y="1970"/>
                </a:cubicBezTo>
                <a:cubicBezTo>
                  <a:pt x="1044" y="1971"/>
                  <a:pt x="1043" y="1971"/>
                  <a:pt x="1041" y="1971"/>
                </a:cubicBezTo>
                <a:cubicBezTo>
                  <a:pt x="1041" y="1971"/>
                  <a:pt x="1040" y="1971"/>
                  <a:pt x="1040" y="1971"/>
                </a:cubicBezTo>
                <a:cubicBezTo>
                  <a:pt x="1038" y="1971"/>
                  <a:pt x="1037" y="1972"/>
                  <a:pt x="1035" y="1972"/>
                </a:cubicBezTo>
                <a:cubicBezTo>
                  <a:pt x="1035" y="1972"/>
                  <a:pt x="1035" y="1972"/>
                  <a:pt x="1035" y="1972"/>
                </a:cubicBezTo>
                <a:cubicBezTo>
                  <a:pt x="982" y="1972"/>
                  <a:pt x="982" y="1972"/>
                  <a:pt x="982" y="1972"/>
                </a:cubicBezTo>
                <a:cubicBezTo>
                  <a:pt x="976" y="1972"/>
                  <a:pt x="969" y="1971"/>
                  <a:pt x="963" y="1967"/>
                </a:cubicBezTo>
                <a:cubicBezTo>
                  <a:pt x="963" y="1967"/>
                  <a:pt x="963" y="1967"/>
                  <a:pt x="963" y="1967"/>
                </a:cubicBezTo>
                <a:cubicBezTo>
                  <a:pt x="963" y="1967"/>
                  <a:pt x="963" y="1967"/>
                  <a:pt x="963" y="1967"/>
                </a:cubicBezTo>
                <a:cubicBezTo>
                  <a:pt x="962" y="1966"/>
                  <a:pt x="961" y="1965"/>
                  <a:pt x="960" y="1964"/>
                </a:cubicBezTo>
                <a:cubicBezTo>
                  <a:pt x="959" y="1964"/>
                  <a:pt x="958" y="1963"/>
                  <a:pt x="958" y="1962"/>
                </a:cubicBezTo>
                <a:cubicBezTo>
                  <a:pt x="958" y="1962"/>
                  <a:pt x="958" y="1962"/>
                  <a:pt x="957" y="1962"/>
                </a:cubicBezTo>
                <a:cubicBezTo>
                  <a:pt x="956" y="1960"/>
                  <a:pt x="956" y="1957"/>
                  <a:pt x="956" y="1955"/>
                </a:cubicBezTo>
                <a:close/>
                <a:moveTo>
                  <a:pt x="820" y="1872"/>
                </a:moveTo>
                <a:cubicBezTo>
                  <a:pt x="820" y="1872"/>
                  <a:pt x="820" y="1872"/>
                  <a:pt x="820" y="1872"/>
                </a:cubicBezTo>
                <a:cubicBezTo>
                  <a:pt x="820" y="1872"/>
                  <a:pt x="820" y="1872"/>
                  <a:pt x="820" y="1872"/>
                </a:cubicBezTo>
                <a:cubicBezTo>
                  <a:pt x="820" y="1870"/>
                  <a:pt x="821" y="1868"/>
                  <a:pt x="822" y="1866"/>
                </a:cubicBezTo>
                <a:cubicBezTo>
                  <a:pt x="823" y="1861"/>
                  <a:pt x="824" y="1854"/>
                  <a:pt x="827" y="1849"/>
                </a:cubicBezTo>
                <a:cubicBezTo>
                  <a:pt x="827" y="1848"/>
                  <a:pt x="827" y="1848"/>
                  <a:pt x="827" y="1848"/>
                </a:cubicBezTo>
                <a:cubicBezTo>
                  <a:pt x="827" y="1847"/>
                  <a:pt x="829" y="1845"/>
                  <a:pt x="830" y="1844"/>
                </a:cubicBezTo>
                <a:cubicBezTo>
                  <a:pt x="831" y="1843"/>
                  <a:pt x="832" y="1842"/>
                  <a:pt x="833" y="1841"/>
                </a:cubicBezTo>
                <a:cubicBezTo>
                  <a:pt x="837" y="1839"/>
                  <a:pt x="840" y="1838"/>
                  <a:pt x="844" y="1837"/>
                </a:cubicBezTo>
                <a:cubicBezTo>
                  <a:pt x="845" y="1837"/>
                  <a:pt x="845" y="1837"/>
                  <a:pt x="845" y="1837"/>
                </a:cubicBezTo>
                <a:cubicBezTo>
                  <a:pt x="848" y="1836"/>
                  <a:pt x="851" y="1836"/>
                  <a:pt x="855" y="1836"/>
                </a:cubicBezTo>
                <a:cubicBezTo>
                  <a:pt x="859" y="1836"/>
                  <a:pt x="859" y="1836"/>
                  <a:pt x="859" y="1836"/>
                </a:cubicBezTo>
                <a:cubicBezTo>
                  <a:pt x="861" y="1836"/>
                  <a:pt x="862" y="1836"/>
                  <a:pt x="864" y="1836"/>
                </a:cubicBezTo>
                <a:cubicBezTo>
                  <a:pt x="873" y="1836"/>
                  <a:pt x="883" y="1836"/>
                  <a:pt x="893" y="1836"/>
                </a:cubicBezTo>
                <a:cubicBezTo>
                  <a:pt x="894" y="1836"/>
                  <a:pt x="896" y="1836"/>
                  <a:pt x="897" y="1836"/>
                </a:cubicBezTo>
                <a:cubicBezTo>
                  <a:pt x="899" y="1836"/>
                  <a:pt x="899" y="1836"/>
                  <a:pt x="899" y="1836"/>
                </a:cubicBezTo>
                <a:cubicBezTo>
                  <a:pt x="899" y="1836"/>
                  <a:pt x="899" y="1836"/>
                  <a:pt x="900" y="1836"/>
                </a:cubicBezTo>
                <a:cubicBezTo>
                  <a:pt x="901" y="1836"/>
                  <a:pt x="902" y="1836"/>
                  <a:pt x="904" y="1836"/>
                </a:cubicBezTo>
                <a:cubicBezTo>
                  <a:pt x="904" y="1836"/>
                  <a:pt x="904" y="1836"/>
                  <a:pt x="904" y="1836"/>
                </a:cubicBezTo>
                <a:cubicBezTo>
                  <a:pt x="911" y="1837"/>
                  <a:pt x="919" y="1839"/>
                  <a:pt x="921" y="1846"/>
                </a:cubicBezTo>
                <a:cubicBezTo>
                  <a:pt x="921" y="1846"/>
                  <a:pt x="921" y="1846"/>
                  <a:pt x="921" y="1846"/>
                </a:cubicBezTo>
                <a:cubicBezTo>
                  <a:pt x="921" y="1846"/>
                  <a:pt x="921" y="1846"/>
                  <a:pt x="921" y="1846"/>
                </a:cubicBezTo>
                <a:cubicBezTo>
                  <a:pt x="921" y="1854"/>
                  <a:pt x="918" y="1863"/>
                  <a:pt x="917" y="1870"/>
                </a:cubicBezTo>
                <a:cubicBezTo>
                  <a:pt x="917" y="1870"/>
                  <a:pt x="917" y="1870"/>
                  <a:pt x="917" y="1870"/>
                </a:cubicBezTo>
                <a:cubicBezTo>
                  <a:pt x="917" y="1872"/>
                  <a:pt x="917" y="1872"/>
                  <a:pt x="917" y="1872"/>
                </a:cubicBezTo>
                <a:cubicBezTo>
                  <a:pt x="916" y="1873"/>
                  <a:pt x="916" y="1875"/>
                  <a:pt x="914" y="1876"/>
                </a:cubicBezTo>
                <a:cubicBezTo>
                  <a:pt x="914" y="1876"/>
                  <a:pt x="914" y="1877"/>
                  <a:pt x="914" y="1877"/>
                </a:cubicBezTo>
                <a:cubicBezTo>
                  <a:pt x="914" y="1877"/>
                  <a:pt x="914" y="1877"/>
                  <a:pt x="914" y="1877"/>
                </a:cubicBezTo>
                <a:cubicBezTo>
                  <a:pt x="914" y="1877"/>
                  <a:pt x="914" y="1877"/>
                  <a:pt x="914" y="1877"/>
                </a:cubicBezTo>
                <a:cubicBezTo>
                  <a:pt x="904" y="1889"/>
                  <a:pt x="878" y="1886"/>
                  <a:pt x="865" y="1886"/>
                </a:cubicBezTo>
                <a:cubicBezTo>
                  <a:pt x="857" y="1886"/>
                  <a:pt x="849" y="1886"/>
                  <a:pt x="841" y="1886"/>
                </a:cubicBezTo>
                <a:cubicBezTo>
                  <a:pt x="834" y="1886"/>
                  <a:pt x="824" y="1884"/>
                  <a:pt x="820" y="1877"/>
                </a:cubicBezTo>
                <a:cubicBezTo>
                  <a:pt x="820" y="1877"/>
                  <a:pt x="820" y="1876"/>
                  <a:pt x="820" y="1875"/>
                </a:cubicBezTo>
                <a:cubicBezTo>
                  <a:pt x="820" y="1875"/>
                  <a:pt x="820" y="1875"/>
                  <a:pt x="820" y="1874"/>
                </a:cubicBezTo>
                <a:cubicBezTo>
                  <a:pt x="820" y="1873"/>
                  <a:pt x="820" y="1873"/>
                  <a:pt x="820" y="1872"/>
                </a:cubicBezTo>
                <a:close/>
                <a:moveTo>
                  <a:pt x="795" y="1956"/>
                </a:moveTo>
                <a:cubicBezTo>
                  <a:pt x="796" y="1952"/>
                  <a:pt x="796" y="1952"/>
                  <a:pt x="796" y="1952"/>
                </a:cubicBezTo>
                <a:cubicBezTo>
                  <a:pt x="796" y="1952"/>
                  <a:pt x="796" y="1952"/>
                  <a:pt x="796" y="1952"/>
                </a:cubicBezTo>
                <a:cubicBezTo>
                  <a:pt x="796" y="1951"/>
                  <a:pt x="796" y="1951"/>
                  <a:pt x="796" y="1950"/>
                </a:cubicBezTo>
                <a:cubicBezTo>
                  <a:pt x="803" y="1926"/>
                  <a:pt x="803" y="1926"/>
                  <a:pt x="803" y="1926"/>
                </a:cubicBezTo>
                <a:cubicBezTo>
                  <a:pt x="804" y="1926"/>
                  <a:pt x="804" y="1926"/>
                  <a:pt x="804" y="1925"/>
                </a:cubicBezTo>
                <a:cubicBezTo>
                  <a:pt x="811" y="1908"/>
                  <a:pt x="843" y="1911"/>
                  <a:pt x="859" y="1911"/>
                </a:cubicBezTo>
                <a:cubicBezTo>
                  <a:pt x="865" y="1911"/>
                  <a:pt x="877" y="1910"/>
                  <a:pt x="888" y="1912"/>
                </a:cubicBezTo>
                <a:cubicBezTo>
                  <a:pt x="890" y="1912"/>
                  <a:pt x="891" y="1912"/>
                  <a:pt x="893" y="1913"/>
                </a:cubicBezTo>
                <a:cubicBezTo>
                  <a:pt x="894" y="1913"/>
                  <a:pt x="894" y="1913"/>
                  <a:pt x="894" y="1913"/>
                </a:cubicBezTo>
                <a:cubicBezTo>
                  <a:pt x="899" y="1914"/>
                  <a:pt x="903" y="1916"/>
                  <a:pt x="905" y="1920"/>
                </a:cubicBezTo>
                <a:cubicBezTo>
                  <a:pt x="906" y="1920"/>
                  <a:pt x="906" y="1920"/>
                  <a:pt x="906" y="1920"/>
                </a:cubicBezTo>
                <a:cubicBezTo>
                  <a:pt x="906" y="1921"/>
                  <a:pt x="906" y="1921"/>
                  <a:pt x="906" y="1921"/>
                </a:cubicBezTo>
                <a:cubicBezTo>
                  <a:pt x="906" y="1921"/>
                  <a:pt x="906" y="1921"/>
                  <a:pt x="906" y="1921"/>
                </a:cubicBezTo>
                <a:cubicBezTo>
                  <a:pt x="907" y="1923"/>
                  <a:pt x="907" y="1924"/>
                  <a:pt x="907" y="1926"/>
                </a:cubicBezTo>
                <a:cubicBezTo>
                  <a:pt x="907" y="1928"/>
                  <a:pt x="907" y="1928"/>
                  <a:pt x="907" y="1928"/>
                </a:cubicBezTo>
                <a:cubicBezTo>
                  <a:pt x="907" y="1928"/>
                  <a:pt x="907" y="1928"/>
                  <a:pt x="907" y="1928"/>
                </a:cubicBezTo>
                <a:cubicBezTo>
                  <a:pt x="906" y="1932"/>
                  <a:pt x="905" y="1936"/>
                  <a:pt x="904" y="1941"/>
                </a:cubicBezTo>
                <a:cubicBezTo>
                  <a:pt x="902" y="1955"/>
                  <a:pt x="902" y="1955"/>
                  <a:pt x="902" y="1955"/>
                </a:cubicBezTo>
                <a:cubicBezTo>
                  <a:pt x="901" y="1958"/>
                  <a:pt x="900" y="1960"/>
                  <a:pt x="899" y="1962"/>
                </a:cubicBezTo>
                <a:cubicBezTo>
                  <a:pt x="898" y="1962"/>
                  <a:pt x="898" y="1962"/>
                  <a:pt x="898" y="1962"/>
                </a:cubicBezTo>
                <a:cubicBezTo>
                  <a:pt x="898" y="1963"/>
                  <a:pt x="897" y="1963"/>
                  <a:pt x="897" y="1963"/>
                </a:cubicBezTo>
                <a:cubicBezTo>
                  <a:pt x="897" y="1964"/>
                  <a:pt x="896" y="1964"/>
                  <a:pt x="895" y="1965"/>
                </a:cubicBezTo>
                <a:cubicBezTo>
                  <a:pt x="891" y="1968"/>
                  <a:pt x="887" y="1969"/>
                  <a:pt x="882" y="1971"/>
                </a:cubicBezTo>
                <a:cubicBezTo>
                  <a:pt x="882" y="1971"/>
                  <a:pt x="882" y="1971"/>
                  <a:pt x="882" y="1971"/>
                </a:cubicBezTo>
                <a:cubicBezTo>
                  <a:pt x="882" y="1971"/>
                  <a:pt x="882" y="1971"/>
                  <a:pt x="882" y="1971"/>
                </a:cubicBezTo>
                <a:cubicBezTo>
                  <a:pt x="880" y="1971"/>
                  <a:pt x="879" y="1971"/>
                  <a:pt x="877" y="1971"/>
                </a:cubicBezTo>
                <a:cubicBezTo>
                  <a:pt x="877" y="1972"/>
                  <a:pt x="876" y="1972"/>
                  <a:pt x="876" y="1972"/>
                </a:cubicBezTo>
                <a:cubicBezTo>
                  <a:pt x="874" y="1972"/>
                  <a:pt x="872" y="1972"/>
                  <a:pt x="871" y="1972"/>
                </a:cubicBezTo>
                <a:cubicBezTo>
                  <a:pt x="871" y="1972"/>
                  <a:pt x="871" y="1972"/>
                  <a:pt x="871" y="1972"/>
                </a:cubicBezTo>
                <a:cubicBezTo>
                  <a:pt x="818" y="1972"/>
                  <a:pt x="818" y="1972"/>
                  <a:pt x="818" y="1972"/>
                </a:cubicBezTo>
                <a:cubicBezTo>
                  <a:pt x="812" y="1972"/>
                  <a:pt x="805" y="1971"/>
                  <a:pt x="799" y="1967"/>
                </a:cubicBezTo>
                <a:cubicBezTo>
                  <a:pt x="799" y="1967"/>
                  <a:pt x="799" y="1967"/>
                  <a:pt x="799" y="1967"/>
                </a:cubicBezTo>
                <a:cubicBezTo>
                  <a:pt x="799" y="1967"/>
                  <a:pt x="799" y="1967"/>
                  <a:pt x="799" y="1967"/>
                </a:cubicBezTo>
                <a:cubicBezTo>
                  <a:pt x="798" y="1967"/>
                  <a:pt x="797" y="1966"/>
                  <a:pt x="797" y="1965"/>
                </a:cubicBezTo>
                <a:cubicBezTo>
                  <a:pt x="796" y="1964"/>
                  <a:pt x="796" y="1963"/>
                  <a:pt x="795" y="1963"/>
                </a:cubicBezTo>
                <a:cubicBezTo>
                  <a:pt x="795" y="1962"/>
                  <a:pt x="795" y="1962"/>
                  <a:pt x="795" y="1962"/>
                </a:cubicBezTo>
                <a:cubicBezTo>
                  <a:pt x="794" y="1960"/>
                  <a:pt x="794" y="1958"/>
                  <a:pt x="795" y="1956"/>
                </a:cubicBezTo>
                <a:close/>
                <a:moveTo>
                  <a:pt x="674" y="1875"/>
                </a:moveTo>
                <a:cubicBezTo>
                  <a:pt x="674" y="1872"/>
                  <a:pt x="676" y="1869"/>
                  <a:pt x="677" y="1867"/>
                </a:cubicBezTo>
                <a:cubicBezTo>
                  <a:pt x="680" y="1861"/>
                  <a:pt x="683" y="1852"/>
                  <a:pt x="687" y="1847"/>
                </a:cubicBezTo>
                <a:cubicBezTo>
                  <a:pt x="688" y="1846"/>
                  <a:pt x="688" y="1846"/>
                  <a:pt x="688" y="1846"/>
                </a:cubicBezTo>
                <a:cubicBezTo>
                  <a:pt x="688" y="1846"/>
                  <a:pt x="689" y="1845"/>
                  <a:pt x="689" y="1845"/>
                </a:cubicBezTo>
                <a:cubicBezTo>
                  <a:pt x="689" y="1845"/>
                  <a:pt x="689" y="1845"/>
                  <a:pt x="690" y="1844"/>
                </a:cubicBezTo>
                <a:cubicBezTo>
                  <a:pt x="690" y="1844"/>
                  <a:pt x="690" y="1844"/>
                  <a:pt x="690" y="1844"/>
                </a:cubicBezTo>
                <a:cubicBezTo>
                  <a:pt x="690" y="1844"/>
                  <a:pt x="691" y="1844"/>
                  <a:pt x="691" y="1843"/>
                </a:cubicBezTo>
                <a:cubicBezTo>
                  <a:pt x="695" y="1840"/>
                  <a:pt x="700" y="1838"/>
                  <a:pt x="706" y="1838"/>
                </a:cubicBezTo>
                <a:cubicBezTo>
                  <a:pt x="706" y="1837"/>
                  <a:pt x="706" y="1837"/>
                  <a:pt x="706" y="1837"/>
                </a:cubicBezTo>
                <a:cubicBezTo>
                  <a:pt x="709" y="1837"/>
                  <a:pt x="713" y="1836"/>
                  <a:pt x="716" y="1836"/>
                </a:cubicBezTo>
                <a:cubicBezTo>
                  <a:pt x="734" y="1836"/>
                  <a:pt x="734" y="1836"/>
                  <a:pt x="734" y="1836"/>
                </a:cubicBezTo>
                <a:cubicBezTo>
                  <a:pt x="740" y="1836"/>
                  <a:pt x="746" y="1836"/>
                  <a:pt x="751" y="1836"/>
                </a:cubicBezTo>
                <a:cubicBezTo>
                  <a:pt x="759" y="1836"/>
                  <a:pt x="771" y="1835"/>
                  <a:pt x="777" y="1841"/>
                </a:cubicBezTo>
                <a:cubicBezTo>
                  <a:pt x="778" y="1841"/>
                  <a:pt x="778" y="1842"/>
                  <a:pt x="778" y="1842"/>
                </a:cubicBezTo>
                <a:cubicBezTo>
                  <a:pt x="778" y="1842"/>
                  <a:pt x="779" y="1842"/>
                  <a:pt x="779" y="1842"/>
                </a:cubicBezTo>
                <a:cubicBezTo>
                  <a:pt x="779" y="1842"/>
                  <a:pt x="779" y="1843"/>
                  <a:pt x="779" y="1843"/>
                </a:cubicBezTo>
                <a:cubicBezTo>
                  <a:pt x="779" y="1843"/>
                  <a:pt x="779" y="1843"/>
                  <a:pt x="780" y="1844"/>
                </a:cubicBezTo>
                <a:cubicBezTo>
                  <a:pt x="780" y="1845"/>
                  <a:pt x="780" y="1846"/>
                  <a:pt x="780" y="1847"/>
                </a:cubicBezTo>
                <a:cubicBezTo>
                  <a:pt x="779" y="1854"/>
                  <a:pt x="774" y="1863"/>
                  <a:pt x="773" y="1867"/>
                </a:cubicBezTo>
                <a:cubicBezTo>
                  <a:pt x="773" y="1867"/>
                  <a:pt x="773" y="1867"/>
                  <a:pt x="773" y="1867"/>
                </a:cubicBezTo>
                <a:cubicBezTo>
                  <a:pt x="772" y="1869"/>
                  <a:pt x="772" y="1870"/>
                  <a:pt x="771" y="1871"/>
                </a:cubicBezTo>
                <a:cubicBezTo>
                  <a:pt x="771" y="1872"/>
                  <a:pt x="771" y="1872"/>
                  <a:pt x="771" y="1872"/>
                </a:cubicBezTo>
                <a:cubicBezTo>
                  <a:pt x="771" y="1873"/>
                  <a:pt x="771" y="1873"/>
                  <a:pt x="770" y="1873"/>
                </a:cubicBezTo>
                <a:cubicBezTo>
                  <a:pt x="770" y="1874"/>
                  <a:pt x="770" y="1874"/>
                  <a:pt x="770" y="1874"/>
                </a:cubicBezTo>
                <a:cubicBezTo>
                  <a:pt x="770" y="1875"/>
                  <a:pt x="769" y="1875"/>
                  <a:pt x="769" y="1876"/>
                </a:cubicBezTo>
                <a:cubicBezTo>
                  <a:pt x="769" y="1876"/>
                  <a:pt x="769" y="1876"/>
                  <a:pt x="768" y="1876"/>
                </a:cubicBezTo>
                <a:cubicBezTo>
                  <a:pt x="768" y="1876"/>
                  <a:pt x="768" y="1877"/>
                  <a:pt x="768" y="1877"/>
                </a:cubicBezTo>
                <a:cubicBezTo>
                  <a:pt x="768" y="1877"/>
                  <a:pt x="767" y="1877"/>
                  <a:pt x="767" y="1877"/>
                </a:cubicBezTo>
                <a:cubicBezTo>
                  <a:pt x="766" y="1878"/>
                  <a:pt x="765" y="1879"/>
                  <a:pt x="764" y="1880"/>
                </a:cubicBezTo>
                <a:cubicBezTo>
                  <a:pt x="763" y="1880"/>
                  <a:pt x="762" y="1881"/>
                  <a:pt x="761" y="1881"/>
                </a:cubicBezTo>
                <a:cubicBezTo>
                  <a:pt x="760" y="1882"/>
                  <a:pt x="760" y="1882"/>
                  <a:pt x="760" y="1882"/>
                </a:cubicBezTo>
                <a:cubicBezTo>
                  <a:pt x="760" y="1882"/>
                  <a:pt x="760" y="1882"/>
                  <a:pt x="760" y="1882"/>
                </a:cubicBezTo>
                <a:cubicBezTo>
                  <a:pt x="756" y="1883"/>
                  <a:pt x="752" y="1885"/>
                  <a:pt x="749" y="1885"/>
                </a:cubicBezTo>
                <a:cubicBezTo>
                  <a:pt x="748" y="1885"/>
                  <a:pt x="746" y="1885"/>
                  <a:pt x="745" y="1886"/>
                </a:cubicBezTo>
                <a:cubicBezTo>
                  <a:pt x="745" y="1886"/>
                  <a:pt x="745" y="1886"/>
                  <a:pt x="745" y="1886"/>
                </a:cubicBezTo>
                <a:cubicBezTo>
                  <a:pt x="738" y="1886"/>
                  <a:pt x="730" y="1886"/>
                  <a:pt x="723" y="1886"/>
                </a:cubicBezTo>
                <a:cubicBezTo>
                  <a:pt x="693" y="1886"/>
                  <a:pt x="693" y="1886"/>
                  <a:pt x="693" y="1886"/>
                </a:cubicBezTo>
                <a:cubicBezTo>
                  <a:pt x="687" y="1886"/>
                  <a:pt x="676" y="1885"/>
                  <a:pt x="674" y="1878"/>
                </a:cubicBezTo>
                <a:cubicBezTo>
                  <a:pt x="673" y="1877"/>
                  <a:pt x="673" y="1876"/>
                  <a:pt x="673" y="1876"/>
                </a:cubicBezTo>
                <a:cubicBezTo>
                  <a:pt x="673" y="1875"/>
                  <a:pt x="674" y="1875"/>
                  <a:pt x="674" y="1875"/>
                </a:cubicBezTo>
                <a:close/>
                <a:moveTo>
                  <a:pt x="647" y="1928"/>
                </a:moveTo>
                <a:cubicBezTo>
                  <a:pt x="648" y="1927"/>
                  <a:pt x="648" y="1927"/>
                  <a:pt x="648" y="1927"/>
                </a:cubicBezTo>
                <a:cubicBezTo>
                  <a:pt x="648" y="1926"/>
                  <a:pt x="648" y="1926"/>
                  <a:pt x="648" y="1926"/>
                </a:cubicBezTo>
                <a:cubicBezTo>
                  <a:pt x="649" y="1925"/>
                  <a:pt x="649" y="1924"/>
                  <a:pt x="650" y="1924"/>
                </a:cubicBezTo>
                <a:cubicBezTo>
                  <a:pt x="650" y="1924"/>
                  <a:pt x="650" y="1924"/>
                  <a:pt x="650" y="1924"/>
                </a:cubicBezTo>
                <a:cubicBezTo>
                  <a:pt x="661" y="1909"/>
                  <a:pt x="687" y="1912"/>
                  <a:pt x="703" y="1912"/>
                </a:cubicBezTo>
                <a:cubicBezTo>
                  <a:pt x="703" y="1912"/>
                  <a:pt x="703" y="1912"/>
                  <a:pt x="703" y="1912"/>
                </a:cubicBezTo>
                <a:cubicBezTo>
                  <a:pt x="708" y="1912"/>
                  <a:pt x="720" y="1911"/>
                  <a:pt x="730" y="1912"/>
                </a:cubicBezTo>
                <a:cubicBezTo>
                  <a:pt x="734" y="1912"/>
                  <a:pt x="737" y="1912"/>
                  <a:pt x="740" y="1913"/>
                </a:cubicBezTo>
                <a:cubicBezTo>
                  <a:pt x="742" y="1913"/>
                  <a:pt x="744" y="1914"/>
                  <a:pt x="745" y="1915"/>
                </a:cubicBezTo>
                <a:cubicBezTo>
                  <a:pt x="749" y="1917"/>
                  <a:pt x="752" y="1919"/>
                  <a:pt x="752" y="1923"/>
                </a:cubicBezTo>
                <a:cubicBezTo>
                  <a:pt x="752" y="1923"/>
                  <a:pt x="752" y="1924"/>
                  <a:pt x="752" y="1924"/>
                </a:cubicBezTo>
                <a:cubicBezTo>
                  <a:pt x="752" y="1924"/>
                  <a:pt x="752" y="1924"/>
                  <a:pt x="752" y="1924"/>
                </a:cubicBezTo>
                <a:cubicBezTo>
                  <a:pt x="752" y="1925"/>
                  <a:pt x="751" y="1926"/>
                  <a:pt x="751" y="1927"/>
                </a:cubicBezTo>
                <a:cubicBezTo>
                  <a:pt x="741" y="1956"/>
                  <a:pt x="741" y="1956"/>
                  <a:pt x="741" y="1956"/>
                </a:cubicBezTo>
                <a:cubicBezTo>
                  <a:pt x="740" y="1958"/>
                  <a:pt x="738" y="1960"/>
                  <a:pt x="736" y="1962"/>
                </a:cubicBezTo>
                <a:cubicBezTo>
                  <a:pt x="734" y="1964"/>
                  <a:pt x="731" y="1966"/>
                  <a:pt x="728" y="1967"/>
                </a:cubicBezTo>
                <a:cubicBezTo>
                  <a:pt x="728" y="1968"/>
                  <a:pt x="727" y="1968"/>
                  <a:pt x="727" y="1968"/>
                </a:cubicBezTo>
                <a:cubicBezTo>
                  <a:pt x="723" y="1970"/>
                  <a:pt x="718" y="1971"/>
                  <a:pt x="713" y="1972"/>
                </a:cubicBezTo>
                <a:cubicBezTo>
                  <a:pt x="713" y="1972"/>
                  <a:pt x="713" y="1972"/>
                  <a:pt x="713" y="1972"/>
                </a:cubicBezTo>
                <a:cubicBezTo>
                  <a:pt x="712" y="1972"/>
                  <a:pt x="711" y="1972"/>
                  <a:pt x="710" y="1972"/>
                </a:cubicBezTo>
                <a:cubicBezTo>
                  <a:pt x="701" y="1973"/>
                  <a:pt x="692" y="1972"/>
                  <a:pt x="682" y="1972"/>
                </a:cubicBezTo>
                <a:cubicBezTo>
                  <a:pt x="673" y="1973"/>
                  <a:pt x="663" y="1973"/>
                  <a:pt x="654" y="1973"/>
                </a:cubicBezTo>
                <a:cubicBezTo>
                  <a:pt x="647" y="1973"/>
                  <a:pt x="638" y="1971"/>
                  <a:pt x="634" y="1966"/>
                </a:cubicBezTo>
                <a:cubicBezTo>
                  <a:pt x="634" y="1965"/>
                  <a:pt x="634" y="1965"/>
                  <a:pt x="633" y="1965"/>
                </a:cubicBezTo>
                <a:cubicBezTo>
                  <a:pt x="633" y="1964"/>
                  <a:pt x="633" y="1964"/>
                  <a:pt x="633" y="1964"/>
                </a:cubicBezTo>
                <a:cubicBezTo>
                  <a:pt x="633" y="1963"/>
                  <a:pt x="633" y="1963"/>
                  <a:pt x="632" y="1963"/>
                </a:cubicBezTo>
                <a:cubicBezTo>
                  <a:pt x="632" y="1963"/>
                  <a:pt x="632" y="1962"/>
                  <a:pt x="632" y="1962"/>
                </a:cubicBezTo>
                <a:cubicBezTo>
                  <a:pt x="632" y="1962"/>
                  <a:pt x="632" y="1962"/>
                  <a:pt x="632" y="1962"/>
                </a:cubicBezTo>
                <a:cubicBezTo>
                  <a:pt x="632" y="1962"/>
                  <a:pt x="632" y="1961"/>
                  <a:pt x="632" y="1960"/>
                </a:cubicBezTo>
                <a:cubicBezTo>
                  <a:pt x="632" y="1959"/>
                  <a:pt x="632" y="1959"/>
                  <a:pt x="633" y="1959"/>
                </a:cubicBezTo>
                <a:cubicBezTo>
                  <a:pt x="633" y="1958"/>
                  <a:pt x="633" y="1957"/>
                  <a:pt x="633" y="1956"/>
                </a:cubicBezTo>
                <a:cubicBezTo>
                  <a:pt x="633" y="1956"/>
                  <a:pt x="633" y="1956"/>
                  <a:pt x="633" y="1956"/>
                </a:cubicBezTo>
                <a:cubicBezTo>
                  <a:pt x="634" y="1955"/>
                  <a:pt x="634" y="1955"/>
                  <a:pt x="634" y="1955"/>
                </a:cubicBezTo>
                <a:cubicBezTo>
                  <a:pt x="634" y="1954"/>
                  <a:pt x="635" y="1953"/>
                  <a:pt x="635" y="1952"/>
                </a:cubicBezTo>
                <a:cubicBezTo>
                  <a:pt x="639" y="1944"/>
                  <a:pt x="643" y="1936"/>
                  <a:pt x="647" y="1928"/>
                </a:cubicBezTo>
                <a:cubicBezTo>
                  <a:pt x="647" y="1928"/>
                  <a:pt x="647" y="1928"/>
                  <a:pt x="647" y="1928"/>
                </a:cubicBezTo>
                <a:close/>
                <a:moveTo>
                  <a:pt x="527" y="1875"/>
                </a:moveTo>
                <a:cubicBezTo>
                  <a:pt x="528" y="1873"/>
                  <a:pt x="531" y="1870"/>
                  <a:pt x="532" y="1868"/>
                </a:cubicBezTo>
                <a:cubicBezTo>
                  <a:pt x="536" y="1861"/>
                  <a:pt x="541" y="1854"/>
                  <a:pt x="546" y="1848"/>
                </a:cubicBezTo>
                <a:cubicBezTo>
                  <a:pt x="546" y="1847"/>
                  <a:pt x="546" y="1847"/>
                  <a:pt x="547" y="1847"/>
                </a:cubicBezTo>
                <a:cubicBezTo>
                  <a:pt x="547" y="1847"/>
                  <a:pt x="547" y="1847"/>
                  <a:pt x="547" y="1846"/>
                </a:cubicBezTo>
                <a:cubicBezTo>
                  <a:pt x="561" y="1833"/>
                  <a:pt x="590" y="1837"/>
                  <a:pt x="608" y="1837"/>
                </a:cubicBezTo>
                <a:cubicBezTo>
                  <a:pt x="616" y="1837"/>
                  <a:pt x="626" y="1835"/>
                  <a:pt x="634" y="1839"/>
                </a:cubicBezTo>
                <a:cubicBezTo>
                  <a:pt x="634" y="1839"/>
                  <a:pt x="634" y="1839"/>
                  <a:pt x="634" y="1839"/>
                </a:cubicBezTo>
                <a:cubicBezTo>
                  <a:pt x="634" y="1839"/>
                  <a:pt x="635" y="1839"/>
                  <a:pt x="636" y="1840"/>
                </a:cubicBezTo>
                <a:cubicBezTo>
                  <a:pt x="636" y="1840"/>
                  <a:pt x="636" y="1840"/>
                  <a:pt x="636" y="1840"/>
                </a:cubicBezTo>
                <a:cubicBezTo>
                  <a:pt x="638" y="1841"/>
                  <a:pt x="639" y="1843"/>
                  <a:pt x="639" y="1844"/>
                </a:cubicBezTo>
                <a:cubicBezTo>
                  <a:pt x="640" y="1845"/>
                  <a:pt x="640" y="1847"/>
                  <a:pt x="639" y="1849"/>
                </a:cubicBezTo>
                <a:cubicBezTo>
                  <a:pt x="638" y="1850"/>
                  <a:pt x="638" y="1850"/>
                  <a:pt x="638" y="1850"/>
                </a:cubicBezTo>
                <a:cubicBezTo>
                  <a:pt x="637" y="1854"/>
                  <a:pt x="633" y="1858"/>
                  <a:pt x="631" y="1862"/>
                </a:cubicBezTo>
                <a:cubicBezTo>
                  <a:pt x="631" y="1862"/>
                  <a:pt x="631" y="1862"/>
                  <a:pt x="631" y="1862"/>
                </a:cubicBezTo>
                <a:cubicBezTo>
                  <a:pt x="625" y="1873"/>
                  <a:pt x="625" y="1873"/>
                  <a:pt x="625" y="1873"/>
                </a:cubicBezTo>
                <a:cubicBezTo>
                  <a:pt x="624" y="1874"/>
                  <a:pt x="623" y="1876"/>
                  <a:pt x="621" y="1878"/>
                </a:cubicBezTo>
                <a:cubicBezTo>
                  <a:pt x="618" y="1879"/>
                  <a:pt x="616" y="1881"/>
                  <a:pt x="613" y="1882"/>
                </a:cubicBezTo>
                <a:cubicBezTo>
                  <a:pt x="612" y="1882"/>
                  <a:pt x="611" y="1883"/>
                  <a:pt x="610" y="1883"/>
                </a:cubicBezTo>
                <a:cubicBezTo>
                  <a:pt x="610" y="1883"/>
                  <a:pt x="609" y="1883"/>
                  <a:pt x="609" y="1884"/>
                </a:cubicBezTo>
                <a:cubicBezTo>
                  <a:pt x="609" y="1884"/>
                  <a:pt x="609" y="1884"/>
                  <a:pt x="609" y="1884"/>
                </a:cubicBezTo>
                <a:cubicBezTo>
                  <a:pt x="607" y="1884"/>
                  <a:pt x="605" y="1885"/>
                  <a:pt x="603" y="1885"/>
                </a:cubicBezTo>
                <a:cubicBezTo>
                  <a:pt x="599" y="1886"/>
                  <a:pt x="596" y="1886"/>
                  <a:pt x="592" y="1886"/>
                </a:cubicBezTo>
                <a:cubicBezTo>
                  <a:pt x="582" y="1886"/>
                  <a:pt x="582" y="1886"/>
                  <a:pt x="582" y="1886"/>
                </a:cubicBezTo>
                <a:cubicBezTo>
                  <a:pt x="582" y="1886"/>
                  <a:pt x="582" y="1886"/>
                  <a:pt x="582" y="1886"/>
                </a:cubicBezTo>
                <a:cubicBezTo>
                  <a:pt x="570" y="1886"/>
                  <a:pt x="557" y="1886"/>
                  <a:pt x="545" y="1886"/>
                </a:cubicBezTo>
                <a:cubicBezTo>
                  <a:pt x="540" y="1886"/>
                  <a:pt x="528" y="1885"/>
                  <a:pt x="527" y="1878"/>
                </a:cubicBezTo>
                <a:cubicBezTo>
                  <a:pt x="527" y="1877"/>
                  <a:pt x="527" y="1876"/>
                  <a:pt x="527" y="1875"/>
                </a:cubicBezTo>
                <a:close/>
                <a:moveTo>
                  <a:pt x="545" y="2017"/>
                </a:moveTo>
                <a:cubicBezTo>
                  <a:pt x="545" y="2017"/>
                  <a:pt x="545" y="2017"/>
                  <a:pt x="545" y="2017"/>
                </a:cubicBezTo>
                <a:cubicBezTo>
                  <a:pt x="543" y="2024"/>
                  <a:pt x="538" y="2031"/>
                  <a:pt x="534" y="2038"/>
                </a:cubicBezTo>
                <a:cubicBezTo>
                  <a:pt x="534" y="2038"/>
                  <a:pt x="534" y="2038"/>
                  <a:pt x="534" y="2038"/>
                </a:cubicBezTo>
                <a:cubicBezTo>
                  <a:pt x="530" y="2045"/>
                  <a:pt x="527" y="2053"/>
                  <a:pt x="521" y="2060"/>
                </a:cubicBezTo>
                <a:cubicBezTo>
                  <a:pt x="521" y="2061"/>
                  <a:pt x="520" y="2061"/>
                  <a:pt x="520" y="2062"/>
                </a:cubicBezTo>
                <a:cubicBezTo>
                  <a:pt x="520" y="2062"/>
                  <a:pt x="520" y="2062"/>
                  <a:pt x="520" y="2062"/>
                </a:cubicBezTo>
                <a:cubicBezTo>
                  <a:pt x="519" y="2063"/>
                  <a:pt x="518" y="2064"/>
                  <a:pt x="517" y="2064"/>
                </a:cubicBezTo>
                <a:cubicBezTo>
                  <a:pt x="517" y="2065"/>
                  <a:pt x="517" y="2065"/>
                  <a:pt x="516" y="2065"/>
                </a:cubicBezTo>
                <a:cubicBezTo>
                  <a:pt x="516" y="2065"/>
                  <a:pt x="516" y="2066"/>
                  <a:pt x="516" y="2066"/>
                </a:cubicBezTo>
                <a:cubicBezTo>
                  <a:pt x="510" y="2071"/>
                  <a:pt x="503" y="2074"/>
                  <a:pt x="496" y="2076"/>
                </a:cubicBezTo>
                <a:cubicBezTo>
                  <a:pt x="495" y="2076"/>
                  <a:pt x="494" y="2076"/>
                  <a:pt x="493" y="2077"/>
                </a:cubicBezTo>
                <a:cubicBezTo>
                  <a:pt x="489" y="2078"/>
                  <a:pt x="484" y="2078"/>
                  <a:pt x="480" y="2078"/>
                </a:cubicBezTo>
                <a:cubicBezTo>
                  <a:pt x="476" y="2078"/>
                  <a:pt x="476" y="2078"/>
                  <a:pt x="476" y="2078"/>
                </a:cubicBezTo>
                <a:cubicBezTo>
                  <a:pt x="476" y="2078"/>
                  <a:pt x="476" y="2078"/>
                  <a:pt x="476" y="2078"/>
                </a:cubicBezTo>
                <a:cubicBezTo>
                  <a:pt x="458" y="2078"/>
                  <a:pt x="439" y="2078"/>
                  <a:pt x="421" y="2079"/>
                </a:cubicBezTo>
                <a:cubicBezTo>
                  <a:pt x="419" y="2079"/>
                  <a:pt x="418" y="2078"/>
                  <a:pt x="416" y="2078"/>
                </a:cubicBezTo>
                <a:cubicBezTo>
                  <a:pt x="414" y="2078"/>
                  <a:pt x="412" y="2078"/>
                  <a:pt x="410" y="2077"/>
                </a:cubicBezTo>
                <a:cubicBezTo>
                  <a:pt x="406" y="2076"/>
                  <a:pt x="404" y="2074"/>
                  <a:pt x="402" y="2072"/>
                </a:cubicBezTo>
                <a:cubicBezTo>
                  <a:pt x="401" y="2070"/>
                  <a:pt x="400" y="2068"/>
                  <a:pt x="400" y="2066"/>
                </a:cubicBezTo>
                <a:cubicBezTo>
                  <a:pt x="400" y="2064"/>
                  <a:pt x="401" y="2062"/>
                  <a:pt x="402" y="2060"/>
                </a:cubicBezTo>
                <a:cubicBezTo>
                  <a:pt x="402" y="2059"/>
                  <a:pt x="402" y="2059"/>
                  <a:pt x="403" y="2059"/>
                </a:cubicBezTo>
                <a:cubicBezTo>
                  <a:pt x="403" y="2058"/>
                  <a:pt x="403" y="2058"/>
                  <a:pt x="403" y="2058"/>
                </a:cubicBezTo>
                <a:cubicBezTo>
                  <a:pt x="404" y="2057"/>
                  <a:pt x="404" y="2057"/>
                  <a:pt x="404" y="2057"/>
                </a:cubicBezTo>
                <a:cubicBezTo>
                  <a:pt x="404" y="2057"/>
                  <a:pt x="404" y="2057"/>
                  <a:pt x="404" y="2057"/>
                </a:cubicBezTo>
                <a:cubicBezTo>
                  <a:pt x="409" y="2050"/>
                  <a:pt x="413" y="2043"/>
                  <a:pt x="418" y="2035"/>
                </a:cubicBezTo>
                <a:cubicBezTo>
                  <a:pt x="422" y="2030"/>
                  <a:pt x="425" y="2024"/>
                  <a:pt x="430" y="2019"/>
                </a:cubicBezTo>
                <a:cubicBezTo>
                  <a:pt x="430" y="2018"/>
                  <a:pt x="431" y="2018"/>
                  <a:pt x="431" y="2017"/>
                </a:cubicBezTo>
                <a:cubicBezTo>
                  <a:pt x="431" y="2017"/>
                  <a:pt x="432" y="2017"/>
                  <a:pt x="432" y="2017"/>
                </a:cubicBezTo>
                <a:cubicBezTo>
                  <a:pt x="433" y="2016"/>
                  <a:pt x="434" y="2015"/>
                  <a:pt x="435" y="2014"/>
                </a:cubicBezTo>
                <a:cubicBezTo>
                  <a:pt x="435" y="2014"/>
                  <a:pt x="435" y="2014"/>
                  <a:pt x="435" y="2014"/>
                </a:cubicBezTo>
                <a:cubicBezTo>
                  <a:pt x="435" y="2014"/>
                  <a:pt x="435" y="2014"/>
                  <a:pt x="435" y="2014"/>
                </a:cubicBezTo>
                <a:cubicBezTo>
                  <a:pt x="441" y="2009"/>
                  <a:pt x="449" y="2006"/>
                  <a:pt x="457" y="2004"/>
                </a:cubicBezTo>
                <a:cubicBezTo>
                  <a:pt x="457" y="2004"/>
                  <a:pt x="457" y="2004"/>
                  <a:pt x="457" y="2004"/>
                </a:cubicBezTo>
                <a:cubicBezTo>
                  <a:pt x="457" y="2004"/>
                  <a:pt x="458" y="2004"/>
                  <a:pt x="458" y="2004"/>
                </a:cubicBezTo>
                <a:cubicBezTo>
                  <a:pt x="459" y="2004"/>
                  <a:pt x="461" y="2004"/>
                  <a:pt x="462" y="2004"/>
                </a:cubicBezTo>
                <a:cubicBezTo>
                  <a:pt x="463" y="2003"/>
                  <a:pt x="464" y="2003"/>
                  <a:pt x="465" y="2003"/>
                </a:cubicBezTo>
                <a:cubicBezTo>
                  <a:pt x="466" y="2003"/>
                  <a:pt x="467" y="2003"/>
                  <a:pt x="468" y="2003"/>
                </a:cubicBezTo>
                <a:cubicBezTo>
                  <a:pt x="468" y="2003"/>
                  <a:pt x="469" y="2003"/>
                  <a:pt x="470" y="2003"/>
                </a:cubicBezTo>
                <a:cubicBezTo>
                  <a:pt x="471" y="2003"/>
                  <a:pt x="471" y="2003"/>
                  <a:pt x="471" y="2003"/>
                </a:cubicBezTo>
                <a:cubicBezTo>
                  <a:pt x="471" y="2003"/>
                  <a:pt x="471" y="2003"/>
                  <a:pt x="471" y="2003"/>
                </a:cubicBezTo>
                <a:cubicBezTo>
                  <a:pt x="488" y="2003"/>
                  <a:pt x="504" y="2003"/>
                  <a:pt x="521" y="2003"/>
                </a:cubicBezTo>
                <a:cubicBezTo>
                  <a:pt x="521" y="2003"/>
                  <a:pt x="521" y="2003"/>
                  <a:pt x="521" y="2003"/>
                </a:cubicBezTo>
                <a:cubicBezTo>
                  <a:pt x="524" y="2003"/>
                  <a:pt x="524" y="2003"/>
                  <a:pt x="524" y="2003"/>
                </a:cubicBezTo>
                <a:cubicBezTo>
                  <a:pt x="528" y="2003"/>
                  <a:pt x="532" y="2003"/>
                  <a:pt x="535" y="2004"/>
                </a:cubicBezTo>
                <a:cubicBezTo>
                  <a:pt x="536" y="2004"/>
                  <a:pt x="536" y="2005"/>
                  <a:pt x="537" y="2005"/>
                </a:cubicBezTo>
                <a:cubicBezTo>
                  <a:pt x="537" y="2005"/>
                  <a:pt x="538" y="2005"/>
                  <a:pt x="538" y="2006"/>
                </a:cubicBezTo>
                <a:cubicBezTo>
                  <a:pt x="538" y="2006"/>
                  <a:pt x="539" y="2006"/>
                  <a:pt x="539" y="2006"/>
                </a:cubicBezTo>
                <a:cubicBezTo>
                  <a:pt x="543" y="2008"/>
                  <a:pt x="546" y="2012"/>
                  <a:pt x="545" y="2017"/>
                </a:cubicBezTo>
                <a:close/>
                <a:moveTo>
                  <a:pt x="579" y="1956"/>
                </a:moveTo>
                <a:cubicBezTo>
                  <a:pt x="579" y="1956"/>
                  <a:pt x="579" y="1956"/>
                  <a:pt x="579" y="1956"/>
                </a:cubicBezTo>
                <a:cubicBezTo>
                  <a:pt x="579" y="1956"/>
                  <a:pt x="579" y="1956"/>
                  <a:pt x="579" y="1956"/>
                </a:cubicBezTo>
                <a:cubicBezTo>
                  <a:pt x="578" y="1957"/>
                  <a:pt x="578" y="1958"/>
                  <a:pt x="577" y="1959"/>
                </a:cubicBezTo>
                <a:cubicBezTo>
                  <a:pt x="577" y="1959"/>
                  <a:pt x="577" y="1960"/>
                  <a:pt x="577" y="1960"/>
                </a:cubicBezTo>
                <a:cubicBezTo>
                  <a:pt x="572" y="1964"/>
                  <a:pt x="566" y="1968"/>
                  <a:pt x="560" y="1970"/>
                </a:cubicBezTo>
                <a:cubicBezTo>
                  <a:pt x="560" y="1970"/>
                  <a:pt x="560" y="1970"/>
                  <a:pt x="560" y="1970"/>
                </a:cubicBezTo>
                <a:cubicBezTo>
                  <a:pt x="559" y="1970"/>
                  <a:pt x="558" y="1970"/>
                  <a:pt x="557" y="1971"/>
                </a:cubicBezTo>
                <a:cubicBezTo>
                  <a:pt x="556" y="1971"/>
                  <a:pt x="556" y="1971"/>
                  <a:pt x="555" y="1971"/>
                </a:cubicBezTo>
                <a:cubicBezTo>
                  <a:pt x="554" y="1971"/>
                  <a:pt x="554" y="1971"/>
                  <a:pt x="553" y="1971"/>
                </a:cubicBezTo>
                <a:cubicBezTo>
                  <a:pt x="550" y="1972"/>
                  <a:pt x="546" y="1973"/>
                  <a:pt x="542" y="1973"/>
                </a:cubicBezTo>
                <a:cubicBezTo>
                  <a:pt x="541" y="1973"/>
                  <a:pt x="541" y="1973"/>
                  <a:pt x="541" y="1973"/>
                </a:cubicBezTo>
                <a:cubicBezTo>
                  <a:pt x="534" y="1973"/>
                  <a:pt x="527" y="1973"/>
                  <a:pt x="520" y="1973"/>
                </a:cubicBezTo>
                <a:cubicBezTo>
                  <a:pt x="510" y="1973"/>
                  <a:pt x="499" y="1973"/>
                  <a:pt x="489" y="1973"/>
                </a:cubicBezTo>
                <a:cubicBezTo>
                  <a:pt x="488" y="1973"/>
                  <a:pt x="486" y="1973"/>
                  <a:pt x="484" y="1973"/>
                </a:cubicBezTo>
                <a:cubicBezTo>
                  <a:pt x="484" y="1973"/>
                  <a:pt x="484" y="1973"/>
                  <a:pt x="483" y="1973"/>
                </a:cubicBezTo>
                <a:cubicBezTo>
                  <a:pt x="482" y="1972"/>
                  <a:pt x="480" y="1972"/>
                  <a:pt x="479" y="1972"/>
                </a:cubicBezTo>
                <a:cubicBezTo>
                  <a:pt x="479" y="1972"/>
                  <a:pt x="479" y="1972"/>
                  <a:pt x="479" y="1972"/>
                </a:cubicBezTo>
                <a:cubicBezTo>
                  <a:pt x="479" y="1972"/>
                  <a:pt x="479" y="1972"/>
                  <a:pt x="479" y="1972"/>
                </a:cubicBezTo>
                <a:cubicBezTo>
                  <a:pt x="474" y="1970"/>
                  <a:pt x="470" y="1968"/>
                  <a:pt x="470" y="1963"/>
                </a:cubicBezTo>
                <a:cubicBezTo>
                  <a:pt x="470" y="1962"/>
                  <a:pt x="470" y="1961"/>
                  <a:pt x="470" y="1960"/>
                </a:cubicBezTo>
                <a:cubicBezTo>
                  <a:pt x="470" y="1960"/>
                  <a:pt x="470" y="1959"/>
                  <a:pt x="471" y="1959"/>
                </a:cubicBezTo>
                <a:cubicBezTo>
                  <a:pt x="471" y="1958"/>
                  <a:pt x="471" y="1957"/>
                  <a:pt x="472" y="1957"/>
                </a:cubicBezTo>
                <a:cubicBezTo>
                  <a:pt x="472" y="1957"/>
                  <a:pt x="472" y="1956"/>
                  <a:pt x="472" y="1956"/>
                </a:cubicBezTo>
                <a:cubicBezTo>
                  <a:pt x="472" y="1956"/>
                  <a:pt x="472" y="1956"/>
                  <a:pt x="472" y="1956"/>
                </a:cubicBezTo>
                <a:cubicBezTo>
                  <a:pt x="473" y="1955"/>
                  <a:pt x="474" y="1954"/>
                  <a:pt x="474" y="1953"/>
                </a:cubicBezTo>
                <a:cubicBezTo>
                  <a:pt x="479" y="1945"/>
                  <a:pt x="485" y="1938"/>
                  <a:pt x="490" y="1930"/>
                </a:cubicBezTo>
                <a:cubicBezTo>
                  <a:pt x="490" y="1930"/>
                  <a:pt x="490" y="1930"/>
                  <a:pt x="490" y="1930"/>
                </a:cubicBezTo>
                <a:cubicBezTo>
                  <a:pt x="492" y="1927"/>
                  <a:pt x="492" y="1927"/>
                  <a:pt x="492" y="1927"/>
                </a:cubicBezTo>
                <a:cubicBezTo>
                  <a:pt x="493" y="1925"/>
                  <a:pt x="495" y="1923"/>
                  <a:pt x="498" y="1921"/>
                </a:cubicBezTo>
                <a:cubicBezTo>
                  <a:pt x="499" y="1920"/>
                  <a:pt x="501" y="1919"/>
                  <a:pt x="503" y="1918"/>
                </a:cubicBezTo>
                <a:cubicBezTo>
                  <a:pt x="504" y="1918"/>
                  <a:pt x="505" y="1917"/>
                  <a:pt x="506" y="1917"/>
                </a:cubicBezTo>
                <a:cubicBezTo>
                  <a:pt x="506" y="1917"/>
                  <a:pt x="506" y="1917"/>
                  <a:pt x="507" y="1917"/>
                </a:cubicBezTo>
                <a:cubicBezTo>
                  <a:pt x="507" y="1917"/>
                  <a:pt x="507" y="1916"/>
                  <a:pt x="507" y="1916"/>
                </a:cubicBezTo>
                <a:cubicBezTo>
                  <a:pt x="508" y="1916"/>
                  <a:pt x="508" y="1916"/>
                  <a:pt x="508" y="1916"/>
                </a:cubicBezTo>
                <a:cubicBezTo>
                  <a:pt x="511" y="1915"/>
                  <a:pt x="514" y="1914"/>
                  <a:pt x="517" y="1913"/>
                </a:cubicBezTo>
                <a:cubicBezTo>
                  <a:pt x="521" y="1913"/>
                  <a:pt x="525" y="1912"/>
                  <a:pt x="528" y="1912"/>
                </a:cubicBezTo>
                <a:cubicBezTo>
                  <a:pt x="538" y="1912"/>
                  <a:pt x="538" y="1912"/>
                  <a:pt x="538" y="1912"/>
                </a:cubicBezTo>
                <a:cubicBezTo>
                  <a:pt x="541" y="1912"/>
                  <a:pt x="543" y="1912"/>
                  <a:pt x="545" y="1912"/>
                </a:cubicBezTo>
                <a:cubicBezTo>
                  <a:pt x="555" y="1912"/>
                  <a:pt x="564" y="1912"/>
                  <a:pt x="573" y="1912"/>
                </a:cubicBezTo>
                <a:cubicBezTo>
                  <a:pt x="573" y="1912"/>
                  <a:pt x="573" y="1912"/>
                  <a:pt x="573" y="1912"/>
                </a:cubicBezTo>
                <a:cubicBezTo>
                  <a:pt x="577" y="1912"/>
                  <a:pt x="577" y="1912"/>
                  <a:pt x="577" y="1912"/>
                </a:cubicBezTo>
                <a:cubicBezTo>
                  <a:pt x="581" y="1912"/>
                  <a:pt x="584" y="1913"/>
                  <a:pt x="587" y="1913"/>
                </a:cubicBezTo>
                <a:cubicBezTo>
                  <a:pt x="589" y="1914"/>
                  <a:pt x="590" y="1915"/>
                  <a:pt x="592" y="1915"/>
                </a:cubicBezTo>
                <a:cubicBezTo>
                  <a:pt x="596" y="1918"/>
                  <a:pt x="599" y="1921"/>
                  <a:pt x="595" y="1927"/>
                </a:cubicBezTo>
                <a:cubicBezTo>
                  <a:pt x="592" y="1934"/>
                  <a:pt x="588" y="1941"/>
                  <a:pt x="584" y="1948"/>
                </a:cubicBezTo>
                <a:cubicBezTo>
                  <a:pt x="579" y="1956"/>
                  <a:pt x="579" y="1956"/>
                  <a:pt x="579" y="1956"/>
                </a:cubicBezTo>
                <a:cubicBezTo>
                  <a:pt x="579" y="1956"/>
                  <a:pt x="579" y="1956"/>
                  <a:pt x="579" y="1956"/>
                </a:cubicBezTo>
                <a:close/>
                <a:moveTo>
                  <a:pt x="1064" y="2056"/>
                </a:moveTo>
                <a:cubicBezTo>
                  <a:pt x="1064" y="2057"/>
                  <a:pt x="1064" y="2059"/>
                  <a:pt x="1064" y="2060"/>
                </a:cubicBezTo>
                <a:cubicBezTo>
                  <a:pt x="1064" y="2060"/>
                  <a:pt x="1064" y="2060"/>
                  <a:pt x="1064" y="2061"/>
                </a:cubicBezTo>
                <a:cubicBezTo>
                  <a:pt x="1063" y="2062"/>
                  <a:pt x="1063" y="2063"/>
                  <a:pt x="1062" y="2064"/>
                </a:cubicBezTo>
                <a:cubicBezTo>
                  <a:pt x="1062" y="2064"/>
                  <a:pt x="1062" y="2064"/>
                  <a:pt x="1062" y="2064"/>
                </a:cubicBezTo>
                <a:cubicBezTo>
                  <a:pt x="1062" y="2064"/>
                  <a:pt x="1062" y="2064"/>
                  <a:pt x="1062" y="2064"/>
                </a:cubicBezTo>
                <a:cubicBezTo>
                  <a:pt x="1061" y="2065"/>
                  <a:pt x="1060" y="2066"/>
                  <a:pt x="1059" y="2067"/>
                </a:cubicBezTo>
                <a:cubicBezTo>
                  <a:pt x="1059" y="2067"/>
                  <a:pt x="1059" y="2067"/>
                  <a:pt x="1059" y="2068"/>
                </a:cubicBezTo>
                <a:cubicBezTo>
                  <a:pt x="1058" y="2069"/>
                  <a:pt x="1057" y="2069"/>
                  <a:pt x="1056" y="2070"/>
                </a:cubicBezTo>
                <a:cubicBezTo>
                  <a:pt x="1056" y="2070"/>
                  <a:pt x="1055" y="2071"/>
                  <a:pt x="1055" y="2071"/>
                </a:cubicBezTo>
                <a:cubicBezTo>
                  <a:pt x="1055" y="2071"/>
                  <a:pt x="1055" y="2071"/>
                  <a:pt x="1055" y="2071"/>
                </a:cubicBezTo>
                <a:cubicBezTo>
                  <a:pt x="1053" y="2072"/>
                  <a:pt x="1052" y="2072"/>
                  <a:pt x="1051" y="2073"/>
                </a:cubicBezTo>
                <a:cubicBezTo>
                  <a:pt x="1051" y="2073"/>
                  <a:pt x="1051" y="2073"/>
                  <a:pt x="1050" y="2073"/>
                </a:cubicBezTo>
                <a:cubicBezTo>
                  <a:pt x="1049" y="2074"/>
                  <a:pt x="1048" y="2074"/>
                  <a:pt x="1047" y="2074"/>
                </a:cubicBezTo>
                <a:cubicBezTo>
                  <a:pt x="1047" y="2075"/>
                  <a:pt x="1046" y="2075"/>
                  <a:pt x="1046" y="2075"/>
                </a:cubicBezTo>
                <a:cubicBezTo>
                  <a:pt x="1046" y="2075"/>
                  <a:pt x="1045" y="2075"/>
                  <a:pt x="1045" y="2075"/>
                </a:cubicBezTo>
                <a:cubicBezTo>
                  <a:pt x="1045" y="2075"/>
                  <a:pt x="1045" y="2075"/>
                  <a:pt x="1044" y="2075"/>
                </a:cubicBezTo>
                <a:cubicBezTo>
                  <a:pt x="1043" y="2076"/>
                  <a:pt x="1042" y="2076"/>
                  <a:pt x="1041" y="2076"/>
                </a:cubicBezTo>
                <a:cubicBezTo>
                  <a:pt x="1039" y="2076"/>
                  <a:pt x="1038" y="2076"/>
                  <a:pt x="1037" y="2077"/>
                </a:cubicBezTo>
                <a:cubicBezTo>
                  <a:pt x="1036" y="2077"/>
                  <a:pt x="1035" y="2077"/>
                  <a:pt x="1034" y="2077"/>
                </a:cubicBezTo>
                <a:cubicBezTo>
                  <a:pt x="1033" y="2077"/>
                  <a:pt x="1033" y="2077"/>
                  <a:pt x="1033" y="2077"/>
                </a:cubicBezTo>
                <a:cubicBezTo>
                  <a:pt x="1031" y="2077"/>
                  <a:pt x="1031" y="2077"/>
                  <a:pt x="1031" y="2077"/>
                </a:cubicBezTo>
                <a:cubicBezTo>
                  <a:pt x="1031" y="2077"/>
                  <a:pt x="1031" y="2077"/>
                  <a:pt x="1031" y="2077"/>
                </a:cubicBezTo>
                <a:cubicBezTo>
                  <a:pt x="1025" y="2077"/>
                  <a:pt x="1018" y="2077"/>
                  <a:pt x="1011" y="2077"/>
                </a:cubicBezTo>
                <a:cubicBezTo>
                  <a:pt x="981" y="2077"/>
                  <a:pt x="630" y="2078"/>
                  <a:pt x="605" y="2078"/>
                </a:cubicBezTo>
                <a:cubicBezTo>
                  <a:pt x="604" y="2078"/>
                  <a:pt x="602" y="2078"/>
                  <a:pt x="600" y="2078"/>
                </a:cubicBezTo>
                <a:cubicBezTo>
                  <a:pt x="598" y="2077"/>
                  <a:pt x="596" y="2077"/>
                  <a:pt x="594" y="2076"/>
                </a:cubicBezTo>
                <a:cubicBezTo>
                  <a:pt x="590" y="2075"/>
                  <a:pt x="588" y="2074"/>
                  <a:pt x="586" y="2072"/>
                </a:cubicBezTo>
                <a:cubicBezTo>
                  <a:pt x="584" y="2070"/>
                  <a:pt x="583" y="2068"/>
                  <a:pt x="582" y="2065"/>
                </a:cubicBezTo>
                <a:cubicBezTo>
                  <a:pt x="582" y="2063"/>
                  <a:pt x="582" y="2060"/>
                  <a:pt x="584" y="2057"/>
                </a:cubicBezTo>
                <a:cubicBezTo>
                  <a:pt x="584" y="2056"/>
                  <a:pt x="584" y="2056"/>
                  <a:pt x="584" y="2056"/>
                </a:cubicBezTo>
                <a:cubicBezTo>
                  <a:pt x="584" y="2056"/>
                  <a:pt x="584" y="2056"/>
                  <a:pt x="584" y="2056"/>
                </a:cubicBezTo>
                <a:cubicBezTo>
                  <a:pt x="588" y="2048"/>
                  <a:pt x="592" y="2040"/>
                  <a:pt x="596" y="2031"/>
                </a:cubicBezTo>
                <a:cubicBezTo>
                  <a:pt x="597" y="2030"/>
                  <a:pt x="598" y="2029"/>
                  <a:pt x="598" y="2027"/>
                </a:cubicBezTo>
                <a:cubicBezTo>
                  <a:pt x="601" y="2021"/>
                  <a:pt x="601" y="2021"/>
                  <a:pt x="601" y="2021"/>
                </a:cubicBezTo>
                <a:cubicBezTo>
                  <a:pt x="603" y="2018"/>
                  <a:pt x="605" y="2016"/>
                  <a:pt x="607" y="2014"/>
                </a:cubicBezTo>
                <a:cubicBezTo>
                  <a:pt x="608" y="2013"/>
                  <a:pt x="609" y="2013"/>
                  <a:pt x="609" y="2012"/>
                </a:cubicBezTo>
                <a:cubicBezTo>
                  <a:pt x="610" y="2012"/>
                  <a:pt x="610" y="2012"/>
                  <a:pt x="610" y="2011"/>
                </a:cubicBezTo>
                <a:cubicBezTo>
                  <a:pt x="611" y="2011"/>
                  <a:pt x="612" y="2011"/>
                  <a:pt x="612" y="2010"/>
                </a:cubicBezTo>
                <a:cubicBezTo>
                  <a:pt x="612" y="2010"/>
                  <a:pt x="612" y="2010"/>
                  <a:pt x="613" y="2010"/>
                </a:cubicBezTo>
                <a:cubicBezTo>
                  <a:pt x="613" y="2010"/>
                  <a:pt x="613" y="2010"/>
                  <a:pt x="614" y="2009"/>
                </a:cubicBezTo>
                <a:cubicBezTo>
                  <a:pt x="615" y="2009"/>
                  <a:pt x="616" y="2008"/>
                  <a:pt x="617" y="2008"/>
                </a:cubicBezTo>
                <a:cubicBezTo>
                  <a:pt x="617" y="2008"/>
                  <a:pt x="618" y="2007"/>
                  <a:pt x="618" y="2007"/>
                </a:cubicBezTo>
                <a:cubicBezTo>
                  <a:pt x="619" y="2007"/>
                  <a:pt x="620" y="2007"/>
                  <a:pt x="621" y="2006"/>
                </a:cubicBezTo>
                <a:cubicBezTo>
                  <a:pt x="622" y="2006"/>
                  <a:pt x="623" y="2005"/>
                  <a:pt x="625" y="2005"/>
                </a:cubicBezTo>
                <a:cubicBezTo>
                  <a:pt x="625" y="2005"/>
                  <a:pt x="626" y="2004"/>
                  <a:pt x="627" y="2004"/>
                </a:cubicBezTo>
                <a:cubicBezTo>
                  <a:pt x="627" y="2004"/>
                  <a:pt x="628" y="2004"/>
                  <a:pt x="628" y="2004"/>
                </a:cubicBezTo>
                <a:cubicBezTo>
                  <a:pt x="632" y="2003"/>
                  <a:pt x="636" y="2002"/>
                  <a:pt x="640" y="2002"/>
                </a:cubicBezTo>
                <a:cubicBezTo>
                  <a:pt x="640" y="2002"/>
                  <a:pt x="1008" y="2001"/>
                  <a:pt x="1021" y="2001"/>
                </a:cubicBezTo>
                <a:cubicBezTo>
                  <a:pt x="1026" y="2001"/>
                  <a:pt x="1030" y="2001"/>
                  <a:pt x="1034" y="2001"/>
                </a:cubicBezTo>
                <a:cubicBezTo>
                  <a:pt x="1036" y="2001"/>
                  <a:pt x="1038" y="2002"/>
                  <a:pt x="1040" y="2002"/>
                </a:cubicBezTo>
                <a:cubicBezTo>
                  <a:pt x="1040" y="2002"/>
                  <a:pt x="1040" y="2002"/>
                  <a:pt x="1041" y="2002"/>
                </a:cubicBezTo>
                <a:cubicBezTo>
                  <a:pt x="1042" y="2002"/>
                  <a:pt x="1044" y="2002"/>
                  <a:pt x="1045" y="2003"/>
                </a:cubicBezTo>
                <a:cubicBezTo>
                  <a:pt x="1045" y="2003"/>
                  <a:pt x="1046" y="2003"/>
                  <a:pt x="1046" y="2003"/>
                </a:cubicBezTo>
                <a:cubicBezTo>
                  <a:pt x="1046" y="2003"/>
                  <a:pt x="1046" y="2003"/>
                  <a:pt x="1046" y="2003"/>
                </a:cubicBezTo>
                <a:cubicBezTo>
                  <a:pt x="1048" y="2003"/>
                  <a:pt x="1049" y="2004"/>
                  <a:pt x="1050" y="2004"/>
                </a:cubicBezTo>
                <a:cubicBezTo>
                  <a:pt x="1050" y="2004"/>
                  <a:pt x="1051" y="2005"/>
                  <a:pt x="1051" y="2005"/>
                </a:cubicBezTo>
                <a:cubicBezTo>
                  <a:pt x="1052" y="2005"/>
                  <a:pt x="1053" y="2006"/>
                  <a:pt x="1054" y="2006"/>
                </a:cubicBezTo>
                <a:cubicBezTo>
                  <a:pt x="1055" y="2006"/>
                  <a:pt x="1055" y="2007"/>
                  <a:pt x="1055" y="2007"/>
                </a:cubicBezTo>
                <a:cubicBezTo>
                  <a:pt x="1055" y="2007"/>
                  <a:pt x="1055" y="2007"/>
                  <a:pt x="1056" y="2007"/>
                </a:cubicBezTo>
                <a:cubicBezTo>
                  <a:pt x="1056" y="2008"/>
                  <a:pt x="1057" y="2008"/>
                  <a:pt x="1058" y="2009"/>
                </a:cubicBezTo>
                <a:cubicBezTo>
                  <a:pt x="1059" y="2010"/>
                  <a:pt x="1061" y="2011"/>
                  <a:pt x="1061" y="2013"/>
                </a:cubicBezTo>
                <a:cubicBezTo>
                  <a:pt x="1063" y="2015"/>
                  <a:pt x="1064" y="2017"/>
                  <a:pt x="1064" y="2020"/>
                </a:cubicBezTo>
                <a:cubicBezTo>
                  <a:pt x="1064" y="2022"/>
                  <a:pt x="1064" y="2022"/>
                  <a:pt x="1064" y="2022"/>
                </a:cubicBezTo>
                <a:cubicBezTo>
                  <a:pt x="1064" y="2022"/>
                  <a:pt x="1064" y="2022"/>
                  <a:pt x="1064" y="2022"/>
                </a:cubicBezTo>
                <a:cubicBezTo>
                  <a:pt x="1064" y="2031"/>
                  <a:pt x="1064" y="2040"/>
                  <a:pt x="1064" y="2049"/>
                </a:cubicBezTo>
                <a:cubicBezTo>
                  <a:pt x="1064" y="2051"/>
                  <a:pt x="1064" y="2054"/>
                  <a:pt x="1064" y="2056"/>
                </a:cubicBezTo>
                <a:close/>
                <a:moveTo>
                  <a:pt x="1114" y="1878"/>
                </a:moveTo>
                <a:cubicBezTo>
                  <a:pt x="1114" y="1878"/>
                  <a:pt x="1114" y="1877"/>
                  <a:pt x="1113" y="1877"/>
                </a:cubicBezTo>
                <a:cubicBezTo>
                  <a:pt x="1113" y="1877"/>
                  <a:pt x="1113" y="1877"/>
                  <a:pt x="1113" y="1877"/>
                </a:cubicBezTo>
                <a:cubicBezTo>
                  <a:pt x="1112" y="1875"/>
                  <a:pt x="1111" y="1873"/>
                  <a:pt x="1111" y="1871"/>
                </a:cubicBezTo>
                <a:cubicBezTo>
                  <a:pt x="1111" y="1870"/>
                  <a:pt x="1111" y="1870"/>
                  <a:pt x="1111" y="1870"/>
                </a:cubicBezTo>
                <a:cubicBezTo>
                  <a:pt x="1110" y="1868"/>
                  <a:pt x="1110" y="1867"/>
                  <a:pt x="1110" y="1866"/>
                </a:cubicBezTo>
                <a:cubicBezTo>
                  <a:pt x="1110" y="1866"/>
                  <a:pt x="1110" y="1866"/>
                  <a:pt x="1110" y="1866"/>
                </a:cubicBezTo>
                <a:cubicBezTo>
                  <a:pt x="1110" y="1861"/>
                  <a:pt x="1109" y="1855"/>
                  <a:pt x="1109" y="1849"/>
                </a:cubicBezTo>
                <a:cubicBezTo>
                  <a:pt x="1109" y="1848"/>
                  <a:pt x="1109" y="1848"/>
                  <a:pt x="1109" y="1848"/>
                </a:cubicBezTo>
                <a:cubicBezTo>
                  <a:pt x="1109" y="1846"/>
                  <a:pt x="1109" y="1844"/>
                  <a:pt x="1110" y="1843"/>
                </a:cubicBezTo>
                <a:cubicBezTo>
                  <a:pt x="1112" y="1841"/>
                  <a:pt x="1113" y="1840"/>
                  <a:pt x="1115" y="1839"/>
                </a:cubicBezTo>
                <a:cubicBezTo>
                  <a:pt x="1118" y="1838"/>
                  <a:pt x="1120" y="1837"/>
                  <a:pt x="1123" y="1836"/>
                </a:cubicBezTo>
                <a:cubicBezTo>
                  <a:pt x="1123" y="1836"/>
                  <a:pt x="1123" y="1836"/>
                  <a:pt x="1123" y="1836"/>
                </a:cubicBezTo>
                <a:cubicBezTo>
                  <a:pt x="1123" y="1836"/>
                  <a:pt x="1123" y="1836"/>
                  <a:pt x="1123" y="1836"/>
                </a:cubicBezTo>
                <a:cubicBezTo>
                  <a:pt x="1124" y="1836"/>
                  <a:pt x="1125" y="1836"/>
                  <a:pt x="1126" y="1836"/>
                </a:cubicBezTo>
                <a:cubicBezTo>
                  <a:pt x="1127" y="1836"/>
                  <a:pt x="1127" y="1836"/>
                  <a:pt x="1128" y="1836"/>
                </a:cubicBezTo>
                <a:cubicBezTo>
                  <a:pt x="1133" y="1835"/>
                  <a:pt x="1138" y="1835"/>
                  <a:pt x="1143" y="1835"/>
                </a:cubicBezTo>
                <a:cubicBezTo>
                  <a:pt x="1176" y="1835"/>
                  <a:pt x="1176" y="1835"/>
                  <a:pt x="1176" y="1835"/>
                </a:cubicBezTo>
                <a:cubicBezTo>
                  <a:pt x="1178" y="1835"/>
                  <a:pt x="1180" y="1835"/>
                  <a:pt x="1182" y="1836"/>
                </a:cubicBezTo>
                <a:cubicBezTo>
                  <a:pt x="1191" y="1837"/>
                  <a:pt x="1201" y="1839"/>
                  <a:pt x="1203" y="1848"/>
                </a:cubicBezTo>
                <a:cubicBezTo>
                  <a:pt x="1205" y="1855"/>
                  <a:pt x="1206" y="1863"/>
                  <a:pt x="1207" y="1870"/>
                </a:cubicBezTo>
                <a:cubicBezTo>
                  <a:pt x="1207" y="1871"/>
                  <a:pt x="1207" y="1871"/>
                  <a:pt x="1207" y="1871"/>
                </a:cubicBezTo>
                <a:cubicBezTo>
                  <a:pt x="1208" y="1873"/>
                  <a:pt x="1207" y="1874"/>
                  <a:pt x="1207" y="1876"/>
                </a:cubicBezTo>
                <a:cubicBezTo>
                  <a:pt x="1207" y="1876"/>
                  <a:pt x="1207" y="1876"/>
                  <a:pt x="1206" y="1876"/>
                </a:cubicBezTo>
                <a:cubicBezTo>
                  <a:pt x="1206" y="1876"/>
                  <a:pt x="1206" y="1876"/>
                  <a:pt x="1206" y="1876"/>
                </a:cubicBezTo>
                <a:cubicBezTo>
                  <a:pt x="1206" y="1877"/>
                  <a:pt x="1206" y="1877"/>
                  <a:pt x="1206" y="1877"/>
                </a:cubicBezTo>
                <a:cubicBezTo>
                  <a:pt x="1204" y="1880"/>
                  <a:pt x="1200" y="1882"/>
                  <a:pt x="1195" y="1883"/>
                </a:cubicBezTo>
                <a:cubicBezTo>
                  <a:pt x="1195" y="1883"/>
                  <a:pt x="1195" y="1884"/>
                  <a:pt x="1194" y="1884"/>
                </a:cubicBezTo>
                <a:cubicBezTo>
                  <a:pt x="1194" y="1884"/>
                  <a:pt x="1193" y="1884"/>
                  <a:pt x="1193" y="1884"/>
                </a:cubicBezTo>
                <a:cubicBezTo>
                  <a:pt x="1192" y="1884"/>
                  <a:pt x="1192" y="1884"/>
                  <a:pt x="1192" y="1884"/>
                </a:cubicBezTo>
                <a:cubicBezTo>
                  <a:pt x="1191" y="1884"/>
                  <a:pt x="1190" y="1884"/>
                  <a:pt x="1189" y="1885"/>
                </a:cubicBezTo>
                <a:cubicBezTo>
                  <a:pt x="1178" y="1886"/>
                  <a:pt x="1164" y="1885"/>
                  <a:pt x="1158" y="1885"/>
                </a:cubicBezTo>
                <a:cubicBezTo>
                  <a:pt x="1137" y="1885"/>
                  <a:pt x="1137" y="1885"/>
                  <a:pt x="1137" y="1885"/>
                </a:cubicBezTo>
                <a:cubicBezTo>
                  <a:pt x="1135" y="1885"/>
                  <a:pt x="1134" y="1885"/>
                  <a:pt x="1132" y="1885"/>
                </a:cubicBezTo>
                <a:cubicBezTo>
                  <a:pt x="1131" y="1884"/>
                  <a:pt x="1130" y="1884"/>
                  <a:pt x="1128" y="1884"/>
                </a:cubicBezTo>
                <a:cubicBezTo>
                  <a:pt x="1128" y="1884"/>
                  <a:pt x="1128" y="1884"/>
                  <a:pt x="1127" y="1884"/>
                </a:cubicBezTo>
                <a:cubicBezTo>
                  <a:pt x="1127" y="1884"/>
                  <a:pt x="1127" y="1884"/>
                  <a:pt x="1127" y="1884"/>
                </a:cubicBezTo>
                <a:cubicBezTo>
                  <a:pt x="1126" y="1883"/>
                  <a:pt x="1125" y="1883"/>
                  <a:pt x="1123" y="1883"/>
                </a:cubicBezTo>
                <a:cubicBezTo>
                  <a:pt x="1123" y="1883"/>
                  <a:pt x="1122" y="1882"/>
                  <a:pt x="1122" y="1882"/>
                </a:cubicBezTo>
                <a:cubicBezTo>
                  <a:pt x="1121" y="1882"/>
                  <a:pt x="1120" y="1881"/>
                  <a:pt x="1119" y="1881"/>
                </a:cubicBezTo>
                <a:cubicBezTo>
                  <a:pt x="1117" y="1880"/>
                  <a:pt x="1116" y="1879"/>
                  <a:pt x="1115" y="1878"/>
                </a:cubicBezTo>
                <a:cubicBezTo>
                  <a:pt x="1115" y="1878"/>
                  <a:pt x="1114" y="1878"/>
                  <a:pt x="1114" y="1878"/>
                </a:cubicBezTo>
                <a:close/>
                <a:moveTo>
                  <a:pt x="1120" y="1961"/>
                </a:moveTo>
                <a:cubicBezTo>
                  <a:pt x="1118" y="1959"/>
                  <a:pt x="1117" y="1957"/>
                  <a:pt x="1117" y="1955"/>
                </a:cubicBezTo>
                <a:cubicBezTo>
                  <a:pt x="1117" y="1952"/>
                  <a:pt x="1117" y="1952"/>
                  <a:pt x="1117" y="1952"/>
                </a:cubicBezTo>
                <a:cubicBezTo>
                  <a:pt x="1117" y="1952"/>
                  <a:pt x="1117" y="1952"/>
                  <a:pt x="1117" y="1952"/>
                </a:cubicBezTo>
                <a:cubicBezTo>
                  <a:pt x="1116" y="1943"/>
                  <a:pt x="1116" y="1935"/>
                  <a:pt x="1115" y="1926"/>
                </a:cubicBezTo>
                <a:cubicBezTo>
                  <a:pt x="1115" y="1926"/>
                  <a:pt x="1115" y="1926"/>
                  <a:pt x="1115" y="1926"/>
                </a:cubicBezTo>
                <a:cubicBezTo>
                  <a:pt x="1115" y="1926"/>
                  <a:pt x="1115" y="1926"/>
                  <a:pt x="1115" y="1926"/>
                </a:cubicBezTo>
                <a:cubicBezTo>
                  <a:pt x="1115" y="1925"/>
                  <a:pt x="1115" y="1925"/>
                  <a:pt x="1115" y="1924"/>
                </a:cubicBezTo>
                <a:cubicBezTo>
                  <a:pt x="1117" y="1906"/>
                  <a:pt x="1155" y="1911"/>
                  <a:pt x="1167" y="1911"/>
                </a:cubicBezTo>
                <a:cubicBezTo>
                  <a:pt x="1181" y="1911"/>
                  <a:pt x="1208" y="1907"/>
                  <a:pt x="1216" y="1921"/>
                </a:cubicBezTo>
                <a:cubicBezTo>
                  <a:pt x="1217" y="1923"/>
                  <a:pt x="1218" y="1924"/>
                  <a:pt x="1218" y="1925"/>
                </a:cubicBezTo>
                <a:cubicBezTo>
                  <a:pt x="1219" y="1927"/>
                  <a:pt x="1219" y="1927"/>
                  <a:pt x="1219" y="1927"/>
                </a:cubicBezTo>
                <a:cubicBezTo>
                  <a:pt x="1219" y="1927"/>
                  <a:pt x="1219" y="1927"/>
                  <a:pt x="1219" y="1927"/>
                </a:cubicBezTo>
                <a:cubicBezTo>
                  <a:pt x="1219" y="1931"/>
                  <a:pt x="1220" y="1936"/>
                  <a:pt x="1221" y="1940"/>
                </a:cubicBezTo>
                <a:cubicBezTo>
                  <a:pt x="1224" y="1955"/>
                  <a:pt x="1224" y="1955"/>
                  <a:pt x="1224" y="1955"/>
                </a:cubicBezTo>
                <a:cubicBezTo>
                  <a:pt x="1225" y="1957"/>
                  <a:pt x="1224" y="1959"/>
                  <a:pt x="1223" y="1961"/>
                </a:cubicBezTo>
                <a:cubicBezTo>
                  <a:pt x="1223" y="1962"/>
                  <a:pt x="1222" y="1963"/>
                  <a:pt x="1220" y="1964"/>
                </a:cubicBezTo>
                <a:cubicBezTo>
                  <a:pt x="1220" y="1965"/>
                  <a:pt x="1219" y="1965"/>
                  <a:pt x="1219" y="1966"/>
                </a:cubicBezTo>
                <a:cubicBezTo>
                  <a:pt x="1219" y="1966"/>
                  <a:pt x="1218" y="1966"/>
                  <a:pt x="1218" y="1966"/>
                </a:cubicBezTo>
                <a:cubicBezTo>
                  <a:pt x="1218" y="1966"/>
                  <a:pt x="1218" y="1966"/>
                  <a:pt x="1218" y="1967"/>
                </a:cubicBezTo>
                <a:cubicBezTo>
                  <a:pt x="1217" y="1967"/>
                  <a:pt x="1216" y="1967"/>
                  <a:pt x="1215" y="1968"/>
                </a:cubicBezTo>
                <a:cubicBezTo>
                  <a:pt x="1215" y="1968"/>
                  <a:pt x="1214" y="1968"/>
                  <a:pt x="1213" y="1969"/>
                </a:cubicBezTo>
                <a:cubicBezTo>
                  <a:pt x="1213" y="1969"/>
                  <a:pt x="1212" y="1969"/>
                  <a:pt x="1212" y="1969"/>
                </a:cubicBezTo>
                <a:cubicBezTo>
                  <a:pt x="1211" y="1969"/>
                  <a:pt x="1211" y="1970"/>
                  <a:pt x="1210" y="1970"/>
                </a:cubicBezTo>
                <a:cubicBezTo>
                  <a:pt x="1209" y="1970"/>
                  <a:pt x="1209" y="1970"/>
                  <a:pt x="1208" y="1970"/>
                </a:cubicBezTo>
                <a:cubicBezTo>
                  <a:pt x="1208" y="1970"/>
                  <a:pt x="1207" y="1970"/>
                  <a:pt x="1207" y="1970"/>
                </a:cubicBezTo>
                <a:cubicBezTo>
                  <a:pt x="1206" y="1971"/>
                  <a:pt x="1205" y="1971"/>
                  <a:pt x="1204" y="1971"/>
                </a:cubicBezTo>
                <a:cubicBezTo>
                  <a:pt x="1202" y="1971"/>
                  <a:pt x="1201" y="1971"/>
                  <a:pt x="1199" y="1971"/>
                </a:cubicBezTo>
                <a:cubicBezTo>
                  <a:pt x="1199" y="1971"/>
                  <a:pt x="1199" y="1971"/>
                  <a:pt x="1199" y="1971"/>
                </a:cubicBezTo>
                <a:cubicBezTo>
                  <a:pt x="1199" y="1971"/>
                  <a:pt x="1199" y="1971"/>
                  <a:pt x="1199" y="1971"/>
                </a:cubicBezTo>
                <a:cubicBezTo>
                  <a:pt x="1181" y="1971"/>
                  <a:pt x="1164" y="1971"/>
                  <a:pt x="1147" y="1971"/>
                </a:cubicBezTo>
                <a:cubicBezTo>
                  <a:pt x="1145" y="1971"/>
                  <a:pt x="1143" y="1971"/>
                  <a:pt x="1141" y="1971"/>
                </a:cubicBezTo>
                <a:cubicBezTo>
                  <a:pt x="1141" y="1971"/>
                  <a:pt x="1140" y="1971"/>
                  <a:pt x="1140" y="1971"/>
                </a:cubicBezTo>
                <a:cubicBezTo>
                  <a:pt x="1139" y="1971"/>
                  <a:pt x="1137" y="1970"/>
                  <a:pt x="1136" y="1970"/>
                </a:cubicBezTo>
                <a:cubicBezTo>
                  <a:pt x="1136" y="1970"/>
                  <a:pt x="1136" y="1970"/>
                  <a:pt x="1136" y="1970"/>
                </a:cubicBezTo>
                <a:cubicBezTo>
                  <a:pt x="1135" y="1970"/>
                  <a:pt x="1135" y="1970"/>
                  <a:pt x="1135" y="1970"/>
                </a:cubicBezTo>
                <a:cubicBezTo>
                  <a:pt x="1134" y="1969"/>
                  <a:pt x="1132" y="1969"/>
                  <a:pt x="1131" y="1969"/>
                </a:cubicBezTo>
                <a:cubicBezTo>
                  <a:pt x="1130" y="1968"/>
                  <a:pt x="1130" y="1968"/>
                  <a:pt x="1129" y="1968"/>
                </a:cubicBezTo>
                <a:cubicBezTo>
                  <a:pt x="1128" y="1967"/>
                  <a:pt x="1128" y="1967"/>
                  <a:pt x="1127" y="1967"/>
                </a:cubicBezTo>
                <a:cubicBezTo>
                  <a:pt x="1127" y="1967"/>
                  <a:pt x="1126" y="1967"/>
                  <a:pt x="1126" y="1966"/>
                </a:cubicBezTo>
                <a:cubicBezTo>
                  <a:pt x="1124" y="1965"/>
                  <a:pt x="1121" y="1963"/>
                  <a:pt x="1120" y="1961"/>
                </a:cubicBezTo>
                <a:close/>
                <a:moveTo>
                  <a:pt x="1244" y="2063"/>
                </a:moveTo>
                <a:cubicBezTo>
                  <a:pt x="1243" y="2066"/>
                  <a:pt x="1241" y="2068"/>
                  <a:pt x="1238" y="2070"/>
                </a:cubicBezTo>
                <a:cubicBezTo>
                  <a:pt x="1236" y="2072"/>
                  <a:pt x="1233" y="2074"/>
                  <a:pt x="1229" y="2075"/>
                </a:cubicBezTo>
                <a:cubicBezTo>
                  <a:pt x="1225" y="2076"/>
                  <a:pt x="1221" y="2076"/>
                  <a:pt x="1217" y="2076"/>
                </a:cubicBezTo>
                <a:cubicBezTo>
                  <a:pt x="1205" y="2076"/>
                  <a:pt x="1205" y="2076"/>
                  <a:pt x="1205" y="2076"/>
                </a:cubicBezTo>
                <a:cubicBezTo>
                  <a:pt x="1205" y="2076"/>
                  <a:pt x="1205" y="2076"/>
                  <a:pt x="1205" y="2076"/>
                </a:cubicBezTo>
                <a:cubicBezTo>
                  <a:pt x="1189" y="2076"/>
                  <a:pt x="1174" y="2076"/>
                  <a:pt x="1158" y="2077"/>
                </a:cubicBezTo>
                <a:cubicBezTo>
                  <a:pt x="1156" y="2077"/>
                  <a:pt x="1154" y="2076"/>
                  <a:pt x="1152" y="2076"/>
                </a:cubicBezTo>
                <a:cubicBezTo>
                  <a:pt x="1152" y="2076"/>
                  <a:pt x="1151" y="2076"/>
                  <a:pt x="1151" y="2076"/>
                </a:cubicBezTo>
                <a:cubicBezTo>
                  <a:pt x="1149" y="2076"/>
                  <a:pt x="1148" y="2075"/>
                  <a:pt x="1146" y="2075"/>
                </a:cubicBezTo>
                <a:cubicBezTo>
                  <a:pt x="1146" y="2075"/>
                  <a:pt x="1146" y="2075"/>
                  <a:pt x="1146" y="2075"/>
                </a:cubicBezTo>
                <a:cubicBezTo>
                  <a:pt x="1145" y="2075"/>
                  <a:pt x="1145" y="2075"/>
                  <a:pt x="1145" y="2075"/>
                </a:cubicBezTo>
                <a:cubicBezTo>
                  <a:pt x="1138" y="2073"/>
                  <a:pt x="1132" y="2069"/>
                  <a:pt x="1128" y="2064"/>
                </a:cubicBezTo>
                <a:cubicBezTo>
                  <a:pt x="1128" y="2064"/>
                  <a:pt x="1128" y="2064"/>
                  <a:pt x="1128" y="2064"/>
                </a:cubicBezTo>
                <a:cubicBezTo>
                  <a:pt x="1128" y="2064"/>
                  <a:pt x="1128" y="2064"/>
                  <a:pt x="1128" y="2064"/>
                </a:cubicBezTo>
                <a:cubicBezTo>
                  <a:pt x="1127" y="2063"/>
                  <a:pt x="1126" y="2062"/>
                  <a:pt x="1126" y="2060"/>
                </a:cubicBezTo>
                <a:cubicBezTo>
                  <a:pt x="1126" y="2060"/>
                  <a:pt x="1126" y="2059"/>
                  <a:pt x="1125" y="2059"/>
                </a:cubicBezTo>
                <a:cubicBezTo>
                  <a:pt x="1125" y="2058"/>
                  <a:pt x="1125" y="2057"/>
                  <a:pt x="1125" y="2057"/>
                </a:cubicBezTo>
                <a:cubicBezTo>
                  <a:pt x="1125" y="2056"/>
                  <a:pt x="1125" y="2056"/>
                  <a:pt x="1125" y="2056"/>
                </a:cubicBezTo>
                <a:cubicBezTo>
                  <a:pt x="1125" y="2055"/>
                  <a:pt x="1125" y="2055"/>
                  <a:pt x="1125" y="2055"/>
                </a:cubicBezTo>
                <a:cubicBezTo>
                  <a:pt x="1125" y="2055"/>
                  <a:pt x="1125" y="2055"/>
                  <a:pt x="1125" y="2055"/>
                </a:cubicBezTo>
                <a:cubicBezTo>
                  <a:pt x="1124" y="2046"/>
                  <a:pt x="1123" y="2037"/>
                  <a:pt x="1123" y="2029"/>
                </a:cubicBezTo>
                <a:cubicBezTo>
                  <a:pt x="1123" y="2027"/>
                  <a:pt x="1122" y="2026"/>
                  <a:pt x="1122" y="2024"/>
                </a:cubicBezTo>
                <a:cubicBezTo>
                  <a:pt x="1122" y="2020"/>
                  <a:pt x="1122" y="2020"/>
                  <a:pt x="1122" y="2020"/>
                </a:cubicBezTo>
                <a:cubicBezTo>
                  <a:pt x="1122" y="2019"/>
                  <a:pt x="1122" y="2019"/>
                  <a:pt x="1122" y="2019"/>
                </a:cubicBezTo>
                <a:cubicBezTo>
                  <a:pt x="1122" y="2018"/>
                  <a:pt x="1122" y="2017"/>
                  <a:pt x="1122" y="2016"/>
                </a:cubicBezTo>
                <a:cubicBezTo>
                  <a:pt x="1122" y="2016"/>
                  <a:pt x="1123" y="2016"/>
                  <a:pt x="1123" y="2015"/>
                </a:cubicBezTo>
                <a:cubicBezTo>
                  <a:pt x="1123" y="2014"/>
                  <a:pt x="1123" y="2014"/>
                  <a:pt x="1123" y="2013"/>
                </a:cubicBezTo>
                <a:cubicBezTo>
                  <a:pt x="1124" y="2013"/>
                  <a:pt x="1124" y="2013"/>
                  <a:pt x="1124" y="2012"/>
                </a:cubicBezTo>
                <a:cubicBezTo>
                  <a:pt x="1124" y="2012"/>
                  <a:pt x="1124" y="2012"/>
                  <a:pt x="1124" y="2012"/>
                </a:cubicBezTo>
                <a:cubicBezTo>
                  <a:pt x="1125" y="2011"/>
                  <a:pt x="1125" y="2010"/>
                  <a:pt x="1126" y="2010"/>
                </a:cubicBezTo>
                <a:cubicBezTo>
                  <a:pt x="1126" y="2009"/>
                  <a:pt x="1127" y="2009"/>
                  <a:pt x="1127" y="2009"/>
                </a:cubicBezTo>
                <a:cubicBezTo>
                  <a:pt x="1128" y="2008"/>
                  <a:pt x="1128" y="2008"/>
                  <a:pt x="1129" y="2007"/>
                </a:cubicBezTo>
                <a:cubicBezTo>
                  <a:pt x="1129" y="2007"/>
                  <a:pt x="1129" y="2007"/>
                  <a:pt x="1130" y="2006"/>
                </a:cubicBezTo>
                <a:cubicBezTo>
                  <a:pt x="1130" y="2006"/>
                  <a:pt x="1130" y="2006"/>
                  <a:pt x="1130" y="2006"/>
                </a:cubicBezTo>
                <a:cubicBezTo>
                  <a:pt x="1131" y="2006"/>
                  <a:pt x="1132" y="2005"/>
                  <a:pt x="1133" y="2004"/>
                </a:cubicBezTo>
                <a:cubicBezTo>
                  <a:pt x="1134" y="2004"/>
                  <a:pt x="1134" y="2004"/>
                  <a:pt x="1134" y="2004"/>
                </a:cubicBezTo>
                <a:cubicBezTo>
                  <a:pt x="1134" y="2004"/>
                  <a:pt x="1135" y="2004"/>
                  <a:pt x="1135" y="2004"/>
                </a:cubicBezTo>
                <a:cubicBezTo>
                  <a:pt x="1135" y="2004"/>
                  <a:pt x="1135" y="2004"/>
                  <a:pt x="1136" y="2004"/>
                </a:cubicBezTo>
                <a:cubicBezTo>
                  <a:pt x="1137" y="2003"/>
                  <a:pt x="1138" y="2003"/>
                  <a:pt x="1139" y="2003"/>
                </a:cubicBezTo>
                <a:cubicBezTo>
                  <a:pt x="1139" y="2002"/>
                  <a:pt x="1140" y="2002"/>
                  <a:pt x="1140" y="2002"/>
                </a:cubicBezTo>
                <a:cubicBezTo>
                  <a:pt x="1141" y="2002"/>
                  <a:pt x="1141" y="2002"/>
                  <a:pt x="1142" y="2002"/>
                </a:cubicBezTo>
                <a:cubicBezTo>
                  <a:pt x="1143" y="2002"/>
                  <a:pt x="1145" y="2001"/>
                  <a:pt x="1147" y="2001"/>
                </a:cubicBezTo>
                <a:cubicBezTo>
                  <a:pt x="1147" y="2001"/>
                  <a:pt x="1148" y="2001"/>
                  <a:pt x="1148" y="2001"/>
                </a:cubicBezTo>
                <a:cubicBezTo>
                  <a:pt x="1149" y="2001"/>
                  <a:pt x="1149" y="2001"/>
                  <a:pt x="1150" y="2001"/>
                </a:cubicBezTo>
                <a:cubicBezTo>
                  <a:pt x="1153" y="2001"/>
                  <a:pt x="1153" y="2001"/>
                  <a:pt x="1153" y="2001"/>
                </a:cubicBezTo>
                <a:cubicBezTo>
                  <a:pt x="1155" y="2001"/>
                  <a:pt x="1158" y="2001"/>
                  <a:pt x="1160" y="2001"/>
                </a:cubicBezTo>
                <a:cubicBezTo>
                  <a:pt x="1163" y="2001"/>
                  <a:pt x="1165" y="2001"/>
                  <a:pt x="1168" y="2001"/>
                </a:cubicBezTo>
                <a:cubicBezTo>
                  <a:pt x="1191" y="2001"/>
                  <a:pt x="1191" y="2001"/>
                  <a:pt x="1191" y="2001"/>
                </a:cubicBezTo>
                <a:cubicBezTo>
                  <a:pt x="1197" y="2001"/>
                  <a:pt x="1203" y="2001"/>
                  <a:pt x="1209" y="2001"/>
                </a:cubicBezTo>
                <a:cubicBezTo>
                  <a:pt x="1210" y="2001"/>
                  <a:pt x="1211" y="2001"/>
                  <a:pt x="1212" y="2002"/>
                </a:cubicBezTo>
                <a:cubicBezTo>
                  <a:pt x="1212" y="2002"/>
                  <a:pt x="1213" y="2002"/>
                  <a:pt x="1214" y="2002"/>
                </a:cubicBezTo>
                <a:cubicBezTo>
                  <a:pt x="1214" y="2002"/>
                  <a:pt x="1214" y="2002"/>
                  <a:pt x="1215" y="2002"/>
                </a:cubicBezTo>
                <a:cubicBezTo>
                  <a:pt x="1215" y="2002"/>
                  <a:pt x="1216" y="2002"/>
                  <a:pt x="1216" y="2002"/>
                </a:cubicBezTo>
                <a:cubicBezTo>
                  <a:pt x="1216" y="2002"/>
                  <a:pt x="1216" y="2003"/>
                  <a:pt x="1217" y="2003"/>
                </a:cubicBezTo>
                <a:cubicBezTo>
                  <a:pt x="1218" y="2003"/>
                  <a:pt x="1219" y="2003"/>
                  <a:pt x="1220" y="2004"/>
                </a:cubicBezTo>
                <a:cubicBezTo>
                  <a:pt x="1221" y="2004"/>
                  <a:pt x="1221" y="2004"/>
                  <a:pt x="1222" y="2004"/>
                </a:cubicBezTo>
                <a:cubicBezTo>
                  <a:pt x="1222" y="2005"/>
                  <a:pt x="1223" y="2005"/>
                  <a:pt x="1223" y="2005"/>
                </a:cubicBezTo>
                <a:cubicBezTo>
                  <a:pt x="1224" y="2005"/>
                  <a:pt x="1225" y="2006"/>
                  <a:pt x="1226" y="2006"/>
                </a:cubicBezTo>
                <a:cubicBezTo>
                  <a:pt x="1229" y="2008"/>
                  <a:pt x="1231" y="2010"/>
                  <a:pt x="1233" y="2012"/>
                </a:cubicBezTo>
                <a:cubicBezTo>
                  <a:pt x="1235" y="2014"/>
                  <a:pt x="1237" y="2017"/>
                  <a:pt x="1237" y="2019"/>
                </a:cubicBezTo>
                <a:cubicBezTo>
                  <a:pt x="1240" y="2034"/>
                  <a:pt x="1240" y="2034"/>
                  <a:pt x="1240" y="2034"/>
                </a:cubicBezTo>
                <a:cubicBezTo>
                  <a:pt x="1241" y="2040"/>
                  <a:pt x="1243" y="2046"/>
                  <a:pt x="1244" y="2052"/>
                </a:cubicBezTo>
                <a:cubicBezTo>
                  <a:pt x="1244" y="2052"/>
                  <a:pt x="1244" y="2052"/>
                  <a:pt x="1244" y="2052"/>
                </a:cubicBezTo>
                <a:cubicBezTo>
                  <a:pt x="1244" y="2055"/>
                  <a:pt x="1244" y="2055"/>
                  <a:pt x="1244" y="2055"/>
                </a:cubicBezTo>
                <a:cubicBezTo>
                  <a:pt x="1245" y="2058"/>
                  <a:pt x="1245" y="2061"/>
                  <a:pt x="1244" y="2063"/>
                </a:cubicBezTo>
                <a:close/>
                <a:moveTo>
                  <a:pt x="1349" y="1880"/>
                </a:moveTo>
                <a:cubicBezTo>
                  <a:pt x="1346" y="1879"/>
                  <a:pt x="1344" y="1878"/>
                  <a:pt x="1342" y="1876"/>
                </a:cubicBezTo>
                <a:cubicBezTo>
                  <a:pt x="1340" y="1875"/>
                  <a:pt x="1338" y="1873"/>
                  <a:pt x="1338" y="1871"/>
                </a:cubicBezTo>
                <a:cubicBezTo>
                  <a:pt x="1337" y="1868"/>
                  <a:pt x="1337" y="1868"/>
                  <a:pt x="1337" y="1868"/>
                </a:cubicBezTo>
                <a:cubicBezTo>
                  <a:pt x="1335" y="1863"/>
                  <a:pt x="1333" y="1859"/>
                  <a:pt x="1332" y="1854"/>
                </a:cubicBezTo>
                <a:cubicBezTo>
                  <a:pt x="1331" y="1852"/>
                  <a:pt x="1329" y="1848"/>
                  <a:pt x="1329" y="1845"/>
                </a:cubicBezTo>
                <a:cubicBezTo>
                  <a:pt x="1329" y="1845"/>
                  <a:pt x="1329" y="1845"/>
                  <a:pt x="1329" y="1844"/>
                </a:cubicBezTo>
                <a:cubicBezTo>
                  <a:pt x="1329" y="1844"/>
                  <a:pt x="1329" y="1844"/>
                  <a:pt x="1329" y="1844"/>
                </a:cubicBezTo>
                <a:cubicBezTo>
                  <a:pt x="1329" y="1844"/>
                  <a:pt x="1329" y="1843"/>
                  <a:pt x="1329" y="1843"/>
                </a:cubicBezTo>
                <a:cubicBezTo>
                  <a:pt x="1329" y="1843"/>
                  <a:pt x="1329" y="1843"/>
                  <a:pt x="1329" y="1842"/>
                </a:cubicBezTo>
                <a:cubicBezTo>
                  <a:pt x="1329" y="1842"/>
                  <a:pt x="1329" y="1842"/>
                  <a:pt x="1329" y="1842"/>
                </a:cubicBezTo>
                <a:cubicBezTo>
                  <a:pt x="1333" y="1834"/>
                  <a:pt x="1348" y="1835"/>
                  <a:pt x="1355" y="1835"/>
                </a:cubicBezTo>
                <a:cubicBezTo>
                  <a:pt x="1392" y="1835"/>
                  <a:pt x="1392" y="1835"/>
                  <a:pt x="1392" y="1835"/>
                </a:cubicBezTo>
                <a:cubicBezTo>
                  <a:pt x="1396" y="1835"/>
                  <a:pt x="1399" y="1835"/>
                  <a:pt x="1402" y="1836"/>
                </a:cubicBezTo>
                <a:cubicBezTo>
                  <a:pt x="1403" y="1836"/>
                  <a:pt x="1404" y="1836"/>
                  <a:pt x="1405" y="1836"/>
                </a:cubicBezTo>
                <a:cubicBezTo>
                  <a:pt x="1405" y="1836"/>
                  <a:pt x="1405" y="1837"/>
                  <a:pt x="1406" y="1837"/>
                </a:cubicBezTo>
                <a:cubicBezTo>
                  <a:pt x="1406" y="1837"/>
                  <a:pt x="1407" y="1837"/>
                  <a:pt x="1408" y="1837"/>
                </a:cubicBezTo>
                <a:cubicBezTo>
                  <a:pt x="1409" y="1837"/>
                  <a:pt x="1410" y="1838"/>
                  <a:pt x="1411" y="1838"/>
                </a:cubicBezTo>
                <a:cubicBezTo>
                  <a:pt x="1411" y="1838"/>
                  <a:pt x="1411" y="1838"/>
                  <a:pt x="1411" y="1838"/>
                </a:cubicBezTo>
                <a:cubicBezTo>
                  <a:pt x="1411" y="1838"/>
                  <a:pt x="1411" y="1838"/>
                  <a:pt x="1411" y="1838"/>
                </a:cubicBezTo>
                <a:cubicBezTo>
                  <a:pt x="1412" y="1839"/>
                  <a:pt x="1413" y="1839"/>
                  <a:pt x="1414" y="1840"/>
                </a:cubicBezTo>
                <a:cubicBezTo>
                  <a:pt x="1415" y="1840"/>
                  <a:pt x="1415" y="1840"/>
                  <a:pt x="1416" y="1841"/>
                </a:cubicBezTo>
                <a:cubicBezTo>
                  <a:pt x="1416" y="1841"/>
                  <a:pt x="1416" y="1841"/>
                  <a:pt x="1417" y="1841"/>
                </a:cubicBezTo>
                <a:cubicBezTo>
                  <a:pt x="1417" y="1841"/>
                  <a:pt x="1417" y="1841"/>
                  <a:pt x="1417" y="1842"/>
                </a:cubicBezTo>
                <a:cubicBezTo>
                  <a:pt x="1418" y="1842"/>
                  <a:pt x="1418" y="1842"/>
                  <a:pt x="1418" y="1842"/>
                </a:cubicBezTo>
                <a:cubicBezTo>
                  <a:pt x="1420" y="1844"/>
                  <a:pt x="1422" y="1845"/>
                  <a:pt x="1423" y="1847"/>
                </a:cubicBezTo>
                <a:cubicBezTo>
                  <a:pt x="1423" y="1847"/>
                  <a:pt x="1423" y="1847"/>
                  <a:pt x="1423" y="1847"/>
                </a:cubicBezTo>
                <a:cubicBezTo>
                  <a:pt x="1426" y="1852"/>
                  <a:pt x="1428" y="1859"/>
                  <a:pt x="1431" y="1864"/>
                </a:cubicBezTo>
                <a:cubicBezTo>
                  <a:pt x="1431" y="1864"/>
                  <a:pt x="1431" y="1864"/>
                  <a:pt x="1431" y="1864"/>
                </a:cubicBezTo>
                <a:cubicBezTo>
                  <a:pt x="1432" y="1867"/>
                  <a:pt x="1434" y="1870"/>
                  <a:pt x="1435" y="1873"/>
                </a:cubicBezTo>
                <a:cubicBezTo>
                  <a:pt x="1435" y="1873"/>
                  <a:pt x="1435" y="1873"/>
                  <a:pt x="1435" y="1873"/>
                </a:cubicBezTo>
                <a:cubicBezTo>
                  <a:pt x="1435" y="1873"/>
                  <a:pt x="1435" y="1873"/>
                  <a:pt x="1435" y="1874"/>
                </a:cubicBezTo>
                <a:cubicBezTo>
                  <a:pt x="1436" y="1879"/>
                  <a:pt x="1431" y="1882"/>
                  <a:pt x="1425" y="1883"/>
                </a:cubicBezTo>
                <a:cubicBezTo>
                  <a:pt x="1425" y="1883"/>
                  <a:pt x="1425" y="1883"/>
                  <a:pt x="1425" y="1883"/>
                </a:cubicBezTo>
                <a:cubicBezTo>
                  <a:pt x="1425" y="1883"/>
                  <a:pt x="1424" y="1883"/>
                  <a:pt x="1424" y="1883"/>
                </a:cubicBezTo>
                <a:cubicBezTo>
                  <a:pt x="1423" y="1884"/>
                  <a:pt x="1422" y="1884"/>
                  <a:pt x="1421" y="1884"/>
                </a:cubicBezTo>
                <a:cubicBezTo>
                  <a:pt x="1421" y="1884"/>
                  <a:pt x="1420" y="1884"/>
                  <a:pt x="1420" y="1884"/>
                </a:cubicBezTo>
                <a:cubicBezTo>
                  <a:pt x="1419" y="1884"/>
                  <a:pt x="1418" y="1884"/>
                  <a:pt x="1417" y="1884"/>
                </a:cubicBezTo>
                <a:cubicBezTo>
                  <a:pt x="1417" y="1884"/>
                  <a:pt x="1416" y="1884"/>
                  <a:pt x="1416" y="1884"/>
                </a:cubicBezTo>
                <a:cubicBezTo>
                  <a:pt x="1416" y="1884"/>
                  <a:pt x="1416" y="1884"/>
                  <a:pt x="1415" y="1884"/>
                </a:cubicBezTo>
                <a:cubicBezTo>
                  <a:pt x="1414" y="1884"/>
                  <a:pt x="1414" y="1884"/>
                  <a:pt x="1414" y="1884"/>
                </a:cubicBezTo>
                <a:cubicBezTo>
                  <a:pt x="1408" y="1884"/>
                  <a:pt x="1403" y="1884"/>
                  <a:pt x="1397" y="1884"/>
                </a:cubicBezTo>
                <a:cubicBezTo>
                  <a:pt x="1387" y="1884"/>
                  <a:pt x="1378" y="1884"/>
                  <a:pt x="1368" y="1884"/>
                </a:cubicBezTo>
                <a:cubicBezTo>
                  <a:pt x="1362" y="1884"/>
                  <a:pt x="1355" y="1883"/>
                  <a:pt x="1349" y="1880"/>
                </a:cubicBezTo>
                <a:cubicBezTo>
                  <a:pt x="1349" y="1880"/>
                  <a:pt x="1349" y="1880"/>
                  <a:pt x="1349" y="1880"/>
                </a:cubicBezTo>
                <a:close/>
                <a:moveTo>
                  <a:pt x="1373" y="1961"/>
                </a:moveTo>
                <a:cubicBezTo>
                  <a:pt x="1371" y="1959"/>
                  <a:pt x="1369" y="1956"/>
                  <a:pt x="1369" y="1954"/>
                </a:cubicBezTo>
                <a:cubicBezTo>
                  <a:pt x="1363" y="1940"/>
                  <a:pt x="1363" y="1940"/>
                  <a:pt x="1363" y="1940"/>
                </a:cubicBezTo>
                <a:cubicBezTo>
                  <a:pt x="1362" y="1935"/>
                  <a:pt x="1360" y="1931"/>
                  <a:pt x="1359" y="1927"/>
                </a:cubicBezTo>
                <a:cubicBezTo>
                  <a:pt x="1359" y="1927"/>
                  <a:pt x="1359" y="1927"/>
                  <a:pt x="1359" y="1927"/>
                </a:cubicBezTo>
                <a:cubicBezTo>
                  <a:pt x="1358" y="1925"/>
                  <a:pt x="1358" y="1925"/>
                  <a:pt x="1358" y="1925"/>
                </a:cubicBezTo>
                <a:cubicBezTo>
                  <a:pt x="1357" y="1923"/>
                  <a:pt x="1357" y="1921"/>
                  <a:pt x="1358" y="1919"/>
                </a:cubicBezTo>
                <a:cubicBezTo>
                  <a:pt x="1358" y="1918"/>
                  <a:pt x="1359" y="1917"/>
                  <a:pt x="1360" y="1916"/>
                </a:cubicBezTo>
                <a:cubicBezTo>
                  <a:pt x="1360" y="1916"/>
                  <a:pt x="1361" y="1916"/>
                  <a:pt x="1361" y="1915"/>
                </a:cubicBezTo>
                <a:cubicBezTo>
                  <a:pt x="1361" y="1915"/>
                  <a:pt x="1361" y="1915"/>
                  <a:pt x="1362" y="1915"/>
                </a:cubicBezTo>
                <a:cubicBezTo>
                  <a:pt x="1364" y="1913"/>
                  <a:pt x="1366" y="1912"/>
                  <a:pt x="1369" y="1911"/>
                </a:cubicBezTo>
                <a:cubicBezTo>
                  <a:pt x="1371" y="1911"/>
                  <a:pt x="1374" y="1910"/>
                  <a:pt x="1376" y="1910"/>
                </a:cubicBezTo>
                <a:cubicBezTo>
                  <a:pt x="1386" y="1909"/>
                  <a:pt x="1397" y="1910"/>
                  <a:pt x="1402" y="1910"/>
                </a:cubicBezTo>
                <a:cubicBezTo>
                  <a:pt x="1420" y="1910"/>
                  <a:pt x="1451" y="1906"/>
                  <a:pt x="1461" y="1925"/>
                </a:cubicBezTo>
                <a:cubicBezTo>
                  <a:pt x="1461" y="1925"/>
                  <a:pt x="1461" y="1925"/>
                  <a:pt x="1461" y="1925"/>
                </a:cubicBezTo>
                <a:cubicBezTo>
                  <a:pt x="1461" y="1925"/>
                  <a:pt x="1461" y="1925"/>
                  <a:pt x="1461" y="1925"/>
                </a:cubicBezTo>
                <a:cubicBezTo>
                  <a:pt x="1461" y="1925"/>
                  <a:pt x="1461" y="1925"/>
                  <a:pt x="1461" y="1925"/>
                </a:cubicBezTo>
                <a:cubicBezTo>
                  <a:pt x="1465" y="1933"/>
                  <a:pt x="1469" y="1940"/>
                  <a:pt x="1473" y="1948"/>
                </a:cubicBezTo>
                <a:cubicBezTo>
                  <a:pt x="1474" y="1951"/>
                  <a:pt x="1476" y="1953"/>
                  <a:pt x="1476" y="1956"/>
                </a:cubicBezTo>
                <a:cubicBezTo>
                  <a:pt x="1476" y="1956"/>
                  <a:pt x="1476" y="1956"/>
                  <a:pt x="1476" y="1957"/>
                </a:cubicBezTo>
                <a:cubicBezTo>
                  <a:pt x="1477" y="1957"/>
                  <a:pt x="1477" y="1958"/>
                  <a:pt x="1477" y="1958"/>
                </a:cubicBezTo>
                <a:cubicBezTo>
                  <a:pt x="1477" y="1959"/>
                  <a:pt x="1477" y="1959"/>
                  <a:pt x="1477" y="1960"/>
                </a:cubicBezTo>
                <a:cubicBezTo>
                  <a:pt x="1477" y="1960"/>
                  <a:pt x="1477" y="1960"/>
                  <a:pt x="1477" y="1960"/>
                </a:cubicBezTo>
                <a:cubicBezTo>
                  <a:pt x="1477" y="1960"/>
                  <a:pt x="1476" y="1961"/>
                  <a:pt x="1476" y="1961"/>
                </a:cubicBezTo>
                <a:cubicBezTo>
                  <a:pt x="1476" y="1962"/>
                  <a:pt x="1476" y="1962"/>
                  <a:pt x="1475" y="1963"/>
                </a:cubicBezTo>
                <a:cubicBezTo>
                  <a:pt x="1475" y="1963"/>
                  <a:pt x="1475" y="1963"/>
                  <a:pt x="1475" y="1963"/>
                </a:cubicBezTo>
                <a:cubicBezTo>
                  <a:pt x="1475" y="1964"/>
                  <a:pt x="1474" y="1965"/>
                  <a:pt x="1474" y="1965"/>
                </a:cubicBezTo>
                <a:cubicBezTo>
                  <a:pt x="1473" y="1965"/>
                  <a:pt x="1473" y="1965"/>
                  <a:pt x="1473" y="1966"/>
                </a:cubicBezTo>
                <a:cubicBezTo>
                  <a:pt x="1473" y="1966"/>
                  <a:pt x="1473" y="1966"/>
                  <a:pt x="1472" y="1966"/>
                </a:cubicBezTo>
                <a:cubicBezTo>
                  <a:pt x="1472" y="1966"/>
                  <a:pt x="1472" y="1967"/>
                  <a:pt x="1471" y="1967"/>
                </a:cubicBezTo>
                <a:cubicBezTo>
                  <a:pt x="1470" y="1968"/>
                  <a:pt x="1468" y="1969"/>
                  <a:pt x="1466" y="1969"/>
                </a:cubicBezTo>
                <a:cubicBezTo>
                  <a:pt x="1465" y="1969"/>
                  <a:pt x="1465" y="1969"/>
                  <a:pt x="1464" y="1970"/>
                </a:cubicBezTo>
                <a:cubicBezTo>
                  <a:pt x="1463" y="1970"/>
                  <a:pt x="1462" y="1970"/>
                  <a:pt x="1462" y="1970"/>
                </a:cubicBezTo>
                <a:cubicBezTo>
                  <a:pt x="1461" y="1970"/>
                  <a:pt x="1461" y="1970"/>
                  <a:pt x="1461" y="1970"/>
                </a:cubicBezTo>
                <a:cubicBezTo>
                  <a:pt x="1460" y="1970"/>
                  <a:pt x="1460" y="1970"/>
                  <a:pt x="1460" y="1970"/>
                </a:cubicBezTo>
                <a:cubicBezTo>
                  <a:pt x="1441" y="1972"/>
                  <a:pt x="1422" y="1971"/>
                  <a:pt x="1403" y="1971"/>
                </a:cubicBezTo>
                <a:cubicBezTo>
                  <a:pt x="1401" y="1971"/>
                  <a:pt x="1399" y="1971"/>
                  <a:pt x="1397" y="1970"/>
                </a:cubicBezTo>
                <a:cubicBezTo>
                  <a:pt x="1397" y="1970"/>
                  <a:pt x="1397" y="1970"/>
                  <a:pt x="1397" y="1970"/>
                </a:cubicBezTo>
                <a:cubicBezTo>
                  <a:pt x="1390" y="1970"/>
                  <a:pt x="1383" y="1967"/>
                  <a:pt x="1377" y="1964"/>
                </a:cubicBezTo>
                <a:cubicBezTo>
                  <a:pt x="1376" y="1963"/>
                  <a:pt x="1374" y="1962"/>
                  <a:pt x="1373" y="1961"/>
                </a:cubicBezTo>
                <a:close/>
                <a:moveTo>
                  <a:pt x="1527" y="2063"/>
                </a:moveTo>
                <a:cubicBezTo>
                  <a:pt x="1527" y="2063"/>
                  <a:pt x="1527" y="2064"/>
                  <a:pt x="1527" y="2064"/>
                </a:cubicBezTo>
                <a:cubicBezTo>
                  <a:pt x="1527" y="2065"/>
                  <a:pt x="1526" y="2065"/>
                  <a:pt x="1526" y="2065"/>
                </a:cubicBezTo>
                <a:cubicBezTo>
                  <a:pt x="1526" y="2066"/>
                  <a:pt x="1526" y="2066"/>
                  <a:pt x="1525" y="2067"/>
                </a:cubicBezTo>
                <a:cubicBezTo>
                  <a:pt x="1525" y="2067"/>
                  <a:pt x="1525" y="2068"/>
                  <a:pt x="1525" y="2068"/>
                </a:cubicBezTo>
                <a:cubicBezTo>
                  <a:pt x="1525" y="2068"/>
                  <a:pt x="1524" y="2068"/>
                  <a:pt x="1524" y="2069"/>
                </a:cubicBezTo>
                <a:cubicBezTo>
                  <a:pt x="1524" y="2069"/>
                  <a:pt x="1524" y="2069"/>
                  <a:pt x="1524" y="2069"/>
                </a:cubicBezTo>
                <a:cubicBezTo>
                  <a:pt x="1524" y="2069"/>
                  <a:pt x="1523" y="2070"/>
                  <a:pt x="1523" y="2070"/>
                </a:cubicBezTo>
                <a:cubicBezTo>
                  <a:pt x="1520" y="2073"/>
                  <a:pt x="1515" y="2074"/>
                  <a:pt x="1511" y="2075"/>
                </a:cubicBezTo>
                <a:cubicBezTo>
                  <a:pt x="1510" y="2075"/>
                  <a:pt x="1510" y="2075"/>
                  <a:pt x="1510" y="2075"/>
                </a:cubicBezTo>
                <a:cubicBezTo>
                  <a:pt x="1508" y="2075"/>
                  <a:pt x="1506" y="2076"/>
                  <a:pt x="1504" y="2076"/>
                </a:cubicBezTo>
                <a:cubicBezTo>
                  <a:pt x="1504" y="2076"/>
                  <a:pt x="1504" y="2076"/>
                  <a:pt x="1504" y="2076"/>
                </a:cubicBezTo>
                <a:cubicBezTo>
                  <a:pt x="1503" y="2076"/>
                  <a:pt x="1503" y="2076"/>
                  <a:pt x="1503" y="2076"/>
                </a:cubicBezTo>
                <a:cubicBezTo>
                  <a:pt x="1501" y="2076"/>
                  <a:pt x="1499" y="2076"/>
                  <a:pt x="1497" y="2076"/>
                </a:cubicBezTo>
                <a:cubicBezTo>
                  <a:pt x="1446" y="2076"/>
                  <a:pt x="1446" y="2076"/>
                  <a:pt x="1446" y="2076"/>
                </a:cubicBezTo>
                <a:cubicBezTo>
                  <a:pt x="1444" y="2076"/>
                  <a:pt x="1441" y="2076"/>
                  <a:pt x="1439" y="2075"/>
                </a:cubicBezTo>
                <a:cubicBezTo>
                  <a:pt x="1439" y="2075"/>
                  <a:pt x="1438" y="2075"/>
                  <a:pt x="1438" y="2075"/>
                </a:cubicBezTo>
                <a:cubicBezTo>
                  <a:pt x="1427" y="2074"/>
                  <a:pt x="1414" y="2069"/>
                  <a:pt x="1408" y="2059"/>
                </a:cubicBezTo>
                <a:cubicBezTo>
                  <a:pt x="1407" y="2058"/>
                  <a:pt x="1407" y="2056"/>
                  <a:pt x="1406" y="2055"/>
                </a:cubicBezTo>
                <a:cubicBezTo>
                  <a:pt x="1406" y="2055"/>
                  <a:pt x="1406" y="2055"/>
                  <a:pt x="1406" y="2055"/>
                </a:cubicBezTo>
                <a:cubicBezTo>
                  <a:pt x="1406" y="2055"/>
                  <a:pt x="1406" y="2055"/>
                  <a:pt x="1406" y="2055"/>
                </a:cubicBezTo>
                <a:cubicBezTo>
                  <a:pt x="1403" y="2047"/>
                  <a:pt x="1400" y="2040"/>
                  <a:pt x="1398" y="2032"/>
                </a:cubicBezTo>
                <a:cubicBezTo>
                  <a:pt x="1396" y="2029"/>
                  <a:pt x="1394" y="2024"/>
                  <a:pt x="1393" y="2019"/>
                </a:cubicBezTo>
                <a:cubicBezTo>
                  <a:pt x="1393" y="2019"/>
                  <a:pt x="1393" y="2019"/>
                  <a:pt x="1393" y="2019"/>
                </a:cubicBezTo>
                <a:cubicBezTo>
                  <a:pt x="1393" y="2019"/>
                  <a:pt x="1393" y="2019"/>
                  <a:pt x="1393" y="2019"/>
                </a:cubicBezTo>
                <a:cubicBezTo>
                  <a:pt x="1392" y="2018"/>
                  <a:pt x="1392" y="2018"/>
                  <a:pt x="1392" y="2017"/>
                </a:cubicBezTo>
                <a:cubicBezTo>
                  <a:pt x="1392" y="2015"/>
                  <a:pt x="1392" y="2013"/>
                  <a:pt x="1392" y="2012"/>
                </a:cubicBezTo>
                <a:cubicBezTo>
                  <a:pt x="1393" y="2011"/>
                  <a:pt x="1393" y="2010"/>
                  <a:pt x="1394" y="2009"/>
                </a:cubicBezTo>
                <a:cubicBezTo>
                  <a:pt x="1394" y="2009"/>
                  <a:pt x="1394" y="2009"/>
                  <a:pt x="1394" y="2009"/>
                </a:cubicBezTo>
                <a:cubicBezTo>
                  <a:pt x="1397" y="2004"/>
                  <a:pt x="1403" y="2002"/>
                  <a:pt x="1409" y="2001"/>
                </a:cubicBezTo>
                <a:cubicBezTo>
                  <a:pt x="1409" y="2001"/>
                  <a:pt x="1409" y="2001"/>
                  <a:pt x="1410" y="2001"/>
                </a:cubicBezTo>
                <a:cubicBezTo>
                  <a:pt x="1411" y="2001"/>
                  <a:pt x="1413" y="2001"/>
                  <a:pt x="1414" y="2000"/>
                </a:cubicBezTo>
                <a:cubicBezTo>
                  <a:pt x="1414" y="2000"/>
                  <a:pt x="1415" y="2000"/>
                  <a:pt x="1415" y="2000"/>
                </a:cubicBezTo>
                <a:cubicBezTo>
                  <a:pt x="1418" y="2000"/>
                  <a:pt x="1418" y="2000"/>
                  <a:pt x="1418" y="2000"/>
                </a:cubicBezTo>
                <a:cubicBezTo>
                  <a:pt x="1419" y="2000"/>
                  <a:pt x="1420" y="2000"/>
                  <a:pt x="1421" y="2000"/>
                </a:cubicBezTo>
                <a:cubicBezTo>
                  <a:pt x="1437" y="2000"/>
                  <a:pt x="1453" y="2000"/>
                  <a:pt x="1469" y="2000"/>
                </a:cubicBezTo>
                <a:cubicBezTo>
                  <a:pt x="1469" y="2000"/>
                  <a:pt x="1469" y="2000"/>
                  <a:pt x="1469" y="2000"/>
                </a:cubicBezTo>
                <a:cubicBezTo>
                  <a:pt x="1469" y="2000"/>
                  <a:pt x="1469" y="2000"/>
                  <a:pt x="1469" y="2000"/>
                </a:cubicBezTo>
                <a:cubicBezTo>
                  <a:pt x="1471" y="2000"/>
                  <a:pt x="1473" y="2000"/>
                  <a:pt x="1475" y="2001"/>
                </a:cubicBezTo>
                <a:cubicBezTo>
                  <a:pt x="1475" y="2001"/>
                  <a:pt x="1476" y="2001"/>
                  <a:pt x="1476" y="2001"/>
                </a:cubicBezTo>
                <a:cubicBezTo>
                  <a:pt x="1487" y="2002"/>
                  <a:pt x="1499" y="2006"/>
                  <a:pt x="1505" y="2015"/>
                </a:cubicBezTo>
                <a:cubicBezTo>
                  <a:pt x="1506" y="2016"/>
                  <a:pt x="1507" y="2017"/>
                  <a:pt x="1508" y="2019"/>
                </a:cubicBezTo>
                <a:cubicBezTo>
                  <a:pt x="1509" y="2022"/>
                  <a:pt x="1509" y="2022"/>
                  <a:pt x="1509" y="2022"/>
                </a:cubicBezTo>
                <a:cubicBezTo>
                  <a:pt x="1512" y="2028"/>
                  <a:pt x="1516" y="2035"/>
                  <a:pt x="1519" y="2041"/>
                </a:cubicBezTo>
                <a:cubicBezTo>
                  <a:pt x="1521" y="2045"/>
                  <a:pt x="1524" y="2051"/>
                  <a:pt x="1526" y="2056"/>
                </a:cubicBezTo>
                <a:cubicBezTo>
                  <a:pt x="1527" y="2058"/>
                  <a:pt x="1527" y="2061"/>
                  <a:pt x="1527" y="2063"/>
                </a:cubicBezTo>
                <a:close/>
                <a:moveTo>
                  <a:pt x="1640" y="2000"/>
                </a:moveTo>
                <a:cubicBezTo>
                  <a:pt x="1642" y="2000"/>
                  <a:pt x="1643" y="2000"/>
                  <a:pt x="1645" y="2000"/>
                </a:cubicBezTo>
                <a:cubicBezTo>
                  <a:pt x="1645" y="2000"/>
                  <a:pt x="1645" y="2000"/>
                  <a:pt x="1646" y="2000"/>
                </a:cubicBezTo>
                <a:cubicBezTo>
                  <a:pt x="1657" y="2002"/>
                  <a:pt x="1669" y="2006"/>
                  <a:pt x="1677" y="2014"/>
                </a:cubicBezTo>
                <a:cubicBezTo>
                  <a:pt x="1678" y="2014"/>
                  <a:pt x="1678" y="2015"/>
                  <a:pt x="1678" y="2015"/>
                </a:cubicBezTo>
                <a:cubicBezTo>
                  <a:pt x="1679" y="2016"/>
                  <a:pt x="1679" y="2016"/>
                  <a:pt x="1680" y="2017"/>
                </a:cubicBezTo>
                <a:cubicBezTo>
                  <a:pt x="1680" y="2017"/>
                  <a:pt x="1680" y="2017"/>
                  <a:pt x="1680" y="2018"/>
                </a:cubicBezTo>
                <a:cubicBezTo>
                  <a:pt x="1681" y="2018"/>
                  <a:pt x="1681" y="2018"/>
                  <a:pt x="1681" y="2018"/>
                </a:cubicBezTo>
                <a:cubicBezTo>
                  <a:pt x="1682" y="2019"/>
                  <a:pt x="1682" y="2019"/>
                  <a:pt x="1682" y="2019"/>
                </a:cubicBezTo>
                <a:cubicBezTo>
                  <a:pt x="1685" y="2024"/>
                  <a:pt x="1688" y="2029"/>
                  <a:pt x="1692" y="2034"/>
                </a:cubicBezTo>
                <a:cubicBezTo>
                  <a:pt x="1692" y="2034"/>
                  <a:pt x="1692" y="2034"/>
                  <a:pt x="1692" y="2034"/>
                </a:cubicBezTo>
                <a:cubicBezTo>
                  <a:pt x="1697" y="2041"/>
                  <a:pt x="1703" y="2049"/>
                  <a:pt x="1707" y="2056"/>
                </a:cubicBezTo>
                <a:cubicBezTo>
                  <a:pt x="1707" y="2057"/>
                  <a:pt x="1707" y="2057"/>
                  <a:pt x="1708" y="2058"/>
                </a:cubicBezTo>
                <a:cubicBezTo>
                  <a:pt x="1708" y="2058"/>
                  <a:pt x="1708" y="2058"/>
                  <a:pt x="1708" y="2058"/>
                </a:cubicBezTo>
                <a:cubicBezTo>
                  <a:pt x="1709" y="2063"/>
                  <a:pt x="1709" y="2066"/>
                  <a:pt x="1707" y="2068"/>
                </a:cubicBezTo>
                <a:cubicBezTo>
                  <a:pt x="1706" y="2069"/>
                  <a:pt x="1706" y="2069"/>
                  <a:pt x="1706" y="2069"/>
                </a:cubicBezTo>
                <a:cubicBezTo>
                  <a:pt x="1705" y="2071"/>
                  <a:pt x="1702" y="2072"/>
                  <a:pt x="1699" y="2073"/>
                </a:cubicBezTo>
                <a:cubicBezTo>
                  <a:pt x="1696" y="2074"/>
                  <a:pt x="1692" y="2075"/>
                  <a:pt x="1688" y="2075"/>
                </a:cubicBezTo>
                <a:cubicBezTo>
                  <a:pt x="1684" y="2075"/>
                  <a:pt x="1684" y="2075"/>
                  <a:pt x="1684" y="2075"/>
                </a:cubicBezTo>
                <a:cubicBezTo>
                  <a:pt x="1684" y="2075"/>
                  <a:pt x="1684" y="2075"/>
                  <a:pt x="1684" y="2075"/>
                </a:cubicBezTo>
                <a:cubicBezTo>
                  <a:pt x="1666" y="2075"/>
                  <a:pt x="1648" y="2075"/>
                  <a:pt x="1629" y="2075"/>
                </a:cubicBezTo>
                <a:cubicBezTo>
                  <a:pt x="1627" y="2075"/>
                  <a:pt x="1625" y="2075"/>
                  <a:pt x="1623" y="2075"/>
                </a:cubicBezTo>
                <a:cubicBezTo>
                  <a:pt x="1623" y="2075"/>
                  <a:pt x="1623" y="2075"/>
                  <a:pt x="1623" y="2075"/>
                </a:cubicBezTo>
                <a:cubicBezTo>
                  <a:pt x="1610" y="2073"/>
                  <a:pt x="1597" y="2068"/>
                  <a:pt x="1589" y="2059"/>
                </a:cubicBezTo>
                <a:cubicBezTo>
                  <a:pt x="1588" y="2057"/>
                  <a:pt x="1587" y="2056"/>
                  <a:pt x="1586" y="2055"/>
                </a:cubicBezTo>
                <a:cubicBezTo>
                  <a:pt x="1586" y="2054"/>
                  <a:pt x="1586" y="2054"/>
                  <a:pt x="1586" y="2054"/>
                </a:cubicBezTo>
                <a:cubicBezTo>
                  <a:pt x="1586" y="2054"/>
                  <a:pt x="1586" y="2054"/>
                  <a:pt x="1586" y="2054"/>
                </a:cubicBezTo>
                <a:cubicBezTo>
                  <a:pt x="1582" y="2047"/>
                  <a:pt x="1578" y="2041"/>
                  <a:pt x="1574" y="2034"/>
                </a:cubicBezTo>
                <a:cubicBezTo>
                  <a:pt x="1571" y="2029"/>
                  <a:pt x="1566" y="2021"/>
                  <a:pt x="1564" y="2015"/>
                </a:cubicBezTo>
                <a:cubicBezTo>
                  <a:pt x="1564" y="2015"/>
                  <a:pt x="1564" y="2015"/>
                  <a:pt x="1564" y="2014"/>
                </a:cubicBezTo>
                <a:cubicBezTo>
                  <a:pt x="1564" y="2014"/>
                  <a:pt x="1564" y="2013"/>
                  <a:pt x="1564" y="2013"/>
                </a:cubicBezTo>
                <a:cubicBezTo>
                  <a:pt x="1564" y="2006"/>
                  <a:pt x="1568" y="2003"/>
                  <a:pt x="1574" y="2002"/>
                </a:cubicBezTo>
                <a:cubicBezTo>
                  <a:pt x="1574" y="2001"/>
                  <a:pt x="1574" y="2001"/>
                  <a:pt x="1574" y="2001"/>
                </a:cubicBezTo>
                <a:cubicBezTo>
                  <a:pt x="1574" y="2001"/>
                  <a:pt x="1575" y="2001"/>
                  <a:pt x="1575" y="2001"/>
                </a:cubicBezTo>
                <a:cubicBezTo>
                  <a:pt x="1575" y="2001"/>
                  <a:pt x="1576" y="2001"/>
                  <a:pt x="1576" y="2001"/>
                </a:cubicBezTo>
                <a:cubicBezTo>
                  <a:pt x="1579" y="2000"/>
                  <a:pt x="1581" y="2000"/>
                  <a:pt x="1585" y="2000"/>
                </a:cubicBezTo>
                <a:cubicBezTo>
                  <a:pt x="1621" y="2000"/>
                  <a:pt x="1621" y="2000"/>
                  <a:pt x="1621" y="2000"/>
                </a:cubicBezTo>
                <a:cubicBezTo>
                  <a:pt x="1627" y="2000"/>
                  <a:pt x="1633" y="2000"/>
                  <a:pt x="1639" y="2000"/>
                </a:cubicBezTo>
                <a:cubicBezTo>
                  <a:pt x="1639" y="2000"/>
                  <a:pt x="1639" y="2000"/>
                  <a:pt x="1639" y="2000"/>
                </a:cubicBezTo>
                <a:cubicBezTo>
                  <a:pt x="1639" y="2000"/>
                  <a:pt x="1640" y="2000"/>
                  <a:pt x="1640" y="2000"/>
                </a:cubicBezTo>
                <a:close/>
                <a:moveTo>
                  <a:pt x="1617" y="1924"/>
                </a:moveTo>
                <a:cubicBezTo>
                  <a:pt x="1621" y="1930"/>
                  <a:pt x="1625" y="1937"/>
                  <a:pt x="1629" y="1943"/>
                </a:cubicBezTo>
                <a:cubicBezTo>
                  <a:pt x="1631" y="1946"/>
                  <a:pt x="1635" y="1950"/>
                  <a:pt x="1637" y="1955"/>
                </a:cubicBezTo>
                <a:cubicBezTo>
                  <a:pt x="1638" y="1956"/>
                  <a:pt x="1639" y="1958"/>
                  <a:pt x="1639" y="1960"/>
                </a:cubicBezTo>
                <a:cubicBezTo>
                  <a:pt x="1639" y="1961"/>
                  <a:pt x="1638" y="1962"/>
                  <a:pt x="1638" y="1963"/>
                </a:cubicBezTo>
                <a:cubicBezTo>
                  <a:pt x="1637" y="1964"/>
                  <a:pt x="1637" y="1964"/>
                  <a:pt x="1636" y="1965"/>
                </a:cubicBezTo>
                <a:cubicBezTo>
                  <a:pt x="1636" y="1965"/>
                  <a:pt x="1636" y="1965"/>
                  <a:pt x="1636" y="1965"/>
                </a:cubicBezTo>
                <a:cubicBezTo>
                  <a:pt x="1636" y="1965"/>
                  <a:pt x="1636" y="1965"/>
                  <a:pt x="1636" y="1965"/>
                </a:cubicBezTo>
                <a:cubicBezTo>
                  <a:pt x="1636" y="1966"/>
                  <a:pt x="1635" y="1966"/>
                  <a:pt x="1635" y="1966"/>
                </a:cubicBezTo>
                <a:cubicBezTo>
                  <a:pt x="1635" y="1966"/>
                  <a:pt x="1634" y="1967"/>
                  <a:pt x="1634" y="1967"/>
                </a:cubicBezTo>
                <a:cubicBezTo>
                  <a:pt x="1634" y="1967"/>
                  <a:pt x="1633" y="1967"/>
                  <a:pt x="1632" y="1968"/>
                </a:cubicBezTo>
                <a:cubicBezTo>
                  <a:pt x="1632" y="1968"/>
                  <a:pt x="1631" y="1968"/>
                  <a:pt x="1630" y="1969"/>
                </a:cubicBezTo>
                <a:cubicBezTo>
                  <a:pt x="1630" y="1969"/>
                  <a:pt x="1630" y="1969"/>
                  <a:pt x="1630" y="1969"/>
                </a:cubicBezTo>
                <a:cubicBezTo>
                  <a:pt x="1630" y="1969"/>
                  <a:pt x="1630" y="1969"/>
                  <a:pt x="1629" y="1969"/>
                </a:cubicBezTo>
                <a:cubicBezTo>
                  <a:pt x="1620" y="1972"/>
                  <a:pt x="1607" y="1970"/>
                  <a:pt x="1598" y="1970"/>
                </a:cubicBezTo>
                <a:cubicBezTo>
                  <a:pt x="1588" y="1970"/>
                  <a:pt x="1578" y="1970"/>
                  <a:pt x="1567" y="1970"/>
                </a:cubicBezTo>
                <a:cubicBezTo>
                  <a:pt x="1558" y="1970"/>
                  <a:pt x="1547" y="1968"/>
                  <a:pt x="1539" y="1962"/>
                </a:cubicBezTo>
                <a:cubicBezTo>
                  <a:pt x="1538" y="1962"/>
                  <a:pt x="1536" y="1961"/>
                  <a:pt x="1535" y="1960"/>
                </a:cubicBezTo>
                <a:cubicBezTo>
                  <a:pt x="1533" y="1958"/>
                  <a:pt x="1531" y="1956"/>
                  <a:pt x="1530" y="1954"/>
                </a:cubicBezTo>
                <a:cubicBezTo>
                  <a:pt x="1529" y="1952"/>
                  <a:pt x="1529" y="1952"/>
                  <a:pt x="1529" y="1952"/>
                </a:cubicBezTo>
                <a:cubicBezTo>
                  <a:pt x="1529" y="1952"/>
                  <a:pt x="1529" y="1952"/>
                  <a:pt x="1529" y="1952"/>
                </a:cubicBezTo>
                <a:cubicBezTo>
                  <a:pt x="1524" y="1944"/>
                  <a:pt x="1520" y="1936"/>
                  <a:pt x="1515" y="1928"/>
                </a:cubicBezTo>
                <a:cubicBezTo>
                  <a:pt x="1513" y="1925"/>
                  <a:pt x="1513" y="1925"/>
                  <a:pt x="1513" y="1925"/>
                </a:cubicBezTo>
                <a:cubicBezTo>
                  <a:pt x="1512" y="1923"/>
                  <a:pt x="1512" y="1921"/>
                  <a:pt x="1512" y="1919"/>
                </a:cubicBezTo>
                <a:cubicBezTo>
                  <a:pt x="1512" y="1917"/>
                  <a:pt x="1513" y="1915"/>
                  <a:pt x="1515" y="1914"/>
                </a:cubicBezTo>
                <a:cubicBezTo>
                  <a:pt x="1517" y="1913"/>
                  <a:pt x="1519" y="1912"/>
                  <a:pt x="1522" y="1911"/>
                </a:cubicBezTo>
                <a:cubicBezTo>
                  <a:pt x="1524" y="1910"/>
                  <a:pt x="1528" y="1910"/>
                  <a:pt x="1531" y="1910"/>
                </a:cubicBezTo>
                <a:cubicBezTo>
                  <a:pt x="1532" y="1910"/>
                  <a:pt x="1532" y="1910"/>
                  <a:pt x="1532" y="1910"/>
                </a:cubicBezTo>
                <a:cubicBezTo>
                  <a:pt x="1540" y="1909"/>
                  <a:pt x="1548" y="1910"/>
                  <a:pt x="1553" y="1910"/>
                </a:cubicBezTo>
                <a:cubicBezTo>
                  <a:pt x="1573" y="1910"/>
                  <a:pt x="1604" y="1906"/>
                  <a:pt x="1617" y="1924"/>
                </a:cubicBezTo>
                <a:close/>
                <a:moveTo>
                  <a:pt x="366" y="1441"/>
                </a:moveTo>
                <a:cubicBezTo>
                  <a:pt x="372" y="1443"/>
                  <a:pt x="377" y="1446"/>
                  <a:pt x="382" y="1448"/>
                </a:cubicBezTo>
                <a:cubicBezTo>
                  <a:pt x="392" y="1453"/>
                  <a:pt x="403" y="1458"/>
                  <a:pt x="413" y="1462"/>
                </a:cubicBezTo>
                <a:cubicBezTo>
                  <a:pt x="418" y="1464"/>
                  <a:pt x="422" y="1466"/>
                  <a:pt x="426" y="1468"/>
                </a:cubicBezTo>
                <a:cubicBezTo>
                  <a:pt x="430" y="1469"/>
                  <a:pt x="433" y="1470"/>
                  <a:pt x="437" y="1472"/>
                </a:cubicBezTo>
                <a:cubicBezTo>
                  <a:pt x="458" y="1479"/>
                  <a:pt x="479" y="1486"/>
                  <a:pt x="502" y="1492"/>
                </a:cubicBezTo>
                <a:cubicBezTo>
                  <a:pt x="527" y="1499"/>
                  <a:pt x="552" y="1505"/>
                  <a:pt x="578" y="1510"/>
                </a:cubicBezTo>
                <a:cubicBezTo>
                  <a:pt x="683" y="1532"/>
                  <a:pt x="786" y="1541"/>
                  <a:pt x="819" y="1542"/>
                </a:cubicBezTo>
                <a:cubicBezTo>
                  <a:pt x="819" y="1610"/>
                  <a:pt x="819" y="1610"/>
                  <a:pt x="819" y="1610"/>
                </a:cubicBezTo>
                <a:cubicBezTo>
                  <a:pt x="857" y="1570"/>
                  <a:pt x="857" y="1570"/>
                  <a:pt x="857" y="1570"/>
                </a:cubicBezTo>
                <a:cubicBezTo>
                  <a:pt x="906" y="1518"/>
                  <a:pt x="906" y="1518"/>
                  <a:pt x="906" y="1518"/>
                </a:cubicBezTo>
                <a:cubicBezTo>
                  <a:pt x="1019" y="1399"/>
                  <a:pt x="1019" y="1399"/>
                  <a:pt x="1019" y="1399"/>
                </a:cubicBezTo>
                <a:cubicBezTo>
                  <a:pt x="933" y="1308"/>
                  <a:pt x="933" y="1308"/>
                  <a:pt x="933" y="1308"/>
                </a:cubicBezTo>
                <a:cubicBezTo>
                  <a:pt x="819" y="1188"/>
                  <a:pt x="819" y="1188"/>
                  <a:pt x="819" y="1188"/>
                </a:cubicBezTo>
                <a:cubicBezTo>
                  <a:pt x="819" y="1271"/>
                  <a:pt x="819" y="1271"/>
                  <a:pt x="819" y="1271"/>
                </a:cubicBezTo>
                <a:cubicBezTo>
                  <a:pt x="740" y="1279"/>
                  <a:pt x="653" y="1266"/>
                  <a:pt x="578" y="1249"/>
                </a:cubicBezTo>
                <a:cubicBezTo>
                  <a:pt x="550" y="1242"/>
                  <a:pt x="525" y="1235"/>
                  <a:pt x="502" y="1229"/>
                </a:cubicBezTo>
                <a:cubicBezTo>
                  <a:pt x="471" y="1219"/>
                  <a:pt x="445" y="1211"/>
                  <a:pt x="426" y="1204"/>
                </a:cubicBezTo>
                <a:cubicBezTo>
                  <a:pt x="422" y="1202"/>
                  <a:pt x="418" y="1201"/>
                  <a:pt x="415" y="1199"/>
                </a:cubicBezTo>
                <a:cubicBezTo>
                  <a:pt x="414" y="1199"/>
                  <a:pt x="414" y="1199"/>
                  <a:pt x="413" y="1199"/>
                </a:cubicBezTo>
                <a:cubicBezTo>
                  <a:pt x="413" y="1199"/>
                  <a:pt x="413" y="1199"/>
                  <a:pt x="413" y="1199"/>
                </a:cubicBezTo>
                <a:cubicBezTo>
                  <a:pt x="354" y="1175"/>
                  <a:pt x="300" y="1147"/>
                  <a:pt x="253" y="1115"/>
                </a:cubicBezTo>
                <a:cubicBezTo>
                  <a:pt x="189" y="1073"/>
                  <a:pt x="142" y="1028"/>
                  <a:pt x="110" y="981"/>
                </a:cubicBezTo>
                <a:cubicBezTo>
                  <a:pt x="94" y="963"/>
                  <a:pt x="80" y="944"/>
                  <a:pt x="68" y="925"/>
                </a:cubicBezTo>
                <a:cubicBezTo>
                  <a:pt x="33" y="870"/>
                  <a:pt x="13" y="811"/>
                  <a:pt x="11" y="751"/>
                </a:cubicBezTo>
                <a:cubicBezTo>
                  <a:pt x="7" y="768"/>
                  <a:pt x="4" y="785"/>
                  <a:pt x="3" y="802"/>
                </a:cubicBezTo>
                <a:cubicBezTo>
                  <a:pt x="0" y="834"/>
                  <a:pt x="4" y="864"/>
                  <a:pt x="7" y="893"/>
                </a:cubicBezTo>
                <a:cubicBezTo>
                  <a:pt x="8" y="898"/>
                  <a:pt x="9" y="904"/>
                  <a:pt x="9" y="909"/>
                </a:cubicBezTo>
                <a:cubicBezTo>
                  <a:pt x="22" y="1021"/>
                  <a:pt x="22" y="1021"/>
                  <a:pt x="22" y="1021"/>
                </a:cubicBezTo>
                <a:cubicBezTo>
                  <a:pt x="23" y="1025"/>
                  <a:pt x="23" y="1029"/>
                  <a:pt x="24" y="1033"/>
                </a:cubicBezTo>
                <a:cubicBezTo>
                  <a:pt x="25" y="1048"/>
                  <a:pt x="27" y="1064"/>
                  <a:pt x="30" y="1080"/>
                </a:cubicBezTo>
                <a:cubicBezTo>
                  <a:pt x="34" y="1101"/>
                  <a:pt x="40" y="1121"/>
                  <a:pt x="47" y="1140"/>
                </a:cubicBezTo>
                <a:cubicBezTo>
                  <a:pt x="61" y="1175"/>
                  <a:pt x="80" y="1208"/>
                  <a:pt x="103" y="1239"/>
                </a:cubicBezTo>
                <a:cubicBezTo>
                  <a:pt x="146" y="1295"/>
                  <a:pt x="202" y="1344"/>
                  <a:pt x="275" y="1390"/>
                </a:cubicBezTo>
                <a:cubicBezTo>
                  <a:pt x="304" y="1409"/>
                  <a:pt x="335" y="1426"/>
                  <a:pt x="366" y="1441"/>
                </a:cubicBezTo>
                <a:close/>
                <a:moveTo>
                  <a:pt x="64" y="773"/>
                </a:moveTo>
                <a:cubicBezTo>
                  <a:pt x="67" y="798"/>
                  <a:pt x="74" y="823"/>
                  <a:pt x="84" y="848"/>
                </a:cubicBezTo>
                <a:cubicBezTo>
                  <a:pt x="107" y="785"/>
                  <a:pt x="165" y="713"/>
                  <a:pt x="209" y="677"/>
                </a:cubicBezTo>
                <a:cubicBezTo>
                  <a:pt x="272" y="628"/>
                  <a:pt x="353" y="583"/>
                  <a:pt x="451" y="545"/>
                </a:cubicBezTo>
                <a:cubicBezTo>
                  <a:pt x="515" y="521"/>
                  <a:pt x="582" y="501"/>
                  <a:pt x="652" y="486"/>
                </a:cubicBezTo>
                <a:cubicBezTo>
                  <a:pt x="652" y="314"/>
                  <a:pt x="652" y="314"/>
                  <a:pt x="652" y="314"/>
                </a:cubicBezTo>
                <a:cubicBezTo>
                  <a:pt x="640" y="317"/>
                  <a:pt x="627" y="320"/>
                  <a:pt x="615" y="323"/>
                </a:cubicBezTo>
                <a:cubicBezTo>
                  <a:pt x="544" y="340"/>
                  <a:pt x="476" y="361"/>
                  <a:pt x="413" y="386"/>
                </a:cubicBezTo>
                <a:cubicBezTo>
                  <a:pt x="345" y="413"/>
                  <a:pt x="288" y="442"/>
                  <a:pt x="238" y="474"/>
                </a:cubicBezTo>
                <a:cubicBezTo>
                  <a:pt x="204" y="496"/>
                  <a:pt x="178" y="516"/>
                  <a:pt x="153" y="537"/>
                </a:cubicBezTo>
                <a:cubicBezTo>
                  <a:pt x="142" y="547"/>
                  <a:pt x="131" y="556"/>
                  <a:pt x="122" y="566"/>
                </a:cubicBezTo>
                <a:cubicBezTo>
                  <a:pt x="81" y="622"/>
                  <a:pt x="60" y="684"/>
                  <a:pt x="62" y="747"/>
                </a:cubicBezTo>
                <a:cubicBezTo>
                  <a:pt x="62" y="756"/>
                  <a:pt x="63" y="764"/>
                  <a:pt x="64" y="773"/>
                </a:cubicBezTo>
                <a:close/>
                <a:moveTo>
                  <a:pt x="1928" y="693"/>
                </a:moveTo>
                <a:cubicBezTo>
                  <a:pt x="1966" y="727"/>
                  <a:pt x="2007" y="795"/>
                  <a:pt x="2021" y="856"/>
                </a:cubicBezTo>
                <a:cubicBezTo>
                  <a:pt x="2034" y="828"/>
                  <a:pt x="2042" y="798"/>
                  <a:pt x="2045" y="768"/>
                </a:cubicBezTo>
                <a:cubicBezTo>
                  <a:pt x="2046" y="761"/>
                  <a:pt x="2047" y="754"/>
                  <a:pt x="2047" y="747"/>
                </a:cubicBezTo>
                <a:cubicBezTo>
                  <a:pt x="2049" y="670"/>
                  <a:pt x="2018" y="595"/>
                  <a:pt x="1958" y="530"/>
                </a:cubicBezTo>
                <a:cubicBezTo>
                  <a:pt x="1924" y="501"/>
                  <a:pt x="1884" y="473"/>
                  <a:pt x="1839" y="447"/>
                </a:cubicBezTo>
                <a:cubicBezTo>
                  <a:pt x="1782" y="415"/>
                  <a:pt x="1718" y="387"/>
                  <a:pt x="1639" y="359"/>
                </a:cubicBezTo>
                <a:cubicBezTo>
                  <a:pt x="1584" y="340"/>
                  <a:pt x="1524" y="324"/>
                  <a:pt x="1457" y="310"/>
                </a:cubicBezTo>
                <a:cubicBezTo>
                  <a:pt x="1457" y="482"/>
                  <a:pt x="1457" y="482"/>
                  <a:pt x="1457" y="482"/>
                </a:cubicBezTo>
                <a:cubicBezTo>
                  <a:pt x="1542" y="500"/>
                  <a:pt x="1625" y="525"/>
                  <a:pt x="1700" y="556"/>
                </a:cubicBezTo>
                <a:cubicBezTo>
                  <a:pt x="1795" y="595"/>
                  <a:pt x="1871" y="642"/>
                  <a:pt x="1928" y="693"/>
                </a:cubicBezTo>
                <a:close/>
                <a:moveTo>
                  <a:pt x="1054" y="814"/>
                </a:moveTo>
                <a:cubicBezTo>
                  <a:pt x="1186" y="814"/>
                  <a:pt x="1408" y="789"/>
                  <a:pt x="1408" y="696"/>
                </a:cubicBezTo>
                <a:cubicBezTo>
                  <a:pt x="1408" y="118"/>
                  <a:pt x="1408" y="118"/>
                  <a:pt x="1408" y="118"/>
                </a:cubicBezTo>
                <a:cubicBezTo>
                  <a:pt x="1408" y="25"/>
                  <a:pt x="1186" y="0"/>
                  <a:pt x="1054" y="0"/>
                </a:cubicBezTo>
                <a:cubicBezTo>
                  <a:pt x="923" y="0"/>
                  <a:pt x="701" y="25"/>
                  <a:pt x="701" y="118"/>
                </a:cubicBezTo>
                <a:cubicBezTo>
                  <a:pt x="701" y="696"/>
                  <a:pt x="701" y="696"/>
                  <a:pt x="701" y="696"/>
                </a:cubicBezTo>
                <a:cubicBezTo>
                  <a:pt x="701" y="789"/>
                  <a:pt x="923" y="814"/>
                  <a:pt x="1054" y="814"/>
                </a:cubicBezTo>
                <a:close/>
                <a:moveTo>
                  <a:pt x="1054" y="35"/>
                </a:moveTo>
                <a:cubicBezTo>
                  <a:pt x="1219" y="35"/>
                  <a:pt x="1352" y="71"/>
                  <a:pt x="1352" y="116"/>
                </a:cubicBezTo>
                <a:cubicBezTo>
                  <a:pt x="1352" y="161"/>
                  <a:pt x="1219" y="197"/>
                  <a:pt x="1054" y="197"/>
                </a:cubicBezTo>
                <a:cubicBezTo>
                  <a:pt x="890" y="197"/>
                  <a:pt x="757" y="161"/>
                  <a:pt x="757" y="116"/>
                </a:cubicBezTo>
                <a:cubicBezTo>
                  <a:pt x="757" y="71"/>
                  <a:pt x="890" y="35"/>
                  <a:pt x="1054" y="35"/>
                </a:cubicBezTo>
                <a:close/>
              </a:path>
            </a:pathLst>
          </a:custGeom>
          <a:solidFill>
            <a:srgbClr val="FFFFFF"/>
          </a:solidFill>
          <a:ln>
            <a:noFill/>
          </a:ln>
        </p:spPr>
        <p:txBody>
          <a:bodyPr vert="horz" wrap="square" lIns="82293" tIns="41147" rIns="82293" bIns="41147"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292929"/>
              </a:solidFill>
              <a:effectLst/>
              <a:uLnTx/>
              <a:uFillTx/>
              <a:latin typeface="Calibri" panose="020F0502020204030204"/>
              <a:ea typeface="+mn-ea"/>
              <a:cs typeface="+mn-cs"/>
            </a:endParaRPr>
          </a:p>
        </p:txBody>
      </p:sp>
      <p:grpSp>
        <p:nvGrpSpPr>
          <p:cNvPr id="78" name="Group 77"/>
          <p:cNvGrpSpPr/>
          <p:nvPr/>
        </p:nvGrpSpPr>
        <p:grpSpPr>
          <a:xfrm>
            <a:off x="6075197" y="2859331"/>
            <a:ext cx="305006" cy="212051"/>
            <a:chOff x="13064917" y="2027871"/>
            <a:chExt cx="637723" cy="443368"/>
          </a:xfrm>
        </p:grpSpPr>
        <p:sp>
          <p:nvSpPr>
            <p:cNvPr id="79" name="Freeform 20"/>
            <p:cNvSpPr>
              <a:spLocks noEditPoints="1"/>
            </p:cNvSpPr>
            <p:nvPr/>
          </p:nvSpPr>
          <p:spPr bwMode="black">
            <a:xfrm>
              <a:off x="13064917" y="2027871"/>
              <a:ext cx="637723" cy="443368"/>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rgbClr val="FFFFFF"/>
            </a:solidFill>
            <a:extLst/>
          </p:spPr>
          <p:txBody>
            <a:bodyPr vert="horz" wrap="square" lIns="82293" tIns="41147" rIns="82293" bIns="41147"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0" name="Freeform 14"/>
            <p:cNvSpPr>
              <a:spLocks noEditPoints="1"/>
            </p:cNvSpPr>
            <p:nvPr/>
          </p:nvSpPr>
          <p:spPr bwMode="black">
            <a:xfrm>
              <a:off x="13288290" y="2095241"/>
              <a:ext cx="202694" cy="214509"/>
            </a:xfrm>
            <a:custGeom>
              <a:avLst/>
              <a:gdLst>
                <a:gd name="T0" fmla="*/ 0 w 383"/>
                <a:gd name="T1" fmla="*/ 378 h 405"/>
                <a:gd name="T2" fmla="*/ 0 w 383"/>
                <a:gd name="T3" fmla="*/ 163 h 405"/>
                <a:gd name="T4" fmla="*/ 39 w 383"/>
                <a:gd name="T5" fmla="*/ 163 h 405"/>
                <a:gd name="T6" fmla="*/ 39 w 383"/>
                <a:gd name="T7" fmla="*/ 378 h 405"/>
                <a:gd name="T8" fmla="*/ 0 w 383"/>
                <a:gd name="T9" fmla="*/ 378 h 405"/>
                <a:gd name="T10" fmla="*/ 357 w 383"/>
                <a:gd name="T11" fmla="*/ 158 h 405"/>
                <a:gd name="T12" fmla="*/ 263 w 383"/>
                <a:gd name="T13" fmla="*/ 156 h 405"/>
                <a:gd name="T14" fmla="*/ 286 w 383"/>
                <a:gd name="T15" fmla="*/ 97 h 405"/>
                <a:gd name="T16" fmla="*/ 260 w 383"/>
                <a:gd name="T17" fmla="*/ 0 h 405"/>
                <a:gd name="T18" fmla="*/ 233 w 383"/>
                <a:gd name="T19" fmla="*/ 26 h 405"/>
                <a:gd name="T20" fmla="*/ 131 w 383"/>
                <a:gd name="T21" fmla="*/ 145 h 405"/>
                <a:gd name="T22" fmla="*/ 59 w 383"/>
                <a:gd name="T23" fmla="*/ 185 h 405"/>
                <a:gd name="T24" fmla="*/ 59 w 383"/>
                <a:gd name="T25" fmla="*/ 364 h 405"/>
                <a:gd name="T26" fmla="*/ 162 w 383"/>
                <a:gd name="T27" fmla="*/ 405 h 405"/>
                <a:gd name="T28" fmla="*/ 276 w 383"/>
                <a:gd name="T29" fmla="*/ 403 h 405"/>
                <a:gd name="T30" fmla="*/ 305 w 383"/>
                <a:gd name="T31" fmla="*/ 377 h 405"/>
                <a:gd name="T32" fmla="*/ 291 w 383"/>
                <a:gd name="T33" fmla="*/ 351 h 405"/>
                <a:gd name="T34" fmla="*/ 291 w 383"/>
                <a:gd name="T35" fmla="*/ 351 h 405"/>
                <a:gd name="T36" fmla="*/ 290 w 383"/>
                <a:gd name="T37" fmla="*/ 351 h 405"/>
                <a:gd name="T38" fmla="*/ 286 w 383"/>
                <a:gd name="T39" fmla="*/ 346 h 405"/>
                <a:gd name="T40" fmla="*/ 291 w 383"/>
                <a:gd name="T41" fmla="*/ 340 h 405"/>
                <a:gd name="T42" fmla="*/ 302 w 383"/>
                <a:gd name="T43" fmla="*/ 340 h 405"/>
                <a:gd name="T44" fmla="*/ 331 w 383"/>
                <a:gd name="T45" fmla="*/ 314 h 405"/>
                <a:gd name="T46" fmla="*/ 317 w 383"/>
                <a:gd name="T47" fmla="*/ 288 h 405"/>
                <a:gd name="T48" fmla="*/ 317 w 383"/>
                <a:gd name="T49" fmla="*/ 288 h 405"/>
                <a:gd name="T50" fmla="*/ 316 w 383"/>
                <a:gd name="T51" fmla="*/ 287 h 405"/>
                <a:gd name="T52" fmla="*/ 312 w 383"/>
                <a:gd name="T53" fmla="*/ 282 h 405"/>
                <a:gd name="T54" fmla="*/ 317 w 383"/>
                <a:gd name="T55" fmla="*/ 277 h 405"/>
                <a:gd name="T56" fmla="*/ 328 w 383"/>
                <a:gd name="T57" fmla="*/ 276 h 405"/>
                <a:gd name="T58" fmla="*/ 357 w 383"/>
                <a:gd name="T59" fmla="*/ 250 h 405"/>
                <a:gd name="T60" fmla="*/ 343 w 383"/>
                <a:gd name="T61" fmla="*/ 225 h 405"/>
                <a:gd name="T62" fmla="*/ 343 w 383"/>
                <a:gd name="T63" fmla="*/ 225 h 405"/>
                <a:gd name="T64" fmla="*/ 342 w 383"/>
                <a:gd name="T65" fmla="*/ 224 h 405"/>
                <a:gd name="T66" fmla="*/ 338 w 383"/>
                <a:gd name="T67" fmla="*/ 219 h 405"/>
                <a:gd name="T68" fmla="*/ 343 w 383"/>
                <a:gd name="T69" fmla="*/ 213 h 405"/>
                <a:gd name="T70" fmla="*/ 354 w 383"/>
                <a:gd name="T71" fmla="*/ 213 h 405"/>
                <a:gd name="T72" fmla="*/ 383 w 383"/>
                <a:gd name="T73" fmla="*/ 187 h 405"/>
                <a:gd name="T74" fmla="*/ 357 w 383"/>
                <a:gd name="T75" fmla="*/ 15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3" h="405">
                  <a:moveTo>
                    <a:pt x="0" y="378"/>
                  </a:moveTo>
                  <a:cubicBezTo>
                    <a:pt x="0" y="163"/>
                    <a:pt x="0" y="163"/>
                    <a:pt x="0" y="163"/>
                  </a:cubicBezTo>
                  <a:cubicBezTo>
                    <a:pt x="39" y="163"/>
                    <a:pt x="39" y="163"/>
                    <a:pt x="39" y="163"/>
                  </a:cubicBezTo>
                  <a:cubicBezTo>
                    <a:pt x="39" y="378"/>
                    <a:pt x="39" y="378"/>
                    <a:pt x="39" y="378"/>
                  </a:cubicBezTo>
                  <a:cubicBezTo>
                    <a:pt x="0" y="378"/>
                    <a:pt x="0" y="378"/>
                    <a:pt x="0" y="378"/>
                  </a:cubicBezTo>
                  <a:close/>
                  <a:moveTo>
                    <a:pt x="357" y="158"/>
                  </a:moveTo>
                  <a:cubicBezTo>
                    <a:pt x="357" y="158"/>
                    <a:pt x="309" y="157"/>
                    <a:pt x="263" y="156"/>
                  </a:cubicBezTo>
                  <a:cubicBezTo>
                    <a:pt x="271" y="137"/>
                    <a:pt x="281" y="113"/>
                    <a:pt x="286" y="97"/>
                  </a:cubicBezTo>
                  <a:cubicBezTo>
                    <a:pt x="295" y="65"/>
                    <a:pt x="299" y="1"/>
                    <a:pt x="260" y="0"/>
                  </a:cubicBezTo>
                  <a:cubicBezTo>
                    <a:pt x="245" y="0"/>
                    <a:pt x="233" y="11"/>
                    <a:pt x="233" y="26"/>
                  </a:cubicBezTo>
                  <a:cubicBezTo>
                    <a:pt x="233" y="83"/>
                    <a:pt x="197" y="131"/>
                    <a:pt x="131" y="145"/>
                  </a:cubicBezTo>
                  <a:cubicBezTo>
                    <a:pt x="100" y="152"/>
                    <a:pt x="69" y="169"/>
                    <a:pt x="59" y="185"/>
                  </a:cubicBezTo>
                  <a:cubicBezTo>
                    <a:pt x="59" y="223"/>
                    <a:pt x="59" y="364"/>
                    <a:pt x="59" y="364"/>
                  </a:cubicBezTo>
                  <a:cubicBezTo>
                    <a:pt x="59" y="364"/>
                    <a:pt x="127" y="405"/>
                    <a:pt x="162" y="405"/>
                  </a:cubicBezTo>
                  <a:cubicBezTo>
                    <a:pt x="163" y="405"/>
                    <a:pt x="276" y="403"/>
                    <a:pt x="276" y="403"/>
                  </a:cubicBezTo>
                  <a:cubicBezTo>
                    <a:pt x="291" y="404"/>
                    <a:pt x="304" y="392"/>
                    <a:pt x="305" y="377"/>
                  </a:cubicBezTo>
                  <a:cubicBezTo>
                    <a:pt x="305" y="366"/>
                    <a:pt x="300" y="356"/>
                    <a:pt x="291" y="351"/>
                  </a:cubicBezTo>
                  <a:cubicBezTo>
                    <a:pt x="291" y="351"/>
                    <a:pt x="291" y="351"/>
                    <a:pt x="291" y="351"/>
                  </a:cubicBezTo>
                  <a:cubicBezTo>
                    <a:pt x="290" y="351"/>
                    <a:pt x="290" y="351"/>
                    <a:pt x="290" y="351"/>
                  </a:cubicBezTo>
                  <a:cubicBezTo>
                    <a:pt x="287" y="350"/>
                    <a:pt x="286" y="348"/>
                    <a:pt x="286" y="346"/>
                  </a:cubicBezTo>
                  <a:cubicBezTo>
                    <a:pt x="286" y="342"/>
                    <a:pt x="288" y="340"/>
                    <a:pt x="291" y="340"/>
                  </a:cubicBezTo>
                  <a:cubicBezTo>
                    <a:pt x="302" y="340"/>
                    <a:pt x="302" y="340"/>
                    <a:pt x="302" y="340"/>
                  </a:cubicBezTo>
                  <a:cubicBezTo>
                    <a:pt x="317" y="340"/>
                    <a:pt x="330" y="329"/>
                    <a:pt x="331" y="314"/>
                  </a:cubicBezTo>
                  <a:cubicBezTo>
                    <a:pt x="331" y="303"/>
                    <a:pt x="326" y="293"/>
                    <a:pt x="317" y="288"/>
                  </a:cubicBezTo>
                  <a:cubicBezTo>
                    <a:pt x="317" y="288"/>
                    <a:pt x="317" y="288"/>
                    <a:pt x="317" y="288"/>
                  </a:cubicBezTo>
                  <a:cubicBezTo>
                    <a:pt x="316" y="288"/>
                    <a:pt x="316" y="288"/>
                    <a:pt x="316" y="287"/>
                  </a:cubicBezTo>
                  <a:cubicBezTo>
                    <a:pt x="313" y="287"/>
                    <a:pt x="312" y="285"/>
                    <a:pt x="312" y="282"/>
                  </a:cubicBezTo>
                  <a:cubicBezTo>
                    <a:pt x="312" y="279"/>
                    <a:pt x="314" y="277"/>
                    <a:pt x="317" y="277"/>
                  </a:cubicBezTo>
                  <a:cubicBezTo>
                    <a:pt x="328" y="276"/>
                    <a:pt x="328" y="276"/>
                    <a:pt x="328" y="276"/>
                  </a:cubicBezTo>
                  <a:cubicBezTo>
                    <a:pt x="343" y="277"/>
                    <a:pt x="356" y="265"/>
                    <a:pt x="357" y="250"/>
                  </a:cubicBezTo>
                  <a:cubicBezTo>
                    <a:pt x="357" y="239"/>
                    <a:pt x="352" y="229"/>
                    <a:pt x="343" y="225"/>
                  </a:cubicBezTo>
                  <a:cubicBezTo>
                    <a:pt x="343" y="225"/>
                    <a:pt x="343" y="225"/>
                    <a:pt x="343" y="225"/>
                  </a:cubicBezTo>
                  <a:cubicBezTo>
                    <a:pt x="342" y="224"/>
                    <a:pt x="342" y="224"/>
                    <a:pt x="342" y="224"/>
                  </a:cubicBezTo>
                  <a:cubicBezTo>
                    <a:pt x="339" y="223"/>
                    <a:pt x="338" y="221"/>
                    <a:pt x="338" y="219"/>
                  </a:cubicBezTo>
                  <a:cubicBezTo>
                    <a:pt x="338" y="216"/>
                    <a:pt x="340" y="213"/>
                    <a:pt x="343" y="213"/>
                  </a:cubicBezTo>
                  <a:cubicBezTo>
                    <a:pt x="354" y="213"/>
                    <a:pt x="354" y="213"/>
                    <a:pt x="354" y="213"/>
                  </a:cubicBezTo>
                  <a:cubicBezTo>
                    <a:pt x="369" y="214"/>
                    <a:pt x="382" y="202"/>
                    <a:pt x="383" y="187"/>
                  </a:cubicBezTo>
                  <a:cubicBezTo>
                    <a:pt x="383" y="172"/>
                    <a:pt x="374" y="159"/>
                    <a:pt x="357" y="158"/>
                  </a:cubicBezTo>
                  <a:close/>
                </a:path>
              </a:pathLst>
            </a:custGeom>
            <a:solidFill>
              <a:srgbClr val="FFFFFF"/>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2290" tIns="41145" rIns="82290" bIns="41145" numCol="1" rtlCol="0" anchor="ctr" anchorCtr="0" compatLnSpc="1">
              <a:prstTxWarp prst="textNoShape">
                <a:avLst/>
              </a:prstTxWarp>
            </a:bodyPr>
            <a:lstStyle/>
            <a:p>
              <a:pPr marL="0" marR="0" lvl="0" indent="0" algn="l" defTabSz="7405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122" normalizeH="0" baseline="0" noProof="0">
                <a:ln>
                  <a:noFill/>
                </a:ln>
                <a:solidFill>
                  <a:srgbClr val="292929">
                    <a:lumMod val="50000"/>
                  </a:srgbClr>
                </a:solidFill>
                <a:effectLst/>
                <a:uLnTx/>
                <a:uFillTx/>
                <a:latin typeface="Segoe Light" pitchFamily="34" charset="0"/>
                <a:ea typeface="+mn-ea"/>
                <a:cs typeface="+mn-cs"/>
              </a:endParaRPr>
            </a:p>
          </p:txBody>
        </p:sp>
      </p:grpSp>
    </p:spTree>
    <p:extLst>
      <p:ext uri="{BB962C8B-B14F-4D97-AF65-F5344CB8AC3E}">
        <p14:creationId xmlns:p14="http://schemas.microsoft.com/office/powerpoint/2010/main" val="414635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4888" y="20983"/>
            <a:ext cx="10822941" cy="574516"/>
          </a:xfrm>
        </p:spPr>
        <p:txBody>
          <a:bodyPr/>
          <a:lstStyle/>
          <a:p>
            <a:r>
              <a:rPr lang="en-US" sz="3200">
                <a:solidFill>
                  <a:schemeClr val="bg1"/>
                </a:solidFill>
              </a:rPr>
              <a:t>Dynamics 365 </a:t>
            </a:r>
          </a:p>
        </p:txBody>
      </p:sp>
      <p:sp>
        <p:nvSpPr>
          <p:cNvPr id="5" name="Text Placeholder 4"/>
          <p:cNvSpPr>
            <a:spLocks noGrp="1"/>
          </p:cNvSpPr>
          <p:nvPr>
            <p:ph type="subTitle" idx="1"/>
          </p:nvPr>
        </p:nvSpPr>
        <p:spPr>
          <a:xfrm>
            <a:off x="3389509" y="668342"/>
            <a:ext cx="7792599" cy="369332"/>
          </a:xfrm>
        </p:spPr>
        <p:txBody>
          <a:bodyPr/>
          <a:lstStyle/>
          <a:p>
            <a:r>
              <a:rPr lang="en-US"/>
              <a:t>one platform – </a:t>
            </a:r>
            <a:r>
              <a:rPr lang="en-US" i="1"/>
              <a:t>many applications</a:t>
            </a:r>
          </a:p>
        </p:txBody>
      </p:sp>
      <p:sp>
        <p:nvSpPr>
          <p:cNvPr id="23" name="Round Diagonal Corner Rectangle 22"/>
          <p:cNvSpPr/>
          <p:nvPr/>
        </p:nvSpPr>
        <p:spPr>
          <a:xfrm flipH="1">
            <a:off x="10006425" y="2867957"/>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Veteran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123" name="Group 122"/>
          <p:cNvGrpSpPr/>
          <p:nvPr/>
        </p:nvGrpSpPr>
        <p:grpSpPr>
          <a:xfrm>
            <a:off x="9962910" y="2012363"/>
            <a:ext cx="1708569" cy="721643"/>
            <a:chOff x="773726" y="2974660"/>
            <a:chExt cx="1281427" cy="541232"/>
          </a:xfrm>
          <a:solidFill>
            <a:schemeClr val="tx2"/>
          </a:solidFill>
        </p:grpSpPr>
        <p:grpSp>
          <p:nvGrpSpPr>
            <p:cNvPr id="24" name="Group 23"/>
            <p:cNvGrpSpPr/>
            <p:nvPr/>
          </p:nvGrpSpPr>
          <p:grpSpPr>
            <a:xfrm>
              <a:off x="1239559" y="3028871"/>
              <a:ext cx="389116" cy="487021"/>
              <a:chOff x="7937500" y="2147888"/>
              <a:chExt cx="492126" cy="615949"/>
            </a:xfrm>
            <a:grpFill/>
          </p:grpSpPr>
          <p:sp>
            <p:nvSpPr>
              <p:cNvPr id="25" name="Oval 11"/>
              <p:cNvSpPr>
                <a:spLocks noChangeArrowheads="1"/>
              </p:cNvSpPr>
              <p:nvPr/>
            </p:nvSpPr>
            <p:spPr bwMode="auto">
              <a:xfrm>
                <a:off x="7997825" y="2147888"/>
                <a:ext cx="127000" cy="13652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12"/>
              <p:cNvSpPr>
                <a:spLocks noChangeArrowheads="1"/>
              </p:cNvSpPr>
              <p:nvPr/>
            </p:nvSpPr>
            <p:spPr bwMode="auto">
              <a:xfrm>
                <a:off x="8220075" y="2155825"/>
                <a:ext cx="130175" cy="134937"/>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3"/>
              <p:cNvSpPr>
                <a:spLocks/>
              </p:cNvSpPr>
              <p:nvPr/>
            </p:nvSpPr>
            <p:spPr bwMode="auto">
              <a:xfrm>
                <a:off x="8199438" y="2311400"/>
                <a:ext cx="230188" cy="450850"/>
              </a:xfrm>
              <a:custGeom>
                <a:avLst/>
                <a:gdLst/>
                <a:ahLst/>
                <a:cxnLst>
                  <a:cxn ang="0">
                    <a:pos x="103" y="86"/>
                  </a:cxn>
                  <a:cxn ang="0">
                    <a:pos x="83" y="21"/>
                  </a:cxn>
                  <a:cxn ang="0">
                    <a:pos x="55" y="0"/>
                  </a:cxn>
                  <a:cxn ang="0">
                    <a:pos x="40" y="0"/>
                  </a:cxn>
                  <a:cxn ang="0">
                    <a:pos x="24" y="0"/>
                  </a:cxn>
                  <a:cxn ang="0">
                    <a:pos x="0" y="14"/>
                  </a:cxn>
                  <a:cxn ang="0">
                    <a:pos x="17" y="29"/>
                  </a:cxn>
                  <a:cxn ang="0">
                    <a:pos x="18" y="31"/>
                  </a:cxn>
                  <a:cxn ang="0">
                    <a:pos x="20" y="42"/>
                  </a:cxn>
                  <a:cxn ang="0">
                    <a:pos x="14" y="61"/>
                  </a:cxn>
                  <a:cxn ang="0">
                    <a:pos x="15" y="61"/>
                  </a:cxn>
                  <a:cxn ang="0">
                    <a:pos x="39" y="86"/>
                  </a:cxn>
                  <a:cxn ang="0">
                    <a:pos x="39" y="135"/>
                  </a:cxn>
                  <a:cxn ang="0">
                    <a:pos x="25" y="149"/>
                  </a:cxn>
                  <a:cxn ang="0">
                    <a:pos x="23" y="149"/>
                  </a:cxn>
                  <a:cxn ang="0">
                    <a:pos x="19" y="187"/>
                  </a:cxn>
                  <a:cxn ang="0">
                    <a:pos x="20" y="193"/>
                  </a:cxn>
                  <a:cxn ang="0">
                    <a:pos x="27" y="207"/>
                  </a:cxn>
                  <a:cxn ang="0">
                    <a:pos x="33" y="209"/>
                  </a:cxn>
                  <a:cxn ang="0">
                    <a:pos x="37" y="209"/>
                  </a:cxn>
                  <a:cxn ang="0">
                    <a:pos x="43" y="209"/>
                  </a:cxn>
                  <a:cxn ang="0">
                    <a:pos x="46" y="209"/>
                  </a:cxn>
                  <a:cxn ang="0">
                    <a:pos x="54" y="206"/>
                  </a:cxn>
                  <a:cxn ang="0">
                    <a:pos x="59" y="193"/>
                  </a:cxn>
                  <a:cxn ang="0">
                    <a:pos x="67" y="138"/>
                  </a:cxn>
                  <a:cxn ang="0">
                    <a:pos x="77" y="138"/>
                  </a:cxn>
                  <a:cxn ang="0">
                    <a:pos x="88" y="124"/>
                  </a:cxn>
                  <a:cxn ang="0">
                    <a:pos x="79" y="94"/>
                  </a:cxn>
                  <a:cxn ang="0">
                    <a:pos x="64" y="38"/>
                  </a:cxn>
                  <a:cxn ang="0">
                    <a:pos x="62" y="32"/>
                  </a:cxn>
                  <a:cxn ang="0">
                    <a:pos x="64" y="29"/>
                  </a:cxn>
                  <a:cxn ang="0">
                    <a:pos x="67" y="30"/>
                  </a:cxn>
                  <a:cxn ang="0">
                    <a:pos x="68" y="38"/>
                  </a:cxn>
                  <a:cxn ang="0">
                    <a:pos x="85" y="93"/>
                  </a:cxn>
                  <a:cxn ang="0">
                    <a:pos x="103" y="86"/>
                  </a:cxn>
                </a:cxnLst>
                <a:rect l="0" t="0" r="r" b="b"/>
                <a:pathLst>
                  <a:path w="107" h="209">
                    <a:moveTo>
                      <a:pt x="103" y="86"/>
                    </a:moveTo>
                    <a:cubicBezTo>
                      <a:pt x="83" y="21"/>
                      <a:pt x="83" y="21"/>
                      <a:pt x="83" y="21"/>
                    </a:cubicBezTo>
                    <a:cubicBezTo>
                      <a:pt x="81" y="13"/>
                      <a:pt x="71" y="0"/>
                      <a:pt x="55" y="0"/>
                    </a:cubicBezTo>
                    <a:cubicBezTo>
                      <a:pt x="40" y="0"/>
                      <a:pt x="40" y="0"/>
                      <a:pt x="40" y="0"/>
                    </a:cubicBezTo>
                    <a:cubicBezTo>
                      <a:pt x="24" y="0"/>
                      <a:pt x="24" y="0"/>
                      <a:pt x="24" y="0"/>
                    </a:cubicBezTo>
                    <a:cubicBezTo>
                      <a:pt x="12" y="0"/>
                      <a:pt x="4" y="7"/>
                      <a:pt x="0" y="14"/>
                    </a:cubicBezTo>
                    <a:cubicBezTo>
                      <a:pt x="7" y="16"/>
                      <a:pt x="14" y="22"/>
                      <a:pt x="17" y="29"/>
                    </a:cubicBezTo>
                    <a:cubicBezTo>
                      <a:pt x="18" y="30"/>
                      <a:pt x="18" y="30"/>
                      <a:pt x="18" y="31"/>
                    </a:cubicBezTo>
                    <a:cubicBezTo>
                      <a:pt x="19" y="34"/>
                      <a:pt x="20" y="38"/>
                      <a:pt x="20" y="42"/>
                    </a:cubicBezTo>
                    <a:cubicBezTo>
                      <a:pt x="20" y="49"/>
                      <a:pt x="18" y="56"/>
                      <a:pt x="14" y="61"/>
                    </a:cubicBezTo>
                    <a:cubicBezTo>
                      <a:pt x="15" y="61"/>
                      <a:pt x="15" y="61"/>
                      <a:pt x="15" y="61"/>
                    </a:cubicBezTo>
                    <a:cubicBezTo>
                      <a:pt x="30" y="61"/>
                      <a:pt x="39" y="70"/>
                      <a:pt x="39" y="86"/>
                    </a:cubicBezTo>
                    <a:cubicBezTo>
                      <a:pt x="39" y="135"/>
                      <a:pt x="39" y="135"/>
                      <a:pt x="39" y="135"/>
                    </a:cubicBezTo>
                    <a:cubicBezTo>
                      <a:pt x="39" y="143"/>
                      <a:pt x="33" y="149"/>
                      <a:pt x="25" y="149"/>
                    </a:cubicBezTo>
                    <a:cubicBezTo>
                      <a:pt x="24" y="149"/>
                      <a:pt x="23" y="149"/>
                      <a:pt x="23" y="149"/>
                    </a:cubicBezTo>
                    <a:cubicBezTo>
                      <a:pt x="19" y="187"/>
                      <a:pt x="19" y="187"/>
                      <a:pt x="19" y="187"/>
                    </a:cubicBezTo>
                    <a:cubicBezTo>
                      <a:pt x="20" y="193"/>
                      <a:pt x="20" y="193"/>
                      <a:pt x="20" y="193"/>
                    </a:cubicBezTo>
                    <a:cubicBezTo>
                      <a:pt x="21" y="200"/>
                      <a:pt x="23" y="205"/>
                      <a:pt x="27" y="207"/>
                    </a:cubicBezTo>
                    <a:cubicBezTo>
                      <a:pt x="28" y="209"/>
                      <a:pt x="30" y="209"/>
                      <a:pt x="33" y="209"/>
                    </a:cubicBezTo>
                    <a:cubicBezTo>
                      <a:pt x="37" y="209"/>
                      <a:pt x="37" y="209"/>
                      <a:pt x="37" y="209"/>
                    </a:cubicBezTo>
                    <a:cubicBezTo>
                      <a:pt x="43" y="209"/>
                      <a:pt x="43" y="209"/>
                      <a:pt x="43" y="209"/>
                    </a:cubicBezTo>
                    <a:cubicBezTo>
                      <a:pt x="46" y="209"/>
                      <a:pt x="46" y="209"/>
                      <a:pt x="46" y="209"/>
                    </a:cubicBezTo>
                    <a:cubicBezTo>
                      <a:pt x="49" y="209"/>
                      <a:pt x="52" y="209"/>
                      <a:pt x="54" y="206"/>
                    </a:cubicBezTo>
                    <a:cubicBezTo>
                      <a:pt x="57" y="203"/>
                      <a:pt x="59" y="199"/>
                      <a:pt x="59" y="193"/>
                    </a:cubicBezTo>
                    <a:cubicBezTo>
                      <a:pt x="67" y="138"/>
                      <a:pt x="67" y="138"/>
                      <a:pt x="67" y="138"/>
                    </a:cubicBezTo>
                    <a:cubicBezTo>
                      <a:pt x="77" y="138"/>
                      <a:pt x="77" y="138"/>
                      <a:pt x="77" y="138"/>
                    </a:cubicBezTo>
                    <a:cubicBezTo>
                      <a:pt x="85" y="138"/>
                      <a:pt x="90" y="131"/>
                      <a:pt x="88" y="124"/>
                    </a:cubicBezTo>
                    <a:cubicBezTo>
                      <a:pt x="79" y="94"/>
                      <a:pt x="79" y="94"/>
                      <a:pt x="79" y="94"/>
                    </a:cubicBezTo>
                    <a:cubicBezTo>
                      <a:pt x="64" y="38"/>
                      <a:pt x="64" y="38"/>
                      <a:pt x="64" y="38"/>
                    </a:cubicBezTo>
                    <a:cubicBezTo>
                      <a:pt x="62" y="32"/>
                      <a:pt x="62" y="32"/>
                      <a:pt x="62" y="32"/>
                    </a:cubicBezTo>
                    <a:cubicBezTo>
                      <a:pt x="61" y="30"/>
                      <a:pt x="62" y="29"/>
                      <a:pt x="64" y="29"/>
                    </a:cubicBezTo>
                    <a:cubicBezTo>
                      <a:pt x="64" y="28"/>
                      <a:pt x="66" y="29"/>
                      <a:pt x="67" y="30"/>
                    </a:cubicBezTo>
                    <a:cubicBezTo>
                      <a:pt x="68" y="38"/>
                      <a:pt x="68" y="38"/>
                      <a:pt x="68" y="38"/>
                    </a:cubicBezTo>
                    <a:cubicBezTo>
                      <a:pt x="85" y="93"/>
                      <a:pt x="85" y="93"/>
                      <a:pt x="85" y="93"/>
                    </a:cubicBezTo>
                    <a:cubicBezTo>
                      <a:pt x="89" y="106"/>
                      <a:pt x="107" y="100"/>
                      <a:pt x="103" y="8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4"/>
              <p:cNvSpPr>
                <a:spLocks/>
              </p:cNvSpPr>
              <p:nvPr/>
            </p:nvSpPr>
            <p:spPr bwMode="auto">
              <a:xfrm>
                <a:off x="7937500" y="2303463"/>
                <a:ext cx="247650" cy="458787"/>
              </a:xfrm>
              <a:custGeom>
                <a:avLst/>
                <a:gdLst/>
                <a:ahLst/>
                <a:cxnLst>
                  <a:cxn ang="0">
                    <a:pos x="85" y="153"/>
                  </a:cxn>
                  <a:cxn ang="0">
                    <a:pos x="83" y="153"/>
                  </a:cxn>
                  <a:cxn ang="0">
                    <a:pos x="69" y="139"/>
                  </a:cxn>
                  <a:cxn ang="0">
                    <a:pos x="69" y="90"/>
                  </a:cxn>
                  <a:cxn ang="0">
                    <a:pos x="91" y="65"/>
                  </a:cxn>
                  <a:cxn ang="0">
                    <a:pos x="91" y="60"/>
                  </a:cxn>
                  <a:cxn ang="0">
                    <a:pos x="88" y="46"/>
                  </a:cxn>
                  <a:cxn ang="0">
                    <a:pos x="91" y="32"/>
                  </a:cxn>
                  <a:cxn ang="0">
                    <a:pos x="91" y="31"/>
                  </a:cxn>
                  <a:cxn ang="0">
                    <a:pos x="114" y="18"/>
                  </a:cxn>
                  <a:cxn ang="0">
                    <a:pos x="115" y="18"/>
                  </a:cxn>
                  <a:cxn ang="0">
                    <a:pos x="91" y="0"/>
                  </a:cxn>
                  <a:cxn ang="0">
                    <a:pos x="57" y="0"/>
                  </a:cxn>
                  <a:cxn ang="0">
                    <a:pos x="24" y="0"/>
                  </a:cxn>
                  <a:cxn ang="0">
                    <a:pos x="0" y="26"/>
                  </a:cxn>
                  <a:cxn ang="0">
                    <a:pos x="0" y="30"/>
                  </a:cxn>
                  <a:cxn ang="0">
                    <a:pos x="0" y="49"/>
                  </a:cxn>
                  <a:cxn ang="0">
                    <a:pos x="0" y="67"/>
                  </a:cxn>
                  <a:cxn ang="0">
                    <a:pos x="0" y="101"/>
                  </a:cxn>
                  <a:cxn ang="0">
                    <a:pos x="9" y="110"/>
                  </a:cxn>
                  <a:cxn ang="0">
                    <a:pos x="19" y="102"/>
                  </a:cxn>
                  <a:cxn ang="0">
                    <a:pos x="19" y="101"/>
                  </a:cxn>
                  <a:cxn ang="0">
                    <a:pos x="19" y="33"/>
                  </a:cxn>
                  <a:cxn ang="0">
                    <a:pos x="21" y="30"/>
                  </a:cxn>
                  <a:cxn ang="0">
                    <a:pos x="23" y="33"/>
                  </a:cxn>
                  <a:cxn ang="0">
                    <a:pos x="23" y="104"/>
                  </a:cxn>
                  <a:cxn ang="0">
                    <a:pos x="24" y="115"/>
                  </a:cxn>
                  <a:cxn ang="0">
                    <a:pos x="32" y="196"/>
                  </a:cxn>
                  <a:cxn ang="0">
                    <a:pos x="49" y="213"/>
                  </a:cxn>
                  <a:cxn ang="0">
                    <a:pos x="57" y="213"/>
                  </a:cxn>
                  <a:cxn ang="0">
                    <a:pos x="66" y="213"/>
                  </a:cxn>
                  <a:cxn ang="0">
                    <a:pos x="83" y="196"/>
                  </a:cxn>
                  <a:cxn ang="0">
                    <a:pos x="86" y="165"/>
                  </a:cxn>
                  <a:cxn ang="0">
                    <a:pos x="85" y="153"/>
                  </a:cxn>
                </a:cxnLst>
                <a:rect l="0" t="0" r="r" b="b"/>
                <a:pathLst>
                  <a:path w="115" h="213">
                    <a:moveTo>
                      <a:pt x="85" y="153"/>
                    </a:moveTo>
                    <a:cubicBezTo>
                      <a:pt x="84" y="153"/>
                      <a:pt x="84" y="153"/>
                      <a:pt x="83" y="153"/>
                    </a:cubicBezTo>
                    <a:cubicBezTo>
                      <a:pt x="75" y="153"/>
                      <a:pt x="69" y="147"/>
                      <a:pt x="69" y="139"/>
                    </a:cubicBezTo>
                    <a:cubicBezTo>
                      <a:pt x="69" y="90"/>
                      <a:pt x="69" y="90"/>
                      <a:pt x="69" y="90"/>
                    </a:cubicBezTo>
                    <a:cubicBezTo>
                      <a:pt x="69" y="74"/>
                      <a:pt x="77" y="65"/>
                      <a:pt x="91" y="65"/>
                    </a:cubicBezTo>
                    <a:cubicBezTo>
                      <a:pt x="91" y="63"/>
                      <a:pt x="91" y="61"/>
                      <a:pt x="91" y="60"/>
                    </a:cubicBezTo>
                    <a:cubicBezTo>
                      <a:pt x="89" y="56"/>
                      <a:pt x="88" y="51"/>
                      <a:pt x="88" y="46"/>
                    </a:cubicBezTo>
                    <a:cubicBezTo>
                      <a:pt x="88" y="41"/>
                      <a:pt x="89" y="36"/>
                      <a:pt x="91" y="32"/>
                    </a:cubicBezTo>
                    <a:cubicBezTo>
                      <a:pt x="91" y="32"/>
                      <a:pt x="91" y="32"/>
                      <a:pt x="91" y="31"/>
                    </a:cubicBezTo>
                    <a:cubicBezTo>
                      <a:pt x="96" y="23"/>
                      <a:pt x="105" y="18"/>
                      <a:pt x="114" y="18"/>
                    </a:cubicBezTo>
                    <a:cubicBezTo>
                      <a:pt x="115" y="18"/>
                      <a:pt x="115" y="18"/>
                      <a:pt x="115" y="18"/>
                    </a:cubicBezTo>
                    <a:cubicBezTo>
                      <a:pt x="112" y="6"/>
                      <a:pt x="104" y="0"/>
                      <a:pt x="91" y="0"/>
                    </a:cubicBezTo>
                    <a:cubicBezTo>
                      <a:pt x="57" y="0"/>
                      <a:pt x="57" y="0"/>
                      <a:pt x="57" y="0"/>
                    </a:cubicBezTo>
                    <a:cubicBezTo>
                      <a:pt x="24" y="0"/>
                      <a:pt x="24" y="0"/>
                      <a:pt x="24" y="0"/>
                    </a:cubicBezTo>
                    <a:cubicBezTo>
                      <a:pt x="8" y="0"/>
                      <a:pt x="0" y="8"/>
                      <a:pt x="0" y="26"/>
                    </a:cubicBezTo>
                    <a:cubicBezTo>
                      <a:pt x="0" y="30"/>
                      <a:pt x="0" y="30"/>
                      <a:pt x="0" y="30"/>
                    </a:cubicBezTo>
                    <a:cubicBezTo>
                      <a:pt x="0" y="49"/>
                      <a:pt x="0" y="49"/>
                      <a:pt x="0" y="49"/>
                    </a:cubicBezTo>
                    <a:cubicBezTo>
                      <a:pt x="0" y="67"/>
                      <a:pt x="0" y="67"/>
                      <a:pt x="0" y="67"/>
                    </a:cubicBezTo>
                    <a:cubicBezTo>
                      <a:pt x="0" y="101"/>
                      <a:pt x="0" y="101"/>
                      <a:pt x="0" y="101"/>
                    </a:cubicBezTo>
                    <a:cubicBezTo>
                      <a:pt x="0" y="106"/>
                      <a:pt x="4" y="110"/>
                      <a:pt x="9" y="110"/>
                    </a:cubicBezTo>
                    <a:cubicBezTo>
                      <a:pt x="14" y="110"/>
                      <a:pt x="18" y="107"/>
                      <a:pt x="19" y="102"/>
                    </a:cubicBezTo>
                    <a:cubicBezTo>
                      <a:pt x="19" y="101"/>
                      <a:pt x="19" y="101"/>
                      <a:pt x="19" y="101"/>
                    </a:cubicBezTo>
                    <a:cubicBezTo>
                      <a:pt x="19" y="33"/>
                      <a:pt x="19" y="33"/>
                      <a:pt x="19" y="33"/>
                    </a:cubicBezTo>
                    <a:cubicBezTo>
                      <a:pt x="19" y="31"/>
                      <a:pt x="20" y="30"/>
                      <a:pt x="21" y="30"/>
                    </a:cubicBezTo>
                    <a:cubicBezTo>
                      <a:pt x="23" y="30"/>
                      <a:pt x="23" y="31"/>
                      <a:pt x="23" y="33"/>
                    </a:cubicBezTo>
                    <a:cubicBezTo>
                      <a:pt x="23" y="104"/>
                      <a:pt x="23" y="104"/>
                      <a:pt x="23" y="104"/>
                    </a:cubicBezTo>
                    <a:cubicBezTo>
                      <a:pt x="23" y="104"/>
                      <a:pt x="23" y="111"/>
                      <a:pt x="24" y="115"/>
                    </a:cubicBezTo>
                    <a:cubicBezTo>
                      <a:pt x="32" y="196"/>
                      <a:pt x="32" y="196"/>
                      <a:pt x="32" y="196"/>
                    </a:cubicBezTo>
                    <a:cubicBezTo>
                      <a:pt x="33" y="208"/>
                      <a:pt x="38" y="213"/>
                      <a:pt x="49" y="213"/>
                    </a:cubicBezTo>
                    <a:cubicBezTo>
                      <a:pt x="57" y="213"/>
                      <a:pt x="57" y="213"/>
                      <a:pt x="57" y="213"/>
                    </a:cubicBezTo>
                    <a:cubicBezTo>
                      <a:pt x="66" y="213"/>
                      <a:pt x="66" y="213"/>
                      <a:pt x="66" y="213"/>
                    </a:cubicBezTo>
                    <a:cubicBezTo>
                      <a:pt x="77" y="213"/>
                      <a:pt x="83" y="208"/>
                      <a:pt x="83" y="196"/>
                    </a:cubicBezTo>
                    <a:cubicBezTo>
                      <a:pt x="84" y="184"/>
                      <a:pt x="85" y="174"/>
                      <a:pt x="86" y="165"/>
                    </a:cubicBezTo>
                    <a:lnTo>
                      <a:pt x="85" y="15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5"/>
              <p:cNvSpPr>
                <a:spLocks/>
              </p:cNvSpPr>
              <p:nvPr/>
            </p:nvSpPr>
            <p:spPr bwMode="auto">
              <a:xfrm>
                <a:off x="8145463" y="2359025"/>
                <a:ext cx="79375" cy="85725"/>
              </a:xfrm>
              <a:custGeom>
                <a:avLst/>
                <a:gdLst/>
                <a:ahLst/>
                <a:cxnLst>
                  <a:cxn ang="0">
                    <a:pos x="0" y="20"/>
                  </a:cxn>
                  <a:cxn ang="0">
                    <a:pos x="18" y="0"/>
                  </a:cxn>
                  <a:cxn ang="0">
                    <a:pos x="18" y="0"/>
                  </a:cxn>
                  <a:cxn ang="0">
                    <a:pos x="18" y="0"/>
                  </a:cxn>
                  <a:cxn ang="0">
                    <a:pos x="37" y="20"/>
                  </a:cxn>
                  <a:cxn ang="0">
                    <a:pos x="37" y="20"/>
                  </a:cxn>
                  <a:cxn ang="0">
                    <a:pos x="37" y="20"/>
                  </a:cxn>
                  <a:cxn ang="0">
                    <a:pos x="18" y="40"/>
                  </a:cxn>
                  <a:cxn ang="0">
                    <a:pos x="18" y="40"/>
                  </a:cxn>
                  <a:cxn ang="0">
                    <a:pos x="18" y="40"/>
                  </a:cxn>
                  <a:cxn ang="0">
                    <a:pos x="0" y="20"/>
                  </a:cxn>
                  <a:cxn ang="0">
                    <a:pos x="0" y="20"/>
                  </a:cxn>
                </a:cxnLst>
                <a:rect l="0" t="0" r="r" b="b"/>
                <a:pathLst>
                  <a:path w="37" h="40">
                    <a:moveTo>
                      <a:pt x="0" y="20"/>
                    </a:moveTo>
                    <a:cubicBezTo>
                      <a:pt x="0" y="9"/>
                      <a:pt x="8" y="0"/>
                      <a:pt x="18" y="0"/>
                    </a:cubicBezTo>
                    <a:cubicBezTo>
                      <a:pt x="18" y="0"/>
                      <a:pt x="18" y="0"/>
                      <a:pt x="18" y="0"/>
                    </a:cubicBezTo>
                    <a:cubicBezTo>
                      <a:pt x="18" y="0"/>
                      <a:pt x="18" y="0"/>
                      <a:pt x="18" y="0"/>
                    </a:cubicBezTo>
                    <a:cubicBezTo>
                      <a:pt x="29" y="0"/>
                      <a:pt x="37" y="9"/>
                      <a:pt x="37" y="20"/>
                    </a:cubicBezTo>
                    <a:cubicBezTo>
                      <a:pt x="37" y="20"/>
                      <a:pt x="37" y="20"/>
                      <a:pt x="37" y="20"/>
                    </a:cubicBezTo>
                    <a:cubicBezTo>
                      <a:pt x="37" y="20"/>
                      <a:pt x="37" y="20"/>
                      <a:pt x="37" y="20"/>
                    </a:cubicBezTo>
                    <a:cubicBezTo>
                      <a:pt x="37" y="31"/>
                      <a:pt x="29" y="40"/>
                      <a:pt x="18" y="40"/>
                    </a:cubicBezTo>
                    <a:cubicBezTo>
                      <a:pt x="18" y="40"/>
                      <a:pt x="18" y="40"/>
                      <a:pt x="18" y="40"/>
                    </a:cubicBezTo>
                    <a:cubicBezTo>
                      <a:pt x="18" y="40"/>
                      <a:pt x="18" y="40"/>
                      <a:pt x="18" y="40"/>
                    </a:cubicBezTo>
                    <a:cubicBezTo>
                      <a:pt x="8" y="40"/>
                      <a:pt x="0" y="31"/>
                      <a:pt x="0" y="20"/>
                    </a:cubicBezTo>
                    <a:cubicBezTo>
                      <a:pt x="0" y="20"/>
                      <a:pt x="0" y="20"/>
                      <a:pt x="0" y="2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6"/>
              <p:cNvSpPr>
                <a:spLocks/>
              </p:cNvSpPr>
              <p:nvPr/>
            </p:nvSpPr>
            <p:spPr bwMode="auto">
              <a:xfrm>
                <a:off x="8104188" y="2460625"/>
                <a:ext cx="161925" cy="303212"/>
              </a:xfrm>
              <a:custGeom>
                <a:avLst/>
                <a:gdLst/>
                <a:ahLst/>
                <a:cxnLst>
                  <a:cxn ang="0">
                    <a:pos x="59" y="0"/>
                  </a:cxn>
                  <a:cxn ang="0">
                    <a:pos x="37" y="0"/>
                  </a:cxn>
                  <a:cxn ang="0">
                    <a:pos x="16" y="0"/>
                  </a:cxn>
                  <a:cxn ang="0">
                    <a:pos x="0" y="17"/>
                  </a:cxn>
                  <a:cxn ang="0">
                    <a:pos x="0" y="19"/>
                  </a:cxn>
                  <a:cxn ang="0">
                    <a:pos x="0" y="32"/>
                  </a:cxn>
                  <a:cxn ang="0">
                    <a:pos x="0" y="43"/>
                  </a:cxn>
                  <a:cxn ang="0">
                    <a:pos x="0" y="66"/>
                  </a:cxn>
                  <a:cxn ang="0">
                    <a:pos x="0" y="66"/>
                  </a:cxn>
                  <a:cxn ang="0">
                    <a:pos x="6" y="72"/>
                  </a:cxn>
                  <a:cxn ang="0">
                    <a:pos x="12" y="67"/>
                  </a:cxn>
                  <a:cxn ang="0">
                    <a:pos x="12" y="66"/>
                  </a:cxn>
                  <a:cxn ang="0">
                    <a:pos x="12" y="21"/>
                  </a:cxn>
                  <a:cxn ang="0">
                    <a:pos x="14" y="19"/>
                  </a:cxn>
                  <a:cxn ang="0">
                    <a:pos x="15" y="21"/>
                  </a:cxn>
                  <a:cxn ang="0">
                    <a:pos x="15" y="68"/>
                  </a:cxn>
                  <a:cxn ang="0">
                    <a:pos x="16" y="75"/>
                  </a:cxn>
                  <a:cxn ang="0">
                    <a:pos x="16" y="75"/>
                  </a:cxn>
                  <a:cxn ang="0">
                    <a:pos x="16" y="75"/>
                  </a:cxn>
                  <a:cxn ang="0">
                    <a:pos x="21" y="129"/>
                  </a:cxn>
                  <a:cxn ang="0">
                    <a:pos x="32" y="141"/>
                  </a:cxn>
                  <a:cxn ang="0">
                    <a:pos x="37" y="141"/>
                  </a:cxn>
                  <a:cxn ang="0">
                    <a:pos x="43" y="141"/>
                  </a:cxn>
                  <a:cxn ang="0">
                    <a:pos x="54" y="129"/>
                  </a:cxn>
                  <a:cxn ang="0">
                    <a:pos x="59" y="75"/>
                  </a:cxn>
                  <a:cxn ang="0">
                    <a:pos x="59" y="75"/>
                  </a:cxn>
                  <a:cxn ang="0">
                    <a:pos x="59" y="75"/>
                  </a:cxn>
                  <a:cxn ang="0">
                    <a:pos x="59" y="68"/>
                  </a:cxn>
                  <a:cxn ang="0">
                    <a:pos x="59" y="21"/>
                  </a:cxn>
                  <a:cxn ang="0">
                    <a:pos x="61" y="19"/>
                  </a:cxn>
                  <a:cxn ang="0">
                    <a:pos x="62" y="21"/>
                  </a:cxn>
                  <a:cxn ang="0">
                    <a:pos x="62" y="66"/>
                  </a:cxn>
                  <a:cxn ang="0">
                    <a:pos x="62" y="67"/>
                  </a:cxn>
                  <a:cxn ang="0">
                    <a:pos x="69" y="72"/>
                  </a:cxn>
                  <a:cxn ang="0">
                    <a:pos x="75" y="66"/>
                  </a:cxn>
                  <a:cxn ang="0">
                    <a:pos x="75" y="66"/>
                  </a:cxn>
                  <a:cxn ang="0">
                    <a:pos x="75" y="32"/>
                  </a:cxn>
                  <a:cxn ang="0">
                    <a:pos x="75" y="19"/>
                  </a:cxn>
                  <a:cxn ang="0">
                    <a:pos x="75" y="17"/>
                  </a:cxn>
                  <a:cxn ang="0">
                    <a:pos x="59" y="0"/>
                  </a:cxn>
                </a:cxnLst>
                <a:rect l="0" t="0" r="r" b="b"/>
                <a:pathLst>
                  <a:path w="75" h="141">
                    <a:moveTo>
                      <a:pt x="59" y="0"/>
                    </a:moveTo>
                    <a:cubicBezTo>
                      <a:pt x="37" y="0"/>
                      <a:pt x="37" y="0"/>
                      <a:pt x="37" y="0"/>
                    </a:cubicBezTo>
                    <a:cubicBezTo>
                      <a:pt x="16" y="0"/>
                      <a:pt x="16" y="0"/>
                      <a:pt x="16" y="0"/>
                    </a:cubicBezTo>
                    <a:cubicBezTo>
                      <a:pt x="5" y="0"/>
                      <a:pt x="0" y="5"/>
                      <a:pt x="0" y="17"/>
                    </a:cubicBezTo>
                    <a:cubicBezTo>
                      <a:pt x="0" y="19"/>
                      <a:pt x="0" y="19"/>
                      <a:pt x="0" y="19"/>
                    </a:cubicBezTo>
                    <a:cubicBezTo>
                      <a:pt x="0" y="32"/>
                      <a:pt x="0" y="32"/>
                      <a:pt x="0" y="32"/>
                    </a:cubicBezTo>
                    <a:cubicBezTo>
                      <a:pt x="0" y="43"/>
                      <a:pt x="0" y="43"/>
                      <a:pt x="0" y="43"/>
                    </a:cubicBezTo>
                    <a:cubicBezTo>
                      <a:pt x="0" y="66"/>
                      <a:pt x="0" y="66"/>
                      <a:pt x="0" y="66"/>
                    </a:cubicBezTo>
                    <a:cubicBezTo>
                      <a:pt x="0" y="66"/>
                      <a:pt x="0" y="66"/>
                      <a:pt x="0" y="66"/>
                    </a:cubicBezTo>
                    <a:cubicBezTo>
                      <a:pt x="0" y="69"/>
                      <a:pt x="2" y="72"/>
                      <a:pt x="6" y="72"/>
                    </a:cubicBezTo>
                    <a:cubicBezTo>
                      <a:pt x="9" y="72"/>
                      <a:pt x="12" y="70"/>
                      <a:pt x="12" y="67"/>
                    </a:cubicBezTo>
                    <a:cubicBezTo>
                      <a:pt x="12" y="66"/>
                      <a:pt x="12" y="66"/>
                      <a:pt x="12" y="66"/>
                    </a:cubicBezTo>
                    <a:cubicBezTo>
                      <a:pt x="12" y="21"/>
                      <a:pt x="12" y="21"/>
                      <a:pt x="12" y="21"/>
                    </a:cubicBezTo>
                    <a:cubicBezTo>
                      <a:pt x="12" y="20"/>
                      <a:pt x="13" y="19"/>
                      <a:pt x="14" y="19"/>
                    </a:cubicBezTo>
                    <a:cubicBezTo>
                      <a:pt x="15" y="19"/>
                      <a:pt x="15" y="20"/>
                      <a:pt x="15" y="21"/>
                    </a:cubicBezTo>
                    <a:cubicBezTo>
                      <a:pt x="15" y="68"/>
                      <a:pt x="15" y="68"/>
                      <a:pt x="15" y="68"/>
                    </a:cubicBezTo>
                    <a:cubicBezTo>
                      <a:pt x="15" y="68"/>
                      <a:pt x="15" y="73"/>
                      <a:pt x="16" y="75"/>
                    </a:cubicBezTo>
                    <a:cubicBezTo>
                      <a:pt x="16" y="75"/>
                      <a:pt x="16" y="75"/>
                      <a:pt x="16" y="75"/>
                    </a:cubicBezTo>
                    <a:cubicBezTo>
                      <a:pt x="16" y="75"/>
                      <a:pt x="16" y="75"/>
                      <a:pt x="16" y="75"/>
                    </a:cubicBezTo>
                    <a:cubicBezTo>
                      <a:pt x="21" y="129"/>
                      <a:pt x="21" y="129"/>
                      <a:pt x="21" y="129"/>
                    </a:cubicBezTo>
                    <a:cubicBezTo>
                      <a:pt x="21" y="137"/>
                      <a:pt x="25" y="141"/>
                      <a:pt x="32" y="141"/>
                    </a:cubicBezTo>
                    <a:cubicBezTo>
                      <a:pt x="37" y="141"/>
                      <a:pt x="37" y="141"/>
                      <a:pt x="37" y="141"/>
                    </a:cubicBezTo>
                    <a:cubicBezTo>
                      <a:pt x="43" y="141"/>
                      <a:pt x="43" y="141"/>
                      <a:pt x="43" y="141"/>
                    </a:cubicBezTo>
                    <a:cubicBezTo>
                      <a:pt x="50" y="141"/>
                      <a:pt x="54" y="137"/>
                      <a:pt x="54" y="129"/>
                    </a:cubicBezTo>
                    <a:cubicBezTo>
                      <a:pt x="59" y="75"/>
                      <a:pt x="59" y="75"/>
                      <a:pt x="59" y="75"/>
                    </a:cubicBezTo>
                    <a:cubicBezTo>
                      <a:pt x="59" y="75"/>
                      <a:pt x="59" y="75"/>
                      <a:pt x="59" y="75"/>
                    </a:cubicBezTo>
                    <a:cubicBezTo>
                      <a:pt x="59" y="75"/>
                      <a:pt x="59" y="75"/>
                      <a:pt x="59" y="75"/>
                    </a:cubicBezTo>
                    <a:cubicBezTo>
                      <a:pt x="59" y="73"/>
                      <a:pt x="59" y="68"/>
                      <a:pt x="59" y="68"/>
                    </a:cubicBezTo>
                    <a:cubicBezTo>
                      <a:pt x="59" y="21"/>
                      <a:pt x="59" y="21"/>
                      <a:pt x="59" y="21"/>
                    </a:cubicBezTo>
                    <a:cubicBezTo>
                      <a:pt x="59" y="20"/>
                      <a:pt x="60" y="19"/>
                      <a:pt x="61" y="19"/>
                    </a:cubicBezTo>
                    <a:cubicBezTo>
                      <a:pt x="62" y="19"/>
                      <a:pt x="62" y="20"/>
                      <a:pt x="62" y="21"/>
                    </a:cubicBezTo>
                    <a:cubicBezTo>
                      <a:pt x="62" y="66"/>
                      <a:pt x="62" y="66"/>
                      <a:pt x="62" y="66"/>
                    </a:cubicBezTo>
                    <a:cubicBezTo>
                      <a:pt x="62" y="66"/>
                      <a:pt x="62" y="66"/>
                      <a:pt x="62" y="67"/>
                    </a:cubicBezTo>
                    <a:cubicBezTo>
                      <a:pt x="63" y="70"/>
                      <a:pt x="65" y="72"/>
                      <a:pt x="69" y="72"/>
                    </a:cubicBezTo>
                    <a:cubicBezTo>
                      <a:pt x="72" y="72"/>
                      <a:pt x="75" y="69"/>
                      <a:pt x="75" y="66"/>
                    </a:cubicBezTo>
                    <a:cubicBezTo>
                      <a:pt x="75" y="66"/>
                      <a:pt x="75" y="66"/>
                      <a:pt x="75" y="66"/>
                    </a:cubicBezTo>
                    <a:cubicBezTo>
                      <a:pt x="75" y="32"/>
                      <a:pt x="75" y="32"/>
                      <a:pt x="75" y="32"/>
                    </a:cubicBezTo>
                    <a:cubicBezTo>
                      <a:pt x="75" y="19"/>
                      <a:pt x="75" y="19"/>
                      <a:pt x="75" y="19"/>
                    </a:cubicBezTo>
                    <a:cubicBezTo>
                      <a:pt x="75" y="17"/>
                      <a:pt x="75" y="17"/>
                      <a:pt x="75" y="17"/>
                    </a:cubicBezTo>
                    <a:cubicBezTo>
                      <a:pt x="75" y="5"/>
                      <a:pt x="69" y="0"/>
                      <a:pt x="59"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0"/>
            <p:cNvGrpSpPr/>
            <p:nvPr/>
          </p:nvGrpSpPr>
          <p:grpSpPr>
            <a:xfrm>
              <a:off x="773726" y="2974660"/>
              <a:ext cx="417116" cy="438182"/>
              <a:chOff x="3525838" y="2284413"/>
              <a:chExt cx="628650" cy="660400"/>
            </a:xfrm>
            <a:grpFill/>
          </p:grpSpPr>
          <p:sp>
            <p:nvSpPr>
              <p:cNvPr id="32" name="Oval 24"/>
              <p:cNvSpPr>
                <a:spLocks noChangeArrowheads="1"/>
              </p:cNvSpPr>
              <p:nvPr/>
            </p:nvSpPr>
            <p:spPr bwMode="auto">
              <a:xfrm>
                <a:off x="3573463" y="2400300"/>
                <a:ext cx="101600" cy="1079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5"/>
              <p:cNvSpPr>
                <a:spLocks/>
              </p:cNvSpPr>
              <p:nvPr/>
            </p:nvSpPr>
            <p:spPr bwMode="auto">
              <a:xfrm>
                <a:off x="3525838" y="2524125"/>
                <a:ext cx="196850" cy="366713"/>
              </a:xfrm>
              <a:custGeom>
                <a:avLst/>
                <a:gdLst/>
                <a:ahLst/>
                <a:cxnLst>
                  <a:cxn ang="0">
                    <a:pos x="75" y="0"/>
                  </a:cxn>
                  <a:cxn ang="0">
                    <a:pos x="48" y="0"/>
                  </a:cxn>
                  <a:cxn ang="0">
                    <a:pos x="20" y="0"/>
                  </a:cxn>
                  <a:cxn ang="0">
                    <a:pos x="0" y="21"/>
                  </a:cxn>
                  <a:cxn ang="0">
                    <a:pos x="0" y="24"/>
                  </a:cxn>
                  <a:cxn ang="0">
                    <a:pos x="0" y="40"/>
                  </a:cxn>
                  <a:cxn ang="0">
                    <a:pos x="0" y="55"/>
                  </a:cxn>
                  <a:cxn ang="0">
                    <a:pos x="0" y="83"/>
                  </a:cxn>
                  <a:cxn ang="0">
                    <a:pos x="0" y="83"/>
                  </a:cxn>
                  <a:cxn ang="0">
                    <a:pos x="8" y="91"/>
                  </a:cxn>
                  <a:cxn ang="0">
                    <a:pos x="16" y="84"/>
                  </a:cxn>
                  <a:cxn ang="0">
                    <a:pos x="16" y="83"/>
                  </a:cxn>
                  <a:cxn ang="0">
                    <a:pos x="16" y="27"/>
                  </a:cxn>
                  <a:cxn ang="0">
                    <a:pos x="18" y="25"/>
                  </a:cxn>
                  <a:cxn ang="0">
                    <a:pos x="20" y="27"/>
                  </a:cxn>
                  <a:cxn ang="0">
                    <a:pos x="20" y="87"/>
                  </a:cxn>
                  <a:cxn ang="0">
                    <a:pos x="20" y="95"/>
                  </a:cxn>
                  <a:cxn ang="0">
                    <a:pos x="20" y="96"/>
                  </a:cxn>
                  <a:cxn ang="0">
                    <a:pos x="20" y="96"/>
                  </a:cxn>
                  <a:cxn ang="0">
                    <a:pos x="26" y="163"/>
                  </a:cxn>
                  <a:cxn ang="0">
                    <a:pos x="40" y="177"/>
                  </a:cxn>
                  <a:cxn ang="0">
                    <a:pos x="48" y="177"/>
                  </a:cxn>
                  <a:cxn ang="0">
                    <a:pos x="55" y="177"/>
                  </a:cxn>
                  <a:cxn ang="0">
                    <a:pos x="69" y="163"/>
                  </a:cxn>
                  <a:cxn ang="0">
                    <a:pos x="75" y="96"/>
                  </a:cxn>
                  <a:cxn ang="0">
                    <a:pos x="75" y="96"/>
                  </a:cxn>
                  <a:cxn ang="0">
                    <a:pos x="75" y="95"/>
                  </a:cxn>
                  <a:cxn ang="0">
                    <a:pos x="75" y="87"/>
                  </a:cxn>
                  <a:cxn ang="0">
                    <a:pos x="75" y="27"/>
                  </a:cxn>
                  <a:cxn ang="0">
                    <a:pos x="77" y="25"/>
                  </a:cxn>
                  <a:cxn ang="0">
                    <a:pos x="79" y="27"/>
                  </a:cxn>
                  <a:cxn ang="0">
                    <a:pos x="79" y="83"/>
                  </a:cxn>
                  <a:cxn ang="0">
                    <a:pos x="79" y="84"/>
                  </a:cxn>
                  <a:cxn ang="0">
                    <a:pos x="87" y="91"/>
                  </a:cxn>
                  <a:cxn ang="0">
                    <a:pos x="95" y="83"/>
                  </a:cxn>
                  <a:cxn ang="0">
                    <a:pos x="95" y="83"/>
                  </a:cxn>
                  <a:cxn ang="0">
                    <a:pos x="95" y="40"/>
                  </a:cxn>
                  <a:cxn ang="0">
                    <a:pos x="95" y="24"/>
                  </a:cxn>
                  <a:cxn ang="0">
                    <a:pos x="95" y="21"/>
                  </a:cxn>
                  <a:cxn ang="0">
                    <a:pos x="75" y="0"/>
                  </a:cxn>
                </a:cxnLst>
                <a:rect l="0" t="0" r="r" b="b"/>
                <a:pathLst>
                  <a:path w="95" h="177">
                    <a:moveTo>
                      <a:pt x="75" y="0"/>
                    </a:moveTo>
                    <a:cubicBezTo>
                      <a:pt x="48" y="0"/>
                      <a:pt x="48" y="0"/>
                      <a:pt x="48" y="0"/>
                    </a:cubicBezTo>
                    <a:cubicBezTo>
                      <a:pt x="20" y="0"/>
                      <a:pt x="20" y="0"/>
                      <a:pt x="20" y="0"/>
                    </a:cubicBezTo>
                    <a:cubicBezTo>
                      <a:pt x="7" y="0"/>
                      <a:pt x="0" y="6"/>
                      <a:pt x="0" y="21"/>
                    </a:cubicBezTo>
                    <a:cubicBezTo>
                      <a:pt x="0" y="24"/>
                      <a:pt x="0" y="24"/>
                      <a:pt x="0" y="24"/>
                    </a:cubicBezTo>
                    <a:cubicBezTo>
                      <a:pt x="0" y="40"/>
                      <a:pt x="0" y="40"/>
                      <a:pt x="0" y="40"/>
                    </a:cubicBezTo>
                    <a:cubicBezTo>
                      <a:pt x="0" y="55"/>
                      <a:pt x="0" y="55"/>
                      <a:pt x="0" y="55"/>
                    </a:cubicBezTo>
                    <a:cubicBezTo>
                      <a:pt x="0" y="83"/>
                      <a:pt x="0" y="83"/>
                      <a:pt x="0" y="83"/>
                    </a:cubicBezTo>
                    <a:cubicBezTo>
                      <a:pt x="0" y="83"/>
                      <a:pt x="0" y="83"/>
                      <a:pt x="0" y="83"/>
                    </a:cubicBezTo>
                    <a:cubicBezTo>
                      <a:pt x="0" y="88"/>
                      <a:pt x="4" y="91"/>
                      <a:pt x="8" y="91"/>
                    </a:cubicBezTo>
                    <a:cubicBezTo>
                      <a:pt x="12" y="91"/>
                      <a:pt x="15" y="88"/>
                      <a:pt x="16" y="84"/>
                    </a:cubicBezTo>
                    <a:cubicBezTo>
                      <a:pt x="16" y="84"/>
                      <a:pt x="16" y="84"/>
                      <a:pt x="16" y="83"/>
                    </a:cubicBezTo>
                    <a:cubicBezTo>
                      <a:pt x="16" y="27"/>
                      <a:pt x="16" y="27"/>
                      <a:pt x="16" y="27"/>
                    </a:cubicBezTo>
                    <a:cubicBezTo>
                      <a:pt x="16" y="26"/>
                      <a:pt x="17" y="25"/>
                      <a:pt x="18" y="25"/>
                    </a:cubicBezTo>
                    <a:cubicBezTo>
                      <a:pt x="19" y="25"/>
                      <a:pt x="20" y="26"/>
                      <a:pt x="20" y="27"/>
                    </a:cubicBezTo>
                    <a:cubicBezTo>
                      <a:pt x="20" y="87"/>
                      <a:pt x="20" y="87"/>
                      <a:pt x="20" y="87"/>
                    </a:cubicBezTo>
                    <a:cubicBezTo>
                      <a:pt x="20" y="87"/>
                      <a:pt x="20" y="92"/>
                      <a:pt x="20" y="95"/>
                    </a:cubicBezTo>
                    <a:cubicBezTo>
                      <a:pt x="20" y="96"/>
                      <a:pt x="20" y="96"/>
                      <a:pt x="20" y="96"/>
                    </a:cubicBezTo>
                    <a:cubicBezTo>
                      <a:pt x="20" y="96"/>
                      <a:pt x="20" y="96"/>
                      <a:pt x="20" y="96"/>
                    </a:cubicBezTo>
                    <a:cubicBezTo>
                      <a:pt x="26" y="163"/>
                      <a:pt x="26" y="163"/>
                      <a:pt x="26" y="163"/>
                    </a:cubicBezTo>
                    <a:cubicBezTo>
                      <a:pt x="27" y="173"/>
                      <a:pt x="31" y="177"/>
                      <a:pt x="40" y="177"/>
                    </a:cubicBezTo>
                    <a:cubicBezTo>
                      <a:pt x="48" y="177"/>
                      <a:pt x="48" y="177"/>
                      <a:pt x="48" y="177"/>
                    </a:cubicBezTo>
                    <a:cubicBezTo>
                      <a:pt x="55" y="177"/>
                      <a:pt x="55" y="177"/>
                      <a:pt x="55" y="177"/>
                    </a:cubicBezTo>
                    <a:cubicBezTo>
                      <a:pt x="64" y="177"/>
                      <a:pt x="68" y="173"/>
                      <a:pt x="69" y="163"/>
                    </a:cubicBezTo>
                    <a:cubicBezTo>
                      <a:pt x="75" y="96"/>
                      <a:pt x="75" y="96"/>
                      <a:pt x="75" y="96"/>
                    </a:cubicBezTo>
                    <a:cubicBezTo>
                      <a:pt x="75" y="96"/>
                      <a:pt x="75" y="96"/>
                      <a:pt x="75" y="96"/>
                    </a:cubicBezTo>
                    <a:cubicBezTo>
                      <a:pt x="75" y="95"/>
                      <a:pt x="75" y="95"/>
                      <a:pt x="75" y="95"/>
                    </a:cubicBezTo>
                    <a:cubicBezTo>
                      <a:pt x="75" y="92"/>
                      <a:pt x="75" y="87"/>
                      <a:pt x="75" y="87"/>
                    </a:cubicBezTo>
                    <a:cubicBezTo>
                      <a:pt x="75" y="27"/>
                      <a:pt x="75" y="27"/>
                      <a:pt x="75" y="27"/>
                    </a:cubicBezTo>
                    <a:cubicBezTo>
                      <a:pt x="75" y="26"/>
                      <a:pt x="76" y="25"/>
                      <a:pt x="77" y="25"/>
                    </a:cubicBezTo>
                    <a:cubicBezTo>
                      <a:pt x="78" y="25"/>
                      <a:pt x="79" y="26"/>
                      <a:pt x="79" y="27"/>
                    </a:cubicBezTo>
                    <a:cubicBezTo>
                      <a:pt x="79" y="83"/>
                      <a:pt x="79" y="83"/>
                      <a:pt x="79" y="83"/>
                    </a:cubicBezTo>
                    <a:cubicBezTo>
                      <a:pt x="79" y="84"/>
                      <a:pt x="79" y="84"/>
                      <a:pt x="79" y="84"/>
                    </a:cubicBezTo>
                    <a:cubicBezTo>
                      <a:pt x="80" y="88"/>
                      <a:pt x="83" y="91"/>
                      <a:pt x="87" y="91"/>
                    </a:cubicBezTo>
                    <a:cubicBezTo>
                      <a:pt x="91" y="91"/>
                      <a:pt x="95" y="88"/>
                      <a:pt x="95" y="83"/>
                    </a:cubicBezTo>
                    <a:cubicBezTo>
                      <a:pt x="95" y="83"/>
                      <a:pt x="95" y="83"/>
                      <a:pt x="95" y="83"/>
                    </a:cubicBezTo>
                    <a:cubicBezTo>
                      <a:pt x="95" y="40"/>
                      <a:pt x="95" y="40"/>
                      <a:pt x="95" y="40"/>
                    </a:cubicBezTo>
                    <a:cubicBezTo>
                      <a:pt x="95" y="24"/>
                      <a:pt x="95" y="24"/>
                      <a:pt x="95" y="24"/>
                    </a:cubicBezTo>
                    <a:cubicBezTo>
                      <a:pt x="95" y="21"/>
                      <a:pt x="95" y="21"/>
                      <a:pt x="95" y="21"/>
                    </a:cubicBezTo>
                    <a:cubicBezTo>
                      <a:pt x="95" y="6"/>
                      <a:pt x="88" y="0"/>
                      <a:pt x="75"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Oval 26"/>
              <p:cNvSpPr>
                <a:spLocks noChangeArrowheads="1"/>
              </p:cNvSpPr>
              <p:nvPr/>
            </p:nvSpPr>
            <p:spPr bwMode="auto">
              <a:xfrm>
                <a:off x="3952875" y="2284413"/>
                <a:ext cx="136525" cy="14763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28"/>
              <p:cNvSpPr>
                <a:spLocks/>
              </p:cNvSpPr>
              <p:nvPr/>
            </p:nvSpPr>
            <p:spPr bwMode="auto">
              <a:xfrm>
                <a:off x="3792538" y="2400300"/>
                <a:ext cx="101600" cy="107950"/>
              </a:xfrm>
              <a:custGeom>
                <a:avLst/>
                <a:gdLst/>
                <a:ahLst/>
                <a:cxnLst>
                  <a:cxn ang="0">
                    <a:pos x="0" y="26"/>
                  </a:cxn>
                  <a:cxn ang="0">
                    <a:pos x="25" y="52"/>
                  </a:cxn>
                  <a:cxn ang="0">
                    <a:pos x="38" y="50"/>
                  </a:cxn>
                  <a:cxn ang="0">
                    <a:pos x="49" y="25"/>
                  </a:cxn>
                  <a:cxn ang="0">
                    <a:pos x="25" y="0"/>
                  </a:cxn>
                  <a:cxn ang="0">
                    <a:pos x="0" y="26"/>
                  </a:cxn>
                </a:cxnLst>
                <a:rect l="0" t="0" r="r" b="b"/>
                <a:pathLst>
                  <a:path w="49" h="52">
                    <a:moveTo>
                      <a:pt x="0" y="26"/>
                    </a:moveTo>
                    <a:cubicBezTo>
                      <a:pt x="0" y="45"/>
                      <a:pt x="7" y="52"/>
                      <a:pt x="25" y="52"/>
                    </a:cubicBezTo>
                    <a:cubicBezTo>
                      <a:pt x="30" y="52"/>
                      <a:pt x="35" y="52"/>
                      <a:pt x="38" y="50"/>
                    </a:cubicBezTo>
                    <a:cubicBezTo>
                      <a:pt x="39" y="39"/>
                      <a:pt x="43" y="30"/>
                      <a:pt x="49" y="25"/>
                    </a:cubicBezTo>
                    <a:cubicBezTo>
                      <a:pt x="49" y="7"/>
                      <a:pt x="42" y="0"/>
                      <a:pt x="25" y="0"/>
                    </a:cubicBezTo>
                    <a:cubicBezTo>
                      <a:pt x="7" y="0"/>
                      <a:pt x="0" y="7"/>
                      <a:pt x="0" y="26"/>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29"/>
              <p:cNvSpPr>
                <a:spLocks/>
              </p:cNvSpPr>
              <p:nvPr/>
            </p:nvSpPr>
            <p:spPr bwMode="auto">
              <a:xfrm>
                <a:off x="3744913" y="2524125"/>
                <a:ext cx="155575" cy="366713"/>
              </a:xfrm>
              <a:custGeom>
                <a:avLst/>
                <a:gdLst/>
                <a:ahLst/>
                <a:cxnLst>
                  <a:cxn ang="0">
                    <a:pos x="61" y="77"/>
                  </a:cxn>
                  <a:cxn ang="0">
                    <a:pos x="61" y="0"/>
                  </a:cxn>
                  <a:cxn ang="0">
                    <a:pos x="48" y="0"/>
                  </a:cxn>
                  <a:cxn ang="0">
                    <a:pos x="20" y="0"/>
                  </a:cxn>
                  <a:cxn ang="0">
                    <a:pos x="0" y="21"/>
                  </a:cxn>
                  <a:cxn ang="0">
                    <a:pos x="0" y="24"/>
                  </a:cxn>
                  <a:cxn ang="0">
                    <a:pos x="0" y="40"/>
                  </a:cxn>
                  <a:cxn ang="0">
                    <a:pos x="0" y="55"/>
                  </a:cxn>
                  <a:cxn ang="0">
                    <a:pos x="0" y="83"/>
                  </a:cxn>
                  <a:cxn ang="0">
                    <a:pos x="0" y="83"/>
                  </a:cxn>
                  <a:cxn ang="0">
                    <a:pos x="8" y="91"/>
                  </a:cxn>
                  <a:cxn ang="0">
                    <a:pos x="16" y="84"/>
                  </a:cxn>
                  <a:cxn ang="0">
                    <a:pos x="16" y="83"/>
                  </a:cxn>
                  <a:cxn ang="0">
                    <a:pos x="16" y="27"/>
                  </a:cxn>
                  <a:cxn ang="0">
                    <a:pos x="18" y="25"/>
                  </a:cxn>
                  <a:cxn ang="0">
                    <a:pos x="20" y="27"/>
                  </a:cxn>
                  <a:cxn ang="0">
                    <a:pos x="20" y="87"/>
                  </a:cxn>
                  <a:cxn ang="0">
                    <a:pos x="20" y="95"/>
                  </a:cxn>
                  <a:cxn ang="0">
                    <a:pos x="20" y="96"/>
                  </a:cxn>
                  <a:cxn ang="0">
                    <a:pos x="20" y="96"/>
                  </a:cxn>
                  <a:cxn ang="0">
                    <a:pos x="27" y="163"/>
                  </a:cxn>
                  <a:cxn ang="0">
                    <a:pos x="40" y="177"/>
                  </a:cxn>
                  <a:cxn ang="0">
                    <a:pos x="48" y="177"/>
                  </a:cxn>
                  <a:cxn ang="0">
                    <a:pos x="55" y="177"/>
                  </a:cxn>
                  <a:cxn ang="0">
                    <a:pos x="69" y="163"/>
                  </a:cxn>
                  <a:cxn ang="0">
                    <a:pos x="75" y="96"/>
                  </a:cxn>
                  <a:cxn ang="0">
                    <a:pos x="75" y="96"/>
                  </a:cxn>
                  <a:cxn ang="0">
                    <a:pos x="75" y="95"/>
                  </a:cxn>
                  <a:cxn ang="0">
                    <a:pos x="75" y="95"/>
                  </a:cxn>
                  <a:cxn ang="0">
                    <a:pos x="61" y="77"/>
                  </a:cxn>
                </a:cxnLst>
                <a:rect l="0" t="0" r="r" b="b"/>
                <a:pathLst>
                  <a:path w="75" h="177">
                    <a:moveTo>
                      <a:pt x="61" y="77"/>
                    </a:moveTo>
                    <a:cubicBezTo>
                      <a:pt x="61" y="0"/>
                      <a:pt x="61" y="0"/>
                      <a:pt x="61" y="0"/>
                    </a:cubicBezTo>
                    <a:cubicBezTo>
                      <a:pt x="48" y="0"/>
                      <a:pt x="48" y="0"/>
                      <a:pt x="48" y="0"/>
                    </a:cubicBezTo>
                    <a:cubicBezTo>
                      <a:pt x="20" y="0"/>
                      <a:pt x="20" y="0"/>
                      <a:pt x="20" y="0"/>
                    </a:cubicBezTo>
                    <a:cubicBezTo>
                      <a:pt x="7" y="0"/>
                      <a:pt x="0" y="6"/>
                      <a:pt x="0" y="21"/>
                    </a:cubicBezTo>
                    <a:cubicBezTo>
                      <a:pt x="0" y="24"/>
                      <a:pt x="0" y="24"/>
                      <a:pt x="0" y="24"/>
                    </a:cubicBezTo>
                    <a:cubicBezTo>
                      <a:pt x="0" y="40"/>
                      <a:pt x="0" y="40"/>
                      <a:pt x="0" y="40"/>
                    </a:cubicBezTo>
                    <a:cubicBezTo>
                      <a:pt x="0" y="55"/>
                      <a:pt x="0" y="55"/>
                      <a:pt x="0" y="55"/>
                    </a:cubicBezTo>
                    <a:cubicBezTo>
                      <a:pt x="0" y="83"/>
                      <a:pt x="0" y="83"/>
                      <a:pt x="0" y="83"/>
                    </a:cubicBezTo>
                    <a:cubicBezTo>
                      <a:pt x="0" y="83"/>
                      <a:pt x="0" y="83"/>
                      <a:pt x="0" y="83"/>
                    </a:cubicBezTo>
                    <a:cubicBezTo>
                      <a:pt x="0" y="88"/>
                      <a:pt x="4" y="91"/>
                      <a:pt x="8" y="91"/>
                    </a:cubicBezTo>
                    <a:cubicBezTo>
                      <a:pt x="12" y="91"/>
                      <a:pt x="15" y="88"/>
                      <a:pt x="16" y="84"/>
                    </a:cubicBezTo>
                    <a:cubicBezTo>
                      <a:pt x="16" y="84"/>
                      <a:pt x="16" y="84"/>
                      <a:pt x="16" y="83"/>
                    </a:cubicBezTo>
                    <a:cubicBezTo>
                      <a:pt x="16" y="27"/>
                      <a:pt x="16" y="27"/>
                      <a:pt x="16" y="27"/>
                    </a:cubicBezTo>
                    <a:cubicBezTo>
                      <a:pt x="16" y="26"/>
                      <a:pt x="17" y="25"/>
                      <a:pt x="18" y="25"/>
                    </a:cubicBezTo>
                    <a:cubicBezTo>
                      <a:pt x="19" y="25"/>
                      <a:pt x="20" y="26"/>
                      <a:pt x="20" y="27"/>
                    </a:cubicBezTo>
                    <a:cubicBezTo>
                      <a:pt x="20" y="87"/>
                      <a:pt x="20" y="87"/>
                      <a:pt x="20" y="87"/>
                    </a:cubicBezTo>
                    <a:cubicBezTo>
                      <a:pt x="20" y="87"/>
                      <a:pt x="20" y="92"/>
                      <a:pt x="20" y="95"/>
                    </a:cubicBezTo>
                    <a:cubicBezTo>
                      <a:pt x="20" y="96"/>
                      <a:pt x="20" y="96"/>
                      <a:pt x="20" y="96"/>
                    </a:cubicBezTo>
                    <a:cubicBezTo>
                      <a:pt x="20" y="96"/>
                      <a:pt x="20" y="96"/>
                      <a:pt x="20" y="96"/>
                    </a:cubicBezTo>
                    <a:cubicBezTo>
                      <a:pt x="27" y="163"/>
                      <a:pt x="27" y="163"/>
                      <a:pt x="27" y="163"/>
                    </a:cubicBezTo>
                    <a:cubicBezTo>
                      <a:pt x="28" y="173"/>
                      <a:pt x="31" y="177"/>
                      <a:pt x="40" y="177"/>
                    </a:cubicBezTo>
                    <a:cubicBezTo>
                      <a:pt x="48" y="177"/>
                      <a:pt x="48" y="177"/>
                      <a:pt x="48" y="177"/>
                    </a:cubicBezTo>
                    <a:cubicBezTo>
                      <a:pt x="55" y="177"/>
                      <a:pt x="55" y="177"/>
                      <a:pt x="55" y="177"/>
                    </a:cubicBezTo>
                    <a:cubicBezTo>
                      <a:pt x="64" y="177"/>
                      <a:pt x="68" y="173"/>
                      <a:pt x="69" y="163"/>
                    </a:cubicBezTo>
                    <a:cubicBezTo>
                      <a:pt x="75" y="96"/>
                      <a:pt x="75" y="96"/>
                      <a:pt x="75" y="96"/>
                    </a:cubicBezTo>
                    <a:cubicBezTo>
                      <a:pt x="75" y="96"/>
                      <a:pt x="75" y="96"/>
                      <a:pt x="75" y="96"/>
                    </a:cubicBezTo>
                    <a:cubicBezTo>
                      <a:pt x="75" y="95"/>
                      <a:pt x="75" y="95"/>
                      <a:pt x="75" y="95"/>
                    </a:cubicBezTo>
                    <a:cubicBezTo>
                      <a:pt x="75" y="95"/>
                      <a:pt x="75" y="95"/>
                      <a:pt x="75" y="95"/>
                    </a:cubicBezTo>
                    <a:cubicBezTo>
                      <a:pt x="67" y="93"/>
                      <a:pt x="61" y="85"/>
                      <a:pt x="61" y="77"/>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30"/>
              <p:cNvSpPr>
                <a:spLocks/>
              </p:cNvSpPr>
              <p:nvPr/>
            </p:nvSpPr>
            <p:spPr bwMode="auto">
              <a:xfrm>
                <a:off x="3887788" y="2452688"/>
                <a:ext cx="266700" cy="492125"/>
              </a:xfrm>
              <a:custGeom>
                <a:avLst/>
                <a:gdLst/>
                <a:ahLst/>
                <a:cxnLst>
                  <a:cxn ang="0">
                    <a:pos x="101" y="0"/>
                  </a:cxn>
                  <a:cxn ang="0">
                    <a:pos x="64" y="0"/>
                  </a:cxn>
                  <a:cxn ang="0">
                    <a:pos x="27" y="0"/>
                  </a:cxn>
                  <a:cxn ang="0">
                    <a:pos x="0" y="29"/>
                  </a:cxn>
                  <a:cxn ang="0">
                    <a:pos x="0" y="32"/>
                  </a:cxn>
                  <a:cxn ang="0">
                    <a:pos x="0" y="54"/>
                  </a:cxn>
                  <a:cxn ang="0">
                    <a:pos x="0" y="74"/>
                  </a:cxn>
                  <a:cxn ang="0">
                    <a:pos x="0" y="112"/>
                  </a:cxn>
                  <a:cxn ang="0">
                    <a:pos x="0" y="112"/>
                  </a:cxn>
                  <a:cxn ang="0">
                    <a:pos x="11" y="122"/>
                  </a:cxn>
                  <a:cxn ang="0">
                    <a:pos x="21" y="113"/>
                  </a:cxn>
                  <a:cxn ang="0">
                    <a:pos x="21" y="112"/>
                  </a:cxn>
                  <a:cxn ang="0">
                    <a:pos x="21" y="36"/>
                  </a:cxn>
                  <a:cxn ang="0">
                    <a:pos x="24" y="33"/>
                  </a:cxn>
                  <a:cxn ang="0">
                    <a:pos x="27" y="36"/>
                  </a:cxn>
                  <a:cxn ang="0">
                    <a:pos x="27" y="116"/>
                  </a:cxn>
                  <a:cxn ang="0">
                    <a:pos x="27" y="128"/>
                  </a:cxn>
                  <a:cxn ang="0">
                    <a:pos x="27" y="128"/>
                  </a:cxn>
                  <a:cxn ang="0">
                    <a:pos x="27" y="128"/>
                  </a:cxn>
                  <a:cxn ang="0">
                    <a:pos x="36" y="219"/>
                  </a:cxn>
                  <a:cxn ang="0">
                    <a:pos x="54" y="238"/>
                  </a:cxn>
                  <a:cxn ang="0">
                    <a:pos x="64" y="238"/>
                  </a:cxn>
                  <a:cxn ang="0">
                    <a:pos x="74" y="238"/>
                  </a:cxn>
                  <a:cxn ang="0">
                    <a:pos x="92" y="219"/>
                  </a:cxn>
                  <a:cxn ang="0">
                    <a:pos x="101" y="128"/>
                  </a:cxn>
                  <a:cxn ang="0">
                    <a:pos x="101" y="128"/>
                  </a:cxn>
                  <a:cxn ang="0">
                    <a:pos x="101" y="128"/>
                  </a:cxn>
                  <a:cxn ang="0">
                    <a:pos x="101" y="116"/>
                  </a:cxn>
                  <a:cxn ang="0">
                    <a:pos x="101" y="36"/>
                  </a:cxn>
                  <a:cxn ang="0">
                    <a:pos x="104" y="33"/>
                  </a:cxn>
                  <a:cxn ang="0">
                    <a:pos x="106" y="36"/>
                  </a:cxn>
                  <a:cxn ang="0">
                    <a:pos x="106" y="112"/>
                  </a:cxn>
                  <a:cxn ang="0">
                    <a:pos x="107" y="113"/>
                  </a:cxn>
                  <a:cxn ang="0">
                    <a:pos x="117" y="122"/>
                  </a:cxn>
                  <a:cxn ang="0">
                    <a:pos x="128" y="112"/>
                  </a:cxn>
                  <a:cxn ang="0">
                    <a:pos x="128" y="112"/>
                  </a:cxn>
                  <a:cxn ang="0">
                    <a:pos x="128" y="54"/>
                  </a:cxn>
                  <a:cxn ang="0">
                    <a:pos x="128" y="32"/>
                  </a:cxn>
                  <a:cxn ang="0">
                    <a:pos x="128" y="29"/>
                  </a:cxn>
                  <a:cxn ang="0">
                    <a:pos x="101" y="0"/>
                  </a:cxn>
                </a:cxnLst>
                <a:rect l="0" t="0" r="r" b="b"/>
                <a:pathLst>
                  <a:path w="128" h="238">
                    <a:moveTo>
                      <a:pt x="101" y="0"/>
                    </a:moveTo>
                    <a:cubicBezTo>
                      <a:pt x="64" y="0"/>
                      <a:pt x="64" y="0"/>
                      <a:pt x="64" y="0"/>
                    </a:cubicBezTo>
                    <a:cubicBezTo>
                      <a:pt x="27" y="0"/>
                      <a:pt x="27" y="0"/>
                      <a:pt x="27" y="0"/>
                    </a:cubicBezTo>
                    <a:cubicBezTo>
                      <a:pt x="10" y="0"/>
                      <a:pt x="0" y="8"/>
                      <a:pt x="0" y="29"/>
                    </a:cubicBezTo>
                    <a:cubicBezTo>
                      <a:pt x="0" y="32"/>
                      <a:pt x="0" y="32"/>
                      <a:pt x="0" y="32"/>
                    </a:cubicBezTo>
                    <a:cubicBezTo>
                      <a:pt x="0" y="54"/>
                      <a:pt x="0" y="54"/>
                      <a:pt x="0" y="54"/>
                    </a:cubicBezTo>
                    <a:cubicBezTo>
                      <a:pt x="0" y="74"/>
                      <a:pt x="0" y="74"/>
                      <a:pt x="0" y="74"/>
                    </a:cubicBezTo>
                    <a:cubicBezTo>
                      <a:pt x="0" y="112"/>
                      <a:pt x="0" y="112"/>
                      <a:pt x="0" y="112"/>
                    </a:cubicBezTo>
                    <a:cubicBezTo>
                      <a:pt x="0" y="112"/>
                      <a:pt x="0" y="112"/>
                      <a:pt x="0" y="112"/>
                    </a:cubicBezTo>
                    <a:cubicBezTo>
                      <a:pt x="0" y="118"/>
                      <a:pt x="5" y="122"/>
                      <a:pt x="11" y="122"/>
                    </a:cubicBezTo>
                    <a:cubicBezTo>
                      <a:pt x="16" y="122"/>
                      <a:pt x="20" y="119"/>
                      <a:pt x="21" y="113"/>
                    </a:cubicBezTo>
                    <a:cubicBezTo>
                      <a:pt x="21" y="113"/>
                      <a:pt x="21" y="112"/>
                      <a:pt x="21" y="112"/>
                    </a:cubicBezTo>
                    <a:cubicBezTo>
                      <a:pt x="21" y="36"/>
                      <a:pt x="21" y="36"/>
                      <a:pt x="21" y="36"/>
                    </a:cubicBezTo>
                    <a:cubicBezTo>
                      <a:pt x="21" y="34"/>
                      <a:pt x="23" y="33"/>
                      <a:pt x="24" y="33"/>
                    </a:cubicBezTo>
                    <a:cubicBezTo>
                      <a:pt x="26" y="33"/>
                      <a:pt x="27" y="34"/>
                      <a:pt x="27" y="36"/>
                    </a:cubicBezTo>
                    <a:cubicBezTo>
                      <a:pt x="27" y="116"/>
                      <a:pt x="27" y="116"/>
                      <a:pt x="27" y="116"/>
                    </a:cubicBezTo>
                    <a:cubicBezTo>
                      <a:pt x="27" y="116"/>
                      <a:pt x="27" y="123"/>
                      <a:pt x="27" y="128"/>
                    </a:cubicBezTo>
                    <a:cubicBezTo>
                      <a:pt x="27" y="128"/>
                      <a:pt x="27" y="128"/>
                      <a:pt x="27" y="128"/>
                    </a:cubicBezTo>
                    <a:cubicBezTo>
                      <a:pt x="27" y="128"/>
                      <a:pt x="27" y="128"/>
                      <a:pt x="27" y="128"/>
                    </a:cubicBezTo>
                    <a:cubicBezTo>
                      <a:pt x="36" y="219"/>
                      <a:pt x="36" y="219"/>
                      <a:pt x="36" y="219"/>
                    </a:cubicBezTo>
                    <a:cubicBezTo>
                      <a:pt x="37" y="233"/>
                      <a:pt x="42" y="238"/>
                      <a:pt x="54" y="238"/>
                    </a:cubicBezTo>
                    <a:cubicBezTo>
                      <a:pt x="64" y="238"/>
                      <a:pt x="64" y="238"/>
                      <a:pt x="64" y="238"/>
                    </a:cubicBezTo>
                    <a:cubicBezTo>
                      <a:pt x="74" y="238"/>
                      <a:pt x="74" y="238"/>
                      <a:pt x="74" y="238"/>
                    </a:cubicBezTo>
                    <a:cubicBezTo>
                      <a:pt x="86" y="238"/>
                      <a:pt x="91" y="233"/>
                      <a:pt x="92" y="219"/>
                    </a:cubicBezTo>
                    <a:cubicBezTo>
                      <a:pt x="101" y="128"/>
                      <a:pt x="101" y="128"/>
                      <a:pt x="101" y="128"/>
                    </a:cubicBezTo>
                    <a:cubicBezTo>
                      <a:pt x="101" y="128"/>
                      <a:pt x="101" y="128"/>
                      <a:pt x="101" y="128"/>
                    </a:cubicBezTo>
                    <a:cubicBezTo>
                      <a:pt x="101" y="128"/>
                      <a:pt x="101" y="128"/>
                      <a:pt x="101" y="128"/>
                    </a:cubicBezTo>
                    <a:cubicBezTo>
                      <a:pt x="101" y="123"/>
                      <a:pt x="101" y="116"/>
                      <a:pt x="101" y="116"/>
                    </a:cubicBezTo>
                    <a:cubicBezTo>
                      <a:pt x="101" y="36"/>
                      <a:pt x="101" y="36"/>
                      <a:pt x="101" y="36"/>
                    </a:cubicBezTo>
                    <a:cubicBezTo>
                      <a:pt x="101" y="34"/>
                      <a:pt x="102" y="33"/>
                      <a:pt x="104" y="33"/>
                    </a:cubicBezTo>
                    <a:cubicBezTo>
                      <a:pt x="105" y="33"/>
                      <a:pt x="106" y="34"/>
                      <a:pt x="106" y="36"/>
                    </a:cubicBezTo>
                    <a:cubicBezTo>
                      <a:pt x="106" y="112"/>
                      <a:pt x="106" y="112"/>
                      <a:pt x="106" y="112"/>
                    </a:cubicBezTo>
                    <a:cubicBezTo>
                      <a:pt x="106" y="112"/>
                      <a:pt x="107" y="113"/>
                      <a:pt x="107" y="113"/>
                    </a:cubicBezTo>
                    <a:cubicBezTo>
                      <a:pt x="107" y="119"/>
                      <a:pt x="112" y="122"/>
                      <a:pt x="117" y="122"/>
                    </a:cubicBezTo>
                    <a:cubicBezTo>
                      <a:pt x="123" y="122"/>
                      <a:pt x="128" y="118"/>
                      <a:pt x="128" y="112"/>
                    </a:cubicBezTo>
                    <a:cubicBezTo>
                      <a:pt x="128" y="112"/>
                      <a:pt x="128" y="112"/>
                      <a:pt x="128" y="112"/>
                    </a:cubicBezTo>
                    <a:cubicBezTo>
                      <a:pt x="128" y="54"/>
                      <a:pt x="128" y="54"/>
                      <a:pt x="128" y="54"/>
                    </a:cubicBezTo>
                    <a:cubicBezTo>
                      <a:pt x="128" y="32"/>
                      <a:pt x="128" y="32"/>
                      <a:pt x="128" y="32"/>
                    </a:cubicBezTo>
                    <a:cubicBezTo>
                      <a:pt x="128" y="29"/>
                      <a:pt x="128" y="29"/>
                      <a:pt x="128" y="29"/>
                    </a:cubicBezTo>
                    <a:cubicBezTo>
                      <a:pt x="128" y="8"/>
                      <a:pt x="118" y="0"/>
                      <a:pt x="101"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9" name="Group 38"/>
            <p:cNvGrpSpPr/>
            <p:nvPr/>
          </p:nvGrpSpPr>
          <p:grpSpPr>
            <a:xfrm flipH="1">
              <a:off x="1647213" y="2977662"/>
              <a:ext cx="407940" cy="428543"/>
              <a:chOff x="3525838" y="2284413"/>
              <a:chExt cx="628650" cy="660400"/>
            </a:xfrm>
            <a:grpFill/>
          </p:grpSpPr>
          <p:sp>
            <p:nvSpPr>
              <p:cNvPr id="40" name="Oval 24"/>
              <p:cNvSpPr>
                <a:spLocks noChangeArrowheads="1"/>
              </p:cNvSpPr>
              <p:nvPr/>
            </p:nvSpPr>
            <p:spPr bwMode="auto">
              <a:xfrm>
                <a:off x="3573463" y="2400300"/>
                <a:ext cx="101600" cy="107950"/>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25"/>
              <p:cNvSpPr>
                <a:spLocks/>
              </p:cNvSpPr>
              <p:nvPr/>
            </p:nvSpPr>
            <p:spPr bwMode="auto">
              <a:xfrm>
                <a:off x="3525838" y="2524125"/>
                <a:ext cx="196850" cy="366713"/>
              </a:xfrm>
              <a:custGeom>
                <a:avLst/>
                <a:gdLst/>
                <a:ahLst/>
                <a:cxnLst>
                  <a:cxn ang="0">
                    <a:pos x="75" y="0"/>
                  </a:cxn>
                  <a:cxn ang="0">
                    <a:pos x="48" y="0"/>
                  </a:cxn>
                  <a:cxn ang="0">
                    <a:pos x="20" y="0"/>
                  </a:cxn>
                  <a:cxn ang="0">
                    <a:pos x="0" y="21"/>
                  </a:cxn>
                  <a:cxn ang="0">
                    <a:pos x="0" y="24"/>
                  </a:cxn>
                  <a:cxn ang="0">
                    <a:pos x="0" y="40"/>
                  </a:cxn>
                  <a:cxn ang="0">
                    <a:pos x="0" y="55"/>
                  </a:cxn>
                  <a:cxn ang="0">
                    <a:pos x="0" y="83"/>
                  </a:cxn>
                  <a:cxn ang="0">
                    <a:pos x="0" y="83"/>
                  </a:cxn>
                  <a:cxn ang="0">
                    <a:pos x="8" y="91"/>
                  </a:cxn>
                  <a:cxn ang="0">
                    <a:pos x="16" y="84"/>
                  </a:cxn>
                  <a:cxn ang="0">
                    <a:pos x="16" y="83"/>
                  </a:cxn>
                  <a:cxn ang="0">
                    <a:pos x="16" y="27"/>
                  </a:cxn>
                  <a:cxn ang="0">
                    <a:pos x="18" y="25"/>
                  </a:cxn>
                  <a:cxn ang="0">
                    <a:pos x="20" y="27"/>
                  </a:cxn>
                  <a:cxn ang="0">
                    <a:pos x="20" y="87"/>
                  </a:cxn>
                  <a:cxn ang="0">
                    <a:pos x="20" y="95"/>
                  </a:cxn>
                  <a:cxn ang="0">
                    <a:pos x="20" y="96"/>
                  </a:cxn>
                  <a:cxn ang="0">
                    <a:pos x="20" y="96"/>
                  </a:cxn>
                  <a:cxn ang="0">
                    <a:pos x="26" y="163"/>
                  </a:cxn>
                  <a:cxn ang="0">
                    <a:pos x="40" y="177"/>
                  </a:cxn>
                  <a:cxn ang="0">
                    <a:pos x="48" y="177"/>
                  </a:cxn>
                  <a:cxn ang="0">
                    <a:pos x="55" y="177"/>
                  </a:cxn>
                  <a:cxn ang="0">
                    <a:pos x="69" y="163"/>
                  </a:cxn>
                  <a:cxn ang="0">
                    <a:pos x="75" y="96"/>
                  </a:cxn>
                  <a:cxn ang="0">
                    <a:pos x="75" y="96"/>
                  </a:cxn>
                  <a:cxn ang="0">
                    <a:pos x="75" y="95"/>
                  </a:cxn>
                  <a:cxn ang="0">
                    <a:pos x="75" y="87"/>
                  </a:cxn>
                  <a:cxn ang="0">
                    <a:pos x="75" y="27"/>
                  </a:cxn>
                  <a:cxn ang="0">
                    <a:pos x="77" y="25"/>
                  </a:cxn>
                  <a:cxn ang="0">
                    <a:pos x="79" y="27"/>
                  </a:cxn>
                  <a:cxn ang="0">
                    <a:pos x="79" y="83"/>
                  </a:cxn>
                  <a:cxn ang="0">
                    <a:pos x="79" y="84"/>
                  </a:cxn>
                  <a:cxn ang="0">
                    <a:pos x="87" y="91"/>
                  </a:cxn>
                  <a:cxn ang="0">
                    <a:pos x="95" y="83"/>
                  </a:cxn>
                  <a:cxn ang="0">
                    <a:pos x="95" y="83"/>
                  </a:cxn>
                  <a:cxn ang="0">
                    <a:pos x="95" y="40"/>
                  </a:cxn>
                  <a:cxn ang="0">
                    <a:pos x="95" y="24"/>
                  </a:cxn>
                  <a:cxn ang="0">
                    <a:pos x="95" y="21"/>
                  </a:cxn>
                  <a:cxn ang="0">
                    <a:pos x="75" y="0"/>
                  </a:cxn>
                </a:cxnLst>
                <a:rect l="0" t="0" r="r" b="b"/>
                <a:pathLst>
                  <a:path w="95" h="177">
                    <a:moveTo>
                      <a:pt x="75" y="0"/>
                    </a:moveTo>
                    <a:cubicBezTo>
                      <a:pt x="48" y="0"/>
                      <a:pt x="48" y="0"/>
                      <a:pt x="48" y="0"/>
                    </a:cubicBezTo>
                    <a:cubicBezTo>
                      <a:pt x="20" y="0"/>
                      <a:pt x="20" y="0"/>
                      <a:pt x="20" y="0"/>
                    </a:cubicBezTo>
                    <a:cubicBezTo>
                      <a:pt x="7" y="0"/>
                      <a:pt x="0" y="6"/>
                      <a:pt x="0" y="21"/>
                    </a:cubicBezTo>
                    <a:cubicBezTo>
                      <a:pt x="0" y="24"/>
                      <a:pt x="0" y="24"/>
                      <a:pt x="0" y="24"/>
                    </a:cubicBezTo>
                    <a:cubicBezTo>
                      <a:pt x="0" y="40"/>
                      <a:pt x="0" y="40"/>
                      <a:pt x="0" y="40"/>
                    </a:cubicBezTo>
                    <a:cubicBezTo>
                      <a:pt x="0" y="55"/>
                      <a:pt x="0" y="55"/>
                      <a:pt x="0" y="55"/>
                    </a:cubicBezTo>
                    <a:cubicBezTo>
                      <a:pt x="0" y="83"/>
                      <a:pt x="0" y="83"/>
                      <a:pt x="0" y="83"/>
                    </a:cubicBezTo>
                    <a:cubicBezTo>
                      <a:pt x="0" y="83"/>
                      <a:pt x="0" y="83"/>
                      <a:pt x="0" y="83"/>
                    </a:cubicBezTo>
                    <a:cubicBezTo>
                      <a:pt x="0" y="88"/>
                      <a:pt x="4" y="91"/>
                      <a:pt x="8" y="91"/>
                    </a:cubicBezTo>
                    <a:cubicBezTo>
                      <a:pt x="12" y="91"/>
                      <a:pt x="15" y="88"/>
                      <a:pt x="16" y="84"/>
                    </a:cubicBezTo>
                    <a:cubicBezTo>
                      <a:pt x="16" y="84"/>
                      <a:pt x="16" y="84"/>
                      <a:pt x="16" y="83"/>
                    </a:cubicBezTo>
                    <a:cubicBezTo>
                      <a:pt x="16" y="27"/>
                      <a:pt x="16" y="27"/>
                      <a:pt x="16" y="27"/>
                    </a:cubicBezTo>
                    <a:cubicBezTo>
                      <a:pt x="16" y="26"/>
                      <a:pt x="17" y="25"/>
                      <a:pt x="18" y="25"/>
                    </a:cubicBezTo>
                    <a:cubicBezTo>
                      <a:pt x="19" y="25"/>
                      <a:pt x="20" y="26"/>
                      <a:pt x="20" y="27"/>
                    </a:cubicBezTo>
                    <a:cubicBezTo>
                      <a:pt x="20" y="87"/>
                      <a:pt x="20" y="87"/>
                      <a:pt x="20" y="87"/>
                    </a:cubicBezTo>
                    <a:cubicBezTo>
                      <a:pt x="20" y="87"/>
                      <a:pt x="20" y="92"/>
                      <a:pt x="20" y="95"/>
                    </a:cubicBezTo>
                    <a:cubicBezTo>
                      <a:pt x="20" y="96"/>
                      <a:pt x="20" y="96"/>
                      <a:pt x="20" y="96"/>
                    </a:cubicBezTo>
                    <a:cubicBezTo>
                      <a:pt x="20" y="96"/>
                      <a:pt x="20" y="96"/>
                      <a:pt x="20" y="96"/>
                    </a:cubicBezTo>
                    <a:cubicBezTo>
                      <a:pt x="26" y="163"/>
                      <a:pt x="26" y="163"/>
                      <a:pt x="26" y="163"/>
                    </a:cubicBezTo>
                    <a:cubicBezTo>
                      <a:pt x="27" y="173"/>
                      <a:pt x="31" y="177"/>
                      <a:pt x="40" y="177"/>
                    </a:cubicBezTo>
                    <a:cubicBezTo>
                      <a:pt x="48" y="177"/>
                      <a:pt x="48" y="177"/>
                      <a:pt x="48" y="177"/>
                    </a:cubicBezTo>
                    <a:cubicBezTo>
                      <a:pt x="55" y="177"/>
                      <a:pt x="55" y="177"/>
                      <a:pt x="55" y="177"/>
                    </a:cubicBezTo>
                    <a:cubicBezTo>
                      <a:pt x="64" y="177"/>
                      <a:pt x="68" y="173"/>
                      <a:pt x="69" y="163"/>
                    </a:cubicBezTo>
                    <a:cubicBezTo>
                      <a:pt x="75" y="96"/>
                      <a:pt x="75" y="96"/>
                      <a:pt x="75" y="96"/>
                    </a:cubicBezTo>
                    <a:cubicBezTo>
                      <a:pt x="75" y="96"/>
                      <a:pt x="75" y="96"/>
                      <a:pt x="75" y="96"/>
                    </a:cubicBezTo>
                    <a:cubicBezTo>
                      <a:pt x="75" y="95"/>
                      <a:pt x="75" y="95"/>
                      <a:pt x="75" y="95"/>
                    </a:cubicBezTo>
                    <a:cubicBezTo>
                      <a:pt x="75" y="92"/>
                      <a:pt x="75" y="87"/>
                      <a:pt x="75" y="87"/>
                    </a:cubicBezTo>
                    <a:cubicBezTo>
                      <a:pt x="75" y="27"/>
                      <a:pt x="75" y="27"/>
                      <a:pt x="75" y="27"/>
                    </a:cubicBezTo>
                    <a:cubicBezTo>
                      <a:pt x="75" y="26"/>
                      <a:pt x="76" y="25"/>
                      <a:pt x="77" y="25"/>
                    </a:cubicBezTo>
                    <a:cubicBezTo>
                      <a:pt x="78" y="25"/>
                      <a:pt x="79" y="26"/>
                      <a:pt x="79" y="27"/>
                    </a:cubicBezTo>
                    <a:cubicBezTo>
                      <a:pt x="79" y="83"/>
                      <a:pt x="79" y="83"/>
                      <a:pt x="79" y="83"/>
                    </a:cubicBezTo>
                    <a:cubicBezTo>
                      <a:pt x="79" y="84"/>
                      <a:pt x="79" y="84"/>
                      <a:pt x="79" y="84"/>
                    </a:cubicBezTo>
                    <a:cubicBezTo>
                      <a:pt x="80" y="88"/>
                      <a:pt x="83" y="91"/>
                      <a:pt x="87" y="91"/>
                    </a:cubicBezTo>
                    <a:cubicBezTo>
                      <a:pt x="91" y="91"/>
                      <a:pt x="95" y="88"/>
                      <a:pt x="95" y="83"/>
                    </a:cubicBezTo>
                    <a:cubicBezTo>
                      <a:pt x="95" y="83"/>
                      <a:pt x="95" y="83"/>
                      <a:pt x="95" y="83"/>
                    </a:cubicBezTo>
                    <a:cubicBezTo>
                      <a:pt x="95" y="40"/>
                      <a:pt x="95" y="40"/>
                      <a:pt x="95" y="40"/>
                    </a:cubicBezTo>
                    <a:cubicBezTo>
                      <a:pt x="95" y="24"/>
                      <a:pt x="95" y="24"/>
                      <a:pt x="95" y="24"/>
                    </a:cubicBezTo>
                    <a:cubicBezTo>
                      <a:pt x="95" y="21"/>
                      <a:pt x="95" y="21"/>
                      <a:pt x="95" y="21"/>
                    </a:cubicBezTo>
                    <a:cubicBezTo>
                      <a:pt x="95" y="6"/>
                      <a:pt x="88" y="0"/>
                      <a:pt x="75"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Oval 26"/>
              <p:cNvSpPr>
                <a:spLocks noChangeArrowheads="1"/>
              </p:cNvSpPr>
              <p:nvPr/>
            </p:nvSpPr>
            <p:spPr bwMode="auto">
              <a:xfrm>
                <a:off x="3952875" y="2284413"/>
                <a:ext cx="136525" cy="147638"/>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28"/>
              <p:cNvSpPr>
                <a:spLocks/>
              </p:cNvSpPr>
              <p:nvPr/>
            </p:nvSpPr>
            <p:spPr bwMode="auto">
              <a:xfrm>
                <a:off x="3792538" y="2400300"/>
                <a:ext cx="101600" cy="107950"/>
              </a:xfrm>
              <a:custGeom>
                <a:avLst/>
                <a:gdLst/>
                <a:ahLst/>
                <a:cxnLst>
                  <a:cxn ang="0">
                    <a:pos x="0" y="26"/>
                  </a:cxn>
                  <a:cxn ang="0">
                    <a:pos x="25" y="52"/>
                  </a:cxn>
                  <a:cxn ang="0">
                    <a:pos x="38" y="50"/>
                  </a:cxn>
                  <a:cxn ang="0">
                    <a:pos x="49" y="25"/>
                  </a:cxn>
                  <a:cxn ang="0">
                    <a:pos x="25" y="0"/>
                  </a:cxn>
                  <a:cxn ang="0">
                    <a:pos x="0" y="26"/>
                  </a:cxn>
                </a:cxnLst>
                <a:rect l="0" t="0" r="r" b="b"/>
                <a:pathLst>
                  <a:path w="49" h="52">
                    <a:moveTo>
                      <a:pt x="0" y="26"/>
                    </a:moveTo>
                    <a:cubicBezTo>
                      <a:pt x="0" y="45"/>
                      <a:pt x="7" y="52"/>
                      <a:pt x="25" y="52"/>
                    </a:cubicBezTo>
                    <a:cubicBezTo>
                      <a:pt x="30" y="52"/>
                      <a:pt x="35" y="52"/>
                      <a:pt x="38" y="50"/>
                    </a:cubicBezTo>
                    <a:cubicBezTo>
                      <a:pt x="39" y="39"/>
                      <a:pt x="43" y="30"/>
                      <a:pt x="49" y="25"/>
                    </a:cubicBezTo>
                    <a:cubicBezTo>
                      <a:pt x="49" y="7"/>
                      <a:pt x="42" y="0"/>
                      <a:pt x="25" y="0"/>
                    </a:cubicBezTo>
                    <a:cubicBezTo>
                      <a:pt x="7" y="0"/>
                      <a:pt x="0" y="7"/>
                      <a:pt x="0" y="26"/>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Freeform 29"/>
              <p:cNvSpPr>
                <a:spLocks/>
              </p:cNvSpPr>
              <p:nvPr/>
            </p:nvSpPr>
            <p:spPr bwMode="auto">
              <a:xfrm>
                <a:off x="3744913" y="2524125"/>
                <a:ext cx="155575" cy="366713"/>
              </a:xfrm>
              <a:custGeom>
                <a:avLst/>
                <a:gdLst/>
                <a:ahLst/>
                <a:cxnLst>
                  <a:cxn ang="0">
                    <a:pos x="61" y="77"/>
                  </a:cxn>
                  <a:cxn ang="0">
                    <a:pos x="61" y="0"/>
                  </a:cxn>
                  <a:cxn ang="0">
                    <a:pos x="48" y="0"/>
                  </a:cxn>
                  <a:cxn ang="0">
                    <a:pos x="20" y="0"/>
                  </a:cxn>
                  <a:cxn ang="0">
                    <a:pos x="0" y="21"/>
                  </a:cxn>
                  <a:cxn ang="0">
                    <a:pos x="0" y="24"/>
                  </a:cxn>
                  <a:cxn ang="0">
                    <a:pos x="0" y="40"/>
                  </a:cxn>
                  <a:cxn ang="0">
                    <a:pos x="0" y="55"/>
                  </a:cxn>
                  <a:cxn ang="0">
                    <a:pos x="0" y="83"/>
                  </a:cxn>
                  <a:cxn ang="0">
                    <a:pos x="0" y="83"/>
                  </a:cxn>
                  <a:cxn ang="0">
                    <a:pos x="8" y="91"/>
                  </a:cxn>
                  <a:cxn ang="0">
                    <a:pos x="16" y="84"/>
                  </a:cxn>
                  <a:cxn ang="0">
                    <a:pos x="16" y="83"/>
                  </a:cxn>
                  <a:cxn ang="0">
                    <a:pos x="16" y="27"/>
                  </a:cxn>
                  <a:cxn ang="0">
                    <a:pos x="18" y="25"/>
                  </a:cxn>
                  <a:cxn ang="0">
                    <a:pos x="20" y="27"/>
                  </a:cxn>
                  <a:cxn ang="0">
                    <a:pos x="20" y="87"/>
                  </a:cxn>
                  <a:cxn ang="0">
                    <a:pos x="20" y="95"/>
                  </a:cxn>
                  <a:cxn ang="0">
                    <a:pos x="20" y="96"/>
                  </a:cxn>
                  <a:cxn ang="0">
                    <a:pos x="20" y="96"/>
                  </a:cxn>
                  <a:cxn ang="0">
                    <a:pos x="27" y="163"/>
                  </a:cxn>
                  <a:cxn ang="0">
                    <a:pos x="40" y="177"/>
                  </a:cxn>
                  <a:cxn ang="0">
                    <a:pos x="48" y="177"/>
                  </a:cxn>
                  <a:cxn ang="0">
                    <a:pos x="55" y="177"/>
                  </a:cxn>
                  <a:cxn ang="0">
                    <a:pos x="69" y="163"/>
                  </a:cxn>
                  <a:cxn ang="0">
                    <a:pos x="75" y="96"/>
                  </a:cxn>
                  <a:cxn ang="0">
                    <a:pos x="75" y="96"/>
                  </a:cxn>
                  <a:cxn ang="0">
                    <a:pos x="75" y="95"/>
                  </a:cxn>
                  <a:cxn ang="0">
                    <a:pos x="75" y="95"/>
                  </a:cxn>
                  <a:cxn ang="0">
                    <a:pos x="61" y="77"/>
                  </a:cxn>
                </a:cxnLst>
                <a:rect l="0" t="0" r="r" b="b"/>
                <a:pathLst>
                  <a:path w="75" h="177">
                    <a:moveTo>
                      <a:pt x="61" y="77"/>
                    </a:moveTo>
                    <a:cubicBezTo>
                      <a:pt x="61" y="0"/>
                      <a:pt x="61" y="0"/>
                      <a:pt x="61" y="0"/>
                    </a:cubicBezTo>
                    <a:cubicBezTo>
                      <a:pt x="48" y="0"/>
                      <a:pt x="48" y="0"/>
                      <a:pt x="48" y="0"/>
                    </a:cubicBezTo>
                    <a:cubicBezTo>
                      <a:pt x="20" y="0"/>
                      <a:pt x="20" y="0"/>
                      <a:pt x="20" y="0"/>
                    </a:cubicBezTo>
                    <a:cubicBezTo>
                      <a:pt x="7" y="0"/>
                      <a:pt x="0" y="6"/>
                      <a:pt x="0" y="21"/>
                    </a:cubicBezTo>
                    <a:cubicBezTo>
                      <a:pt x="0" y="24"/>
                      <a:pt x="0" y="24"/>
                      <a:pt x="0" y="24"/>
                    </a:cubicBezTo>
                    <a:cubicBezTo>
                      <a:pt x="0" y="40"/>
                      <a:pt x="0" y="40"/>
                      <a:pt x="0" y="40"/>
                    </a:cubicBezTo>
                    <a:cubicBezTo>
                      <a:pt x="0" y="55"/>
                      <a:pt x="0" y="55"/>
                      <a:pt x="0" y="55"/>
                    </a:cubicBezTo>
                    <a:cubicBezTo>
                      <a:pt x="0" y="83"/>
                      <a:pt x="0" y="83"/>
                      <a:pt x="0" y="83"/>
                    </a:cubicBezTo>
                    <a:cubicBezTo>
                      <a:pt x="0" y="83"/>
                      <a:pt x="0" y="83"/>
                      <a:pt x="0" y="83"/>
                    </a:cubicBezTo>
                    <a:cubicBezTo>
                      <a:pt x="0" y="88"/>
                      <a:pt x="4" y="91"/>
                      <a:pt x="8" y="91"/>
                    </a:cubicBezTo>
                    <a:cubicBezTo>
                      <a:pt x="12" y="91"/>
                      <a:pt x="15" y="88"/>
                      <a:pt x="16" y="84"/>
                    </a:cubicBezTo>
                    <a:cubicBezTo>
                      <a:pt x="16" y="84"/>
                      <a:pt x="16" y="84"/>
                      <a:pt x="16" y="83"/>
                    </a:cubicBezTo>
                    <a:cubicBezTo>
                      <a:pt x="16" y="27"/>
                      <a:pt x="16" y="27"/>
                      <a:pt x="16" y="27"/>
                    </a:cubicBezTo>
                    <a:cubicBezTo>
                      <a:pt x="16" y="26"/>
                      <a:pt x="17" y="25"/>
                      <a:pt x="18" y="25"/>
                    </a:cubicBezTo>
                    <a:cubicBezTo>
                      <a:pt x="19" y="25"/>
                      <a:pt x="20" y="26"/>
                      <a:pt x="20" y="27"/>
                    </a:cubicBezTo>
                    <a:cubicBezTo>
                      <a:pt x="20" y="87"/>
                      <a:pt x="20" y="87"/>
                      <a:pt x="20" y="87"/>
                    </a:cubicBezTo>
                    <a:cubicBezTo>
                      <a:pt x="20" y="87"/>
                      <a:pt x="20" y="92"/>
                      <a:pt x="20" y="95"/>
                    </a:cubicBezTo>
                    <a:cubicBezTo>
                      <a:pt x="20" y="96"/>
                      <a:pt x="20" y="96"/>
                      <a:pt x="20" y="96"/>
                    </a:cubicBezTo>
                    <a:cubicBezTo>
                      <a:pt x="20" y="96"/>
                      <a:pt x="20" y="96"/>
                      <a:pt x="20" y="96"/>
                    </a:cubicBezTo>
                    <a:cubicBezTo>
                      <a:pt x="27" y="163"/>
                      <a:pt x="27" y="163"/>
                      <a:pt x="27" y="163"/>
                    </a:cubicBezTo>
                    <a:cubicBezTo>
                      <a:pt x="28" y="173"/>
                      <a:pt x="31" y="177"/>
                      <a:pt x="40" y="177"/>
                    </a:cubicBezTo>
                    <a:cubicBezTo>
                      <a:pt x="48" y="177"/>
                      <a:pt x="48" y="177"/>
                      <a:pt x="48" y="177"/>
                    </a:cubicBezTo>
                    <a:cubicBezTo>
                      <a:pt x="55" y="177"/>
                      <a:pt x="55" y="177"/>
                      <a:pt x="55" y="177"/>
                    </a:cubicBezTo>
                    <a:cubicBezTo>
                      <a:pt x="64" y="177"/>
                      <a:pt x="68" y="173"/>
                      <a:pt x="69" y="163"/>
                    </a:cubicBezTo>
                    <a:cubicBezTo>
                      <a:pt x="75" y="96"/>
                      <a:pt x="75" y="96"/>
                      <a:pt x="75" y="96"/>
                    </a:cubicBezTo>
                    <a:cubicBezTo>
                      <a:pt x="75" y="96"/>
                      <a:pt x="75" y="96"/>
                      <a:pt x="75" y="96"/>
                    </a:cubicBezTo>
                    <a:cubicBezTo>
                      <a:pt x="75" y="95"/>
                      <a:pt x="75" y="95"/>
                      <a:pt x="75" y="95"/>
                    </a:cubicBezTo>
                    <a:cubicBezTo>
                      <a:pt x="75" y="95"/>
                      <a:pt x="75" y="95"/>
                      <a:pt x="75" y="95"/>
                    </a:cubicBezTo>
                    <a:cubicBezTo>
                      <a:pt x="67" y="93"/>
                      <a:pt x="61" y="85"/>
                      <a:pt x="61" y="77"/>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0"/>
              <p:cNvSpPr>
                <a:spLocks/>
              </p:cNvSpPr>
              <p:nvPr/>
            </p:nvSpPr>
            <p:spPr bwMode="auto">
              <a:xfrm>
                <a:off x="3887788" y="2452688"/>
                <a:ext cx="266700" cy="492125"/>
              </a:xfrm>
              <a:custGeom>
                <a:avLst/>
                <a:gdLst/>
                <a:ahLst/>
                <a:cxnLst>
                  <a:cxn ang="0">
                    <a:pos x="101" y="0"/>
                  </a:cxn>
                  <a:cxn ang="0">
                    <a:pos x="64" y="0"/>
                  </a:cxn>
                  <a:cxn ang="0">
                    <a:pos x="27" y="0"/>
                  </a:cxn>
                  <a:cxn ang="0">
                    <a:pos x="0" y="29"/>
                  </a:cxn>
                  <a:cxn ang="0">
                    <a:pos x="0" y="32"/>
                  </a:cxn>
                  <a:cxn ang="0">
                    <a:pos x="0" y="54"/>
                  </a:cxn>
                  <a:cxn ang="0">
                    <a:pos x="0" y="74"/>
                  </a:cxn>
                  <a:cxn ang="0">
                    <a:pos x="0" y="112"/>
                  </a:cxn>
                  <a:cxn ang="0">
                    <a:pos x="0" y="112"/>
                  </a:cxn>
                  <a:cxn ang="0">
                    <a:pos x="11" y="122"/>
                  </a:cxn>
                  <a:cxn ang="0">
                    <a:pos x="21" y="113"/>
                  </a:cxn>
                  <a:cxn ang="0">
                    <a:pos x="21" y="112"/>
                  </a:cxn>
                  <a:cxn ang="0">
                    <a:pos x="21" y="36"/>
                  </a:cxn>
                  <a:cxn ang="0">
                    <a:pos x="24" y="33"/>
                  </a:cxn>
                  <a:cxn ang="0">
                    <a:pos x="27" y="36"/>
                  </a:cxn>
                  <a:cxn ang="0">
                    <a:pos x="27" y="116"/>
                  </a:cxn>
                  <a:cxn ang="0">
                    <a:pos x="27" y="128"/>
                  </a:cxn>
                  <a:cxn ang="0">
                    <a:pos x="27" y="128"/>
                  </a:cxn>
                  <a:cxn ang="0">
                    <a:pos x="27" y="128"/>
                  </a:cxn>
                  <a:cxn ang="0">
                    <a:pos x="36" y="219"/>
                  </a:cxn>
                  <a:cxn ang="0">
                    <a:pos x="54" y="238"/>
                  </a:cxn>
                  <a:cxn ang="0">
                    <a:pos x="64" y="238"/>
                  </a:cxn>
                  <a:cxn ang="0">
                    <a:pos x="74" y="238"/>
                  </a:cxn>
                  <a:cxn ang="0">
                    <a:pos x="92" y="219"/>
                  </a:cxn>
                  <a:cxn ang="0">
                    <a:pos x="101" y="128"/>
                  </a:cxn>
                  <a:cxn ang="0">
                    <a:pos x="101" y="128"/>
                  </a:cxn>
                  <a:cxn ang="0">
                    <a:pos x="101" y="128"/>
                  </a:cxn>
                  <a:cxn ang="0">
                    <a:pos x="101" y="116"/>
                  </a:cxn>
                  <a:cxn ang="0">
                    <a:pos x="101" y="36"/>
                  </a:cxn>
                  <a:cxn ang="0">
                    <a:pos x="104" y="33"/>
                  </a:cxn>
                  <a:cxn ang="0">
                    <a:pos x="106" y="36"/>
                  </a:cxn>
                  <a:cxn ang="0">
                    <a:pos x="106" y="112"/>
                  </a:cxn>
                  <a:cxn ang="0">
                    <a:pos x="107" y="113"/>
                  </a:cxn>
                  <a:cxn ang="0">
                    <a:pos x="117" y="122"/>
                  </a:cxn>
                  <a:cxn ang="0">
                    <a:pos x="128" y="112"/>
                  </a:cxn>
                  <a:cxn ang="0">
                    <a:pos x="128" y="112"/>
                  </a:cxn>
                  <a:cxn ang="0">
                    <a:pos x="128" y="54"/>
                  </a:cxn>
                  <a:cxn ang="0">
                    <a:pos x="128" y="32"/>
                  </a:cxn>
                  <a:cxn ang="0">
                    <a:pos x="128" y="29"/>
                  </a:cxn>
                  <a:cxn ang="0">
                    <a:pos x="101" y="0"/>
                  </a:cxn>
                </a:cxnLst>
                <a:rect l="0" t="0" r="r" b="b"/>
                <a:pathLst>
                  <a:path w="128" h="238">
                    <a:moveTo>
                      <a:pt x="101" y="0"/>
                    </a:moveTo>
                    <a:cubicBezTo>
                      <a:pt x="64" y="0"/>
                      <a:pt x="64" y="0"/>
                      <a:pt x="64" y="0"/>
                    </a:cubicBezTo>
                    <a:cubicBezTo>
                      <a:pt x="27" y="0"/>
                      <a:pt x="27" y="0"/>
                      <a:pt x="27" y="0"/>
                    </a:cubicBezTo>
                    <a:cubicBezTo>
                      <a:pt x="10" y="0"/>
                      <a:pt x="0" y="8"/>
                      <a:pt x="0" y="29"/>
                    </a:cubicBezTo>
                    <a:cubicBezTo>
                      <a:pt x="0" y="32"/>
                      <a:pt x="0" y="32"/>
                      <a:pt x="0" y="32"/>
                    </a:cubicBezTo>
                    <a:cubicBezTo>
                      <a:pt x="0" y="54"/>
                      <a:pt x="0" y="54"/>
                      <a:pt x="0" y="54"/>
                    </a:cubicBezTo>
                    <a:cubicBezTo>
                      <a:pt x="0" y="74"/>
                      <a:pt x="0" y="74"/>
                      <a:pt x="0" y="74"/>
                    </a:cubicBezTo>
                    <a:cubicBezTo>
                      <a:pt x="0" y="112"/>
                      <a:pt x="0" y="112"/>
                      <a:pt x="0" y="112"/>
                    </a:cubicBezTo>
                    <a:cubicBezTo>
                      <a:pt x="0" y="112"/>
                      <a:pt x="0" y="112"/>
                      <a:pt x="0" y="112"/>
                    </a:cubicBezTo>
                    <a:cubicBezTo>
                      <a:pt x="0" y="118"/>
                      <a:pt x="5" y="122"/>
                      <a:pt x="11" y="122"/>
                    </a:cubicBezTo>
                    <a:cubicBezTo>
                      <a:pt x="16" y="122"/>
                      <a:pt x="20" y="119"/>
                      <a:pt x="21" y="113"/>
                    </a:cubicBezTo>
                    <a:cubicBezTo>
                      <a:pt x="21" y="113"/>
                      <a:pt x="21" y="112"/>
                      <a:pt x="21" y="112"/>
                    </a:cubicBezTo>
                    <a:cubicBezTo>
                      <a:pt x="21" y="36"/>
                      <a:pt x="21" y="36"/>
                      <a:pt x="21" y="36"/>
                    </a:cubicBezTo>
                    <a:cubicBezTo>
                      <a:pt x="21" y="34"/>
                      <a:pt x="23" y="33"/>
                      <a:pt x="24" y="33"/>
                    </a:cubicBezTo>
                    <a:cubicBezTo>
                      <a:pt x="26" y="33"/>
                      <a:pt x="27" y="34"/>
                      <a:pt x="27" y="36"/>
                    </a:cubicBezTo>
                    <a:cubicBezTo>
                      <a:pt x="27" y="116"/>
                      <a:pt x="27" y="116"/>
                      <a:pt x="27" y="116"/>
                    </a:cubicBezTo>
                    <a:cubicBezTo>
                      <a:pt x="27" y="116"/>
                      <a:pt x="27" y="123"/>
                      <a:pt x="27" y="128"/>
                    </a:cubicBezTo>
                    <a:cubicBezTo>
                      <a:pt x="27" y="128"/>
                      <a:pt x="27" y="128"/>
                      <a:pt x="27" y="128"/>
                    </a:cubicBezTo>
                    <a:cubicBezTo>
                      <a:pt x="27" y="128"/>
                      <a:pt x="27" y="128"/>
                      <a:pt x="27" y="128"/>
                    </a:cubicBezTo>
                    <a:cubicBezTo>
                      <a:pt x="36" y="219"/>
                      <a:pt x="36" y="219"/>
                      <a:pt x="36" y="219"/>
                    </a:cubicBezTo>
                    <a:cubicBezTo>
                      <a:pt x="37" y="233"/>
                      <a:pt x="42" y="238"/>
                      <a:pt x="54" y="238"/>
                    </a:cubicBezTo>
                    <a:cubicBezTo>
                      <a:pt x="64" y="238"/>
                      <a:pt x="64" y="238"/>
                      <a:pt x="64" y="238"/>
                    </a:cubicBezTo>
                    <a:cubicBezTo>
                      <a:pt x="74" y="238"/>
                      <a:pt x="74" y="238"/>
                      <a:pt x="74" y="238"/>
                    </a:cubicBezTo>
                    <a:cubicBezTo>
                      <a:pt x="86" y="238"/>
                      <a:pt x="91" y="233"/>
                      <a:pt x="92" y="219"/>
                    </a:cubicBezTo>
                    <a:cubicBezTo>
                      <a:pt x="101" y="128"/>
                      <a:pt x="101" y="128"/>
                      <a:pt x="101" y="128"/>
                    </a:cubicBezTo>
                    <a:cubicBezTo>
                      <a:pt x="101" y="128"/>
                      <a:pt x="101" y="128"/>
                      <a:pt x="101" y="128"/>
                    </a:cubicBezTo>
                    <a:cubicBezTo>
                      <a:pt x="101" y="128"/>
                      <a:pt x="101" y="128"/>
                      <a:pt x="101" y="128"/>
                    </a:cubicBezTo>
                    <a:cubicBezTo>
                      <a:pt x="101" y="123"/>
                      <a:pt x="101" y="116"/>
                      <a:pt x="101" y="116"/>
                    </a:cubicBezTo>
                    <a:cubicBezTo>
                      <a:pt x="101" y="36"/>
                      <a:pt x="101" y="36"/>
                      <a:pt x="101" y="36"/>
                    </a:cubicBezTo>
                    <a:cubicBezTo>
                      <a:pt x="101" y="34"/>
                      <a:pt x="102" y="33"/>
                      <a:pt x="104" y="33"/>
                    </a:cubicBezTo>
                    <a:cubicBezTo>
                      <a:pt x="105" y="33"/>
                      <a:pt x="106" y="34"/>
                      <a:pt x="106" y="36"/>
                    </a:cubicBezTo>
                    <a:cubicBezTo>
                      <a:pt x="106" y="112"/>
                      <a:pt x="106" y="112"/>
                      <a:pt x="106" y="112"/>
                    </a:cubicBezTo>
                    <a:cubicBezTo>
                      <a:pt x="106" y="112"/>
                      <a:pt x="107" y="113"/>
                      <a:pt x="107" y="113"/>
                    </a:cubicBezTo>
                    <a:cubicBezTo>
                      <a:pt x="107" y="119"/>
                      <a:pt x="112" y="122"/>
                      <a:pt x="117" y="122"/>
                    </a:cubicBezTo>
                    <a:cubicBezTo>
                      <a:pt x="123" y="122"/>
                      <a:pt x="128" y="118"/>
                      <a:pt x="128" y="112"/>
                    </a:cubicBezTo>
                    <a:cubicBezTo>
                      <a:pt x="128" y="112"/>
                      <a:pt x="128" y="112"/>
                      <a:pt x="128" y="112"/>
                    </a:cubicBezTo>
                    <a:cubicBezTo>
                      <a:pt x="128" y="54"/>
                      <a:pt x="128" y="54"/>
                      <a:pt x="128" y="54"/>
                    </a:cubicBezTo>
                    <a:cubicBezTo>
                      <a:pt x="128" y="32"/>
                      <a:pt x="128" y="32"/>
                      <a:pt x="128" y="32"/>
                    </a:cubicBezTo>
                    <a:cubicBezTo>
                      <a:pt x="128" y="29"/>
                      <a:pt x="128" y="29"/>
                      <a:pt x="128" y="29"/>
                    </a:cubicBezTo>
                    <a:cubicBezTo>
                      <a:pt x="128" y="8"/>
                      <a:pt x="118" y="0"/>
                      <a:pt x="101" y="0"/>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53" name="Round Diagonal Corner Rectangle 52"/>
          <p:cNvSpPr/>
          <p:nvPr/>
        </p:nvSpPr>
        <p:spPr>
          <a:xfrm flipH="1">
            <a:off x="2428564" y="4978441"/>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Recruiting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55" name="Group 54"/>
          <p:cNvGrpSpPr/>
          <p:nvPr/>
        </p:nvGrpSpPr>
        <p:grpSpPr>
          <a:xfrm>
            <a:off x="2759211" y="4062294"/>
            <a:ext cx="960244" cy="679751"/>
            <a:chOff x="1981200" y="3374165"/>
            <a:chExt cx="752476" cy="532673"/>
          </a:xfrm>
          <a:solidFill>
            <a:schemeClr val="tx2"/>
          </a:solidFill>
        </p:grpSpPr>
        <p:grpSp>
          <p:nvGrpSpPr>
            <p:cNvPr id="56" name="Group 117"/>
            <p:cNvGrpSpPr/>
            <p:nvPr/>
          </p:nvGrpSpPr>
          <p:grpSpPr>
            <a:xfrm>
              <a:off x="1981200" y="3506788"/>
              <a:ext cx="752476" cy="400050"/>
              <a:chOff x="585788" y="3506788"/>
              <a:chExt cx="752476" cy="400050"/>
            </a:xfrm>
            <a:grpFill/>
          </p:grpSpPr>
          <p:sp>
            <p:nvSpPr>
              <p:cNvPr id="58" name="Oval 20"/>
              <p:cNvSpPr>
                <a:spLocks noChangeArrowheads="1"/>
              </p:cNvSpPr>
              <p:nvPr/>
            </p:nvSpPr>
            <p:spPr bwMode="auto">
              <a:xfrm>
                <a:off x="641351" y="3524251"/>
                <a:ext cx="138113" cy="14287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21"/>
              <p:cNvSpPr>
                <a:spLocks/>
              </p:cNvSpPr>
              <p:nvPr/>
            </p:nvSpPr>
            <p:spPr bwMode="auto">
              <a:xfrm>
                <a:off x="585788" y="3684588"/>
                <a:ext cx="246063" cy="112713"/>
              </a:xfrm>
              <a:custGeom>
                <a:avLst/>
                <a:gdLst/>
                <a:ahLst/>
                <a:cxnLst>
                  <a:cxn ang="0">
                    <a:pos x="70" y="12"/>
                  </a:cxn>
                  <a:cxn ang="0">
                    <a:pos x="82" y="12"/>
                  </a:cxn>
                  <a:cxn ang="0">
                    <a:pos x="97" y="12"/>
                  </a:cxn>
                  <a:cxn ang="0">
                    <a:pos x="82" y="0"/>
                  </a:cxn>
                  <a:cxn ang="0">
                    <a:pos x="0" y="0"/>
                  </a:cxn>
                  <a:cxn ang="0">
                    <a:pos x="0" y="28"/>
                  </a:cxn>
                  <a:cxn ang="0">
                    <a:pos x="17" y="44"/>
                  </a:cxn>
                  <a:cxn ang="0">
                    <a:pos x="43" y="44"/>
                  </a:cxn>
                  <a:cxn ang="0">
                    <a:pos x="56" y="44"/>
                  </a:cxn>
                  <a:cxn ang="0">
                    <a:pos x="70" y="44"/>
                  </a:cxn>
                  <a:cxn ang="0">
                    <a:pos x="70" y="12"/>
                  </a:cxn>
                </a:cxnLst>
                <a:rect l="0" t="0" r="r" b="b"/>
                <a:pathLst>
                  <a:path w="97" h="44">
                    <a:moveTo>
                      <a:pt x="70" y="12"/>
                    </a:moveTo>
                    <a:cubicBezTo>
                      <a:pt x="82" y="12"/>
                      <a:pt x="82" y="12"/>
                      <a:pt x="82" y="12"/>
                    </a:cubicBezTo>
                    <a:cubicBezTo>
                      <a:pt x="97" y="12"/>
                      <a:pt x="97" y="12"/>
                      <a:pt x="97" y="12"/>
                    </a:cubicBezTo>
                    <a:cubicBezTo>
                      <a:pt x="95" y="5"/>
                      <a:pt x="89" y="0"/>
                      <a:pt x="82" y="0"/>
                    </a:cubicBezTo>
                    <a:cubicBezTo>
                      <a:pt x="82" y="0"/>
                      <a:pt x="82" y="0"/>
                      <a:pt x="0" y="0"/>
                    </a:cubicBezTo>
                    <a:cubicBezTo>
                      <a:pt x="0" y="0"/>
                      <a:pt x="0" y="0"/>
                      <a:pt x="0" y="28"/>
                    </a:cubicBezTo>
                    <a:cubicBezTo>
                      <a:pt x="0" y="37"/>
                      <a:pt x="7" y="44"/>
                      <a:pt x="17" y="44"/>
                    </a:cubicBezTo>
                    <a:cubicBezTo>
                      <a:pt x="17" y="44"/>
                      <a:pt x="17" y="44"/>
                      <a:pt x="43" y="44"/>
                    </a:cubicBezTo>
                    <a:cubicBezTo>
                      <a:pt x="43" y="44"/>
                      <a:pt x="43" y="44"/>
                      <a:pt x="56" y="44"/>
                    </a:cubicBezTo>
                    <a:cubicBezTo>
                      <a:pt x="56" y="44"/>
                      <a:pt x="56" y="44"/>
                      <a:pt x="70" y="44"/>
                    </a:cubicBezTo>
                    <a:lnTo>
                      <a:pt x="70" y="1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Oval 22"/>
              <p:cNvSpPr>
                <a:spLocks noChangeArrowheads="1"/>
              </p:cNvSpPr>
              <p:nvPr/>
            </p:nvSpPr>
            <p:spPr bwMode="auto">
              <a:xfrm>
                <a:off x="1144588" y="3524251"/>
                <a:ext cx="136525" cy="14287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1" name="Freeform 23"/>
              <p:cNvSpPr>
                <a:spLocks/>
              </p:cNvSpPr>
              <p:nvPr/>
            </p:nvSpPr>
            <p:spPr bwMode="auto">
              <a:xfrm>
                <a:off x="1089026" y="3684588"/>
                <a:ext cx="249238" cy="112713"/>
              </a:xfrm>
              <a:custGeom>
                <a:avLst/>
                <a:gdLst/>
                <a:ahLst/>
                <a:cxnLst>
                  <a:cxn ang="0">
                    <a:pos x="82" y="0"/>
                  </a:cxn>
                  <a:cxn ang="0">
                    <a:pos x="0" y="0"/>
                  </a:cxn>
                  <a:cxn ang="0">
                    <a:pos x="0" y="12"/>
                  </a:cxn>
                  <a:cxn ang="0">
                    <a:pos x="2" y="12"/>
                  </a:cxn>
                  <a:cxn ang="0">
                    <a:pos x="37" y="44"/>
                  </a:cxn>
                  <a:cxn ang="0">
                    <a:pos x="43" y="44"/>
                  </a:cxn>
                  <a:cxn ang="0">
                    <a:pos x="56" y="44"/>
                  </a:cxn>
                  <a:cxn ang="0">
                    <a:pos x="98" y="44"/>
                  </a:cxn>
                  <a:cxn ang="0">
                    <a:pos x="98" y="16"/>
                  </a:cxn>
                  <a:cxn ang="0">
                    <a:pos x="82" y="0"/>
                  </a:cxn>
                </a:cxnLst>
                <a:rect l="0" t="0" r="r" b="b"/>
                <a:pathLst>
                  <a:path w="98" h="44">
                    <a:moveTo>
                      <a:pt x="82" y="0"/>
                    </a:moveTo>
                    <a:cubicBezTo>
                      <a:pt x="82" y="0"/>
                      <a:pt x="82" y="0"/>
                      <a:pt x="0" y="0"/>
                    </a:cubicBezTo>
                    <a:cubicBezTo>
                      <a:pt x="0" y="0"/>
                      <a:pt x="0" y="0"/>
                      <a:pt x="0" y="12"/>
                    </a:cubicBezTo>
                    <a:cubicBezTo>
                      <a:pt x="2" y="12"/>
                      <a:pt x="2" y="12"/>
                      <a:pt x="2" y="12"/>
                    </a:cubicBezTo>
                    <a:cubicBezTo>
                      <a:pt x="21" y="12"/>
                      <a:pt x="36" y="25"/>
                      <a:pt x="37" y="44"/>
                    </a:cubicBezTo>
                    <a:cubicBezTo>
                      <a:pt x="39" y="44"/>
                      <a:pt x="41" y="44"/>
                      <a:pt x="43" y="44"/>
                    </a:cubicBezTo>
                    <a:cubicBezTo>
                      <a:pt x="43" y="44"/>
                      <a:pt x="43" y="44"/>
                      <a:pt x="56" y="44"/>
                    </a:cubicBezTo>
                    <a:cubicBezTo>
                      <a:pt x="56" y="44"/>
                      <a:pt x="56" y="44"/>
                      <a:pt x="98" y="44"/>
                    </a:cubicBezTo>
                    <a:cubicBezTo>
                      <a:pt x="98" y="44"/>
                      <a:pt x="98" y="44"/>
                      <a:pt x="98" y="16"/>
                    </a:cubicBezTo>
                    <a:cubicBezTo>
                      <a:pt x="98" y="7"/>
                      <a:pt x="91" y="0"/>
                      <a:pt x="82" y="0"/>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2" name="Freeform 24"/>
              <p:cNvSpPr>
                <a:spLocks noEditPoints="1"/>
              </p:cNvSpPr>
              <p:nvPr/>
            </p:nvSpPr>
            <p:spPr bwMode="auto">
              <a:xfrm>
                <a:off x="793751" y="3506788"/>
                <a:ext cx="358775" cy="400050"/>
              </a:xfrm>
              <a:custGeom>
                <a:avLst/>
                <a:gdLst/>
                <a:ahLst/>
                <a:cxnLst>
                  <a:cxn ang="0">
                    <a:pos x="61" y="157"/>
                  </a:cxn>
                  <a:cxn ang="0">
                    <a:pos x="23" y="157"/>
                  </a:cxn>
                  <a:cxn ang="0">
                    <a:pos x="0" y="134"/>
                  </a:cxn>
                  <a:cxn ang="0">
                    <a:pos x="0" y="94"/>
                  </a:cxn>
                  <a:cxn ang="0">
                    <a:pos x="119" y="94"/>
                  </a:cxn>
                  <a:cxn ang="0">
                    <a:pos x="141" y="116"/>
                  </a:cxn>
                  <a:cxn ang="0">
                    <a:pos x="141" y="157"/>
                  </a:cxn>
                  <a:cxn ang="0">
                    <a:pos x="80" y="157"/>
                  </a:cxn>
                  <a:cxn ang="0">
                    <a:pos x="61" y="157"/>
                  </a:cxn>
                  <a:cxn ang="0">
                    <a:pos x="61" y="157"/>
                  </a:cxn>
                  <a:cxn ang="0">
                    <a:pos x="70" y="82"/>
                  </a:cxn>
                  <a:cxn ang="0">
                    <a:pos x="109" y="41"/>
                  </a:cxn>
                  <a:cxn ang="0">
                    <a:pos x="70" y="0"/>
                  </a:cxn>
                  <a:cxn ang="0">
                    <a:pos x="32" y="41"/>
                  </a:cxn>
                  <a:cxn ang="0">
                    <a:pos x="70" y="82"/>
                  </a:cxn>
                </a:cxnLst>
                <a:rect l="0" t="0" r="r" b="b"/>
                <a:pathLst>
                  <a:path w="141" h="157">
                    <a:moveTo>
                      <a:pt x="61" y="157"/>
                    </a:moveTo>
                    <a:cubicBezTo>
                      <a:pt x="23" y="157"/>
                      <a:pt x="23" y="157"/>
                      <a:pt x="23" y="157"/>
                    </a:cubicBezTo>
                    <a:cubicBezTo>
                      <a:pt x="10" y="157"/>
                      <a:pt x="0" y="147"/>
                      <a:pt x="0" y="134"/>
                    </a:cubicBezTo>
                    <a:cubicBezTo>
                      <a:pt x="0" y="94"/>
                      <a:pt x="0" y="94"/>
                      <a:pt x="0" y="94"/>
                    </a:cubicBezTo>
                    <a:cubicBezTo>
                      <a:pt x="119" y="94"/>
                      <a:pt x="119" y="94"/>
                      <a:pt x="119" y="94"/>
                    </a:cubicBezTo>
                    <a:cubicBezTo>
                      <a:pt x="131" y="94"/>
                      <a:pt x="141" y="103"/>
                      <a:pt x="141" y="116"/>
                    </a:cubicBezTo>
                    <a:cubicBezTo>
                      <a:pt x="141" y="157"/>
                      <a:pt x="141" y="157"/>
                      <a:pt x="141" y="157"/>
                    </a:cubicBezTo>
                    <a:cubicBezTo>
                      <a:pt x="80" y="157"/>
                      <a:pt x="80" y="157"/>
                      <a:pt x="80" y="157"/>
                    </a:cubicBezTo>
                    <a:cubicBezTo>
                      <a:pt x="61" y="157"/>
                      <a:pt x="61" y="157"/>
                      <a:pt x="61" y="157"/>
                    </a:cubicBezTo>
                    <a:cubicBezTo>
                      <a:pt x="61" y="157"/>
                      <a:pt x="61" y="157"/>
                      <a:pt x="61" y="157"/>
                    </a:cubicBezTo>
                    <a:close/>
                    <a:moveTo>
                      <a:pt x="70" y="82"/>
                    </a:moveTo>
                    <a:cubicBezTo>
                      <a:pt x="98" y="82"/>
                      <a:pt x="109" y="70"/>
                      <a:pt x="109" y="41"/>
                    </a:cubicBezTo>
                    <a:cubicBezTo>
                      <a:pt x="109" y="11"/>
                      <a:pt x="98" y="0"/>
                      <a:pt x="70" y="0"/>
                    </a:cubicBezTo>
                    <a:cubicBezTo>
                      <a:pt x="43" y="0"/>
                      <a:pt x="32" y="11"/>
                      <a:pt x="32" y="41"/>
                    </a:cubicBezTo>
                    <a:cubicBezTo>
                      <a:pt x="32" y="70"/>
                      <a:pt x="43" y="82"/>
                      <a:pt x="70" y="82"/>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7" name="Freeform 39"/>
            <p:cNvSpPr>
              <a:spLocks/>
            </p:cNvSpPr>
            <p:nvPr/>
          </p:nvSpPr>
          <p:spPr bwMode="auto">
            <a:xfrm>
              <a:off x="2090468" y="3374165"/>
              <a:ext cx="532299" cy="93004"/>
            </a:xfrm>
            <a:custGeom>
              <a:avLst/>
              <a:gdLst/>
              <a:ahLst/>
              <a:cxnLst>
                <a:cxn ang="0">
                  <a:pos x="14" y="33"/>
                </a:cxn>
                <a:cxn ang="0">
                  <a:pos x="14" y="13"/>
                </a:cxn>
                <a:cxn ang="0">
                  <a:pos x="89" y="13"/>
                </a:cxn>
                <a:cxn ang="0">
                  <a:pos x="89" y="33"/>
                </a:cxn>
                <a:cxn ang="0">
                  <a:pos x="103" y="33"/>
                </a:cxn>
                <a:cxn ang="0">
                  <a:pos x="103" y="13"/>
                </a:cxn>
                <a:cxn ang="0">
                  <a:pos x="174" y="13"/>
                </a:cxn>
                <a:cxn ang="0">
                  <a:pos x="174" y="33"/>
                </a:cxn>
                <a:cxn ang="0">
                  <a:pos x="187" y="33"/>
                </a:cxn>
                <a:cxn ang="0">
                  <a:pos x="187" y="0"/>
                </a:cxn>
                <a:cxn ang="0">
                  <a:pos x="0" y="0"/>
                </a:cxn>
                <a:cxn ang="0">
                  <a:pos x="0" y="33"/>
                </a:cxn>
                <a:cxn ang="0">
                  <a:pos x="14" y="33"/>
                </a:cxn>
              </a:cxnLst>
              <a:rect l="0" t="0" r="r" b="b"/>
              <a:pathLst>
                <a:path w="187" h="33">
                  <a:moveTo>
                    <a:pt x="14" y="33"/>
                  </a:moveTo>
                  <a:cubicBezTo>
                    <a:pt x="14" y="13"/>
                    <a:pt x="14" y="13"/>
                    <a:pt x="14" y="13"/>
                  </a:cubicBezTo>
                  <a:cubicBezTo>
                    <a:pt x="89" y="13"/>
                    <a:pt x="89" y="13"/>
                    <a:pt x="89" y="13"/>
                  </a:cubicBezTo>
                  <a:cubicBezTo>
                    <a:pt x="89" y="21"/>
                    <a:pt x="89" y="28"/>
                    <a:pt x="89" y="33"/>
                  </a:cubicBezTo>
                  <a:cubicBezTo>
                    <a:pt x="103" y="33"/>
                    <a:pt x="103" y="33"/>
                    <a:pt x="103" y="33"/>
                  </a:cubicBezTo>
                  <a:cubicBezTo>
                    <a:pt x="103" y="13"/>
                    <a:pt x="103" y="13"/>
                    <a:pt x="103" y="13"/>
                  </a:cubicBezTo>
                  <a:cubicBezTo>
                    <a:pt x="162" y="13"/>
                    <a:pt x="174" y="13"/>
                    <a:pt x="174" y="13"/>
                  </a:cubicBezTo>
                  <a:cubicBezTo>
                    <a:pt x="174" y="18"/>
                    <a:pt x="174" y="26"/>
                    <a:pt x="174" y="33"/>
                  </a:cubicBezTo>
                  <a:cubicBezTo>
                    <a:pt x="187" y="33"/>
                    <a:pt x="187" y="33"/>
                    <a:pt x="187" y="33"/>
                  </a:cubicBezTo>
                  <a:cubicBezTo>
                    <a:pt x="187" y="15"/>
                    <a:pt x="187" y="0"/>
                    <a:pt x="187" y="0"/>
                  </a:cubicBezTo>
                  <a:cubicBezTo>
                    <a:pt x="12" y="0"/>
                    <a:pt x="0" y="0"/>
                    <a:pt x="0" y="0"/>
                  </a:cubicBezTo>
                  <a:cubicBezTo>
                    <a:pt x="0" y="14"/>
                    <a:pt x="0" y="25"/>
                    <a:pt x="0" y="33"/>
                  </a:cubicBezTo>
                  <a:lnTo>
                    <a:pt x="14" y="3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3" name="Round Diagonal Corner Rectangle 62"/>
          <p:cNvSpPr/>
          <p:nvPr/>
        </p:nvSpPr>
        <p:spPr>
          <a:xfrm flipH="1">
            <a:off x="2428564" y="2867957"/>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Supplier</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84"/>
          <p:cNvGrpSpPr/>
          <p:nvPr/>
        </p:nvGrpSpPr>
        <p:grpSpPr>
          <a:xfrm>
            <a:off x="2799266" y="2266459"/>
            <a:ext cx="880133" cy="512539"/>
            <a:chOff x="10469800" y="2785084"/>
            <a:chExt cx="935038" cy="544512"/>
          </a:xfrm>
          <a:solidFill>
            <a:schemeClr val="tx2"/>
          </a:solidFill>
        </p:grpSpPr>
        <p:sp>
          <p:nvSpPr>
            <p:cNvPr id="71" name="Freeform 21"/>
            <p:cNvSpPr>
              <a:spLocks/>
            </p:cNvSpPr>
            <p:nvPr/>
          </p:nvSpPr>
          <p:spPr bwMode="auto">
            <a:xfrm>
              <a:off x="10469800" y="2785084"/>
              <a:ext cx="627063" cy="393700"/>
            </a:xfrm>
            <a:custGeom>
              <a:avLst/>
              <a:gdLst/>
              <a:ahLst/>
              <a:cxnLst>
                <a:cxn ang="0">
                  <a:pos x="149" y="2"/>
                </a:cxn>
                <a:cxn ang="0">
                  <a:pos x="28" y="2"/>
                </a:cxn>
                <a:cxn ang="0">
                  <a:pos x="23" y="2"/>
                </a:cxn>
                <a:cxn ang="0">
                  <a:pos x="0" y="2"/>
                </a:cxn>
                <a:cxn ang="0">
                  <a:pos x="0" y="24"/>
                </a:cxn>
                <a:cxn ang="0">
                  <a:pos x="0" y="42"/>
                </a:cxn>
                <a:cxn ang="0">
                  <a:pos x="0" y="85"/>
                </a:cxn>
                <a:cxn ang="0">
                  <a:pos x="23" y="103"/>
                </a:cxn>
                <a:cxn ang="0">
                  <a:pos x="126" y="103"/>
                </a:cxn>
                <a:cxn ang="0">
                  <a:pos x="149" y="103"/>
                </a:cxn>
                <a:cxn ang="0">
                  <a:pos x="167" y="103"/>
                </a:cxn>
                <a:cxn ang="0">
                  <a:pos x="167" y="85"/>
                </a:cxn>
                <a:cxn ang="0">
                  <a:pos x="167" y="50"/>
                </a:cxn>
                <a:cxn ang="0">
                  <a:pos x="167" y="24"/>
                </a:cxn>
                <a:cxn ang="0">
                  <a:pos x="149" y="2"/>
                </a:cxn>
              </a:cxnLst>
              <a:rect l="0" t="0" r="r" b="b"/>
              <a:pathLst>
                <a:path w="167" h="103">
                  <a:moveTo>
                    <a:pt x="149" y="2"/>
                  </a:moveTo>
                  <a:cubicBezTo>
                    <a:pt x="10" y="2"/>
                    <a:pt x="28" y="2"/>
                    <a:pt x="28" y="2"/>
                  </a:cubicBezTo>
                  <a:cubicBezTo>
                    <a:pt x="0" y="2"/>
                    <a:pt x="23" y="2"/>
                    <a:pt x="23" y="2"/>
                  </a:cubicBezTo>
                  <a:cubicBezTo>
                    <a:pt x="0" y="2"/>
                    <a:pt x="0" y="2"/>
                    <a:pt x="0" y="2"/>
                  </a:cubicBezTo>
                  <a:cubicBezTo>
                    <a:pt x="0" y="24"/>
                    <a:pt x="0" y="24"/>
                    <a:pt x="0" y="24"/>
                  </a:cubicBezTo>
                  <a:cubicBezTo>
                    <a:pt x="0" y="60"/>
                    <a:pt x="0" y="42"/>
                    <a:pt x="0" y="42"/>
                  </a:cubicBezTo>
                  <a:cubicBezTo>
                    <a:pt x="0" y="98"/>
                    <a:pt x="0" y="85"/>
                    <a:pt x="0" y="85"/>
                  </a:cubicBezTo>
                  <a:cubicBezTo>
                    <a:pt x="0" y="94"/>
                    <a:pt x="10" y="103"/>
                    <a:pt x="23" y="103"/>
                  </a:cubicBezTo>
                  <a:cubicBezTo>
                    <a:pt x="167" y="103"/>
                    <a:pt x="126" y="103"/>
                    <a:pt x="126" y="103"/>
                  </a:cubicBezTo>
                  <a:cubicBezTo>
                    <a:pt x="149" y="103"/>
                    <a:pt x="149" y="103"/>
                    <a:pt x="149" y="103"/>
                  </a:cubicBezTo>
                  <a:cubicBezTo>
                    <a:pt x="167" y="103"/>
                    <a:pt x="167" y="103"/>
                    <a:pt x="167" y="103"/>
                  </a:cubicBezTo>
                  <a:cubicBezTo>
                    <a:pt x="167" y="85"/>
                    <a:pt x="167" y="85"/>
                    <a:pt x="167" y="85"/>
                  </a:cubicBezTo>
                  <a:cubicBezTo>
                    <a:pt x="167" y="35"/>
                    <a:pt x="167" y="50"/>
                    <a:pt x="167" y="50"/>
                  </a:cubicBezTo>
                  <a:cubicBezTo>
                    <a:pt x="167" y="0"/>
                    <a:pt x="167" y="24"/>
                    <a:pt x="167" y="24"/>
                  </a:cubicBezTo>
                  <a:cubicBezTo>
                    <a:pt x="167" y="11"/>
                    <a:pt x="158" y="2"/>
                    <a:pt x="149"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2" name="Oval 22"/>
            <p:cNvSpPr>
              <a:spLocks noChangeArrowheads="1"/>
            </p:cNvSpPr>
            <p:nvPr/>
          </p:nvSpPr>
          <p:spPr bwMode="auto">
            <a:xfrm>
              <a:off x="10579337" y="3212121"/>
              <a:ext cx="115888" cy="11747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3" name="Oval 23"/>
            <p:cNvSpPr>
              <a:spLocks noChangeArrowheads="1"/>
            </p:cNvSpPr>
            <p:nvPr/>
          </p:nvSpPr>
          <p:spPr bwMode="auto">
            <a:xfrm>
              <a:off x="10728562" y="3212121"/>
              <a:ext cx="117475" cy="11747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4" name="Freeform 24"/>
            <p:cNvSpPr>
              <a:spLocks noEditPoints="1"/>
            </p:cNvSpPr>
            <p:nvPr/>
          </p:nvSpPr>
          <p:spPr bwMode="auto">
            <a:xfrm>
              <a:off x="10876200" y="2888271"/>
              <a:ext cx="528638" cy="339725"/>
            </a:xfrm>
            <a:custGeom>
              <a:avLst/>
              <a:gdLst/>
              <a:ahLst/>
              <a:cxnLst>
                <a:cxn ang="0">
                  <a:pos x="124" y="37"/>
                </a:cxn>
                <a:cxn ang="0">
                  <a:pos x="113" y="37"/>
                </a:cxn>
                <a:cxn ang="0">
                  <a:pos x="113" y="20"/>
                </a:cxn>
                <a:cxn ang="0">
                  <a:pos x="90" y="0"/>
                </a:cxn>
                <a:cxn ang="0">
                  <a:pos x="64" y="0"/>
                </a:cxn>
                <a:cxn ang="0">
                  <a:pos x="64" y="37"/>
                </a:cxn>
                <a:cxn ang="0">
                  <a:pos x="64" y="37"/>
                </a:cxn>
                <a:cxn ang="0">
                  <a:pos x="64" y="81"/>
                </a:cxn>
                <a:cxn ang="0">
                  <a:pos x="0" y="81"/>
                </a:cxn>
                <a:cxn ang="0">
                  <a:pos x="21" y="89"/>
                </a:cxn>
                <a:cxn ang="0">
                  <a:pos x="72" y="89"/>
                </a:cxn>
                <a:cxn ang="0">
                  <a:pos x="89" y="80"/>
                </a:cxn>
                <a:cxn ang="0">
                  <a:pos x="107" y="89"/>
                </a:cxn>
                <a:cxn ang="0">
                  <a:pos x="113" y="89"/>
                </a:cxn>
                <a:cxn ang="0">
                  <a:pos x="124" y="89"/>
                </a:cxn>
                <a:cxn ang="0">
                  <a:pos x="141" y="89"/>
                </a:cxn>
                <a:cxn ang="0">
                  <a:pos x="141" y="77"/>
                </a:cxn>
                <a:cxn ang="0">
                  <a:pos x="141" y="54"/>
                </a:cxn>
                <a:cxn ang="0">
                  <a:pos x="141" y="54"/>
                </a:cxn>
                <a:cxn ang="0">
                  <a:pos x="141" y="53"/>
                </a:cxn>
                <a:cxn ang="0">
                  <a:pos x="141" y="52"/>
                </a:cxn>
                <a:cxn ang="0">
                  <a:pos x="124" y="37"/>
                </a:cxn>
                <a:cxn ang="0">
                  <a:pos x="74" y="10"/>
                </a:cxn>
                <a:cxn ang="0">
                  <a:pos x="90" y="10"/>
                </a:cxn>
                <a:cxn ang="0">
                  <a:pos x="103" y="20"/>
                </a:cxn>
                <a:cxn ang="0">
                  <a:pos x="103" y="37"/>
                </a:cxn>
                <a:cxn ang="0">
                  <a:pos x="74" y="37"/>
                </a:cxn>
                <a:cxn ang="0">
                  <a:pos x="74" y="10"/>
                </a:cxn>
              </a:cxnLst>
              <a:rect l="0" t="0" r="r" b="b"/>
              <a:pathLst>
                <a:path w="141" h="89">
                  <a:moveTo>
                    <a:pt x="124" y="37"/>
                  </a:moveTo>
                  <a:cubicBezTo>
                    <a:pt x="120" y="37"/>
                    <a:pt x="116" y="37"/>
                    <a:pt x="113" y="37"/>
                  </a:cubicBezTo>
                  <a:cubicBezTo>
                    <a:pt x="113" y="20"/>
                    <a:pt x="113" y="20"/>
                    <a:pt x="113" y="20"/>
                  </a:cubicBezTo>
                  <a:cubicBezTo>
                    <a:pt x="113" y="8"/>
                    <a:pt x="101" y="0"/>
                    <a:pt x="90" y="0"/>
                  </a:cubicBezTo>
                  <a:cubicBezTo>
                    <a:pt x="64" y="0"/>
                    <a:pt x="64" y="0"/>
                    <a:pt x="64" y="0"/>
                  </a:cubicBezTo>
                  <a:cubicBezTo>
                    <a:pt x="64" y="37"/>
                    <a:pt x="64" y="37"/>
                    <a:pt x="64" y="37"/>
                  </a:cubicBezTo>
                  <a:cubicBezTo>
                    <a:pt x="64" y="37"/>
                    <a:pt x="64" y="37"/>
                    <a:pt x="64" y="37"/>
                  </a:cubicBezTo>
                  <a:cubicBezTo>
                    <a:pt x="64" y="81"/>
                    <a:pt x="64" y="81"/>
                    <a:pt x="64" y="81"/>
                  </a:cubicBezTo>
                  <a:cubicBezTo>
                    <a:pt x="0" y="81"/>
                    <a:pt x="0" y="81"/>
                    <a:pt x="0" y="81"/>
                  </a:cubicBezTo>
                  <a:cubicBezTo>
                    <a:pt x="3" y="85"/>
                    <a:pt x="10" y="89"/>
                    <a:pt x="21" y="89"/>
                  </a:cubicBezTo>
                  <a:cubicBezTo>
                    <a:pt x="42" y="89"/>
                    <a:pt x="59" y="89"/>
                    <a:pt x="72" y="89"/>
                  </a:cubicBezTo>
                  <a:cubicBezTo>
                    <a:pt x="76" y="84"/>
                    <a:pt x="82" y="80"/>
                    <a:pt x="89" y="80"/>
                  </a:cubicBezTo>
                  <a:cubicBezTo>
                    <a:pt x="97" y="80"/>
                    <a:pt x="103" y="84"/>
                    <a:pt x="107" y="89"/>
                  </a:cubicBezTo>
                  <a:cubicBezTo>
                    <a:pt x="111" y="89"/>
                    <a:pt x="112" y="89"/>
                    <a:pt x="113" y="89"/>
                  </a:cubicBezTo>
                  <a:cubicBezTo>
                    <a:pt x="124" y="89"/>
                    <a:pt x="124" y="89"/>
                    <a:pt x="124" y="89"/>
                  </a:cubicBezTo>
                  <a:cubicBezTo>
                    <a:pt x="141" y="89"/>
                    <a:pt x="141" y="89"/>
                    <a:pt x="141" y="89"/>
                  </a:cubicBezTo>
                  <a:cubicBezTo>
                    <a:pt x="141" y="77"/>
                    <a:pt x="141" y="77"/>
                    <a:pt x="141" y="77"/>
                  </a:cubicBezTo>
                  <a:cubicBezTo>
                    <a:pt x="141" y="62"/>
                    <a:pt x="141" y="56"/>
                    <a:pt x="141" y="54"/>
                  </a:cubicBezTo>
                  <a:cubicBezTo>
                    <a:pt x="141" y="54"/>
                    <a:pt x="141" y="54"/>
                    <a:pt x="141" y="54"/>
                  </a:cubicBezTo>
                  <a:cubicBezTo>
                    <a:pt x="141" y="53"/>
                    <a:pt x="141" y="53"/>
                    <a:pt x="141" y="53"/>
                  </a:cubicBezTo>
                  <a:cubicBezTo>
                    <a:pt x="141" y="52"/>
                    <a:pt x="141" y="52"/>
                    <a:pt x="141" y="52"/>
                  </a:cubicBezTo>
                  <a:cubicBezTo>
                    <a:pt x="141" y="43"/>
                    <a:pt x="132" y="37"/>
                    <a:pt x="124" y="37"/>
                  </a:cubicBezTo>
                  <a:close/>
                  <a:moveTo>
                    <a:pt x="74" y="10"/>
                  </a:moveTo>
                  <a:cubicBezTo>
                    <a:pt x="90" y="10"/>
                    <a:pt x="90" y="10"/>
                    <a:pt x="90" y="10"/>
                  </a:cubicBezTo>
                  <a:cubicBezTo>
                    <a:pt x="96" y="10"/>
                    <a:pt x="103" y="14"/>
                    <a:pt x="103" y="20"/>
                  </a:cubicBezTo>
                  <a:cubicBezTo>
                    <a:pt x="103" y="37"/>
                    <a:pt x="103" y="37"/>
                    <a:pt x="103" y="37"/>
                  </a:cubicBezTo>
                  <a:cubicBezTo>
                    <a:pt x="92" y="37"/>
                    <a:pt x="83" y="37"/>
                    <a:pt x="74" y="37"/>
                  </a:cubicBezTo>
                  <a:lnTo>
                    <a:pt x="74"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5" name="Oval 25"/>
            <p:cNvSpPr>
              <a:spLocks noChangeArrowheads="1"/>
            </p:cNvSpPr>
            <p:nvPr/>
          </p:nvSpPr>
          <p:spPr bwMode="auto">
            <a:xfrm>
              <a:off x="11154012" y="3212121"/>
              <a:ext cx="115888" cy="117475"/>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4" name="Round Diagonal Corner Rectangle 63"/>
          <p:cNvSpPr/>
          <p:nvPr/>
        </p:nvSpPr>
        <p:spPr>
          <a:xfrm flipH="1">
            <a:off x="4327207" y="2867957"/>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Student</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76" name="Group 75"/>
          <p:cNvGrpSpPr/>
          <p:nvPr/>
        </p:nvGrpSpPr>
        <p:grpSpPr>
          <a:xfrm>
            <a:off x="4811077" y="1875689"/>
            <a:ext cx="653795" cy="905609"/>
            <a:chOff x="3605213" y="3444875"/>
            <a:chExt cx="449263" cy="622301"/>
          </a:xfrm>
          <a:solidFill>
            <a:schemeClr val="tx2"/>
          </a:solidFill>
        </p:grpSpPr>
        <p:sp>
          <p:nvSpPr>
            <p:cNvPr id="77" name="Freeform 28"/>
            <p:cNvSpPr>
              <a:spLocks/>
            </p:cNvSpPr>
            <p:nvPr/>
          </p:nvSpPr>
          <p:spPr bwMode="auto">
            <a:xfrm>
              <a:off x="3605213" y="3865563"/>
              <a:ext cx="449263" cy="201613"/>
            </a:xfrm>
            <a:custGeom>
              <a:avLst/>
              <a:gdLst/>
              <a:ahLst/>
              <a:cxnLst>
                <a:cxn ang="0">
                  <a:pos x="108" y="111"/>
                </a:cxn>
                <a:cxn ang="0">
                  <a:pos x="41" y="111"/>
                </a:cxn>
                <a:cxn ang="0">
                  <a:pos x="0" y="71"/>
                </a:cxn>
                <a:cxn ang="0">
                  <a:pos x="0" y="0"/>
                </a:cxn>
                <a:cxn ang="0">
                  <a:pos x="207" y="0"/>
                </a:cxn>
                <a:cxn ang="0">
                  <a:pos x="247" y="40"/>
                </a:cxn>
                <a:cxn ang="0">
                  <a:pos x="247" y="111"/>
                </a:cxn>
                <a:cxn ang="0">
                  <a:pos x="140" y="111"/>
                </a:cxn>
                <a:cxn ang="0">
                  <a:pos x="108" y="111"/>
                </a:cxn>
                <a:cxn ang="0">
                  <a:pos x="108" y="111"/>
                </a:cxn>
              </a:cxnLst>
              <a:rect l="0" t="0" r="r" b="b"/>
              <a:pathLst>
                <a:path w="247" h="111">
                  <a:moveTo>
                    <a:pt x="108" y="111"/>
                  </a:moveTo>
                  <a:cubicBezTo>
                    <a:pt x="41" y="111"/>
                    <a:pt x="41" y="111"/>
                    <a:pt x="41" y="111"/>
                  </a:cubicBezTo>
                  <a:cubicBezTo>
                    <a:pt x="18" y="111"/>
                    <a:pt x="0" y="94"/>
                    <a:pt x="0" y="71"/>
                  </a:cubicBezTo>
                  <a:cubicBezTo>
                    <a:pt x="0" y="0"/>
                    <a:pt x="0" y="0"/>
                    <a:pt x="0" y="0"/>
                  </a:cubicBezTo>
                  <a:cubicBezTo>
                    <a:pt x="207" y="0"/>
                    <a:pt x="207" y="0"/>
                    <a:pt x="207" y="0"/>
                  </a:cubicBezTo>
                  <a:cubicBezTo>
                    <a:pt x="230" y="0"/>
                    <a:pt x="247" y="17"/>
                    <a:pt x="247" y="40"/>
                  </a:cubicBezTo>
                  <a:cubicBezTo>
                    <a:pt x="247" y="111"/>
                    <a:pt x="247" y="111"/>
                    <a:pt x="247" y="111"/>
                  </a:cubicBezTo>
                  <a:cubicBezTo>
                    <a:pt x="140" y="111"/>
                    <a:pt x="140" y="111"/>
                    <a:pt x="140" y="111"/>
                  </a:cubicBezTo>
                  <a:cubicBezTo>
                    <a:pt x="108" y="111"/>
                    <a:pt x="108" y="111"/>
                    <a:pt x="108" y="111"/>
                  </a:cubicBezTo>
                  <a:cubicBezTo>
                    <a:pt x="108" y="111"/>
                    <a:pt x="108" y="111"/>
                    <a:pt x="108" y="1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8" name="Freeform 29"/>
            <p:cNvSpPr>
              <a:spLocks/>
            </p:cNvSpPr>
            <p:nvPr/>
          </p:nvSpPr>
          <p:spPr bwMode="auto">
            <a:xfrm>
              <a:off x="3706813" y="3627438"/>
              <a:ext cx="246063" cy="201613"/>
            </a:xfrm>
            <a:custGeom>
              <a:avLst/>
              <a:gdLst/>
              <a:ahLst/>
              <a:cxnLst>
                <a:cxn ang="0">
                  <a:pos x="132" y="6"/>
                </a:cxn>
                <a:cxn ang="0">
                  <a:pos x="122" y="3"/>
                </a:cxn>
                <a:cxn ang="0">
                  <a:pos x="98" y="0"/>
                </a:cxn>
                <a:cxn ang="0">
                  <a:pos x="74" y="4"/>
                </a:cxn>
                <a:cxn ang="0">
                  <a:pos x="67" y="6"/>
                </a:cxn>
                <a:cxn ang="0">
                  <a:pos x="59" y="4"/>
                </a:cxn>
                <a:cxn ang="0">
                  <a:pos x="35" y="0"/>
                </a:cxn>
                <a:cxn ang="0">
                  <a:pos x="12" y="3"/>
                </a:cxn>
                <a:cxn ang="0">
                  <a:pos x="4" y="5"/>
                </a:cxn>
                <a:cxn ang="0">
                  <a:pos x="0" y="38"/>
                </a:cxn>
                <a:cxn ang="0">
                  <a:pos x="68" y="111"/>
                </a:cxn>
                <a:cxn ang="0">
                  <a:pos x="135" y="38"/>
                </a:cxn>
                <a:cxn ang="0">
                  <a:pos x="132" y="6"/>
                </a:cxn>
              </a:cxnLst>
              <a:rect l="0" t="0" r="r" b="b"/>
              <a:pathLst>
                <a:path w="135" h="111">
                  <a:moveTo>
                    <a:pt x="132" y="6"/>
                  </a:moveTo>
                  <a:cubicBezTo>
                    <a:pt x="122" y="3"/>
                    <a:pt x="122" y="3"/>
                    <a:pt x="122" y="3"/>
                  </a:cubicBezTo>
                  <a:cubicBezTo>
                    <a:pt x="116" y="1"/>
                    <a:pt x="107" y="0"/>
                    <a:pt x="98" y="0"/>
                  </a:cubicBezTo>
                  <a:cubicBezTo>
                    <a:pt x="84" y="0"/>
                    <a:pt x="76" y="2"/>
                    <a:pt x="74" y="4"/>
                  </a:cubicBezTo>
                  <a:cubicBezTo>
                    <a:pt x="74" y="4"/>
                    <a:pt x="71" y="6"/>
                    <a:pt x="67" y="6"/>
                  </a:cubicBezTo>
                  <a:cubicBezTo>
                    <a:pt x="63" y="6"/>
                    <a:pt x="59" y="4"/>
                    <a:pt x="59" y="4"/>
                  </a:cubicBezTo>
                  <a:cubicBezTo>
                    <a:pt x="57" y="2"/>
                    <a:pt x="49" y="0"/>
                    <a:pt x="35" y="0"/>
                  </a:cubicBezTo>
                  <a:cubicBezTo>
                    <a:pt x="26" y="0"/>
                    <a:pt x="18" y="1"/>
                    <a:pt x="12" y="3"/>
                  </a:cubicBezTo>
                  <a:cubicBezTo>
                    <a:pt x="4" y="5"/>
                    <a:pt x="4" y="5"/>
                    <a:pt x="4" y="5"/>
                  </a:cubicBezTo>
                  <a:cubicBezTo>
                    <a:pt x="1" y="14"/>
                    <a:pt x="0" y="25"/>
                    <a:pt x="0" y="38"/>
                  </a:cubicBezTo>
                  <a:cubicBezTo>
                    <a:pt x="0" y="89"/>
                    <a:pt x="19" y="111"/>
                    <a:pt x="68" y="111"/>
                  </a:cubicBezTo>
                  <a:cubicBezTo>
                    <a:pt x="116" y="111"/>
                    <a:pt x="135" y="89"/>
                    <a:pt x="135" y="38"/>
                  </a:cubicBezTo>
                  <a:cubicBezTo>
                    <a:pt x="135" y="26"/>
                    <a:pt x="134" y="15"/>
                    <a:pt x="132" y="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30"/>
            <p:cNvSpPr>
              <a:spLocks/>
            </p:cNvSpPr>
            <p:nvPr/>
          </p:nvSpPr>
          <p:spPr bwMode="auto">
            <a:xfrm>
              <a:off x="3713163" y="3511550"/>
              <a:ext cx="233363" cy="111125"/>
            </a:xfrm>
            <a:custGeom>
              <a:avLst/>
              <a:gdLst/>
              <a:ahLst/>
              <a:cxnLst>
                <a:cxn ang="0">
                  <a:pos x="64" y="61"/>
                </a:cxn>
                <a:cxn ang="0">
                  <a:pos x="129" y="57"/>
                </a:cxn>
                <a:cxn ang="0">
                  <a:pos x="129" y="27"/>
                </a:cxn>
                <a:cxn ang="0">
                  <a:pos x="65" y="0"/>
                </a:cxn>
                <a:cxn ang="0">
                  <a:pos x="0" y="29"/>
                </a:cxn>
                <a:cxn ang="0">
                  <a:pos x="0" y="57"/>
                </a:cxn>
                <a:cxn ang="0">
                  <a:pos x="64" y="61"/>
                </a:cxn>
              </a:cxnLst>
              <a:rect l="0" t="0" r="r" b="b"/>
              <a:pathLst>
                <a:path w="129" h="61">
                  <a:moveTo>
                    <a:pt x="64" y="61"/>
                  </a:moveTo>
                  <a:cubicBezTo>
                    <a:pt x="71" y="53"/>
                    <a:pt x="109" y="51"/>
                    <a:pt x="129" y="57"/>
                  </a:cubicBezTo>
                  <a:cubicBezTo>
                    <a:pt x="129" y="27"/>
                    <a:pt x="129" y="27"/>
                    <a:pt x="129" y="27"/>
                  </a:cubicBezTo>
                  <a:cubicBezTo>
                    <a:pt x="117" y="9"/>
                    <a:pt x="97" y="0"/>
                    <a:pt x="65" y="0"/>
                  </a:cubicBezTo>
                  <a:cubicBezTo>
                    <a:pt x="32" y="0"/>
                    <a:pt x="11" y="9"/>
                    <a:pt x="0" y="29"/>
                  </a:cubicBezTo>
                  <a:cubicBezTo>
                    <a:pt x="0" y="57"/>
                    <a:pt x="0" y="57"/>
                    <a:pt x="0" y="57"/>
                  </a:cubicBezTo>
                  <a:cubicBezTo>
                    <a:pt x="20" y="51"/>
                    <a:pt x="57" y="53"/>
                    <a:pt x="64" y="6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Freeform 31"/>
            <p:cNvSpPr>
              <a:spLocks/>
            </p:cNvSpPr>
            <p:nvPr/>
          </p:nvSpPr>
          <p:spPr bwMode="auto">
            <a:xfrm>
              <a:off x="3619500" y="3444875"/>
              <a:ext cx="419100" cy="155575"/>
            </a:xfrm>
            <a:custGeom>
              <a:avLst/>
              <a:gdLst/>
              <a:ahLst/>
              <a:cxnLst>
                <a:cxn ang="0">
                  <a:pos x="132" y="90"/>
                </a:cxn>
                <a:cxn ang="0">
                  <a:pos x="72" y="98"/>
                </a:cxn>
                <a:cxn ang="0">
                  <a:pos x="0" y="64"/>
                </a:cxn>
                <a:cxn ang="0">
                  <a:pos x="132" y="0"/>
                </a:cxn>
                <a:cxn ang="0">
                  <a:pos x="264" y="64"/>
                </a:cxn>
                <a:cxn ang="0">
                  <a:pos x="193" y="98"/>
                </a:cxn>
                <a:cxn ang="0">
                  <a:pos x="132" y="90"/>
                </a:cxn>
              </a:cxnLst>
              <a:rect l="0" t="0" r="r" b="b"/>
              <a:pathLst>
                <a:path w="264" h="98">
                  <a:moveTo>
                    <a:pt x="132" y="90"/>
                  </a:moveTo>
                  <a:lnTo>
                    <a:pt x="72" y="98"/>
                  </a:lnTo>
                  <a:lnTo>
                    <a:pt x="0" y="64"/>
                  </a:lnTo>
                  <a:lnTo>
                    <a:pt x="132" y="0"/>
                  </a:lnTo>
                  <a:lnTo>
                    <a:pt x="264" y="64"/>
                  </a:lnTo>
                  <a:lnTo>
                    <a:pt x="193" y="98"/>
                  </a:lnTo>
                  <a:lnTo>
                    <a:pt x="132" y="9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5" name="Round Diagonal Corner Rectangle 64"/>
          <p:cNvSpPr/>
          <p:nvPr/>
        </p:nvSpPr>
        <p:spPr>
          <a:xfrm flipH="1">
            <a:off x="8124492" y="2867957"/>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Contracts</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82" name="Group 81"/>
          <p:cNvGrpSpPr/>
          <p:nvPr/>
        </p:nvGrpSpPr>
        <p:grpSpPr>
          <a:xfrm>
            <a:off x="8515620" y="2000737"/>
            <a:ext cx="839280" cy="687753"/>
            <a:chOff x="4973525" y="3468518"/>
            <a:chExt cx="693016" cy="567896"/>
          </a:xfrm>
          <a:solidFill>
            <a:schemeClr val="tx2"/>
          </a:solidFill>
        </p:grpSpPr>
        <p:grpSp>
          <p:nvGrpSpPr>
            <p:cNvPr id="83" name="Group 160"/>
            <p:cNvGrpSpPr/>
            <p:nvPr/>
          </p:nvGrpSpPr>
          <p:grpSpPr>
            <a:xfrm rot="16200000">
              <a:off x="5158914" y="3528788"/>
              <a:ext cx="322237" cy="693016"/>
              <a:chOff x="6072188" y="1939925"/>
              <a:chExt cx="495301" cy="1065213"/>
            </a:xfrm>
            <a:grpFill/>
          </p:grpSpPr>
          <p:sp>
            <p:nvSpPr>
              <p:cNvPr id="85" name="Rectangle 26"/>
              <p:cNvSpPr>
                <a:spLocks noChangeArrowheads="1"/>
              </p:cNvSpPr>
              <p:nvPr/>
            </p:nvSpPr>
            <p:spPr bwMode="auto">
              <a:xfrm>
                <a:off x="6223001" y="2860675"/>
                <a:ext cx="344488" cy="144463"/>
              </a:xfrm>
              <a:prstGeom prst="rect">
                <a:avLst/>
              </a:prstGeom>
              <a:grpFill/>
              <a:ln w="9525">
                <a:noFill/>
                <a:miter lim="800000"/>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6" name="Freeform 27"/>
              <p:cNvSpPr>
                <a:spLocks/>
              </p:cNvSpPr>
              <p:nvPr/>
            </p:nvSpPr>
            <p:spPr bwMode="auto">
              <a:xfrm>
                <a:off x="6072188" y="1939925"/>
                <a:ext cx="450850" cy="885825"/>
              </a:xfrm>
              <a:custGeom>
                <a:avLst/>
                <a:gdLst/>
                <a:ahLst/>
                <a:cxnLst>
                  <a:cxn ang="0">
                    <a:pos x="64" y="234"/>
                  </a:cxn>
                  <a:cxn ang="0">
                    <a:pos x="119" y="234"/>
                  </a:cxn>
                  <a:cxn ang="0">
                    <a:pos x="119" y="197"/>
                  </a:cxn>
                  <a:cxn ang="0">
                    <a:pos x="116" y="186"/>
                  </a:cxn>
                  <a:cxn ang="0">
                    <a:pos x="52" y="108"/>
                  </a:cxn>
                  <a:cxn ang="0">
                    <a:pos x="40" y="102"/>
                  </a:cxn>
                  <a:cxn ang="0">
                    <a:pos x="28" y="106"/>
                  </a:cxn>
                  <a:cxn ang="0">
                    <a:pos x="22" y="117"/>
                  </a:cxn>
                  <a:cxn ang="0">
                    <a:pos x="25" y="129"/>
                  </a:cxn>
                  <a:cxn ang="0">
                    <a:pos x="52" y="162"/>
                  </a:cxn>
                  <a:cxn ang="0">
                    <a:pos x="52" y="167"/>
                  </a:cxn>
                  <a:cxn ang="0">
                    <a:pos x="47" y="166"/>
                  </a:cxn>
                  <a:cxn ang="0">
                    <a:pos x="20" y="134"/>
                  </a:cxn>
                  <a:cxn ang="0">
                    <a:pos x="15" y="116"/>
                  </a:cxn>
                  <a:cxn ang="0">
                    <a:pos x="24" y="100"/>
                  </a:cxn>
                  <a:cxn ang="0">
                    <a:pos x="41" y="95"/>
                  </a:cxn>
                  <a:cxn ang="0">
                    <a:pos x="41" y="20"/>
                  </a:cxn>
                  <a:cxn ang="0">
                    <a:pos x="20" y="0"/>
                  </a:cxn>
                  <a:cxn ang="0">
                    <a:pos x="0" y="20"/>
                  </a:cxn>
                  <a:cxn ang="0">
                    <a:pos x="0" y="147"/>
                  </a:cxn>
                  <a:cxn ang="0">
                    <a:pos x="4" y="160"/>
                  </a:cxn>
                  <a:cxn ang="0">
                    <a:pos x="64" y="232"/>
                  </a:cxn>
                  <a:cxn ang="0">
                    <a:pos x="64" y="234"/>
                  </a:cxn>
                </a:cxnLst>
                <a:rect l="0" t="0" r="r" b="b"/>
                <a:pathLst>
                  <a:path w="119" h="234">
                    <a:moveTo>
                      <a:pt x="64" y="234"/>
                    </a:moveTo>
                    <a:cubicBezTo>
                      <a:pt x="119" y="234"/>
                      <a:pt x="119" y="234"/>
                      <a:pt x="119" y="234"/>
                    </a:cubicBezTo>
                    <a:cubicBezTo>
                      <a:pt x="119" y="197"/>
                      <a:pt x="119" y="197"/>
                      <a:pt x="119" y="197"/>
                    </a:cubicBezTo>
                    <a:cubicBezTo>
                      <a:pt x="119" y="193"/>
                      <a:pt x="118" y="189"/>
                      <a:pt x="116" y="186"/>
                    </a:cubicBezTo>
                    <a:cubicBezTo>
                      <a:pt x="52" y="108"/>
                      <a:pt x="52" y="108"/>
                      <a:pt x="52" y="108"/>
                    </a:cubicBezTo>
                    <a:cubicBezTo>
                      <a:pt x="49" y="104"/>
                      <a:pt x="45" y="102"/>
                      <a:pt x="40" y="102"/>
                    </a:cubicBezTo>
                    <a:cubicBezTo>
                      <a:pt x="36" y="101"/>
                      <a:pt x="31" y="103"/>
                      <a:pt x="28" y="106"/>
                    </a:cubicBezTo>
                    <a:cubicBezTo>
                      <a:pt x="24" y="108"/>
                      <a:pt x="22" y="112"/>
                      <a:pt x="22" y="117"/>
                    </a:cubicBezTo>
                    <a:cubicBezTo>
                      <a:pt x="21" y="121"/>
                      <a:pt x="23" y="126"/>
                      <a:pt x="25" y="129"/>
                    </a:cubicBezTo>
                    <a:cubicBezTo>
                      <a:pt x="52" y="162"/>
                      <a:pt x="52" y="162"/>
                      <a:pt x="52" y="162"/>
                    </a:cubicBezTo>
                    <a:cubicBezTo>
                      <a:pt x="53" y="164"/>
                      <a:pt x="53" y="166"/>
                      <a:pt x="52" y="167"/>
                    </a:cubicBezTo>
                    <a:cubicBezTo>
                      <a:pt x="50" y="168"/>
                      <a:pt x="48" y="168"/>
                      <a:pt x="47" y="166"/>
                    </a:cubicBezTo>
                    <a:cubicBezTo>
                      <a:pt x="20" y="134"/>
                      <a:pt x="20" y="134"/>
                      <a:pt x="20" y="134"/>
                    </a:cubicBezTo>
                    <a:cubicBezTo>
                      <a:pt x="16" y="129"/>
                      <a:pt x="14" y="123"/>
                      <a:pt x="15" y="116"/>
                    </a:cubicBezTo>
                    <a:cubicBezTo>
                      <a:pt x="16" y="110"/>
                      <a:pt x="19" y="104"/>
                      <a:pt x="24" y="100"/>
                    </a:cubicBezTo>
                    <a:cubicBezTo>
                      <a:pt x="28" y="96"/>
                      <a:pt x="35" y="94"/>
                      <a:pt x="41" y="95"/>
                    </a:cubicBezTo>
                    <a:cubicBezTo>
                      <a:pt x="41" y="20"/>
                      <a:pt x="41" y="20"/>
                      <a:pt x="41" y="20"/>
                    </a:cubicBezTo>
                    <a:cubicBezTo>
                      <a:pt x="41" y="9"/>
                      <a:pt x="32" y="0"/>
                      <a:pt x="20" y="0"/>
                    </a:cubicBezTo>
                    <a:cubicBezTo>
                      <a:pt x="9" y="0"/>
                      <a:pt x="0" y="9"/>
                      <a:pt x="0" y="20"/>
                    </a:cubicBezTo>
                    <a:cubicBezTo>
                      <a:pt x="0" y="147"/>
                      <a:pt x="0" y="147"/>
                      <a:pt x="0" y="147"/>
                    </a:cubicBezTo>
                    <a:cubicBezTo>
                      <a:pt x="0" y="151"/>
                      <a:pt x="2" y="156"/>
                      <a:pt x="4" y="160"/>
                    </a:cubicBezTo>
                    <a:cubicBezTo>
                      <a:pt x="64" y="232"/>
                      <a:pt x="64" y="232"/>
                      <a:pt x="64" y="232"/>
                    </a:cubicBezTo>
                    <a:lnTo>
                      <a:pt x="64" y="23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84" name="Freeform 35"/>
            <p:cNvSpPr>
              <a:spLocks noEditPoints="1"/>
            </p:cNvSpPr>
            <p:nvPr/>
          </p:nvSpPr>
          <p:spPr bwMode="auto">
            <a:xfrm>
              <a:off x="5047745" y="3468518"/>
              <a:ext cx="225282" cy="432273"/>
            </a:xfrm>
            <a:custGeom>
              <a:avLst/>
              <a:gdLst/>
              <a:ahLst/>
              <a:cxnLst>
                <a:cxn ang="0">
                  <a:pos x="33" y="165"/>
                </a:cxn>
                <a:cxn ang="0">
                  <a:pos x="20" y="164"/>
                </a:cxn>
                <a:cxn ang="0">
                  <a:pos x="10" y="161"/>
                </a:cxn>
                <a:cxn ang="0">
                  <a:pos x="3" y="157"/>
                </a:cxn>
                <a:cxn ang="0">
                  <a:pos x="2" y="152"/>
                </a:cxn>
                <a:cxn ang="0">
                  <a:pos x="2" y="136"/>
                </a:cxn>
                <a:cxn ang="0">
                  <a:pos x="10" y="137"/>
                </a:cxn>
                <a:cxn ang="0">
                  <a:pos x="19" y="137"/>
                </a:cxn>
                <a:cxn ang="0">
                  <a:pos x="28" y="138"/>
                </a:cxn>
                <a:cxn ang="0">
                  <a:pos x="36" y="138"/>
                </a:cxn>
                <a:cxn ang="0">
                  <a:pos x="38" y="105"/>
                </a:cxn>
                <a:cxn ang="0">
                  <a:pos x="20" y="98"/>
                </a:cxn>
                <a:cxn ang="0">
                  <a:pos x="9" y="89"/>
                </a:cxn>
                <a:cxn ang="0">
                  <a:pos x="2" y="78"/>
                </a:cxn>
                <a:cxn ang="0">
                  <a:pos x="0" y="64"/>
                </a:cxn>
                <a:cxn ang="0">
                  <a:pos x="3" y="44"/>
                </a:cxn>
                <a:cxn ang="0">
                  <a:pos x="12" y="31"/>
                </a:cxn>
                <a:cxn ang="0">
                  <a:pos x="27" y="24"/>
                </a:cxn>
                <a:cxn ang="0">
                  <a:pos x="45" y="21"/>
                </a:cxn>
                <a:cxn ang="0">
                  <a:pos x="46" y="0"/>
                </a:cxn>
                <a:cxn ang="0">
                  <a:pos x="57" y="0"/>
                </a:cxn>
                <a:cxn ang="0">
                  <a:pos x="62" y="2"/>
                </a:cxn>
                <a:cxn ang="0">
                  <a:pos x="63" y="7"/>
                </a:cxn>
                <a:cxn ang="0">
                  <a:pos x="62" y="20"/>
                </a:cxn>
                <a:cxn ang="0">
                  <a:pos x="75" y="22"/>
                </a:cxn>
                <a:cxn ang="0">
                  <a:pos x="84" y="25"/>
                </a:cxn>
                <a:cxn ang="0">
                  <a:pos x="90" y="30"/>
                </a:cxn>
                <a:cxn ang="0">
                  <a:pos x="91" y="36"/>
                </a:cxn>
                <a:cxn ang="0">
                  <a:pos x="91" y="49"/>
                </a:cxn>
                <a:cxn ang="0">
                  <a:pos x="76" y="48"/>
                </a:cxn>
                <a:cxn ang="0">
                  <a:pos x="60" y="47"/>
                </a:cxn>
                <a:cxn ang="0">
                  <a:pos x="57" y="79"/>
                </a:cxn>
                <a:cxn ang="0">
                  <a:pos x="75" y="87"/>
                </a:cxn>
                <a:cxn ang="0">
                  <a:pos x="87" y="95"/>
                </a:cxn>
                <a:cxn ang="0">
                  <a:pos x="94" y="106"/>
                </a:cxn>
                <a:cxn ang="0">
                  <a:pos x="96" y="122"/>
                </a:cxn>
                <a:cxn ang="0">
                  <a:pos x="93" y="141"/>
                </a:cxn>
                <a:cxn ang="0">
                  <a:pos x="85" y="155"/>
                </a:cxn>
                <a:cxn ang="0">
                  <a:pos x="71" y="162"/>
                </a:cxn>
                <a:cxn ang="0">
                  <a:pos x="50" y="165"/>
                </a:cxn>
                <a:cxn ang="0">
                  <a:pos x="49" y="187"/>
                </a:cxn>
                <a:cxn ang="0">
                  <a:pos x="38" y="187"/>
                </a:cxn>
                <a:cxn ang="0">
                  <a:pos x="33" y="185"/>
                </a:cxn>
                <a:cxn ang="0">
                  <a:pos x="32" y="180"/>
                </a:cxn>
                <a:cxn ang="0">
                  <a:pos x="33" y="165"/>
                </a:cxn>
                <a:cxn ang="0">
                  <a:pos x="29" y="62"/>
                </a:cxn>
                <a:cxn ang="0">
                  <a:pos x="31" y="71"/>
                </a:cxn>
                <a:cxn ang="0">
                  <a:pos x="40" y="76"/>
                </a:cxn>
                <a:cxn ang="0">
                  <a:pos x="42" y="48"/>
                </a:cxn>
                <a:cxn ang="0">
                  <a:pos x="32" y="52"/>
                </a:cxn>
                <a:cxn ang="0">
                  <a:pos x="29" y="62"/>
                </a:cxn>
                <a:cxn ang="0">
                  <a:pos x="67" y="123"/>
                </a:cxn>
                <a:cxn ang="0">
                  <a:pos x="64" y="113"/>
                </a:cxn>
                <a:cxn ang="0">
                  <a:pos x="55" y="109"/>
                </a:cxn>
                <a:cxn ang="0">
                  <a:pos x="53" y="137"/>
                </a:cxn>
                <a:cxn ang="0">
                  <a:pos x="64" y="133"/>
                </a:cxn>
                <a:cxn ang="0">
                  <a:pos x="67" y="123"/>
                </a:cxn>
              </a:cxnLst>
              <a:rect l="0" t="0" r="r" b="b"/>
              <a:pathLst>
                <a:path w="96" h="187">
                  <a:moveTo>
                    <a:pt x="33" y="165"/>
                  </a:moveTo>
                  <a:cubicBezTo>
                    <a:pt x="28" y="165"/>
                    <a:pt x="24" y="165"/>
                    <a:pt x="20" y="164"/>
                  </a:cubicBezTo>
                  <a:cubicBezTo>
                    <a:pt x="16" y="163"/>
                    <a:pt x="12" y="162"/>
                    <a:pt x="10" y="161"/>
                  </a:cubicBezTo>
                  <a:cubicBezTo>
                    <a:pt x="7" y="160"/>
                    <a:pt x="5" y="159"/>
                    <a:pt x="3" y="157"/>
                  </a:cubicBezTo>
                  <a:cubicBezTo>
                    <a:pt x="2" y="156"/>
                    <a:pt x="2" y="154"/>
                    <a:pt x="2" y="152"/>
                  </a:cubicBezTo>
                  <a:cubicBezTo>
                    <a:pt x="2" y="136"/>
                    <a:pt x="2" y="136"/>
                    <a:pt x="2" y="136"/>
                  </a:cubicBezTo>
                  <a:cubicBezTo>
                    <a:pt x="4" y="137"/>
                    <a:pt x="7" y="137"/>
                    <a:pt x="10" y="137"/>
                  </a:cubicBezTo>
                  <a:cubicBezTo>
                    <a:pt x="13" y="137"/>
                    <a:pt x="16" y="137"/>
                    <a:pt x="19" y="137"/>
                  </a:cubicBezTo>
                  <a:cubicBezTo>
                    <a:pt x="22" y="137"/>
                    <a:pt x="25" y="138"/>
                    <a:pt x="28" y="138"/>
                  </a:cubicBezTo>
                  <a:cubicBezTo>
                    <a:pt x="31" y="138"/>
                    <a:pt x="33" y="138"/>
                    <a:pt x="36" y="138"/>
                  </a:cubicBezTo>
                  <a:cubicBezTo>
                    <a:pt x="38" y="105"/>
                    <a:pt x="38" y="105"/>
                    <a:pt x="38" y="105"/>
                  </a:cubicBezTo>
                  <a:cubicBezTo>
                    <a:pt x="31" y="103"/>
                    <a:pt x="25" y="101"/>
                    <a:pt x="20" y="98"/>
                  </a:cubicBezTo>
                  <a:cubicBezTo>
                    <a:pt x="16" y="95"/>
                    <a:pt x="12" y="92"/>
                    <a:pt x="9" y="89"/>
                  </a:cubicBezTo>
                  <a:cubicBezTo>
                    <a:pt x="6" y="86"/>
                    <a:pt x="3" y="82"/>
                    <a:pt x="2" y="78"/>
                  </a:cubicBezTo>
                  <a:cubicBezTo>
                    <a:pt x="1" y="74"/>
                    <a:pt x="0" y="69"/>
                    <a:pt x="0" y="64"/>
                  </a:cubicBezTo>
                  <a:cubicBezTo>
                    <a:pt x="0" y="56"/>
                    <a:pt x="1" y="49"/>
                    <a:pt x="3" y="44"/>
                  </a:cubicBezTo>
                  <a:cubicBezTo>
                    <a:pt x="5" y="38"/>
                    <a:pt x="8" y="34"/>
                    <a:pt x="12" y="31"/>
                  </a:cubicBezTo>
                  <a:cubicBezTo>
                    <a:pt x="16" y="27"/>
                    <a:pt x="21" y="25"/>
                    <a:pt x="27" y="24"/>
                  </a:cubicBezTo>
                  <a:cubicBezTo>
                    <a:pt x="32" y="22"/>
                    <a:pt x="38" y="21"/>
                    <a:pt x="45" y="21"/>
                  </a:cubicBezTo>
                  <a:cubicBezTo>
                    <a:pt x="46" y="0"/>
                    <a:pt x="46" y="0"/>
                    <a:pt x="46" y="0"/>
                  </a:cubicBezTo>
                  <a:cubicBezTo>
                    <a:pt x="57" y="0"/>
                    <a:pt x="57" y="0"/>
                    <a:pt x="57" y="0"/>
                  </a:cubicBezTo>
                  <a:cubicBezTo>
                    <a:pt x="60" y="0"/>
                    <a:pt x="61" y="1"/>
                    <a:pt x="62" y="2"/>
                  </a:cubicBezTo>
                  <a:cubicBezTo>
                    <a:pt x="63" y="3"/>
                    <a:pt x="63" y="5"/>
                    <a:pt x="63" y="7"/>
                  </a:cubicBezTo>
                  <a:cubicBezTo>
                    <a:pt x="62" y="20"/>
                    <a:pt x="62" y="20"/>
                    <a:pt x="62" y="20"/>
                  </a:cubicBezTo>
                  <a:cubicBezTo>
                    <a:pt x="67" y="21"/>
                    <a:pt x="71" y="21"/>
                    <a:pt x="75" y="22"/>
                  </a:cubicBezTo>
                  <a:cubicBezTo>
                    <a:pt x="78" y="23"/>
                    <a:pt x="81" y="24"/>
                    <a:pt x="84" y="25"/>
                  </a:cubicBezTo>
                  <a:cubicBezTo>
                    <a:pt x="87" y="26"/>
                    <a:pt x="89" y="28"/>
                    <a:pt x="90" y="30"/>
                  </a:cubicBezTo>
                  <a:cubicBezTo>
                    <a:pt x="91" y="32"/>
                    <a:pt x="91" y="34"/>
                    <a:pt x="91" y="36"/>
                  </a:cubicBezTo>
                  <a:cubicBezTo>
                    <a:pt x="91" y="49"/>
                    <a:pt x="91" y="49"/>
                    <a:pt x="91" y="49"/>
                  </a:cubicBezTo>
                  <a:cubicBezTo>
                    <a:pt x="86" y="48"/>
                    <a:pt x="81" y="48"/>
                    <a:pt x="76" y="48"/>
                  </a:cubicBezTo>
                  <a:cubicBezTo>
                    <a:pt x="70" y="48"/>
                    <a:pt x="65" y="47"/>
                    <a:pt x="60" y="47"/>
                  </a:cubicBezTo>
                  <a:cubicBezTo>
                    <a:pt x="57" y="79"/>
                    <a:pt x="57" y="79"/>
                    <a:pt x="57" y="79"/>
                  </a:cubicBezTo>
                  <a:cubicBezTo>
                    <a:pt x="64" y="82"/>
                    <a:pt x="70" y="84"/>
                    <a:pt x="75" y="87"/>
                  </a:cubicBezTo>
                  <a:cubicBezTo>
                    <a:pt x="80" y="89"/>
                    <a:pt x="84" y="92"/>
                    <a:pt x="87" y="95"/>
                  </a:cubicBezTo>
                  <a:cubicBezTo>
                    <a:pt x="91" y="98"/>
                    <a:pt x="93" y="101"/>
                    <a:pt x="94" y="106"/>
                  </a:cubicBezTo>
                  <a:cubicBezTo>
                    <a:pt x="96" y="110"/>
                    <a:pt x="96" y="115"/>
                    <a:pt x="96" y="122"/>
                  </a:cubicBezTo>
                  <a:cubicBezTo>
                    <a:pt x="96" y="129"/>
                    <a:pt x="95" y="136"/>
                    <a:pt x="93" y="141"/>
                  </a:cubicBezTo>
                  <a:cubicBezTo>
                    <a:pt x="92" y="147"/>
                    <a:pt x="89" y="151"/>
                    <a:pt x="85" y="155"/>
                  </a:cubicBezTo>
                  <a:cubicBezTo>
                    <a:pt x="81" y="158"/>
                    <a:pt x="76" y="161"/>
                    <a:pt x="71" y="162"/>
                  </a:cubicBezTo>
                  <a:cubicBezTo>
                    <a:pt x="65" y="164"/>
                    <a:pt x="58" y="165"/>
                    <a:pt x="50" y="165"/>
                  </a:cubicBezTo>
                  <a:cubicBezTo>
                    <a:pt x="49" y="187"/>
                    <a:pt x="49" y="187"/>
                    <a:pt x="49" y="187"/>
                  </a:cubicBezTo>
                  <a:cubicBezTo>
                    <a:pt x="38" y="187"/>
                    <a:pt x="38" y="187"/>
                    <a:pt x="38" y="187"/>
                  </a:cubicBezTo>
                  <a:cubicBezTo>
                    <a:pt x="36" y="187"/>
                    <a:pt x="34" y="187"/>
                    <a:pt x="33" y="185"/>
                  </a:cubicBezTo>
                  <a:cubicBezTo>
                    <a:pt x="32" y="184"/>
                    <a:pt x="32" y="182"/>
                    <a:pt x="32" y="180"/>
                  </a:cubicBezTo>
                  <a:lnTo>
                    <a:pt x="33" y="165"/>
                  </a:lnTo>
                  <a:close/>
                  <a:moveTo>
                    <a:pt x="29" y="62"/>
                  </a:moveTo>
                  <a:cubicBezTo>
                    <a:pt x="29" y="66"/>
                    <a:pt x="30" y="69"/>
                    <a:pt x="31" y="71"/>
                  </a:cubicBezTo>
                  <a:cubicBezTo>
                    <a:pt x="33" y="73"/>
                    <a:pt x="36" y="74"/>
                    <a:pt x="40" y="76"/>
                  </a:cubicBezTo>
                  <a:cubicBezTo>
                    <a:pt x="42" y="48"/>
                    <a:pt x="42" y="48"/>
                    <a:pt x="42" y="48"/>
                  </a:cubicBezTo>
                  <a:cubicBezTo>
                    <a:pt x="37" y="48"/>
                    <a:pt x="33" y="50"/>
                    <a:pt x="32" y="52"/>
                  </a:cubicBezTo>
                  <a:cubicBezTo>
                    <a:pt x="30" y="54"/>
                    <a:pt x="29" y="58"/>
                    <a:pt x="29" y="62"/>
                  </a:cubicBezTo>
                  <a:close/>
                  <a:moveTo>
                    <a:pt x="67" y="123"/>
                  </a:moveTo>
                  <a:cubicBezTo>
                    <a:pt x="67" y="118"/>
                    <a:pt x="66" y="115"/>
                    <a:pt x="64" y="113"/>
                  </a:cubicBezTo>
                  <a:cubicBezTo>
                    <a:pt x="62" y="111"/>
                    <a:pt x="59" y="110"/>
                    <a:pt x="55" y="109"/>
                  </a:cubicBezTo>
                  <a:cubicBezTo>
                    <a:pt x="53" y="137"/>
                    <a:pt x="53" y="137"/>
                    <a:pt x="53" y="137"/>
                  </a:cubicBezTo>
                  <a:cubicBezTo>
                    <a:pt x="58" y="137"/>
                    <a:pt x="62" y="136"/>
                    <a:pt x="64" y="133"/>
                  </a:cubicBezTo>
                  <a:cubicBezTo>
                    <a:pt x="66" y="131"/>
                    <a:pt x="67" y="127"/>
                    <a:pt x="67" y="123"/>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Round Diagonal Corner Rectangle 67"/>
          <p:cNvSpPr/>
          <p:nvPr/>
        </p:nvSpPr>
        <p:spPr>
          <a:xfrm flipH="1">
            <a:off x="6225849" y="4978441"/>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87" name="Group 86"/>
          <p:cNvGrpSpPr/>
          <p:nvPr/>
        </p:nvGrpSpPr>
        <p:grpSpPr>
          <a:xfrm>
            <a:off x="6464461" y="4127473"/>
            <a:ext cx="953647" cy="689871"/>
            <a:chOff x="4818063" y="2205038"/>
            <a:chExt cx="746126" cy="539750"/>
          </a:xfrm>
          <a:solidFill>
            <a:schemeClr val="tx2"/>
          </a:solidFill>
        </p:grpSpPr>
        <p:sp>
          <p:nvSpPr>
            <p:cNvPr id="88" name="Freeform 86"/>
            <p:cNvSpPr>
              <a:spLocks/>
            </p:cNvSpPr>
            <p:nvPr/>
          </p:nvSpPr>
          <p:spPr bwMode="auto">
            <a:xfrm>
              <a:off x="4818063" y="2247900"/>
              <a:ext cx="623888" cy="474662"/>
            </a:xfrm>
            <a:custGeom>
              <a:avLst/>
              <a:gdLst/>
              <a:ahLst/>
              <a:cxnLst>
                <a:cxn ang="0">
                  <a:pos x="11" y="89"/>
                </a:cxn>
                <a:cxn ang="0">
                  <a:pos x="0" y="84"/>
                </a:cxn>
                <a:cxn ang="0">
                  <a:pos x="29" y="35"/>
                </a:cxn>
                <a:cxn ang="0">
                  <a:pos x="33" y="32"/>
                </a:cxn>
                <a:cxn ang="0">
                  <a:pos x="38" y="33"/>
                </a:cxn>
                <a:cxn ang="0">
                  <a:pos x="53" y="43"/>
                </a:cxn>
                <a:cxn ang="0">
                  <a:pos x="62" y="30"/>
                </a:cxn>
                <a:cxn ang="0">
                  <a:pos x="67" y="27"/>
                </a:cxn>
                <a:cxn ang="0">
                  <a:pos x="85" y="29"/>
                </a:cxn>
                <a:cxn ang="0">
                  <a:pos x="109" y="0"/>
                </a:cxn>
                <a:cxn ang="0">
                  <a:pos x="118" y="8"/>
                </a:cxn>
                <a:cxn ang="0">
                  <a:pos x="92" y="39"/>
                </a:cxn>
                <a:cxn ang="0">
                  <a:pos x="87" y="41"/>
                </a:cxn>
                <a:cxn ang="0">
                  <a:pos x="70" y="40"/>
                </a:cxn>
                <a:cxn ang="0">
                  <a:pos x="60" y="55"/>
                </a:cxn>
                <a:cxn ang="0">
                  <a:pos x="56" y="58"/>
                </a:cxn>
                <a:cxn ang="0">
                  <a:pos x="51" y="57"/>
                </a:cxn>
                <a:cxn ang="0">
                  <a:pos x="37" y="47"/>
                </a:cxn>
                <a:cxn ang="0">
                  <a:pos x="11" y="89"/>
                </a:cxn>
              </a:cxnLst>
              <a:rect l="0" t="0" r="r" b="b"/>
              <a:pathLst>
                <a:path w="118" h="89">
                  <a:moveTo>
                    <a:pt x="11" y="89"/>
                  </a:moveTo>
                  <a:cubicBezTo>
                    <a:pt x="0" y="84"/>
                    <a:pt x="0" y="84"/>
                    <a:pt x="0" y="84"/>
                  </a:cubicBezTo>
                  <a:cubicBezTo>
                    <a:pt x="29" y="35"/>
                    <a:pt x="29" y="35"/>
                    <a:pt x="29" y="35"/>
                  </a:cubicBezTo>
                  <a:cubicBezTo>
                    <a:pt x="29" y="33"/>
                    <a:pt x="31" y="32"/>
                    <a:pt x="33" y="32"/>
                  </a:cubicBezTo>
                  <a:cubicBezTo>
                    <a:pt x="34" y="31"/>
                    <a:pt x="36" y="32"/>
                    <a:pt x="38" y="33"/>
                  </a:cubicBezTo>
                  <a:cubicBezTo>
                    <a:pt x="53" y="43"/>
                    <a:pt x="53" y="43"/>
                    <a:pt x="53" y="43"/>
                  </a:cubicBezTo>
                  <a:cubicBezTo>
                    <a:pt x="62" y="30"/>
                    <a:pt x="62" y="30"/>
                    <a:pt x="62" y="30"/>
                  </a:cubicBezTo>
                  <a:cubicBezTo>
                    <a:pt x="63" y="28"/>
                    <a:pt x="65" y="27"/>
                    <a:pt x="67" y="27"/>
                  </a:cubicBezTo>
                  <a:cubicBezTo>
                    <a:pt x="85" y="29"/>
                    <a:pt x="85" y="29"/>
                    <a:pt x="85" y="29"/>
                  </a:cubicBezTo>
                  <a:cubicBezTo>
                    <a:pt x="109" y="0"/>
                    <a:pt x="109" y="0"/>
                    <a:pt x="109" y="0"/>
                  </a:cubicBezTo>
                  <a:cubicBezTo>
                    <a:pt x="118" y="8"/>
                    <a:pt x="118" y="8"/>
                    <a:pt x="118" y="8"/>
                  </a:cubicBezTo>
                  <a:cubicBezTo>
                    <a:pt x="92" y="39"/>
                    <a:pt x="92" y="39"/>
                    <a:pt x="92" y="39"/>
                  </a:cubicBezTo>
                  <a:cubicBezTo>
                    <a:pt x="91" y="41"/>
                    <a:pt x="89" y="42"/>
                    <a:pt x="87" y="41"/>
                  </a:cubicBezTo>
                  <a:cubicBezTo>
                    <a:pt x="70" y="40"/>
                    <a:pt x="70" y="40"/>
                    <a:pt x="70" y="40"/>
                  </a:cubicBezTo>
                  <a:cubicBezTo>
                    <a:pt x="60" y="55"/>
                    <a:pt x="60" y="55"/>
                    <a:pt x="60" y="55"/>
                  </a:cubicBezTo>
                  <a:cubicBezTo>
                    <a:pt x="59" y="57"/>
                    <a:pt x="57" y="57"/>
                    <a:pt x="56" y="58"/>
                  </a:cubicBezTo>
                  <a:cubicBezTo>
                    <a:pt x="54" y="58"/>
                    <a:pt x="53" y="58"/>
                    <a:pt x="51" y="57"/>
                  </a:cubicBezTo>
                  <a:cubicBezTo>
                    <a:pt x="37" y="47"/>
                    <a:pt x="37" y="47"/>
                    <a:pt x="37" y="47"/>
                  </a:cubicBezTo>
                  <a:lnTo>
                    <a:pt x="11" y="89"/>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9" name="Freeform 87"/>
            <p:cNvSpPr>
              <a:spLocks/>
            </p:cNvSpPr>
            <p:nvPr/>
          </p:nvSpPr>
          <p:spPr bwMode="auto">
            <a:xfrm>
              <a:off x="5330826" y="2205038"/>
              <a:ext cx="138113" cy="160337"/>
            </a:xfrm>
            <a:custGeom>
              <a:avLst/>
              <a:gdLst/>
              <a:ahLst/>
              <a:cxnLst>
                <a:cxn ang="0">
                  <a:pos x="22" y="24"/>
                </a:cxn>
                <a:cxn ang="0">
                  <a:pos x="26" y="4"/>
                </a:cxn>
                <a:cxn ang="0">
                  <a:pos x="22" y="1"/>
                </a:cxn>
                <a:cxn ang="0">
                  <a:pos x="3" y="8"/>
                </a:cxn>
                <a:cxn ang="0">
                  <a:pos x="2" y="9"/>
                </a:cxn>
                <a:cxn ang="0">
                  <a:pos x="3" y="13"/>
                </a:cxn>
                <a:cxn ang="0">
                  <a:pos x="6" y="16"/>
                </a:cxn>
                <a:cxn ang="0">
                  <a:pos x="0" y="22"/>
                </a:cxn>
                <a:cxn ang="0">
                  <a:pos x="9" y="30"/>
                </a:cxn>
                <a:cxn ang="0">
                  <a:pos x="15" y="23"/>
                </a:cxn>
                <a:cxn ang="0">
                  <a:pos x="18" y="26"/>
                </a:cxn>
                <a:cxn ang="0">
                  <a:pos x="22" y="26"/>
                </a:cxn>
                <a:cxn ang="0">
                  <a:pos x="22" y="24"/>
                </a:cxn>
              </a:cxnLst>
              <a:rect l="0" t="0" r="r" b="b"/>
              <a:pathLst>
                <a:path w="26" h="30">
                  <a:moveTo>
                    <a:pt x="22" y="24"/>
                  </a:moveTo>
                  <a:cubicBezTo>
                    <a:pt x="26" y="4"/>
                    <a:pt x="26" y="4"/>
                    <a:pt x="26" y="4"/>
                  </a:cubicBezTo>
                  <a:cubicBezTo>
                    <a:pt x="26" y="1"/>
                    <a:pt x="25" y="0"/>
                    <a:pt x="22" y="1"/>
                  </a:cubicBezTo>
                  <a:cubicBezTo>
                    <a:pt x="3" y="8"/>
                    <a:pt x="3" y="8"/>
                    <a:pt x="3" y="8"/>
                  </a:cubicBezTo>
                  <a:cubicBezTo>
                    <a:pt x="2" y="9"/>
                    <a:pt x="2" y="9"/>
                    <a:pt x="2" y="9"/>
                  </a:cubicBezTo>
                  <a:cubicBezTo>
                    <a:pt x="1" y="10"/>
                    <a:pt x="1" y="12"/>
                    <a:pt x="3" y="13"/>
                  </a:cubicBezTo>
                  <a:cubicBezTo>
                    <a:pt x="6" y="16"/>
                    <a:pt x="6" y="16"/>
                    <a:pt x="6" y="16"/>
                  </a:cubicBezTo>
                  <a:cubicBezTo>
                    <a:pt x="0" y="22"/>
                    <a:pt x="0" y="22"/>
                    <a:pt x="0" y="22"/>
                  </a:cubicBezTo>
                  <a:cubicBezTo>
                    <a:pt x="9" y="30"/>
                    <a:pt x="9" y="30"/>
                    <a:pt x="9" y="30"/>
                  </a:cubicBezTo>
                  <a:cubicBezTo>
                    <a:pt x="15" y="23"/>
                    <a:pt x="15" y="23"/>
                    <a:pt x="15" y="23"/>
                  </a:cubicBezTo>
                  <a:cubicBezTo>
                    <a:pt x="18" y="26"/>
                    <a:pt x="18" y="26"/>
                    <a:pt x="18" y="26"/>
                  </a:cubicBezTo>
                  <a:cubicBezTo>
                    <a:pt x="19" y="27"/>
                    <a:pt x="21" y="27"/>
                    <a:pt x="22" y="26"/>
                  </a:cubicBezTo>
                  <a:cubicBezTo>
                    <a:pt x="22" y="25"/>
                    <a:pt x="22" y="25"/>
                    <a:pt x="22" y="2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0" name="Freeform 88"/>
            <p:cNvSpPr>
              <a:spLocks/>
            </p:cNvSpPr>
            <p:nvPr/>
          </p:nvSpPr>
          <p:spPr bwMode="auto">
            <a:xfrm>
              <a:off x="5464176" y="2376488"/>
              <a:ext cx="100013" cy="368300"/>
            </a:xfrm>
            <a:custGeom>
              <a:avLst/>
              <a:gdLst/>
              <a:ahLst/>
              <a:cxnLst>
                <a:cxn ang="0">
                  <a:pos x="0" y="0"/>
                </a:cxn>
                <a:cxn ang="0">
                  <a:pos x="63" y="0"/>
                </a:cxn>
                <a:cxn ang="0">
                  <a:pos x="63" y="232"/>
                </a:cxn>
                <a:cxn ang="0">
                  <a:pos x="0" y="232"/>
                </a:cxn>
                <a:cxn ang="0">
                  <a:pos x="0" y="0"/>
                </a:cxn>
                <a:cxn ang="0">
                  <a:pos x="0" y="0"/>
                </a:cxn>
                <a:cxn ang="0">
                  <a:pos x="0" y="0"/>
                </a:cxn>
                <a:cxn ang="0">
                  <a:pos x="0" y="0"/>
                </a:cxn>
              </a:cxnLst>
              <a:rect l="0" t="0" r="r" b="b"/>
              <a:pathLst>
                <a:path w="63" h="232">
                  <a:moveTo>
                    <a:pt x="0" y="0"/>
                  </a:moveTo>
                  <a:lnTo>
                    <a:pt x="63" y="0"/>
                  </a:lnTo>
                  <a:lnTo>
                    <a:pt x="63" y="232"/>
                  </a:lnTo>
                  <a:lnTo>
                    <a:pt x="0" y="232"/>
                  </a:lnTo>
                  <a:lnTo>
                    <a:pt x="0" y="0"/>
                  </a:lnTo>
                  <a:lnTo>
                    <a:pt x="0" y="0"/>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1" name="Freeform 89"/>
            <p:cNvSpPr>
              <a:spLocks/>
            </p:cNvSpPr>
            <p:nvPr/>
          </p:nvSpPr>
          <p:spPr bwMode="auto">
            <a:xfrm>
              <a:off x="5310188" y="2493963"/>
              <a:ext cx="106363" cy="250825"/>
            </a:xfrm>
            <a:custGeom>
              <a:avLst/>
              <a:gdLst/>
              <a:ahLst/>
              <a:cxnLst>
                <a:cxn ang="0">
                  <a:pos x="0" y="0"/>
                </a:cxn>
                <a:cxn ang="0">
                  <a:pos x="67" y="0"/>
                </a:cxn>
                <a:cxn ang="0">
                  <a:pos x="67" y="158"/>
                </a:cxn>
                <a:cxn ang="0">
                  <a:pos x="0" y="158"/>
                </a:cxn>
                <a:cxn ang="0">
                  <a:pos x="0" y="0"/>
                </a:cxn>
                <a:cxn ang="0">
                  <a:pos x="0" y="0"/>
                </a:cxn>
                <a:cxn ang="0">
                  <a:pos x="0" y="0"/>
                </a:cxn>
                <a:cxn ang="0">
                  <a:pos x="0" y="0"/>
                </a:cxn>
              </a:cxnLst>
              <a:rect l="0" t="0" r="r" b="b"/>
              <a:pathLst>
                <a:path w="67" h="158">
                  <a:moveTo>
                    <a:pt x="0" y="0"/>
                  </a:moveTo>
                  <a:lnTo>
                    <a:pt x="67" y="0"/>
                  </a:lnTo>
                  <a:lnTo>
                    <a:pt x="67" y="158"/>
                  </a:lnTo>
                  <a:lnTo>
                    <a:pt x="0" y="158"/>
                  </a:lnTo>
                  <a:lnTo>
                    <a:pt x="0" y="0"/>
                  </a:lnTo>
                  <a:lnTo>
                    <a:pt x="0" y="0"/>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2" name="Freeform 90"/>
            <p:cNvSpPr>
              <a:spLocks/>
            </p:cNvSpPr>
            <p:nvPr/>
          </p:nvSpPr>
          <p:spPr bwMode="auto">
            <a:xfrm>
              <a:off x="5162551" y="2562225"/>
              <a:ext cx="100013" cy="182562"/>
            </a:xfrm>
            <a:custGeom>
              <a:avLst/>
              <a:gdLst/>
              <a:ahLst/>
              <a:cxnLst>
                <a:cxn ang="0">
                  <a:pos x="0" y="0"/>
                </a:cxn>
                <a:cxn ang="0">
                  <a:pos x="63" y="0"/>
                </a:cxn>
                <a:cxn ang="0">
                  <a:pos x="63" y="115"/>
                </a:cxn>
                <a:cxn ang="0">
                  <a:pos x="0" y="115"/>
                </a:cxn>
                <a:cxn ang="0">
                  <a:pos x="0" y="0"/>
                </a:cxn>
                <a:cxn ang="0">
                  <a:pos x="0" y="0"/>
                </a:cxn>
                <a:cxn ang="0">
                  <a:pos x="0" y="0"/>
                </a:cxn>
                <a:cxn ang="0">
                  <a:pos x="0" y="0"/>
                </a:cxn>
              </a:cxnLst>
              <a:rect l="0" t="0" r="r" b="b"/>
              <a:pathLst>
                <a:path w="63" h="115">
                  <a:moveTo>
                    <a:pt x="0" y="0"/>
                  </a:moveTo>
                  <a:lnTo>
                    <a:pt x="63" y="0"/>
                  </a:lnTo>
                  <a:lnTo>
                    <a:pt x="63" y="115"/>
                  </a:lnTo>
                  <a:lnTo>
                    <a:pt x="0" y="115"/>
                  </a:lnTo>
                  <a:lnTo>
                    <a:pt x="0" y="0"/>
                  </a:lnTo>
                  <a:lnTo>
                    <a:pt x="0" y="0"/>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93" name="Freeform 91"/>
            <p:cNvSpPr>
              <a:spLocks/>
            </p:cNvSpPr>
            <p:nvPr/>
          </p:nvSpPr>
          <p:spPr bwMode="auto">
            <a:xfrm>
              <a:off x="5008563" y="2595563"/>
              <a:ext cx="106363" cy="149225"/>
            </a:xfrm>
            <a:custGeom>
              <a:avLst/>
              <a:gdLst/>
              <a:ahLst/>
              <a:cxnLst>
                <a:cxn ang="0">
                  <a:pos x="0" y="0"/>
                </a:cxn>
                <a:cxn ang="0">
                  <a:pos x="67" y="0"/>
                </a:cxn>
                <a:cxn ang="0">
                  <a:pos x="67" y="94"/>
                </a:cxn>
                <a:cxn ang="0">
                  <a:pos x="0" y="94"/>
                </a:cxn>
                <a:cxn ang="0">
                  <a:pos x="0" y="0"/>
                </a:cxn>
                <a:cxn ang="0">
                  <a:pos x="0" y="0"/>
                </a:cxn>
                <a:cxn ang="0">
                  <a:pos x="0" y="0"/>
                </a:cxn>
                <a:cxn ang="0">
                  <a:pos x="0" y="0"/>
                </a:cxn>
              </a:cxnLst>
              <a:rect l="0" t="0" r="r" b="b"/>
              <a:pathLst>
                <a:path w="67" h="94">
                  <a:moveTo>
                    <a:pt x="0" y="0"/>
                  </a:moveTo>
                  <a:lnTo>
                    <a:pt x="67" y="0"/>
                  </a:lnTo>
                  <a:lnTo>
                    <a:pt x="67" y="94"/>
                  </a:lnTo>
                  <a:lnTo>
                    <a:pt x="0" y="94"/>
                  </a:lnTo>
                  <a:lnTo>
                    <a:pt x="0" y="0"/>
                  </a:lnTo>
                  <a:lnTo>
                    <a:pt x="0" y="0"/>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6" name="Round Diagonal Corner Rectangle 65"/>
          <p:cNvSpPr/>
          <p:nvPr/>
        </p:nvSpPr>
        <p:spPr>
          <a:xfrm flipH="1">
            <a:off x="6225849" y="2867957"/>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Patient</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98" name="Group 97"/>
          <p:cNvGrpSpPr/>
          <p:nvPr/>
        </p:nvGrpSpPr>
        <p:grpSpPr>
          <a:xfrm>
            <a:off x="6776185" y="1911061"/>
            <a:ext cx="728132" cy="806451"/>
            <a:chOff x="6437313" y="3471862"/>
            <a:chExt cx="546099" cy="604838"/>
          </a:xfrm>
          <a:solidFill>
            <a:schemeClr val="tx2"/>
          </a:solidFill>
        </p:grpSpPr>
        <p:sp>
          <p:nvSpPr>
            <p:cNvPr id="99" name="Freeform 39"/>
            <p:cNvSpPr>
              <a:spLocks/>
            </p:cNvSpPr>
            <p:nvPr/>
          </p:nvSpPr>
          <p:spPr bwMode="auto">
            <a:xfrm>
              <a:off x="6437313" y="3832225"/>
              <a:ext cx="546099" cy="244475"/>
            </a:xfrm>
            <a:custGeom>
              <a:avLst/>
              <a:gdLst/>
              <a:ahLst/>
              <a:cxnLst>
                <a:cxn ang="0">
                  <a:pos x="102" y="105"/>
                </a:cxn>
                <a:cxn ang="0">
                  <a:pos x="39" y="105"/>
                </a:cxn>
                <a:cxn ang="0">
                  <a:pos x="0" y="67"/>
                </a:cxn>
                <a:cxn ang="0">
                  <a:pos x="0" y="0"/>
                </a:cxn>
                <a:cxn ang="0">
                  <a:pos x="198" y="0"/>
                </a:cxn>
                <a:cxn ang="0">
                  <a:pos x="235" y="36"/>
                </a:cxn>
                <a:cxn ang="0">
                  <a:pos x="235" y="105"/>
                </a:cxn>
                <a:cxn ang="0">
                  <a:pos x="133" y="105"/>
                </a:cxn>
                <a:cxn ang="0">
                  <a:pos x="102" y="105"/>
                </a:cxn>
                <a:cxn ang="0">
                  <a:pos x="102" y="105"/>
                </a:cxn>
              </a:cxnLst>
              <a:rect l="0" t="0" r="r" b="b"/>
              <a:pathLst>
                <a:path w="235" h="105">
                  <a:moveTo>
                    <a:pt x="102" y="105"/>
                  </a:moveTo>
                  <a:cubicBezTo>
                    <a:pt x="39" y="105"/>
                    <a:pt x="39" y="105"/>
                    <a:pt x="39" y="105"/>
                  </a:cubicBezTo>
                  <a:cubicBezTo>
                    <a:pt x="16" y="105"/>
                    <a:pt x="0" y="88"/>
                    <a:pt x="0" y="67"/>
                  </a:cubicBezTo>
                  <a:cubicBezTo>
                    <a:pt x="0" y="0"/>
                    <a:pt x="0" y="0"/>
                    <a:pt x="0" y="0"/>
                  </a:cubicBezTo>
                  <a:cubicBezTo>
                    <a:pt x="198" y="0"/>
                    <a:pt x="198" y="0"/>
                    <a:pt x="198" y="0"/>
                  </a:cubicBezTo>
                  <a:cubicBezTo>
                    <a:pt x="219" y="0"/>
                    <a:pt x="235" y="15"/>
                    <a:pt x="235" y="36"/>
                  </a:cubicBezTo>
                  <a:cubicBezTo>
                    <a:pt x="235" y="105"/>
                    <a:pt x="235" y="105"/>
                    <a:pt x="235" y="105"/>
                  </a:cubicBezTo>
                  <a:cubicBezTo>
                    <a:pt x="133" y="105"/>
                    <a:pt x="133" y="105"/>
                    <a:pt x="133" y="105"/>
                  </a:cubicBezTo>
                  <a:cubicBezTo>
                    <a:pt x="102" y="105"/>
                    <a:pt x="102" y="105"/>
                    <a:pt x="102" y="105"/>
                  </a:cubicBezTo>
                  <a:cubicBezTo>
                    <a:pt x="102" y="105"/>
                    <a:pt x="102" y="105"/>
                    <a:pt x="102" y="10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0" name="Freeform 40"/>
            <p:cNvSpPr>
              <a:spLocks/>
            </p:cNvSpPr>
            <p:nvPr/>
          </p:nvSpPr>
          <p:spPr bwMode="auto">
            <a:xfrm>
              <a:off x="6627813" y="3471862"/>
              <a:ext cx="219075" cy="68263"/>
            </a:xfrm>
            <a:custGeom>
              <a:avLst/>
              <a:gdLst/>
              <a:ahLst/>
              <a:cxnLst>
                <a:cxn ang="0">
                  <a:pos x="64" y="27"/>
                </a:cxn>
                <a:cxn ang="0">
                  <a:pos x="94" y="30"/>
                </a:cxn>
                <a:cxn ang="0">
                  <a:pos x="35" y="0"/>
                </a:cxn>
                <a:cxn ang="0">
                  <a:pos x="0" y="6"/>
                </a:cxn>
                <a:cxn ang="0">
                  <a:pos x="64" y="27"/>
                </a:cxn>
              </a:cxnLst>
              <a:rect l="0" t="0" r="r" b="b"/>
              <a:pathLst>
                <a:path w="94" h="30">
                  <a:moveTo>
                    <a:pt x="64" y="27"/>
                  </a:moveTo>
                  <a:cubicBezTo>
                    <a:pt x="75" y="28"/>
                    <a:pt x="85" y="29"/>
                    <a:pt x="94" y="30"/>
                  </a:cubicBezTo>
                  <a:cubicBezTo>
                    <a:pt x="85" y="9"/>
                    <a:pt x="66" y="0"/>
                    <a:pt x="35" y="0"/>
                  </a:cubicBezTo>
                  <a:cubicBezTo>
                    <a:pt x="21" y="0"/>
                    <a:pt x="9" y="2"/>
                    <a:pt x="0" y="6"/>
                  </a:cubicBezTo>
                  <a:cubicBezTo>
                    <a:pt x="15" y="15"/>
                    <a:pt x="33" y="23"/>
                    <a:pt x="64" y="2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1" name="Freeform 41"/>
            <p:cNvSpPr>
              <a:spLocks/>
            </p:cNvSpPr>
            <p:nvPr/>
          </p:nvSpPr>
          <p:spPr bwMode="auto">
            <a:xfrm>
              <a:off x="6561138" y="3538538"/>
              <a:ext cx="300037" cy="247650"/>
            </a:xfrm>
            <a:custGeom>
              <a:avLst/>
              <a:gdLst/>
              <a:ahLst/>
              <a:cxnLst>
                <a:cxn ang="0">
                  <a:pos x="89" y="29"/>
                </a:cxn>
                <a:cxn ang="0">
                  <a:pos x="6" y="0"/>
                </a:cxn>
                <a:cxn ang="0">
                  <a:pos x="0" y="38"/>
                </a:cxn>
                <a:cxn ang="0">
                  <a:pos x="64" y="107"/>
                </a:cxn>
                <a:cxn ang="0">
                  <a:pos x="129" y="38"/>
                </a:cxn>
                <a:cxn ang="0">
                  <a:pos x="128" y="34"/>
                </a:cxn>
                <a:cxn ang="0">
                  <a:pos x="89" y="29"/>
                </a:cxn>
              </a:cxnLst>
              <a:rect l="0" t="0" r="r" b="b"/>
              <a:pathLst>
                <a:path w="129" h="107">
                  <a:moveTo>
                    <a:pt x="89" y="29"/>
                  </a:moveTo>
                  <a:cubicBezTo>
                    <a:pt x="49" y="25"/>
                    <a:pt x="25" y="13"/>
                    <a:pt x="6" y="0"/>
                  </a:cubicBezTo>
                  <a:cubicBezTo>
                    <a:pt x="2" y="10"/>
                    <a:pt x="0" y="23"/>
                    <a:pt x="0" y="38"/>
                  </a:cubicBezTo>
                  <a:cubicBezTo>
                    <a:pt x="0" y="87"/>
                    <a:pt x="19" y="107"/>
                    <a:pt x="64" y="107"/>
                  </a:cubicBezTo>
                  <a:cubicBezTo>
                    <a:pt x="110" y="107"/>
                    <a:pt x="129" y="87"/>
                    <a:pt x="129" y="38"/>
                  </a:cubicBezTo>
                  <a:cubicBezTo>
                    <a:pt x="129" y="37"/>
                    <a:pt x="129" y="35"/>
                    <a:pt x="128" y="34"/>
                  </a:cubicBezTo>
                  <a:cubicBezTo>
                    <a:pt x="117" y="33"/>
                    <a:pt x="104" y="31"/>
                    <a:pt x="89" y="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7" name="Round Diagonal Corner Rectangle 66"/>
          <p:cNvSpPr/>
          <p:nvPr/>
        </p:nvSpPr>
        <p:spPr>
          <a:xfrm flipH="1">
            <a:off x="10023136" y="4978441"/>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Vendor</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102" name="Group 101"/>
          <p:cNvGrpSpPr/>
          <p:nvPr/>
        </p:nvGrpSpPr>
        <p:grpSpPr>
          <a:xfrm>
            <a:off x="10372473" y="4101491"/>
            <a:ext cx="922865" cy="677333"/>
            <a:chOff x="3492501" y="2289175"/>
            <a:chExt cx="692149" cy="508000"/>
          </a:xfrm>
          <a:solidFill>
            <a:schemeClr val="tx2"/>
          </a:solidFill>
        </p:grpSpPr>
        <p:sp>
          <p:nvSpPr>
            <p:cNvPr id="103" name="Freeform 27"/>
            <p:cNvSpPr>
              <a:spLocks/>
            </p:cNvSpPr>
            <p:nvPr/>
          </p:nvSpPr>
          <p:spPr bwMode="auto">
            <a:xfrm>
              <a:off x="3492501" y="2301875"/>
              <a:ext cx="595312" cy="495300"/>
            </a:xfrm>
            <a:custGeom>
              <a:avLst/>
              <a:gdLst/>
              <a:ahLst/>
              <a:cxnLst>
                <a:cxn ang="0">
                  <a:pos x="231" y="97"/>
                </a:cxn>
                <a:cxn ang="0">
                  <a:pos x="201" y="97"/>
                </a:cxn>
                <a:cxn ang="0">
                  <a:pos x="174" y="124"/>
                </a:cxn>
                <a:cxn ang="0">
                  <a:pos x="150" y="134"/>
                </a:cxn>
                <a:cxn ang="0">
                  <a:pos x="141" y="133"/>
                </a:cxn>
                <a:cxn ang="0">
                  <a:pos x="127" y="125"/>
                </a:cxn>
                <a:cxn ang="0">
                  <a:pos x="127" y="124"/>
                </a:cxn>
                <a:cxn ang="0">
                  <a:pos x="123" y="121"/>
                </a:cxn>
                <a:cxn ang="0">
                  <a:pos x="120" y="115"/>
                </a:cxn>
                <a:cxn ang="0">
                  <a:pos x="127" y="77"/>
                </a:cxn>
                <a:cxn ang="0">
                  <a:pos x="144" y="60"/>
                </a:cxn>
                <a:cxn ang="0">
                  <a:pos x="93" y="9"/>
                </a:cxn>
                <a:cxn ang="0">
                  <a:pos x="59" y="9"/>
                </a:cxn>
                <a:cxn ang="0">
                  <a:pos x="0" y="68"/>
                </a:cxn>
                <a:cxn ang="0">
                  <a:pos x="83" y="150"/>
                </a:cxn>
                <a:cxn ang="0">
                  <a:pos x="96" y="137"/>
                </a:cxn>
                <a:cxn ang="0">
                  <a:pos x="107" y="130"/>
                </a:cxn>
                <a:cxn ang="0">
                  <a:pos x="117" y="128"/>
                </a:cxn>
                <a:cxn ang="0">
                  <a:pos x="117" y="128"/>
                </a:cxn>
                <a:cxn ang="0">
                  <a:pos x="124" y="129"/>
                </a:cxn>
                <a:cxn ang="0">
                  <a:pos x="138" y="136"/>
                </a:cxn>
                <a:cxn ang="0">
                  <a:pos x="139" y="137"/>
                </a:cxn>
                <a:cxn ang="0">
                  <a:pos x="144" y="145"/>
                </a:cxn>
                <a:cxn ang="0">
                  <a:pos x="150" y="144"/>
                </a:cxn>
                <a:cxn ang="0">
                  <a:pos x="171" y="153"/>
                </a:cxn>
                <a:cxn ang="0">
                  <a:pos x="180" y="173"/>
                </a:cxn>
                <a:cxn ang="0">
                  <a:pos x="192" y="181"/>
                </a:cxn>
                <a:cxn ang="0">
                  <a:pos x="201" y="205"/>
                </a:cxn>
                <a:cxn ang="0">
                  <a:pos x="206" y="209"/>
                </a:cxn>
                <a:cxn ang="0">
                  <a:pos x="210" y="252"/>
                </a:cxn>
                <a:cxn ang="0">
                  <a:pos x="201" y="263"/>
                </a:cxn>
                <a:cxn ang="0">
                  <a:pos x="203" y="265"/>
                </a:cxn>
                <a:cxn ang="0">
                  <a:pos x="216" y="270"/>
                </a:cxn>
                <a:cxn ang="0">
                  <a:pos x="229" y="265"/>
                </a:cxn>
                <a:cxn ang="0">
                  <a:pos x="233" y="246"/>
                </a:cxn>
                <a:cxn ang="0">
                  <a:pos x="236" y="249"/>
                </a:cxn>
                <a:cxn ang="0">
                  <a:pos x="249" y="254"/>
                </a:cxn>
                <a:cxn ang="0">
                  <a:pos x="262" y="249"/>
                </a:cxn>
                <a:cxn ang="0">
                  <a:pos x="266" y="230"/>
                </a:cxn>
                <a:cxn ang="0">
                  <a:pos x="278" y="234"/>
                </a:cxn>
                <a:cxn ang="0">
                  <a:pos x="291" y="229"/>
                </a:cxn>
                <a:cxn ang="0">
                  <a:pos x="295" y="209"/>
                </a:cxn>
                <a:cxn ang="0">
                  <a:pos x="304" y="212"/>
                </a:cxn>
                <a:cxn ang="0">
                  <a:pos x="317" y="206"/>
                </a:cxn>
                <a:cxn ang="0">
                  <a:pos x="317" y="180"/>
                </a:cxn>
                <a:cxn ang="0">
                  <a:pos x="231" y="97"/>
                </a:cxn>
              </a:cxnLst>
              <a:rect l="0" t="0" r="r" b="b"/>
              <a:pathLst>
                <a:path w="325" h="270">
                  <a:moveTo>
                    <a:pt x="231" y="97"/>
                  </a:moveTo>
                  <a:cubicBezTo>
                    <a:pt x="201" y="97"/>
                    <a:pt x="201" y="97"/>
                    <a:pt x="201" y="97"/>
                  </a:cubicBezTo>
                  <a:cubicBezTo>
                    <a:pt x="174" y="124"/>
                    <a:pt x="174" y="124"/>
                    <a:pt x="174" y="124"/>
                  </a:cubicBezTo>
                  <a:cubicBezTo>
                    <a:pt x="168" y="131"/>
                    <a:pt x="159" y="134"/>
                    <a:pt x="150" y="134"/>
                  </a:cubicBezTo>
                  <a:cubicBezTo>
                    <a:pt x="147" y="134"/>
                    <a:pt x="144" y="134"/>
                    <a:pt x="141" y="133"/>
                  </a:cubicBezTo>
                  <a:cubicBezTo>
                    <a:pt x="136" y="132"/>
                    <a:pt x="131" y="129"/>
                    <a:pt x="127" y="125"/>
                  </a:cubicBezTo>
                  <a:cubicBezTo>
                    <a:pt x="127" y="125"/>
                    <a:pt x="127" y="125"/>
                    <a:pt x="127" y="124"/>
                  </a:cubicBezTo>
                  <a:cubicBezTo>
                    <a:pt x="125" y="123"/>
                    <a:pt x="124" y="122"/>
                    <a:pt x="123" y="121"/>
                  </a:cubicBezTo>
                  <a:cubicBezTo>
                    <a:pt x="122" y="119"/>
                    <a:pt x="121" y="117"/>
                    <a:pt x="120" y="115"/>
                  </a:cubicBezTo>
                  <a:cubicBezTo>
                    <a:pt x="114" y="103"/>
                    <a:pt x="116" y="87"/>
                    <a:pt x="127" y="77"/>
                  </a:cubicBezTo>
                  <a:cubicBezTo>
                    <a:pt x="144" y="60"/>
                    <a:pt x="144" y="60"/>
                    <a:pt x="144" y="60"/>
                  </a:cubicBezTo>
                  <a:cubicBezTo>
                    <a:pt x="93" y="9"/>
                    <a:pt x="93" y="9"/>
                    <a:pt x="93" y="9"/>
                  </a:cubicBezTo>
                  <a:cubicBezTo>
                    <a:pt x="84" y="0"/>
                    <a:pt x="68" y="0"/>
                    <a:pt x="59" y="9"/>
                  </a:cubicBezTo>
                  <a:cubicBezTo>
                    <a:pt x="0" y="68"/>
                    <a:pt x="0" y="68"/>
                    <a:pt x="0" y="68"/>
                  </a:cubicBezTo>
                  <a:cubicBezTo>
                    <a:pt x="83" y="150"/>
                    <a:pt x="83" y="150"/>
                    <a:pt x="83" y="150"/>
                  </a:cubicBezTo>
                  <a:cubicBezTo>
                    <a:pt x="96" y="137"/>
                    <a:pt x="96" y="137"/>
                    <a:pt x="96" y="137"/>
                  </a:cubicBezTo>
                  <a:cubicBezTo>
                    <a:pt x="99" y="134"/>
                    <a:pt x="103" y="131"/>
                    <a:pt x="107" y="130"/>
                  </a:cubicBezTo>
                  <a:cubicBezTo>
                    <a:pt x="110" y="129"/>
                    <a:pt x="113" y="128"/>
                    <a:pt x="117" y="128"/>
                  </a:cubicBezTo>
                  <a:cubicBezTo>
                    <a:pt x="117" y="128"/>
                    <a:pt x="117" y="128"/>
                    <a:pt x="117" y="128"/>
                  </a:cubicBezTo>
                  <a:cubicBezTo>
                    <a:pt x="120" y="128"/>
                    <a:pt x="122" y="128"/>
                    <a:pt x="124" y="129"/>
                  </a:cubicBezTo>
                  <a:cubicBezTo>
                    <a:pt x="129" y="130"/>
                    <a:pt x="134" y="132"/>
                    <a:pt x="138" y="136"/>
                  </a:cubicBezTo>
                  <a:cubicBezTo>
                    <a:pt x="138" y="136"/>
                    <a:pt x="139" y="137"/>
                    <a:pt x="139" y="137"/>
                  </a:cubicBezTo>
                  <a:cubicBezTo>
                    <a:pt x="141" y="139"/>
                    <a:pt x="143" y="142"/>
                    <a:pt x="144" y="145"/>
                  </a:cubicBezTo>
                  <a:cubicBezTo>
                    <a:pt x="146" y="145"/>
                    <a:pt x="148" y="144"/>
                    <a:pt x="150" y="144"/>
                  </a:cubicBezTo>
                  <a:cubicBezTo>
                    <a:pt x="158" y="144"/>
                    <a:pt x="165" y="148"/>
                    <a:pt x="171" y="153"/>
                  </a:cubicBezTo>
                  <a:cubicBezTo>
                    <a:pt x="177" y="159"/>
                    <a:pt x="179" y="166"/>
                    <a:pt x="180" y="173"/>
                  </a:cubicBezTo>
                  <a:cubicBezTo>
                    <a:pt x="185" y="175"/>
                    <a:pt x="189" y="177"/>
                    <a:pt x="192" y="181"/>
                  </a:cubicBezTo>
                  <a:cubicBezTo>
                    <a:pt x="199" y="188"/>
                    <a:pt x="202" y="197"/>
                    <a:pt x="201" y="205"/>
                  </a:cubicBezTo>
                  <a:cubicBezTo>
                    <a:pt x="203" y="206"/>
                    <a:pt x="205" y="208"/>
                    <a:pt x="206" y="209"/>
                  </a:cubicBezTo>
                  <a:cubicBezTo>
                    <a:pt x="219" y="220"/>
                    <a:pt x="221" y="239"/>
                    <a:pt x="210" y="252"/>
                  </a:cubicBezTo>
                  <a:cubicBezTo>
                    <a:pt x="201" y="263"/>
                    <a:pt x="201" y="263"/>
                    <a:pt x="201" y="263"/>
                  </a:cubicBezTo>
                  <a:cubicBezTo>
                    <a:pt x="203" y="265"/>
                    <a:pt x="203" y="265"/>
                    <a:pt x="203" y="265"/>
                  </a:cubicBezTo>
                  <a:cubicBezTo>
                    <a:pt x="207" y="268"/>
                    <a:pt x="211" y="270"/>
                    <a:pt x="216" y="270"/>
                  </a:cubicBezTo>
                  <a:cubicBezTo>
                    <a:pt x="221" y="270"/>
                    <a:pt x="225" y="268"/>
                    <a:pt x="229" y="265"/>
                  </a:cubicBezTo>
                  <a:cubicBezTo>
                    <a:pt x="234" y="260"/>
                    <a:pt x="235" y="252"/>
                    <a:pt x="233" y="246"/>
                  </a:cubicBezTo>
                  <a:cubicBezTo>
                    <a:pt x="236" y="249"/>
                    <a:pt x="236" y="249"/>
                    <a:pt x="236" y="249"/>
                  </a:cubicBezTo>
                  <a:cubicBezTo>
                    <a:pt x="240" y="252"/>
                    <a:pt x="244" y="254"/>
                    <a:pt x="249" y="254"/>
                  </a:cubicBezTo>
                  <a:cubicBezTo>
                    <a:pt x="254" y="254"/>
                    <a:pt x="258" y="252"/>
                    <a:pt x="262" y="249"/>
                  </a:cubicBezTo>
                  <a:cubicBezTo>
                    <a:pt x="267" y="244"/>
                    <a:pt x="268" y="236"/>
                    <a:pt x="266" y="230"/>
                  </a:cubicBezTo>
                  <a:cubicBezTo>
                    <a:pt x="270" y="233"/>
                    <a:pt x="274" y="234"/>
                    <a:pt x="278" y="234"/>
                  </a:cubicBezTo>
                  <a:cubicBezTo>
                    <a:pt x="282" y="234"/>
                    <a:pt x="287" y="232"/>
                    <a:pt x="291" y="229"/>
                  </a:cubicBezTo>
                  <a:cubicBezTo>
                    <a:pt x="296" y="223"/>
                    <a:pt x="297" y="216"/>
                    <a:pt x="295" y="209"/>
                  </a:cubicBezTo>
                  <a:cubicBezTo>
                    <a:pt x="298" y="211"/>
                    <a:pt x="301" y="212"/>
                    <a:pt x="304" y="212"/>
                  </a:cubicBezTo>
                  <a:cubicBezTo>
                    <a:pt x="309" y="212"/>
                    <a:pt x="314" y="210"/>
                    <a:pt x="317" y="206"/>
                  </a:cubicBezTo>
                  <a:cubicBezTo>
                    <a:pt x="325" y="199"/>
                    <a:pt x="325" y="188"/>
                    <a:pt x="317" y="180"/>
                  </a:cubicBezTo>
                  <a:lnTo>
                    <a:pt x="231" y="9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28"/>
            <p:cNvSpPr>
              <a:spLocks/>
            </p:cNvSpPr>
            <p:nvPr/>
          </p:nvSpPr>
          <p:spPr bwMode="auto">
            <a:xfrm>
              <a:off x="3635375" y="2559050"/>
              <a:ext cx="236537" cy="238125"/>
            </a:xfrm>
            <a:custGeom>
              <a:avLst/>
              <a:gdLst/>
              <a:ahLst/>
              <a:cxnLst>
                <a:cxn ang="0">
                  <a:pos x="121" y="78"/>
                </a:cxn>
                <a:cxn ang="0">
                  <a:pos x="109" y="74"/>
                </a:cxn>
                <a:cxn ang="0">
                  <a:pos x="107" y="74"/>
                </a:cxn>
                <a:cxn ang="0">
                  <a:pos x="106" y="49"/>
                </a:cxn>
                <a:cxn ang="0">
                  <a:pos x="93" y="44"/>
                </a:cxn>
                <a:cxn ang="0">
                  <a:pos x="87" y="45"/>
                </a:cxn>
                <a:cxn ang="0">
                  <a:pos x="85" y="22"/>
                </a:cxn>
                <a:cxn ang="0">
                  <a:pos x="72" y="16"/>
                </a:cxn>
                <a:cxn ang="0">
                  <a:pos x="59" y="22"/>
                </a:cxn>
                <a:cxn ang="0">
                  <a:pos x="57" y="24"/>
                </a:cxn>
                <a:cxn ang="0">
                  <a:pos x="52" y="5"/>
                </a:cxn>
                <a:cxn ang="0">
                  <a:pos x="52" y="5"/>
                </a:cxn>
                <a:cxn ang="0">
                  <a:pos x="39" y="0"/>
                </a:cxn>
                <a:cxn ang="0">
                  <a:pos x="35" y="0"/>
                </a:cxn>
                <a:cxn ang="0">
                  <a:pos x="26" y="5"/>
                </a:cxn>
                <a:cxn ang="0">
                  <a:pos x="13" y="18"/>
                </a:cxn>
                <a:cxn ang="0">
                  <a:pos x="9" y="22"/>
                </a:cxn>
                <a:cxn ang="0">
                  <a:pos x="7" y="25"/>
                </a:cxn>
                <a:cxn ang="0">
                  <a:pos x="5" y="27"/>
                </a:cxn>
                <a:cxn ang="0">
                  <a:pos x="7" y="51"/>
                </a:cxn>
                <a:cxn ang="0">
                  <a:pos x="20" y="56"/>
                </a:cxn>
                <a:cxn ang="0">
                  <a:pos x="28" y="54"/>
                </a:cxn>
                <a:cxn ang="0">
                  <a:pos x="31" y="75"/>
                </a:cxn>
                <a:cxn ang="0">
                  <a:pos x="44" y="81"/>
                </a:cxn>
                <a:cxn ang="0">
                  <a:pos x="52" y="79"/>
                </a:cxn>
                <a:cxn ang="0">
                  <a:pos x="55" y="100"/>
                </a:cxn>
                <a:cxn ang="0">
                  <a:pos x="68" y="105"/>
                </a:cxn>
                <a:cxn ang="0">
                  <a:pos x="76" y="103"/>
                </a:cxn>
                <a:cxn ang="0">
                  <a:pos x="81" y="125"/>
                </a:cxn>
                <a:cxn ang="0">
                  <a:pos x="93" y="130"/>
                </a:cxn>
                <a:cxn ang="0">
                  <a:pos x="106" y="124"/>
                </a:cxn>
                <a:cxn ang="0">
                  <a:pos x="107" y="123"/>
                </a:cxn>
                <a:cxn ang="0">
                  <a:pos x="110" y="119"/>
                </a:cxn>
                <a:cxn ang="0">
                  <a:pos x="114" y="114"/>
                </a:cxn>
                <a:cxn ang="0">
                  <a:pos x="123" y="104"/>
                </a:cxn>
                <a:cxn ang="0">
                  <a:pos x="121" y="78"/>
                </a:cxn>
              </a:cxnLst>
              <a:rect l="0" t="0" r="r" b="b"/>
              <a:pathLst>
                <a:path w="129" h="130">
                  <a:moveTo>
                    <a:pt x="121" y="78"/>
                  </a:moveTo>
                  <a:cubicBezTo>
                    <a:pt x="117" y="75"/>
                    <a:pt x="113" y="74"/>
                    <a:pt x="109" y="74"/>
                  </a:cubicBezTo>
                  <a:cubicBezTo>
                    <a:pt x="108" y="74"/>
                    <a:pt x="108" y="74"/>
                    <a:pt x="107" y="74"/>
                  </a:cubicBezTo>
                  <a:cubicBezTo>
                    <a:pt x="113" y="67"/>
                    <a:pt x="113" y="56"/>
                    <a:pt x="106" y="49"/>
                  </a:cubicBezTo>
                  <a:cubicBezTo>
                    <a:pt x="102" y="46"/>
                    <a:pt x="98" y="44"/>
                    <a:pt x="93" y="44"/>
                  </a:cubicBezTo>
                  <a:cubicBezTo>
                    <a:pt x="91" y="44"/>
                    <a:pt x="89" y="44"/>
                    <a:pt x="87" y="45"/>
                  </a:cubicBezTo>
                  <a:cubicBezTo>
                    <a:pt x="92" y="38"/>
                    <a:pt x="91" y="28"/>
                    <a:pt x="85" y="22"/>
                  </a:cubicBezTo>
                  <a:cubicBezTo>
                    <a:pt x="81" y="18"/>
                    <a:pt x="76" y="16"/>
                    <a:pt x="72" y="16"/>
                  </a:cubicBezTo>
                  <a:cubicBezTo>
                    <a:pt x="67" y="16"/>
                    <a:pt x="62" y="18"/>
                    <a:pt x="59" y="22"/>
                  </a:cubicBezTo>
                  <a:cubicBezTo>
                    <a:pt x="57" y="24"/>
                    <a:pt x="57" y="24"/>
                    <a:pt x="57" y="24"/>
                  </a:cubicBezTo>
                  <a:cubicBezTo>
                    <a:pt x="59" y="17"/>
                    <a:pt x="57" y="10"/>
                    <a:pt x="52" y="5"/>
                  </a:cubicBezTo>
                  <a:cubicBezTo>
                    <a:pt x="52" y="5"/>
                    <a:pt x="52" y="5"/>
                    <a:pt x="52" y="5"/>
                  </a:cubicBezTo>
                  <a:cubicBezTo>
                    <a:pt x="48" y="2"/>
                    <a:pt x="44" y="0"/>
                    <a:pt x="39" y="0"/>
                  </a:cubicBezTo>
                  <a:cubicBezTo>
                    <a:pt x="38" y="0"/>
                    <a:pt x="36" y="0"/>
                    <a:pt x="35" y="0"/>
                  </a:cubicBezTo>
                  <a:cubicBezTo>
                    <a:pt x="32" y="1"/>
                    <a:pt x="29" y="3"/>
                    <a:pt x="26" y="5"/>
                  </a:cubicBezTo>
                  <a:cubicBezTo>
                    <a:pt x="13" y="18"/>
                    <a:pt x="13" y="18"/>
                    <a:pt x="13" y="18"/>
                  </a:cubicBezTo>
                  <a:cubicBezTo>
                    <a:pt x="9" y="22"/>
                    <a:pt x="9" y="22"/>
                    <a:pt x="9" y="22"/>
                  </a:cubicBezTo>
                  <a:cubicBezTo>
                    <a:pt x="7" y="25"/>
                    <a:pt x="7" y="25"/>
                    <a:pt x="7" y="25"/>
                  </a:cubicBezTo>
                  <a:cubicBezTo>
                    <a:pt x="6" y="25"/>
                    <a:pt x="5" y="26"/>
                    <a:pt x="5" y="27"/>
                  </a:cubicBezTo>
                  <a:cubicBezTo>
                    <a:pt x="0" y="34"/>
                    <a:pt x="0" y="44"/>
                    <a:pt x="7" y="51"/>
                  </a:cubicBezTo>
                  <a:cubicBezTo>
                    <a:pt x="10" y="54"/>
                    <a:pt x="15" y="56"/>
                    <a:pt x="20" y="56"/>
                  </a:cubicBezTo>
                  <a:cubicBezTo>
                    <a:pt x="22" y="56"/>
                    <a:pt x="25" y="56"/>
                    <a:pt x="28" y="54"/>
                  </a:cubicBezTo>
                  <a:cubicBezTo>
                    <a:pt x="24" y="61"/>
                    <a:pt x="25" y="70"/>
                    <a:pt x="31" y="75"/>
                  </a:cubicBezTo>
                  <a:cubicBezTo>
                    <a:pt x="35" y="79"/>
                    <a:pt x="39" y="81"/>
                    <a:pt x="44" y="81"/>
                  </a:cubicBezTo>
                  <a:cubicBezTo>
                    <a:pt x="47" y="81"/>
                    <a:pt x="50" y="80"/>
                    <a:pt x="52" y="79"/>
                  </a:cubicBezTo>
                  <a:cubicBezTo>
                    <a:pt x="49" y="86"/>
                    <a:pt x="50" y="94"/>
                    <a:pt x="55" y="100"/>
                  </a:cubicBezTo>
                  <a:cubicBezTo>
                    <a:pt x="59" y="103"/>
                    <a:pt x="64" y="105"/>
                    <a:pt x="68" y="105"/>
                  </a:cubicBezTo>
                  <a:cubicBezTo>
                    <a:pt x="71" y="105"/>
                    <a:pt x="74" y="104"/>
                    <a:pt x="76" y="103"/>
                  </a:cubicBezTo>
                  <a:cubicBezTo>
                    <a:pt x="73" y="111"/>
                    <a:pt x="75" y="120"/>
                    <a:pt x="81" y="125"/>
                  </a:cubicBezTo>
                  <a:cubicBezTo>
                    <a:pt x="85" y="128"/>
                    <a:pt x="89" y="130"/>
                    <a:pt x="93" y="130"/>
                  </a:cubicBezTo>
                  <a:cubicBezTo>
                    <a:pt x="98" y="130"/>
                    <a:pt x="103" y="127"/>
                    <a:pt x="106" y="124"/>
                  </a:cubicBezTo>
                  <a:cubicBezTo>
                    <a:pt x="107" y="123"/>
                    <a:pt x="107" y="123"/>
                    <a:pt x="107" y="123"/>
                  </a:cubicBezTo>
                  <a:cubicBezTo>
                    <a:pt x="110" y="119"/>
                    <a:pt x="110" y="119"/>
                    <a:pt x="110" y="119"/>
                  </a:cubicBezTo>
                  <a:cubicBezTo>
                    <a:pt x="114" y="114"/>
                    <a:pt x="114" y="114"/>
                    <a:pt x="114" y="114"/>
                  </a:cubicBezTo>
                  <a:cubicBezTo>
                    <a:pt x="123" y="104"/>
                    <a:pt x="123" y="104"/>
                    <a:pt x="123" y="104"/>
                  </a:cubicBezTo>
                  <a:cubicBezTo>
                    <a:pt x="129" y="96"/>
                    <a:pt x="128" y="85"/>
                    <a:pt x="121" y="78"/>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29"/>
            <p:cNvSpPr>
              <a:spLocks/>
            </p:cNvSpPr>
            <p:nvPr/>
          </p:nvSpPr>
          <p:spPr bwMode="auto">
            <a:xfrm>
              <a:off x="3727450" y="2289175"/>
              <a:ext cx="457200" cy="292100"/>
            </a:xfrm>
            <a:custGeom>
              <a:avLst/>
              <a:gdLst/>
              <a:ahLst/>
              <a:cxnLst>
                <a:cxn ang="0">
                  <a:pos x="241" y="59"/>
                </a:cxn>
                <a:cxn ang="0">
                  <a:pos x="182" y="0"/>
                </a:cxn>
                <a:cxn ang="0">
                  <a:pos x="143" y="39"/>
                </a:cxn>
                <a:cxn ang="0">
                  <a:pos x="138" y="44"/>
                </a:cxn>
                <a:cxn ang="0">
                  <a:pos x="133" y="50"/>
                </a:cxn>
                <a:cxn ang="0">
                  <a:pos x="131" y="49"/>
                </a:cxn>
                <a:cxn ang="0">
                  <a:pos x="63" y="49"/>
                </a:cxn>
                <a:cxn ang="0">
                  <a:pos x="62" y="49"/>
                </a:cxn>
                <a:cxn ang="0">
                  <a:pos x="62" y="49"/>
                </a:cxn>
                <a:cxn ang="0">
                  <a:pos x="59" y="49"/>
                </a:cxn>
                <a:cxn ang="0">
                  <a:pos x="44" y="56"/>
                </a:cxn>
                <a:cxn ang="0">
                  <a:pos x="24" y="75"/>
                </a:cxn>
                <a:cxn ang="0">
                  <a:pos x="7" y="93"/>
                </a:cxn>
                <a:cxn ang="0">
                  <a:pos x="1" y="113"/>
                </a:cxn>
                <a:cxn ang="0">
                  <a:pos x="4" y="119"/>
                </a:cxn>
                <a:cxn ang="0">
                  <a:pos x="7" y="123"/>
                </a:cxn>
                <a:cxn ang="0">
                  <a:pos x="8" y="123"/>
                </a:cxn>
                <a:cxn ang="0">
                  <a:pos x="22" y="129"/>
                </a:cxn>
                <a:cxn ang="0">
                  <a:pos x="24" y="129"/>
                </a:cxn>
                <a:cxn ang="0">
                  <a:pos x="37" y="123"/>
                </a:cxn>
                <a:cxn ang="0">
                  <a:pos x="68" y="92"/>
                </a:cxn>
                <a:cxn ang="0">
                  <a:pos x="90" y="92"/>
                </a:cxn>
                <a:cxn ang="0">
                  <a:pos x="99" y="92"/>
                </a:cxn>
                <a:cxn ang="0">
                  <a:pos x="107" y="92"/>
                </a:cxn>
                <a:cxn ang="0">
                  <a:pos x="114" y="98"/>
                </a:cxn>
                <a:cxn ang="0">
                  <a:pos x="120" y="104"/>
                </a:cxn>
                <a:cxn ang="0">
                  <a:pos x="122" y="106"/>
                </a:cxn>
                <a:cxn ang="0">
                  <a:pos x="175" y="159"/>
                </a:cxn>
                <a:cxn ang="0">
                  <a:pos x="176" y="158"/>
                </a:cxn>
                <a:cxn ang="0">
                  <a:pos x="241" y="93"/>
                </a:cxn>
                <a:cxn ang="0">
                  <a:pos x="241" y="59"/>
                </a:cxn>
              </a:cxnLst>
              <a:rect l="0" t="0" r="r" b="b"/>
              <a:pathLst>
                <a:path w="250" h="159">
                  <a:moveTo>
                    <a:pt x="241" y="59"/>
                  </a:moveTo>
                  <a:cubicBezTo>
                    <a:pt x="182" y="0"/>
                    <a:pt x="182" y="0"/>
                    <a:pt x="182" y="0"/>
                  </a:cubicBezTo>
                  <a:cubicBezTo>
                    <a:pt x="143" y="39"/>
                    <a:pt x="143" y="39"/>
                    <a:pt x="143" y="39"/>
                  </a:cubicBezTo>
                  <a:cubicBezTo>
                    <a:pt x="138" y="44"/>
                    <a:pt x="138" y="44"/>
                    <a:pt x="138" y="44"/>
                  </a:cubicBezTo>
                  <a:cubicBezTo>
                    <a:pt x="133" y="50"/>
                    <a:pt x="133" y="50"/>
                    <a:pt x="133" y="50"/>
                  </a:cubicBezTo>
                  <a:cubicBezTo>
                    <a:pt x="132" y="49"/>
                    <a:pt x="132" y="49"/>
                    <a:pt x="131" y="49"/>
                  </a:cubicBezTo>
                  <a:cubicBezTo>
                    <a:pt x="63" y="49"/>
                    <a:pt x="63" y="49"/>
                    <a:pt x="63" y="49"/>
                  </a:cubicBezTo>
                  <a:cubicBezTo>
                    <a:pt x="62" y="49"/>
                    <a:pt x="62" y="49"/>
                    <a:pt x="62" y="49"/>
                  </a:cubicBezTo>
                  <a:cubicBezTo>
                    <a:pt x="62" y="49"/>
                    <a:pt x="62" y="49"/>
                    <a:pt x="62" y="49"/>
                  </a:cubicBezTo>
                  <a:cubicBezTo>
                    <a:pt x="59" y="49"/>
                    <a:pt x="59" y="49"/>
                    <a:pt x="59" y="49"/>
                  </a:cubicBezTo>
                  <a:cubicBezTo>
                    <a:pt x="54" y="49"/>
                    <a:pt x="48" y="52"/>
                    <a:pt x="44" y="56"/>
                  </a:cubicBezTo>
                  <a:cubicBezTo>
                    <a:pt x="24" y="75"/>
                    <a:pt x="24" y="75"/>
                    <a:pt x="24" y="75"/>
                  </a:cubicBezTo>
                  <a:cubicBezTo>
                    <a:pt x="7" y="93"/>
                    <a:pt x="7" y="93"/>
                    <a:pt x="7" y="93"/>
                  </a:cubicBezTo>
                  <a:cubicBezTo>
                    <a:pt x="2" y="98"/>
                    <a:pt x="0" y="106"/>
                    <a:pt x="1" y="113"/>
                  </a:cubicBezTo>
                  <a:cubicBezTo>
                    <a:pt x="2" y="115"/>
                    <a:pt x="3" y="117"/>
                    <a:pt x="4" y="119"/>
                  </a:cubicBezTo>
                  <a:cubicBezTo>
                    <a:pt x="5" y="120"/>
                    <a:pt x="6" y="122"/>
                    <a:pt x="7" y="123"/>
                  </a:cubicBezTo>
                  <a:cubicBezTo>
                    <a:pt x="7" y="123"/>
                    <a:pt x="8" y="123"/>
                    <a:pt x="8" y="123"/>
                  </a:cubicBezTo>
                  <a:cubicBezTo>
                    <a:pt x="12" y="127"/>
                    <a:pt x="17" y="129"/>
                    <a:pt x="22" y="129"/>
                  </a:cubicBezTo>
                  <a:cubicBezTo>
                    <a:pt x="23" y="129"/>
                    <a:pt x="24" y="129"/>
                    <a:pt x="24" y="129"/>
                  </a:cubicBezTo>
                  <a:cubicBezTo>
                    <a:pt x="29" y="128"/>
                    <a:pt x="34" y="127"/>
                    <a:pt x="37" y="123"/>
                  </a:cubicBezTo>
                  <a:cubicBezTo>
                    <a:pt x="68" y="92"/>
                    <a:pt x="68" y="92"/>
                    <a:pt x="68" y="92"/>
                  </a:cubicBezTo>
                  <a:cubicBezTo>
                    <a:pt x="90" y="92"/>
                    <a:pt x="90" y="92"/>
                    <a:pt x="90" y="92"/>
                  </a:cubicBezTo>
                  <a:cubicBezTo>
                    <a:pt x="99" y="92"/>
                    <a:pt x="99" y="92"/>
                    <a:pt x="99" y="92"/>
                  </a:cubicBezTo>
                  <a:cubicBezTo>
                    <a:pt x="107" y="92"/>
                    <a:pt x="107" y="92"/>
                    <a:pt x="107" y="92"/>
                  </a:cubicBezTo>
                  <a:cubicBezTo>
                    <a:pt x="114" y="98"/>
                    <a:pt x="114" y="98"/>
                    <a:pt x="114" y="98"/>
                  </a:cubicBezTo>
                  <a:cubicBezTo>
                    <a:pt x="120" y="104"/>
                    <a:pt x="120" y="104"/>
                    <a:pt x="120" y="104"/>
                  </a:cubicBezTo>
                  <a:cubicBezTo>
                    <a:pt x="122" y="106"/>
                    <a:pt x="122" y="106"/>
                    <a:pt x="122" y="106"/>
                  </a:cubicBezTo>
                  <a:cubicBezTo>
                    <a:pt x="175" y="159"/>
                    <a:pt x="175" y="159"/>
                    <a:pt x="175" y="159"/>
                  </a:cubicBezTo>
                  <a:cubicBezTo>
                    <a:pt x="176" y="158"/>
                    <a:pt x="176" y="158"/>
                    <a:pt x="176" y="158"/>
                  </a:cubicBezTo>
                  <a:cubicBezTo>
                    <a:pt x="241" y="93"/>
                    <a:pt x="241" y="93"/>
                    <a:pt x="241" y="93"/>
                  </a:cubicBezTo>
                  <a:cubicBezTo>
                    <a:pt x="250" y="83"/>
                    <a:pt x="250" y="68"/>
                    <a:pt x="241" y="59"/>
                  </a:cubicBezTo>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5" name="Round Diagonal Corner Rectangle 94"/>
          <p:cNvSpPr/>
          <p:nvPr/>
        </p:nvSpPr>
        <p:spPr>
          <a:xfrm flipH="1">
            <a:off x="4327207" y="4978441"/>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Asset</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106" name="Group 105"/>
          <p:cNvGrpSpPr/>
          <p:nvPr/>
        </p:nvGrpSpPr>
        <p:grpSpPr>
          <a:xfrm>
            <a:off x="4661520" y="4077720"/>
            <a:ext cx="952909" cy="769497"/>
            <a:chOff x="6670676" y="3189288"/>
            <a:chExt cx="1814513" cy="1465263"/>
          </a:xfrm>
          <a:solidFill>
            <a:schemeClr val="tx2"/>
          </a:solidFill>
        </p:grpSpPr>
        <p:sp>
          <p:nvSpPr>
            <p:cNvPr id="107" name="Freeform 31"/>
            <p:cNvSpPr>
              <a:spLocks/>
            </p:cNvSpPr>
            <p:nvPr/>
          </p:nvSpPr>
          <p:spPr bwMode="auto">
            <a:xfrm>
              <a:off x="7312026" y="3189288"/>
              <a:ext cx="1173163" cy="1185863"/>
            </a:xfrm>
            <a:custGeom>
              <a:avLst/>
              <a:gdLst/>
              <a:ahLst/>
              <a:cxnLst>
                <a:cxn ang="0">
                  <a:pos x="310" y="202"/>
                </a:cxn>
                <a:cxn ang="0">
                  <a:pos x="311" y="148"/>
                </a:cxn>
                <a:cxn ang="0">
                  <a:pos x="276" y="138"/>
                </a:cxn>
                <a:cxn ang="0">
                  <a:pos x="262" y="104"/>
                </a:cxn>
                <a:cxn ang="0">
                  <a:pos x="281" y="72"/>
                </a:cxn>
                <a:cxn ang="0">
                  <a:pos x="243" y="34"/>
                </a:cxn>
                <a:cxn ang="0">
                  <a:pos x="212" y="52"/>
                </a:cxn>
                <a:cxn ang="0">
                  <a:pos x="177" y="37"/>
                </a:cxn>
                <a:cxn ang="0">
                  <a:pos x="169" y="1"/>
                </a:cxn>
                <a:cxn ang="0">
                  <a:pos x="115" y="0"/>
                </a:cxn>
                <a:cxn ang="0">
                  <a:pos x="105" y="36"/>
                </a:cxn>
                <a:cxn ang="0">
                  <a:pos x="70" y="50"/>
                </a:cxn>
                <a:cxn ang="0">
                  <a:pos x="39" y="30"/>
                </a:cxn>
                <a:cxn ang="0">
                  <a:pos x="0" y="68"/>
                </a:cxn>
                <a:cxn ang="0">
                  <a:pos x="19" y="100"/>
                </a:cxn>
                <a:cxn ang="0">
                  <a:pos x="17" y="102"/>
                </a:cxn>
                <a:cxn ang="0">
                  <a:pos x="24" y="152"/>
                </a:cxn>
                <a:cxn ang="0">
                  <a:pos x="43" y="171"/>
                </a:cxn>
                <a:cxn ang="0">
                  <a:pos x="43" y="171"/>
                </a:cxn>
                <a:cxn ang="0">
                  <a:pos x="141" y="76"/>
                </a:cxn>
                <a:cxn ang="0">
                  <a:pos x="235" y="174"/>
                </a:cxn>
                <a:cxn ang="0">
                  <a:pos x="140" y="268"/>
                </a:cxn>
                <a:cxn ang="0">
                  <a:pos x="169" y="298"/>
                </a:cxn>
                <a:cxn ang="0">
                  <a:pos x="177" y="307"/>
                </a:cxn>
                <a:cxn ang="0">
                  <a:pos x="208" y="295"/>
                </a:cxn>
                <a:cxn ang="0">
                  <a:pos x="239" y="314"/>
                </a:cxn>
                <a:cxn ang="0">
                  <a:pos x="278" y="277"/>
                </a:cxn>
                <a:cxn ang="0">
                  <a:pos x="260" y="245"/>
                </a:cxn>
                <a:cxn ang="0">
                  <a:pos x="274" y="210"/>
                </a:cxn>
                <a:cxn ang="0">
                  <a:pos x="310" y="202"/>
                </a:cxn>
              </a:cxnLst>
              <a:rect l="0" t="0" r="r" b="b"/>
              <a:pathLst>
                <a:path w="311" h="314">
                  <a:moveTo>
                    <a:pt x="310" y="202"/>
                  </a:moveTo>
                  <a:cubicBezTo>
                    <a:pt x="311" y="148"/>
                    <a:pt x="311" y="148"/>
                    <a:pt x="311" y="148"/>
                  </a:cubicBezTo>
                  <a:cubicBezTo>
                    <a:pt x="276" y="138"/>
                    <a:pt x="276" y="138"/>
                    <a:pt x="276" y="138"/>
                  </a:cubicBezTo>
                  <a:cubicBezTo>
                    <a:pt x="272" y="126"/>
                    <a:pt x="268" y="114"/>
                    <a:pt x="262" y="104"/>
                  </a:cubicBezTo>
                  <a:cubicBezTo>
                    <a:pt x="281" y="72"/>
                    <a:pt x="281" y="72"/>
                    <a:pt x="281" y="72"/>
                  </a:cubicBezTo>
                  <a:cubicBezTo>
                    <a:pt x="243" y="34"/>
                    <a:pt x="243" y="34"/>
                    <a:pt x="243" y="34"/>
                  </a:cubicBezTo>
                  <a:cubicBezTo>
                    <a:pt x="212" y="52"/>
                    <a:pt x="212" y="52"/>
                    <a:pt x="212" y="52"/>
                  </a:cubicBezTo>
                  <a:cubicBezTo>
                    <a:pt x="201" y="46"/>
                    <a:pt x="189" y="41"/>
                    <a:pt x="177" y="37"/>
                  </a:cubicBezTo>
                  <a:cubicBezTo>
                    <a:pt x="169" y="1"/>
                    <a:pt x="169" y="1"/>
                    <a:pt x="169" y="1"/>
                  </a:cubicBezTo>
                  <a:cubicBezTo>
                    <a:pt x="115" y="0"/>
                    <a:pt x="115" y="0"/>
                    <a:pt x="115" y="0"/>
                  </a:cubicBezTo>
                  <a:cubicBezTo>
                    <a:pt x="105" y="36"/>
                    <a:pt x="105" y="36"/>
                    <a:pt x="105" y="36"/>
                  </a:cubicBezTo>
                  <a:cubicBezTo>
                    <a:pt x="93" y="39"/>
                    <a:pt x="81" y="44"/>
                    <a:pt x="70" y="50"/>
                  </a:cubicBezTo>
                  <a:cubicBezTo>
                    <a:pt x="39" y="30"/>
                    <a:pt x="39" y="30"/>
                    <a:pt x="39" y="30"/>
                  </a:cubicBezTo>
                  <a:cubicBezTo>
                    <a:pt x="0" y="68"/>
                    <a:pt x="0" y="68"/>
                    <a:pt x="0" y="68"/>
                  </a:cubicBezTo>
                  <a:cubicBezTo>
                    <a:pt x="19" y="100"/>
                    <a:pt x="19" y="100"/>
                    <a:pt x="19" y="100"/>
                  </a:cubicBezTo>
                  <a:cubicBezTo>
                    <a:pt x="18" y="101"/>
                    <a:pt x="18" y="101"/>
                    <a:pt x="17" y="102"/>
                  </a:cubicBezTo>
                  <a:cubicBezTo>
                    <a:pt x="24" y="118"/>
                    <a:pt x="26" y="135"/>
                    <a:pt x="24" y="152"/>
                  </a:cubicBezTo>
                  <a:cubicBezTo>
                    <a:pt x="43" y="171"/>
                    <a:pt x="43" y="171"/>
                    <a:pt x="43" y="171"/>
                  </a:cubicBezTo>
                  <a:cubicBezTo>
                    <a:pt x="43" y="171"/>
                    <a:pt x="43" y="171"/>
                    <a:pt x="43" y="171"/>
                  </a:cubicBezTo>
                  <a:cubicBezTo>
                    <a:pt x="44" y="118"/>
                    <a:pt x="88" y="76"/>
                    <a:pt x="141" y="76"/>
                  </a:cubicBezTo>
                  <a:cubicBezTo>
                    <a:pt x="194" y="77"/>
                    <a:pt x="236" y="121"/>
                    <a:pt x="235" y="174"/>
                  </a:cubicBezTo>
                  <a:cubicBezTo>
                    <a:pt x="234" y="226"/>
                    <a:pt x="192" y="268"/>
                    <a:pt x="140" y="268"/>
                  </a:cubicBezTo>
                  <a:cubicBezTo>
                    <a:pt x="169" y="298"/>
                    <a:pt x="169" y="298"/>
                    <a:pt x="169" y="298"/>
                  </a:cubicBezTo>
                  <a:cubicBezTo>
                    <a:pt x="172" y="301"/>
                    <a:pt x="175" y="304"/>
                    <a:pt x="177" y="307"/>
                  </a:cubicBezTo>
                  <a:cubicBezTo>
                    <a:pt x="188" y="304"/>
                    <a:pt x="198" y="300"/>
                    <a:pt x="208" y="295"/>
                  </a:cubicBezTo>
                  <a:cubicBezTo>
                    <a:pt x="239" y="314"/>
                    <a:pt x="239" y="314"/>
                    <a:pt x="239" y="314"/>
                  </a:cubicBezTo>
                  <a:cubicBezTo>
                    <a:pt x="278" y="277"/>
                    <a:pt x="278" y="277"/>
                    <a:pt x="278" y="277"/>
                  </a:cubicBezTo>
                  <a:cubicBezTo>
                    <a:pt x="260" y="245"/>
                    <a:pt x="260" y="245"/>
                    <a:pt x="260" y="245"/>
                  </a:cubicBezTo>
                  <a:cubicBezTo>
                    <a:pt x="266" y="234"/>
                    <a:pt x="271" y="223"/>
                    <a:pt x="274" y="210"/>
                  </a:cubicBezTo>
                  <a:lnTo>
                    <a:pt x="310" y="20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32"/>
            <p:cNvSpPr>
              <a:spLocks noEditPoints="1"/>
            </p:cNvSpPr>
            <p:nvPr/>
          </p:nvSpPr>
          <p:spPr bwMode="auto">
            <a:xfrm>
              <a:off x="6670676" y="3386138"/>
              <a:ext cx="1279525" cy="1268413"/>
            </a:xfrm>
            <a:custGeom>
              <a:avLst/>
              <a:gdLst/>
              <a:ahLst/>
              <a:cxnLst>
                <a:cxn ang="0">
                  <a:pos x="323" y="263"/>
                </a:cxn>
                <a:cxn ang="0">
                  <a:pos x="168" y="109"/>
                </a:cxn>
                <a:cxn ang="0">
                  <a:pos x="147" y="31"/>
                </a:cxn>
                <a:cxn ang="0">
                  <a:pos x="55" y="14"/>
                </a:cxn>
                <a:cxn ang="0">
                  <a:pos x="99" y="57"/>
                </a:cxn>
                <a:cxn ang="0">
                  <a:pos x="99" y="100"/>
                </a:cxn>
                <a:cxn ang="0">
                  <a:pos x="57" y="100"/>
                </a:cxn>
                <a:cxn ang="0">
                  <a:pos x="13" y="56"/>
                </a:cxn>
                <a:cxn ang="0">
                  <a:pos x="30" y="147"/>
                </a:cxn>
                <a:cxn ang="0">
                  <a:pos x="108" y="169"/>
                </a:cxn>
                <a:cxn ang="0">
                  <a:pos x="262" y="323"/>
                </a:cxn>
                <a:cxn ang="0">
                  <a:pos x="292" y="336"/>
                </a:cxn>
                <a:cxn ang="0">
                  <a:pos x="323" y="323"/>
                </a:cxn>
                <a:cxn ang="0">
                  <a:pos x="323" y="263"/>
                </a:cxn>
                <a:cxn ang="0">
                  <a:pos x="306" y="306"/>
                </a:cxn>
                <a:cxn ang="0">
                  <a:pos x="279" y="306"/>
                </a:cxn>
                <a:cxn ang="0">
                  <a:pos x="279" y="280"/>
                </a:cxn>
                <a:cxn ang="0">
                  <a:pos x="306" y="280"/>
                </a:cxn>
                <a:cxn ang="0">
                  <a:pos x="306" y="306"/>
                </a:cxn>
              </a:cxnLst>
              <a:rect l="0" t="0" r="r" b="b"/>
              <a:pathLst>
                <a:path w="339" h="336">
                  <a:moveTo>
                    <a:pt x="323" y="263"/>
                  </a:moveTo>
                  <a:cubicBezTo>
                    <a:pt x="168" y="109"/>
                    <a:pt x="168" y="109"/>
                    <a:pt x="168" y="109"/>
                  </a:cubicBezTo>
                  <a:cubicBezTo>
                    <a:pt x="175" y="82"/>
                    <a:pt x="168" y="52"/>
                    <a:pt x="147" y="31"/>
                  </a:cubicBezTo>
                  <a:cubicBezTo>
                    <a:pt x="122" y="6"/>
                    <a:pt x="85" y="0"/>
                    <a:pt x="55" y="14"/>
                  </a:cubicBezTo>
                  <a:cubicBezTo>
                    <a:pt x="99" y="57"/>
                    <a:pt x="99" y="57"/>
                    <a:pt x="99" y="57"/>
                  </a:cubicBezTo>
                  <a:cubicBezTo>
                    <a:pt x="111" y="69"/>
                    <a:pt x="111" y="88"/>
                    <a:pt x="99" y="100"/>
                  </a:cubicBezTo>
                  <a:cubicBezTo>
                    <a:pt x="87" y="111"/>
                    <a:pt x="68" y="111"/>
                    <a:pt x="57" y="100"/>
                  </a:cubicBezTo>
                  <a:cubicBezTo>
                    <a:pt x="13" y="56"/>
                    <a:pt x="13" y="56"/>
                    <a:pt x="13" y="56"/>
                  </a:cubicBezTo>
                  <a:cubicBezTo>
                    <a:pt x="0" y="86"/>
                    <a:pt x="5" y="123"/>
                    <a:pt x="30" y="147"/>
                  </a:cubicBezTo>
                  <a:cubicBezTo>
                    <a:pt x="51" y="168"/>
                    <a:pt x="81" y="176"/>
                    <a:pt x="108" y="169"/>
                  </a:cubicBezTo>
                  <a:cubicBezTo>
                    <a:pt x="262" y="323"/>
                    <a:pt x="262" y="323"/>
                    <a:pt x="262" y="323"/>
                  </a:cubicBezTo>
                  <a:cubicBezTo>
                    <a:pt x="270" y="332"/>
                    <a:pt x="281" y="336"/>
                    <a:pt x="292" y="336"/>
                  </a:cubicBezTo>
                  <a:cubicBezTo>
                    <a:pt x="303" y="336"/>
                    <a:pt x="314" y="332"/>
                    <a:pt x="323" y="323"/>
                  </a:cubicBezTo>
                  <a:cubicBezTo>
                    <a:pt x="339" y="307"/>
                    <a:pt x="339" y="280"/>
                    <a:pt x="323" y="263"/>
                  </a:cubicBezTo>
                  <a:close/>
                  <a:moveTo>
                    <a:pt x="306" y="306"/>
                  </a:moveTo>
                  <a:cubicBezTo>
                    <a:pt x="298" y="314"/>
                    <a:pt x="286" y="314"/>
                    <a:pt x="279" y="306"/>
                  </a:cubicBezTo>
                  <a:cubicBezTo>
                    <a:pt x="272" y="299"/>
                    <a:pt x="272" y="287"/>
                    <a:pt x="279" y="280"/>
                  </a:cubicBezTo>
                  <a:cubicBezTo>
                    <a:pt x="286" y="272"/>
                    <a:pt x="298" y="272"/>
                    <a:pt x="306" y="280"/>
                  </a:cubicBezTo>
                  <a:cubicBezTo>
                    <a:pt x="313" y="287"/>
                    <a:pt x="313" y="299"/>
                    <a:pt x="306" y="30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4" name="Round Diagonal Corner Rectangle 93"/>
          <p:cNvSpPr/>
          <p:nvPr/>
        </p:nvSpPr>
        <p:spPr>
          <a:xfrm flipH="1">
            <a:off x="8124492" y="4978441"/>
            <a:ext cx="1621536" cy="609600"/>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Offender</a:t>
            </a:r>
            <a:r>
              <a:rPr kumimoji="0" lang="en-US" sz="1867" b="0" i="0" u="none" strike="noStrike" kern="1200" cap="none" spc="0" normalizeH="0" baseline="0" noProof="0">
                <a:ln>
                  <a:noFill/>
                </a:ln>
                <a:solidFill>
                  <a:prstClr val="white"/>
                </a:solidFill>
                <a:effectLst/>
                <a:uLnTx/>
                <a:uFillTx/>
                <a:latin typeface="Calibri"/>
                <a:ea typeface="+mn-ea"/>
                <a:cs typeface="+mn-cs"/>
              </a:rPr>
              <a:t> </a:t>
            </a:r>
            <a:r>
              <a:rPr kumimoji="0" lang="en-US" sz="1600" b="0" i="0" u="none" strike="noStrike" kern="1200" cap="none" spc="0" normalizeH="0" baseline="0" noProof="0">
                <a:ln>
                  <a:noFill/>
                </a:ln>
                <a:solidFill>
                  <a:prstClr val="white"/>
                </a:solidFill>
                <a:effectLst/>
                <a:uLnTx/>
                <a:uFillTx/>
                <a:latin typeface="Calibri"/>
                <a:ea typeface="+mn-ea"/>
                <a:cs typeface="+mn-cs"/>
              </a:rPr>
              <a:t>management</a:t>
            </a:r>
            <a:endParaRPr kumimoji="0" lang="en-US" sz="1867" b="0" i="0" u="none" strike="noStrike" kern="1200" cap="none" spc="0" normalizeH="0" baseline="0" noProof="0">
              <a:ln>
                <a:noFill/>
              </a:ln>
              <a:solidFill>
                <a:prstClr val="white"/>
              </a:solidFill>
              <a:effectLst/>
              <a:uLnTx/>
              <a:uFillTx/>
              <a:latin typeface="Calibri"/>
              <a:ea typeface="+mn-ea"/>
              <a:cs typeface="+mn-cs"/>
            </a:endParaRPr>
          </a:p>
        </p:txBody>
      </p:sp>
      <p:grpSp>
        <p:nvGrpSpPr>
          <p:cNvPr id="109" name="Group 108"/>
          <p:cNvGrpSpPr/>
          <p:nvPr/>
        </p:nvGrpSpPr>
        <p:grpSpPr>
          <a:xfrm>
            <a:off x="8630460" y="4010150"/>
            <a:ext cx="609600" cy="804333"/>
            <a:chOff x="7929563" y="3475038"/>
            <a:chExt cx="457200" cy="603250"/>
          </a:xfrm>
          <a:solidFill>
            <a:schemeClr val="tx2"/>
          </a:solidFill>
        </p:grpSpPr>
        <p:sp>
          <p:nvSpPr>
            <p:cNvPr id="110" name="Freeform 45"/>
            <p:cNvSpPr>
              <a:spLocks noEditPoints="1"/>
            </p:cNvSpPr>
            <p:nvPr/>
          </p:nvSpPr>
          <p:spPr bwMode="auto">
            <a:xfrm>
              <a:off x="7929563" y="3475038"/>
              <a:ext cx="457200" cy="603250"/>
            </a:xfrm>
            <a:custGeom>
              <a:avLst/>
              <a:gdLst/>
              <a:ahLst/>
              <a:cxnLst>
                <a:cxn ang="0">
                  <a:pos x="251" y="333"/>
                </a:cxn>
                <a:cxn ang="0">
                  <a:pos x="47" y="333"/>
                </a:cxn>
                <a:cxn ang="0">
                  <a:pos x="0" y="287"/>
                </a:cxn>
                <a:cxn ang="0">
                  <a:pos x="0" y="0"/>
                </a:cxn>
                <a:cxn ang="0">
                  <a:pos x="205" y="0"/>
                </a:cxn>
                <a:cxn ang="0">
                  <a:pos x="251" y="44"/>
                </a:cxn>
                <a:cxn ang="0">
                  <a:pos x="251" y="333"/>
                </a:cxn>
                <a:cxn ang="0">
                  <a:pos x="16" y="16"/>
                </a:cxn>
                <a:cxn ang="0">
                  <a:pos x="16" y="287"/>
                </a:cxn>
                <a:cxn ang="0">
                  <a:pos x="47" y="317"/>
                </a:cxn>
                <a:cxn ang="0">
                  <a:pos x="235" y="317"/>
                </a:cxn>
                <a:cxn ang="0">
                  <a:pos x="235" y="44"/>
                </a:cxn>
                <a:cxn ang="0">
                  <a:pos x="206" y="16"/>
                </a:cxn>
                <a:cxn ang="0">
                  <a:pos x="16" y="16"/>
                </a:cxn>
              </a:cxnLst>
              <a:rect l="0" t="0" r="r" b="b"/>
              <a:pathLst>
                <a:path w="251" h="333">
                  <a:moveTo>
                    <a:pt x="251" y="333"/>
                  </a:moveTo>
                  <a:cubicBezTo>
                    <a:pt x="47" y="333"/>
                    <a:pt x="47" y="333"/>
                    <a:pt x="47" y="333"/>
                  </a:cubicBezTo>
                  <a:cubicBezTo>
                    <a:pt x="20" y="333"/>
                    <a:pt x="0" y="313"/>
                    <a:pt x="0" y="287"/>
                  </a:cubicBezTo>
                  <a:cubicBezTo>
                    <a:pt x="0" y="0"/>
                    <a:pt x="0" y="0"/>
                    <a:pt x="0" y="0"/>
                  </a:cubicBezTo>
                  <a:cubicBezTo>
                    <a:pt x="205" y="0"/>
                    <a:pt x="205" y="0"/>
                    <a:pt x="205" y="0"/>
                  </a:cubicBezTo>
                  <a:cubicBezTo>
                    <a:pt x="231" y="0"/>
                    <a:pt x="251" y="19"/>
                    <a:pt x="251" y="44"/>
                  </a:cubicBezTo>
                  <a:lnTo>
                    <a:pt x="251" y="333"/>
                  </a:lnTo>
                  <a:close/>
                  <a:moveTo>
                    <a:pt x="16" y="16"/>
                  </a:moveTo>
                  <a:cubicBezTo>
                    <a:pt x="16" y="287"/>
                    <a:pt x="16" y="287"/>
                    <a:pt x="16" y="287"/>
                  </a:cubicBezTo>
                  <a:cubicBezTo>
                    <a:pt x="16" y="304"/>
                    <a:pt x="29" y="317"/>
                    <a:pt x="47" y="317"/>
                  </a:cubicBezTo>
                  <a:cubicBezTo>
                    <a:pt x="235" y="317"/>
                    <a:pt x="235" y="317"/>
                    <a:pt x="235" y="317"/>
                  </a:cubicBezTo>
                  <a:cubicBezTo>
                    <a:pt x="235" y="44"/>
                    <a:pt x="235" y="44"/>
                    <a:pt x="235" y="44"/>
                  </a:cubicBezTo>
                  <a:cubicBezTo>
                    <a:pt x="235" y="28"/>
                    <a:pt x="222" y="16"/>
                    <a:pt x="206" y="16"/>
                  </a:cubicBezTo>
                  <a:lnTo>
                    <a:pt x="16" y="1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46"/>
            <p:cNvSpPr>
              <a:spLocks/>
            </p:cNvSpPr>
            <p:nvPr/>
          </p:nvSpPr>
          <p:spPr bwMode="auto">
            <a:xfrm>
              <a:off x="7988300" y="3535363"/>
              <a:ext cx="338138" cy="53975"/>
            </a:xfrm>
            <a:custGeom>
              <a:avLst/>
              <a:gdLst/>
              <a:ahLst/>
              <a:cxnLst>
                <a:cxn ang="0">
                  <a:pos x="0" y="0"/>
                </a:cxn>
                <a:cxn ang="0">
                  <a:pos x="213" y="0"/>
                </a:cxn>
                <a:cxn ang="0">
                  <a:pos x="213" y="34"/>
                </a:cxn>
                <a:cxn ang="0">
                  <a:pos x="0" y="34"/>
                </a:cxn>
                <a:cxn ang="0">
                  <a:pos x="0" y="0"/>
                </a:cxn>
                <a:cxn ang="0">
                  <a:pos x="0" y="0"/>
                </a:cxn>
              </a:cxnLst>
              <a:rect l="0" t="0" r="r" b="b"/>
              <a:pathLst>
                <a:path w="213" h="34">
                  <a:moveTo>
                    <a:pt x="0" y="0"/>
                  </a:moveTo>
                  <a:lnTo>
                    <a:pt x="213" y="0"/>
                  </a:lnTo>
                  <a:lnTo>
                    <a:pt x="213" y="34"/>
                  </a:lnTo>
                  <a:lnTo>
                    <a:pt x="0" y="34"/>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Freeform 47"/>
            <p:cNvSpPr>
              <a:spLocks/>
            </p:cNvSpPr>
            <p:nvPr/>
          </p:nvSpPr>
          <p:spPr bwMode="auto">
            <a:xfrm>
              <a:off x="7989888" y="3632200"/>
              <a:ext cx="338138" cy="23813"/>
            </a:xfrm>
            <a:custGeom>
              <a:avLst/>
              <a:gdLst/>
              <a:ahLst/>
              <a:cxnLst>
                <a:cxn ang="0">
                  <a:pos x="0" y="0"/>
                </a:cxn>
                <a:cxn ang="0">
                  <a:pos x="213" y="0"/>
                </a:cxn>
                <a:cxn ang="0">
                  <a:pos x="213" y="15"/>
                </a:cxn>
                <a:cxn ang="0">
                  <a:pos x="0" y="15"/>
                </a:cxn>
                <a:cxn ang="0">
                  <a:pos x="0" y="0"/>
                </a:cxn>
                <a:cxn ang="0">
                  <a:pos x="0" y="0"/>
                </a:cxn>
              </a:cxnLst>
              <a:rect l="0" t="0" r="r" b="b"/>
              <a:pathLst>
                <a:path w="213" h="15">
                  <a:moveTo>
                    <a:pt x="0" y="0"/>
                  </a:moveTo>
                  <a:lnTo>
                    <a:pt x="213" y="0"/>
                  </a:lnTo>
                  <a:lnTo>
                    <a:pt x="213" y="15"/>
                  </a:lnTo>
                  <a:lnTo>
                    <a:pt x="0" y="15"/>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3" name="Freeform 48"/>
            <p:cNvSpPr>
              <a:spLocks/>
            </p:cNvSpPr>
            <p:nvPr/>
          </p:nvSpPr>
          <p:spPr bwMode="auto">
            <a:xfrm>
              <a:off x="7989888" y="3697288"/>
              <a:ext cx="338138" cy="22225"/>
            </a:xfrm>
            <a:custGeom>
              <a:avLst/>
              <a:gdLst/>
              <a:ahLst/>
              <a:cxnLst>
                <a:cxn ang="0">
                  <a:pos x="0" y="0"/>
                </a:cxn>
                <a:cxn ang="0">
                  <a:pos x="213" y="0"/>
                </a:cxn>
                <a:cxn ang="0">
                  <a:pos x="213" y="14"/>
                </a:cxn>
                <a:cxn ang="0">
                  <a:pos x="0" y="14"/>
                </a:cxn>
                <a:cxn ang="0">
                  <a:pos x="0" y="0"/>
                </a:cxn>
                <a:cxn ang="0">
                  <a:pos x="0" y="0"/>
                </a:cxn>
              </a:cxnLst>
              <a:rect l="0" t="0" r="r" b="b"/>
              <a:pathLst>
                <a:path w="213" h="14">
                  <a:moveTo>
                    <a:pt x="0" y="0"/>
                  </a:moveTo>
                  <a:lnTo>
                    <a:pt x="213" y="0"/>
                  </a:lnTo>
                  <a:lnTo>
                    <a:pt x="213" y="14"/>
                  </a:lnTo>
                  <a:lnTo>
                    <a:pt x="0" y="14"/>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4" name="Freeform 49"/>
            <p:cNvSpPr>
              <a:spLocks/>
            </p:cNvSpPr>
            <p:nvPr/>
          </p:nvSpPr>
          <p:spPr bwMode="auto">
            <a:xfrm>
              <a:off x="7989888" y="3760788"/>
              <a:ext cx="338138" cy="22225"/>
            </a:xfrm>
            <a:custGeom>
              <a:avLst/>
              <a:gdLst/>
              <a:ahLst/>
              <a:cxnLst>
                <a:cxn ang="0">
                  <a:pos x="0" y="0"/>
                </a:cxn>
                <a:cxn ang="0">
                  <a:pos x="213" y="0"/>
                </a:cxn>
                <a:cxn ang="0">
                  <a:pos x="213" y="14"/>
                </a:cxn>
                <a:cxn ang="0">
                  <a:pos x="0" y="14"/>
                </a:cxn>
                <a:cxn ang="0">
                  <a:pos x="0" y="0"/>
                </a:cxn>
                <a:cxn ang="0">
                  <a:pos x="0" y="0"/>
                </a:cxn>
              </a:cxnLst>
              <a:rect l="0" t="0" r="r" b="b"/>
              <a:pathLst>
                <a:path w="213" h="14">
                  <a:moveTo>
                    <a:pt x="0" y="0"/>
                  </a:moveTo>
                  <a:lnTo>
                    <a:pt x="213" y="0"/>
                  </a:lnTo>
                  <a:lnTo>
                    <a:pt x="213" y="14"/>
                  </a:lnTo>
                  <a:lnTo>
                    <a:pt x="0" y="14"/>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Freeform 50"/>
            <p:cNvSpPr>
              <a:spLocks/>
            </p:cNvSpPr>
            <p:nvPr/>
          </p:nvSpPr>
          <p:spPr bwMode="auto">
            <a:xfrm>
              <a:off x="7989888" y="3824288"/>
              <a:ext cx="338138" cy="23813"/>
            </a:xfrm>
            <a:custGeom>
              <a:avLst/>
              <a:gdLst/>
              <a:ahLst/>
              <a:cxnLst>
                <a:cxn ang="0">
                  <a:pos x="0" y="0"/>
                </a:cxn>
                <a:cxn ang="0">
                  <a:pos x="213" y="0"/>
                </a:cxn>
                <a:cxn ang="0">
                  <a:pos x="213" y="15"/>
                </a:cxn>
                <a:cxn ang="0">
                  <a:pos x="0" y="15"/>
                </a:cxn>
                <a:cxn ang="0">
                  <a:pos x="0" y="0"/>
                </a:cxn>
                <a:cxn ang="0">
                  <a:pos x="0" y="0"/>
                </a:cxn>
              </a:cxnLst>
              <a:rect l="0" t="0" r="r" b="b"/>
              <a:pathLst>
                <a:path w="213" h="15">
                  <a:moveTo>
                    <a:pt x="0" y="0"/>
                  </a:moveTo>
                  <a:lnTo>
                    <a:pt x="213" y="0"/>
                  </a:lnTo>
                  <a:lnTo>
                    <a:pt x="213" y="15"/>
                  </a:lnTo>
                  <a:lnTo>
                    <a:pt x="0" y="15"/>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51"/>
            <p:cNvSpPr>
              <a:spLocks/>
            </p:cNvSpPr>
            <p:nvPr/>
          </p:nvSpPr>
          <p:spPr bwMode="auto">
            <a:xfrm>
              <a:off x="7989888" y="3887788"/>
              <a:ext cx="227013" cy="23813"/>
            </a:xfrm>
            <a:custGeom>
              <a:avLst/>
              <a:gdLst/>
              <a:ahLst/>
              <a:cxnLst>
                <a:cxn ang="0">
                  <a:pos x="0" y="0"/>
                </a:cxn>
                <a:cxn ang="0">
                  <a:pos x="143" y="0"/>
                </a:cxn>
                <a:cxn ang="0">
                  <a:pos x="143" y="15"/>
                </a:cxn>
                <a:cxn ang="0">
                  <a:pos x="0" y="15"/>
                </a:cxn>
                <a:cxn ang="0">
                  <a:pos x="0" y="0"/>
                </a:cxn>
                <a:cxn ang="0">
                  <a:pos x="0" y="0"/>
                </a:cxn>
              </a:cxnLst>
              <a:rect l="0" t="0" r="r" b="b"/>
              <a:pathLst>
                <a:path w="143" h="15">
                  <a:moveTo>
                    <a:pt x="0" y="0"/>
                  </a:moveTo>
                  <a:lnTo>
                    <a:pt x="143" y="0"/>
                  </a:lnTo>
                  <a:lnTo>
                    <a:pt x="143" y="15"/>
                  </a:lnTo>
                  <a:lnTo>
                    <a:pt x="0" y="15"/>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52"/>
            <p:cNvSpPr>
              <a:spLocks/>
            </p:cNvSpPr>
            <p:nvPr/>
          </p:nvSpPr>
          <p:spPr bwMode="auto">
            <a:xfrm>
              <a:off x="7989888" y="3951288"/>
              <a:ext cx="227013" cy="23813"/>
            </a:xfrm>
            <a:custGeom>
              <a:avLst/>
              <a:gdLst/>
              <a:ahLst/>
              <a:cxnLst>
                <a:cxn ang="0">
                  <a:pos x="0" y="0"/>
                </a:cxn>
                <a:cxn ang="0">
                  <a:pos x="143" y="0"/>
                </a:cxn>
                <a:cxn ang="0">
                  <a:pos x="143" y="15"/>
                </a:cxn>
                <a:cxn ang="0">
                  <a:pos x="0" y="15"/>
                </a:cxn>
                <a:cxn ang="0">
                  <a:pos x="0" y="0"/>
                </a:cxn>
                <a:cxn ang="0">
                  <a:pos x="0" y="0"/>
                </a:cxn>
              </a:cxnLst>
              <a:rect l="0" t="0" r="r" b="b"/>
              <a:pathLst>
                <a:path w="143" h="15">
                  <a:moveTo>
                    <a:pt x="0" y="0"/>
                  </a:moveTo>
                  <a:lnTo>
                    <a:pt x="143" y="0"/>
                  </a:lnTo>
                  <a:lnTo>
                    <a:pt x="143" y="15"/>
                  </a:lnTo>
                  <a:lnTo>
                    <a:pt x="0" y="15"/>
                  </a:lnTo>
                  <a:lnTo>
                    <a:pt x="0" y="0"/>
                  </a:lnTo>
                  <a:lnTo>
                    <a:pt x="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Freeform 53"/>
            <p:cNvSpPr>
              <a:spLocks/>
            </p:cNvSpPr>
            <p:nvPr/>
          </p:nvSpPr>
          <p:spPr bwMode="auto">
            <a:xfrm>
              <a:off x="8239125" y="3871913"/>
              <a:ext cx="87313" cy="165100"/>
            </a:xfrm>
            <a:custGeom>
              <a:avLst/>
              <a:gdLst/>
              <a:ahLst/>
              <a:cxnLst>
                <a:cxn ang="0">
                  <a:pos x="39" y="42"/>
                </a:cxn>
                <a:cxn ang="0">
                  <a:pos x="48" y="24"/>
                </a:cxn>
                <a:cxn ang="0">
                  <a:pos x="24" y="0"/>
                </a:cxn>
                <a:cxn ang="0">
                  <a:pos x="0" y="24"/>
                </a:cxn>
                <a:cxn ang="0">
                  <a:pos x="11" y="44"/>
                </a:cxn>
                <a:cxn ang="0">
                  <a:pos x="7" y="79"/>
                </a:cxn>
                <a:cxn ang="0">
                  <a:pos x="16" y="72"/>
                </a:cxn>
                <a:cxn ang="0">
                  <a:pos x="24" y="81"/>
                </a:cxn>
                <a:cxn ang="0">
                  <a:pos x="26" y="61"/>
                </a:cxn>
                <a:cxn ang="0">
                  <a:pos x="31" y="91"/>
                </a:cxn>
                <a:cxn ang="0">
                  <a:pos x="38" y="80"/>
                </a:cxn>
                <a:cxn ang="0">
                  <a:pos x="48" y="87"/>
                </a:cxn>
                <a:cxn ang="0">
                  <a:pos x="39" y="42"/>
                </a:cxn>
                <a:cxn ang="0">
                  <a:pos x="39" y="42"/>
                </a:cxn>
              </a:cxnLst>
              <a:rect l="0" t="0" r="r" b="b"/>
              <a:pathLst>
                <a:path w="48" h="91">
                  <a:moveTo>
                    <a:pt x="39" y="42"/>
                  </a:moveTo>
                  <a:cubicBezTo>
                    <a:pt x="45" y="38"/>
                    <a:pt x="48" y="31"/>
                    <a:pt x="48" y="24"/>
                  </a:cubicBezTo>
                  <a:cubicBezTo>
                    <a:pt x="48" y="11"/>
                    <a:pt x="37" y="0"/>
                    <a:pt x="24" y="0"/>
                  </a:cubicBezTo>
                  <a:cubicBezTo>
                    <a:pt x="11" y="0"/>
                    <a:pt x="0" y="11"/>
                    <a:pt x="0" y="24"/>
                  </a:cubicBezTo>
                  <a:cubicBezTo>
                    <a:pt x="0" y="33"/>
                    <a:pt x="5" y="40"/>
                    <a:pt x="11" y="44"/>
                  </a:cubicBezTo>
                  <a:cubicBezTo>
                    <a:pt x="7" y="79"/>
                    <a:pt x="7" y="79"/>
                    <a:pt x="7" y="79"/>
                  </a:cubicBezTo>
                  <a:cubicBezTo>
                    <a:pt x="16" y="72"/>
                    <a:pt x="16" y="72"/>
                    <a:pt x="16" y="72"/>
                  </a:cubicBezTo>
                  <a:cubicBezTo>
                    <a:pt x="24" y="81"/>
                    <a:pt x="24" y="81"/>
                    <a:pt x="24" y="81"/>
                  </a:cubicBezTo>
                  <a:cubicBezTo>
                    <a:pt x="26" y="61"/>
                    <a:pt x="26" y="61"/>
                    <a:pt x="26" y="61"/>
                  </a:cubicBezTo>
                  <a:cubicBezTo>
                    <a:pt x="31" y="91"/>
                    <a:pt x="31" y="91"/>
                    <a:pt x="31" y="91"/>
                  </a:cubicBezTo>
                  <a:cubicBezTo>
                    <a:pt x="38" y="80"/>
                    <a:pt x="38" y="80"/>
                    <a:pt x="38" y="80"/>
                  </a:cubicBezTo>
                  <a:cubicBezTo>
                    <a:pt x="48" y="87"/>
                    <a:pt x="48" y="87"/>
                    <a:pt x="48" y="87"/>
                  </a:cubicBezTo>
                  <a:cubicBezTo>
                    <a:pt x="39" y="42"/>
                    <a:pt x="39" y="42"/>
                    <a:pt x="39" y="42"/>
                  </a:cubicBezTo>
                  <a:cubicBezTo>
                    <a:pt x="39" y="42"/>
                    <a:pt x="39" y="42"/>
                    <a:pt x="39" y="4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69" name="Round Diagonal Corner Rectangle 68"/>
          <p:cNvSpPr/>
          <p:nvPr/>
        </p:nvSpPr>
        <p:spPr>
          <a:xfrm flipH="1">
            <a:off x="501721" y="2867957"/>
            <a:ext cx="1621536" cy="2720083"/>
          </a:xfrm>
          <a:prstGeom prst="round2Diag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a:ln>
                  <a:noFill/>
                </a:ln>
                <a:solidFill>
                  <a:prstClr val="black"/>
                </a:solidFill>
                <a:effectLst/>
                <a:uLnTx/>
                <a:uFillTx/>
                <a:latin typeface="Calibri"/>
                <a:ea typeface="+mn-ea"/>
                <a:cs typeface="+mn-cs"/>
              </a:rPr>
              <a:t>Anything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white"/>
                </a:solidFill>
                <a:effectLst/>
                <a:uLnTx/>
                <a:uFillTx/>
                <a:latin typeface="Calibri"/>
                <a:ea typeface="+mn-ea"/>
                <a:cs typeface="+mn-cs"/>
              </a:rPr>
              <a:t>management</a:t>
            </a: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119" name="Freeform 19"/>
          <p:cNvSpPr>
            <a:spLocks noEditPoints="1"/>
          </p:cNvSpPr>
          <p:nvPr/>
        </p:nvSpPr>
        <p:spPr bwMode="auto">
          <a:xfrm>
            <a:off x="884889" y="2099215"/>
            <a:ext cx="827851" cy="594295"/>
          </a:xfrm>
          <a:custGeom>
            <a:avLst/>
            <a:gdLst/>
            <a:ahLst/>
            <a:cxnLst>
              <a:cxn ang="0">
                <a:pos x="195" y="301"/>
              </a:cxn>
              <a:cxn ang="0">
                <a:pos x="38" y="301"/>
              </a:cxn>
              <a:cxn ang="0">
                <a:pos x="0" y="263"/>
              </a:cxn>
              <a:cxn ang="0">
                <a:pos x="0" y="45"/>
              </a:cxn>
              <a:cxn ang="0">
                <a:pos x="213" y="45"/>
              </a:cxn>
              <a:cxn ang="0">
                <a:pos x="249" y="8"/>
              </a:cxn>
              <a:cxn ang="0">
                <a:pos x="258" y="0"/>
              </a:cxn>
              <a:cxn ang="0">
                <a:pos x="370" y="0"/>
              </a:cxn>
              <a:cxn ang="0">
                <a:pos x="421" y="51"/>
              </a:cxn>
              <a:cxn ang="0">
                <a:pos x="421" y="301"/>
              </a:cxn>
              <a:cxn ang="0">
                <a:pos x="236" y="301"/>
              </a:cxn>
              <a:cxn ang="0">
                <a:pos x="195" y="301"/>
              </a:cxn>
              <a:cxn ang="0">
                <a:pos x="25" y="71"/>
              </a:cxn>
              <a:cxn ang="0">
                <a:pos x="25" y="241"/>
              </a:cxn>
              <a:cxn ang="0">
                <a:pos x="64" y="106"/>
              </a:cxn>
              <a:cxn ang="0">
                <a:pos x="76" y="96"/>
              </a:cxn>
              <a:cxn ang="0">
                <a:pos x="395" y="96"/>
              </a:cxn>
              <a:cxn ang="0">
                <a:pos x="395" y="51"/>
              </a:cxn>
              <a:cxn ang="0">
                <a:pos x="370" y="25"/>
              </a:cxn>
              <a:cxn ang="0">
                <a:pos x="268" y="25"/>
              </a:cxn>
              <a:cxn ang="0">
                <a:pos x="223" y="71"/>
              </a:cxn>
              <a:cxn ang="0">
                <a:pos x="25" y="71"/>
              </a:cxn>
              <a:cxn ang="0">
                <a:pos x="25" y="71"/>
              </a:cxn>
              <a:cxn ang="0">
                <a:pos x="395" y="274"/>
              </a:cxn>
              <a:cxn ang="0">
                <a:pos x="395" y="121"/>
              </a:cxn>
              <a:cxn ang="0">
                <a:pos x="86" y="121"/>
              </a:cxn>
              <a:cxn ang="0">
                <a:pos x="41" y="274"/>
              </a:cxn>
              <a:cxn ang="0">
                <a:pos x="395" y="274"/>
              </a:cxn>
              <a:cxn ang="0">
                <a:pos x="395" y="274"/>
              </a:cxn>
            </a:cxnLst>
            <a:rect l="0" t="0" r="r" b="b"/>
            <a:pathLst>
              <a:path w="421" h="301">
                <a:moveTo>
                  <a:pt x="195" y="301"/>
                </a:moveTo>
                <a:cubicBezTo>
                  <a:pt x="38" y="301"/>
                  <a:pt x="38" y="301"/>
                  <a:pt x="38" y="301"/>
                </a:cubicBezTo>
                <a:cubicBezTo>
                  <a:pt x="16" y="301"/>
                  <a:pt x="0" y="282"/>
                  <a:pt x="0" y="263"/>
                </a:cubicBezTo>
                <a:cubicBezTo>
                  <a:pt x="0" y="45"/>
                  <a:pt x="0" y="45"/>
                  <a:pt x="0" y="45"/>
                </a:cubicBezTo>
                <a:cubicBezTo>
                  <a:pt x="213" y="45"/>
                  <a:pt x="213" y="45"/>
                  <a:pt x="213" y="45"/>
                </a:cubicBezTo>
                <a:cubicBezTo>
                  <a:pt x="249" y="8"/>
                  <a:pt x="249" y="8"/>
                  <a:pt x="249" y="8"/>
                </a:cubicBezTo>
                <a:cubicBezTo>
                  <a:pt x="258" y="0"/>
                  <a:pt x="258" y="0"/>
                  <a:pt x="258" y="0"/>
                </a:cubicBezTo>
                <a:cubicBezTo>
                  <a:pt x="370" y="0"/>
                  <a:pt x="370" y="0"/>
                  <a:pt x="370" y="0"/>
                </a:cubicBezTo>
                <a:cubicBezTo>
                  <a:pt x="405" y="0"/>
                  <a:pt x="421" y="17"/>
                  <a:pt x="421" y="51"/>
                </a:cubicBezTo>
                <a:cubicBezTo>
                  <a:pt x="421" y="301"/>
                  <a:pt x="421" y="301"/>
                  <a:pt x="421" y="301"/>
                </a:cubicBezTo>
                <a:cubicBezTo>
                  <a:pt x="236" y="301"/>
                  <a:pt x="236" y="301"/>
                  <a:pt x="236" y="301"/>
                </a:cubicBezTo>
                <a:lnTo>
                  <a:pt x="195" y="301"/>
                </a:lnTo>
                <a:close/>
                <a:moveTo>
                  <a:pt x="25" y="71"/>
                </a:moveTo>
                <a:cubicBezTo>
                  <a:pt x="25" y="241"/>
                  <a:pt x="25" y="241"/>
                  <a:pt x="25" y="241"/>
                </a:cubicBezTo>
                <a:cubicBezTo>
                  <a:pt x="64" y="106"/>
                  <a:pt x="64" y="106"/>
                  <a:pt x="64" y="106"/>
                </a:cubicBezTo>
                <a:cubicBezTo>
                  <a:pt x="66" y="99"/>
                  <a:pt x="71" y="96"/>
                  <a:pt x="76" y="96"/>
                </a:cubicBezTo>
                <a:cubicBezTo>
                  <a:pt x="395" y="96"/>
                  <a:pt x="395" y="96"/>
                  <a:pt x="395" y="96"/>
                </a:cubicBezTo>
                <a:cubicBezTo>
                  <a:pt x="395" y="51"/>
                  <a:pt x="395" y="51"/>
                  <a:pt x="395" y="51"/>
                </a:cubicBezTo>
                <a:cubicBezTo>
                  <a:pt x="395" y="30"/>
                  <a:pt x="392" y="25"/>
                  <a:pt x="370" y="25"/>
                </a:cubicBezTo>
                <a:cubicBezTo>
                  <a:pt x="268" y="25"/>
                  <a:pt x="268" y="25"/>
                  <a:pt x="268" y="25"/>
                </a:cubicBezTo>
                <a:cubicBezTo>
                  <a:pt x="223" y="71"/>
                  <a:pt x="223" y="71"/>
                  <a:pt x="223" y="71"/>
                </a:cubicBezTo>
                <a:cubicBezTo>
                  <a:pt x="25" y="71"/>
                  <a:pt x="25" y="71"/>
                  <a:pt x="25" y="71"/>
                </a:cubicBezTo>
                <a:cubicBezTo>
                  <a:pt x="25" y="71"/>
                  <a:pt x="25" y="71"/>
                  <a:pt x="25" y="71"/>
                </a:cubicBezTo>
                <a:close/>
                <a:moveTo>
                  <a:pt x="395" y="274"/>
                </a:moveTo>
                <a:cubicBezTo>
                  <a:pt x="395" y="121"/>
                  <a:pt x="395" y="121"/>
                  <a:pt x="395" y="121"/>
                </a:cubicBezTo>
                <a:cubicBezTo>
                  <a:pt x="86" y="121"/>
                  <a:pt x="86" y="121"/>
                  <a:pt x="86" y="121"/>
                </a:cubicBezTo>
                <a:cubicBezTo>
                  <a:pt x="41" y="274"/>
                  <a:pt x="41" y="274"/>
                  <a:pt x="41" y="274"/>
                </a:cubicBezTo>
                <a:cubicBezTo>
                  <a:pt x="395" y="274"/>
                  <a:pt x="395" y="274"/>
                  <a:pt x="395" y="274"/>
                </a:cubicBezTo>
                <a:cubicBezTo>
                  <a:pt x="395" y="274"/>
                  <a:pt x="395" y="274"/>
                  <a:pt x="395" y="274"/>
                </a:cubicBezTo>
                <a:close/>
              </a:path>
            </a:pathLst>
          </a:custGeom>
          <a:solidFill>
            <a:schemeClr val="tx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96" name="Group 95">
            <a:extLst>
              <a:ext uri="{FF2B5EF4-FFF2-40B4-BE49-F238E27FC236}">
                <a16:creationId xmlns:a16="http://schemas.microsoft.com/office/drawing/2014/main" id="{056E22F1-E724-4E4D-8A25-AD3F465F51D1}"/>
              </a:ext>
            </a:extLst>
          </p:cNvPr>
          <p:cNvGrpSpPr/>
          <p:nvPr/>
        </p:nvGrpSpPr>
        <p:grpSpPr>
          <a:xfrm>
            <a:off x="-64294" y="6458554"/>
            <a:ext cx="12333797" cy="461624"/>
            <a:chOff x="0" y="6410789"/>
            <a:chExt cx="12191137" cy="461624"/>
          </a:xfrm>
          <a:solidFill>
            <a:schemeClr val="bg1">
              <a:lumMod val="85000"/>
            </a:schemeClr>
          </a:solidFill>
        </p:grpSpPr>
        <p:sp>
          <p:nvSpPr>
            <p:cNvPr id="97" name="TextBox 59">
              <a:extLst>
                <a:ext uri="{FF2B5EF4-FFF2-40B4-BE49-F238E27FC236}">
                  <a16:creationId xmlns:a16="http://schemas.microsoft.com/office/drawing/2014/main" id="{0A28666C-C8F0-40A1-B94D-3E93C26863B3}"/>
                </a:ext>
              </a:extLst>
            </p:cNvPr>
            <p:cNvSpPr txBox="1"/>
            <p:nvPr/>
          </p:nvSpPr>
          <p:spPr>
            <a:xfrm>
              <a:off x="0" y="6410789"/>
              <a:ext cx="12191137" cy="461624"/>
            </a:xfrm>
            <a:prstGeom prst="rect">
              <a:avLst/>
            </a:prstGeom>
            <a:grpFill/>
          </p:spPr>
          <p:txBody>
            <a:bodyPr wrap="square" lIns="182854" tIns="146284" rIns="182854" bIns="146284"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20" name="Group 9">
              <a:extLst>
                <a:ext uri="{FF2B5EF4-FFF2-40B4-BE49-F238E27FC236}">
                  <a16:creationId xmlns:a16="http://schemas.microsoft.com/office/drawing/2014/main" id="{0D1219D9-B8AB-496A-845A-0BD429D1516F}"/>
                </a:ext>
              </a:extLst>
            </p:cNvPr>
            <p:cNvGrpSpPr/>
            <p:nvPr/>
          </p:nvGrpSpPr>
          <p:grpSpPr>
            <a:xfrm>
              <a:off x="2374492" y="6532673"/>
              <a:ext cx="7443017" cy="221765"/>
              <a:chOff x="1792468" y="6504098"/>
              <a:chExt cx="7443017" cy="221765"/>
            </a:xfrm>
            <a:grpFill/>
          </p:grpSpPr>
          <p:sp>
            <p:nvSpPr>
              <p:cNvPr id="121" name="TextBox 60">
                <a:extLst>
                  <a:ext uri="{FF2B5EF4-FFF2-40B4-BE49-F238E27FC236}">
                    <a16:creationId xmlns:a16="http://schemas.microsoft.com/office/drawing/2014/main" id="{92A1F8D9-6F4D-4D45-A8DD-2C11E00F90DA}"/>
                  </a:ext>
                </a:extLst>
              </p:cNvPr>
              <p:cNvSpPr txBox="1"/>
              <p:nvPr/>
            </p:nvSpPr>
            <p:spPr>
              <a:xfrm>
                <a:off x="5124477" y="6504264"/>
                <a:ext cx="1432090"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F497D"/>
                    </a:solidFill>
                    <a:effectLst/>
                    <a:uLnTx/>
                    <a:uFillTx/>
                    <a:latin typeface="Segoe UI Semilight"/>
                    <a:ea typeface="+mn-ea"/>
                    <a:cs typeface="Segoe UI Semibold" panose="020B0702040204020203" pitchFamily="34" charset="0"/>
                  </a:rPr>
                  <a:t>Microsoft Flow</a:t>
                </a:r>
              </a:p>
            </p:txBody>
          </p:sp>
          <p:sp>
            <p:nvSpPr>
              <p:cNvPr id="122" name="TextBox 70">
                <a:extLst>
                  <a:ext uri="{FF2B5EF4-FFF2-40B4-BE49-F238E27FC236}">
                    <a16:creationId xmlns:a16="http://schemas.microsoft.com/office/drawing/2014/main" id="{0E414932-4A54-4BB9-B7BD-93AFC207AD4C}"/>
                  </a:ext>
                </a:extLst>
              </p:cNvPr>
              <p:cNvSpPr txBox="1"/>
              <p:nvPr/>
            </p:nvSpPr>
            <p:spPr>
              <a:xfrm>
                <a:off x="3372464" y="6504098"/>
                <a:ext cx="1143378"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F497D"/>
                    </a:solidFill>
                    <a:effectLst/>
                    <a:uLnTx/>
                    <a:uFillTx/>
                    <a:latin typeface="Segoe UI Semilight"/>
                    <a:ea typeface="+mn-ea"/>
                    <a:cs typeface="Segoe UI Semibold" panose="020B0702040204020203" pitchFamily="34" charset="0"/>
                  </a:rPr>
                  <a:t>PowerApps</a:t>
                </a:r>
              </a:p>
            </p:txBody>
          </p:sp>
          <p:sp>
            <p:nvSpPr>
              <p:cNvPr id="124" name="TextBox 71">
                <a:extLst>
                  <a:ext uri="{FF2B5EF4-FFF2-40B4-BE49-F238E27FC236}">
                    <a16:creationId xmlns:a16="http://schemas.microsoft.com/office/drawing/2014/main" id="{78AD2A3D-1E05-4972-9018-D89696150C33}"/>
                  </a:ext>
                </a:extLst>
              </p:cNvPr>
              <p:cNvSpPr txBox="1"/>
              <p:nvPr/>
            </p:nvSpPr>
            <p:spPr>
              <a:xfrm>
                <a:off x="7174599" y="6504098"/>
                <a:ext cx="2060886" cy="221600"/>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F497D"/>
                    </a:solidFill>
                    <a:effectLst/>
                    <a:uLnTx/>
                    <a:uFillTx/>
                    <a:latin typeface="Segoe UI Semilight"/>
                    <a:ea typeface="+mn-ea"/>
                    <a:cs typeface="Segoe UI Semibold" panose="020B0702040204020203" pitchFamily="34" charset="0"/>
                  </a:rPr>
                  <a:t>Common Data Service</a:t>
                </a:r>
              </a:p>
            </p:txBody>
          </p:sp>
          <p:sp>
            <p:nvSpPr>
              <p:cNvPr id="125" name="TextBox 72">
                <a:extLst>
                  <a:ext uri="{FF2B5EF4-FFF2-40B4-BE49-F238E27FC236}">
                    <a16:creationId xmlns:a16="http://schemas.microsoft.com/office/drawing/2014/main" id="{22CC631C-D9A7-4EF6-B25E-F0ABA270A1A1}"/>
                  </a:ext>
                </a:extLst>
              </p:cNvPr>
              <p:cNvSpPr txBox="1"/>
              <p:nvPr/>
            </p:nvSpPr>
            <p:spPr>
              <a:xfrm>
                <a:off x="1792468" y="6504098"/>
                <a:ext cx="966921" cy="221599"/>
              </a:xfrm>
              <a:prstGeom prst="rect">
                <a:avLst/>
              </a:prstGeom>
              <a:grp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F497D"/>
                    </a:solidFill>
                    <a:effectLst/>
                    <a:uLnTx/>
                    <a:uFillTx/>
                    <a:latin typeface="Segoe UI Semilight"/>
                    <a:ea typeface="+mn-ea"/>
                    <a:cs typeface="Segoe UI Semibold" panose="020B0702040204020203" pitchFamily="34" charset="0"/>
                  </a:rPr>
                  <a:t>Power BI</a:t>
                </a:r>
              </a:p>
            </p:txBody>
          </p:sp>
        </p:grpSp>
      </p:grpSp>
      <p:sp>
        <p:nvSpPr>
          <p:cNvPr id="127" name="TextBox 72">
            <a:extLst>
              <a:ext uri="{FF2B5EF4-FFF2-40B4-BE49-F238E27FC236}">
                <a16:creationId xmlns:a16="http://schemas.microsoft.com/office/drawing/2014/main" id="{22CC631C-D9A7-4EF6-B25E-F0ABA270A1A1}"/>
              </a:ext>
            </a:extLst>
          </p:cNvPr>
          <p:cNvSpPr txBox="1"/>
          <p:nvPr/>
        </p:nvSpPr>
        <p:spPr>
          <a:xfrm>
            <a:off x="873015" y="6580437"/>
            <a:ext cx="978236" cy="221599"/>
          </a:xfrm>
          <a:prstGeom prst="rect">
            <a:avLst/>
          </a:prstGeom>
          <a:solidFill>
            <a:schemeClr val="bg1">
              <a:lumMod val="85000"/>
            </a:schemeClr>
          </a:solid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1F497D"/>
                </a:solidFill>
                <a:effectLst/>
                <a:uLnTx/>
                <a:uFillTx/>
                <a:latin typeface="Segoe UI Semilight"/>
                <a:ea typeface="+mn-ea"/>
                <a:cs typeface="Segoe UI Semibold" panose="020B0702040204020203" pitchFamily="34" charset="0"/>
              </a:rPr>
              <a:t>Azure</a:t>
            </a:r>
          </a:p>
        </p:txBody>
      </p:sp>
      <p:sp>
        <p:nvSpPr>
          <p:cNvPr id="126" name="TextBox 71">
            <a:extLst>
              <a:ext uri="{FF2B5EF4-FFF2-40B4-BE49-F238E27FC236}">
                <a16:creationId xmlns:a16="http://schemas.microsoft.com/office/drawing/2014/main" id="{BC332235-2AF4-4976-88EA-9A2C9B768666}"/>
              </a:ext>
            </a:extLst>
          </p:cNvPr>
          <p:cNvSpPr txBox="1"/>
          <p:nvPr/>
        </p:nvSpPr>
        <p:spPr>
          <a:xfrm>
            <a:off x="9868099" y="6580437"/>
            <a:ext cx="2085002" cy="221600"/>
          </a:xfrm>
          <a:prstGeom prst="rect">
            <a:avLst/>
          </a:prstGeom>
          <a:solidFill>
            <a:schemeClr val="bg1">
              <a:lumMod val="85000"/>
            </a:schemeClr>
          </a:solidFill>
        </p:spPr>
        <p:txBody>
          <a:bodyPr wrap="square" lIns="0" tIns="0" rIns="0" bIns="0" rtlCol="0">
            <a:spAutoFit/>
          </a:bodyPr>
          <a:lstStyle/>
          <a:p>
            <a:pPr marL="0" marR="0" lvl="0" indent="0" algn="ctr"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Segoe UI Semilight"/>
                <a:ea typeface="+mn-ea"/>
                <a:cs typeface="Segoe UI Semibold" panose="020B0702040204020203" pitchFamily="34" charset="0"/>
              </a:rPr>
              <a:t>Office 365</a:t>
            </a:r>
          </a:p>
        </p:txBody>
      </p:sp>
    </p:spTree>
    <p:extLst>
      <p:ext uri="{BB962C8B-B14F-4D97-AF65-F5344CB8AC3E}">
        <p14:creationId xmlns:p14="http://schemas.microsoft.com/office/powerpoint/2010/main" val="81749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E5046A76-E6B8-4202-AA4B-696D629F0D56}"/>
              </a:ext>
            </a:extLst>
          </p:cNvPr>
          <p:cNvGraphicFramePr>
            <a:graphicFrameLocks noGrp="1"/>
          </p:cNvGraphicFramePr>
          <p:nvPr>
            <p:extLst/>
          </p:nvPr>
        </p:nvGraphicFramePr>
        <p:xfrm>
          <a:off x="426432" y="979042"/>
          <a:ext cx="6127064" cy="5846171"/>
        </p:xfrm>
        <a:graphic>
          <a:graphicData uri="http://schemas.openxmlformats.org/drawingml/2006/table">
            <a:tbl>
              <a:tblPr firstRow="1" firstCol="1" bandRow="1"/>
              <a:tblGrid>
                <a:gridCol w="2012619">
                  <a:extLst>
                    <a:ext uri="{9D8B030D-6E8A-4147-A177-3AD203B41FA5}">
                      <a16:colId xmlns:a16="http://schemas.microsoft.com/office/drawing/2014/main" val="2904940989"/>
                    </a:ext>
                  </a:extLst>
                </a:gridCol>
                <a:gridCol w="4114445">
                  <a:extLst>
                    <a:ext uri="{9D8B030D-6E8A-4147-A177-3AD203B41FA5}">
                      <a16:colId xmlns:a16="http://schemas.microsoft.com/office/drawing/2014/main" val="526395646"/>
                    </a:ext>
                  </a:extLst>
                </a:gridCol>
              </a:tblGrid>
              <a:tr h="340960">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Solution Ideas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529710318"/>
                  </a:ext>
                </a:extLst>
              </a:tr>
              <a:tr h="318996">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Building Block</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Typical Solutions</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5265151"/>
                  </a:ext>
                </a:extLst>
              </a:tr>
              <a:tr h="516609">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Segoe UI" panose="020B0502040204020203" pitchFamily="34" charset="0"/>
                          <a:ea typeface="+mn-ea"/>
                          <a:cs typeface="Segoe UI" panose="020B0502040204020203" pitchFamily="34" charset="0"/>
                        </a:rPr>
                        <a:t>Customer Service</a:t>
                      </a:r>
                    </a:p>
                    <a:p>
                      <a:pPr marL="0" marR="0">
                        <a:spcBef>
                          <a:spcPts val="0"/>
                        </a:spcBef>
                        <a:spcAft>
                          <a:spcPts val="0"/>
                        </a:spcAft>
                      </a:pPr>
                      <a:endParaRPr lang="en-US" sz="10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panose="020B0502040204020203" pitchFamily="34" charset="0"/>
                          <a:ea typeface="+mn-ea"/>
                          <a:cs typeface="Segoe UI" panose="020B0502040204020203" pitchFamily="34" charset="0"/>
                        </a:rPr>
                        <a:t>Call Center &amp; Support Services, Customer Relationship &amp; Issue Management, Omni-channel engagement (self service, call center, click to chat, co-browse), Agent enablement, Social Media Monitoring/Brand Sentiment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8166128"/>
                  </a:ext>
                </a:extLst>
              </a:tr>
              <a:tr h="390966">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  </a:t>
                      </a:r>
                      <a:r>
                        <a:rPr lang="en-US" sz="900" kern="1200" dirty="0">
                          <a:solidFill>
                            <a:schemeClr val="tx1"/>
                          </a:solidFill>
                          <a:latin typeface="Segoe UI" panose="020B0502040204020203" pitchFamily="34" charset="0"/>
                          <a:ea typeface="+mn-ea"/>
                          <a:cs typeface="Segoe UI" panose="020B0502040204020203" pitchFamily="34" charset="0"/>
                        </a:rPr>
                        <a:t>Cases, Knowledge base articles, self service portals, click to chat, Customer 360, SLAs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00285833"/>
                  </a:ext>
                </a:extLst>
              </a:tr>
              <a:tr h="259366">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Examples</a:t>
                      </a:r>
                      <a:r>
                        <a:rPr lang="en-US" sz="900" kern="1200" dirty="0">
                          <a:solidFill>
                            <a:schemeClr val="tx1"/>
                          </a:solidFill>
                          <a:latin typeface="Segoe UI" panose="020B0502040204020203" pitchFamily="34" charset="0"/>
                          <a:ea typeface="+mn-ea"/>
                          <a:cs typeface="Segoe UI" panose="020B0502040204020203" pitchFamily="34" charset="0"/>
                        </a:rPr>
                        <a:t>: Help Desk, Support Organizations, Contact Center</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3281895"/>
                  </a:ext>
                </a:extLst>
              </a:tr>
              <a:tr h="49333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Segoe UI" panose="020B0502040204020203" pitchFamily="34" charset="0"/>
                          <a:ea typeface="+mn-ea"/>
                          <a:cs typeface="Segoe UI" panose="020B0502040204020203" pitchFamily="34" charset="0"/>
                        </a:rPr>
                        <a:t>Field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panose="020B0502040204020203" pitchFamily="34" charset="0"/>
                        <a:ea typeface="+mn-ea"/>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panose="020B0502040204020203" pitchFamily="34" charset="0"/>
                          <a:ea typeface="+mn-ea"/>
                          <a:cs typeface="Segoe UI" panose="020B0502040204020203" pitchFamily="34" charset="0"/>
                        </a:rPr>
                        <a:t>On-site service for home/business, Management &amp; scheduling of field resources, Proactive Maintenance with IoT, Omni-channel, Inventory management, Just in time maintenance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651018"/>
                  </a:ext>
                </a:extLst>
              </a:tr>
              <a:tr h="224243">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a:t>
                      </a:r>
                      <a:r>
                        <a:rPr lang="en-US" sz="900" kern="1200" dirty="0">
                          <a:solidFill>
                            <a:schemeClr val="tx1"/>
                          </a:solidFill>
                          <a:latin typeface="Segoe UI" panose="020B0502040204020203" pitchFamily="34" charset="0"/>
                          <a:ea typeface="+mn-ea"/>
                          <a:cs typeface="Segoe UI" panose="020B0502040204020203" pitchFamily="34" charset="0"/>
                        </a:rPr>
                        <a:t>:  work orders, dispatching, resource scheduling, skills proficiency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02745787"/>
                  </a:ext>
                </a:extLst>
              </a:tr>
              <a:tr h="38338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Example</a:t>
                      </a:r>
                      <a:r>
                        <a:rPr lang="en-US" sz="900" kern="1200" dirty="0">
                          <a:solidFill>
                            <a:schemeClr val="tx1"/>
                          </a:solidFill>
                          <a:latin typeface="Segoe UI" panose="020B0502040204020203" pitchFamily="34" charset="0"/>
                          <a:ea typeface="+mn-ea"/>
                          <a:cs typeface="Segoe UI" panose="020B0502040204020203" pitchFamily="34" charset="0"/>
                        </a:rPr>
                        <a:t>s: Home Grocery delivery, Home repair &amp; monitoring, Thyssen – Elevators, Boeing, Hospice at Home, Utilities Install &amp; Repair</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74592647"/>
                  </a:ext>
                </a:extLst>
              </a:tr>
              <a:tr h="49333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Segoe UI" panose="020B0502040204020203" pitchFamily="34" charset="0"/>
                          <a:ea typeface="+mn-ea"/>
                          <a:cs typeface="Segoe UI" panose="020B0502040204020203" pitchFamily="34" charset="0"/>
                        </a:rPr>
                        <a:t>Project Service Automation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panose="020B0502040204020203" pitchFamily="34" charset="0"/>
                        <a:ea typeface="+mn-ea"/>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panose="020B0502040204020203" pitchFamily="34" charset="0"/>
                          <a:ea typeface="+mn-ea"/>
                          <a:cs typeface="Segoe UI" panose="020B0502040204020203" pitchFamily="34" charset="0"/>
                        </a:rPr>
                        <a:t>End-to-end Project Lifecycle Management; Customer engagement for sales, resourcing, delivery and billing; Plan, estimate &amp; price multi-day engagements; Optimize resources for maximize billing time; Track Project profitability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1693175"/>
                  </a:ext>
                </a:extLst>
              </a:tr>
              <a:tr h="358790">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a:t>
                      </a:r>
                      <a:r>
                        <a:rPr lang="en-US" sz="900" kern="1200" dirty="0">
                          <a:solidFill>
                            <a:schemeClr val="tx1"/>
                          </a:solidFill>
                          <a:latin typeface="Segoe UI" panose="020B0502040204020203" pitchFamily="34" charset="0"/>
                          <a:ea typeface="+mn-ea"/>
                          <a:cs typeface="Segoe UI" panose="020B0502040204020203" pitchFamily="34" charset="0"/>
                        </a:rPr>
                        <a:t>: work breakdown structure, resource scheduling, project estimates &amp; actuals, time &amp; expenses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870407388"/>
                  </a:ext>
                </a:extLst>
              </a:tr>
              <a:tr h="376081">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Examples</a:t>
                      </a:r>
                      <a:r>
                        <a:rPr lang="en-US" sz="900" kern="1200" dirty="0">
                          <a:solidFill>
                            <a:schemeClr val="tx1"/>
                          </a:solidFill>
                          <a:latin typeface="Segoe UI" panose="020B0502040204020203" pitchFamily="34" charset="0"/>
                          <a:ea typeface="+mn-ea"/>
                          <a:cs typeface="Segoe UI" panose="020B0502040204020203" pitchFamily="34" charset="0"/>
                        </a:rPr>
                        <a:t>:  Architecture/Engineering/Construction, Professional services, IT Consulting</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45922384"/>
                  </a:ext>
                </a:extLst>
              </a:tr>
              <a:tr h="493336">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Segoe UI" panose="020B0502040204020203" pitchFamily="34" charset="0"/>
                          <a:ea typeface="+mn-ea"/>
                          <a:cs typeface="Segoe UI" panose="020B0502040204020203" pitchFamily="34" charset="0"/>
                        </a:rPr>
                        <a:t>Sales</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panose="020B0502040204020203" pitchFamily="34" charset="0"/>
                          <a:ea typeface="+mn-ea"/>
                          <a:cs typeface="Segoe UI" panose="020B0502040204020203" pitchFamily="34" charset="0"/>
                        </a:rPr>
                        <a:t>Sales Process &amp; Customer relationship management, Social Selling, Intelligent Sales Engagement (Lead scoring, Improve win rates, predictable sales forecast,  pipeline velocity, consistent customer communication), Track wins/losses.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54118833"/>
                  </a:ext>
                </a:extLst>
              </a:tr>
              <a:tr h="347215">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a:t>
                      </a:r>
                      <a:r>
                        <a:rPr lang="en-US" sz="900" kern="1200" dirty="0">
                          <a:solidFill>
                            <a:schemeClr val="tx1"/>
                          </a:solidFill>
                          <a:latin typeface="Segoe UI" panose="020B0502040204020203" pitchFamily="34" charset="0"/>
                          <a:ea typeface="+mn-ea"/>
                          <a:cs typeface="Segoe UI" panose="020B0502040204020203" pitchFamily="34" charset="0"/>
                        </a:rPr>
                        <a:t>:  accounts, contacts, opportunities, leads, products, quotes, proposals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72815232"/>
                  </a:ext>
                </a:extLst>
              </a:tr>
              <a:tr h="51660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Examples</a:t>
                      </a:r>
                      <a:r>
                        <a:rPr lang="en-US" sz="900" kern="1200" dirty="0">
                          <a:solidFill>
                            <a:schemeClr val="tx1"/>
                          </a:solidFill>
                          <a:latin typeface="Segoe UI" panose="020B0502040204020203" pitchFamily="34" charset="0"/>
                          <a:ea typeface="+mn-ea"/>
                          <a:cs typeface="Segoe UI" panose="020B0502040204020203" pitchFamily="34" charset="0"/>
                        </a:rPr>
                        <a:t>:  Patient Relationship Management, Mortgage CRM, Loyalty Management, Insurance Management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27232063"/>
                  </a:ext>
                </a:extLst>
              </a:tr>
            </a:tbl>
          </a:graphicData>
        </a:graphic>
      </p:graphicFrame>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nvPr>
        </p:nvGraphicFramePr>
        <p:xfrm>
          <a:off x="6688379" y="979041"/>
          <a:ext cx="4961015" cy="5403346"/>
        </p:xfrm>
        <a:graphic>
          <a:graphicData uri="http://schemas.openxmlformats.org/drawingml/2006/table">
            <a:tbl>
              <a:tblPr firstRow="1" firstCol="1" bandRow="1"/>
              <a:tblGrid>
                <a:gridCol w="1283585">
                  <a:extLst>
                    <a:ext uri="{9D8B030D-6E8A-4147-A177-3AD203B41FA5}">
                      <a16:colId xmlns:a16="http://schemas.microsoft.com/office/drawing/2014/main" val="1602185061"/>
                    </a:ext>
                  </a:extLst>
                </a:gridCol>
                <a:gridCol w="3677430">
                  <a:extLst>
                    <a:ext uri="{9D8B030D-6E8A-4147-A177-3AD203B41FA5}">
                      <a16:colId xmlns:a16="http://schemas.microsoft.com/office/drawing/2014/main" val="1022456163"/>
                    </a:ext>
                  </a:extLst>
                </a:gridCol>
              </a:tblGrid>
              <a:tr h="363518">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Top Partner Needs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71051">
                <a:tc>
                  <a:txBody>
                    <a:bodyPr/>
                    <a:lstStyle/>
                    <a:p>
                      <a:pPr marL="0" marR="0">
                        <a:spcBef>
                          <a:spcPts val="0"/>
                        </a:spcBef>
                        <a:spcAft>
                          <a:spcPts val="0"/>
                        </a:spcAft>
                      </a:pP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598372">
                <a:tc rowSpan="7">
                  <a:txBody>
                    <a:bodyPr/>
                    <a:lstStyle/>
                    <a:p>
                      <a:pPr marL="0" marR="0" algn="l" defTabSz="914180" rtl="0" eaLnBrk="1" latinLnBrk="0" hangingPunct="1">
                        <a:spcBef>
                          <a:spcPts val="0"/>
                        </a:spcBef>
                        <a:spcAft>
                          <a:spcPts val="0"/>
                        </a:spcAft>
                      </a:pPr>
                      <a:r>
                        <a:rPr lang="en-US" sz="1400" kern="1200" dirty="0">
                          <a:solidFill>
                            <a:schemeClr val="tx1"/>
                          </a:solidFill>
                          <a:effectLst/>
                          <a:latin typeface="Segoe UI" panose="020B0502040204020203" pitchFamily="34" charset="0"/>
                          <a:cs typeface="Segoe UI" panose="020B0502040204020203" pitchFamily="34" charset="0"/>
                        </a:rPr>
                        <a:t>Top Partner Needs</a:t>
                      </a:r>
                      <a:endParaRPr lang="en-US" sz="1400" kern="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Understand Dynamics 365 apps, plans and licensing</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552787">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Knowledge of the customer segment (SMC, Enterprise)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1613802"/>
                  </a:ext>
                </a:extLst>
              </a:tr>
              <a:tr h="814556">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Business expertise for business app focus (sales, customer service, field service, project service automation)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511954">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Demos that focus on customer pain points &amp; business value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5619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Usage of internal use rights to get your organization on Dynamics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81455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Understand how Dynamics enables Digital Transformation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81455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Develop vertical industry focus and IP for differentiation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Autofit/>
          </a:bodyPr>
          <a:lstStyle/>
          <a:p>
            <a:r>
              <a:rPr lang="en-US" sz="4000" dirty="0"/>
              <a:t>Business Apps:  Customer Engagement</a:t>
            </a:r>
          </a:p>
        </p:txBody>
      </p:sp>
    </p:spTree>
    <p:extLst>
      <p:ext uri="{BB962C8B-B14F-4D97-AF65-F5344CB8AC3E}">
        <p14:creationId xmlns:p14="http://schemas.microsoft.com/office/powerpoint/2010/main" val="34709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E5046A76-E6B8-4202-AA4B-696D629F0D56}"/>
              </a:ext>
            </a:extLst>
          </p:cNvPr>
          <p:cNvGraphicFramePr>
            <a:graphicFrameLocks noGrp="1"/>
          </p:cNvGraphicFramePr>
          <p:nvPr>
            <p:extLst/>
          </p:nvPr>
        </p:nvGraphicFramePr>
        <p:xfrm>
          <a:off x="505090" y="979042"/>
          <a:ext cx="5975489" cy="5438998"/>
        </p:xfrm>
        <a:graphic>
          <a:graphicData uri="http://schemas.openxmlformats.org/drawingml/2006/table">
            <a:tbl>
              <a:tblPr firstRow="1" firstCol="1" bandRow="1"/>
              <a:tblGrid>
                <a:gridCol w="1962829">
                  <a:extLst>
                    <a:ext uri="{9D8B030D-6E8A-4147-A177-3AD203B41FA5}">
                      <a16:colId xmlns:a16="http://schemas.microsoft.com/office/drawing/2014/main" val="2904940989"/>
                    </a:ext>
                  </a:extLst>
                </a:gridCol>
                <a:gridCol w="4012660">
                  <a:extLst>
                    <a:ext uri="{9D8B030D-6E8A-4147-A177-3AD203B41FA5}">
                      <a16:colId xmlns:a16="http://schemas.microsoft.com/office/drawing/2014/main" val="526395646"/>
                    </a:ext>
                  </a:extLst>
                </a:gridCol>
              </a:tblGrid>
              <a:tr h="407900">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Solution Ideas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529710318"/>
                  </a:ext>
                </a:extLst>
              </a:tr>
              <a:tr h="447995">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Building Block</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Typical Solutions</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5265151"/>
                  </a:ext>
                </a:extLst>
              </a:tr>
              <a:tr h="481957">
                <a:tc rowSpan="3">
                  <a:txBody>
                    <a:bodyPr/>
                    <a:lstStyle/>
                    <a:p>
                      <a:pPr marL="0" marR="0" algn="l" defTabSz="914367" rtl="0" eaLnBrk="1" latinLnBrk="0" hangingPunct="1">
                        <a:spcBef>
                          <a:spcPts val="0"/>
                        </a:spcBef>
                        <a:spcAft>
                          <a:spcPts val="0"/>
                        </a:spcAft>
                      </a:pPr>
                      <a:r>
                        <a:rPr lang="en-US" sz="1000" kern="1200" dirty="0">
                          <a:solidFill>
                            <a:schemeClr val="tx1"/>
                          </a:solidFill>
                          <a:latin typeface="Segoe UI" panose="020B0502040204020203" pitchFamily="34" charset="0"/>
                          <a:ea typeface="+mn-ea"/>
                          <a:cs typeface="Segoe UI" panose="020B0502040204020203" pitchFamily="34" charset="0"/>
                        </a:rPr>
                        <a:t>Talent Management</a:t>
                      </a:r>
                    </a:p>
                    <a:p>
                      <a:pPr marL="0" marR="0">
                        <a:spcBef>
                          <a:spcPts val="0"/>
                        </a:spcBef>
                        <a:spcAft>
                          <a:spcPts val="0"/>
                        </a:spcAft>
                      </a:pPr>
                      <a:endParaRPr lang="en-US" sz="10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panose="020B0502040204020203" pitchFamily="34" charset="0"/>
                          <a:ea typeface="+mn-ea"/>
                          <a:cs typeface="Segoe UI" panose="020B0502040204020203" pitchFamily="34" charset="0"/>
                        </a:rPr>
                        <a:t>HR talent management lifecycle to attract the right people, onboard new employees, and enable their growth. </a:t>
                      </a:r>
                      <a:r>
                        <a:rPr lang="en-US" sz="900" dirty="0">
                          <a:effectLst/>
                        </a:rPr>
                        <a:t>Build accurate candidate profiles, conduct collaborative interviews, and improve the ROI of your hiring process.</a:t>
                      </a:r>
                      <a:endParaRPr lang="en-US" sz="90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8166128"/>
                  </a:ext>
                </a:extLst>
              </a:tr>
              <a:tr h="45430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Key terms:  </a:t>
                      </a:r>
                      <a:r>
                        <a:rPr lang="en-US" sz="900" kern="1200" dirty="0">
                          <a:solidFill>
                            <a:schemeClr val="tx1"/>
                          </a:solidFill>
                          <a:latin typeface="Segoe UI" panose="020B0502040204020203" pitchFamily="34" charset="0"/>
                          <a:ea typeface="+mn-ea"/>
                          <a:cs typeface="Segoe UI" panose="020B0502040204020203" pitchFamily="34" charset="0"/>
                        </a:rPr>
                        <a:t>hire, interview, candidates, onboarding, professional growth, human resources, staffing, professional development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07642639"/>
                  </a:ext>
                </a:extLst>
              </a:tr>
              <a:tr h="422311">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Examples</a:t>
                      </a:r>
                      <a:r>
                        <a:rPr lang="en-US" sz="900" kern="1200" dirty="0">
                          <a:solidFill>
                            <a:schemeClr val="tx1"/>
                          </a:solidFill>
                          <a:latin typeface="Segoe UI" panose="020B0502040204020203" pitchFamily="34" charset="0"/>
                          <a:ea typeface="+mn-ea"/>
                          <a:cs typeface="Segoe UI" panose="020B0502040204020203" pitchFamily="34" charset="0"/>
                        </a:rPr>
                        <a:t>: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3281895"/>
                  </a:ext>
                </a:extLst>
              </a:tr>
              <a:tr h="463692">
                <a:tc rowSpan="3">
                  <a:txBody>
                    <a:bodyPr/>
                    <a:lstStyle/>
                    <a:p>
                      <a:pPr marL="0" marR="0" algn="l" defTabSz="914367" rtl="0" eaLnBrk="1" latinLnBrk="0" hangingPunct="1">
                        <a:spcBef>
                          <a:spcPts val="0"/>
                        </a:spcBef>
                        <a:spcAft>
                          <a:spcPts val="0"/>
                        </a:spcAft>
                      </a:pPr>
                      <a:r>
                        <a:rPr lang="en-US" sz="1000" kern="1200" dirty="0">
                          <a:solidFill>
                            <a:schemeClr val="tx1"/>
                          </a:solidFill>
                          <a:latin typeface="Segoe UI" panose="020B0502040204020203" pitchFamily="34" charset="0"/>
                          <a:ea typeface="+mn-ea"/>
                          <a:cs typeface="Segoe UI" panose="020B0502040204020203" pitchFamily="34" charset="0"/>
                        </a:rPr>
                        <a:t>Retail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panose="020B0502040204020203" pitchFamily="34" charset="0"/>
                        <a:ea typeface="+mn-ea"/>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dirty="0">
                          <a:effectLst/>
                        </a:rPr>
                        <a:t>Elevate your brand and encourage buying behavior by engaging customers through cross-channel technology and personalized retail experiences.  Optimize retail operations.  Create seamless shopping experience.</a:t>
                      </a:r>
                      <a:endParaRPr lang="en-US" sz="900"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651018"/>
                  </a:ext>
                </a:extLst>
              </a:tr>
              <a:tr h="463692">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 </a:t>
                      </a:r>
                      <a:r>
                        <a:rPr lang="en-US" sz="900" kern="1200" dirty="0">
                          <a:solidFill>
                            <a:schemeClr val="tx1"/>
                          </a:solidFill>
                          <a:latin typeface="Segoe UI" panose="020B0502040204020203" pitchFamily="34" charset="0"/>
                          <a:ea typeface="+mn-ea"/>
                          <a:cs typeface="Segoe UI" panose="020B0502040204020203" pitchFamily="34" charset="0"/>
                        </a:rPr>
                        <a:t>Point of sale, payments, purchase orders, products, merchandising, pricing, loyalty, inventory</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353286112"/>
                  </a:ext>
                </a:extLst>
              </a:tr>
              <a:tr h="44832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Examples: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74592647"/>
                  </a:ext>
                </a:extLst>
              </a:tr>
              <a:tr h="694464">
                <a:tc rowSpan="3">
                  <a:txBody>
                    <a:bodyPr/>
                    <a:lstStyle/>
                    <a:p>
                      <a:pPr marL="0" marR="0" algn="l" defTabSz="914367" rtl="0" eaLnBrk="1" latinLnBrk="0" hangingPunct="1">
                        <a:spcBef>
                          <a:spcPts val="0"/>
                        </a:spcBef>
                        <a:spcAft>
                          <a:spcPts val="0"/>
                        </a:spcAft>
                      </a:pPr>
                      <a:r>
                        <a:rPr lang="en-US" sz="1000" kern="1200" dirty="0">
                          <a:solidFill>
                            <a:schemeClr val="tx1"/>
                          </a:solidFill>
                          <a:latin typeface="Segoe UI" panose="020B0502040204020203" pitchFamily="34" charset="0"/>
                          <a:ea typeface="+mn-ea"/>
                          <a:cs typeface="Segoe UI" panose="020B0502040204020203" pitchFamily="34" charset="0"/>
                        </a:rPr>
                        <a:t>Finance and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panose="020B0502040204020203" pitchFamily="34" charset="0"/>
                        <a:ea typeface="+mn-ea"/>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panose="020B0502040204020203" pitchFamily="34" charset="0"/>
                          <a:ea typeface="+mn-ea"/>
                          <a:cs typeface="Segoe UI" panose="020B0502040204020203" pitchFamily="34" charset="0"/>
                        </a:rPr>
                        <a:t>Enterprise resource management for financials, demand planning, supply chain, manufacturing, and distribution.  Intelligence process to coordinate people and assets more efficiently.  Extendable business process.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1693175"/>
                  </a:ext>
                </a:extLst>
              </a:tr>
              <a:tr h="399705">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Segoe UI" panose="020B0502040204020203" pitchFamily="34" charset="0"/>
                          <a:ea typeface="+mn-ea"/>
                          <a:cs typeface="Segoe UI" panose="020B0502040204020203" pitchFamily="34" charset="0"/>
                        </a:rPr>
                        <a:t>Key terms</a:t>
                      </a:r>
                      <a:r>
                        <a:rPr lang="en-US" sz="900" kern="1200" dirty="0">
                          <a:solidFill>
                            <a:schemeClr val="tx1"/>
                          </a:solidFill>
                          <a:latin typeface="Segoe UI" panose="020B0502040204020203" pitchFamily="34" charset="0"/>
                          <a:ea typeface="+mn-ea"/>
                          <a:cs typeface="Segoe UI" panose="020B0502040204020203" pitchFamily="34" charset="0"/>
                        </a:rPr>
                        <a:t>:  Accounts Payable, Accounts Receivable, General Ledger, Inventory, Logistics, Manufacturing, Payroll, Supply Chain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1296316"/>
                  </a:ext>
                </a:extLst>
              </a:tr>
              <a:tr h="69446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b="1" kern="1200" dirty="0">
                          <a:solidFill>
                            <a:schemeClr val="tx1"/>
                          </a:solidFill>
                          <a:latin typeface="Segoe UI" panose="020B0502040204020203" pitchFamily="34" charset="0"/>
                          <a:ea typeface="+mn-ea"/>
                          <a:cs typeface="Segoe UI" panose="020B0502040204020203" pitchFamily="34" charset="0"/>
                        </a:rPr>
                        <a:t>Examples:  </a:t>
                      </a:r>
                      <a:r>
                        <a:rPr lang="en-US" sz="900" b="0" kern="1200" dirty="0">
                          <a:solidFill>
                            <a:schemeClr val="tx1"/>
                          </a:solidFill>
                          <a:latin typeface="Segoe UI" panose="020B0502040204020203" pitchFamily="34" charset="0"/>
                          <a:ea typeface="+mn-ea"/>
                          <a:cs typeface="Segoe UI" panose="020B0502040204020203" pitchFamily="34" charset="0"/>
                        </a:rPr>
                        <a:t>Manufacturing</a:t>
                      </a:r>
                      <a:endParaRPr lang="en-US" sz="900" b="1" kern="1200" dirty="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45922384"/>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dirty="0"/>
              <a:t>Business Apps: Unified Operations</a:t>
            </a:r>
          </a:p>
        </p:txBody>
      </p:sp>
      <p:graphicFrame>
        <p:nvGraphicFramePr>
          <p:cNvPr id="6" name="Table 5">
            <a:extLst>
              <a:ext uri="{FF2B5EF4-FFF2-40B4-BE49-F238E27FC236}">
                <a16:creationId xmlns:a16="http://schemas.microsoft.com/office/drawing/2014/main" id="{1A3D487F-B6DF-4B23-A713-974F0A0EA662}"/>
              </a:ext>
            </a:extLst>
          </p:cNvPr>
          <p:cNvGraphicFramePr>
            <a:graphicFrameLocks noGrp="1"/>
          </p:cNvGraphicFramePr>
          <p:nvPr>
            <p:extLst/>
          </p:nvPr>
        </p:nvGraphicFramePr>
        <p:xfrm>
          <a:off x="6688379" y="979041"/>
          <a:ext cx="4961015" cy="5403346"/>
        </p:xfrm>
        <a:graphic>
          <a:graphicData uri="http://schemas.openxmlformats.org/drawingml/2006/table">
            <a:tbl>
              <a:tblPr firstRow="1" firstCol="1" bandRow="1"/>
              <a:tblGrid>
                <a:gridCol w="1283585">
                  <a:extLst>
                    <a:ext uri="{9D8B030D-6E8A-4147-A177-3AD203B41FA5}">
                      <a16:colId xmlns:a16="http://schemas.microsoft.com/office/drawing/2014/main" val="1602185061"/>
                    </a:ext>
                  </a:extLst>
                </a:gridCol>
                <a:gridCol w="3677430">
                  <a:extLst>
                    <a:ext uri="{9D8B030D-6E8A-4147-A177-3AD203B41FA5}">
                      <a16:colId xmlns:a16="http://schemas.microsoft.com/office/drawing/2014/main" val="1022456163"/>
                    </a:ext>
                  </a:extLst>
                </a:gridCol>
              </a:tblGrid>
              <a:tr h="363518">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Top Partner Needs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71051">
                <a:tc>
                  <a:txBody>
                    <a:bodyPr/>
                    <a:lstStyle/>
                    <a:p>
                      <a:pPr marL="0" marR="0">
                        <a:spcBef>
                          <a:spcPts val="0"/>
                        </a:spcBef>
                        <a:spcAft>
                          <a:spcPts val="0"/>
                        </a:spcAft>
                      </a:pP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598372">
                <a:tc rowSpan="7">
                  <a:txBody>
                    <a:bodyPr/>
                    <a:lstStyle/>
                    <a:p>
                      <a:pPr marL="0" marR="0" algn="l" defTabSz="914180" rtl="0" eaLnBrk="1" latinLnBrk="0" hangingPunct="1">
                        <a:spcBef>
                          <a:spcPts val="0"/>
                        </a:spcBef>
                        <a:spcAft>
                          <a:spcPts val="0"/>
                        </a:spcAft>
                      </a:pPr>
                      <a:r>
                        <a:rPr lang="en-US" sz="1400" kern="1200" dirty="0">
                          <a:solidFill>
                            <a:schemeClr val="tx1"/>
                          </a:solidFill>
                          <a:effectLst/>
                          <a:latin typeface="Segoe UI" panose="020B0502040204020203" pitchFamily="34" charset="0"/>
                          <a:cs typeface="Segoe UI" panose="020B0502040204020203" pitchFamily="34" charset="0"/>
                        </a:rPr>
                        <a:t>Top Partner Needs</a:t>
                      </a:r>
                      <a:endParaRPr lang="en-US" sz="1400" kern="1200" dirty="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Understand Dynamics 365 apps, plans and licensing</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552787">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Knowledge of the customer segment (SMC, Enterprise)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1613802"/>
                  </a:ext>
                </a:extLst>
              </a:tr>
              <a:tr h="814556">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Segoe UI" panose="020B0502040204020203" pitchFamily="34" charset="0"/>
                          <a:ea typeface="+mn-ea"/>
                          <a:cs typeface="Segoe UI" panose="020B0502040204020203" pitchFamily="34" charset="0"/>
                        </a:rPr>
                        <a:t>Business expertise for business app focus (Financials &amp; Operations, Retail, Talent)</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511954">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Demos that focus on customer pain points &amp; business value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5619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Usage of internal use rights to get your organization on Dynamics</a:t>
                      </a:r>
                    </a:p>
                  </a:txBody>
                  <a:tcPr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81455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Understand how Dynamics enables Digital Transformation</a:t>
                      </a:r>
                    </a:p>
                  </a:txBody>
                  <a:tcPr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814556">
                <a:tc vMerge="1">
                  <a:txBody>
                    <a:bodyPr/>
                    <a:lstStyle/>
                    <a:p>
                      <a:endParaRPr lang="en-US"/>
                    </a:p>
                  </a:txBody>
                  <a:tcPr/>
                </a:tc>
                <a:tc>
                  <a:txBody>
                    <a:bodyPr/>
                    <a:lstStyle/>
                    <a:p>
                      <a:pPr marL="0" marR="0" algn="l" defTabSz="914367" rtl="0" eaLnBrk="1" latinLnBrk="0" hangingPunct="1">
                        <a:spcBef>
                          <a:spcPts val="0"/>
                        </a:spcBef>
                        <a:spcAft>
                          <a:spcPts val="0"/>
                        </a:spcAft>
                      </a:pPr>
                      <a:r>
                        <a:rPr lang="en-US" sz="1200" kern="1200" dirty="0">
                          <a:solidFill>
                            <a:schemeClr val="tx1"/>
                          </a:solidFill>
                          <a:latin typeface="Segoe UI" panose="020B0502040204020203" pitchFamily="34" charset="0"/>
                          <a:ea typeface="+mn-ea"/>
                          <a:cs typeface="Segoe UI" panose="020B0502040204020203" pitchFamily="34" charset="0"/>
                        </a:rPr>
                        <a:t>Develop vertical industry focus and IP for differentiation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bl>
          </a:graphicData>
        </a:graphic>
      </p:graphicFrame>
    </p:spTree>
    <p:extLst>
      <p:ext uri="{BB962C8B-B14F-4D97-AF65-F5344CB8AC3E}">
        <p14:creationId xmlns:p14="http://schemas.microsoft.com/office/powerpoint/2010/main" val="219432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e 62">
            <a:extLst>
              <a:ext uri="{FF2B5EF4-FFF2-40B4-BE49-F238E27FC236}">
                <a16:creationId xmlns:a16="http://schemas.microsoft.com/office/drawing/2014/main" id="{660E9436-7265-4197-AAD8-E276F1AF6959}"/>
              </a:ext>
            </a:extLst>
          </p:cNvPr>
          <p:cNvGraphicFramePr>
            <a:graphicFrameLocks noGrp="1"/>
          </p:cNvGraphicFramePr>
          <p:nvPr>
            <p:extLst>
              <p:ext uri="{D42A27DB-BD31-4B8C-83A1-F6EECF244321}">
                <p14:modId xmlns:p14="http://schemas.microsoft.com/office/powerpoint/2010/main" val="3342040621"/>
              </p:ext>
            </p:extLst>
          </p:nvPr>
        </p:nvGraphicFramePr>
        <p:xfrm>
          <a:off x="457200" y="2362707"/>
          <a:ext cx="11279187" cy="4395396"/>
        </p:xfrm>
        <a:graphic>
          <a:graphicData uri="http://schemas.openxmlformats.org/drawingml/2006/table">
            <a:tbl>
              <a:tblPr firstRow="1" bandRow="1"/>
              <a:tblGrid>
                <a:gridCol w="2049401">
                  <a:extLst>
                    <a:ext uri="{9D8B030D-6E8A-4147-A177-3AD203B41FA5}">
                      <a16:colId xmlns:a16="http://schemas.microsoft.com/office/drawing/2014/main" val="1855855905"/>
                    </a:ext>
                  </a:extLst>
                </a:gridCol>
                <a:gridCol w="2049401">
                  <a:extLst>
                    <a:ext uri="{9D8B030D-6E8A-4147-A177-3AD203B41FA5}">
                      <a16:colId xmlns:a16="http://schemas.microsoft.com/office/drawing/2014/main" val="924391555"/>
                    </a:ext>
                  </a:extLst>
                </a:gridCol>
                <a:gridCol w="3552795">
                  <a:extLst>
                    <a:ext uri="{9D8B030D-6E8A-4147-A177-3AD203B41FA5}">
                      <a16:colId xmlns:a16="http://schemas.microsoft.com/office/drawing/2014/main" val="4151881458"/>
                    </a:ext>
                  </a:extLst>
                </a:gridCol>
                <a:gridCol w="3627590">
                  <a:extLst>
                    <a:ext uri="{9D8B030D-6E8A-4147-A177-3AD203B41FA5}">
                      <a16:colId xmlns:a16="http://schemas.microsoft.com/office/drawing/2014/main" val="343532603"/>
                    </a:ext>
                  </a:extLst>
                </a:gridCol>
              </a:tblGrid>
              <a:tr h="265313">
                <a:tc>
                  <a:txBody>
                    <a:bodyPr/>
                    <a:lstStyle/>
                    <a:p>
                      <a:pPr>
                        <a:spcAft>
                          <a:spcPts val="600"/>
                        </a:spcAft>
                      </a:pPr>
                      <a:r>
                        <a:rPr lang="en-US" sz="1200" kern="1200">
                          <a:solidFill>
                            <a:schemeClr val="bg1"/>
                          </a:solidFill>
                          <a:latin typeface="Segoe UI Semibold" panose="020B0702040204020203" pitchFamily="34" charset="0"/>
                          <a:cs typeface="Segoe UI Semibold" panose="020B0702040204020203" pitchFamily="34" charset="0"/>
                        </a:rPr>
                        <a:t>Practice/Solution</a:t>
                      </a:r>
                      <a:endParaRPr lang="en-US" sz="1200" kern="1200">
                        <a:solidFill>
                          <a:schemeClr val="bg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spcAft>
                          <a:spcPts val="600"/>
                        </a:spcAft>
                      </a:pPr>
                      <a:endParaRPr lang="en-US" sz="1200" kern="1200">
                        <a:solidFill>
                          <a:schemeClr val="bg1"/>
                        </a:solidFill>
                        <a:latin typeface="Segoe UI Semibold" panose="020B0702040204020203" pitchFamily="34" charset="0"/>
                        <a:ea typeface="+mn-ea"/>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spcAft>
                          <a:spcPts val="600"/>
                        </a:spcAft>
                      </a:pPr>
                      <a:r>
                        <a:rPr lang="en-US" sz="1200" kern="1200">
                          <a:solidFill>
                            <a:schemeClr val="bg1"/>
                          </a:solidFill>
                          <a:latin typeface="Segoe UI Semibold" panose="020B0702040204020203" pitchFamily="34" charset="0"/>
                          <a:cs typeface="Segoe UI Semibold" panose="020B0702040204020203" pitchFamily="34" charset="0"/>
                        </a:rPr>
                        <a:t>Practice building block</a:t>
                      </a:r>
                      <a:endParaRPr lang="en-US" sz="12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tx1"/>
                    </a:solidFill>
                  </a:tcPr>
                </a:tc>
                <a:tc>
                  <a:txBody>
                    <a:bodyPr/>
                    <a:lstStyle/>
                    <a:p>
                      <a:pPr>
                        <a:spcAft>
                          <a:spcPts val="600"/>
                        </a:spcAft>
                      </a:pPr>
                      <a:r>
                        <a:rPr lang="en-US" sz="1200" kern="1200">
                          <a:solidFill>
                            <a:schemeClr val="bg1"/>
                          </a:solidFill>
                          <a:latin typeface="Segoe UI Semibold" panose="020B0702040204020203" pitchFamily="34" charset="0"/>
                          <a:cs typeface="Segoe UI Semibold" panose="020B0702040204020203" pitchFamily="34" charset="0"/>
                        </a:rPr>
                        <a:t>Workloads</a:t>
                      </a:r>
                      <a:endParaRPr lang="en-US" sz="1200" b="1" kern="1200">
                        <a:solidFill>
                          <a:schemeClr val="bg1"/>
                        </a:solidFill>
                        <a:latin typeface="Segoe UI Semibold" panose="020B0702040204020203" pitchFamily="34" charset="0"/>
                        <a:ea typeface="+mn-ea"/>
                        <a:cs typeface="Segoe UI Semibold" panose="020B0702040204020203" pitchFamily="34" charset="0"/>
                      </a:endParaRPr>
                    </a:p>
                  </a:txBody>
                  <a:tcP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2460854176"/>
                  </a:ext>
                </a:extLst>
              </a:tr>
              <a:tr h="750252">
                <a:tc rowSpan="7">
                  <a:txBody>
                    <a:bodyPr/>
                    <a:lstStyle/>
                    <a:p>
                      <a:r>
                        <a:rPr lang="en-US" sz="1100" kern="1200">
                          <a:solidFill>
                            <a:schemeClr val="tx1"/>
                          </a:solidFill>
                          <a:latin typeface="Segoe UI Semibold" panose="020B0702040204020203" pitchFamily="34" charset="0"/>
                          <a:cs typeface="Segoe UI Semibold" panose="020B0702040204020203" pitchFamily="34" charset="0"/>
                        </a:rPr>
                        <a:t>Data Platform and Analytics</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3">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kern="1200">
                          <a:solidFill>
                            <a:schemeClr val="tx1"/>
                          </a:solidFill>
                          <a:latin typeface="Segoe UI Semibold" panose="020B0702040204020203" pitchFamily="34" charset="0"/>
                          <a:ea typeface="+mn-ea"/>
                          <a:cs typeface="Segoe UI Semibold" panose="020B0702040204020203" pitchFamily="34" charset="0"/>
                        </a:rPr>
                        <a:t>Data Modernization</a:t>
                      </a:r>
                    </a:p>
                    <a:p>
                      <a:pPr>
                        <a:spcAft>
                          <a:spcPts val="300"/>
                        </a:spcAft>
                      </a:pPr>
                      <a:endParaRPr lang="en-US" sz="1100" kern="1200">
                        <a:solidFill>
                          <a:schemeClr val="tx1"/>
                        </a:solidFill>
                        <a:latin typeface="Segoe UI Semibold" panose="020B0702040204020203" pitchFamily="34" charset="0"/>
                        <a:ea typeface="+mn-ea"/>
                        <a:cs typeface="Segoe UI Semibold" panose="020B07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300"/>
                        </a:spcAft>
                      </a:pPr>
                      <a:r>
                        <a:rPr lang="en-US" sz="1100" kern="1200">
                          <a:solidFill>
                            <a:schemeClr val="tx1"/>
                          </a:solidFill>
                        </a:rPr>
                        <a:t>Data Platform Modernization and Mission Critical Applications</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SQL: Data Platform Modernization</a:t>
                      </a:r>
                    </a:p>
                    <a:p>
                      <a:pPr>
                        <a:spcAft>
                          <a:spcPts val="300"/>
                        </a:spcAft>
                      </a:pPr>
                      <a:r>
                        <a:rPr lang="en-US" sz="1100" u="none" kern="1200">
                          <a:solidFill>
                            <a:schemeClr val="tx1"/>
                          </a:solidFill>
                        </a:rPr>
                        <a:t>SQL: Mission Critical Application Platform</a:t>
                      </a:r>
                    </a:p>
                    <a:p>
                      <a:pPr>
                        <a:spcAft>
                          <a:spcPts val="300"/>
                        </a:spcAft>
                      </a:pPr>
                      <a:r>
                        <a:rPr lang="en-US" sz="1100" u="none" kern="1200">
                          <a:solidFill>
                            <a:schemeClr val="tx1"/>
                          </a:solidFill>
                        </a:rPr>
                        <a:t>Azure-DA: Data Services (e.g. SQL DB)</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03768734"/>
                  </a:ext>
                </a:extLst>
              </a:tr>
              <a:tr h="250573">
                <a:tc vMerge="1">
                  <a:txBody>
                    <a:bodyPr/>
                    <a:lstStyle/>
                    <a:p>
                      <a:endParaRPr lang="en-US"/>
                    </a:p>
                  </a:txBody>
                  <a:tcPr>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a:spcBef>
                          <a:spcPts val="0"/>
                        </a:spcBef>
                        <a:spcAft>
                          <a:spcPts val="300"/>
                        </a:spcAft>
                      </a:pPr>
                      <a:r>
                        <a:rPr lang="en-US" sz="1100" kern="1200">
                          <a:solidFill>
                            <a:schemeClr val="tx1"/>
                          </a:solidFill>
                        </a:rPr>
                        <a:t>Oracle Migration to SQL/Azure</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u="none" kern="1200">
                          <a:solidFill>
                            <a:schemeClr val="tx1"/>
                          </a:solidFill>
                        </a:rPr>
                        <a:t>SQL: Application Platform Migration</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13130929"/>
                  </a:ext>
                </a:extLst>
              </a:tr>
              <a:tr h="847526">
                <a:tc vMerge="1">
                  <a:txBody>
                    <a:bodyPr/>
                    <a:lstStyle/>
                    <a:p>
                      <a:endParaRPr lang="en-US"/>
                    </a:p>
                  </a:txBody>
                  <a:tcPr/>
                </a:tc>
                <a:tc vMerge="1">
                  <a:txBody>
                    <a:bodyPr/>
                    <a:lstStyle/>
                    <a:p>
                      <a:endParaRPr lang="en-US"/>
                    </a:p>
                  </a:txBody>
                  <a:tcPr/>
                </a:tc>
                <a:tc>
                  <a:txBody>
                    <a:bodyPr/>
                    <a:lstStyle/>
                    <a:p>
                      <a:pPr marL="0" marR="0">
                        <a:spcBef>
                          <a:spcPts val="0"/>
                        </a:spcBef>
                        <a:spcAft>
                          <a:spcPts val="300"/>
                        </a:spcAft>
                      </a:pPr>
                      <a:r>
                        <a:rPr lang="en-US" sz="1100" kern="1200">
                          <a:solidFill>
                            <a:schemeClr val="tx1"/>
                          </a:solidFill>
                        </a:rPr>
                        <a:t>Data Warehousing and Big Data</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SQL: Enterprise Data Warehouse</a:t>
                      </a:r>
                    </a:p>
                    <a:p>
                      <a:pPr>
                        <a:spcAft>
                          <a:spcPts val="300"/>
                        </a:spcAft>
                      </a:pPr>
                      <a:r>
                        <a:rPr lang="en-US" sz="1100" u="none" kern="1200">
                          <a:solidFill>
                            <a:schemeClr val="tx1"/>
                          </a:solidFill>
                        </a:rPr>
                        <a:t>SQL: Big Data</a:t>
                      </a:r>
                    </a:p>
                    <a:p>
                      <a:pPr>
                        <a:spcAft>
                          <a:spcPts val="300"/>
                        </a:spcAft>
                      </a:pPr>
                      <a:r>
                        <a:rPr lang="en-US" sz="1100" u="none" kern="1200">
                          <a:solidFill>
                            <a:schemeClr val="tx1"/>
                          </a:solidFill>
                        </a:rPr>
                        <a:t>Azure-DA: Big Data </a:t>
                      </a:r>
                    </a:p>
                    <a:p>
                      <a:pPr>
                        <a:spcAft>
                          <a:spcPts val="300"/>
                        </a:spcAft>
                      </a:pPr>
                      <a:r>
                        <a:rPr lang="en-US" sz="1100" u="none" kern="1200">
                          <a:solidFill>
                            <a:schemeClr val="tx1"/>
                          </a:solidFill>
                        </a:rPr>
                        <a:t>Azure-DA: Modern Data Warehouse</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59995840"/>
                  </a:ext>
                </a:extLst>
              </a:tr>
              <a:tr h="648542">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r>
                        <a:rPr lang="en-US" sz="1100" kern="1200">
                          <a:solidFill>
                            <a:schemeClr val="tx1"/>
                          </a:solidFill>
                          <a:latin typeface="Segoe UI Semibold" panose="020B0702040204020203" pitchFamily="34" charset="0"/>
                          <a:ea typeface="+mn-ea"/>
                          <a:cs typeface="Segoe UI Semibold" panose="020B0702040204020203" pitchFamily="34" charset="0"/>
                        </a:rPr>
                        <a:t>Analytics and AI</a:t>
                      </a: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300"/>
                        </a:spcAft>
                      </a:pPr>
                      <a:r>
                        <a:rPr lang="en-US" sz="1100" kern="1200">
                          <a:solidFill>
                            <a:schemeClr val="tx1"/>
                          </a:solidFill>
                        </a:rPr>
                        <a:t>Business Analytics and AI</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SQL: Advanced Analytics/R</a:t>
                      </a:r>
                    </a:p>
                    <a:p>
                      <a:pPr>
                        <a:spcAft>
                          <a:spcPts val="300"/>
                        </a:spcAft>
                      </a:pPr>
                      <a:r>
                        <a:rPr lang="en-US" sz="1100" u="none" kern="1200">
                          <a:solidFill>
                            <a:schemeClr val="tx1"/>
                          </a:solidFill>
                        </a:rPr>
                        <a:t>Azure-DA: Advanced Analytics</a:t>
                      </a:r>
                    </a:p>
                    <a:p>
                      <a:pPr>
                        <a:spcAft>
                          <a:spcPts val="300"/>
                        </a:spcAft>
                      </a:pPr>
                      <a:r>
                        <a:rPr lang="it-IT" sz="1100" u="none" kern="1200">
                          <a:solidFill>
                            <a:schemeClr val="tx1"/>
                          </a:solidFill>
                        </a:rPr>
                        <a:t>Azure-DA: Cortana Analytics (Cognitive Intelligence)</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27880100"/>
                  </a:ext>
                </a:extLst>
              </a:tr>
              <a:tr h="449557">
                <a:tc vMerge="1">
                  <a:txBody>
                    <a:bodyPr/>
                    <a:lstStyle/>
                    <a:p>
                      <a:endParaRPr lang="en-US"/>
                    </a:p>
                  </a:txBody>
                  <a:tcPr/>
                </a:tc>
                <a:tc vMerge="1">
                  <a:txBody>
                    <a:bodyPr/>
                    <a:lstStyle/>
                    <a:p>
                      <a:endParaRPr lang="en-US"/>
                    </a:p>
                  </a:txBody>
                  <a:tcPr/>
                </a:tc>
                <a:tc>
                  <a:txBody>
                    <a:bodyPr/>
                    <a:lstStyle/>
                    <a:p>
                      <a:pPr marL="0" marR="0">
                        <a:spcBef>
                          <a:spcPts val="0"/>
                        </a:spcBef>
                        <a:spcAft>
                          <a:spcPts val="300"/>
                        </a:spcAft>
                      </a:pPr>
                      <a:r>
                        <a:rPr lang="en-US" sz="1100" kern="1200">
                          <a:solidFill>
                            <a:schemeClr val="tx1"/>
                          </a:solidFill>
                        </a:rPr>
                        <a:t>Modern Business Intelligence</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SQL: Business Intelligence</a:t>
                      </a:r>
                    </a:p>
                    <a:p>
                      <a:pPr>
                        <a:spcAft>
                          <a:spcPts val="300"/>
                        </a:spcAft>
                      </a:pPr>
                      <a:r>
                        <a:rPr lang="en-US" sz="1100" u="none" kern="1200">
                          <a:solidFill>
                            <a:schemeClr val="tx1"/>
                          </a:solidFill>
                          <a:latin typeface="+mn-lt"/>
                          <a:ea typeface="+mn-ea"/>
                          <a:cs typeface="+mn-cs"/>
                        </a:rPr>
                        <a:t>O365: Power BI Pro </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52254743"/>
                  </a:ext>
                </a:extLst>
              </a:tr>
              <a:tr h="449557">
                <a:tc vMerge="1">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100" kern="1200">
                          <a:solidFill>
                            <a:schemeClr val="tx1"/>
                          </a:solidFill>
                          <a:latin typeface="Segoe UI Semibold" panose="020B0702040204020203" pitchFamily="34" charset="0"/>
                          <a:ea typeface="+mn-ea"/>
                          <a:cs typeface="Segoe UI Semibold" panose="020B0702040204020203" pitchFamily="34" charset="0"/>
                        </a:rPr>
                        <a:t>IoT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spcBef>
                          <a:spcPts val="0"/>
                        </a:spcBef>
                        <a:spcAft>
                          <a:spcPts val="300"/>
                        </a:spcAft>
                      </a:pPr>
                      <a:r>
                        <a:rPr lang="en-US" sz="1100" kern="1200">
                          <a:solidFill>
                            <a:schemeClr val="tx1"/>
                          </a:solidFill>
                        </a:rPr>
                        <a:t>IoT PaaS Solutions</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IOT: Remote Monitoring</a:t>
                      </a:r>
                    </a:p>
                    <a:p>
                      <a:pPr>
                        <a:spcAft>
                          <a:spcPts val="300"/>
                        </a:spcAft>
                      </a:pPr>
                      <a:r>
                        <a:rPr lang="en-US" sz="1100" u="none" kern="1200">
                          <a:solidFill>
                            <a:schemeClr val="tx1"/>
                          </a:solidFill>
                        </a:rPr>
                        <a:t>IOT: Predictive Maintenance</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181855717"/>
                  </a:ext>
                </a:extLst>
              </a:tr>
              <a:tr h="635244">
                <a:tc vMerge="1">
                  <a:txBody>
                    <a:bodyPr/>
                    <a:lstStyle/>
                    <a:p>
                      <a:endParaRPr lang="en-US"/>
                    </a:p>
                  </a:txBody>
                  <a:tcPr/>
                </a:tc>
                <a:tc vMerge="1">
                  <a:txBody>
                    <a:bodyPr/>
                    <a:lstStyle/>
                    <a:p>
                      <a:endParaRPr lang="en-US"/>
                    </a:p>
                  </a:txBody>
                  <a:tcPr/>
                </a:tc>
                <a:tc>
                  <a:txBody>
                    <a:bodyPr/>
                    <a:lstStyle/>
                    <a:p>
                      <a:pPr marL="0" marR="0">
                        <a:spcBef>
                          <a:spcPts val="0"/>
                        </a:spcBef>
                        <a:spcAft>
                          <a:spcPts val="300"/>
                        </a:spcAft>
                      </a:pPr>
                      <a:r>
                        <a:rPr lang="en-US" sz="1100" kern="1200">
                          <a:solidFill>
                            <a:schemeClr val="tx1"/>
                          </a:solidFill>
                        </a:rPr>
                        <a:t>IoT SaaS Solutions</a:t>
                      </a:r>
                      <a:endParaRPr lang="en-US" sz="1100" kern="1200">
                        <a:solidFill>
                          <a:schemeClr val="tx1"/>
                        </a:solidFill>
                        <a:latin typeface="Segoe UI Light" panose="020B0502040204020203" pitchFamily="34" charset="0"/>
                        <a:ea typeface="+mn-ea"/>
                        <a:cs typeface="Segoe UI Light" panose="020B0502040204020203" pitchFamily="34" charset="0"/>
                      </a:endParaRPr>
                    </a:p>
                  </a:txBody>
                  <a:tcPr anchor="ctr">
                    <a:lnL w="12700" cap="flat" cmpd="sng" algn="ctr">
                      <a:solidFill>
                        <a:schemeClr val="tx1"/>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tc>
                  <a:txBody>
                    <a:bodyPr/>
                    <a:lstStyle/>
                    <a:p>
                      <a:pPr>
                        <a:spcAft>
                          <a:spcPts val="300"/>
                        </a:spcAft>
                      </a:pPr>
                      <a:r>
                        <a:rPr lang="en-US" sz="1100" u="none" kern="1200">
                          <a:solidFill>
                            <a:schemeClr val="tx1"/>
                          </a:solidFill>
                        </a:rPr>
                        <a:t>IOT: Remote Monitoring</a:t>
                      </a:r>
                    </a:p>
                    <a:p>
                      <a:pPr>
                        <a:spcAft>
                          <a:spcPts val="300"/>
                        </a:spcAft>
                      </a:pPr>
                      <a:r>
                        <a:rPr lang="en-US" sz="1100" u="none" kern="1200">
                          <a:solidFill>
                            <a:schemeClr val="tx1"/>
                          </a:solidFill>
                        </a:rPr>
                        <a:t>IOT: Predictive Maintenance</a:t>
                      </a:r>
                      <a:endParaRPr lang="en-US" sz="1100" u="none"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09615127"/>
                  </a:ext>
                </a:extLst>
              </a:tr>
            </a:tbl>
          </a:graphicData>
        </a:graphic>
      </p:graphicFrame>
      <p:sp>
        <p:nvSpPr>
          <p:cNvPr id="20" name="Arrow: Pentagon 19">
            <a:extLst>
              <a:ext uri="{FF2B5EF4-FFF2-40B4-BE49-F238E27FC236}">
                <a16:creationId xmlns:a16="http://schemas.microsoft.com/office/drawing/2014/main" id="{19D11668-50A2-490F-9D8D-949D3338C1FE}"/>
              </a:ext>
            </a:extLst>
          </p:cNvPr>
          <p:cNvSpPr/>
          <p:nvPr/>
        </p:nvSpPr>
        <p:spPr bwMode="auto">
          <a:xfrm>
            <a:off x="460951" y="1193734"/>
            <a:ext cx="1166441" cy="1170599"/>
          </a:xfrm>
          <a:prstGeom prst="homePlate">
            <a:avLst>
              <a:gd name="adj" fmla="val 192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1100">
                <a:solidFill>
                  <a:schemeClr val="bg1"/>
                </a:solidFill>
                <a:latin typeface="Segoe UI Semibold" panose="020B0702040204020203" pitchFamily="34" charset="0"/>
                <a:cs typeface="Segoe UI Semibold" panose="020B0702040204020203" pitchFamily="34" charset="0"/>
              </a:rPr>
              <a:t>Data and AI</a:t>
            </a:r>
          </a:p>
        </p:txBody>
      </p:sp>
      <p:sp>
        <p:nvSpPr>
          <p:cNvPr id="21" name="Rectangle 20">
            <a:extLst>
              <a:ext uri="{FF2B5EF4-FFF2-40B4-BE49-F238E27FC236}">
                <a16:creationId xmlns:a16="http://schemas.microsoft.com/office/drawing/2014/main" id="{102F9A96-99EC-45C1-8C06-15C5982264A0}"/>
              </a:ext>
            </a:extLst>
          </p:cNvPr>
          <p:cNvSpPr/>
          <p:nvPr/>
        </p:nvSpPr>
        <p:spPr>
          <a:xfrm>
            <a:off x="1735747" y="1193734"/>
            <a:ext cx="1027131" cy="1170432"/>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panose="020B0502040204020203" pitchFamily="34" charset="0"/>
              </a:rPr>
              <a:t>Data and Analytics SSP</a:t>
            </a:r>
          </a:p>
        </p:txBody>
      </p:sp>
      <p:sp>
        <p:nvSpPr>
          <p:cNvPr id="22" name="Rectangle 21">
            <a:extLst>
              <a:ext uri="{FF2B5EF4-FFF2-40B4-BE49-F238E27FC236}">
                <a16:creationId xmlns:a16="http://schemas.microsoft.com/office/drawing/2014/main" id="{A05209D8-C92B-4799-A82F-42E54B760C3D}"/>
              </a:ext>
            </a:extLst>
          </p:cNvPr>
          <p:cNvSpPr/>
          <p:nvPr/>
        </p:nvSpPr>
        <p:spPr>
          <a:xfrm>
            <a:off x="2873656" y="1193734"/>
            <a:ext cx="1364965" cy="1170431"/>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panose="020B0502040204020203" pitchFamily="34" charset="0"/>
              </a:rPr>
              <a:t>Data Platform and Analytics </a:t>
            </a:r>
          </a:p>
        </p:txBody>
      </p:sp>
      <p:sp>
        <p:nvSpPr>
          <p:cNvPr id="30" name="Rectangle 29">
            <a:extLst>
              <a:ext uri="{FF2B5EF4-FFF2-40B4-BE49-F238E27FC236}">
                <a16:creationId xmlns:a16="http://schemas.microsoft.com/office/drawing/2014/main" id="{32A72505-F5A0-4AA0-A69F-67A70C326E66}"/>
              </a:ext>
            </a:extLst>
          </p:cNvPr>
          <p:cNvSpPr/>
          <p:nvPr/>
        </p:nvSpPr>
        <p:spPr bwMode="auto">
          <a:xfrm>
            <a:off x="4353351" y="1598235"/>
            <a:ext cx="1626245" cy="36142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Advanced Analytics TSP*</a:t>
            </a:r>
          </a:p>
        </p:txBody>
      </p:sp>
      <p:sp>
        <p:nvSpPr>
          <p:cNvPr id="35" name="Rectangle 34">
            <a:extLst>
              <a:ext uri="{FF2B5EF4-FFF2-40B4-BE49-F238E27FC236}">
                <a16:creationId xmlns:a16="http://schemas.microsoft.com/office/drawing/2014/main" id="{01059CB1-51E5-48CD-9C7A-08A258753680}"/>
              </a:ext>
            </a:extLst>
          </p:cNvPr>
          <p:cNvSpPr/>
          <p:nvPr/>
        </p:nvSpPr>
        <p:spPr bwMode="auto">
          <a:xfrm>
            <a:off x="4353351" y="2002740"/>
            <a:ext cx="1626245" cy="36142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Data Platform TSP</a:t>
            </a:r>
          </a:p>
        </p:txBody>
      </p:sp>
      <p:sp>
        <p:nvSpPr>
          <p:cNvPr id="36" name="Rectangle 35">
            <a:extLst>
              <a:ext uri="{FF2B5EF4-FFF2-40B4-BE49-F238E27FC236}">
                <a16:creationId xmlns:a16="http://schemas.microsoft.com/office/drawing/2014/main" id="{446E81CC-F8F2-49FC-984E-62C64F962121}"/>
              </a:ext>
            </a:extLst>
          </p:cNvPr>
          <p:cNvSpPr/>
          <p:nvPr/>
        </p:nvSpPr>
        <p:spPr bwMode="auto">
          <a:xfrm>
            <a:off x="4353351" y="1193736"/>
            <a:ext cx="1626245" cy="361423"/>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Business Intelligence TSP*</a:t>
            </a:r>
          </a:p>
        </p:txBody>
      </p:sp>
      <p:sp>
        <p:nvSpPr>
          <p:cNvPr id="37" name="Rectangle 36">
            <a:extLst>
              <a:ext uri="{FF2B5EF4-FFF2-40B4-BE49-F238E27FC236}">
                <a16:creationId xmlns:a16="http://schemas.microsoft.com/office/drawing/2014/main" id="{348E76A7-52ED-445A-9028-47DBA74577C1}"/>
              </a:ext>
            </a:extLst>
          </p:cNvPr>
          <p:cNvSpPr/>
          <p:nvPr/>
        </p:nvSpPr>
        <p:spPr bwMode="auto">
          <a:xfrm>
            <a:off x="6094316" y="1598237"/>
            <a:ext cx="5642072" cy="35997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Azure Data Services, Power BI</a:t>
            </a:r>
          </a:p>
        </p:txBody>
      </p:sp>
      <p:sp>
        <p:nvSpPr>
          <p:cNvPr id="38" name="Rectangle 37">
            <a:extLst>
              <a:ext uri="{FF2B5EF4-FFF2-40B4-BE49-F238E27FC236}">
                <a16:creationId xmlns:a16="http://schemas.microsoft.com/office/drawing/2014/main" id="{622DC94D-D825-45F1-AF3A-D2ACA66F4F3C}"/>
              </a:ext>
            </a:extLst>
          </p:cNvPr>
          <p:cNvSpPr/>
          <p:nvPr/>
        </p:nvSpPr>
        <p:spPr bwMode="auto">
          <a:xfrm>
            <a:off x="6094316" y="2002737"/>
            <a:ext cx="5642072" cy="35997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Azure Data Services, SQL Server, Azure Compute (Data VMs), BizTalk</a:t>
            </a:r>
          </a:p>
        </p:txBody>
      </p:sp>
      <p:sp>
        <p:nvSpPr>
          <p:cNvPr id="42" name="Rectangle 41">
            <a:extLst>
              <a:ext uri="{FF2B5EF4-FFF2-40B4-BE49-F238E27FC236}">
                <a16:creationId xmlns:a16="http://schemas.microsoft.com/office/drawing/2014/main" id="{D1D81E3C-8127-4C16-BA7D-DF451349334D}"/>
              </a:ext>
            </a:extLst>
          </p:cNvPr>
          <p:cNvSpPr/>
          <p:nvPr/>
        </p:nvSpPr>
        <p:spPr bwMode="auto">
          <a:xfrm>
            <a:off x="6094316" y="1193734"/>
            <a:ext cx="5642072" cy="35997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r>
              <a:rPr lang="en-US" sz="900">
                <a:solidFill>
                  <a:schemeClr val="bg1"/>
                </a:solidFill>
                <a:cs typeface="Segoe UI Light" panose="020B0502040204020203" pitchFamily="34" charset="0"/>
              </a:rPr>
              <a:t>Power BI</a:t>
            </a:r>
          </a:p>
        </p:txBody>
      </p:sp>
      <p:sp>
        <p:nvSpPr>
          <p:cNvPr id="4" name="Title 3">
            <a:extLst>
              <a:ext uri="{FF2B5EF4-FFF2-40B4-BE49-F238E27FC236}">
                <a16:creationId xmlns:a16="http://schemas.microsoft.com/office/drawing/2014/main" id="{D863708D-5D2D-47E4-B06E-901ACD30254D}"/>
              </a:ext>
            </a:extLst>
          </p:cNvPr>
          <p:cNvSpPr>
            <a:spLocks noGrp="1"/>
          </p:cNvSpPr>
          <p:nvPr>
            <p:ph type="title"/>
          </p:nvPr>
        </p:nvSpPr>
        <p:spPr>
          <a:xfrm>
            <a:off x="250572" y="294030"/>
            <a:ext cx="10852769" cy="603121"/>
          </a:xfrm>
        </p:spPr>
        <p:txBody>
          <a:bodyPr>
            <a:normAutofit fontScale="90000"/>
          </a:bodyPr>
          <a:lstStyle/>
          <a:p>
            <a:r>
              <a:rPr lang="en-US" sz="4800"/>
              <a:t>Data and AI – Practice Building Blocks</a:t>
            </a:r>
          </a:p>
        </p:txBody>
      </p:sp>
      <p:sp>
        <p:nvSpPr>
          <p:cNvPr id="28" name="TextBox 27">
            <a:extLst>
              <a:ext uri="{FF2B5EF4-FFF2-40B4-BE49-F238E27FC236}">
                <a16:creationId xmlns:a16="http://schemas.microsoft.com/office/drawing/2014/main" id="{F8D965CC-F8C5-4500-A64C-ED23057C857C}"/>
              </a:ext>
            </a:extLst>
          </p:cNvPr>
          <p:cNvSpPr txBox="1"/>
          <p:nvPr/>
        </p:nvSpPr>
        <p:spPr>
          <a:xfrm>
            <a:off x="2873656" y="952798"/>
            <a:ext cx="1111202" cy="169277"/>
          </a:xfrm>
          <a:prstGeom prst="rect">
            <a:avLst/>
          </a:prstGeom>
          <a:noFill/>
        </p:spPr>
        <p:txBody>
          <a:bodyPr wrap="none" lIns="0" tIns="0" rIns="0" bIns="0" rtlCol="0">
            <a:spAutoFit/>
          </a:bodyPr>
          <a:lstStyle>
            <a:defPPr>
              <a:defRPr lang="en-US"/>
            </a:defPPr>
            <a:lvl1pPr>
              <a:defRPr sz="1200">
                <a:solidFill>
                  <a:srgbClr val="3B3838"/>
                </a:solidFill>
              </a:defRPr>
            </a:lvl1pPr>
          </a:lstStyle>
          <a:p>
            <a:r>
              <a:rPr lang="en-US" sz="1100" kern="0" spc="-20">
                <a:solidFill>
                  <a:schemeClr val="tx1"/>
                </a:solidFill>
                <a:latin typeface="Segoe UI Semibold" panose="020B0702040204020203" pitchFamily="34" charset="0"/>
                <a:cs typeface="Segoe UI Semibold" panose="020B0702040204020203" pitchFamily="34" charset="0"/>
              </a:rPr>
              <a:t>Practices/Solution</a:t>
            </a:r>
          </a:p>
        </p:txBody>
      </p:sp>
      <p:sp>
        <p:nvSpPr>
          <p:cNvPr id="29" name="TextBox 28">
            <a:extLst>
              <a:ext uri="{FF2B5EF4-FFF2-40B4-BE49-F238E27FC236}">
                <a16:creationId xmlns:a16="http://schemas.microsoft.com/office/drawing/2014/main" id="{76C306EA-3526-4C97-8065-1D193A5A39F3}"/>
              </a:ext>
            </a:extLst>
          </p:cNvPr>
          <p:cNvSpPr txBox="1"/>
          <p:nvPr/>
        </p:nvSpPr>
        <p:spPr>
          <a:xfrm>
            <a:off x="4353351" y="950344"/>
            <a:ext cx="1515158" cy="169277"/>
          </a:xfrm>
          <a:prstGeom prst="rect">
            <a:avLst/>
          </a:prstGeom>
          <a:noFill/>
        </p:spPr>
        <p:txBody>
          <a:bodyPr wrap="none" lIns="0" tIns="0" rIns="0" bIns="0" rtlCol="0">
            <a:spAutoFit/>
          </a:bodyPr>
          <a:lstStyle>
            <a:defPPr>
              <a:defRPr lang="en-US"/>
            </a:defPPr>
            <a:lvl1pPr algn="ctr">
              <a:defRPr sz="1200" u="sng" kern="0" spc="-20">
                <a:solidFill>
                  <a:schemeClr val="accent1"/>
                </a:solidFill>
                <a:latin typeface="Segoe UI Light" panose="020B0502040204020203" pitchFamily="34" charset="0"/>
                <a:cs typeface="Segoe UI Light" panose="020B0502040204020203" pitchFamily="34" charset="0"/>
              </a:defRPr>
            </a:lvl1pPr>
          </a:lstStyle>
          <a:p>
            <a:pPr algn="l"/>
            <a:r>
              <a:rPr lang="en-US" sz="1100" u="none">
                <a:solidFill>
                  <a:schemeClr val="tx1"/>
                </a:solidFill>
                <a:latin typeface="Segoe UI Semibold" panose="020B0702040204020203" pitchFamily="34" charset="0"/>
                <a:cs typeface="Segoe UI Semibold" panose="020B0702040204020203" pitchFamily="34" charset="0"/>
              </a:rPr>
              <a:t>Technical Sales Mapping</a:t>
            </a:r>
          </a:p>
        </p:txBody>
      </p:sp>
      <p:sp>
        <p:nvSpPr>
          <p:cNvPr id="31" name="TextBox 30">
            <a:extLst>
              <a:ext uri="{FF2B5EF4-FFF2-40B4-BE49-F238E27FC236}">
                <a16:creationId xmlns:a16="http://schemas.microsoft.com/office/drawing/2014/main" id="{5E501FFF-32F6-499B-9FB1-BAA94707F9F6}"/>
              </a:ext>
            </a:extLst>
          </p:cNvPr>
          <p:cNvSpPr txBox="1"/>
          <p:nvPr/>
        </p:nvSpPr>
        <p:spPr>
          <a:xfrm>
            <a:off x="6094316" y="933209"/>
            <a:ext cx="1204176" cy="169277"/>
          </a:xfrm>
          <a:prstGeom prst="rect">
            <a:avLst/>
          </a:prstGeom>
          <a:noFill/>
        </p:spPr>
        <p:txBody>
          <a:bodyPr wrap="none" lIns="0" tIns="0" rIns="0" bIns="0" rtlCol="0">
            <a:spAutoFit/>
          </a:bodyPr>
          <a:lstStyle>
            <a:defPPr>
              <a:defRPr lang="en-US"/>
            </a:defPPr>
            <a:lvl1pPr algn="ctr">
              <a:defRPr sz="1200">
                <a:solidFill>
                  <a:srgbClr val="3B3838"/>
                </a:solidFill>
              </a:defRPr>
            </a:lvl1pPr>
          </a:lstStyle>
          <a:p>
            <a:pPr algn="l"/>
            <a:r>
              <a:rPr lang="en-US" sz="1100" kern="0" spc="-20">
                <a:solidFill>
                  <a:schemeClr val="tx1"/>
                </a:solidFill>
                <a:latin typeface="Segoe UI Semibold" panose="020B0702040204020203" pitchFamily="34" charset="0"/>
                <a:cs typeface="Segoe UI Semibold" panose="020B0702040204020203" pitchFamily="34" charset="0"/>
              </a:rPr>
              <a:t>Products alignment</a:t>
            </a:r>
          </a:p>
        </p:txBody>
      </p:sp>
      <p:sp>
        <p:nvSpPr>
          <p:cNvPr id="32" name="TextBox 31">
            <a:extLst>
              <a:ext uri="{FF2B5EF4-FFF2-40B4-BE49-F238E27FC236}">
                <a16:creationId xmlns:a16="http://schemas.microsoft.com/office/drawing/2014/main" id="{EC9EEB58-5E83-4940-811C-79DAA7C13258}"/>
              </a:ext>
            </a:extLst>
          </p:cNvPr>
          <p:cNvSpPr txBox="1"/>
          <p:nvPr/>
        </p:nvSpPr>
        <p:spPr>
          <a:xfrm>
            <a:off x="1717041" y="943329"/>
            <a:ext cx="861774" cy="169277"/>
          </a:xfrm>
          <a:prstGeom prst="rect">
            <a:avLst/>
          </a:prstGeom>
          <a:noFill/>
        </p:spPr>
        <p:txBody>
          <a:bodyPr wrap="none" lIns="0" tIns="0" rIns="0" bIns="0" rtlCol="0">
            <a:spAutoFit/>
          </a:bodyPr>
          <a:lstStyle>
            <a:defPPr>
              <a:defRPr lang="en-US"/>
            </a:defPPr>
            <a:lvl1pPr>
              <a:defRPr sz="1200">
                <a:solidFill>
                  <a:srgbClr val="3B3838"/>
                </a:solidFill>
              </a:defRPr>
            </a:lvl1pPr>
          </a:lstStyle>
          <a:p>
            <a:r>
              <a:rPr lang="en-US" sz="1100" kern="0" spc="-20">
                <a:solidFill>
                  <a:schemeClr val="tx1"/>
                </a:solidFill>
                <a:latin typeface="Segoe UI Semibold" panose="020B0702040204020203" pitchFamily="34" charset="0"/>
                <a:cs typeface="Segoe UI Semibold" panose="020B0702040204020203" pitchFamily="34" charset="0"/>
              </a:rPr>
              <a:t>Solution Sales</a:t>
            </a:r>
          </a:p>
        </p:txBody>
      </p:sp>
      <p:sp>
        <p:nvSpPr>
          <p:cNvPr id="18" name="TextBox 17">
            <a:extLst>
              <a:ext uri="{FF2B5EF4-FFF2-40B4-BE49-F238E27FC236}">
                <a16:creationId xmlns:a16="http://schemas.microsoft.com/office/drawing/2014/main" id="{E111341B-ECAB-4E34-BCBA-86FB6E715B30}"/>
              </a:ext>
            </a:extLst>
          </p:cNvPr>
          <p:cNvSpPr txBox="1"/>
          <p:nvPr/>
        </p:nvSpPr>
        <p:spPr>
          <a:xfrm>
            <a:off x="457200" y="950344"/>
            <a:ext cx="1258035" cy="169277"/>
          </a:xfrm>
          <a:prstGeom prst="rect">
            <a:avLst/>
          </a:prstGeom>
          <a:noFill/>
        </p:spPr>
        <p:txBody>
          <a:bodyPr wrap="square" lIns="0" tIns="0" rIns="0" bIns="0" rtlCol="0">
            <a:spAutoFit/>
          </a:bodyPr>
          <a:lstStyle/>
          <a:p>
            <a:r>
              <a:rPr lang="en-US" sz="1100" b="1" kern="0">
                <a:latin typeface="Segoe UI Semibold" panose="020B0702040204020203" pitchFamily="34" charset="0"/>
                <a:cs typeface="Segoe UI Semibold" panose="020B0702040204020203" pitchFamily="34" charset="0"/>
              </a:rPr>
              <a:t>Solution Areas</a:t>
            </a:r>
          </a:p>
        </p:txBody>
      </p:sp>
    </p:spTree>
    <p:extLst>
      <p:ext uri="{BB962C8B-B14F-4D97-AF65-F5344CB8AC3E}">
        <p14:creationId xmlns:p14="http://schemas.microsoft.com/office/powerpoint/2010/main" val="1774769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E5046A76-E6B8-4202-AA4B-696D629F0D56}"/>
              </a:ext>
            </a:extLst>
          </p:cNvPr>
          <p:cNvGraphicFramePr>
            <a:graphicFrameLocks noGrp="1"/>
          </p:cNvGraphicFramePr>
          <p:nvPr>
            <p:extLst/>
          </p:nvPr>
        </p:nvGraphicFramePr>
        <p:xfrm>
          <a:off x="505091" y="979042"/>
          <a:ext cx="5539052" cy="4589138"/>
        </p:xfrm>
        <a:graphic>
          <a:graphicData uri="http://schemas.openxmlformats.org/drawingml/2006/table">
            <a:tbl>
              <a:tblPr firstRow="1" firstCol="1" bandRow="1"/>
              <a:tblGrid>
                <a:gridCol w="1819468">
                  <a:extLst>
                    <a:ext uri="{9D8B030D-6E8A-4147-A177-3AD203B41FA5}">
                      <a16:colId xmlns:a16="http://schemas.microsoft.com/office/drawing/2014/main" val="2904940989"/>
                    </a:ext>
                  </a:extLst>
                </a:gridCol>
                <a:gridCol w="3719584">
                  <a:extLst>
                    <a:ext uri="{9D8B030D-6E8A-4147-A177-3AD203B41FA5}">
                      <a16:colId xmlns:a16="http://schemas.microsoft.com/office/drawing/2014/main" val="526395646"/>
                    </a:ext>
                  </a:extLst>
                </a:gridCol>
              </a:tblGrid>
              <a:tr h="619294">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Solution Ideas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529710318"/>
                  </a:ext>
                </a:extLst>
              </a:tr>
              <a:tr h="353202">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Building Block</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Typical Solutions</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5265151"/>
                  </a:ext>
                </a:extLst>
              </a:tr>
              <a:tr h="938331">
                <a:tc rowSpan="2">
                  <a:txBody>
                    <a:bodyPr/>
                    <a:lstStyle/>
                    <a:p>
                      <a:pPr marL="0" marR="0" algn="l" defTabSz="914367" rtl="0" eaLnBrk="1" latinLnBrk="0" hangingPunct="1">
                        <a:spcBef>
                          <a:spcPts val="0"/>
                        </a:spcBef>
                        <a:spcAft>
                          <a:spcPts val="0"/>
                        </a:spcAft>
                      </a:pPr>
                      <a:r>
                        <a:rPr lang="en-US" sz="1000" kern="1200" dirty="0">
                          <a:solidFill>
                            <a:schemeClr val="tx1"/>
                          </a:solidFill>
                          <a:latin typeface="Segoe UI Light" panose="020B0502040204020203" pitchFamily="34" charset="0"/>
                          <a:ea typeface="+mn-ea"/>
                          <a:cs typeface="Segoe UI Light" panose="020B0502040204020203" pitchFamily="34" charset="0"/>
                        </a:rPr>
                        <a:t>Finance and Operations</a:t>
                      </a:r>
                    </a:p>
                    <a:p>
                      <a:pPr marL="0" marR="0">
                        <a:spcBef>
                          <a:spcPts val="0"/>
                        </a:spcBef>
                        <a:spcAft>
                          <a:spcPts val="0"/>
                        </a:spcAft>
                      </a:pP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Solution Idea #1</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8166128"/>
                  </a:ext>
                </a:extLst>
              </a:tr>
              <a:tr h="744136">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Light" panose="020B0502040204020203" pitchFamily="34" charset="0"/>
                          <a:ea typeface="+mn-ea"/>
                          <a:cs typeface="Segoe UI Light" panose="020B0502040204020203" pitchFamily="34" charset="0"/>
                        </a:rPr>
                        <a:t>Solution Idea #2</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3281895"/>
                  </a:ext>
                </a:extLst>
              </a:tr>
              <a:tr h="436652">
                <a:tc rowSpan="2">
                  <a:txBody>
                    <a:bodyPr/>
                    <a:lstStyle/>
                    <a:p>
                      <a:pPr marL="0" marR="0" algn="l" defTabSz="914367" rtl="0" eaLnBrk="1" latinLnBrk="0" hangingPunct="1">
                        <a:spcBef>
                          <a:spcPts val="0"/>
                        </a:spcBef>
                        <a:spcAft>
                          <a:spcPts val="0"/>
                        </a:spcAft>
                      </a:pPr>
                      <a:r>
                        <a:rPr lang="en-US" sz="1000" kern="1200" dirty="0">
                          <a:solidFill>
                            <a:schemeClr val="tx1"/>
                          </a:solidFill>
                          <a:latin typeface="Segoe UI Light" panose="020B0502040204020203" pitchFamily="34" charset="0"/>
                          <a:ea typeface="+mn-ea"/>
                          <a:cs typeface="Segoe UI Light" panose="020B0502040204020203" pitchFamily="34" charset="0"/>
                        </a:rPr>
                        <a:t>Sales (GA – Q4 2017)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651018"/>
                  </a:ext>
                </a:extLst>
              </a:tr>
              <a:tr h="434765">
                <a:tc vMerge="1">
                  <a:txBody>
                    <a:bodyPr/>
                    <a:lstStyle/>
                    <a:p>
                      <a:endParaRPr lang="en-US"/>
                    </a:p>
                  </a:txBody>
                  <a:tcPr/>
                </a:tc>
                <a:tc>
                  <a:txBody>
                    <a:bodyPr/>
                    <a:lstStyle/>
                    <a:p>
                      <a:pPr marL="0" marR="0" algn="l" defTabSz="914367" rtl="0" eaLnBrk="1" latinLnBrk="0" hangingPunct="1">
                        <a:spcBef>
                          <a:spcPts val="0"/>
                        </a:spcBef>
                        <a:spcAft>
                          <a:spcPts val="0"/>
                        </a:spcAft>
                      </a:pPr>
                      <a:endParaRPr lang="en-US" sz="900" kern="1200" dirty="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74592647"/>
                  </a:ext>
                </a:extLst>
              </a:tr>
              <a:tr h="644096">
                <a:tc rowSpan="2">
                  <a:txBody>
                    <a:bodyPr/>
                    <a:lstStyle/>
                    <a:p>
                      <a:pPr marL="0" marR="0" algn="l" defTabSz="914367" rtl="0" eaLnBrk="1" latinLnBrk="0" hangingPunct="1">
                        <a:spcBef>
                          <a:spcPts val="0"/>
                        </a:spcBef>
                        <a:spcAft>
                          <a:spcPts val="0"/>
                        </a:spcAft>
                      </a:pPr>
                      <a:r>
                        <a:rPr lang="en-US" sz="1000" kern="1200" dirty="0">
                          <a:solidFill>
                            <a:schemeClr val="tx1"/>
                          </a:solidFill>
                          <a:latin typeface="Segoe UI Light" panose="020B0502040204020203" pitchFamily="34" charset="0"/>
                          <a:ea typeface="+mn-ea"/>
                          <a:cs typeface="Segoe UI Light" panose="020B0502040204020203" pitchFamily="34" charset="0"/>
                        </a:rPr>
                        <a:t>Marketing (GA – H1 2018)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Light" panose="020B0502040204020203" pitchFamily="34" charset="0"/>
                          <a:ea typeface="+mn-ea"/>
                          <a:cs typeface="Segoe UI Light" panose="020B0502040204020203" pitchFamily="34" charset="0"/>
                        </a:rPr>
                        <a:t>Event Management, </a:t>
                      </a:r>
                      <a:r>
                        <a:rPr lang="en-US" sz="900" kern="1200" dirty="0" err="1">
                          <a:solidFill>
                            <a:schemeClr val="tx1"/>
                          </a:solidFill>
                          <a:latin typeface="Segoe UI Light" panose="020B0502040204020203" pitchFamily="34" charset="0"/>
                          <a:ea typeface="+mn-ea"/>
                          <a:cs typeface="Segoe UI Light" panose="020B0502040204020203" pitchFamily="34" charset="0"/>
                        </a:rPr>
                        <a:t>etc</a:t>
                      </a:r>
                      <a:r>
                        <a:rPr lang="en-US" sz="900" kern="1200" dirty="0">
                          <a:solidFill>
                            <a:schemeClr val="tx1"/>
                          </a:solidFill>
                          <a:latin typeface="Segoe UI Light" panose="020B0502040204020203" pitchFamily="34" charset="0"/>
                          <a:ea typeface="+mn-ea"/>
                          <a:cs typeface="Segoe UI Light" panose="020B0502040204020203" pitchFamily="34" charset="0"/>
                        </a:rPr>
                        <a: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1693175"/>
                  </a:ext>
                </a:extLst>
              </a:tr>
              <a:tr h="418662">
                <a:tc vMerge="1">
                  <a:txBody>
                    <a:bodyPr/>
                    <a:lstStyle/>
                    <a:p>
                      <a:endParaRPr lang="en-US"/>
                    </a:p>
                  </a:txBody>
                  <a:tcPr/>
                </a:tc>
                <a:tc>
                  <a:txBody>
                    <a:bodyPr/>
                    <a:lstStyle/>
                    <a:p>
                      <a:pPr marL="0" marR="0" algn="l" defTabSz="914367" rtl="0" eaLnBrk="1" latinLnBrk="0" hangingPunct="1">
                        <a:spcBef>
                          <a:spcPts val="0"/>
                        </a:spcBef>
                        <a:spcAft>
                          <a:spcPts val="0"/>
                        </a:spcAft>
                      </a:pPr>
                      <a:endParaRPr lang="en-US" sz="900" kern="1200" dirty="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45922384"/>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dirty="0"/>
              <a:t>Business Apps (Business Edition)</a:t>
            </a:r>
          </a:p>
        </p:txBody>
      </p:sp>
      <p:sp>
        <p:nvSpPr>
          <p:cNvPr id="8" name="Rectangle 7">
            <a:extLst>
              <a:ext uri="{FF2B5EF4-FFF2-40B4-BE49-F238E27FC236}">
                <a16:creationId xmlns:a16="http://schemas.microsoft.com/office/drawing/2014/main" id="{1C2FC8AD-D4B4-4B15-91B0-4B8465DCC0D6}"/>
              </a:ext>
            </a:extLst>
          </p:cNvPr>
          <p:cNvSpPr/>
          <p:nvPr/>
        </p:nvSpPr>
        <p:spPr bwMode="auto">
          <a:xfrm>
            <a:off x="505090" y="6492269"/>
            <a:ext cx="11279188" cy="285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14004"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mn-cs"/>
              </a:rPr>
              <a:t>Industry/Horizontal Solutions</a:t>
            </a:r>
          </a:p>
        </p:txBody>
      </p:sp>
      <p:graphicFrame>
        <p:nvGraphicFramePr>
          <p:cNvPr id="7" name="Table 6">
            <a:extLst>
              <a:ext uri="{FF2B5EF4-FFF2-40B4-BE49-F238E27FC236}">
                <a16:creationId xmlns:a16="http://schemas.microsoft.com/office/drawing/2014/main" id="{2624BF32-1B51-4CED-A93F-CA3598E090D4}"/>
              </a:ext>
            </a:extLst>
          </p:cNvPr>
          <p:cNvGraphicFramePr>
            <a:graphicFrameLocks noGrp="1"/>
          </p:cNvGraphicFramePr>
          <p:nvPr>
            <p:extLst/>
          </p:nvPr>
        </p:nvGraphicFramePr>
        <p:xfrm>
          <a:off x="6688379" y="979042"/>
          <a:ext cx="4961015" cy="5293014"/>
        </p:xfrm>
        <a:graphic>
          <a:graphicData uri="http://schemas.openxmlformats.org/drawingml/2006/table">
            <a:tbl>
              <a:tblPr firstRow="1" firstCol="1" bandRow="1"/>
              <a:tblGrid>
                <a:gridCol w="1283585">
                  <a:extLst>
                    <a:ext uri="{9D8B030D-6E8A-4147-A177-3AD203B41FA5}">
                      <a16:colId xmlns:a16="http://schemas.microsoft.com/office/drawing/2014/main" val="1602185061"/>
                    </a:ext>
                  </a:extLst>
                </a:gridCol>
                <a:gridCol w="3677430">
                  <a:extLst>
                    <a:ext uri="{9D8B030D-6E8A-4147-A177-3AD203B41FA5}">
                      <a16:colId xmlns:a16="http://schemas.microsoft.com/office/drawing/2014/main" val="1022456163"/>
                    </a:ext>
                  </a:extLst>
                </a:gridCol>
              </a:tblGrid>
              <a:tr h="347634">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Top Partner Needs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480606">
                <a:tc>
                  <a:txBody>
                    <a:bodyPr/>
                    <a:lstStyle/>
                    <a:p>
                      <a:pPr marL="0" marR="0">
                        <a:spcBef>
                          <a:spcPts val="0"/>
                        </a:spcBef>
                        <a:spcAft>
                          <a:spcPts val="0"/>
                        </a:spcAft>
                      </a:pP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572226">
                <a:tc rowSpan="7">
                  <a:txBody>
                    <a:bodyPr/>
                    <a:lstStyle/>
                    <a:p>
                      <a:pPr marL="0" marR="0" algn="l" defTabSz="914180" rtl="0" eaLnBrk="1" latinLnBrk="0" hangingPunct="1">
                        <a:spcBef>
                          <a:spcPts val="0"/>
                        </a:spcBef>
                        <a:spcAft>
                          <a:spcPts val="0"/>
                        </a:spcAft>
                      </a:pPr>
                      <a:r>
                        <a:rPr lang="en-US" sz="1000" kern="1200" dirty="0">
                          <a:solidFill>
                            <a:schemeClr val="tx1"/>
                          </a:solidFill>
                          <a:effectLst/>
                          <a:latin typeface="Segoe UI Semibold" panose="020B0702040204020203" pitchFamily="34" charset="0"/>
                          <a:cs typeface="Segoe UI Semibold" panose="020B0702040204020203" pitchFamily="34" charset="0"/>
                        </a:rPr>
                        <a:t>Top Partner Needs</a:t>
                      </a:r>
                      <a:endParaRPr lang="en-US" sz="1000" kern="12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Light" panose="020B0502040204020203" pitchFamily="34" charset="0"/>
                          <a:ea typeface="+mn-ea"/>
                          <a:cs typeface="Segoe UI Light" panose="020B0502040204020203" pitchFamily="34" charset="0"/>
                        </a:rPr>
                        <a:t>Understanding of Dynamics 365 editions, plans and licensing</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528633">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Light" panose="020B0502040204020203" pitchFamily="34" charset="0"/>
                          <a:ea typeface="+mn-ea"/>
                          <a:cs typeface="Segoe UI Light" panose="020B0502040204020203" pitchFamily="34" charset="0"/>
                        </a:rPr>
                        <a:t>Knowledge to understand customer segment (Optimized for 10-250  employees)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71613802"/>
                  </a:ext>
                </a:extLst>
              </a:tr>
              <a:tr h="778964">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Segoe UI Light" panose="020B0502040204020203" pitchFamily="34" charset="0"/>
                          <a:ea typeface="+mn-ea"/>
                          <a:cs typeface="Segoe UI Light" panose="020B0502040204020203" pitchFamily="34" charset="0"/>
                        </a:rPr>
                        <a:t>Build business expertise for business app focus (finance &amp; operations, sales, marketing)</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48958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Demos that focus on customer pain points &amp; business value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537439">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Use internal use rights to get your organization on Dynamics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77896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Understand how Dynamics enables Digital Transformation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778964">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Develop vertical industry focus and IP for differentiation</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bl>
          </a:graphicData>
        </a:graphic>
      </p:graphicFrame>
    </p:spTree>
    <p:extLst>
      <p:ext uri="{BB962C8B-B14F-4D97-AF65-F5344CB8AC3E}">
        <p14:creationId xmlns:p14="http://schemas.microsoft.com/office/powerpoint/2010/main" val="275310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2CC27-F8D4-4019-980B-D6DF45CA28BF}"/>
              </a:ext>
            </a:extLst>
          </p:cNvPr>
          <p:cNvSpPr>
            <a:spLocks noGrp="1"/>
          </p:cNvSpPr>
          <p:nvPr>
            <p:ph type="title"/>
          </p:nvPr>
        </p:nvSpPr>
        <p:spPr/>
        <p:txBody>
          <a:bodyPr/>
          <a:lstStyle/>
          <a:p>
            <a:r>
              <a:rPr lang="en-US" dirty="0"/>
              <a:t>What you need to know &amp; ask you partner?</a:t>
            </a:r>
          </a:p>
        </p:txBody>
      </p:sp>
      <p:sp>
        <p:nvSpPr>
          <p:cNvPr id="3" name="Content Placeholder 2">
            <a:extLst>
              <a:ext uri="{FF2B5EF4-FFF2-40B4-BE49-F238E27FC236}">
                <a16:creationId xmlns:a16="http://schemas.microsoft.com/office/drawing/2014/main" id="{FB651744-7730-48A2-BC6E-730F06F920F2}"/>
              </a:ext>
            </a:extLst>
          </p:cNvPr>
          <p:cNvSpPr>
            <a:spLocks noGrp="1"/>
          </p:cNvSpPr>
          <p:nvPr>
            <p:ph idx="1"/>
          </p:nvPr>
        </p:nvSpPr>
        <p:spPr>
          <a:xfrm>
            <a:off x="838200" y="1612900"/>
            <a:ext cx="10515600" cy="4564063"/>
          </a:xfrm>
        </p:spPr>
        <p:txBody>
          <a:bodyPr>
            <a:normAutofit lnSpcReduction="10000"/>
          </a:bodyPr>
          <a:lstStyle/>
          <a:p>
            <a:r>
              <a:rPr lang="en-US" dirty="0"/>
              <a:t>Is this a CRM and/or ERP opportunity?</a:t>
            </a:r>
          </a:p>
          <a:p>
            <a:pPr lvl="1"/>
            <a:r>
              <a:rPr lang="en-US" dirty="0"/>
              <a:t>CRM = Customer Relationship Management</a:t>
            </a:r>
          </a:p>
          <a:p>
            <a:pPr lvl="1"/>
            <a:r>
              <a:rPr lang="en-US" dirty="0"/>
              <a:t>ERP = Enterprise Resource Planning</a:t>
            </a:r>
          </a:p>
          <a:p>
            <a:r>
              <a:rPr lang="en-US" dirty="0"/>
              <a:t>What apps do they want to focus on?</a:t>
            </a:r>
          </a:p>
          <a:p>
            <a:pPr lvl="1"/>
            <a:r>
              <a:rPr lang="en-US" dirty="0"/>
              <a:t>Based on their business and/or industry expertise.</a:t>
            </a:r>
          </a:p>
          <a:p>
            <a:pPr lvl="1"/>
            <a:r>
              <a:rPr lang="en-US" dirty="0"/>
              <a:t>CRM = Sales, Customer Service, Field Service, Project Service Automation, Marketing</a:t>
            </a:r>
          </a:p>
          <a:p>
            <a:pPr lvl="1"/>
            <a:r>
              <a:rPr lang="en-US" dirty="0"/>
              <a:t>ERP = Finance &amp; Operations, Retail, Talent </a:t>
            </a:r>
          </a:p>
          <a:p>
            <a:r>
              <a:rPr lang="en-US" dirty="0"/>
              <a:t>What customer segment does your partner work with (SMC or Enterprise)?</a:t>
            </a:r>
          </a:p>
          <a:p>
            <a:r>
              <a:rPr lang="en-US" dirty="0"/>
              <a:t>What other questions should we ask and explore with our partners?</a:t>
            </a:r>
          </a:p>
        </p:txBody>
      </p:sp>
    </p:spTree>
    <p:extLst>
      <p:ext uri="{BB962C8B-B14F-4D97-AF65-F5344CB8AC3E}">
        <p14:creationId xmlns:p14="http://schemas.microsoft.com/office/powerpoint/2010/main" val="1105929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8" name="Straight Connector 777"/>
          <p:cNvCxnSpPr/>
          <p:nvPr/>
        </p:nvCxnSpPr>
        <p:spPr>
          <a:xfrm flipH="1" flipV="1">
            <a:off x="2287278" y="4648882"/>
            <a:ext cx="1269575" cy="1045532"/>
          </a:xfrm>
          <a:prstGeom prst="line">
            <a:avLst/>
          </a:prstGeom>
          <a:noFill/>
          <a:ln w="19050" cap="flat" cmpd="sng" algn="ctr">
            <a:solidFill>
              <a:srgbClr val="E1E1E1"/>
            </a:solidFill>
            <a:prstDash val="solid"/>
            <a:headEnd type="none"/>
            <a:tailEnd type="none"/>
          </a:ln>
          <a:effectLst/>
        </p:spPr>
      </p:cxnSp>
      <p:cxnSp>
        <p:nvCxnSpPr>
          <p:cNvPr id="779" name="Straight Connector 778"/>
          <p:cNvCxnSpPr/>
          <p:nvPr/>
        </p:nvCxnSpPr>
        <p:spPr>
          <a:xfrm flipH="1">
            <a:off x="7738981" y="3902073"/>
            <a:ext cx="149362" cy="1941703"/>
          </a:xfrm>
          <a:prstGeom prst="line">
            <a:avLst/>
          </a:prstGeom>
          <a:noFill/>
          <a:ln w="19050" cap="flat" cmpd="sng" algn="ctr">
            <a:solidFill>
              <a:srgbClr val="E1E1E1"/>
            </a:solidFill>
            <a:prstDash val="solid"/>
            <a:headEnd type="none"/>
            <a:tailEnd type="none"/>
          </a:ln>
          <a:effectLst/>
        </p:spPr>
      </p:cxnSp>
      <p:cxnSp>
        <p:nvCxnSpPr>
          <p:cNvPr id="780" name="Straight Connector 779"/>
          <p:cNvCxnSpPr/>
          <p:nvPr/>
        </p:nvCxnSpPr>
        <p:spPr>
          <a:xfrm flipH="1">
            <a:off x="10427492" y="3080585"/>
            <a:ext cx="224042" cy="1941702"/>
          </a:xfrm>
          <a:prstGeom prst="line">
            <a:avLst/>
          </a:prstGeom>
          <a:noFill/>
          <a:ln w="19050" cap="flat" cmpd="sng" algn="ctr">
            <a:solidFill>
              <a:srgbClr val="E1E1E1"/>
            </a:solidFill>
            <a:prstDash val="solid"/>
            <a:headEnd type="none"/>
            <a:tailEnd type="none"/>
          </a:ln>
          <a:effectLst/>
        </p:spPr>
      </p:cxnSp>
      <p:cxnSp>
        <p:nvCxnSpPr>
          <p:cNvPr id="781" name="Straight Connector 780"/>
          <p:cNvCxnSpPr/>
          <p:nvPr/>
        </p:nvCxnSpPr>
        <p:spPr>
          <a:xfrm flipH="1" flipV="1">
            <a:off x="5199830" y="2408455"/>
            <a:ext cx="1344255" cy="1642979"/>
          </a:xfrm>
          <a:prstGeom prst="line">
            <a:avLst/>
          </a:prstGeom>
          <a:noFill/>
          <a:ln w="19050" cap="flat" cmpd="sng" algn="ctr">
            <a:solidFill>
              <a:srgbClr val="E1E1E1"/>
            </a:solidFill>
            <a:prstDash val="solid"/>
            <a:headEnd type="none"/>
            <a:tailEnd type="none"/>
          </a:ln>
          <a:effectLst/>
        </p:spPr>
      </p:cxnSp>
      <p:cxnSp>
        <p:nvCxnSpPr>
          <p:cNvPr id="782" name="Straight Connector 781"/>
          <p:cNvCxnSpPr/>
          <p:nvPr/>
        </p:nvCxnSpPr>
        <p:spPr>
          <a:xfrm flipV="1">
            <a:off x="4303660" y="2408455"/>
            <a:ext cx="896170" cy="746809"/>
          </a:xfrm>
          <a:prstGeom prst="line">
            <a:avLst/>
          </a:prstGeom>
          <a:noFill/>
          <a:ln w="19050" cap="flat" cmpd="sng" algn="ctr">
            <a:solidFill>
              <a:srgbClr val="E1E1E1"/>
            </a:solidFill>
            <a:prstDash val="solid"/>
            <a:headEnd type="none"/>
            <a:tailEnd type="none"/>
          </a:ln>
          <a:effectLst/>
        </p:spPr>
      </p:cxnSp>
      <p:cxnSp>
        <p:nvCxnSpPr>
          <p:cNvPr id="783" name="Straight Connector 782"/>
          <p:cNvCxnSpPr/>
          <p:nvPr/>
        </p:nvCxnSpPr>
        <p:spPr>
          <a:xfrm flipV="1">
            <a:off x="1881741" y="3827392"/>
            <a:ext cx="3094047" cy="1897532"/>
          </a:xfrm>
          <a:prstGeom prst="line">
            <a:avLst/>
          </a:prstGeom>
          <a:noFill/>
          <a:ln w="19050" cap="flat" cmpd="sng" algn="ctr">
            <a:solidFill>
              <a:srgbClr val="E1E1E1"/>
            </a:solidFill>
            <a:prstDash val="solid"/>
            <a:headEnd type="none"/>
            <a:tailEnd type="none"/>
          </a:ln>
          <a:effectLst/>
        </p:spPr>
      </p:cxnSp>
      <p:sp>
        <p:nvSpPr>
          <p:cNvPr id="784" name="TextBox 783"/>
          <p:cNvSpPr txBox="1"/>
          <p:nvPr/>
        </p:nvSpPr>
        <p:spPr>
          <a:xfrm>
            <a:off x="282547" y="448493"/>
            <a:ext cx="10260849" cy="628592"/>
          </a:xfrm>
          <a:prstGeom prst="rect">
            <a:avLst/>
          </a:prstGeom>
          <a:noFill/>
        </p:spPr>
        <p:txBody>
          <a:bodyPr wrap="square" lIns="179234" tIns="143387" rIns="179234" bIns="143387"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2400" b="0" i="0" u="none" strike="noStrike" kern="0" cap="none" spc="-29"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Connected Data: </a:t>
            </a:r>
            <a:r>
              <a:rPr kumimoji="0" lang="en-US" sz="2400" b="0" i="0" u="none" strike="noStrike" kern="0" cap="none" spc="-29"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Dynamics 365</a:t>
            </a:r>
            <a:endParaRPr kumimoji="0" lang="en-US" sz="2400" b="0" i="0" u="none" strike="noStrike" kern="0" cap="none" spc="-29" normalizeH="0" baseline="0" noProof="0">
              <a:ln>
                <a:noFill/>
              </a:ln>
              <a:gradFill>
                <a:gsLst>
                  <a:gs pos="17699">
                    <a:srgbClr val="0078D7"/>
                  </a:gs>
                  <a:gs pos="48673">
                    <a:srgbClr val="0078D7"/>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786" name="Mobile node 1"/>
          <p:cNvSpPr/>
          <p:nvPr/>
        </p:nvSpPr>
        <p:spPr bwMode="auto">
          <a:xfrm>
            <a:off x="913799" y="468459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7" name="Mobile node 1"/>
          <p:cNvSpPr/>
          <p:nvPr/>
        </p:nvSpPr>
        <p:spPr bwMode="auto">
          <a:xfrm>
            <a:off x="7993312"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8" name="Mobile node 1"/>
          <p:cNvSpPr/>
          <p:nvPr/>
        </p:nvSpPr>
        <p:spPr bwMode="auto">
          <a:xfrm>
            <a:off x="11083898" y="392172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9" name="Mobile node 1"/>
          <p:cNvSpPr/>
          <p:nvPr/>
        </p:nvSpPr>
        <p:spPr bwMode="auto">
          <a:xfrm>
            <a:off x="3901028" y="381796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790" name="Straight Connector 789"/>
          <p:cNvCxnSpPr/>
          <p:nvPr/>
        </p:nvCxnSpPr>
        <p:spPr>
          <a:xfrm>
            <a:off x="1689830" y="2408454"/>
            <a:ext cx="1493617" cy="970852"/>
          </a:xfrm>
          <a:prstGeom prst="line">
            <a:avLst/>
          </a:prstGeom>
          <a:noFill/>
          <a:ln w="19050" cap="flat" cmpd="sng" algn="ctr">
            <a:solidFill>
              <a:srgbClr val="E1E1E1"/>
            </a:solidFill>
            <a:prstDash val="solid"/>
            <a:headEnd type="none"/>
            <a:tailEnd type="none"/>
          </a:ln>
          <a:effectLst/>
        </p:spPr>
      </p:cxnSp>
      <p:cxnSp>
        <p:nvCxnSpPr>
          <p:cNvPr id="791" name="Straight Connector 790"/>
          <p:cNvCxnSpPr/>
          <p:nvPr/>
        </p:nvCxnSpPr>
        <p:spPr>
          <a:xfrm flipV="1">
            <a:off x="1764510" y="1960372"/>
            <a:ext cx="2091065" cy="448084"/>
          </a:xfrm>
          <a:prstGeom prst="line">
            <a:avLst/>
          </a:prstGeom>
          <a:noFill/>
          <a:ln w="19050" cap="flat" cmpd="sng" algn="ctr">
            <a:solidFill>
              <a:srgbClr val="E1E1E1"/>
            </a:solidFill>
            <a:prstDash val="solid"/>
            <a:headEnd type="none"/>
            <a:tailEnd type="none"/>
          </a:ln>
          <a:effectLst/>
        </p:spPr>
      </p:cxnSp>
      <p:cxnSp>
        <p:nvCxnSpPr>
          <p:cNvPr id="792" name="Straight Connector 791"/>
          <p:cNvCxnSpPr/>
          <p:nvPr/>
        </p:nvCxnSpPr>
        <p:spPr>
          <a:xfrm flipH="1" flipV="1">
            <a:off x="3829939" y="1984385"/>
            <a:ext cx="473722" cy="1096199"/>
          </a:xfrm>
          <a:prstGeom prst="line">
            <a:avLst/>
          </a:prstGeom>
          <a:noFill/>
          <a:ln w="19050" cap="flat" cmpd="sng" algn="ctr">
            <a:solidFill>
              <a:srgbClr val="E1E1E1"/>
            </a:solidFill>
            <a:prstDash val="solid"/>
            <a:headEnd type="none"/>
            <a:tailEnd type="none"/>
          </a:ln>
          <a:effectLst/>
        </p:spPr>
      </p:cxnSp>
      <p:cxnSp>
        <p:nvCxnSpPr>
          <p:cNvPr id="793" name="Straight Connector 792"/>
          <p:cNvCxnSpPr/>
          <p:nvPr/>
        </p:nvCxnSpPr>
        <p:spPr>
          <a:xfrm flipH="1">
            <a:off x="1913872" y="4574200"/>
            <a:ext cx="448085" cy="1120213"/>
          </a:xfrm>
          <a:prstGeom prst="line">
            <a:avLst/>
          </a:prstGeom>
          <a:noFill/>
          <a:ln w="19050" cap="flat" cmpd="sng" algn="ctr">
            <a:solidFill>
              <a:srgbClr val="E1E1E1"/>
            </a:solidFill>
            <a:prstDash val="solid"/>
            <a:headEnd type="none"/>
            <a:tailEnd type="none"/>
          </a:ln>
          <a:effectLst/>
        </p:spPr>
      </p:cxnSp>
      <p:cxnSp>
        <p:nvCxnSpPr>
          <p:cNvPr id="794" name="Straight Connector 793"/>
          <p:cNvCxnSpPr/>
          <p:nvPr/>
        </p:nvCxnSpPr>
        <p:spPr>
          <a:xfrm flipH="1" flipV="1">
            <a:off x="3855575" y="1960370"/>
            <a:ext cx="1344255" cy="448085"/>
          </a:xfrm>
          <a:prstGeom prst="line">
            <a:avLst/>
          </a:prstGeom>
          <a:noFill/>
          <a:ln w="19050" cap="flat" cmpd="sng" algn="ctr">
            <a:solidFill>
              <a:srgbClr val="E1E1E1"/>
            </a:solidFill>
            <a:prstDash val="solid"/>
            <a:headEnd type="none"/>
            <a:tailEnd type="none"/>
          </a:ln>
          <a:effectLst/>
        </p:spPr>
      </p:cxnSp>
      <p:cxnSp>
        <p:nvCxnSpPr>
          <p:cNvPr id="795" name="Straight Connector 794"/>
          <p:cNvCxnSpPr/>
          <p:nvPr/>
        </p:nvCxnSpPr>
        <p:spPr>
          <a:xfrm flipV="1">
            <a:off x="6842809" y="2259093"/>
            <a:ext cx="0" cy="1045533"/>
          </a:xfrm>
          <a:prstGeom prst="line">
            <a:avLst/>
          </a:prstGeom>
          <a:noFill/>
          <a:ln w="19050" cap="flat" cmpd="sng" algn="ctr">
            <a:solidFill>
              <a:srgbClr val="E1E1E1"/>
            </a:solidFill>
            <a:prstDash val="solid"/>
            <a:headEnd type="none"/>
            <a:tailEnd type="none"/>
          </a:ln>
          <a:effectLst/>
        </p:spPr>
      </p:cxnSp>
      <p:cxnSp>
        <p:nvCxnSpPr>
          <p:cNvPr id="796" name="Straight Connector 795"/>
          <p:cNvCxnSpPr/>
          <p:nvPr/>
        </p:nvCxnSpPr>
        <p:spPr>
          <a:xfrm flipH="1" flipV="1">
            <a:off x="6842809" y="2259093"/>
            <a:ext cx="1941703" cy="522765"/>
          </a:xfrm>
          <a:prstGeom prst="line">
            <a:avLst/>
          </a:prstGeom>
          <a:noFill/>
          <a:ln w="19050" cap="flat" cmpd="sng" algn="ctr">
            <a:solidFill>
              <a:srgbClr val="E1E1E1"/>
            </a:solidFill>
            <a:prstDash val="solid"/>
            <a:headEnd type="none"/>
            <a:tailEnd type="none"/>
          </a:ln>
          <a:effectLst/>
        </p:spPr>
      </p:cxnSp>
      <p:cxnSp>
        <p:nvCxnSpPr>
          <p:cNvPr id="797" name="Straight Connector 796"/>
          <p:cNvCxnSpPr/>
          <p:nvPr/>
        </p:nvCxnSpPr>
        <p:spPr>
          <a:xfrm flipV="1">
            <a:off x="7888342" y="1811008"/>
            <a:ext cx="1642979" cy="2016384"/>
          </a:xfrm>
          <a:prstGeom prst="line">
            <a:avLst/>
          </a:prstGeom>
          <a:noFill/>
          <a:ln w="19050" cap="flat" cmpd="sng" algn="ctr">
            <a:solidFill>
              <a:srgbClr val="E1E1E1"/>
            </a:solidFill>
            <a:prstDash val="solid"/>
            <a:headEnd type="none"/>
            <a:tailEnd type="none"/>
          </a:ln>
          <a:effectLst/>
        </p:spPr>
      </p:cxnSp>
      <p:cxnSp>
        <p:nvCxnSpPr>
          <p:cNvPr id="798" name="Straight Connector 797"/>
          <p:cNvCxnSpPr/>
          <p:nvPr/>
        </p:nvCxnSpPr>
        <p:spPr>
          <a:xfrm flipH="1" flipV="1">
            <a:off x="9531321" y="1811009"/>
            <a:ext cx="1120213" cy="1194894"/>
          </a:xfrm>
          <a:prstGeom prst="line">
            <a:avLst/>
          </a:prstGeom>
          <a:noFill/>
          <a:ln w="19050" cap="flat" cmpd="sng" algn="ctr">
            <a:solidFill>
              <a:srgbClr val="E1E1E1"/>
            </a:solidFill>
            <a:prstDash val="solid"/>
            <a:headEnd type="none"/>
            <a:tailEnd type="none"/>
          </a:ln>
          <a:effectLst/>
        </p:spPr>
      </p:cxnSp>
      <p:cxnSp>
        <p:nvCxnSpPr>
          <p:cNvPr id="799" name="Straight Connector 798"/>
          <p:cNvCxnSpPr>
            <a:stCxn id="956" idx="4"/>
          </p:cNvCxnSpPr>
          <p:nvPr/>
        </p:nvCxnSpPr>
        <p:spPr>
          <a:xfrm flipH="1">
            <a:off x="7738981" y="4680340"/>
            <a:ext cx="889886" cy="1088754"/>
          </a:xfrm>
          <a:prstGeom prst="line">
            <a:avLst/>
          </a:prstGeom>
          <a:noFill/>
          <a:ln w="19050" cap="flat" cmpd="sng" algn="ctr">
            <a:solidFill>
              <a:srgbClr val="E1E1E1"/>
            </a:solidFill>
            <a:prstDash val="solid"/>
            <a:headEnd type="none"/>
            <a:tailEnd type="none"/>
          </a:ln>
          <a:effectLst/>
        </p:spPr>
      </p:cxnSp>
      <p:cxnSp>
        <p:nvCxnSpPr>
          <p:cNvPr id="800" name="Straight Connector 799"/>
          <p:cNvCxnSpPr/>
          <p:nvPr/>
        </p:nvCxnSpPr>
        <p:spPr>
          <a:xfrm flipH="1" flipV="1">
            <a:off x="9381961" y="4051435"/>
            <a:ext cx="1045533" cy="896170"/>
          </a:xfrm>
          <a:prstGeom prst="line">
            <a:avLst/>
          </a:prstGeom>
          <a:noFill/>
          <a:ln w="19050" cap="flat" cmpd="sng" algn="ctr">
            <a:solidFill>
              <a:srgbClr val="E1E1E1"/>
            </a:solidFill>
            <a:prstDash val="solid"/>
            <a:headEnd type="none"/>
            <a:tailEnd type="none"/>
          </a:ln>
          <a:effectLst/>
        </p:spPr>
      </p:cxnSp>
      <p:cxnSp>
        <p:nvCxnSpPr>
          <p:cNvPr id="801" name="Straight Connector 800"/>
          <p:cNvCxnSpPr/>
          <p:nvPr/>
        </p:nvCxnSpPr>
        <p:spPr>
          <a:xfrm>
            <a:off x="6544086" y="4051435"/>
            <a:ext cx="1194894" cy="1717660"/>
          </a:xfrm>
          <a:prstGeom prst="line">
            <a:avLst/>
          </a:prstGeom>
          <a:noFill/>
          <a:ln w="19050" cap="flat" cmpd="sng" algn="ctr">
            <a:solidFill>
              <a:srgbClr val="E1E1E1"/>
            </a:solidFill>
            <a:prstDash val="solid"/>
            <a:headEnd type="none"/>
            <a:tailEnd type="none"/>
          </a:ln>
          <a:effectLst/>
        </p:spPr>
      </p:cxnSp>
      <p:cxnSp>
        <p:nvCxnSpPr>
          <p:cNvPr id="802" name="Straight Connector 801"/>
          <p:cNvCxnSpPr/>
          <p:nvPr/>
        </p:nvCxnSpPr>
        <p:spPr>
          <a:xfrm>
            <a:off x="5052025" y="3975198"/>
            <a:ext cx="969296" cy="823045"/>
          </a:xfrm>
          <a:prstGeom prst="line">
            <a:avLst/>
          </a:prstGeom>
          <a:noFill/>
          <a:ln w="19050" cap="flat" cmpd="sng" algn="ctr">
            <a:solidFill>
              <a:srgbClr val="E1E1E1"/>
            </a:solidFill>
            <a:prstDash val="solid"/>
            <a:headEnd type="none"/>
            <a:tailEnd type="none"/>
          </a:ln>
          <a:effectLst/>
        </p:spPr>
      </p:cxnSp>
      <p:cxnSp>
        <p:nvCxnSpPr>
          <p:cNvPr id="803" name="Straight Connector 802"/>
          <p:cNvCxnSpPr/>
          <p:nvPr/>
        </p:nvCxnSpPr>
        <p:spPr>
          <a:xfrm flipH="1">
            <a:off x="4975787" y="3080583"/>
            <a:ext cx="1941703" cy="746809"/>
          </a:xfrm>
          <a:prstGeom prst="line">
            <a:avLst/>
          </a:prstGeom>
          <a:noFill/>
          <a:ln w="19050" cap="flat" cmpd="sng" algn="ctr">
            <a:solidFill>
              <a:srgbClr val="E1E1E1"/>
            </a:solidFill>
            <a:prstDash val="solid"/>
            <a:headEnd type="none"/>
            <a:tailEnd type="none"/>
          </a:ln>
          <a:effectLst/>
        </p:spPr>
      </p:cxnSp>
      <p:cxnSp>
        <p:nvCxnSpPr>
          <p:cNvPr id="804" name="Straight Connector 803"/>
          <p:cNvCxnSpPr/>
          <p:nvPr/>
        </p:nvCxnSpPr>
        <p:spPr>
          <a:xfrm>
            <a:off x="1017702" y="4798244"/>
            <a:ext cx="886430" cy="964358"/>
          </a:xfrm>
          <a:prstGeom prst="line">
            <a:avLst/>
          </a:prstGeom>
          <a:noFill/>
          <a:ln w="19050" cap="flat" cmpd="sng" algn="ctr">
            <a:solidFill>
              <a:srgbClr val="E1E1E1"/>
            </a:solidFill>
            <a:prstDash val="solid"/>
            <a:headEnd type="none"/>
            <a:tailEnd type="none"/>
          </a:ln>
          <a:effectLst/>
        </p:spPr>
      </p:cxnSp>
      <p:cxnSp>
        <p:nvCxnSpPr>
          <p:cNvPr id="805" name="Straight Connector 804"/>
          <p:cNvCxnSpPr/>
          <p:nvPr/>
        </p:nvCxnSpPr>
        <p:spPr>
          <a:xfrm flipH="1">
            <a:off x="7738980" y="5769095"/>
            <a:ext cx="1642979" cy="0"/>
          </a:xfrm>
          <a:prstGeom prst="line">
            <a:avLst/>
          </a:prstGeom>
          <a:noFill/>
          <a:ln w="19050" cap="flat" cmpd="sng" algn="ctr">
            <a:solidFill>
              <a:srgbClr val="E1E1E1"/>
            </a:solidFill>
            <a:prstDash val="solid"/>
            <a:headEnd type="none"/>
            <a:tailEnd type="none"/>
          </a:ln>
          <a:effectLst/>
        </p:spPr>
      </p:cxnSp>
      <p:cxnSp>
        <p:nvCxnSpPr>
          <p:cNvPr id="806" name="Straight Connector 805"/>
          <p:cNvCxnSpPr>
            <a:cxnSpLocks/>
            <a:endCxn id="154" idx="2"/>
          </p:cNvCxnSpPr>
          <p:nvPr/>
        </p:nvCxnSpPr>
        <p:spPr>
          <a:xfrm>
            <a:off x="8096151" y="1827242"/>
            <a:ext cx="1313967" cy="8099"/>
          </a:xfrm>
          <a:prstGeom prst="line">
            <a:avLst/>
          </a:prstGeom>
          <a:noFill/>
          <a:ln w="19050" cap="flat" cmpd="sng" algn="ctr">
            <a:solidFill>
              <a:srgbClr val="E1E1E1"/>
            </a:solidFill>
            <a:prstDash val="solid"/>
            <a:headEnd type="none"/>
            <a:tailEnd type="none"/>
          </a:ln>
          <a:effectLst/>
        </p:spPr>
      </p:cxnSp>
      <p:cxnSp>
        <p:nvCxnSpPr>
          <p:cNvPr id="807" name="Straight Connector 806"/>
          <p:cNvCxnSpPr/>
          <p:nvPr/>
        </p:nvCxnSpPr>
        <p:spPr>
          <a:xfrm flipH="1" flipV="1">
            <a:off x="3183447" y="3379308"/>
            <a:ext cx="821489" cy="522765"/>
          </a:xfrm>
          <a:prstGeom prst="line">
            <a:avLst/>
          </a:prstGeom>
          <a:noFill/>
          <a:ln w="19050" cap="flat" cmpd="sng" algn="ctr">
            <a:solidFill>
              <a:srgbClr val="E1E1E1"/>
            </a:solidFill>
            <a:prstDash val="solid"/>
            <a:headEnd type="none"/>
            <a:tailEnd type="none"/>
          </a:ln>
          <a:effectLst/>
        </p:spPr>
      </p:cxnSp>
      <p:cxnSp>
        <p:nvCxnSpPr>
          <p:cNvPr id="808" name="Straight Connector 807"/>
          <p:cNvCxnSpPr/>
          <p:nvPr/>
        </p:nvCxnSpPr>
        <p:spPr>
          <a:xfrm flipV="1">
            <a:off x="2361958" y="3354361"/>
            <a:ext cx="801543" cy="1219840"/>
          </a:xfrm>
          <a:prstGeom prst="line">
            <a:avLst/>
          </a:prstGeom>
          <a:noFill/>
          <a:ln w="19050" cap="flat" cmpd="sng" algn="ctr">
            <a:solidFill>
              <a:srgbClr val="E1E1E1"/>
            </a:solidFill>
            <a:prstDash val="solid"/>
            <a:headEnd type="none"/>
            <a:tailEnd type="none"/>
          </a:ln>
          <a:effectLst/>
        </p:spPr>
      </p:cxnSp>
      <p:cxnSp>
        <p:nvCxnSpPr>
          <p:cNvPr id="809" name="Straight Connector 808"/>
          <p:cNvCxnSpPr/>
          <p:nvPr/>
        </p:nvCxnSpPr>
        <p:spPr>
          <a:xfrm flipH="1">
            <a:off x="1017700" y="2408455"/>
            <a:ext cx="746809" cy="2389788"/>
          </a:xfrm>
          <a:prstGeom prst="line">
            <a:avLst/>
          </a:prstGeom>
          <a:noFill/>
          <a:ln w="19050" cap="flat" cmpd="sng" algn="ctr">
            <a:solidFill>
              <a:srgbClr val="E1E1E1"/>
            </a:solidFill>
            <a:prstDash val="solid"/>
            <a:headEnd type="none"/>
            <a:tailEnd type="none"/>
          </a:ln>
          <a:effectLst/>
        </p:spPr>
      </p:cxnSp>
      <p:cxnSp>
        <p:nvCxnSpPr>
          <p:cNvPr id="810" name="Straight Connector 809"/>
          <p:cNvCxnSpPr>
            <a:stCxn id="906" idx="2"/>
          </p:cNvCxnSpPr>
          <p:nvPr/>
        </p:nvCxnSpPr>
        <p:spPr>
          <a:xfrm flipH="1">
            <a:off x="6021319" y="4087893"/>
            <a:ext cx="551582" cy="710350"/>
          </a:xfrm>
          <a:prstGeom prst="line">
            <a:avLst/>
          </a:prstGeom>
          <a:noFill/>
          <a:ln w="19050" cap="flat" cmpd="sng" algn="ctr">
            <a:solidFill>
              <a:srgbClr val="E1E1E1"/>
            </a:solidFill>
            <a:prstDash val="solid"/>
            <a:headEnd type="none"/>
            <a:tailEnd type="none"/>
          </a:ln>
          <a:effectLst/>
        </p:spPr>
      </p:cxnSp>
      <p:cxnSp>
        <p:nvCxnSpPr>
          <p:cNvPr id="811" name="Straight Connector 810"/>
          <p:cNvCxnSpPr/>
          <p:nvPr/>
        </p:nvCxnSpPr>
        <p:spPr>
          <a:xfrm>
            <a:off x="5199830" y="2408455"/>
            <a:ext cx="1717660" cy="672128"/>
          </a:xfrm>
          <a:prstGeom prst="line">
            <a:avLst/>
          </a:prstGeom>
          <a:noFill/>
          <a:ln w="19050" cap="flat" cmpd="sng" algn="ctr">
            <a:solidFill>
              <a:srgbClr val="E1E1E1"/>
            </a:solidFill>
            <a:prstDash val="solid"/>
            <a:headEnd type="none"/>
            <a:tailEnd type="none"/>
          </a:ln>
          <a:effectLst/>
        </p:spPr>
      </p:cxnSp>
      <p:cxnSp>
        <p:nvCxnSpPr>
          <p:cNvPr id="812" name="Straight Connector 811"/>
          <p:cNvCxnSpPr/>
          <p:nvPr/>
        </p:nvCxnSpPr>
        <p:spPr>
          <a:xfrm>
            <a:off x="6021320" y="4872924"/>
            <a:ext cx="1717660" cy="896170"/>
          </a:xfrm>
          <a:prstGeom prst="line">
            <a:avLst/>
          </a:prstGeom>
          <a:noFill/>
          <a:ln w="19050" cap="flat" cmpd="sng" algn="ctr">
            <a:solidFill>
              <a:srgbClr val="E1E1E1"/>
            </a:solidFill>
            <a:prstDash val="solid"/>
            <a:headEnd type="none"/>
            <a:tailEnd type="none"/>
          </a:ln>
          <a:effectLst/>
        </p:spPr>
      </p:cxnSp>
      <p:cxnSp>
        <p:nvCxnSpPr>
          <p:cNvPr id="813" name="Straight Connector 812"/>
          <p:cNvCxnSpPr/>
          <p:nvPr/>
        </p:nvCxnSpPr>
        <p:spPr>
          <a:xfrm flipH="1">
            <a:off x="3183446" y="3155264"/>
            <a:ext cx="1120213" cy="224042"/>
          </a:xfrm>
          <a:prstGeom prst="line">
            <a:avLst/>
          </a:prstGeom>
          <a:noFill/>
          <a:ln w="19050" cap="flat" cmpd="sng" algn="ctr">
            <a:solidFill>
              <a:srgbClr val="E1E1E1"/>
            </a:solidFill>
            <a:prstDash val="solid"/>
            <a:headEnd type="none"/>
            <a:tailEnd type="none"/>
          </a:ln>
          <a:effectLst/>
        </p:spPr>
      </p:cxnSp>
      <p:cxnSp>
        <p:nvCxnSpPr>
          <p:cNvPr id="814" name="Straight Connector 813"/>
          <p:cNvCxnSpPr/>
          <p:nvPr/>
        </p:nvCxnSpPr>
        <p:spPr>
          <a:xfrm flipV="1">
            <a:off x="6917492" y="1811009"/>
            <a:ext cx="2613830" cy="1344255"/>
          </a:xfrm>
          <a:prstGeom prst="line">
            <a:avLst/>
          </a:prstGeom>
          <a:noFill/>
          <a:ln w="19050" cap="flat" cmpd="sng" algn="ctr">
            <a:solidFill>
              <a:srgbClr val="E1E1E1"/>
            </a:solidFill>
            <a:prstDash val="solid"/>
            <a:headEnd type="none"/>
            <a:tailEnd type="none"/>
          </a:ln>
          <a:effectLst/>
        </p:spPr>
      </p:cxnSp>
      <p:cxnSp>
        <p:nvCxnSpPr>
          <p:cNvPr id="815" name="Straight Connector 814"/>
          <p:cNvCxnSpPr/>
          <p:nvPr/>
        </p:nvCxnSpPr>
        <p:spPr>
          <a:xfrm>
            <a:off x="6917491" y="3155264"/>
            <a:ext cx="970852" cy="672128"/>
          </a:xfrm>
          <a:prstGeom prst="line">
            <a:avLst/>
          </a:prstGeom>
          <a:noFill/>
          <a:ln w="19050" cap="flat" cmpd="sng" algn="ctr">
            <a:solidFill>
              <a:srgbClr val="E1E1E1"/>
            </a:solidFill>
            <a:prstDash val="solid"/>
            <a:headEnd type="none"/>
            <a:tailEnd type="none"/>
          </a:ln>
          <a:effectLst/>
        </p:spPr>
      </p:cxnSp>
      <p:cxnSp>
        <p:nvCxnSpPr>
          <p:cNvPr id="816" name="Straight Connector 815"/>
          <p:cNvCxnSpPr/>
          <p:nvPr/>
        </p:nvCxnSpPr>
        <p:spPr>
          <a:xfrm flipH="1">
            <a:off x="1391108" y="1960369"/>
            <a:ext cx="2464466" cy="1792342"/>
          </a:xfrm>
          <a:prstGeom prst="line">
            <a:avLst/>
          </a:prstGeom>
          <a:noFill/>
          <a:ln w="19050" cap="flat" cmpd="sng" algn="ctr">
            <a:solidFill>
              <a:srgbClr val="E1E1E1"/>
            </a:solidFill>
            <a:prstDash val="solid"/>
            <a:headEnd type="none"/>
            <a:tailEnd type="none"/>
          </a:ln>
          <a:effectLst/>
        </p:spPr>
      </p:cxnSp>
      <p:cxnSp>
        <p:nvCxnSpPr>
          <p:cNvPr id="817" name="Straight Connector 816"/>
          <p:cNvCxnSpPr/>
          <p:nvPr/>
        </p:nvCxnSpPr>
        <p:spPr>
          <a:xfrm flipV="1">
            <a:off x="10427493" y="4051435"/>
            <a:ext cx="746809" cy="896170"/>
          </a:xfrm>
          <a:prstGeom prst="line">
            <a:avLst/>
          </a:prstGeom>
          <a:noFill/>
          <a:ln w="19050" cap="flat" cmpd="sng" algn="ctr">
            <a:solidFill>
              <a:srgbClr val="E1E1E1"/>
            </a:solidFill>
            <a:prstDash val="solid"/>
            <a:headEnd type="none"/>
            <a:tailEnd type="none"/>
          </a:ln>
          <a:effectLst/>
        </p:spPr>
      </p:cxnSp>
      <p:grpSp>
        <p:nvGrpSpPr>
          <p:cNvPr id="839" name="Group 838"/>
          <p:cNvGrpSpPr/>
          <p:nvPr/>
        </p:nvGrpSpPr>
        <p:grpSpPr>
          <a:xfrm>
            <a:off x="1491306" y="2159772"/>
            <a:ext cx="492894" cy="492894"/>
            <a:chOff x="4297892" y="3537408"/>
            <a:chExt cx="502920" cy="502920"/>
          </a:xfrm>
        </p:grpSpPr>
        <p:sp>
          <p:nvSpPr>
            <p:cNvPr id="840" name="Oval 839"/>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1" name="Group 840"/>
            <p:cNvGrpSpPr/>
            <p:nvPr/>
          </p:nvGrpSpPr>
          <p:grpSpPr>
            <a:xfrm>
              <a:off x="4462674" y="3720435"/>
              <a:ext cx="182880" cy="136866"/>
              <a:chOff x="4457912" y="3720435"/>
              <a:chExt cx="182880" cy="136866"/>
            </a:xfrm>
          </p:grpSpPr>
          <p:sp>
            <p:nvSpPr>
              <p:cNvPr id="842" name="Line 37"/>
              <p:cNvSpPr>
                <a:spLocks noChangeShapeType="1"/>
              </p:cNvSpPr>
              <p:nvPr/>
            </p:nvSpPr>
            <p:spPr bwMode="auto">
              <a:xfrm>
                <a:off x="4500977" y="3788868"/>
                <a:ext cx="139815"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3" name="Freeform 38"/>
              <p:cNvSpPr>
                <a:spLocks/>
              </p:cNvSpPr>
              <p:nvPr/>
            </p:nvSpPr>
            <p:spPr bwMode="auto">
              <a:xfrm>
                <a:off x="4609525" y="375701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4" name="Rectangle 39"/>
              <p:cNvSpPr>
                <a:spLocks noChangeArrowheads="1"/>
              </p:cNvSpPr>
              <p:nvPr/>
            </p:nvSpPr>
            <p:spPr bwMode="auto">
              <a:xfrm>
                <a:off x="4457912" y="3720435"/>
                <a:ext cx="113858" cy="136866"/>
              </a:xfrm>
              <a:prstGeom prst="rect">
                <a:avLst/>
              </a:pr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45" name="Group 844"/>
          <p:cNvGrpSpPr/>
          <p:nvPr/>
        </p:nvGrpSpPr>
        <p:grpSpPr>
          <a:xfrm>
            <a:off x="2080938" y="4354194"/>
            <a:ext cx="492894" cy="492894"/>
            <a:chOff x="457200" y="3537408"/>
            <a:chExt cx="502920" cy="502920"/>
          </a:xfrm>
        </p:grpSpPr>
        <p:sp>
          <p:nvSpPr>
            <p:cNvPr id="846" name="Oval 845"/>
            <p:cNvSpPr/>
            <p:nvPr/>
          </p:nvSpPr>
          <p:spPr bwMode="auto">
            <a:xfrm>
              <a:off x="457200"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7" name="Group 846"/>
            <p:cNvGrpSpPr/>
            <p:nvPr/>
          </p:nvGrpSpPr>
          <p:grpSpPr>
            <a:xfrm>
              <a:off x="609110" y="3692665"/>
              <a:ext cx="199100" cy="182880"/>
              <a:chOff x="61533" y="3545450"/>
              <a:chExt cx="199100" cy="182880"/>
            </a:xfrm>
          </p:grpSpPr>
          <p:sp>
            <p:nvSpPr>
              <p:cNvPr id="848" name="Freeform 43"/>
              <p:cNvSpPr>
                <a:spLocks/>
              </p:cNvSpPr>
              <p:nvPr/>
            </p:nvSpPr>
            <p:spPr bwMode="auto">
              <a:xfrm>
                <a:off x="62108" y="3577610"/>
                <a:ext cx="197760" cy="150720"/>
              </a:xfrm>
              <a:custGeom>
                <a:avLst/>
                <a:gdLst>
                  <a:gd name="T0" fmla="*/ 178 w 210"/>
                  <a:gd name="T1" fmla="*/ 158 h 158"/>
                  <a:gd name="T2" fmla="*/ 32 w 210"/>
                  <a:gd name="T3" fmla="*/ 158 h 158"/>
                  <a:gd name="T4" fmla="*/ 0 w 210"/>
                  <a:gd name="T5" fmla="*/ 126 h 158"/>
                  <a:gd name="T6" fmla="*/ 0 w 210"/>
                  <a:gd name="T7" fmla="*/ 32 h 158"/>
                  <a:gd name="T8" fmla="*/ 32 w 210"/>
                  <a:gd name="T9" fmla="*/ 0 h 158"/>
                  <a:gd name="T10" fmla="*/ 178 w 210"/>
                  <a:gd name="T11" fmla="*/ 0 h 158"/>
                  <a:gd name="T12" fmla="*/ 210 w 210"/>
                  <a:gd name="T13" fmla="*/ 32 h 158"/>
                  <a:gd name="T14" fmla="*/ 210 w 210"/>
                  <a:gd name="T15" fmla="*/ 126 h 158"/>
                  <a:gd name="T16" fmla="*/ 178 w 210"/>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58">
                    <a:moveTo>
                      <a:pt x="178" y="158"/>
                    </a:moveTo>
                    <a:cubicBezTo>
                      <a:pt x="32" y="158"/>
                      <a:pt x="32" y="158"/>
                      <a:pt x="32" y="158"/>
                    </a:cubicBezTo>
                    <a:cubicBezTo>
                      <a:pt x="6" y="158"/>
                      <a:pt x="0" y="152"/>
                      <a:pt x="0" y="126"/>
                    </a:cubicBezTo>
                    <a:cubicBezTo>
                      <a:pt x="0" y="32"/>
                      <a:pt x="0" y="32"/>
                      <a:pt x="0" y="32"/>
                    </a:cubicBezTo>
                    <a:cubicBezTo>
                      <a:pt x="0" y="6"/>
                      <a:pt x="6" y="0"/>
                      <a:pt x="32" y="0"/>
                    </a:cubicBezTo>
                    <a:cubicBezTo>
                      <a:pt x="178" y="0"/>
                      <a:pt x="178" y="0"/>
                      <a:pt x="178" y="0"/>
                    </a:cubicBezTo>
                    <a:cubicBezTo>
                      <a:pt x="204" y="0"/>
                      <a:pt x="210" y="6"/>
                      <a:pt x="210" y="32"/>
                    </a:cubicBezTo>
                    <a:cubicBezTo>
                      <a:pt x="210" y="126"/>
                      <a:pt x="210" y="126"/>
                      <a:pt x="210" y="126"/>
                    </a:cubicBezTo>
                    <a:cubicBezTo>
                      <a:pt x="210" y="152"/>
                      <a:pt x="204" y="158"/>
                      <a:pt x="178" y="158"/>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9" name="Freeform 44"/>
              <p:cNvSpPr>
                <a:spLocks/>
              </p:cNvSpPr>
              <p:nvPr/>
            </p:nvSpPr>
            <p:spPr bwMode="auto">
              <a:xfrm>
                <a:off x="107228" y="3545450"/>
                <a:ext cx="107520" cy="32160"/>
              </a:xfrm>
              <a:custGeom>
                <a:avLst/>
                <a:gdLst>
                  <a:gd name="T0" fmla="*/ 0 w 114"/>
                  <a:gd name="T1" fmla="*/ 34 h 34"/>
                  <a:gd name="T2" fmla="*/ 0 w 114"/>
                  <a:gd name="T3" fmla="*/ 20 h 34"/>
                  <a:gd name="T4" fmla="*/ 20 w 114"/>
                  <a:gd name="T5" fmla="*/ 0 h 34"/>
                  <a:gd name="T6" fmla="*/ 94 w 114"/>
                  <a:gd name="T7" fmla="*/ 0 h 34"/>
                  <a:gd name="T8" fmla="*/ 114 w 114"/>
                  <a:gd name="T9" fmla="*/ 20 h 34"/>
                  <a:gd name="T10" fmla="*/ 114 w 114"/>
                  <a:gd name="T11" fmla="*/ 34 h 34"/>
                </a:gdLst>
                <a:ahLst/>
                <a:cxnLst>
                  <a:cxn ang="0">
                    <a:pos x="T0" y="T1"/>
                  </a:cxn>
                  <a:cxn ang="0">
                    <a:pos x="T2" y="T3"/>
                  </a:cxn>
                  <a:cxn ang="0">
                    <a:pos x="T4" y="T5"/>
                  </a:cxn>
                  <a:cxn ang="0">
                    <a:pos x="T6" y="T7"/>
                  </a:cxn>
                  <a:cxn ang="0">
                    <a:pos x="T8" y="T9"/>
                  </a:cxn>
                  <a:cxn ang="0">
                    <a:pos x="T10" y="T11"/>
                  </a:cxn>
                </a:cxnLst>
                <a:rect l="0" t="0" r="r" b="b"/>
                <a:pathLst>
                  <a:path w="114" h="34">
                    <a:moveTo>
                      <a:pt x="0" y="34"/>
                    </a:moveTo>
                    <a:cubicBezTo>
                      <a:pt x="0" y="20"/>
                      <a:pt x="0" y="20"/>
                      <a:pt x="0" y="20"/>
                    </a:cubicBezTo>
                    <a:cubicBezTo>
                      <a:pt x="0" y="3"/>
                      <a:pt x="2" y="0"/>
                      <a:pt x="20" y="0"/>
                    </a:cubicBezTo>
                    <a:cubicBezTo>
                      <a:pt x="94" y="0"/>
                      <a:pt x="94" y="0"/>
                      <a:pt x="94" y="0"/>
                    </a:cubicBezTo>
                    <a:cubicBezTo>
                      <a:pt x="112" y="0"/>
                      <a:pt x="114" y="3"/>
                      <a:pt x="114" y="20"/>
                    </a:cubicBezTo>
                    <a:cubicBezTo>
                      <a:pt x="114" y="34"/>
                      <a:pt x="114" y="34"/>
                      <a:pt x="114" y="34"/>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0" name="Freeform: Shape 849"/>
              <p:cNvSpPr/>
              <p:nvPr/>
            </p:nvSpPr>
            <p:spPr bwMode="auto">
              <a:xfrm rot="10800000">
                <a:off x="61533" y="3636470"/>
                <a:ext cx="199100" cy="34125"/>
              </a:xfrm>
              <a:custGeom>
                <a:avLst/>
                <a:gdLst>
                  <a:gd name="connsiteX0" fmla="*/ 0 w 135731"/>
                  <a:gd name="connsiteY0" fmla="*/ 71437 h 71437"/>
                  <a:gd name="connsiteX1" fmla="*/ 71437 w 135731"/>
                  <a:gd name="connsiteY1" fmla="*/ 0 h 71437"/>
                  <a:gd name="connsiteX2" fmla="*/ 135731 w 135731"/>
                  <a:gd name="connsiteY2" fmla="*/ 64294 h 71437"/>
                  <a:gd name="connsiteX0" fmla="*/ 0 w 135731"/>
                  <a:gd name="connsiteY0" fmla="*/ 71460 h 71460"/>
                  <a:gd name="connsiteX1" fmla="*/ 71437 w 135731"/>
                  <a:gd name="connsiteY1" fmla="*/ 23 h 71460"/>
                  <a:gd name="connsiteX2" fmla="*/ 135731 w 135731"/>
                  <a:gd name="connsiteY2" fmla="*/ 64317 h 71460"/>
                  <a:gd name="connsiteX0" fmla="*/ 0 w 197540"/>
                  <a:gd name="connsiteY0" fmla="*/ 62679 h 64296"/>
                  <a:gd name="connsiteX1" fmla="*/ 133246 w 197540"/>
                  <a:gd name="connsiteY1" fmla="*/ 2 h 64296"/>
                  <a:gd name="connsiteX2" fmla="*/ 197540 w 197540"/>
                  <a:gd name="connsiteY2" fmla="*/ 64296 h 64296"/>
                  <a:gd name="connsiteX0" fmla="*/ 0 w 197540"/>
                  <a:gd name="connsiteY0" fmla="*/ 32508 h 34125"/>
                  <a:gd name="connsiteX1" fmla="*/ 98691 w 197540"/>
                  <a:gd name="connsiteY1" fmla="*/ 6 h 34125"/>
                  <a:gd name="connsiteX2" fmla="*/ 197540 w 197540"/>
                  <a:gd name="connsiteY2" fmla="*/ 34125 h 34125"/>
                </a:gdLst>
                <a:ahLst/>
                <a:cxnLst>
                  <a:cxn ang="0">
                    <a:pos x="connsiteX0" y="connsiteY0"/>
                  </a:cxn>
                  <a:cxn ang="0">
                    <a:pos x="connsiteX1" y="connsiteY1"/>
                  </a:cxn>
                  <a:cxn ang="0">
                    <a:pos x="connsiteX2" y="connsiteY2"/>
                  </a:cxn>
                </a:cxnLst>
                <a:rect l="l" t="t" r="r" b="b"/>
                <a:pathLst>
                  <a:path w="197540" h="34125">
                    <a:moveTo>
                      <a:pt x="0" y="32508"/>
                    </a:moveTo>
                    <a:cubicBezTo>
                      <a:pt x="23812" y="8696"/>
                      <a:pt x="65768" y="-264"/>
                      <a:pt x="98691" y="6"/>
                    </a:cubicBezTo>
                    <a:cubicBezTo>
                      <a:pt x="131614" y="276"/>
                      <a:pt x="176109" y="12694"/>
                      <a:pt x="197540" y="34125"/>
                    </a:cubicBezTo>
                  </a:path>
                </a:pathLst>
              </a:custGeom>
              <a:no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851" name="Straight Connector 850"/>
              <p:cNvCxnSpPr/>
              <p:nvPr/>
            </p:nvCxnSpPr>
            <p:spPr>
              <a:xfrm>
                <a:off x="107228" y="3634980"/>
                <a:ext cx="0" cy="44051"/>
              </a:xfrm>
              <a:prstGeom prst="line">
                <a:avLst/>
              </a:prstGeom>
              <a:noFill/>
              <a:ln w="12700" cap="flat">
                <a:solidFill>
                  <a:srgbClr val="0078D7"/>
                </a:solidFill>
                <a:prstDash val="solid"/>
                <a:miter lim="800000"/>
                <a:headEnd/>
                <a:tailEnd/>
              </a:ln>
            </p:spPr>
          </p:cxnSp>
          <p:cxnSp>
            <p:nvCxnSpPr>
              <p:cNvPr id="852" name="Straight Connector 851"/>
              <p:cNvCxnSpPr/>
              <p:nvPr/>
            </p:nvCxnSpPr>
            <p:spPr>
              <a:xfrm>
                <a:off x="214748" y="3634980"/>
                <a:ext cx="0" cy="44051"/>
              </a:xfrm>
              <a:prstGeom prst="line">
                <a:avLst/>
              </a:prstGeom>
              <a:noFill/>
              <a:ln w="12700" cap="flat">
                <a:solidFill>
                  <a:srgbClr val="0078D7"/>
                </a:solidFill>
                <a:prstDash val="solid"/>
                <a:miter lim="800000"/>
                <a:headEnd/>
                <a:tailEnd/>
              </a:ln>
            </p:spPr>
          </p:cxnSp>
        </p:grpSp>
      </p:grpSp>
      <p:grpSp>
        <p:nvGrpSpPr>
          <p:cNvPr id="853" name="Group 852"/>
          <p:cNvGrpSpPr/>
          <p:nvPr/>
        </p:nvGrpSpPr>
        <p:grpSpPr>
          <a:xfrm>
            <a:off x="4706624" y="3583335"/>
            <a:ext cx="492894" cy="492894"/>
            <a:chOff x="4297892" y="2841460"/>
            <a:chExt cx="502920" cy="502920"/>
          </a:xfrm>
        </p:grpSpPr>
        <p:sp>
          <p:nvSpPr>
            <p:cNvPr id="854" name="Oval 853"/>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55" name="Group 854"/>
            <p:cNvGrpSpPr/>
            <p:nvPr/>
          </p:nvGrpSpPr>
          <p:grpSpPr>
            <a:xfrm>
              <a:off x="4457912" y="3016068"/>
              <a:ext cx="182880" cy="125133"/>
              <a:chOff x="4434490" y="3008491"/>
              <a:chExt cx="182880" cy="125133"/>
            </a:xfrm>
          </p:grpSpPr>
          <p:sp>
            <p:nvSpPr>
              <p:cNvPr id="856" name="Line 27"/>
              <p:cNvSpPr>
                <a:spLocks noChangeShapeType="1"/>
              </p:cNvSpPr>
              <p:nvPr/>
            </p:nvSpPr>
            <p:spPr bwMode="auto">
              <a:xfrm>
                <a:off x="4434490" y="3133624"/>
                <a:ext cx="18288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7" name="Line 28"/>
              <p:cNvSpPr>
                <a:spLocks noChangeShapeType="1"/>
              </p:cNvSpPr>
              <p:nvPr/>
            </p:nvSpPr>
            <p:spPr bwMode="auto">
              <a:xfrm>
                <a:off x="4502890" y="3110584"/>
                <a:ext cx="273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8" name="Line 29"/>
              <p:cNvSpPr>
                <a:spLocks noChangeShapeType="1"/>
              </p:cNvSpPr>
              <p:nvPr/>
            </p:nvSpPr>
            <p:spPr bwMode="auto">
              <a:xfrm flipV="1">
                <a:off x="4526429" y="3027064"/>
                <a:ext cx="84240" cy="8496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9" name="Line 32"/>
              <p:cNvSpPr>
                <a:spLocks noChangeShapeType="1"/>
              </p:cNvSpPr>
              <p:nvPr/>
            </p:nvSpPr>
            <p:spPr bwMode="auto">
              <a:xfrm>
                <a:off x="4435930" y="3110584"/>
                <a:ext cx="201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0" name="Line 33"/>
              <p:cNvSpPr>
                <a:spLocks noChangeShapeType="1"/>
              </p:cNvSpPr>
              <p:nvPr/>
            </p:nvSpPr>
            <p:spPr bwMode="auto">
              <a:xfrm>
                <a:off x="4470490" y="3110584"/>
                <a:ext cx="1944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1" name="Freeform 38"/>
              <p:cNvSpPr>
                <a:spLocks/>
              </p:cNvSpPr>
              <p:nvPr/>
            </p:nvSpPr>
            <p:spPr bwMode="auto">
              <a:xfrm rot="18900000">
                <a:off x="4582443" y="300849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2" name="Group 861"/>
          <p:cNvGrpSpPr/>
          <p:nvPr/>
        </p:nvGrpSpPr>
        <p:grpSpPr>
          <a:xfrm>
            <a:off x="7478862" y="5543291"/>
            <a:ext cx="492894" cy="492894"/>
            <a:chOff x="5748872" y="3478565"/>
            <a:chExt cx="502920" cy="502920"/>
          </a:xfrm>
        </p:grpSpPr>
        <p:sp>
          <p:nvSpPr>
            <p:cNvPr id="863" name="Oval 862"/>
            <p:cNvSpPr/>
            <p:nvPr/>
          </p:nvSpPr>
          <p:spPr bwMode="auto">
            <a:xfrm>
              <a:off x="5748872" y="347856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64" name="Group 53"/>
            <p:cNvGrpSpPr>
              <a:grpSpLocks noChangeAspect="1"/>
            </p:cNvGrpSpPr>
            <p:nvPr/>
          </p:nvGrpSpPr>
          <p:grpSpPr bwMode="auto">
            <a:xfrm>
              <a:off x="5935305" y="3638585"/>
              <a:ext cx="130055" cy="182880"/>
              <a:chOff x="1955" y="3359"/>
              <a:chExt cx="389" cy="547"/>
            </a:xfrm>
            <a:solidFill>
              <a:srgbClr val="0078D7"/>
            </a:solidFill>
          </p:grpSpPr>
          <p:sp>
            <p:nvSpPr>
              <p:cNvPr id="865" name="Freeform 54"/>
              <p:cNvSpPr>
                <a:spLocks/>
              </p:cNvSpPr>
              <p:nvPr/>
            </p:nvSpPr>
            <p:spPr bwMode="auto">
              <a:xfrm>
                <a:off x="1955" y="3359"/>
                <a:ext cx="389" cy="547"/>
              </a:xfrm>
              <a:custGeom>
                <a:avLst/>
                <a:gdLst>
                  <a:gd name="T0" fmla="*/ 389 w 389"/>
                  <a:gd name="T1" fmla="*/ 547 h 547"/>
                  <a:gd name="T2" fmla="*/ 0 w 389"/>
                  <a:gd name="T3" fmla="*/ 547 h 547"/>
                  <a:gd name="T4" fmla="*/ 0 w 389"/>
                  <a:gd name="T5" fmla="*/ 0 h 547"/>
                  <a:gd name="T6" fmla="*/ 389 w 389"/>
                  <a:gd name="T7" fmla="*/ 0 h 547"/>
                  <a:gd name="T8" fmla="*/ 389 w 389"/>
                  <a:gd name="T9" fmla="*/ 16 h 547"/>
                  <a:gd name="T10" fmla="*/ 389 w 389"/>
                  <a:gd name="T11" fmla="*/ 547 h 547"/>
                </a:gdLst>
                <a:ahLst/>
                <a:cxnLst>
                  <a:cxn ang="0">
                    <a:pos x="T0" y="T1"/>
                  </a:cxn>
                  <a:cxn ang="0">
                    <a:pos x="T2" y="T3"/>
                  </a:cxn>
                  <a:cxn ang="0">
                    <a:pos x="T4" y="T5"/>
                  </a:cxn>
                  <a:cxn ang="0">
                    <a:pos x="T6" y="T7"/>
                  </a:cxn>
                  <a:cxn ang="0">
                    <a:pos x="T8" y="T9"/>
                  </a:cxn>
                  <a:cxn ang="0">
                    <a:pos x="T10" y="T11"/>
                  </a:cxn>
                </a:cxnLst>
                <a:rect l="0" t="0" r="r" b="b"/>
                <a:pathLst>
                  <a:path w="389" h="547">
                    <a:moveTo>
                      <a:pt x="389" y="547"/>
                    </a:moveTo>
                    <a:lnTo>
                      <a:pt x="0" y="547"/>
                    </a:lnTo>
                    <a:lnTo>
                      <a:pt x="0" y="0"/>
                    </a:lnTo>
                    <a:lnTo>
                      <a:pt x="389" y="0"/>
                    </a:lnTo>
                    <a:lnTo>
                      <a:pt x="389" y="16"/>
                    </a:lnTo>
                    <a:lnTo>
                      <a:pt x="389" y="547"/>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6" name="Freeform 55"/>
              <p:cNvSpPr>
                <a:spLocks/>
              </p:cNvSpPr>
              <p:nvPr/>
            </p:nvSpPr>
            <p:spPr bwMode="auto">
              <a:xfrm>
                <a:off x="2134" y="3359"/>
                <a:ext cx="210" cy="547"/>
              </a:xfrm>
              <a:custGeom>
                <a:avLst/>
                <a:gdLst>
                  <a:gd name="T0" fmla="*/ 210 w 210"/>
                  <a:gd name="T1" fmla="*/ 547 h 547"/>
                  <a:gd name="T2" fmla="*/ 0 w 210"/>
                  <a:gd name="T3" fmla="*/ 431 h 547"/>
                  <a:gd name="T4" fmla="*/ 0 w 210"/>
                  <a:gd name="T5" fmla="*/ 117 h 547"/>
                  <a:gd name="T6" fmla="*/ 210 w 210"/>
                  <a:gd name="T7" fmla="*/ 0 h 547"/>
                </a:gdLst>
                <a:ahLst/>
                <a:cxnLst>
                  <a:cxn ang="0">
                    <a:pos x="T0" y="T1"/>
                  </a:cxn>
                  <a:cxn ang="0">
                    <a:pos x="T2" y="T3"/>
                  </a:cxn>
                  <a:cxn ang="0">
                    <a:pos x="T4" y="T5"/>
                  </a:cxn>
                  <a:cxn ang="0">
                    <a:pos x="T6" y="T7"/>
                  </a:cxn>
                </a:cxnLst>
                <a:rect l="0" t="0" r="r" b="b"/>
                <a:pathLst>
                  <a:path w="210" h="547">
                    <a:moveTo>
                      <a:pt x="210" y="547"/>
                    </a:moveTo>
                    <a:lnTo>
                      <a:pt x="0" y="431"/>
                    </a:lnTo>
                    <a:lnTo>
                      <a:pt x="0" y="117"/>
                    </a:lnTo>
                    <a:lnTo>
                      <a:pt x="21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7" name="Line 56"/>
              <p:cNvSpPr>
                <a:spLocks noChangeShapeType="1"/>
              </p:cNvSpPr>
              <p:nvPr/>
            </p:nvSpPr>
            <p:spPr bwMode="auto">
              <a:xfrm>
                <a:off x="2161" y="3634"/>
                <a:ext cx="38"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8" name="Group 867"/>
          <p:cNvGrpSpPr/>
          <p:nvPr/>
        </p:nvGrpSpPr>
        <p:grpSpPr>
          <a:xfrm>
            <a:off x="6682917" y="2878113"/>
            <a:ext cx="492894" cy="492894"/>
            <a:chOff x="6793209" y="4761287"/>
            <a:chExt cx="502920" cy="502920"/>
          </a:xfrm>
        </p:grpSpPr>
        <p:sp>
          <p:nvSpPr>
            <p:cNvPr id="869" name="Oval 868"/>
            <p:cNvSpPr/>
            <p:nvPr/>
          </p:nvSpPr>
          <p:spPr bwMode="auto">
            <a:xfrm>
              <a:off x="6793209" y="4761287"/>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70" name="Group 4"/>
            <p:cNvGrpSpPr>
              <a:grpSpLocks noChangeAspect="1"/>
            </p:cNvGrpSpPr>
            <p:nvPr/>
          </p:nvGrpSpPr>
          <p:grpSpPr bwMode="auto">
            <a:xfrm>
              <a:off x="6978505" y="4921307"/>
              <a:ext cx="132328" cy="182880"/>
              <a:chOff x="4159" y="1821"/>
              <a:chExt cx="178" cy="246"/>
            </a:xfrm>
            <a:solidFill>
              <a:srgbClr val="0078D7"/>
            </a:solidFill>
          </p:grpSpPr>
          <p:sp>
            <p:nvSpPr>
              <p:cNvPr id="871" name="Freeform 5"/>
              <p:cNvSpPr>
                <a:spLocks/>
              </p:cNvSpPr>
              <p:nvPr/>
            </p:nvSpPr>
            <p:spPr bwMode="auto">
              <a:xfrm>
                <a:off x="4189" y="1821"/>
                <a:ext cx="144" cy="214"/>
              </a:xfrm>
              <a:custGeom>
                <a:avLst/>
                <a:gdLst>
                  <a:gd name="T0" fmla="*/ 144 w 144"/>
                  <a:gd name="T1" fmla="*/ 50 h 214"/>
                  <a:gd name="T2" fmla="*/ 144 w 144"/>
                  <a:gd name="T3" fmla="*/ 214 h 214"/>
                  <a:gd name="T4" fmla="*/ 0 w 144"/>
                  <a:gd name="T5" fmla="*/ 214 h 214"/>
                  <a:gd name="T6" fmla="*/ 0 w 144"/>
                  <a:gd name="T7" fmla="*/ 0 h 214"/>
                  <a:gd name="T8" fmla="*/ 98 w 144"/>
                  <a:gd name="T9" fmla="*/ 0 h 214"/>
                  <a:gd name="T10" fmla="*/ 144 w 144"/>
                  <a:gd name="T11" fmla="*/ 50 h 214"/>
                </a:gdLst>
                <a:ahLst/>
                <a:cxnLst>
                  <a:cxn ang="0">
                    <a:pos x="T0" y="T1"/>
                  </a:cxn>
                  <a:cxn ang="0">
                    <a:pos x="T2" y="T3"/>
                  </a:cxn>
                  <a:cxn ang="0">
                    <a:pos x="T4" y="T5"/>
                  </a:cxn>
                  <a:cxn ang="0">
                    <a:pos x="T6" y="T7"/>
                  </a:cxn>
                  <a:cxn ang="0">
                    <a:pos x="T8" y="T9"/>
                  </a:cxn>
                  <a:cxn ang="0">
                    <a:pos x="T10" y="T11"/>
                  </a:cxn>
                </a:cxnLst>
                <a:rect l="0" t="0" r="r" b="b"/>
                <a:pathLst>
                  <a:path w="144" h="214">
                    <a:moveTo>
                      <a:pt x="144" y="50"/>
                    </a:moveTo>
                    <a:lnTo>
                      <a:pt x="144" y="214"/>
                    </a:lnTo>
                    <a:lnTo>
                      <a:pt x="0" y="214"/>
                    </a:lnTo>
                    <a:lnTo>
                      <a:pt x="0" y="0"/>
                    </a:lnTo>
                    <a:lnTo>
                      <a:pt x="98" y="0"/>
                    </a:lnTo>
                    <a:lnTo>
                      <a:pt x="144" y="50"/>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2" name="Freeform 6"/>
              <p:cNvSpPr>
                <a:spLocks/>
              </p:cNvSpPr>
              <p:nvPr/>
            </p:nvSpPr>
            <p:spPr bwMode="auto">
              <a:xfrm>
                <a:off x="4283" y="1823"/>
                <a:ext cx="54" cy="52"/>
              </a:xfrm>
              <a:custGeom>
                <a:avLst/>
                <a:gdLst>
                  <a:gd name="T0" fmla="*/ 0 w 54"/>
                  <a:gd name="T1" fmla="*/ 0 h 52"/>
                  <a:gd name="T2" fmla="*/ 0 w 54"/>
                  <a:gd name="T3" fmla="*/ 52 h 52"/>
                  <a:gd name="T4" fmla="*/ 54 w 54"/>
                  <a:gd name="T5" fmla="*/ 52 h 52"/>
                </a:gdLst>
                <a:ahLst/>
                <a:cxnLst>
                  <a:cxn ang="0">
                    <a:pos x="T0" y="T1"/>
                  </a:cxn>
                  <a:cxn ang="0">
                    <a:pos x="T2" y="T3"/>
                  </a:cxn>
                  <a:cxn ang="0">
                    <a:pos x="T4" y="T5"/>
                  </a:cxn>
                </a:cxnLst>
                <a:rect l="0" t="0" r="r" b="b"/>
                <a:pathLst>
                  <a:path w="54" h="52">
                    <a:moveTo>
                      <a:pt x="0" y="0"/>
                    </a:moveTo>
                    <a:lnTo>
                      <a:pt x="0" y="52"/>
                    </a:lnTo>
                    <a:lnTo>
                      <a:pt x="54" y="52"/>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3" name="Freeform 7"/>
              <p:cNvSpPr>
                <a:spLocks/>
              </p:cNvSpPr>
              <p:nvPr/>
            </p:nvSpPr>
            <p:spPr bwMode="auto">
              <a:xfrm>
                <a:off x="4159" y="1855"/>
                <a:ext cx="144" cy="212"/>
              </a:xfrm>
              <a:custGeom>
                <a:avLst/>
                <a:gdLst>
                  <a:gd name="T0" fmla="*/ 144 w 144"/>
                  <a:gd name="T1" fmla="*/ 180 h 212"/>
                  <a:gd name="T2" fmla="*/ 144 w 144"/>
                  <a:gd name="T3" fmla="*/ 212 h 212"/>
                  <a:gd name="T4" fmla="*/ 0 w 144"/>
                  <a:gd name="T5" fmla="*/ 212 h 212"/>
                  <a:gd name="T6" fmla="*/ 0 w 144"/>
                  <a:gd name="T7" fmla="*/ 0 h 212"/>
                  <a:gd name="T8" fmla="*/ 30 w 144"/>
                  <a:gd name="T9" fmla="*/ 0 h 212"/>
                </a:gdLst>
                <a:ahLst/>
                <a:cxnLst>
                  <a:cxn ang="0">
                    <a:pos x="T0" y="T1"/>
                  </a:cxn>
                  <a:cxn ang="0">
                    <a:pos x="T2" y="T3"/>
                  </a:cxn>
                  <a:cxn ang="0">
                    <a:pos x="T4" y="T5"/>
                  </a:cxn>
                  <a:cxn ang="0">
                    <a:pos x="T6" y="T7"/>
                  </a:cxn>
                  <a:cxn ang="0">
                    <a:pos x="T8" y="T9"/>
                  </a:cxn>
                </a:cxnLst>
                <a:rect l="0" t="0" r="r" b="b"/>
                <a:pathLst>
                  <a:path w="144" h="212">
                    <a:moveTo>
                      <a:pt x="144" y="180"/>
                    </a:moveTo>
                    <a:lnTo>
                      <a:pt x="144" y="212"/>
                    </a:lnTo>
                    <a:lnTo>
                      <a:pt x="0" y="212"/>
                    </a:lnTo>
                    <a:lnTo>
                      <a:pt x="0" y="0"/>
                    </a:lnTo>
                    <a:lnTo>
                      <a:pt x="3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cxnSp>
        <p:nvCxnSpPr>
          <p:cNvPr id="916" name="Straight Connector 915"/>
          <p:cNvCxnSpPr/>
          <p:nvPr/>
        </p:nvCxnSpPr>
        <p:spPr>
          <a:xfrm flipV="1">
            <a:off x="5050468" y="4872925"/>
            <a:ext cx="970852" cy="672128"/>
          </a:xfrm>
          <a:prstGeom prst="line">
            <a:avLst/>
          </a:prstGeom>
          <a:noFill/>
          <a:ln w="19050" cap="flat" cmpd="sng" algn="ctr">
            <a:solidFill>
              <a:srgbClr val="E1E1E1"/>
            </a:solidFill>
            <a:prstDash val="solid"/>
            <a:headEnd type="none"/>
            <a:tailEnd type="none"/>
          </a:ln>
          <a:effectLst/>
        </p:spPr>
      </p:cxnSp>
      <p:cxnSp>
        <p:nvCxnSpPr>
          <p:cNvPr id="925" name="Straight Connector 924"/>
          <p:cNvCxnSpPr/>
          <p:nvPr/>
        </p:nvCxnSpPr>
        <p:spPr>
          <a:xfrm flipV="1">
            <a:off x="9381960" y="5040956"/>
            <a:ext cx="1082872" cy="728137"/>
          </a:xfrm>
          <a:prstGeom prst="line">
            <a:avLst/>
          </a:prstGeom>
          <a:noFill/>
          <a:ln w="19050" cap="flat" cmpd="sng" algn="ctr">
            <a:solidFill>
              <a:srgbClr val="E1E1E1"/>
            </a:solidFill>
            <a:prstDash val="solid"/>
            <a:headEnd type="none"/>
            <a:tailEnd type="none"/>
          </a:ln>
          <a:effectLst/>
        </p:spPr>
      </p:cxnSp>
      <p:cxnSp>
        <p:nvCxnSpPr>
          <p:cNvPr id="926" name="Straight Connector 925"/>
          <p:cNvCxnSpPr/>
          <p:nvPr/>
        </p:nvCxnSpPr>
        <p:spPr>
          <a:xfrm flipH="1">
            <a:off x="9456640" y="3005901"/>
            <a:ext cx="1194896" cy="970852"/>
          </a:xfrm>
          <a:prstGeom prst="line">
            <a:avLst/>
          </a:prstGeom>
          <a:noFill/>
          <a:ln w="19050" cap="flat" cmpd="sng" algn="ctr">
            <a:solidFill>
              <a:srgbClr val="E1E1E1"/>
            </a:solidFill>
            <a:prstDash val="solid"/>
            <a:headEnd type="none"/>
            <a:tailEnd type="none"/>
          </a:ln>
          <a:effectLst/>
        </p:spPr>
      </p:cxnSp>
      <p:cxnSp>
        <p:nvCxnSpPr>
          <p:cNvPr id="939" name="Straight Connector 938"/>
          <p:cNvCxnSpPr/>
          <p:nvPr/>
        </p:nvCxnSpPr>
        <p:spPr>
          <a:xfrm>
            <a:off x="7888344" y="3827391"/>
            <a:ext cx="1493617" cy="1941703"/>
          </a:xfrm>
          <a:prstGeom prst="line">
            <a:avLst/>
          </a:prstGeom>
          <a:noFill/>
          <a:ln w="19050" cap="flat" cmpd="sng" algn="ctr">
            <a:solidFill>
              <a:srgbClr val="E1E1E1"/>
            </a:solidFill>
            <a:prstDash val="solid"/>
            <a:headEnd type="none"/>
            <a:tailEnd type="none"/>
          </a:ln>
          <a:effectLst/>
        </p:spPr>
      </p:cxnSp>
      <p:grpSp>
        <p:nvGrpSpPr>
          <p:cNvPr id="945" name="Group 944"/>
          <p:cNvGrpSpPr/>
          <p:nvPr/>
        </p:nvGrpSpPr>
        <p:grpSpPr>
          <a:xfrm>
            <a:off x="10157986" y="4732387"/>
            <a:ext cx="492894" cy="492894"/>
            <a:chOff x="457200" y="4233356"/>
            <a:chExt cx="502920" cy="502920"/>
          </a:xfrm>
        </p:grpSpPr>
        <p:sp>
          <p:nvSpPr>
            <p:cNvPr id="946" name="Oval 945"/>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47" name="Group 18"/>
            <p:cNvGrpSpPr>
              <a:grpSpLocks noChangeAspect="1"/>
            </p:cNvGrpSpPr>
            <p:nvPr/>
          </p:nvGrpSpPr>
          <p:grpSpPr bwMode="auto">
            <a:xfrm>
              <a:off x="594995" y="4370516"/>
              <a:ext cx="233680" cy="228600"/>
              <a:chOff x="3825" y="2115"/>
              <a:chExt cx="184" cy="180"/>
            </a:xfrm>
          </p:grpSpPr>
          <p:sp>
            <p:nvSpPr>
              <p:cNvPr id="948" name="Freeform 19"/>
              <p:cNvSpPr>
                <a:spLocks/>
              </p:cNvSpPr>
              <p:nvPr/>
            </p:nvSpPr>
            <p:spPr bwMode="auto">
              <a:xfrm>
                <a:off x="3825" y="2115"/>
                <a:ext cx="172" cy="180"/>
              </a:xfrm>
              <a:custGeom>
                <a:avLst/>
                <a:gdLst>
                  <a:gd name="T0" fmla="*/ 79 w 86"/>
                  <a:gd name="T1" fmla="*/ 51 h 89"/>
                  <a:gd name="T2" fmla="*/ 79 w 86"/>
                  <a:gd name="T3" fmla="*/ 44 h 89"/>
                  <a:gd name="T4" fmla="*/ 78 w 86"/>
                  <a:gd name="T5" fmla="*/ 34 h 89"/>
                  <a:gd name="T6" fmla="*/ 86 w 86"/>
                  <a:gd name="T7" fmla="*/ 30 h 89"/>
                  <a:gd name="T8" fmla="*/ 77 w 86"/>
                  <a:gd name="T9" fmla="*/ 15 h 89"/>
                  <a:gd name="T10" fmla="*/ 70 w 86"/>
                  <a:gd name="T11" fmla="*/ 19 h 89"/>
                  <a:gd name="T12" fmla="*/ 51 w 86"/>
                  <a:gd name="T13" fmla="*/ 8 h 89"/>
                  <a:gd name="T14" fmla="*/ 51 w 86"/>
                  <a:gd name="T15" fmla="*/ 0 h 89"/>
                  <a:gd name="T16" fmla="*/ 34 w 86"/>
                  <a:gd name="T17" fmla="*/ 0 h 89"/>
                  <a:gd name="T18" fmla="*/ 34 w 86"/>
                  <a:gd name="T19" fmla="*/ 9 h 89"/>
                  <a:gd name="T20" fmla="*/ 16 w 86"/>
                  <a:gd name="T21" fmla="*/ 19 h 89"/>
                  <a:gd name="T22" fmla="*/ 8 w 86"/>
                  <a:gd name="T23" fmla="*/ 15 h 89"/>
                  <a:gd name="T24" fmla="*/ 0 w 86"/>
                  <a:gd name="T25" fmla="*/ 30 h 89"/>
                  <a:gd name="T26" fmla="*/ 8 w 86"/>
                  <a:gd name="T27" fmla="*/ 34 h 89"/>
                  <a:gd name="T28" fmla="*/ 6 w 86"/>
                  <a:gd name="T29" fmla="*/ 44 h 89"/>
                  <a:gd name="T30" fmla="*/ 8 w 86"/>
                  <a:gd name="T31" fmla="*/ 54 h 89"/>
                  <a:gd name="T32" fmla="*/ 0 w 86"/>
                  <a:gd name="T33" fmla="*/ 58 h 89"/>
                  <a:gd name="T34" fmla="*/ 8 w 86"/>
                  <a:gd name="T35" fmla="*/ 73 h 89"/>
                  <a:gd name="T36" fmla="*/ 16 w 86"/>
                  <a:gd name="T37" fmla="*/ 69 h 89"/>
                  <a:gd name="T38" fmla="*/ 34 w 86"/>
                  <a:gd name="T39" fmla="*/ 79 h 89"/>
                  <a:gd name="T40" fmla="*/ 34 w 86"/>
                  <a:gd name="T41" fmla="*/ 89 h 89"/>
                  <a:gd name="T42" fmla="*/ 51 w 86"/>
                  <a:gd name="T43" fmla="*/ 89 h 89"/>
                  <a:gd name="T44" fmla="*/ 51 w 86"/>
                  <a:gd name="T45" fmla="*/ 80 h 89"/>
                  <a:gd name="T46" fmla="*/ 63 w 86"/>
                  <a:gd name="T47"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89">
                    <a:moveTo>
                      <a:pt x="79" y="51"/>
                    </a:moveTo>
                    <a:cubicBezTo>
                      <a:pt x="79" y="48"/>
                      <a:pt x="79" y="46"/>
                      <a:pt x="79" y="44"/>
                    </a:cubicBezTo>
                    <a:cubicBezTo>
                      <a:pt x="79" y="41"/>
                      <a:pt x="79" y="37"/>
                      <a:pt x="78" y="34"/>
                    </a:cubicBezTo>
                    <a:cubicBezTo>
                      <a:pt x="86" y="30"/>
                      <a:pt x="86" y="30"/>
                      <a:pt x="86" y="30"/>
                    </a:cubicBezTo>
                    <a:cubicBezTo>
                      <a:pt x="77" y="15"/>
                      <a:pt x="77" y="15"/>
                      <a:pt x="77" y="15"/>
                    </a:cubicBezTo>
                    <a:cubicBezTo>
                      <a:pt x="70" y="19"/>
                      <a:pt x="70" y="19"/>
                      <a:pt x="70" y="19"/>
                    </a:cubicBezTo>
                    <a:cubicBezTo>
                      <a:pt x="65" y="14"/>
                      <a:pt x="58" y="10"/>
                      <a:pt x="51" y="8"/>
                    </a:cubicBezTo>
                    <a:cubicBezTo>
                      <a:pt x="51" y="0"/>
                      <a:pt x="51" y="0"/>
                      <a:pt x="51" y="0"/>
                    </a:cubicBezTo>
                    <a:cubicBezTo>
                      <a:pt x="34" y="0"/>
                      <a:pt x="34" y="0"/>
                      <a:pt x="34" y="0"/>
                    </a:cubicBezTo>
                    <a:cubicBezTo>
                      <a:pt x="34" y="9"/>
                      <a:pt x="34" y="9"/>
                      <a:pt x="34" y="9"/>
                    </a:cubicBezTo>
                    <a:cubicBezTo>
                      <a:pt x="27" y="10"/>
                      <a:pt x="21" y="14"/>
                      <a:pt x="16" y="19"/>
                    </a:cubicBezTo>
                    <a:cubicBezTo>
                      <a:pt x="8" y="15"/>
                      <a:pt x="8" y="15"/>
                      <a:pt x="8" y="15"/>
                    </a:cubicBezTo>
                    <a:cubicBezTo>
                      <a:pt x="0" y="30"/>
                      <a:pt x="0" y="30"/>
                      <a:pt x="0" y="30"/>
                    </a:cubicBezTo>
                    <a:cubicBezTo>
                      <a:pt x="8" y="34"/>
                      <a:pt x="8" y="34"/>
                      <a:pt x="8" y="34"/>
                    </a:cubicBezTo>
                    <a:cubicBezTo>
                      <a:pt x="7" y="37"/>
                      <a:pt x="6" y="41"/>
                      <a:pt x="6" y="44"/>
                    </a:cubicBezTo>
                    <a:cubicBezTo>
                      <a:pt x="6" y="48"/>
                      <a:pt x="7" y="51"/>
                      <a:pt x="8" y="54"/>
                    </a:cubicBezTo>
                    <a:cubicBezTo>
                      <a:pt x="0" y="58"/>
                      <a:pt x="0" y="58"/>
                      <a:pt x="0" y="58"/>
                    </a:cubicBezTo>
                    <a:cubicBezTo>
                      <a:pt x="8" y="73"/>
                      <a:pt x="8" y="73"/>
                      <a:pt x="8" y="73"/>
                    </a:cubicBezTo>
                    <a:cubicBezTo>
                      <a:pt x="16" y="69"/>
                      <a:pt x="16" y="69"/>
                      <a:pt x="16" y="69"/>
                    </a:cubicBezTo>
                    <a:cubicBezTo>
                      <a:pt x="21" y="74"/>
                      <a:pt x="27" y="78"/>
                      <a:pt x="34" y="79"/>
                    </a:cubicBezTo>
                    <a:cubicBezTo>
                      <a:pt x="34" y="89"/>
                      <a:pt x="34" y="89"/>
                      <a:pt x="34" y="89"/>
                    </a:cubicBezTo>
                    <a:cubicBezTo>
                      <a:pt x="51" y="89"/>
                      <a:pt x="51" y="89"/>
                      <a:pt x="51" y="89"/>
                    </a:cubicBezTo>
                    <a:cubicBezTo>
                      <a:pt x="51" y="80"/>
                      <a:pt x="51" y="80"/>
                      <a:pt x="51" y="80"/>
                    </a:cubicBezTo>
                    <a:cubicBezTo>
                      <a:pt x="55" y="79"/>
                      <a:pt x="60" y="77"/>
                      <a:pt x="63" y="74"/>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49" name="Freeform 20"/>
              <p:cNvSpPr>
                <a:spLocks/>
              </p:cNvSpPr>
              <p:nvPr/>
            </p:nvSpPr>
            <p:spPr bwMode="auto">
              <a:xfrm>
                <a:off x="3869" y="2162"/>
                <a:ext cx="62" cy="78"/>
              </a:xfrm>
              <a:custGeom>
                <a:avLst/>
                <a:gdLst>
                  <a:gd name="T0" fmla="*/ 9 w 31"/>
                  <a:gd name="T1" fmla="*/ 39 h 39"/>
                  <a:gd name="T2" fmla="*/ 0 w 31"/>
                  <a:gd name="T3" fmla="*/ 21 h 39"/>
                  <a:gd name="T4" fmla="*/ 21 w 31"/>
                  <a:gd name="T5" fmla="*/ 0 h 39"/>
                  <a:gd name="T6" fmla="*/ 31 w 31"/>
                  <a:gd name="T7" fmla="*/ 3 h 39"/>
                </a:gdLst>
                <a:ahLst/>
                <a:cxnLst>
                  <a:cxn ang="0">
                    <a:pos x="T0" y="T1"/>
                  </a:cxn>
                  <a:cxn ang="0">
                    <a:pos x="T2" y="T3"/>
                  </a:cxn>
                  <a:cxn ang="0">
                    <a:pos x="T4" y="T5"/>
                  </a:cxn>
                  <a:cxn ang="0">
                    <a:pos x="T6" y="T7"/>
                  </a:cxn>
                </a:cxnLst>
                <a:rect l="0" t="0" r="r" b="b"/>
                <a:pathLst>
                  <a:path w="31" h="39">
                    <a:moveTo>
                      <a:pt x="9" y="39"/>
                    </a:moveTo>
                    <a:cubicBezTo>
                      <a:pt x="3" y="35"/>
                      <a:pt x="0" y="29"/>
                      <a:pt x="0" y="21"/>
                    </a:cubicBezTo>
                    <a:cubicBezTo>
                      <a:pt x="0" y="10"/>
                      <a:pt x="9" y="0"/>
                      <a:pt x="21" y="0"/>
                    </a:cubicBezTo>
                    <a:cubicBezTo>
                      <a:pt x="25" y="0"/>
                      <a:pt x="28" y="1"/>
                      <a:pt x="31" y="3"/>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50" name="Freeform 21"/>
              <p:cNvSpPr>
                <a:spLocks/>
              </p:cNvSpPr>
              <p:nvPr/>
            </p:nvSpPr>
            <p:spPr bwMode="auto">
              <a:xfrm>
                <a:off x="3889" y="2178"/>
                <a:ext cx="120" cy="95"/>
              </a:xfrm>
              <a:custGeom>
                <a:avLst/>
                <a:gdLst>
                  <a:gd name="T0" fmla="*/ 12 w 60"/>
                  <a:gd name="T1" fmla="*/ 8 h 47"/>
                  <a:gd name="T2" fmla="*/ 14 w 60"/>
                  <a:gd name="T3" fmla="*/ 14 h 47"/>
                  <a:gd name="T4" fmla="*/ 9 w 60"/>
                  <a:gd name="T5" fmla="*/ 15 h 47"/>
                  <a:gd name="T6" fmla="*/ 1 w 60"/>
                  <a:gd name="T7" fmla="*/ 10 h 47"/>
                  <a:gd name="T8" fmla="*/ 0 w 60"/>
                  <a:gd name="T9" fmla="*/ 16 h 47"/>
                  <a:gd name="T10" fmla="*/ 15 w 60"/>
                  <a:gd name="T11" fmla="*/ 26 h 47"/>
                  <a:gd name="T12" fmla="*/ 19 w 60"/>
                  <a:gd name="T13" fmla="*/ 25 h 47"/>
                  <a:gd name="T14" fmla="*/ 49 w 60"/>
                  <a:gd name="T15" fmla="*/ 45 h 47"/>
                  <a:gd name="T16" fmla="*/ 50 w 60"/>
                  <a:gd name="T17" fmla="*/ 45 h 47"/>
                  <a:gd name="T18" fmla="*/ 55 w 60"/>
                  <a:gd name="T19" fmla="*/ 47 h 47"/>
                  <a:gd name="T20" fmla="*/ 60 w 60"/>
                  <a:gd name="T21" fmla="*/ 40 h 47"/>
                  <a:gd name="T22" fmla="*/ 55 w 60"/>
                  <a:gd name="T23" fmla="*/ 36 h 47"/>
                  <a:gd name="T24" fmla="*/ 26 w 60"/>
                  <a:gd name="T25" fmla="*/ 14 h 47"/>
                  <a:gd name="T26" fmla="*/ 25 w 60"/>
                  <a:gd name="T27" fmla="*/ 12 h 47"/>
                  <a:gd name="T28" fmla="*/ 11 w 60"/>
                  <a:gd name="T29" fmla="*/ 1 h 47"/>
                  <a:gd name="T30" fmla="*/ 6 w 60"/>
                  <a:gd name="T31" fmla="*/ 3 h 47"/>
                  <a:gd name="T32" fmla="*/ 12 w 60"/>
                  <a:gd name="T33"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47">
                    <a:moveTo>
                      <a:pt x="12" y="8"/>
                    </a:moveTo>
                    <a:cubicBezTo>
                      <a:pt x="12" y="8"/>
                      <a:pt x="15" y="11"/>
                      <a:pt x="14" y="14"/>
                    </a:cubicBezTo>
                    <a:cubicBezTo>
                      <a:pt x="12" y="17"/>
                      <a:pt x="9" y="15"/>
                      <a:pt x="9" y="15"/>
                    </a:cubicBezTo>
                    <a:cubicBezTo>
                      <a:pt x="1" y="10"/>
                      <a:pt x="1" y="10"/>
                      <a:pt x="1" y="10"/>
                    </a:cubicBezTo>
                    <a:cubicBezTo>
                      <a:pt x="0" y="12"/>
                      <a:pt x="0" y="14"/>
                      <a:pt x="0" y="16"/>
                    </a:cubicBezTo>
                    <a:cubicBezTo>
                      <a:pt x="1" y="23"/>
                      <a:pt x="8" y="28"/>
                      <a:pt x="15" y="26"/>
                    </a:cubicBezTo>
                    <a:cubicBezTo>
                      <a:pt x="17" y="26"/>
                      <a:pt x="18" y="26"/>
                      <a:pt x="19" y="25"/>
                    </a:cubicBezTo>
                    <a:cubicBezTo>
                      <a:pt x="49" y="45"/>
                      <a:pt x="49" y="45"/>
                      <a:pt x="49" y="45"/>
                    </a:cubicBezTo>
                    <a:cubicBezTo>
                      <a:pt x="50" y="45"/>
                      <a:pt x="50" y="45"/>
                      <a:pt x="50" y="45"/>
                    </a:cubicBezTo>
                    <a:cubicBezTo>
                      <a:pt x="52" y="47"/>
                      <a:pt x="53" y="47"/>
                      <a:pt x="55" y="47"/>
                    </a:cubicBezTo>
                    <a:cubicBezTo>
                      <a:pt x="58" y="46"/>
                      <a:pt x="60" y="44"/>
                      <a:pt x="60" y="40"/>
                    </a:cubicBezTo>
                    <a:cubicBezTo>
                      <a:pt x="59" y="38"/>
                      <a:pt x="57" y="37"/>
                      <a:pt x="55" y="36"/>
                    </a:cubicBezTo>
                    <a:cubicBezTo>
                      <a:pt x="26" y="14"/>
                      <a:pt x="26" y="14"/>
                      <a:pt x="26" y="14"/>
                    </a:cubicBezTo>
                    <a:cubicBezTo>
                      <a:pt x="26" y="13"/>
                      <a:pt x="26" y="13"/>
                      <a:pt x="25" y="12"/>
                    </a:cubicBezTo>
                    <a:cubicBezTo>
                      <a:pt x="24" y="5"/>
                      <a:pt x="17" y="0"/>
                      <a:pt x="11" y="1"/>
                    </a:cubicBezTo>
                    <a:cubicBezTo>
                      <a:pt x="9" y="2"/>
                      <a:pt x="7" y="2"/>
                      <a:pt x="6" y="3"/>
                    </a:cubicBezTo>
                    <a:lnTo>
                      <a:pt x="12" y="8"/>
                    </a:ln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72" name="Group 971"/>
          <p:cNvGrpSpPr/>
          <p:nvPr/>
        </p:nvGrpSpPr>
        <p:grpSpPr>
          <a:xfrm>
            <a:off x="7636293" y="3603840"/>
            <a:ext cx="492894" cy="492894"/>
            <a:chOff x="457200" y="2841460"/>
            <a:chExt cx="502920" cy="502920"/>
          </a:xfrm>
        </p:grpSpPr>
        <p:sp>
          <p:nvSpPr>
            <p:cNvPr id="973" name="Oval 972"/>
            <p:cNvSpPr/>
            <p:nvPr/>
          </p:nvSpPr>
          <p:spPr bwMode="auto">
            <a:xfrm>
              <a:off x="457200"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74" name="Group 59"/>
            <p:cNvGrpSpPr>
              <a:grpSpLocks noChangeAspect="1"/>
            </p:cNvGrpSpPr>
            <p:nvPr/>
          </p:nvGrpSpPr>
          <p:grpSpPr bwMode="auto">
            <a:xfrm>
              <a:off x="602672" y="3001480"/>
              <a:ext cx="211976" cy="182880"/>
              <a:chOff x="897" y="1587"/>
              <a:chExt cx="357" cy="308"/>
            </a:xfrm>
            <a:solidFill>
              <a:srgbClr val="0078D7"/>
            </a:solidFill>
          </p:grpSpPr>
          <p:sp>
            <p:nvSpPr>
              <p:cNvPr id="975" name="Line 60"/>
              <p:cNvSpPr>
                <a:spLocks noChangeShapeType="1"/>
              </p:cNvSpPr>
              <p:nvPr/>
            </p:nvSpPr>
            <p:spPr bwMode="auto">
              <a:xfrm flipV="1">
                <a:off x="950" y="1587"/>
                <a:ext cx="0" cy="308"/>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6" name="Freeform 61"/>
              <p:cNvSpPr>
                <a:spLocks/>
              </p:cNvSpPr>
              <p:nvPr/>
            </p:nvSpPr>
            <p:spPr bwMode="auto">
              <a:xfrm>
                <a:off x="897" y="1587"/>
                <a:ext cx="108" cy="54"/>
              </a:xfrm>
              <a:custGeom>
                <a:avLst/>
                <a:gdLst>
                  <a:gd name="T0" fmla="*/ 0 w 108"/>
                  <a:gd name="T1" fmla="*/ 54 h 54"/>
                  <a:gd name="T2" fmla="*/ 53 w 108"/>
                  <a:gd name="T3" fmla="*/ 0 h 54"/>
                  <a:gd name="T4" fmla="*/ 108 w 108"/>
                  <a:gd name="T5" fmla="*/ 54 h 54"/>
                </a:gdLst>
                <a:ahLst/>
                <a:cxnLst>
                  <a:cxn ang="0">
                    <a:pos x="T0" y="T1"/>
                  </a:cxn>
                  <a:cxn ang="0">
                    <a:pos x="T2" y="T3"/>
                  </a:cxn>
                  <a:cxn ang="0">
                    <a:pos x="T4" y="T5"/>
                  </a:cxn>
                </a:cxnLst>
                <a:rect l="0" t="0" r="r" b="b"/>
                <a:pathLst>
                  <a:path w="108" h="54">
                    <a:moveTo>
                      <a:pt x="0" y="54"/>
                    </a:moveTo>
                    <a:lnTo>
                      <a:pt x="53" y="0"/>
                    </a:lnTo>
                    <a:lnTo>
                      <a:pt x="108" y="54"/>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7" name="Freeform 62"/>
              <p:cNvSpPr>
                <a:spLocks/>
              </p:cNvSpPr>
              <p:nvPr/>
            </p:nvSpPr>
            <p:spPr bwMode="auto">
              <a:xfrm>
                <a:off x="897" y="1841"/>
                <a:ext cx="108" cy="54"/>
              </a:xfrm>
              <a:custGeom>
                <a:avLst/>
                <a:gdLst>
                  <a:gd name="T0" fmla="*/ 108 w 108"/>
                  <a:gd name="T1" fmla="*/ 0 h 54"/>
                  <a:gd name="T2" fmla="*/ 53 w 108"/>
                  <a:gd name="T3" fmla="*/ 54 h 54"/>
                  <a:gd name="T4" fmla="*/ 0 w 108"/>
                  <a:gd name="T5" fmla="*/ 0 h 54"/>
                </a:gdLst>
                <a:ahLst/>
                <a:cxnLst>
                  <a:cxn ang="0">
                    <a:pos x="T0" y="T1"/>
                  </a:cxn>
                  <a:cxn ang="0">
                    <a:pos x="T2" y="T3"/>
                  </a:cxn>
                  <a:cxn ang="0">
                    <a:pos x="T4" y="T5"/>
                  </a:cxn>
                </a:cxnLst>
                <a:rect l="0" t="0" r="r" b="b"/>
                <a:pathLst>
                  <a:path w="108" h="54">
                    <a:moveTo>
                      <a:pt x="108" y="0"/>
                    </a:moveTo>
                    <a:lnTo>
                      <a:pt x="53" y="54"/>
                    </a:lnTo>
                    <a:lnTo>
                      <a:pt x="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8" name="Line 63"/>
              <p:cNvSpPr>
                <a:spLocks noChangeShapeType="1"/>
              </p:cNvSpPr>
              <p:nvPr/>
            </p:nvSpPr>
            <p:spPr bwMode="auto">
              <a:xfrm>
                <a:off x="1057" y="1627"/>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9" name="Line 64"/>
              <p:cNvSpPr>
                <a:spLocks noChangeShapeType="1"/>
              </p:cNvSpPr>
              <p:nvPr/>
            </p:nvSpPr>
            <p:spPr bwMode="auto">
              <a:xfrm>
                <a:off x="1057" y="1869"/>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0" name="Line 65"/>
              <p:cNvSpPr>
                <a:spLocks noChangeShapeType="1"/>
              </p:cNvSpPr>
              <p:nvPr/>
            </p:nvSpPr>
            <p:spPr bwMode="auto">
              <a:xfrm>
                <a:off x="1012" y="178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1" name="Line 66"/>
              <p:cNvSpPr>
                <a:spLocks noChangeShapeType="1"/>
              </p:cNvSpPr>
              <p:nvPr/>
            </p:nvSpPr>
            <p:spPr bwMode="auto">
              <a:xfrm>
                <a:off x="1012" y="170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82" name="Group 981"/>
          <p:cNvGrpSpPr/>
          <p:nvPr/>
        </p:nvGrpSpPr>
        <p:grpSpPr>
          <a:xfrm>
            <a:off x="3255510" y="5490915"/>
            <a:ext cx="492894" cy="492894"/>
            <a:chOff x="4297892" y="4233356"/>
            <a:chExt cx="502920" cy="502920"/>
          </a:xfrm>
        </p:grpSpPr>
        <p:sp>
          <p:nvSpPr>
            <p:cNvPr id="983" name="Oval 982"/>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84" name="Group 983"/>
            <p:cNvGrpSpPr>
              <a:grpSpLocks noChangeAspect="1"/>
            </p:cNvGrpSpPr>
            <p:nvPr/>
          </p:nvGrpSpPr>
          <p:grpSpPr>
            <a:xfrm>
              <a:off x="4457912" y="4387032"/>
              <a:ext cx="182880" cy="195568"/>
              <a:chOff x="7621033" y="3475768"/>
              <a:chExt cx="200024" cy="213901"/>
            </a:xfrm>
            <a:solidFill>
              <a:srgbClr val="0078D7"/>
            </a:solidFill>
          </p:grpSpPr>
          <p:sp>
            <p:nvSpPr>
              <p:cNvPr id="985" name="Freeform 20"/>
              <p:cNvSpPr>
                <a:spLocks/>
              </p:cNvSpPr>
              <p:nvPr/>
            </p:nvSpPr>
            <p:spPr bwMode="auto">
              <a:xfrm>
                <a:off x="7623015" y="3475768"/>
                <a:ext cx="189315" cy="207157"/>
              </a:xfrm>
              <a:custGeom>
                <a:avLst/>
                <a:gdLst>
                  <a:gd name="T0" fmla="*/ 96 w 96"/>
                  <a:gd name="T1" fmla="*/ 48 h 104"/>
                  <a:gd name="T2" fmla="*/ 48 w 96"/>
                  <a:gd name="T3" fmla="*/ 0 h 104"/>
                  <a:gd name="T4" fmla="*/ 0 w 96"/>
                  <a:gd name="T5" fmla="*/ 48 h 104"/>
                  <a:gd name="T6" fmla="*/ 0 w 96"/>
                  <a:gd name="T7" fmla="*/ 87 h 104"/>
                  <a:gd name="T8" fmla="*/ 14 w 96"/>
                  <a:gd name="T9" fmla="*/ 103 h 104"/>
                  <a:gd name="T10" fmla="*/ 35 w 96"/>
                  <a:gd name="T11" fmla="*/ 103 h 104"/>
                </a:gdLst>
                <a:ahLst/>
                <a:cxnLst>
                  <a:cxn ang="0">
                    <a:pos x="T0" y="T1"/>
                  </a:cxn>
                  <a:cxn ang="0">
                    <a:pos x="T2" y="T3"/>
                  </a:cxn>
                  <a:cxn ang="0">
                    <a:pos x="T4" y="T5"/>
                  </a:cxn>
                  <a:cxn ang="0">
                    <a:pos x="T6" y="T7"/>
                  </a:cxn>
                  <a:cxn ang="0">
                    <a:pos x="T8" y="T9"/>
                  </a:cxn>
                  <a:cxn ang="0">
                    <a:pos x="T10" y="T11"/>
                  </a:cxn>
                </a:cxnLst>
                <a:rect l="0" t="0" r="r" b="b"/>
                <a:pathLst>
                  <a:path w="96" h="104">
                    <a:moveTo>
                      <a:pt x="96" y="48"/>
                    </a:moveTo>
                    <a:cubicBezTo>
                      <a:pt x="96" y="21"/>
                      <a:pt x="75" y="0"/>
                      <a:pt x="48" y="0"/>
                    </a:cubicBezTo>
                    <a:cubicBezTo>
                      <a:pt x="21" y="0"/>
                      <a:pt x="0" y="21"/>
                      <a:pt x="0" y="48"/>
                    </a:cubicBezTo>
                    <a:cubicBezTo>
                      <a:pt x="0" y="87"/>
                      <a:pt x="0" y="87"/>
                      <a:pt x="0" y="87"/>
                    </a:cubicBezTo>
                    <a:cubicBezTo>
                      <a:pt x="0" y="87"/>
                      <a:pt x="4" y="101"/>
                      <a:pt x="14" y="103"/>
                    </a:cubicBezTo>
                    <a:cubicBezTo>
                      <a:pt x="24" y="104"/>
                      <a:pt x="35" y="103"/>
                      <a:pt x="35" y="103"/>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6" name="Freeform 21"/>
              <p:cNvSpPr>
                <a:spLocks/>
              </p:cNvSpPr>
              <p:nvPr/>
            </p:nvSpPr>
            <p:spPr bwMode="auto">
              <a:xfrm>
                <a:off x="7621033" y="3566957"/>
                <a:ext cx="33700" cy="70374"/>
              </a:xfrm>
              <a:custGeom>
                <a:avLst/>
                <a:gdLst>
                  <a:gd name="T0" fmla="*/ 17 w 17"/>
                  <a:gd name="T1" fmla="*/ 1 h 35"/>
                  <a:gd name="T2" fmla="*/ 17 w 17"/>
                  <a:gd name="T3" fmla="*/ 34 h 35"/>
                  <a:gd name="T4" fmla="*/ 1 w 17"/>
                  <a:gd name="T5" fmla="*/ 30 h 35"/>
                  <a:gd name="T6" fmla="*/ 1 w 17"/>
                  <a:gd name="T7" fmla="*/ 5 h 35"/>
                  <a:gd name="T8" fmla="*/ 17 w 17"/>
                  <a:gd name="T9" fmla="*/ 1 h 35"/>
                </a:gdLst>
                <a:ahLst/>
                <a:cxnLst>
                  <a:cxn ang="0">
                    <a:pos x="T0" y="T1"/>
                  </a:cxn>
                  <a:cxn ang="0">
                    <a:pos x="T2" y="T3"/>
                  </a:cxn>
                  <a:cxn ang="0">
                    <a:pos x="T4" y="T5"/>
                  </a:cxn>
                  <a:cxn ang="0">
                    <a:pos x="T6" y="T7"/>
                  </a:cxn>
                  <a:cxn ang="0">
                    <a:pos x="T8" y="T9"/>
                  </a:cxn>
                </a:cxnLst>
                <a:rect l="0" t="0" r="r" b="b"/>
                <a:pathLst>
                  <a:path w="17" h="35">
                    <a:moveTo>
                      <a:pt x="17" y="1"/>
                    </a:moveTo>
                    <a:cubicBezTo>
                      <a:pt x="17" y="34"/>
                      <a:pt x="17" y="34"/>
                      <a:pt x="17" y="34"/>
                    </a:cubicBezTo>
                    <a:cubicBezTo>
                      <a:pt x="17" y="34"/>
                      <a:pt x="1" y="35"/>
                      <a:pt x="1" y="30"/>
                    </a:cubicBezTo>
                    <a:cubicBezTo>
                      <a:pt x="1" y="26"/>
                      <a:pt x="1" y="5"/>
                      <a:pt x="1" y="5"/>
                    </a:cubicBezTo>
                    <a:cubicBezTo>
                      <a:pt x="1" y="5"/>
                      <a:pt x="0" y="0"/>
                      <a:pt x="17" y="1"/>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7" name="Oval 22"/>
              <p:cNvSpPr>
                <a:spLocks noChangeArrowheads="1"/>
              </p:cNvSpPr>
              <p:nvPr/>
            </p:nvSpPr>
            <p:spPr bwMode="auto">
              <a:xfrm>
                <a:off x="7674557" y="3661916"/>
                <a:ext cx="29735" cy="27753"/>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8" name="Oval 23"/>
              <p:cNvSpPr>
                <a:spLocks noChangeArrowheads="1"/>
              </p:cNvSpPr>
              <p:nvPr/>
            </p:nvSpPr>
            <p:spPr bwMode="auto">
              <a:xfrm>
                <a:off x="7793304" y="3561408"/>
                <a:ext cx="27753" cy="29735"/>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96" name="Group 995"/>
          <p:cNvGrpSpPr/>
          <p:nvPr/>
        </p:nvGrpSpPr>
        <p:grpSpPr>
          <a:xfrm>
            <a:off x="126080" y="2277055"/>
            <a:ext cx="12114008" cy="4048703"/>
            <a:chOff x="126878" y="2753588"/>
            <a:chExt cx="12360426" cy="4131060"/>
          </a:xfrm>
        </p:grpSpPr>
        <p:sp>
          <p:nvSpPr>
            <p:cNvPr id="1006" name="Customer text"/>
            <p:cNvSpPr/>
            <p:nvPr/>
          </p:nvSpPr>
          <p:spPr>
            <a:xfrm>
              <a:off x="5297152" y="4206109"/>
              <a:ext cx="1219944"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Forecast</a:t>
              </a:r>
            </a:p>
          </p:txBody>
        </p:sp>
        <p:sp>
          <p:nvSpPr>
            <p:cNvPr id="1007" name="Customer text"/>
            <p:cNvSpPr/>
            <p:nvPr/>
          </p:nvSpPr>
          <p:spPr>
            <a:xfrm>
              <a:off x="10859674" y="5293833"/>
              <a:ext cx="1627630" cy="432987"/>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Equipment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maintenance</a:t>
              </a:r>
            </a:p>
          </p:txBody>
        </p:sp>
        <p:sp>
          <p:nvSpPr>
            <p:cNvPr id="1008" name="Customer text"/>
            <p:cNvSpPr/>
            <p:nvPr/>
          </p:nvSpPr>
          <p:spPr>
            <a:xfrm>
              <a:off x="8212121" y="4192616"/>
              <a:ext cx="1095062" cy="263492"/>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Accounts</a:t>
              </a:r>
            </a:p>
          </p:txBody>
        </p:sp>
        <p:sp>
          <p:nvSpPr>
            <p:cNvPr id="1009" name="Customer text"/>
            <p:cNvSpPr/>
            <p:nvPr/>
          </p:nvSpPr>
          <p:spPr>
            <a:xfrm>
              <a:off x="6879675" y="6621062"/>
              <a:ext cx="1732966" cy="26358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Opportunities</a:t>
              </a:r>
            </a:p>
          </p:txBody>
        </p:sp>
        <p:sp>
          <p:nvSpPr>
            <p:cNvPr id="1010" name="Customer text"/>
            <p:cNvSpPr/>
            <p:nvPr/>
          </p:nvSpPr>
          <p:spPr>
            <a:xfrm>
              <a:off x="2096107" y="6067791"/>
              <a:ext cx="1231648"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Service</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requests</a:t>
              </a:r>
            </a:p>
          </p:txBody>
        </p:sp>
        <p:sp>
          <p:nvSpPr>
            <p:cNvPr id="1011" name="Customer text"/>
            <p:cNvSpPr/>
            <p:nvPr/>
          </p:nvSpPr>
          <p:spPr>
            <a:xfrm>
              <a:off x="7315398" y="3486541"/>
              <a:ext cx="1071692"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Orders</a:t>
              </a:r>
            </a:p>
          </p:txBody>
        </p:sp>
        <p:sp>
          <p:nvSpPr>
            <p:cNvPr id="1012" name="Customer text"/>
            <p:cNvSpPr/>
            <p:nvPr/>
          </p:nvSpPr>
          <p:spPr>
            <a:xfrm>
              <a:off x="937087" y="4907946"/>
              <a:ext cx="1190684"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Support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case</a:t>
              </a:r>
            </a:p>
          </p:txBody>
        </p:sp>
        <p:sp>
          <p:nvSpPr>
            <p:cNvPr id="1013" name="Customer text"/>
            <p:cNvSpPr/>
            <p:nvPr/>
          </p:nvSpPr>
          <p:spPr>
            <a:xfrm>
              <a:off x="126878" y="2753588"/>
              <a:ext cx="1415010" cy="26358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Shipments</a:t>
              </a:r>
            </a:p>
          </p:txBody>
        </p:sp>
      </p:grpSp>
      <p:cxnSp>
        <p:nvCxnSpPr>
          <p:cNvPr id="1022" name="Straight Connector 1021"/>
          <p:cNvCxnSpPr/>
          <p:nvPr/>
        </p:nvCxnSpPr>
        <p:spPr>
          <a:xfrm flipH="1" flipV="1">
            <a:off x="3855575" y="4648883"/>
            <a:ext cx="1045534" cy="896172"/>
          </a:xfrm>
          <a:prstGeom prst="line">
            <a:avLst/>
          </a:prstGeom>
          <a:noFill/>
          <a:ln w="19050" cap="flat" cmpd="sng" algn="ctr">
            <a:solidFill>
              <a:srgbClr val="E1E1E1"/>
            </a:solidFill>
            <a:prstDash val="solid"/>
            <a:headEnd type="none"/>
            <a:tailEnd type="none"/>
          </a:ln>
          <a:effectLst/>
        </p:spPr>
      </p:cxnSp>
      <p:sp>
        <p:nvSpPr>
          <p:cNvPr id="266" name="Mobile node 1"/>
          <p:cNvSpPr/>
          <p:nvPr/>
        </p:nvSpPr>
        <p:spPr bwMode="auto">
          <a:xfrm>
            <a:off x="1235879" y="365175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7" name="Mobile node 1"/>
          <p:cNvSpPr/>
          <p:nvPr/>
        </p:nvSpPr>
        <p:spPr bwMode="auto">
          <a:xfrm>
            <a:off x="3693278" y="1859163"/>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8" name="Mobile node 1"/>
          <p:cNvSpPr/>
          <p:nvPr/>
        </p:nvSpPr>
        <p:spPr bwMode="auto">
          <a:xfrm>
            <a:off x="4215623" y="3016634"/>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2" name="Mobile node 1"/>
          <p:cNvSpPr/>
          <p:nvPr/>
        </p:nvSpPr>
        <p:spPr bwMode="auto">
          <a:xfrm>
            <a:off x="4868556" y="544435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3" name="Mobile node 1"/>
          <p:cNvSpPr/>
          <p:nvPr/>
        </p:nvSpPr>
        <p:spPr bwMode="auto">
          <a:xfrm>
            <a:off x="3663599" y="445902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4" name="Mobile node 1"/>
          <p:cNvSpPr/>
          <p:nvPr/>
        </p:nvSpPr>
        <p:spPr bwMode="auto">
          <a:xfrm>
            <a:off x="1787904" y="560462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5" name="Mobile node 1"/>
          <p:cNvSpPr/>
          <p:nvPr/>
        </p:nvSpPr>
        <p:spPr bwMode="auto">
          <a:xfrm>
            <a:off x="5907312" y="473800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6" name="Mobile node 1"/>
          <p:cNvSpPr/>
          <p:nvPr/>
        </p:nvSpPr>
        <p:spPr bwMode="auto">
          <a:xfrm>
            <a:off x="9308495" y="393073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7" name="Mobile node 1"/>
          <p:cNvSpPr/>
          <p:nvPr/>
        </p:nvSpPr>
        <p:spPr bwMode="auto">
          <a:xfrm>
            <a:off x="10519389" y="2921662"/>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8" name="Mobile node 1"/>
          <p:cNvSpPr/>
          <p:nvPr/>
        </p:nvSpPr>
        <p:spPr bwMode="auto">
          <a:xfrm>
            <a:off x="8471556" y="46192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9" name="Mobile node 1"/>
          <p:cNvSpPr/>
          <p:nvPr/>
        </p:nvSpPr>
        <p:spPr bwMode="auto">
          <a:xfrm>
            <a:off x="8637756" y="264861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0" name="Mobile node 1"/>
          <p:cNvSpPr/>
          <p:nvPr/>
        </p:nvSpPr>
        <p:spPr bwMode="auto">
          <a:xfrm>
            <a:off x="6744254" y="21618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1" name="Mobile node 1"/>
          <p:cNvSpPr/>
          <p:nvPr/>
        </p:nvSpPr>
        <p:spPr bwMode="auto">
          <a:xfrm>
            <a:off x="6453401" y="399009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2" name="Mobile node 1"/>
          <p:cNvSpPr/>
          <p:nvPr/>
        </p:nvSpPr>
        <p:spPr bwMode="auto">
          <a:xfrm>
            <a:off x="9255073" y="565210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3" name="Mobile node 1"/>
          <p:cNvSpPr/>
          <p:nvPr/>
        </p:nvSpPr>
        <p:spPr bwMode="auto">
          <a:xfrm>
            <a:off x="5094115" y="229840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3" name="Mobile node 1">
            <a:extLst>
              <a:ext uri="{FF2B5EF4-FFF2-40B4-BE49-F238E27FC236}">
                <a16:creationId xmlns:a16="http://schemas.microsoft.com/office/drawing/2014/main" id="{8773B64D-6EF5-4340-9E96-954E196D443A}"/>
              </a:ext>
            </a:extLst>
          </p:cNvPr>
          <p:cNvSpPr/>
          <p:nvPr/>
        </p:nvSpPr>
        <p:spPr bwMode="auto">
          <a:xfrm>
            <a:off x="3060313" y="327721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4" name="Mobile node 1">
            <a:extLst>
              <a:ext uri="{FF2B5EF4-FFF2-40B4-BE49-F238E27FC236}">
                <a16:creationId xmlns:a16="http://schemas.microsoft.com/office/drawing/2014/main" id="{FA1BDF4D-5F5C-4783-B225-3A5037DAD901}"/>
              </a:ext>
            </a:extLst>
          </p:cNvPr>
          <p:cNvSpPr/>
          <p:nvPr/>
        </p:nvSpPr>
        <p:spPr bwMode="auto">
          <a:xfrm>
            <a:off x="9410119"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1558122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839"/>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839"/>
                                        </p:tgtEl>
                                      </p:cBhvr>
                                      <p:by x="0" y="0"/>
                                    </p:animScale>
                                  </p:childTnLst>
                                </p:cTn>
                              </p:par>
                              <p:par>
                                <p:cTn id="9" presetID="1" presetClass="entr" presetSubtype="0" fill="hold" grpId="0" nodeType="withEffect">
                                  <p:stCondLst>
                                    <p:cond delay="0"/>
                                  </p:stCondLst>
                                  <p:childTnLst>
                                    <p:set>
                                      <p:cBhvr>
                                        <p:cTn id="10" dur="1" fill="hold">
                                          <p:stCondLst>
                                            <p:cond delay="499"/>
                                          </p:stCondLst>
                                        </p:cTn>
                                        <p:tgtEl>
                                          <p:spTgt spid="786"/>
                                        </p:tgtEl>
                                        <p:attrNameLst>
                                          <p:attrName>style.visibility</p:attrName>
                                        </p:attrNameLst>
                                      </p:cBhvr>
                                      <p:to>
                                        <p:strVal val="visible"/>
                                      </p:to>
                                    </p:set>
                                  </p:childTnLst>
                                </p:cTn>
                              </p:par>
                              <p:par>
                                <p:cTn id="11" presetID="6" presetClass="emph" presetSubtype="0" accel="100000" autoRev="1" fill="hold" grpId="1" nodeType="withEffect">
                                  <p:stCondLst>
                                    <p:cond delay="0"/>
                                  </p:stCondLst>
                                  <p:childTnLst>
                                    <p:animScale>
                                      <p:cBhvr>
                                        <p:cTn id="12" dur="500" fill="hold"/>
                                        <p:tgtEl>
                                          <p:spTgt spid="786"/>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845"/>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845"/>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982"/>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982"/>
                                        </p:tgtEl>
                                      </p:cBhvr>
                                      <p:by x="0" y="0"/>
                                    </p:animScale>
                                  </p:childTnLst>
                                </p:cTn>
                              </p:par>
                              <p:par>
                                <p:cTn id="21" presetID="1" presetClass="entr" presetSubtype="0" fill="hold" grpId="0" nodeType="withEffect">
                                  <p:stCondLst>
                                    <p:cond delay="0"/>
                                  </p:stCondLst>
                                  <p:childTnLst>
                                    <p:set>
                                      <p:cBhvr>
                                        <p:cTn id="22" dur="1" fill="hold">
                                          <p:stCondLst>
                                            <p:cond delay="499"/>
                                          </p:stCondLst>
                                        </p:cTn>
                                        <p:tgtEl>
                                          <p:spTgt spid="789"/>
                                        </p:tgtEl>
                                        <p:attrNameLst>
                                          <p:attrName>style.visibility</p:attrName>
                                        </p:attrNameLst>
                                      </p:cBhvr>
                                      <p:to>
                                        <p:strVal val="visible"/>
                                      </p:to>
                                    </p:set>
                                  </p:childTnLst>
                                </p:cTn>
                              </p:par>
                              <p:par>
                                <p:cTn id="23" presetID="6" presetClass="emph" presetSubtype="0" accel="100000" autoRev="1" fill="hold" grpId="1" nodeType="withEffect">
                                  <p:stCondLst>
                                    <p:cond delay="0"/>
                                  </p:stCondLst>
                                  <p:childTnLst>
                                    <p:animScale>
                                      <p:cBhvr>
                                        <p:cTn id="24" dur="500" fill="hold"/>
                                        <p:tgtEl>
                                          <p:spTgt spid="789"/>
                                        </p:tgtEl>
                                      </p:cBhvr>
                                      <p:by x="0" y="0"/>
                                    </p:animScale>
                                  </p:childTnLst>
                                </p:cTn>
                              </p:par>
                              <p:par>
                                <p:cTn id="25" presetID="1" presetClass="entr" presetSubtype="0" fill="hold" nodeType="withEffect">
                                  <p:stCondLst>
                                    <p:cond delay="0"/>
                                  </p:stCondLst>
                                  <p:childTnLst>
                                    <p:set>
                                      <p:cBhvr>
                                        <p:cTn id="26" dur="1" fill="hold">
                                          <p:stCondLst>
                                            <p:cond delay="499"/>
                                          </p:stCondLst>
                                        </p:cTn>
                                        <p:tgtEl>
                                          <p:spTgt spid="853"/>
                                        </p:tgtEl>
                                        <p:attrNameLst>
                                          <p:attrName>style.visibility</p:attrName>
                                        </p:attrNameLst>
                                      </p:cBhvr>
                                      <p:to>
                                        <p:strVal val="visible"/>
                                      </p:to>
                                    </p:set>
                                  </p:childTnLst>
                                </p:cTn>
                              </p:par>
                              <p:par>
                                <p:cTn id="27" presetID="6" presetClass="emph" presetSubtype="0" accel="100000" autoRev="1" fill="hold" nodeType="withEffect">
                                  <p:stCondLst>
                                    <p:cond delay="0"/>
                                  </p:stCondLst>
                                  <p:childTnLst>
                                    <p:animScale>
                                      <p:cBhvr>
                                        <p:cTn id="28" dur="500" fill="hold"/>
                                        <p:tgtEl>
                                          <p:spTgt spid="853"/>
                                        </p:tgtEl>
                                      </p:cBhvr>
                                      <p:by x="0" y="0"/>
                                    </p:animScale>
                                  </p:childTnLst>
                                </p:cTn>
                              </p:par>
                              <p:par>
                                <p:cTn id="29" presetID="1" presetClass="entr" presetSubtype="0" fill="hold" nodeType="withEffect">
                                  <p:stCondLst>
                                    <p:cond delay="0"/>
                                  </p:stCondLst>
                                  <p:childTnLst>
                                    <p:set>
                                      <p:cBhvr>
                                        <p:cTn id="30" dur="1" fill="hold">
                                          <p:stCondLst>
                                            <p:cond delay="499"/>
                                          </p:stCondLst>
                                        </p:cTn>
                                        <p:tgtEl>
                                          <p:spTgt spid="868"/>
                                        </p:tgtEl>
                                        <p:attrNameLst>
                                          <p:attrName>style.visibility</p:attrName>
                                        </p:attrNameLst>
                                      </p:cBhvr>
                                      <p:to>
                                        <p:strVal val="visible"/>
                                      </p:to>
                                    </p:set>
                                  </p:childTnLst>
                                </p:cTn>
                              </p:par>
                              <p:par>
                                <p:cTn id="31" presetID="6" presetClass="emph" presetSubtype="0" accel="100000" autoRev="1" fill="hold" nodeType="withEffect">
                                  <p:stCondLst>
                                    <p:cond delay="0"/>
                                  </p:stCondLst>
                                  <p:childTnLst>
                                    <p:animScale>
                                      <p:cBhvr>
                                        <p:cTn id="32" dur="500" fill="hold"/>
                                        <p:tgtEl>
                                          <p:spTgt spid="868"/>
                                        </p:tgtEl>
                                      </p:cBhvr>
                                      <p:by x="0" y="0"/>
                                    </p:animScale>
                                  </p:childTnLst>
                                </p:cTn>
                              </p:par>
                              <p:par>
                                <p:cTn id="33" presetID="1" presetClass="entr" presetSubtype="0" fill="hold" nodeType="withEffect">
                                  <p:stCondLst>
                                    <p:cond delay="0"/>
                                  </p:stCondLst>
                                  <p:childTnLst>
                                    <p:set>
                                      <p:cBhvr>
                                        <p:cTn id="34" dur="1" fill="hold">
                                          <p:stCondLst>
                                            <p:cond delay="499"/>
                                          </p:stCondLst>
                                        </p:cTn>
                                        <p:tgtEl>
                                          <p:spTgt spid="972"/>
                                        </p:tgtEl>
                                        <p:attrNameLst>
                                          <p:attrName>style.visibility</p:attrName>
                                        </p:attrNameLst>
                                      </p:cBhvr>
                                      <p:to>
                                        <p:strVal val="visible"/>
                                      </p:to>
                                    </p:set>
                                  </p:childTnLst>
                                </p:cTn>
                              </p:par>
                              <p:par>
                                <p:cTn id="35" presetID="6" presetClass="emph" presetSubtype="0" accel="100000" autoRev="1" fill="hold" nodeType="withEffect">
                                  <p:stCondLst>
                                    <p:cond delay="0"/>
                                  </p:stCondLst>
                                  <p:childTnLst>
                                    <p:animScale>
                                      <p:cBhvr>
                                        <p:cTn id="36" dur="500" fill="hold"/>
                                        <p:tgtEl>
                                          <p:spTgt spid="972"/>
                                        </p:tgtEl>
                                      </p:cBhvr>
                                      <p:by x="0" y="0"/>
                                    </p:animScale>
                                  </p:childTnLst>
                                </p:cTn>
                              </p:par>
                              <p:par>
                                <p:cTn id="37" presetID="1" presetClass="entr" presetSubtype="0" fill="hold" nodeType="withEffect">
                                  <p:stCondLst>
                                    <p:cond delay="0"/>
                                  </p:stCondLst>
                                  <p:childTnLst>
                                    <p:set>
                                      <p:cBhvr>
                                        <p:cTn id="38" dur="1" fill="hold">
                                          <p:stCondLst>
                                            <p:cond delay="499"/>
                                          </p:stCondLst>
                                        </p:cTn>
                                        <p:tgtEl>
                                          <p:spTgt spid="862"/>
                                        </p:tgtEl>
                                        <p:attrNameLst>
                                          <p:attrName>style.visibility</p:attrName>
                                        </p:attrNameLst>
                                      </p:cBhvr>
                                      <p:to>
                                        <p:strVal val="visible"/>
                                      </p:to>
                                    </p:set>
                                  </p:childTnLst>
                                </p:cTn>
                              </p:par>
                              <p:par>
                                <p:cTn id="39" presetID="6" presetClass="emph" presetSubtype="0" accel="100000" autoRev="1" fill="hold" nodeType="withEffect">
                                  <p:stCondLst>
                                    <p:cond delay="0"/>
                                  </p:stCondLst>
                                  <p:childTnLst>
                                    <p:animScale>
                                      <p:cBhvr>
                                        <p:cTn id="40" dur="500" fill="hold"/>
                                        <p:tgtEl>
                                          <p:spTgt spid="862"/>
                                        </p:tgtEl>
                                      </p:cBhvr>
                                      <p:by x="0" y="0"/>
                                    </p:animScale>
                                  </p:childTnLst>
                                </p:cTn>
                              </p:par>
                              <p:par>
                                <p:cTn id="41" presetID="1" presetClass="entr" presetSubtype="0" fill="hold" nodeType="withEffect">
                                  <p:stCondLst>
                                    <p:cond delay="0"/>
                                  </p:stCondLst>
                                  <p:childTnLst>
                                    <p:set>
                                      <p:cBhvr>
                                        <p:cTn id="42" dur="1" fill="hold">
                                          <p:stCondLst>
                                            <p:cond delay="499"/>
                                          </p:stCondLst>
                                        </p:cTn>
                                        <p:tgtEl>
                                          <p:spTgt spid="945"/>
                                        </p:tgtEl>
                                        <p:attrNameLst>
                                          <p:attrName>style.visibility</p:attrName>
                                        </p:attrNameLst>
                                      </p:cBhvr>
                                      <p:to>
                                        <p:strVal val="visible"/>
                                      </p:to>
                                    </p:set>
                                  </p:childTnLst>
                                </p:cTn>
                              </p:par>
                              <p:par>
                                <p:cTn id="43" presetID="6" presetClass="emph" presetSubtype="0" accel="100000" autoRev="1" fill="hold" nodeType="withEffect">
                                  <p:stCondLst>
                                    <p:cond delay="0"/>
                                  </p:stCondLst>
                                  <p:childTnLst>
                                    <p:animScale>
                                      <p:cBhvr>
                                        <p:cTn id="44" dur="500" fill="hold"/>
                                        <p:tgtEl>
                                          <p:spTgt spid="945"/>
                                        </p:tgtEl>
                                      </p:cBhvr>
                                      <p:by x="0" y="0"/>
                                    </p:animScale>
                                  </p:childTnLst>
                                </p:cTn>
                              </p:par>
                              <p:par>
                                <p:cTn id="45" presetID="1" presetClass="entr" presetSubtype="0" fill="hold" grpId="0" nodeType="withEffect">
                                  <p:stCondLst>
                                    <p:cond delay="0"/>
                                  </p:stCondLst>
                                  <p:childTnLst>
                                    <p:set>
                                      <p:cBhvr>
                                        <p:cTn id="46" dur="1" fill="hold">
                                          <p:stCondLst>
                                            <p:cond delay="499"/>
                                          </p:stCondLst>
                                        </p:cTn>
                                        <p:tgtEl>
                                          <p:spTgt spid="788"/>
                                        </p:tgtEl>
                                        <p:attrNameLst>
                                          <p:attrName>style.visibility</p:attrName>
                                        </p:attrNameLst>
                                      </p:cBhvr>
                                      <p:to>
                                        <p:strVal val="visible"/>
                                      </p:to>
                                    </p:set>
                                  </p:childTnLst>
                                </p:cTn>
                              </p:par>
                              <p:par>
                                <p:cTn id="47" presetID="6" presetClass="emph" presetSubtype="0" accel="100000" autoRev="1" fill="hold" grpId="1" nodeType="withEffect">
                                  <p:stCondLst>
                                    <p:cond delay="0"/>
                                  </p:stCondLst>
                                  <p:childTnLst>
                                    <p:animScale>
                                      <p:cBhvr>
                                        <p:cTn id="48" dur="500" fill="hold"/>
                                        <p:tgtEl>
                                          <p:spTgt spid="788"/>
                                        </p:tgtEl>
                                      </p:cBhvr>
                                      <p:by x="0" y="0"/>
                                    </p:animScale>
                                  </p:childTnLst>
                                </p:cTn>
                              </p:par>
                              <p:par>
                                <p:cTn id="49" presetID="1" presetClass="entr" presetSubtype="0" fill="hold" grpId="0" nodeType="withEffect">
                                  <p:stCondLst>
                                    <p:cond delay="0"/>
                                  </p:stCondLst>
                                  <p:childTnLst>
                                    <p:set>
                                      <p:cBhvr>
                                        <p:cTn id="50" dur="1" fill="hold">
                                          <p:stCondLst>
                                            <p:cond delay="499"/>
                                          </p:stCondLst>
                                        </p:cTn>
                                        <p:tgtEl>
                                          <p:spTgt spid="787"/>
                                        </p:tgtEl>
                                        <p:attrNameLst>
                                          <p:attrName>style.visibility</p:attrName>
                                        </p:attrNameLst>
                                      </p:cBhvr>
                                      <p:to>
                                        <p:strVal val="visible"/>
                                      </p:to>
                                    </p:set>
                                  </p:childTnLst>
                                </p:cTn>
                              </p:par>
                              <p:par>
                                <p:cTn id="51" presetID="6" presetClass="emph" presetSubtype="0" accel="100000" autoRev="1" fill="hold" grpId="1" nodeType="withEffect">
                                  <p:stCondLst>
                                    <p:cond delay="0"/>
                                  </p:stCondLst>
                                  <p:childTnLst>
                                    <p:animScale>
                                      <p:cBhvr>
                                        <p:cTn id="52" dur="500" fill="hold"/>
                                        <p:tgtEl>
                                          <p:spTgt spid="787"/>
                                        </p:tgtEl>
                                      </p:cBhvr>
                                      <p:by x="0" y="0"/>
                                    </p:animScale>
                                  </p:childTnLst>
                                </p:cTn>
                              </p:par>
                              <p:par>
                                <p:cTn id="53" presetID="16" presetClass="entr" presetSubtype="37" fill="hold" nodeType="withEffect">
                                  <p:stCondLst>
                                    <p:cond delay="500"/>
                                  </p:stCondLst>
                                  <p:childTnLst>
                                    <p:set>
                                      <p:cBhvr>
                                        <p:cTn id="54" dur="1" fill="hold">
                                          <p:stCondLst>
                                            <p:cond delay="0"/>
                                          </p:stCondLst>
                                        </p:cTn>
                                        <p:tgtEl>
                                          <p:spTgt spid="791"/>
                                        </p:tgtEl>
                                        <p:attrNameLst>
                                          <p:attrName>style.visibility</p:attrName>
                                        </p:attrNameLst>
                                      </p:cBhvr>
                                      <p:to>
                                        <p:strVal val="visible"/>
                                      </p:to>
                                    </p:set>
                                    <p:animEffect transition="in" filter="barn(outVertical)">
                                      <p:cBhvr>
                                        <p:cTn id="55" dur="500"/>
                                        <p:tgtEl>
                                          <p:spTgt spid="791"/>
                                        </p:tgtEl>
                                      </p:cBhvr>
                                    </p:animEffect>
                                  </p:childTnLst>
                                </p:cTn>
                              </p:par>
                              <p:par>
                                <p:cTn id="56" presetID="16" presetClass="entr" presetSubtype="37" fill="hold" nodeType="withEffect">
                                  <p:stCondLst>
                                    <p:cond delay="500"/>
                                  </p:stCondLst>
                                  <p:childTnLst>
                                    <p:set>
                                      <p:cBhvr>
                                        <p:cTn id="57" dur="1" fill="hold">
                                          <p:stCondLst>
                                            <p:cond delay="0"/>
                                          </p:stCondLst>
                                        </p:cTn>
                                        <p:tgtEl>
                                          <p:spTgt spid="790"/>
                                        </p:tgtEl>
                                        <p:attrNameLst>
                                          <p:attrName>style.visibility</p:attrName>
                                        </p:attrNameLst>
                                      </p:cBhvr>
                                      <p:to>
                                        <p:strVal val="visible"/>
                                      </p:to>
                                    </p:set>
                                    <p:animEffect transition="in" filter="barn(outVertical)">
                                      <p:cBhvr>
                                        <p:cTn id="58" dur="500"/>
                                        <p:tgtEl>
                                          <p:spTgt spid="790"/>
                                        </p:tgtEl>
                                      </p:cBhvr>
                                    </p:animEffect>
                                  </p:childTnLst>
                                </p:cTn>
                              </p:par>
                              <p:par>
                                <p:cTn id="59" presetID="16" presetClass="entr" presetSubtype="42" fill="hold" nodeType="withEffect">
                                  <p:stCondLst>
                                    <p:cond delay="500"/>
                                  </p:stCondLst>
                                  <p:childTnLst>
                                    <p:set>
                                      <p:cBhvr>
                                        <p:cTn id="60" dur="1" fill="hold">
                                          <p:stCondLst>
                                            <p:cond delay="0"/>
                                          </p:stCondLst>
                                        </p:cTn>
                                        <p:tgtEl>
                                          <p:spTgt spid="816"/>
                                        </p:tgtEl>
                                        <p:attrNameLst>
                                          <p:attrName>style.visibility</p:attrName>
                                        </p:attrNameLst>
                                      </p:cBhvr>
                                      <p:to>
                                        <p:strVal val="visible"/>
                                      </p:to>
                                    </p:set>
                                    <p:animEffect transition="in" filter="barn(outHorizontal)">
                                      <p:cBhvr>
                                        <p:cTn id="61" dur="500"/>
                                        <p:tgtEl>
                                          <p:spTgt spid="816"/>
                                        </p:tgtEl>
                                      </p:cBhvr>
                                    </p:animEffect>
                                  </p:childTnLst>
                                </p:cTn>
                              </p:par>
                              <p:par>
                                <p:cTn id="62" presetID="16" presetClass="entr" presetSubtype="42" fill="hold" nodeType="withEffect">
                                  <p:stCondLst>
                                    <p:cond delay="500"/>
                                  </p:stCondLst>
                                  <p:childTnLst>
                                    <p:set>
                                      <p:cBhvr>
                                        <p:cTn id="63" dur="1" fill="hold">
                                          <p:stCondLst>
                                            <p:cond delay="0"/>
                                          </p:stCondLst>
                                        </p:cTn>
                                        <p:tgtEl>
                                          <p:spTgt spid="809"/>
                                        </p:tgtEl>
                                        <p:attrNameLst>
                                          <p:attrName>style.visibility</p:attrName>
                                        </p:attrNameLst>
                                      </p:cBhvr>
                                      <p:to>
                                        <p:strVal val="visible"/>
                                      </p:to>
                                    </p:set>
                                    <p:animEffect transition="in" filter="barn(outHorizontal)">
                                      <p:cBhvr>
                                        <p:cTn id="64" dur="500"/>
                                        <p:tgtEl>
                                          <p:spTgt spid="809"/>
                                        </p:tgtEl>
                                      </p:cBhvr>
                                    </p:animEffect>
                                  </p:childTnLst>
                                </p:cTn>
                              </p:par>
                              <p:par>
                                <p:cTn id="65" presetID="16" presetClass="entr" presetSubtype="37" fill="hold" nodeType="withEffect">
                                  <p:stCondLst>
                                    <p:cond delay="500"/>
                                  </p:stCondLst>
                                  <p:childTnLst>
                                    <p:set>
                                      <p:cBhvr>
                                        <p:cTn id="66" dur="1" fill="hold">
                                          <p:stCondLst>
                                            <p:cond delay="0"/>
                                          </p:stCondLst>
                                        </p:cTn>
                                        <p:tgtEl>
                                          <p:spTgt spid="804"/>
                                        </p:tgtEl>
                                        <p:attrNameLst>
                                          <p:attrName>style.visibility</p:attrName>
                                        </p:attrNameLst>
                                      </p:cBhvr>
                                      <p:to>
                                        <p:strVal val="visible"/>
                                      </p:to>
                                    </p:set>
                                    <p:animEffect transition="in" filter="barn(outVertical)">
                                      <p:cBhvr>
                                        <p:cTn id="67" dur="500"/>
                                        <p:tgtEl>
                                          <p:spTgt spid="804"/>
                                        </p:tgtEl>
                                      </p:cBhvr>
                                    </p:animEffect>
                                  </p:childTnLst>
                                </p:cTn>
                              </p:par>
                              <p:par>
                                <p:cTn id="68" presetID="16" presetClass="entr" presetSubtype="42" fill="hold" nodeType="withEffect">
                                  <p:stCondLst>
                                    <p:cond delay="500"/>
                                  </p:stCondLst>
                                  <p:childTnLst>
                                    <p:set>
                                      <p:cBhvr>
                                        <p:cTn id="69" dur="1" fill="hold">
                                          <p:stCondLst>
                                            <p:cond delay="0"/>
                                          </p:stCondLst>
                                        </p:cTn>
                                        <p:tgtEl>
                                          <p:spTgt spid="793"/>
                                        </p:tgtEl>
                                        <p:attrNameLst>
                                          <p:attrName>style.visibility</p:attrName>
                                        </p:attrNameLst>
                                      </p:cBhvr>
                                      <p:to>
                                        <p:strVal val="visible"/>
                                      </p:to>
                                    </p:set>
                                    <p:animEffect transition="in" filter="barn(outHorizontal)">
                                      <p:cBhvr>
                                        <p:cTn id="70" dur="500"/>
                                        <p:tgtEl>
                                          <p:spTgt spid="793"/>
                                        </p:tgtEl>
                                      </p:cBhvr>
                                    </p:animEffect>
                                  </p:childTnLst>
                                </p:cTn>
                              </p:par>
                              <p:par>
                                <p:cTn id="71" presetID="16" presetClass="entr" presetSubtype="42" fill="hold" nodeType="withEffect">
                                  <p:stCondLst>
                                    <p:cond delay="500"/>
                                  </p:stCondLst>
                                  <p:childTnLst>
                                    <p:set>
                                      <p:cBhvr>
                                        <p:cTn id="72" dur="1" fill="hold">
                                          <p:stCondLst>
                                            <p:cond delay="0"/>
                                          </p:stCondLst>
                                        </p:cTn>
                                        <p:tgtEl>
                                          <p:spTgt spid="808"/>
                                        </p:tgtEl>
                                        <p:attrNameLst>
                                          <p:attrName>style.visibility</p:attrName>
                                        </p:attrNameLst>
                                      </p:cBhvr>
                                      <p:to>
                                        <p:strVal val="visible"/>
                                      </p:to>
                                    </p:set>
                                    <p:animEffect transition="in" filter="barn(outHorizontal)">
                                      <p:cBhvr>
                                        <p:cTn id="73" dur="500"/>
                                        <p:tgtEl>
                                          <p:spTgt spid="808"/>
                                        </p:tgtEl>
                                      </p:cBhvr>
                                    </p:animEffect>
                                  </p:childTnLst>
                                </p:cTn>
                              </p:par>
                              <p:par>
                                <p:cTn id="74" presetID="16" presetClass="entr" presetSubtype="42" fill="hold" nodeType="withEffect">
                                  <p:stCondLst>
                                    <p:cond delay="500"/>
                                  </p:stCondLst>
                                  <p:childTnLst>
                                    <p:set>
                                      <p:cBhvr>
                                        <p:cTn id="75" dur="1" fill="hold">
                                          <p:stCondLst>
                                            <p:cond delay="0"/>
                                          </p:stCondLst>
                                        </p:cTn>
                                        <p:tgtEl>
                                          <p:spTgt spid="778"/>
                                        </p:tgtEl>
                                        <p:attrNameLst>
                                          <p:attrName>style.visibility</p:attrName>
                                        </p:attrNameLst>
                                      </p:cBhvr>
                                      <p:to>
                                        <p:strVal val="visible"/>
                                      </p:to>
                                    </p:set>
                                    <p:animEffect transition="in" filter="barn(outHorizontal)">
                                      <p:cBhvr>
                                        <p:cTn id="76" dur="500"/>
                                        <p:tgtEl>
                                          <p:spTgt spid="778"/>
                                        </p:tgtEl>
                                      </p:cBhvr>
                                    </p:animEffect>
                                  </p:childTnLst>
                                </p:cTn>
                              </p:par>
                              <p:par>
                                <p:cTn id="77" presetID="16" presetClass="entr" presetSubtype="42" fill="hold" nodeType="withEffect">
                                  <p:stCondLst>
                                    <p:cond delay="500"/>
                                  </p:stCondLst>
                                  <p:childTnLst>
                                    <p:set>
                                      <p:cBhvr>
                                        <p:cTn id="78" dur="1" fill="hold">
                                          <p:stCondLst>
                                            <p:cond delay="0"/>
                                          </p:stCondLst>
                                        </p:cTn>
                                        <p:tgtEl>
                                          <p:spTgt spid="783"/>
                                        </p:tgtEl>
                                        <p:attrNameLst>
                                          <p:attrName>style.visibility</p:attrName>
                                        </p:attrNameLst>
                                      </p:cBhvr>
                                      <p:to>
                                        <p:strVal val="visible"/>
                                      </p:to>
                                    </p:set>
                                    <p:animEffect transition="in" filter="barn(outHorizontal)">
                                      <p:cBhvr>
                                        <p:cTn id="79" dur="500"/>
                                        <p:tgtEl>
                                          <p:spTgt spid="783"/>
                                        </p:tgtEl>
                                      </p:cBhvr>
                                    </p:animEffect>
                                  </p:childTnLst>
                                </p:cTn>
                              </p:par>
                              <p:par>
                                <p:cTn id="80" presetID="16" presetClass="entr" presetSubtype="37" fill="hold" nodeType="withEffect">
                                  <p:stCondLst>
                                    <p:cond delay="500"/>
                                  </p:stCondLst>
                                  <p:childTnLst>
                                    <p:set>
                                      <p:cBhvr>
                                        <p:cTn id="81" dur="1" fill="hold">
                                          <p:stCondLst>
                                            <p:cond delay="0"/>
                                          </p:stCondLst>
                                        </p:cTn>
                                        <p:tgtEl>
                                          <p:spTgt spid="807"/>
                                        </p:tgtEl>
                                        <p:attrNameLst>
                                          <p:attrName>style.visibility</p:attrName>
                                        </p:attrNameLst>
                                      </p:cBhvr>
                                      <p:to>
                                        <p:strVal val="visible"/>
                                      </p:to>
                                    </p:set>
                                    <p:animEffect transition="in" filter="barn(outVertical)">
                                      <p:cBhvr>
                                        <p:cTn id="82" dur="500"/>
                                        <p:tgtEl>
                                          <p:spTgt spid="807"/>
                                        </p:tgtEl>
                                      </p:cBhvr>
                                    </p:animEffect>
                                  </p:childTnLst>
                                </p:cTn>
                              </p:par>
                              <p:par>
                                <p:cTn id="83" presetID="16" presetClass="entr" presetSubtype="37" fill="hold" nodeType="withEffect">
                                  <p:stCondLst>
                                    <p:cond delay="500"/>
                                  </p:stCondLst>
                                  <p:childTnLst>
                                    <p:set>
                                      <p:cBhvr>
                                        <p:cTn id="84" dur="1" fill="hold">
                                          <p:stCondLst>
                                            <p:cond delay="0"/>
                                          </p:stCondLst>
                                        </p:cTn>
                                        <p:tgtEl>
                                          <p:spTgt spid="813"/>
                                        </p:tgtEl>
                                        <p:attrNameLst>
                                          <p:attrName>style.visibility</p:attrName>
                                        </p:attrNameLst>
                                      </p:cBhvr>
                                      <p:to>
                                        <p:strVal val="visible"/>
                                      </p:to>
                                    </p:set>
                                    <p:animEffect transition="in" filter="barn(outVertical)">
                                      <p:cBhvr>
                                        <p:cTn id="85" dur="500"/>
                                        <p:tgtEl>
                                          <p:spTgt spid="813"/>
                                        </p:tgtEl>
                                      </p:cBhvr>
                                    </p:animEffect>
                                  </p:childTnLst>
                                </p:cTn>
                              </p:par>
                              <p:par>
                                <p:cTn id="86" presetID="16" presetClass="entr" presetSubtype="37" fill="hold" nodeType="withEffect">
                                  <p:stCondLst>
                                    <p:cond delay="500"/>
                                  </p:stCondLst>
                                  <p:childTnLst>
                                    <p:set>
                                      <p:cBhvr>
                                        <p:cTn id="87" dur="1" fill="hold">
                                          <p:stCondLst>
                                            <p:cond delay="0"/>
                                          </p:stCondLst>
                                        </p:cTn>
                                        <p:tgtEl>
                                          <p:spTgt spid="794"/>
                                        </p:tgtEl>
                                        <p:attrNameLst>
                                          <p:attrName>style.visibility</p:attrName>
                                        </p:attrNameLst>
                                      </p:cBhvr>
                                      <p:to>
                                        <p:strVal val="visible"/>
                                      </p:to>
                                    </p:set>
                                    <p:animEffect transition="in" filter="barn(outVertical)">
                                      <p:cBhvr>
                                        <p:cTn id="88" dur="500"/>
                                        <p:tgtEl>
                                          <p:spTgt spid="794"/>
                                        </p:tgtEl>
                                      </p:cBhvr>
                                    </p:animEffect>
                                  </p:childTnLst>
                                </p:cTn>
                              </p:par>
                              <p:par>
                                <p:cTn id="89" presetID="16" presetClass="entr" presetSubtype="42" fill="hold" nodeType="withEffect">
                                  <p:stCondLst>
                                    <p:cond delay="500"/>
                                  </p:stCondLst>
                                  <p:childTnLst>
                                    <p:set>
                                      <p:cBhvr>
                                        <p:cTn id="90" dur="1" fill="hold">
                                          <p:stCondLst>
                                            <p:cond delay="0"/>
                                          </p:stCondLst>
                                        </p:cTn>
                                        <p:tgtEl>
                                          <p:spTgt spid="782"/>
                                        </p:tgtEl>
                                        <p:attrNameLst>
                                          <p:attrName>style.visibility</p:attrName>
                                        </p:attrNameLst>
                                      </p:cBhvr>
                                      <p:to>
                                        <p:strVal val="visible"/>
                                      </p:to>
                                    </p:set>
                                    <p:animEffect transition="in" filter="barn(outHorizontal)">
                                      <p:cBhvr>
                                        <p:cTn id="91" dur="500"/>
                                        <p:tgtEl>
                                          <p:spTgt spid="782"/>
                                        </p:tgtEl>
                                      </p:cBhvr>
                                    </p:animEffect>
                                  </p:childTnLst>
                                </p:cTn>
                              </p:par>
                              <p:par>
                                <p:cTn id="92" presetID="16" presetClass="entr" presetSubtype="42" fill="hold" nodeType="withEffect">
                                  <p:stCondLst>
                                    <p:cond delay="500"/>
                                  </p:stCondLst>
                                  <p:childTnLst>
                                    <p:set>
                                      <p:cBhvr>
                                        <p:cTn id="93" dur="1" fill="hold">
                                          <p:stCondLst>
                                            <p:cond delay="0"/>
                                          </p:stCondLst>
                                        </p:cTn>
                                        <p:tgtEl>
                                          <p:spTgt spid="781"/>
                                        </p:tgtEl>
                                        <p:attrNameLst>
                                          <p:attrName>style.visibility</p:attrName>
                                        </p:attrNameLst>
                                      </p:cBhvr>
                                      <p:to>
                                        <p:strVal val="visible"/>
                                      </p:to>
                                    </p:set>
                                    <p:animEffect transition="in" filter="barn(outHorizontal)">
                                      <p:cBhvr>
                                        <p:cTn id="94" dur="500"/>
                                        <p:tgtEl>
                                          <p:spTgt spid="781"/>
                                        </p:tgtEl>
                                      </p:cBhvr>
                                    </p:animEffect>
                                  </p:childTnLst>
                                </p:cTn>
                              </p:par>
                              <p:par>
                                <p:cTn id="95" presetID="16" presetClass="entr" presetSubtype="37" fill="hold" nodeType="withEffect">
                                  <p:stCondLst>
                                    <p:cond delay="500"/>
                                  </p:stCondLst>
                                  <p:childTnLst>
                                    <p:set>
                                      <p:cBhvr>
                                        <p:cTn id="96" dur="1" fill="hold">
                                          <p:stCondLst>
                                            <p:cond delay="0"/>
                                          </p:stCondLst>
                                        </p:cTn>
                                        <p:tgtEl>
                                          <p:spTgt spid="811"/>
                                        </p:tgtEl>
                                        <p:attrNameLst>
                                          <p:attrName>style.visibility</p:attrName>
                                        </p:attrNameLst>
                                      </p:cBhvr>
                                      <p:to>
                                        <p:strVal val="visible"/>
                                      </p:to>
                                    </p:set>
                                    <p:animEffect transition="in" filter="barn(outVertical)">
                                      <p:cBhvr>
                                        <p:cTn id="97" dur="500"/>
                                        <p:tgtEl>
                                          <p:spTgt spid="811"/>
                                        </p:tgtEl>
                                      </p:cBhvr>
                                    </p:animEffect>
                                  </p:childTnLst>
                                </p:cTn>
                              </p:par>
                              <p:par>
                                <p:cTn id="98" presetID="16" presetClass="entr" presetSubtype="42" fill="hold" nodeType="withEffect">
                                  <p:stCondLst>
                                    <p:cond delay="500"/>
                                  </p:stCondLst>
                                  <p:childTnLst>
                                    <p:set>
                                      <p:cBhvr>
                                        <p:cTn id="99" dur="1" fill="hold">
                                          <p:stCondLst>
                                            <p:cond delay="0"/>
                                          </p:stCondLst>
                                        </p:cTn>
                                        <p:tgtEl>
                                          <p:spTgt spid="795"/>
                                        </p:tgtEl>
                                        <p:attrNameLst>
                                          <p:attrName>style.visibility</p:attrName>
                                        </p:attrNameLst>
                                      </p:cBhvr>
                                      <p:to>
                                        <p:strVal val="visible"/>
                                      </p:to>
                                    </p:set>
                                    <p:animEffect transition="in" filter="barn(outHorizontal)">
                                      <p:cBhvr>
                                        <p:cTn id="100" dur="500"/>
                                        <p:tgtEl>
                                          <p:spTgt spid="795"/>
                                        </p:tgtEl>
                                      </p:cBhvr>
                                    </p:animEffect>
                                  </p:childTnLst>
                                </p:cTn>
                              </p:par>
                              <p:par>
                                <p:cTn id="101" presetID="16" presetClass="entr" presetSubtype="37" fill="hold" nodeType="withEffect">
                                  <p:stCondLst>
                                    <p:cond delay="500"/>
                                  </p:stCondLst>
                                  <p:childTnLst>
                                    <p:set>
                                      <p:cBhvr>
                                        <p:cTn id="102" dur="1" fill="hold">
                                          <p:stCondLst>
                                            <p:cond delay="0"/>
                                          </p:stCondLst>
                                        </p:cTn>
                                        <p:tgtEl>
                                          <p:spTgt spid="796"/>
                                        </p:tgtEl>
                                        <p:attrNameLst>
                                          <p:attrName>style.visibility</p:attrName>
                                        </p:attrNameLst>
                                      </p:cBhvr>
                                      <p:to>
                                        <p:strVal val="visible"/>
                                      </p:to>
                                    </p:set>
                                    <p:animEffect transition="in" filter="barn(outVertical)">
                                      <p:cBhvr>
                                        <p:cTn id="103" dur="500"/>
                                        <p:tgtEl>
                                          <p:spTgt spid="796"/>
                                        </p:tgtEl>
                                      </p:cBhvr>
                                    </p:animEffect>
                                  </p:childTnLst>
                                </p:cTn>
                              </p:par>
                              <p:par>
                                <p:cTn id="104" presetID="16" presetClass="entr" presetSubtype="37" fill="hold" nodeType="withEffect">
                                  <p:stCondLst>
                                    <p:cond delay="500"/>
                                  </p:stCondLst>
                                  <p:childTnLst>
                                    <p:set>
                                      <p:cBhvr>
                                        <p:cTn id="105" dur="1" fill="hold">
                                          <p:stCondLst>
                                            <p:cond delay="0"/>
                                          </p:stCondLst>
                                        </p:cTn>
                                        <p:tgtEl>
                                          <p:spTgt spid="814"/>
                                        </p:tgtEl>
                                        <p:attrNameLst>
                                          <p:attrName>style.visibility</p:attrName>
                                        </p:attrNameLst>
                                      </p:cBhvr>
                                      <p:to>
                                        <p:strVal val="visible"/>
                                      </p:to>
                                    </p:set>
                                    <p:animEffect transition="in" filter="barn(outVertical)">
                                      <p:cBhvr>
                                        <p:cTn id="106" dur="500"/>
                                        <p:tgtEl>
                                          <p:spTgt spid="814"/>
                                        </p:tgtEl>
                                      </p:cBhvr>
                                    </p:animEffect>
                                  </p:childTnLst>
                                </p:cTn>
                              </p:par>
                              <p:par>
                                <p:cTn id="107" presetID="16" presetClass="entr" presetSubtype="37" fill="hold" nodeType="withEffect">
                                  <p:stCondLst>
                                    <p:cond delay="500"/>
                                  </p:stCondLst>
                                  <p:childTnLst>
                                    <p:set>
                                      <p:cBhvr>
                                        <p:cTn id="108" dur="1" fill="hold">
                                          <p:stCondLst>
                                            <p:cond delay="0"/>
                                          </p:stCondLst>
                                        </p:cTn>
                                        <p:tgtEl>
                                          <p:spTgt spid="806"/>
                                        </p:tgtEl>
                                        <p:attrNameLst>
                                          <p:attrName>style.visibility</p:attrName>
                                        </p:attrNameLst>
                                      </p:cBhvr>
                                      <p:to>
                                        <p:strVal val="visible"/>
                                      </p:to>
                                    </p:set>
                                    <p:animEffect transition="in" filter="barn(outVertical)">
                                      <p:cBhvr>
                                        <p:cTn id="109" dur="500"/>
                                        <p:tgtEl>
                                          <p:spTgt spid="806"/>
                                        </p:tgtEl>
                                      </p:cBhvr>
                                    </p:animEffect>
                                  </p:childTnLst>
                                </p:cTn>
                              </p:par>
                              <p:par>
                                <p:cTn id="110" presetID="16" presetClass="entr" presetSubtype="42" fill="hold" nodeType="withEffect">
                                  <p:stCondLst>
                                    <p:cond delay="500"/>
                                  </p:stCondLst>
                                  <p:childTnLst>
                                    <p:set>
                                      <p:cBhvr>
                                        <p:cTn id="111" dur="1" fill="hold">
                                          <p:stCondLst>
                                            <p:cond delay="0"/>
                                          </p:stCondLst>
                                        </p:cTn>
                                        <p:tgtEl>
                                          <p:spTgt spid="797"/>
                                        </p:tgtEl>
                                        <p:attrNameLst>
                                          <p:attrName>style.visibility</p:attrName>
                                        </p:attrNameLst>
                                      </p:cBhvr>
                                      <p:to>
                                        <p:strVal val="visible"/>
                                      </p:to>
                                    </p:set>
                                    <p:animEffect transition="in" filter="barn(outHorizontal)">
                                      <p:cBhvr>
                                        <p:cTn id="112" dur="500"/>
                                        <p:tgtEl>
                                          <p:spTgt spid="797"/>
                                        </p:tgtEl>
                                      </p:cBhvr>
                                    </p:animEffect>
                                  </p:childTnLst>
                                </p:cTn>
                              </p:par>
                              <p:par>
                                <p:cTn id="113" presetID="16" presetClass="entr" presetSubtype="42" fill="hold" nodeType="withEffect">
                                  <p:stCondLst>
                                    <p:cond delay="500"/>
                                  </p:stCondLst>
                                  <p:childTnLst>
                                    <p:set>
                                      <p:cBhvr>
                                        <p:cTn id="114" dur="1" fill="hold">
                                          <p:stCondLst>
                                            <p:cond delay="0"/>
                                          </p:stCondLst>
                                        </p:cTn>
                                        <p:tgtEl>
                                          <p:spTgt spid="798"/>
                                        </p:tgtEl>
                                        <p:attrNameLst>
                                          <p:attrName>style.visibility</p:attrName>
                                        </p:attrNameLst>
                                      </p:cBhvr>
                                      <p:to>
                                        <p:strVal val="visible"/>
                                      </p:to>
                                    </p:set>
                                    <p:animEffect transition="in" filter="barn(outHorizontal)">
                                      <p:cBhvr>
                                        <p:cTn id="115" dur="500"/>
                                        <p:tgtEl>
                                          <p:spTgt spid="798"/>
                                        </p:tgtEl>
                                      </p:cBhvr>
                                    </p:animEffect>
                                  </p:childTnLst>
                                </p:cTn>
                              </p:par>
                              <p:par>
                                <p:cTn id="116" presetID="16" presetClass="entr" presetSubtype="37" fill="hold" nodeType="withEffect">
                                  <p:stCondLst>
                                    <p:cond delay="500"/>
                                  </p:stCondLst>
                                  <p:childTnLst>
                                    <p:set>
                                      <p:cBhvr>
                                        <p:cTn id="117" dur="1" fill="hold">
                                          <p:stCondLst>
                                            <p:cond delay="0"/>
                                          </p:stCondLst>
                                        </p:cTn>
                                        <p:tgtEl>
                                          <p:spTgt spid="926"/>
                                        </p:tgtEl>
                                        <p:attrNameLst>
                                          <p:attrName>style.visibility</p:attrName>
                                        </p:attrNameLst>
                                      </p:cBhvr>
                                      <p:to>
                                        <p:strVal val="visible"/>
                                      </p:to>
                                    </p:set>
                                    <p:animEffect transition="in" filter="barn(outVertical)">
                                      <p:cBhvr>
                                        <p:cTn id="118" dur="500"/>
                                        <p:tgtEl>
                                          <p:spTgt spid="926"/>
                                        </p:tgtEl>
                                      </p:cBhvr>
                                    </p:animEffect>
                                  </p:childTnLst>
                                </p:cTn>
                              </p:par>
                              <p:par>
                                <p:cTn id="119" presetID="16" presetClass="entr" presetSubtype="42" fill="hold" nodeType="withEffect">
                                  <p:stCondLst>
                                    <p:cond delay="500"/>
                                  </p:stCondLst>
                                  <p:childTnLst>
                                    <p:set>
                                      <p:cBhvr>
                                        <p:cTn id="120" dur="1" fill="hold">
                                          <p:stCondLst>
                                            <p:cond delay="0"/>
                                          </p:stCondLst>
                                        </p:cTn>
                                        <p:tgtEl>
                                          <p:spTgt spid="780"/>
                                        </p:tgtEl>
                                        <p:attrNameLst>
                                          <p:attrName>style.visibility</p:attrName>
                                        </p:attrNameLst>
                                      </p:cBhvr>
                                      <p:to>
                                        <p:strVal val="visible"/>
                                      </p:to>
                                    </p:set>
                                    <p:animEffect transition="in" filter="barn(outHorizontal)">
                                      <p:cBhvr>
                                        <p:cTn id="121" dur="500"/>
                                        <p:tgtEl>
                                          <p:spTgt spid="780"/>
                                        </p:tgtEl>
                                      </p:cBhvr>
                                    </p:animEffect>
                                  </p:childTnLst>
                                </p:cTn>
                              </p:par>
                              <p:par>
                                <p:cTn id="122" presetID="16" presetClass="entr" presetSubtype="42" fill="hold" nodeType="withEffect">
                                  <p:stCondLst>
                                    <p:cond delay="500"/>
                                  </p:stCondLst>
                                  <p:childTnLst>
                                    <p:set>
                                      <p:cBhvr>
                                        <p:cTn id="123" dur="1" fill="hold">
                                          <p:stCondLst>
                                            <p:cond delay="0"/>
                                          </p:stCondLst>
                                        </p:cTn>
                                        <p:tgtEl>
                                          <p:spTgt spid="817"/>
                                        </p:tgtEl>
                                        <p:attrNameLst>
                                          <p:attrName>style.visibility</p:attrName>
                                        </p:attrNameLst>
                                      </p:cBhvr>
                                      <p:to>
                                        <p:strVal val="visible"/>
                                      </p:to>
                                    </p:set>
                                    <p:animEffect transition="in" filter="barn(outHorizontal)">
                                      <p:cBhvr>
                                        <p:cTn id="124" dur="500"/>
                                        <p:tgtEl>
                                          <p:spTgt spid="817"/>
                                        </p:tgtEl>
                                      </p:cBhvr>
                                    </p:animEffect>
                                  </p:childTnLst>
                                </p:cTn>
                              </p:par>
                              <p:par>
                                <p:cTn id="125" presetID="16" presetClass="entr" presetSubtype="42" fill="hold" nodeType="withEffect">
                                  <p:stCondLst>
                                    <p:cond delay="500"/>
                                  </p:stCondLst>
                                  <p:childTnLst>
                                    <p:set>
                                      <p:cBhvr>
                                        <p:cTn id="126" dur="1" fill="hold">
                                          <p:stCondLst>
                                            <p:cond delay="0"/>
                                          </p:stCondLst>
                                        </p:cTn>
                                        <p:tgtEl>
                                          <p:spTgt spid="800"/>
                                        </p:tgtEl>
                                        <p:attrNameLst>
                                          <p:attrName>style.visibility</p:attrName>
                                        </p:attrNameLst>
                                      </p:cBhvr>
                                      <p:to>
                                        <p:strVal val="visible"/>
                                      </p:to>
                                    </p:set>
                                    <p:animEffect transition="in" filter="barn(outHorizontal)">
                                      <p:cBhvr>
                                        <p:cTn id="127" dur="500"/>
                                        <p:tgtEl>
                                          <p:spTgt spid="800"/>
                                        </p:tgtEl>
                                      </p:cBhvr>
                                    </p:animEffect>
                                  </p:childTnLst>
                                </p:cTn>
                              </p:par>
                              <p:par>
                                <p:cTn id="128" presetID="16" presetClass="entr" presetSubtype="37" fill="hold" nodeType="withEffect">
                                  <p:stCondLst>
                                    <p:cond delay="500"/>
                                  </p:stCondLst>
                                  <p:childTnLst>
                                    <p:set>
                                      <p:cBhvr>
                                        <p:cTn id="129" dur="1" fill="hold">
                                          <p:stCondLst>
                                            <p:cond delay="0"/>
                                          </p:stCondLst>
                                        </p:cTn>
                                        <p:tgtEl>
                                          <p:spTgt spid="925"/>
                                        </p:tgtEl>
                                        <p:attrNameLst>
                                          <p:attrName>style.visibility</p:attrName>
                                        </p:attrNameLst>
                                      </p:cBhvr>
                                      <p:to>
                                        <p:strVal val="visible"/>
                                      </p:to>
                                    </p:set>
                                    <p:animEffect transition="in" filter="barn(outVertical)">
                                      <p:cBhvr>
                                        <p:cTn id="130" dur="500"/>
                                        <p:tgtEl>
                                          <p:spTgt spid="925"/>
                                        </p:tgtEl>
                                      </p:cBhvr>
                                    </p:animEffect>
                                  </p:childTnLst>
                                </p:cTn>
                              </p:par>
                              <p:par>
                                <p:cTn id="131" presetID="16" presetClass="entr" presetSubtype="42" fill="hold" nodeType="withEffect">
                                  <p:stCondLst>
                                    <p:cond delay="500"/>
                                  </p:stCondLst>
                                  <p:childTnLst>
                                    <p:set>
                                      <p:cBhvr>
                                        <p:cTn id="132" dur="1" fill="hold">
                                          <p:stCondLst>
                                            <p:cond delay="0"/>
                                          </p:stCondLst>
                                        </p:cTn>
                                        <p:tgtEl>
                                          <p:spTgt spid="939"/>
                                        </p:tgtEl>
                                        <p:attrNameLst>
                                          <p:attrName>style.visibility</p:attrName>
                                        </p:attrNameLst>
                                      </p:cBhvr>
                                      <p:to>
                                        <p:strVal val="visible"/>
                                      </p:to>
                                    </p:set>
                                    <p:animEffect transition="in" filter="barn(outHorizontal)">
                                      <p:cBhvr>
                                        <p:cTn id="133" dur="500"/>
                                        <p:tgtEl>
                                          <p:spTgt spid="939"/>
                                        </p:tgtEl>
                                      </p:cBhvr>
                                    </p:animEffect>
                                  </p:childTnLst>
                                </p:cTn>
                              </p:par>
                              <p:par>
                                <p:cTn id="134" presetID="16" presetClass="entr" presetSubtype="37" fill="hold" nodeType="withEffect">
                                  <p:stCondLst>
                                    <p:cond delay="500"/>
                                  </p:stCondLst>
                                  <p:childTnLst>
                                    <p:set>
                                      <p:cBhvr>
                                        <p:cTn id="135" dur="1" fill="hold">
                                          <p:stCondLst>
                                            <p:cond delay="0"/>
                                          </p:stCondLst>
                                        </p:cTn>
                                        <p:tgtEl>
                                          <p:spTgt spid="805"/>
                                        </p:tgtEl>
                                        <p:attrNameLst>
                                          <p:attrName>style.visibility</p:attrName>
                                        </p:attrNameLst>
                                      </p:cBhvr>
                                      <p:to>
                                        <p:strVal val="visible"/>
                                      </p:to>
                                    </p:set>
                                    <p:animEffect transition="in" filter="barn(outVertical)">
                                      <p:cBhvr>
                                        <p:cTn id="136" dur="500"/>
                                        <p:tgtEl>
                                          <p:spTgt spid="805"/>
                                        </p:tgtEl>
                                      </p:cBhvr>
                                    </p:animEffect>
                                  </p:childTnLst>
                                </p:cTn>
                              </p:par>
                              <p:par>
                                <p:cTn id="137" presetID="16" presetClass="entr" presetSubtype="42" fill="hold" nodeType="withEffect">
                                  <p:stCondLst>
                                    <p:cond delay="500"/>
                                  </p:stCondLst>
                                  <p:childTnLst>
                                    <p:set>
                                      <p:cBhvr>
                                        <p:cTn id="138" dur="1" fill="hold">
                                          <p:stCondLst>
                                            <p:cond delay="0"/>
                                          </p:stCondLst>
                                        </p:cTn>
                                        <p:tgtEl>
                                          <p:spTgt spid="799"/>
                                        </p:tgtEl>
                                        <p:attrNameLst>
                                          <p:attrName>style.visibility</p:attrName>
                                        </p:attrNameLst>
                                      </p:cBhvr>
                                      <p:to>
                                        <p:strVal val="visible"/>
                                      </p:to>
                                    </p:set>
                                    <p:animEffect transition="in" filter="barn(outHorizontal)">
                                      <p:cBhvr>
                                        <p:cTn id="139" dur="500"/>
                                        <p:tgtEl>
                                          <p:spTgt spid="799"/>
                                        </p:tgtEl>
                                      </p:cBhvr>
                                    </p:animEffect>
                                  </p:childTnLst>
                                </p:cTn>
                              </p:par>
                              <p:par>
                                <p:cTn id="140" presetID="16" presetClass="entr" presetSubtype="42" fill="hold" nodeType="withEffect">
                                  <p:stCondLst>
                                    <p:cond delay="500"/>
                                  </p:stCondLst>
                                  <p:childTnLst>
                                    <p:set>
                                      <p:cBhvr>
                                        <p:cTn id="141" dur="1" fill="hold">
                                          <p:stCondLst>
                                            <p:cond delay="0"/>
                                          </p:stCondLst>
                                        </p:cTn>
                                        <p:tgtEl>
                                          <p:spTgt spid="779"/>
                                        </p:tgtEl>
                                        <p:attrNameLst>
                                          <p:attrName>style.visibility</p:attrName>
                                        </p:attrNameLst>
                                      </p:cBhvr>
                                      <p:to>
                                        <p:strVal val="visible"/>
                                      </p:to>
                                    </p:set>
                                    <p:animEffect transition="in" filter="barn(outHorizontal)">
                                      <p:cBhvr>
                                        <p:cTn id="142" dur="500"/>
                                        <p:tgtEl>
                                          <p:spTgt spid="779"/>
                                        </p:tgtEl>
                                      </p:cBhvr>
                                    </p:animEffect>
                                  </p:childTnLst>
                                </p:cTn>
                              </p:par>
                              <p:par>
                                <p:cTn id="143" presetID="16" presetClass="entr" presetSubtype="37" fill="hold" nodeType="withEffect">
                                  <p:stCondLst>
                                    <p:cond delay="500"/>
                                  </p:stCondLst>
                                  <p:childTnLst>
                                    <p:set>
                                      <p:cBhvr>
                                        <p:cTn id="144" dur="1" fill="hold">
                                          <p:stCondLst>
                                            <p:cond delay="0"/>
                                          </p:stCondLst>
                                        </p:cTn>
                                        <p:tgtEl>
                                          <p:spTgt spid="812"/>
                                        </p:tgtEl>
                                        <p:attrNameLst>
                                          <p:attrName>style.visibility</p:attrName>
                                        </p:attrNameLst>
                                      </p:cBhvr>
                                      <p:to>
                                        <p:strVal val="visible"/>
                                      </p:to>
                                    </p:set>
                                    <p:animEffect transition="in" filter="barn(outVertical)">
                                      <p:cBhvr>
                                        <p:cTn id="145" dur="500"/>
                                        <p:tgtEl>
                                          <p:spTgt spid="812"/>
                                        </p:tgtEl>
                                      </p:cBhvr>
                                    </p:animEffect>
                                  </p:childTnLst>
                                </p:cTn>
                              </p:par>
                              <p:par>
                                <p:cTn id="146" presetID="16" presetClass="entr" presetSubtype="42" fill="hold" nodeType="withEffect">
                                  <p:stCondLst>
                                    <p:cond delay="500"/>
                                  </p:stCondLst>
                                  <p:childTnLst>
                                    <p:set>
                                      <p:cBhvr>
                                        <p:cTn id="147" dur="1" fill="hold">
                                          <p:stCondLst>
                                            <p:cond delay="0"/>
                                          </p:stCondLst>
                                        </p:cTn>
                                        <p:tgtEl>
                                          <p:spTgt spid="792"/>
                                        </p:tgtEl>
                                        <p:attrNameLst>
                                          <p:attrName>style.visibility</p:attrName>
                                        </p:attrNameLst>
                                      </p:cBhvr>
                                      <p:to>
                                        <p:strVal val="visible"/>
                                      </p:to>
                                    </p:set>
                                    <p:animEffect transition="in" filter="barn(outHorizontal)">
                                      <p:cBhvr>
                                        <p:cTn id="148" dur="500"/>
                                        <p:tgtEl>
                                          <p:spTgt spid="792"/>
                                        </p:tgtEl>
                                      </p:cBhvr>
                                    </p:animEffect>
                                  </p:childTnLst>
                                </p:cTn>
                              </p:par>
                              <p:par>
                                <p:cTn id="149" presetID="16" presetClass="entr" presetSubtype="37" fill="hold" nodeType="withEffect">
                                  <p:stCondLst>
                                    <p:cond delay="500"/>
                                  </p:stCondLst>
                                  <p:childTnLst>
                                    <p:set>
                                      <p:cBhvr>
                                        <p:cTn id="150" dur="1" fill="hold">
                                          <p:stCondLst>
                                            <p:cond delay="0"/>
                                          </p:stCondLst>
                                        </p:cTn>
                                        <p:tgtEl>
                                          <p:spTgt spid="803"/>
                                        </p:tgtEl>
                                        <p:attrNameLst>
                                          <p:attrName>style.visibility</p:attrName>
                                        </p:attrNameLst>
                                      </p:cBhvr>
                                      <p:to>
                                        <p:strVal val="visible"/>
                                      </p:to>
                                    </p:set>
                                    <p:animEffect transition="in" filter="barn(outVertical)">
                                      <p:cBhvr>
                                        <p:cTn id="151" dur="500"/>
                                        <p:tgtEl>
                                          <p:spTgt spid="803"/>
                                        </p:tgtEl>
                                      </p:cBhvr>
                                    </p:animEffect>
                                  </p:childTnLst>
                                </p:cTn>
                              </p:par>
                              <p:par>
                                <p:cTn id="152" presetID="16" presetClass="entr" presetSubtype="37" fill="hold" nodeType="withEffect">
                                  <p:stCondLst>
                                    <p:cond delay="500"/>
                                  </p:stCondLst>
                                  <p:childTnLst>
                                    <p:set>
                                      <p:cBhvr>
                                        <p:cTn id="153" dur="1" fill="hold">
                                          <p:stCondLst>
                                            <p:cond delay="0"/>
                                          </p:stCondLst>
                                        </p:cTn>
                                        <p:tgtEl>
                                          <p:spTgt spid="802"/>
                                        </p:tgtEl>
                                        <p:attrNameLst>
                                          <p:attrName>style.visibility</p:attrName>
                                        </p:attrNameLst>
                                      </p:cBhvr>
                                      <p:to>
                                        <p:strVal val="visible"/>
                                      </p:to>
                                    </p:set>
                                    <p:animEffect transition="in" filter="barn(outVertical)">
                                      <p:cBhvr>
                                        <p:cTn id="154" dur="500"/>
                                        <p:tgtEl>
                                          <p:spTgt spid="802"/>
                                        </p:tgtEl>
                                      </p:cBhvr>
                                    </p:animEffect>
                                  </p:childTnLst>
                                </p:cTn>
                              </p:par>
                              <p:par>
                                <p:cTn id="155" presetID="16" presetClass="entr" presetSubtype="42" fill="hold" nodeType="withEffect">
                                  <p:stCondLst>
                                    <p:cond delay="500"/>
                                  </p:stCondLst>
                                  <p:childTnLst>
                                    <p:set>
                                      <p:cBhvr>
                                        <p:cTn id="156" dur="1" fill="hold">
                                          <p:stCondLst>
                                            <p:cond delay="0"/>
                                          </p:stCondLst>
                                        </p:cTn>
                                        <p:tgtEl>
                                          <p:spTgt spid="1022"/>
                                        </p:tgtEl>
                                        <p:attrNameLst>
                                          <p:attrName>style.visibility</p:attrName>
                                        </p:attrNameLst>
                                      </p:cBhvr>
                                      <p:to>
                                        <p:strVal val="visible"/>
                                      </p:to>
                                    </p:set>
                                    <p:animEffect transition="in" filter="barn(outHorizontal)">
                                      <p:cBhvr>
                                        <p:cTn id="157" dur="500"/>
                                        <p:tgtEl>
                                          <p:spTgt spid="1022"/>
                                        </p:tgtEl>
                                      </p:cBhvr>
                                    </p:animEffect>
                                  </p:childTnLst>
                                </p:cTn>
                              </p:par>
                              <p:par>
                                <p:cTn id="158" presetID="16" presetClass="entr" presetSubtype="37" fill="hold" nodeType="withEffect">
                                  <p:stCondLst>
                                    <p:cond delay="500"/>
                                  </p:stCondLst>
                                  <p:childTnLst>
                                    <p:set>
                                      <p:cBhvr>
                                        <p:cTn id="159" dur="1" fill="hold">
                                          <p:stCondLst>
                                            <p:cond delay="0"/>
                                          </p:stCondLst>
                                        </p:cTn>
                                        <p:tgtEl>
                                          <p:spTgt spid="916"/>
                                        </p:tgtEl>
                                        <p:attrNameLst>
                                          <p:attrName>style.visibility</p:attrName>
                                        </p:attrNameLst>
                                      </p:cBhvr>
                                      <p:to>
                                        <p:strVal val="visible"/>
                                      </p:to>
                                    </p:set>
                                    <p:animEffect transition="in" filter="barn(outVertical)">
                                      <p:cBhvr>
                                        <p:cTn id="160" dur="500"/>
                                        <p:tgtEl>
                                          <p:spTgt spid="916"/>
                                        </p:tgtEl>
                                      </p:cBhvr>
                                    </p:animEffect>
                                  </p:childTnLst>
                                </p:cTn>
                              </p:par>
                              <p:par>
                                <p:cTn id="161" presetID="16" presetClass="entr" presetSubtype="42" fill="hold" nodeType="withEffect">
                                  <p:stCondLst>
                                    <p:cond delay="500"/>
                                  </p:stCondLst>
                                  <p:childTnLst>
                                    <p:set>
                                      <p:cBhvr>
                                        <p:cTn id="162" dur="1" fill="hold">
                                          <p:stCondLst>
                                            <p:cond delay="0"/>
                                          </p:stCondLst>
                                        </p:cTn>
                                        <p:tgtEl>
                                          <p:spTgt spid="801"/>
                                        </p:tgtEl>
                                        <p:attrNameLst>
                                          <p:attrName>style.visibility</p:attrName>
                                        </p:attrNameLst>
                                      </p:cBhvr>
                                      <p:to>
                                        <p:strVal val="visible"/>
                                      </p:to>
                                    </p:set>
                                    <p:animEffect transition="in" filter="barn(outHorizontal)">
                                      <p:cBhvr>
                                        <p:cTn id="163" dur="500"/>
                                        <p:tgtEl>
                                          <p:spTgt spid="801"/>
                                        </p:tgtEl>
                                      </p:cBhvr>
                                    </p:animEffect>
                                  </p:childTnLst>
                                </p:cTn>
                              </p:par>
                              <p:par>
                                <p:cTn id="164" presetID="16" presetClass="entr" presetSubtype="37" fill="hold" nodeType="withEffect">
                                  <p:stCondLst>
                                    <p:cond delay="500"/>
                                  </p:stCondLst>
                                  <p:childTnLst>
                                    <p:set>
                                      <p:cBhvr>
                                        <p:cTn id="165" dur="1" fill="hold">
                                          <p:stCondLst>
                                            <p:cond delay="0"/>
                                          </p:stCondLst>
                                        </p:cTn>
                                        <p:tgtEl>
                                          <p:spTgt spid="810"/>
                                        </p:tgtEl>
                                        <p:attrNameLst>
                                          <p:attrName>style.visibility</p:attrName>
                                        </p:attrNameLst>
                                      </p:cBhvr>
                                      <p:to>
                                        <p:strVal val="visible"/>
                                      </p:to>
                                    </p:set>
                                    <p:animEffect transition="in" filter="barn(outVertical)">
                                      <p:cBhvr>
                                        <p:cTn id="166" dur="500"/>
                                        <p:tgtEl>
                                          <p:spTgt spid="810"/>
                                        </p:tgtEl>
                                      </p:cBhvr>
                                    </p:animEffect>
                                  </p:childTnLst>
                                </p:cTn>
                              </p:par>
                              <p:par>
                                <p:cTn id="167" presetID="16" presetClass="entr" presetSubtype="37" fill="hold" nodeType="withEffect">
                                  <p:stCondLst>
                                    <p:cond delay="500"/>
                                  </p:stCondLst>
                                  <p:childTnLst>
                                    <p:set>
                                      <p:cBhvr>
                                        <p:cTn id="168" dur="1" fill="hold">
                                          <p:stCondLst>
                                            <p:cond delay="0"/>
                                          </p:stCondLst>
                                        </p:cTn>
                                        <p:tgtEl>
                                          <p:spTgt spid="815"/>
                                        </p:tgtEl>
                                        <p:attrNameLst>
                                          <p:attrName>style.visibility</p:attrName>
                                        </p:attrNameLst>
                                      </p:cBhvr>
                                      <p:to>
                                        <p:strVal val="visible"/>
                                      </p:to>
                                    </p:set>
                                    <p:animEffect transition="in" filter="barn(outVertical)">
                                      <p:cBhvr>
                                        <p:cTn id="169" dur="500"/>
                                        <p:tgtEl>
                                          <p:spTgt spid="815"/>
                                        </p:tgtEl>
                                      </p:cBhvr>
                                    </p:animEffect>
                                  </p:childTnLst>
                                </p:cTn>
                              </p:par>
                              <p:par>
                                <p:cTn id="170" presetID="10" presetClass="entr" presetSubtype="0" fill="hold" nodeType="withEffect">
                                  <p:stCondLst>
                                    <p:cond delay="500"/>
                                  </p:stCondLst>
                                  <p:childTnLst>
                                    <p:set>
                                      <p:cBhvr>
                                        <p:cTn id="171" dur="1" fill="hold">
                                          <p:stCondLst>
                                            <p:cond delay="0"/>
                                          </p:stCondLst>
                                        </p:cTn>
                                        <p:tgtEl>
                                          <p:spTgt spid="996"/>
                                        </p:tgtEl>
                                        <p:attrNameLst>
                                          <p:attrName>style.visibility</p:attrName>
                                        </p:attrNameLst>
                                      </p:cBhvr>
                                      <p:to>
                                        <p:strVal val="visible"/>
                                      </p:to>
                                    </p:set>
                                    <p:animEffect transition="in" filter="fade">
                                      <p:cBhvr>
                                        <p:cTn id="172" dur="500"/>
                                        <p:tgtEl>
                                          <p:spTgt spid="996"/>
                                        </p:tgtEl>
                                      </p:cBhvr>
                                    </p:animEffect>
                                  </p:childTnLst>
                                </p:cTn>
                              </p:par>
                              <p:par>
                                <p:cTn id="173" presetID="1" presetClass="entr" presetSubtype="0" fill="hold" grpId="0" nodeType="withEffect">
                                  <p:stCondLst>
                                    <p:cond delay="0"/>
                                  </p:stCondLst>
                                  <p:childTnLst>
                                    <p:set>
                                      <p:cBhvr>
                                        <p:cTn id="174" dur="1" fill="hold">
                                          <p:stCondLst>
                                            <p:cond delay="499"/>
                                          </p:stCondLst>
                                        </p:cTn>
                                        <p:tgtEl>
                                          <p:spTgt spid="266"/>
                                        </p:tgtEl>
                                        <p:attrNameLst>
                                          <p:attrName>style.visibility</p:attrName>
                                        </p:attrNameLst>
                                      </p:cBhvr>
                                      <p:to>
                                        <p:strVal val="visible"/>
                                      </p:to>
                                    </p:set>
                                  </p:childTnLst>
                                </p:cTn>
                              </p:par>
                              <p:par>
                                <p:cTn id="175" presetID="6" presetClass="emph" presetSubtype="0" accel="100000" autoRev="1" fill="hold" grpId="1" nodeType="withEffect">
                                  <p:stCondLst>
                                    <p:cond delay="0"/>
                                  </p:stCondLst>
                                  <p:childTnLst>
                                    <p:animScale>
                                      <p:cBhvr>
                                        <p:cTn id="176" dur="500" fill="hold"/>
                                        <p:tgtEl>
                                          <p:spTgt spid="266"/>
                                        </p:tgtEl>
                                      </p:cBhvr>
                                      <p:by x="0" y="0"/>
                                    </p:animScale>
                                  </p:childTnLst>
                                </p:cTn>
                              </p:par>
                              <p:par>
                                <p:cTn id="177" presetID="1" presetClass="entr" presetSubtype="0" fill="hold" grpId="0" nodeType="withEffect">
                                  <p:stCondLst>
                                    <p:cond delay="0"/>
                                  </p:stCondLst>
                                  <p:childTnLst>
                                    <p:set>
                                      <p:cBhvr>
                                        <p:cTn id="178" dur="1" fill="hold">
                                          <p:stCondLst>
                                            <p:cond delay="499"/>
                                          </p:stCondLst>
                                        </p:cTn>
                                        <p:tgtEl>
                                          <p:spTgt spid="267"/>
                                        </p:tgtEl>
                                        <p:attrNameLst>
                                          <p:attrName>style.visibility</p:attrName>
                                        </p:attrNameLst>
                                      </p:cBhvr>
                                      <p:to>
                                        <p:strVal val="visible"/>
                                      </p:to>
                                    </p:set>
                                  </p:childTnLst>
                                </p:cTn>
                              </p:par>
                              <p:par>
                                <p:cTn id="179" presetID="6" presetClass="emph" presetSubtype="0" accel="100000" autoRev="1" fill="hold" grpId="1" nodeType="withEffect">
                                  <p:stCondLst>
                                    <p:cond delay="0"/>
                                  </p:stCondLst>
                                  <p:childTnLst>
                                    <p:animScale>
                                      <p:cBhvr>
                                        <p:cTn id="180" dur="500" fill="hold"/>
                                        <p:tgtEl>
                                          <p:spTgt spid="267"/>
                                        </p:tgtEl>
                                      </p:cBhvr>
                                      <p:by x="0" y="0"/>
                                    </p:animScale>
                                  </p:childTnLst>
                                </p:cTn>
                              </p:par>
                              <p:par>
                                <p:cTn id="181" presetID="1" presetClass="entr" presetSubtype="0" fill="hold" grpId="0" nodeType="withEffect">
                                  <p:stCondLst>
                                    <p:cond delay="0"/>
                                  </p:stCondLst>
                                  <p:childTnLst>
                                    <p:set>
                                      <p:cBhvr>
                                        <p:cTn id="182" dur="1" fill="hold">
                                          <p:stCondLst>
                                            <p:cond delay="499"/>
                                          </p:stCondLst>
                                        </p:cTn>
                                        <p:tgtEl>
                                          <p:spTgt spid="268"/>
                                        </p:tgtEl>
                                        <p:attrNameLst>
                                          <p:attrName>style.visibility</p:attrName>
                                        </p:attrNameLst>
                                      </p:cBhvr>
                                      <p:to>
                                        <p:strVal val="visible"/>
                                      </p:to>
                                    </p:set>
                                  </p:childTnLst>
                                </p:cTn>
                              </p:par>
                              <p:par>
                                <p:cTn id="183" presetID="6" presetClass="emph" presetSubtype="0" accel="100000" autoRev="1" fill="hold" grpId="1" nodeType="withEffect">
                                  <p:stCondLst>
                                    <p:cond delay="0"/>
                                  </p:stCondLst>
                                  <p:childTnLst>
                                    <p:animScale>
                                      <p:cBhvr>
                                        <p:cTn id="184" dur="500" fill="hold"/>
                                        <p:tgtEl>
                                          <p:spTgt spid="268"/>
                                        </p:tgtEl>
                                      </p:cBhvr>
                                      <p:by x="0" y="0"/>
                                    </p:animScale>
                                  </p:childTnLst>
                                </p:cTn>
                              </p:par>
                              <p:par>
                                <p:cTn id="185" presetID="1" presetClass="entr" presetSubtype="0" fill="hold" grpId="0" nodeType="withEffect">
                                  <p:stCondLst>
                                    <p:cond delay="0"/>
                                  </p:stCondLst>
                                  <p:childTnLst>
                                    <p:set>
                                      <p:cBhvr>
                                        <p:cTn id="186" dur="1" fill="hold">
                                          <p:stCondLst>
                                            <p:cond delay="499"/>
                                          </p:stCondLst>
                                        </p:cTn>
                                        <p:tgtEl>
                                          <p:spTgt spid="272"/>
                                        </p:tgtEl>
                                        <p:attrNameLst>
                                          <p:attrName>style.visibility</p:attrName>
                                        </p:attrNameLst>
                                      </p:cBhvr>
                                      <p:to>
                                        <p:strVal val="visible"/>
                                      </p:to>
                                    </p:set>
                                  </p:childTnLst>
                                </p:cTn>
                              </p:par>
                              <p:par>
                                <p:cTn id="187" presetID="6" presetClass="emph" presetSubtype="0" accel="100000" autoRev="1" fill="hold" grpId="1" nodeType="withEffect">
                                  <p:stCondLst>
                                    <p:cond delay="0"/>
                                  </p:stCondLst>
                                  <p:childTnLst>
                                    <p:animScale>
                                      <p:cBhvr>
                                        <p:cTn id="188" dur="500" fill="hold"/>
                                        <p:tgtEl>
                                          <p:spTgt spid="272"/>
                                        </p:tgtEl>
                                      </p:cBhvr>
                                      <p:by x="0" y="0"/>
                                    </p:animScale>
                                  </p:childTnLst>
                                </p:cTn>
                              </p:par>
                              <p:par>
                                <p:cTn id="189" presetID="1" presetClass="entr" presetSubtype="0" fill="hold" grpId="0" nodeType="withEffect">
                                  <p:stCondLst>
                                    <p:cond delay="0"/>
                                  </p:stCondLst>
                                  <p:childTnLst>
                                    <p:set>
                                      <p:cBhvr>
                                        <p:cTn id="190" dur="1" fill="hold">
                                          <p:stCondLst>
                                            <p:cond delay="499"/>
                                          </p:stCondLst>
                                        </p:cTn>
                                        <p:tgtEl>
                                          <p:spTgt spid="273"/>
                                        </p:tgtEl>
                                        <p:attrNameLst>
                                          <p:attrName>style.visibility</p:attrName>
                                        </p:attrNameLst>
                                      </p:cBhvr>
                                      <p:to>
                                        <p:strVal val="visible"/>
                                      </p:to>
                                    </p:set>
                                  </p:childTnLst>
                                </p:cTn>
                              </p:par>
                              <p:par>
                                <p:cTn id="191" presetID="6" presetClass="emph" presetSubtype="0" accel="100000" autoRev="1" fill="hold" grpId="1" nodeType="withEffect">
                                  <p:stCondLst>
                                    <p:cond delay="0"/>
                                  </p:stCondLst>
                                  <p:childTnLst>
                                    <p:animScale>
                                      <p:cBhvr>
                                        <p:cTn id="192" dur="500" fill="hold"/>
                                        <p:tgtEl>
                                          <p:spTgt spid="273"/>
                                        </p:tgtEl>
                                      </p:cBhvr>
                                      <p:by x="0" y="0"/>
                                    </p:animScale>
                                  </p:childTnLst>
                                </p:cTn>
                              </p:par>
                              <p:par>
                                <p:cTn id="193" presetID="1" presetClass="entr" presetSubtype="0" fill="hold" grpId="0" nodeType="withEffect">
                                  <p:stCondLst>
                                    <p:cond delay="0"/>
                                  </p:stCondLst>
                                  <p:childTnLst>
                                    <p:set>
                                      <p:cBhvr>
                                        <p:cTn id="194" dur="1" fill="hold">
                                          <p:stCondLst>
                                            <p:cond delay="499"/>
                                          </p:stCondLst>
                                        </p:cTn>
                                        <p:tgtEl>
                                          <p:spTgt spid="274"/>
                                        </p:tgtEl>
                                        <p:attrNameLst>
                                          <p:attrName>style.visibility</p:attrName>
                                        </p:attrNameLst>
                                      </p:cBhvr>
                                      <p:to>
                                        <p:strVal val="visible"/>
                                      </p:to>
                                    </p:set>
                                  </p:childTnLst>
                                </p:cTn>
                              </p:par>
                              <p:par>
                                <p:cTn id="195" presetID="6" presetClass="emph" presetSubtype="0" accel="100000" autoRev="1" fill="hold" grpId="1" nodeType="withEffect">
                                  <p:stCondLst>
                                    <p:cond delay="0"/>
                                  </p:stCondLst>
                                  <p:childTnLst>
                                    <p:animScale>
                                      <p:cBhvr>
                                        <p:cTn id="196" dur="500" fill="hold"/>
                                        <p:tgtEl>
                                          <p:spTgt spid="274"/>
                                        </p:tgtEl>
                                      </p:cBhvr>
                                      <p:by x="0" y="0"/>
                                    </p:animScale>
                                  </p:childTnLst>
                                </p:cTn>
                              </p:par>
                              <p:par>
                                <p:cTn id="197" presetID="1" presetClass="entr" presetSubtype="0" fill="hold" grpId="0" nodeType="withEffect">
                                  <p:stCondLst>
                                    <p:cond delay="0"/>
                                  </p:stCondLst>
                                  <p:childTnLst>
                                    <p:set>
                                      <p:cBhvr>
                                        <p:cTn id="198" dur="1" fill="hold">
                                          <p:stCondLst>
                                            <p:cond delay="499"/>
                                          </p:stCondLst>
                                        </p:cTn>
                                        <p:tgtEl>
                                          <p:spTgt spid="275"/>
                                        </p:tgtEl>
                                        <p:attrNameLst>
                                          <p:attrName>style.visibility</p:attrName>
                                        </p:attrNameLst>
                                      </p:cBhvr>
                                      <p:to>
                                        <p:strVal val="visible"/>
                                      </p:to>
                                    </p:set>
                                  </p:childTnLst>
                                </p:cTn>
                              </p:par>
                              <p:par>
                                <p:cTn id="199" presetID="6" presetClass="emph" presetSubtype="0" accel="100000" autoRev="1" fill="hold" grpId="1" nodeType="withEffect">
                                  <p:stCondLst>
                                    <p:cond delay="0"/>
                                  </p:stCondLst>
                                  <p:childTnLst>
                                    <p:animScale>
                                      <p:cBhvr>
                                        <p:cTn id="200" dur="500" fill="hold"/>
                                        <p:tgtEl>
                                          <p:spTgt spid="275"/>
                                        </p:tgtEl>
                                      </p:cBhvr>
                                      <p:by x="0" y="0"/>
                                    </p:animScale>
                                  </p:childTnLst>
                                </p:cTn>
                              </p:par>
                              <p:par>
                                <p:cTn id="201" presetID="1" presetClass="entr" presetSubtype="0" fill="hold" grpId="0" nodeType="withEffect">
                                  <p:stCondLst>
                                    <p:cond delay="0"/>
                                  </p:stCondLst>
                                  <p:childTnLst>
                                    <p:set>
                                      <p:cBhvr>
                                        <p:cTn id="202" dur="1" fill="hold">
                                          <p:stCondLst>
                                            <p:cond delay="499"/>
                                          </p:stCondLst>
                                        </p:cTn>
                                        <p:tgtEl>
                                          <p:spTgt spid="276"/>
                                        </p:tgtEl>
                                        <p:attrNameLst>
                                          <p:attrName>style.visibility</p:attrName>
                                        </p:attrNameLst>
                                      </p:cBhvr>
                                      <p:to>
                                        <p:strVal val="visible"/>
                                      </p:to>
                                    </p:set>
                                  </p:childTnLst>
                                </p:cTn>
                              </p:par>
                              <p:par>
                                <p:cTn id="203" presetID="6" presetClass="emph" presetSubtype="0" accel="100000" autoRev="1" fill="hold" grpId="1" nodeType="withEffect">
                                  <p:stCondLst>
                                    <p:cond delay="0"/>
                                  </p:stCondLst>
                                  <p:childTnLst>
                                    <p:animScale>
                                      <p:cBhvr>
                                        <p:cTn id="204" dur="500" fill="hold"/>
                                        <p:tgtEl>
                                          <p:spTgt spid="276"/>
                                        </p:tgtEl>
                                      </p:cBhvr>
                                      <p:by x="0" y="0"/>
                                    </p:animScale>
                                  </p:childTnLst>
                                </p:cTn>
                              </p:par>
                              <p:par>
                                <p:cTn id="205" presetID="1" presetClass="entr" presetSubtype="0" fill="hold" grpId="0" nodeType="withEffect">
                                  <p:stCondLst>
                                    <p:cond delay="0"/>
                                  </p:stCondLst>
                                  <p:childTnLst>
                                    <p:set>
                                      <p:cBhvr>
                                        <p:cTn id="206" dur="1" fill="hold">
                                          <p:stCondLst>
                                            <p:cond delay="499"/>
                                          </p:stCondLst>
                                        </p:cTn>
                                        <p:tgtEl>
                                          <p:spTgt spid="277"/>
                                        </p:tgtEl>
                                        <p:attrNameLst>
                                          <p:attrName>style.visibility</p:attrName>
                                        </p:attrNameLst>
                                      </p:cBhvr>
                                      <p:to>
                                        <p:strVal val="visible"/>
                                      </p:to>
                                    </p:set>
                                  </p:childTnLst>
                                </p:cTn>
                              </p:par>
                              <p:par>
                                <p:cTn id="207" presetID="6" presetClass="emph" presetSubtype="0" accel="100000" autoRev="1" fill="hold" grpId="1" nodeType="withEffect">
                                  <p:stCondLst>
                                    <p:cond delay="0"/>
                                  </p:stCondLst>
                                  <p:childTnLst>
                                    <p:animScale>
                                      <p:cBhvr>
                                        <p:cTn id="208" dur="500" fill="hold"/>
                                        <p:tgtEl>
                                          <p:spTgt spid="277"/>
                                        </p:tgtEl>
                                      </p:cBhvr>
                                      <p:by x="0" y="0"/>
                                    </p:animScale>
                                  </p:childTnLst>
                                </p:cTn>
                              </p:par>
                              <p:par>
                                <p:cTn id="209" presetID="1" presetClass="entr" presetSubtype="0" fill="hold" grpId="0" nodeType="withEffect">
                                  <p:stCondLst>
                                    <p:cond delay="0"/>
                                  </p:stCondLst>
                                  <p:childTnLst>
                                    <p:set>
                                      <p:cBhvr>
                                        <p:cTn id="210" dur="1" fill="hold">
                                          <p:stCondLst>
                                            <p:cond delay="499"/>
                                          </p:stCondLst>
                                        </p:cTn>
                                        <p:tgtEl>
                                          <p:spTgt spid="278"/>
                                        </p:tgtEl>
                                        <p:attrNameLst>
                                          <p:attrName>style.visibility</p:attrName>
                                        </p:attrNameLst>
                                      </p:cBhvr>
                                      <p:to>
                                        <p:strVal val="visible"/>
                                      </p:to>
                                    </p:set>
                                  </p:childTnLst>
                                </p:cTn>
                              </p:par>
                              <p:par>
                                <p:cTn id="211" presetID="6" presetClass="emph" presetSubtype="0" accel="100000" autoRev="1" fill="hold" grpId="1" nodeType="withEffect">
                                  <p:stCondLst>
                                    <p:cond delay="0"/>
                                  </p:stCondLst>
                                  <p:childTnLst>
                                    <p:animScale>
                                      <p:cBhvr>
                                        <p:cTn id="212" dur="500" fill="hold"/>
                                        <p:tgtEl>
                                          <p:spTgt spid="278"/>
                                        </p:tgtEl>
                                      </p:cBhvr>
                                      <p:by x="0" y="0"/>
                                    </p:animScale>
                                  </p:childTnLst>
                                </p:cTn>
                              </p:par>
                              <p:par>
                                <p:cTn id="213" presetID="1" presetClass="entr" presetSubtype="0" fill="hold" grpId="0" nodeType="withEffect">
                                  <p:stCondLst>
                                    <p:cond delay="0"/>
                                  </p:stCondLst>
                                  <p:childTnLst>
                                    <p:set>
                                      <p:cBhvr>
                                        <p:cTn id="214" dur="1" fill="hold">
                                          <p:stCondLst>
                                            <p:cond delay="499"/>
                                          </p:stCondLst>
                                        </p:cTn>
                                        <p:tgtEl>
                                          <p:spTgt spid="279"/>
                                        </p:tgtEl>
                                        <p:attrNameLst>
                                          <p:attrName>style.visibility</p:attrName>
                                        </p:attrNameLst>
                                      </p:cBhvr>
                                      <p:to>
                                        <p:strVal val="visible"/>
                                      </p:to>
                                    </p:set>
                                  </p:childTnLst>
                                </p:cTn>
                              </p:par>
                              <p:par>
                                <p:cTn id="215" presetID="6" presetClass="emph" presetSubtype="0" accel="100000" autoRev="1" fill="hold" grpId="1" nodeType="withEffect">
                                  <p:stCondLst>
                                    <p:cond delay="0"/>
                                  </p:stCondLst>
                                  <p:childTnLst>
                                    <p:animScale>
                                      <p:cBhvr>
                                        <p:cTn id="216" dur="500" fill="hold"/>
                                        <p:tgtEl>
                                          <p:spTgt spid="279"/>
                                        </p:tgtEl>
                                      </p:cBhvr>
                                      <p:by x="0" y="0"/>
                                    </p:animScale>
                                  </p:childTnLst>
                                </p:cTn>
                              </p:par>
                              <p:par>
                                <p:cTn id="217" presetID="1" presetClass="entr" presetSubtype="0" fill="hold" grpId="0" nodeType="withEffect">
                                  <p:stCondLst>
                                    <p:cond delay="0"/>
                                  </p:stCondLst>
                                  <p:childTnLst>
                                    <p:set>
                                      <p:cBhvr>
                                        <p:cTn id="218" dur="1" fill="hold">
                                          <p:stCondLst>
                                            <p:cond delay="499"/>
                                          </p:stCondLst>
                                        </p:cTn>
                                        <p:tgtEl>
                                          <p:spTgt spid="280"/>
                                        </p:tgtEl>
                                        <p:attrNameLst>
                                          <p:attrName>style.visibility</p:attrName>
                                        </p:attrNameLst>
                                      </p:cBhvr>
                                      <p:to>
                                        <p:strVal val="visible"/>
                                      </p:to>
                                    </p:set>
                                  </p:childTnLst>
                                </p:cTn>
                              </p:par>
                              <p:par>
                                <p:cTn id="219" presetID="6" presetClass="emph" presetSubtype="0" accel="100000" autoRev="1" fill="hold" grpId="1" nodeType="withEffect">
                                  <p:stCondLst>
                                    <p:cond delay="0"/>
                                  </p:stCondLst>
                                  <p:childTnLst>
                                    <p:animScale>
                                      <p:cBhvr>
                                        <p:cTn id="220" dur="500" fill="hold"/>
                                        <p:tgtEl>
                                          <p:spTgt spid="280"/>
                                        </p:tgtEl>
                                      </p:cBhvr>
                                      <p:by x="0" y="0"/>
                                    </p:animScale>
                                  </p:childTnLst>
                                </p:cTn>
                              </p:par>
                              <p:par>
                                <p:cTn id="221" presetID="1" presetClass="entr" presetSubtype="0" fill="hold" grpId="0" nodeType="withEffect">
                                  <p:stCondLst>
                                    <p:cond delay="0"/>
                                  </p:stCondLst>
                                  <p:childTnLst>
                                    <p:set>
                                      <p:cBhvr>
                                        <p:cTn id="222" dur="1" fill="hold">
                                          <p:stCondLst>
                                            <p:cond delay="499"/>
                                          </p:stCondLst>
                                        </p:cTn>
                                        <p:tgtEl>
                                          <p:spTgt spid="281"/>
                                        </p:tgtEl>
                                        <p:attrNameLst>
                                          <p:attrName>style.visibility</p:attrName>
                                        </p:attrNameLst>
                                      </p:cBhvr>
                                      <p:to>
                                        <p:strVal val="visible"/>
                                      </p:to>
                                    </p:set>
                                  </p:childTnLst>
                                </p:cTn>
                              </p:par>
                              <p:par>
                                <p:cTn id="223" presetID="6" presetClass="emph" presetSubtype="0" accel="100000" autoRev="1" fill="hold" grpId="1" nodeType="withEffect">
                                  <p:stCondLst>
                                    <p:cond delay="0"/>
                                  </p:stCondLst>
                                  <p:childTnLst>
                                    <p:animScale>
                                      <p:cBhvr>
                                        <p:cTn id="224" dur="500" fill="hold"/>
                                        <p:tgtEl>
                                          <p:spTgt spid="281"/>
                                        </p:tgtEl>
                                      </p:cBhvr>
                                      <p:by x="0" y="0"/>
                                    </p:animScale>
                                  </p:childTnLst>
                                </p:cTn>
                              </p:par>
                              <p:par>
                                <p:cTn id="225" presetID="1" presetClass="entr" presetSubtype="0" fill="hold" grpId="0" nodeType="withEffect">
                                  <p:stCondLst>
                                    <p:cond delay="0"/>
                                  </p:stCondLst>
                                  <p:childTnLst>
                                    <p:set>
                                      <p:cBhvr>
                                        <p:cTn id="226" dur="1" fill="hold">
                                          <p:stCondLst>
                                            <p:cond delay="499"/>
                                          </p:stCondLst>
                                        </p:cTn>
                                        <p:tgtEl>
                                          <p:spTgt spid="282"/>
                                        </p:tgtEl>
                                        <p:attrNameLst>
                                          <p:attrName>style.visibility</p:attrName>
                                        </p:attrNameLst>
                                      </p:cBhvr>
                                      <p:to>
                                        <p:strVal val="visible"/>
                                      </p:to>
                                    </p:set>
                                  </p:childTnLst>
                                </p:cTn>
                              </p:par>
                              <p:par>
                                <p:cTn id="227" presetID="6" presetClass="emph" presetSubtype="0" accel="100000" autoRev="1" fill="hold" grpId="1" nodeType="withEffect">
                                  <p:stCondLst>
                                    <p:cond delay="0"/>
                                  </p:stCondLst>
                                  <p:childTnLst>
                                    <p:animScale>
                                      <p:cBhvr>
                                        <p:cTn id="228" dur="500" fill="hold"/>
                                        <p:tgtEl>
                                          <p:spTgt spid="282"/>
                                        </p:tgtEl>
                                      </p:cBhvr>
                                      <p:by x="0" y="0"/>
                                    </p:animScale>
                                  </p:childTnLst>
                                </p:cTn>
                              </p:par>
                              <p:par>
                                <p:cTn id="229" presetID="1" presetClass="entr" presetSubtype="0" fill="hold" grpId="0" nodeType="withEffect">
                                  <p:stCondLst>
                                    <p:cond delay="0"/>
                                  </p:stCondLst>
                                  <p:childTnLst>
                                    <p:set>
                                      <p:cBhvr>
                                        <p:cTn id="230" dur="1" fill="hold">
                                          <p:stCondLst>
                                            <p:cond delay="499"/>
                                          </p:stCondLst>
                                        </p:cTn>
                                        <p:tgtEl>
                                          <p:spTgt spid="283"/>
                                        </p:tgtEl>
                                        <p:attrNameLst>
                                          <p:attrName>style.visibility</p:attrName>
                                        </p:attrNameLst>
                                      </p:cBhvr>
                                      <p:to>
                                        <p:strVal val="visible"/>
                                      </p:to>
                                    </p:set>
                                  </p:childTnLst>
                                </p:cTn>
                              </p:par>
                              <p:par>
                                <p:cTn id="231" presetID="6" presetClass="emph" presetSubtype="0" accel="100000" autoRev="1" fill="hold" grpId="1" nodeType="withEffect">
                                  <p:stCondLst>
                                    <p:cond delay="0"/>
                                  </p:stCondLst>
                                  <p:childTnLst>
                                    <p:animScale>
                                      <p:cBhvr>
                                        <p:cTn id="232" dur="500" fill="hold"/>
                                        <p:tgtEl>
                                          <p:spTgt spid="283"/>
                                        </p:tgtEl>
                                      </p:cBhvr>
                                      <p:by x="0" y="0"/>
                                    </p:animScale>
                                  </p:childTnLst>
                                </p:cTn>
                              </p:par>
                              <p:par>
                                <p:cTn id="233" presetID="1" presetClass="entr" presetSubtype="0" fill="hold" grpId="0" nodeType="withEffect">
                                  <p:stCondLst>
                                    <p:cond delay="0"/>
                                  </p:stCondLst>
                                  <p:childTnLst>
                                    <p:set>
                                      <p:cBhvr>
                                        <p:cTn id="234" dur="1" fill="hold">
                                          <p:stCondLst>
                                            <p:cond delay="499"/>
                                          </p:stCondLst>
                                        </p:cTn>
                                        <p:tgtEl>
                                          <p:spTgt spid="153"/>
                                        </p:tgtEl>
                                        <p:attrNameLst>
                                          <p:attrName>style.visibility</p:attrName>
                                        </p:attrNameLst>
                                      </p:cBhvr>
                                      <p:to>
                                        <p:strVal val="visible"/>
                                      </p:to>
                                    </p:set>
                                  </p:childTnLst>
                                </p:cTn>
                              </p:par>
                              <p:par>
                                <p:cTn id="235" presetID="6" presetClass="emph" presetSubtype="0" accel="100000" autoRev="1" fill="hold" grpId="1" nodeType="withEffect">
                                  <p:stCondLst>
                                    <p:cond delay="0"/>
                                  </p:stCondLst>
                                  <p:childTnLst>
                                    <p:animScale>
                                      <p:cBhvr>
                                        <p:cTn id="236" dur="500" fill="hold"/>
                                        <p:tgtEl>
                                          <p:spTgt spid="153"/>
                                        </p:tgtEl>
                                      </p:cBhvr>
                                      <p:by x="0" y="0"/>
                                    </p:animScale>
                                  </p:childTnLst>
                                </p:cTn>
                              </p:par>
                              <p:par>
                                <p:cTn id="237" presetID="1" presetClass="entr" presetSubtype="0" fill="hold" grpId="0" nodeType="withEffect">
                                  <p:stCondLst>
                                    <p:cond delay="0"/>
                                  </p:stCondLst>
                                  <p:childTnLst>
                                    <p:set>
                                      <p:cBhvr>
                                        <p:cTn id="238" dur="1" fill="hold">
                                          <p:stCondLst>
                                            <p:cond delay="499"/>
                                          </p:stCondLst>
                                        </p:cTn>
                                        <p:tgtEl>
                                          <p:spTgt spid="154"/>
                                        </p:tgtEl>
                                        <p:attrNameLst>
                                          <p:attrName>style.visibility</p:attrName>
                                        </p:attrNameLst>
                                      </p:cBhvr>
                                      <p:to>
                                        <p:strVal val="visible"/>
                                      </p:to>
                                    </p:set>
                                  </p:childTnLst>
                                </p:cTn>
                              </p:par>
                              <p:par>
                                <p:cTn id="239" presetID="6" presetClass="emph" presetSubtype="0" accel="100000" autoRev="1" fill="hold" grpId="1" nodeType="withEffect">
                                  <p:stCondLst>
                                    <p:cond delay="0"/>
                                  </p:stCondLst>
                                  <p:childTnLst>
                                    <p:animScale>
                                      <p:cBhvr>
                                        <p:cTn id="240" dur="500" fill="hold"/>
                                        <p:tgtEl>
                                          <p:spTgt spid="154"/>
                                        </p:tgtEl>
                                      </p:cBhvr>
                                      <p:by x="0" y="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 grpId="0" animBg="1"/>
      <p:bldP spid="786" grpId="1" animBg="1"/>
      <p:bldP spid="787" grpId="0" animBg="1"/>
      <p:bldP spid="787" grpId="1" animBg="1"/>
      <p:bldP spid="788" grpId="0" animBg="1"/>
      <p:bldP spid="788" grpId="1" animBg="1"/>
      <p:bldP spid="789" grpId="0" animBg="1"/>
      <p:bldP spid="789" grpId="1" animBg="1"/>
      <p:bldP spid="266" grpId="0" animBg="1"/>
      <p:bldP spid="266" grpId="1" animBg="1"/>
      <p:bldP spid="267" grpId="0" animBg="1"/>
      <p:bldP spid="267" grpId="1" animBg="1"/>
      <p:bldP spid="268" grpId="0" animBg="1"/>
      <p:bldP spid="268" grpId="1" animBg="1"/>
      <p:bldP spid="272" grpId="0" animBg="1"/>
      <p:bldP spid="272" grpId="1" animBg="1"/>
      <p:bldP spid="273" grpId="0" animBg="1"/>
      <p:bldP spid="273" grpId="1" animBg="1"/>
      <p:bldP spid="274" grpId="0" animBg="1"/>
      <p:bldP spid="274" grpId="1" animBg="1"/>
      <p:bldP spid="275" grpId="0" animBg="1"/>
      <p:bldP spid="275" grpId="1" animBg="1"/>
      <p:bldP spid="276" grpId="0" animBg="1"/>
      <p:bldP spid="276" grpId="1" animBg="1"/>
      <p:bldP spid="277" grpId="0" animBg="1"/>
      <p:bldP spid="277" grpId="1" animBg="1"/>
      <p:bldP spid="278" grpId="0" animBg="1"/>
      <p:bldP spid="278" grpId="1" animBg="1"/>
      <p:bldP spid="279" grpId="0" animBg="1"/>
      <p:bldP spid="279" grpId="1" animBg="1"/>
      <p:bldP spid="280" grpId="0" animBg="1"/>
      <p:bldP spid="280" grpId="1" animBg="1"/>
      <p:bldP spid="281" grpId="0" animBg="1"/>
      <p:bldP spid="281" grpId="1" animBg="1"/>
      <p:bldP spid="282" grpId="0" animBg="1"/>
      <p:bldP spid="282" grpId="1" animBg="1"/>
      <p:bldP spid="283" grpId="0" animBg="1"/>
      <p:bldP spid="283" grpId="1" animBg="1"/>
      <p:bldP spid="153" grpId="0" animBg="1"/>
      <p:bldP spid="153" grpId="1" animBg="1"/>
      <p:bldP spid="154" grpId="0" animBg="1"/>
      <p:bldP spid="15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8" name="Straight Connector 777"/>
          <p:cNvCxnSpPr/>
          <p:nvPr/>
        </p:nvCxnSpPr>
        <p:spPr>
          <a:xfrm flipH="1" flipV="1">
            <a:off x="2287278" y="4648882"/>
            <a:ext cx="1269575" cy="1045532"/>
          </a:xfrm>
          <a:prstGeom prst="line">
            <a:avLst/>
          </a:prstGeom>
          <a:noFill/>
          <a:ln w="19050" cap="flat" cmpd="sng" algn="ctr">
            <a:solidFill>
              <a:srgbClr val="E1E1E1"/>
            </a:solidFill>
            <a:prstDash val="solid"/>
            <a:headEnd type="none"/>
            <a:tailEnd type="none"/>
          </a:ln>
          <a:effectLst/>
        </p:spPr>
      </p:cxnSp>
      <p:cxnSp>
        <p:nvCxnSpPr>
          <p:cNvPr id="779" name="Straight Connector 778"/>
          <p:cNvCxnSpPr/>
          <p:nvPr/>
        </p:nvCxnSpPr>
        <p:spPr>
          <a:xfrm flipH="1">
            <a:off x="7738981" y="3902073"/>
            <a:ext cx="149362" cy="1941703"/>
          </a:xfrm>
          <a:prstGeom prst="line">
            <a:avLst/>
          </a:prstGeom>
          <a:noFill/>
          <a:ln w="19050" cap="flat" cmpd="sng" algn="ctr">
            <a:solidFill>
              <a:srgbClr val="E1E1E1"/>
            </a:solidFill>
            <a:prstDash val="solid"/>
            <a:headEnd type="none"/>
            <a:tailEnd type="none"/>
          </a:ln>
          <a:effectLst/>
        </p:spPr>
      </p:cxnSp>
      <p:cxnSp>
        <p:nvCxnSpPr>
          <p:cNvPr id="780" name="Straight Connector 779"/>
          <p:cNvCxnSpPr/>
          <p:nvPr/>
        </p:nvCxnSpPr>
        <p:spPr>
          <a:xfrm flipH="1">
            <a:off x="10427492" y="3080585"/>
            <a:ext cx="224042" cy="1941702"/>
          </a:xfrm>
          <a:prstGeom prst="line">
            <a:avLst/>
          </a:prstGeom>
          <a:noFill/>
          <a:ln w="19050" cap="flat" cmpd="sng" algn="ctr">
            <a:solidFill>
              <a:srgbClr val="E1E1E1"/>
            </a:solidFill>
            <a:prstDash val="solid"/>
            <a:headEnd type="none"/>
            <a:tailEnd type="none"/>
          </a:ln>
          <a:effectLst/>
        </p:spPr>
      </p:cxnSp>
      <p:cxnSp>
        <p:nvCxnSpPr>
          <p:cNvPr id="781" name="Straight Connector 780"/>
          <p:cNvCxnSpPr/>
          <p:nvPr/>
        </p:nvCxnSpPr>
        <p:spPr>
          <a:xfrm flipH="1" flipV="1">
            <a:off x="5199830" y="2408455"/>
            <a:ext cx="1344255" cy="1642979"/>
          </a:xfrm>
          <a:prstGeom prst="line">
            <a:avLst/>
          </a:prstGeom>
          <a:noFill/>
          <a:ln w="19050" cap="flat" cmpd="sng" algn="ctr">
            <a:solidFill>
              <a:srgbClr val="E1E1E1"/>
            </a:solidFill>
            <a:prstDash val="solid"/>
            <a:headEnd type="none"/>
            <a:tailEnd type="none"/>
          </a:ln>
          <a:effectLst/>
        </p:spPr>
      </p:cxnSp>
      <p:cxnSp>
        <p:nvCxnSpPr>
          <p:cNvPr id="782" name="Straight Connector 781"/>
          <p:cNvCxnSpPr/>
          <p:nvPr/>
        </p:nvCxnSpPr>
        <p:spPr>
          <a:xfrm flipV="1">
            <a:off x="4303660" y="2408455"/>
            <a:ext cx="896170" cy="746809"/>
          </a:xfrm>
          <a:prstGeom prst="line">
            <a:avLst/>
          </a:prstGeom>
          <a:noFill/>
          <a:ln w="19050" cap="flat" cmpd="sng" algn="ctr">
            <a:solidFill>
              <a:srgbClr val="E1E1E1"/>
            </a:solidFill>
            <a:prstDash val="solid"/>
            <a:headEnd type="none"/>
            <a:tailEnd type="none"/>
          </a:ln>
          <a:effectLst/>
        </p:spPr>
      </p:cxnSp>
      <p:cxnSp>
        <p:nvCxnSpPr>
          <p:cNvPr id="783" name="Straight Connector 782"/>
          <p:cNvCxnSpPr/>
          <p:nvPr/>
        </p:nvCxnSpPr>
        <p:spPr>
          <a:xfrm flipV="1">
            <a:off x="1881741" y="3827392"/>
            <a:ext cx="3094047" cy="1897532"/>
          </a:xfrm>
          <a:prstGeom prst="line">
            <a:avLst/>
          </a:prstGeom>
          <a:noFill/>
          <a:ln w="19050" cap="flat" cmpd="sng" algn="ctr">
            <a:solidFill>
              <a:srgbClr val="E1E1E1"/>
            </a:solidFill>
            <a:prstDash val="solid"/>
            <a:headEnd type="none"/>
            <a:tailEnd type="none"/>
          </a:ln>
          <a:effectLst/>
        </p:spPr>
      </p:cxnSp>
      <p:sp>
        <p:nvSpPr>
          <p:cNvPr id="784" name="TextBox 783"/>
          <p:cNvSpPr txBox="1"/>
          <p:nvPr/>
        </p:nvSpPr>
        <p:spPr>
          <a:xfrm>
            <a:off x="282547" y="443300"/>
            <a:ext cx="10260849" cy="628592"/>
          </a:xfrm>
          <a:prstGeom prst="rect">
            <a:avLst/>
          </a:prstGeom>
          <a:noFill/>
        </p:spPr>
        <p:txBody>
          <a:bodyPr wrap="square" lIns="179234" tIns="143387" rIns="179234" bIns="143387"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2400" b="0" i="0" u="none" strike="noStrike" kern="0" cap="none" spc="-29"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Connected Data: </a:t>
            </a:r>
            <a:r>
              <a:rPr kumimoji="0" lang="en-US" sz="2400" b="0" i="0" u="none" strike="noStrike" kern="0" cap="none" spc="-29"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Dynamics 365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gradFill>
                  <a:gsLst>
                    <a:gs pos="75221">
                      <a:srgbClr val="DC3C00"/>
                    </a:gs>
                    <a:gs pos="43000">
                      <a:srgbClr val="DC3C00"/>
                    </a:gs>
                  </a:gsLst>
                  <a:lin ang="5400000" scaled="1"/>
                </a:gradFill>
                <a:effectLst/>
                <a:uLnTx/>
                <a:uFillTx/>
                <a:latin typeface="Segoe UI Semilight" panose="020B0402040204020203" pitchFamily="34" charset="0"/>
                <a:ea typeface="+mn-ea"/>
                <a:cs typeface="Segoe UI Semilight" panose="020B0402040204020203" pitchFamily="34" charset="0"/>
              </a:rPr>
              <a:t>Office 365</a:t>
            </a:r>
            <a:endParaRPr kumimoji="0" lang="en-US" sz="2400" b="0" i="0" u="none" strike="noStrike" kern="0" cap="none" spc="-29" normalizeH="0" baseline="0" noProof="0">
              <a:ln>
                <a:noFill/>
              </a:ln>
              <a:gradFill>
                <a:gsLst>
                  <a:gs pos="17699">
                    <a:srgbClr val="0078D7"/>
                  </a:gs>
                  <a:gs pos="48673">
                    <a:srgbClr val="0078D7"/>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785" name="Mobile node 1"/>
          <p:cNvSpPr/>
          <p:nvPr/>
        </p:nvSpPr>
        <p:spPr bwMode="auto">
          <a:xfrm>
            <a:off x="7482948" y="5823678"/>
            <a:ext cx="8960" cy="8960"/>
          </a:xfrm>
          <a:prstGeom prst="ellipse">
            <a:avLst/>
          </a:prstGeom>
          <a:solidFill>
            <a:srgbClr val="FFFFFF">
              <a:lumMod val="85000"/>
            </a:srgbClr>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6" name="Mobile node 1"/>
          <p:cNvSpPr/>
          <p:nvPr/>
        </p:nvSpPr>
        <p:spPr bwMode="auto">
          <a:xfrm>
            <a:off x="913799" y="468459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7" name="Mobile node 1"/>
          <p:cNvSpPr/>
          <p:nvPr/>
        </p:nvSpPr>
        <p:spPr bwMode="auto">
          <a:xfrm>
            <a:off x="7993312"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8" name="Mobile node 1"/>
          <p:cNvSpPr/>
          <p:nvPr/>
        </p:nvSpPr>
        <p:spPr bwMode="auto">
          <a:xfrm>
            <a:off x="11083898" y="392172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9" name="Mobile node 1"/>
          <p:cNvSpPr/>
          <p:nvPr/>
        </p:nvSpPr>
        <p:spPr bwMode="auto">
          <a:xfrm>
            <a:off x="3901028" y="381796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790" name="Straight Connector 789"/>
          <p:cNvCxnSpPr/>
          <p:nvPr/>
        </p:nvCxnSpPr>
        <p:spPr>
          <a:xfrm>
            <a:off x="1689830" y="2408454"/>
            <a:ext cx="1493617" cy="970852"/>
          </a:xfrm>
          <a:prstGeom prst="line">
            <a:avLst/>
          </a:prstGeom>
          <a:noFill/>
          <a:ln w="19050" cap="flat" cmpd="sng" algn="ctr">
            <a:solidFill>
              <a:srgbClr val="E1E1E1"/>
            </a:solidFill>
            <a:prstDash val="solid"/>
            <a:headEnd type="none"/>
            <a:tailEnd type="none"/>
          </a:ln>
          <a:effectLst/>
        </p:spPr>
      </p:cxnSp>
      <p:cxnSp>
        <p:nvCxnSpPr>
          <p:cNvPr id="791" name="Straight Connector 790"/>
          <p:cNvCxnSpPr/>
          <p:nvPr/>
        </p:nvCxnSpPr>
        <p:spPr>
          <a:xfrm flipV="1">
            <a:off x="1764510" y="1960372"/>
            <a:ext cx="2091065" cy="448084"/>
          </a:xfrm>
          <a:prstGeom prst="line">
            <a:avLst/>
          </a:prstGeom>
          <a:noFill/>
          <a:ln w="19050" cap="flat" cmpd="sng" algn="ctr">
            <a:solidFill>
              <a:srgbClr val="E1E1E1"/>
            </a:solidFill>
            <a:prstDash val="solid"/>
            <a:headEnd type="none"/>
            <a:tailEnd type="none"/>
          </a:ln>
          <a:effectLst/>
        </p:spPr>
      </p:cxnSp>
      <p:cxnSp>
        <p:nvCxnSpPr>
          <p:cNvPr id="792" name="Straight Connector 791"/>
          <p:cNvCxnSpPr/>
          <p:nvPr/>
        </p:nvCxnSpPr>
        <p:spPr>
          <a:xfrm flipH="1" flipV="1">
            <a:off x="3829939" y="1984385"/>
            <a:ext cx="473722" cy="1096199"/>
          </a:xfrm>
          <a:prstGeom prst="line">
            <a:avLst/>
          </a:prstGeom>
          <a:noFill/>
          <a:ln w="19050" cap="flat" cmpd="sng" algn="ctr">
            <a:solidFill>
              <a:srgbClr val="E1E1E1"/>
            </a:solidFill>
            <a:prstDash val="solid"/>
            <a:headEnd type="none"/>
            <a:tailEnd type="none"/>
          </a:ln>
          <a:effectLst/>
        </p:spPr>
      </p:cxnSp>
      <p:cxnSp>
        <p:nvCxnSpPr>
          <p:cNvPr id="793" name="Straight Connector 792"/>
          <p:cNvCxnSpPr/>
          <p:nvPr/>
        </p:nvCxnSpPr>
        <p:spPr>
          <a:xfrm flipH="1">
            <a:off x="1913872" y="4574200"/>
            <a:ext cx="448085" cy="1120213"/>
          </a:xfrm>
          <a:prstGeom prst="line">
            <a:avLst/>
          </a:prstGeom>
          <a:noFill/>
          <a:ln w="19050" cap="flat" cmpd="sng" algn="ctr">
            <a:solidFill>
              <a:srgbClr val="E1E1E1"/>
            </a:solidFill>
            <a:prstDash val="solid"/>
            <a:headEnd type="none"/>
            <a:tailEnd type="none"/>
          </a:ln>
          <a:effectLst/>
        </p:spPr>
      </p:cxnSp>
      <p:cxnSp>
        <p:nvCxnSpPr>
          <p:cNvPr id="794" name="Straight Connector 793"/>
          <p:cNvCxnSpPr/>
          <p:nvPr/>
        </p:nvCxnSpPr>
        <p:spPr>
          <a:xfrm flipH="1" flipV="1">
            <a:off x="3855575" y="1960370"/>
            <a:ext cx="1344255" cy="448085"/>
          </a:xfrm>
          <a:prstGeom prst="line">
            <a:avLst/>
          </a:prstGeom>
          <a:noFill/>
          <a:ln w="19050" cap="flat" cmpd="sng" algn="ctr">
            <a:solidFill>
              <a:srgbClr val="E1E1E1"/>
            </a:solidFill>
            <a:prstDash val="solid"/>
            <a:headEnd type="none"/>
            <a:tailEnd type="none"/>
          </a:ln>
          <a:effectLst/>
        </p:spPr>
      </p:cxnSp>
      <p:cxnSp>
        <p:nvCxnSpPr>
          <p:cNvPr id="795" name="Straight Connector 794"/>
          <p:cNvCxnSpPr/>
          <p:nvPr/>
        </p:nvCxnSpPr>
        <p:spPr>
          <a:xfrm flipV="1">
            <a:off x="6842809" y="2259093"/>
            <a:ext cx="0" cy="1045533"/>
          </a:xfrm>
          <a:prstGeom prst="line">
            <a:avLst/>
          </a:prstGeom>
          <a:noFill/>
          <a:ln w="19050" cap="flat" cmpd="sng" algn="ctr">
            <a:solidFill>
              <a:srgbClr val="E1E1E1"/>
            </a:solidFill>
            <a:prstDash val="solid"/>
            <a:headEnd type="none"/>
            <a:tailEnd type="none"/>
          </a:ln>
          <a:effectLst/>
        </p:spPr>
      </p:cxnSp>
      <p:cxnSp>
        <p:nvCxnSpPr>
          <p:cNvPr id="796" name="Straight Connector 795"/>
          <p:cNvCxnSpPr/>
          <p:nvPr/>
        </p:nvCxnSpPr>
        <p:spPr>
          <a:xfrm flipH="1" flipV="1">
            <a:off x="6842809" y="2259093"/>
            <a:ext cx="1941703" cy="522765"/>
          </a:xfrm>
          <a:prstGeom prst="line">
            <a:avLst/>
          </a:prstGeom>
          <a:noFill/>
          <a:ln w="19050" cap="flat" cmpd="sng" algn="ctr">
            <a:solidFill>
              <a:srgbClr val="E1E1E1"/>
            </a:solidFill>
            <a:prstDash val="solid"/>
            <a:headEnd type="none"/>
            <a:tailEnd type="none"/>
          </a:ln>
          <a:effectLst/>
        </p:spPr>
      </p:cxnSp>
      <p:cxnSp>
        <p:nvCxnSpPr>
          <p:cNvPr id="797" name="Straight Connector 796"/>
          <p:cNvCxnSpPr/>
          <p:nvPr/>
        </p:nvCxnSpPr>
        <p:spPr>
          <a:xfrm flipV="1">
            <a:off x="7888342" y="1811008"/>
            <a:ext cx="1642979" cy="2016384"/>
          </a:xfrm>
          <a:prstGeom prst="line">
            <a:avLst/>
          </a:prstGeom>
          <a:noFill/>
          <a:ln w="19050" cap="flat" cmpd="sng" algn="ctr">
            <a:solidFill>
              <a:srgbClr val="E1E1E1"/>
            </a:solidFill>
            <a:prstDash val="solid"/>
            <a:headEnd type="none"/>
            <a:tailEnd type="none"/>
          </a:ln>
          <a:effectLst/>
        </p:spPr>
      </p:cxnSp>
      <p:cxnSp>
        <p:nvCxnSpPr>
          <p:cNvPr id="798" name="Straight Connector 797"/>
          <p:cNvCxnSpPr/>
          <p:nvPr/>
        </p:nvCxnSpPr>
        <p:spPr>
          <a:xfrm flipH="1" flipV="1">
            <a:off x="9531321" y="1811009"/>
            <a:ext cx="1120213" cy="1194894"/>
          </a:xfrm>
          <a:prstGeom prst="line">
            <a:avLst/>
          </a:prstGeom>
          <a:noFill/>
          <a:ln w="19050" cap="flat" cmpd="sng" algn="ctr">
            <a:solidFill>
              <a:srgbClr val="E1E1E1"/>
            </a:solidFill>
            <a:prstDash val="solid"/>
            <a:headEnd type="none"/>
            <a:tailEnd type="none"/>
          </a:ln>
          <a:effectLst/>
        </p:spPr>
      </p:cxnSp>
      <p:cxnSp>
        <p:nvCxnSpPr>
          <p:cNvPr id="799" name="Straight Connector 798"/>
          <p:cNvCxnSpPr>
            <a:stCxn id="956" idx="4"/>
          </p:cNvCxnSpPr>
          <p:nvPr/>
        </p:nvCxnSpPr>
        <p:spPr>
          <a:xfrm flipH="1">
            <a:off x="7738981" y="4680340"/>
            <a:ext cx="889886" cy="1088754"/>
          </a:xfrm>
          <a:prstGeom prst="line">
            <a:avLst/>
          </a:prstGeom>
          <a:noFill/>
          <a:ln w="19050" cap="flat" cmpd="sng" algn="ctr">
            <a:solidFill>
              <a:srgbClr val="E1E1E1"/>
            </a:solidFill>
            <a:prstDash val="solid"/>
            <a:headEnd type="none"/>
            <a:tailEnd type="none"/>
          </a:ln>
          <a:effectLst/>
        </p:spPr>
      </p:cxnSp>
      <p:cxnSp>
        <p:nvCxnSpPr>
          <p:cNvPr id="800" name="Straight Connector 799"/>
          <p:cNvCxnSpPr/>
          <p:nvPr/>
        </p:nvCxnSpPr>
        <p:spPr>
          <a:xfrm flipH="1" flipV="1">
            <a:off x="9381961" y="4051435"/>
            <a:ext cx="1045533" cy="896170"/>
          </a:xfrm>
          <a:prstGeom prst="line">
            <a:avLst/>
          </a:prstGeom>
          <a:noFill/>
          <a:ln w="19050" cap="flat" cmpd="sng" algn="ctr">
            <a:solidFill>
              <a:srgbClr val="E1E1E1"/>
            </a:solidFill>
            <a:prstDash val="solid"/>
            <a:headEnd type="none"/>
            <a:tailEnd type="none"/>
          </a:ln>
          <a:effectLst/>
        </p:spPr>
      </p:cxnSp>
      <p:cxnSp>
        <p:nvCxnSpPr>
          <p:cNvPr id="801" name="Straight Connector 800"/>
          <p:cNvCxnSpPr/>
          <p:nvPr/>
        </p:nvCxnSpPr>
        <p:spPr>
          <a:xfrm>
            <a:off x="6544086" y="4051435"/>
            <a:ext cx="1194894" cy="1717660"/>
          </a:xfrm>
          <a:prstGeom prst="line">
            <a:avLst/>
          </a:prstGeom>
          <a:noFill/>
          <a:ln w="19050" cap="flat" cmpd="sng" algn="ctr">
            <a:solidFill>
              <a:srgbClr val="E1E1E1"/>
            </a:solidFill>
            <a:prstDash val="solid"/>
            <a:headEnd type="none"/>
            <a:tailEnd type="none"/>
          </a:ln>
          <a:effectLst/>
        </p:spPr>
      </p:cxnSp>
      <p:cxnSp>
        <p:nvCxnSpPr>
          <p:cNvPr id="802" name="Straight Connector 801"/>
          <p:cNvCxnSpPr/>
          <p:nvPr/>
        </p:nvCxnSpPr>
        <p:spPr>
          <a:xfrm>
            <a:off x="5052025" y="3975198"/>
            <a:ext cx="969296" cy="823045"/>
          </a:xfrm>
          <a:prstGeom prst="line">
            <a:avLst/>
          </a:prstGeom>
          <a:noFill/>
          <a:ln w="19050" cap="flat" cmpd="sng" algn="ctr">
            <a:solidFill>
              <a:srgbClr val="E1E1E1"/>
            </a:solidFill>
            <a:prstDash val="solid"/>
            <a:headEnd type="none"/>
            <a:tailEnd type="none"/>
          </a:ln>
          <a:effectLst/>
        </p:spPr>
      </p:cxnSp>
      <p:cxnSp>
        <p:nvCxnSpPr>
          <p:cNvPr id="803" name="Straight Connector 802"/>
          <p:cNvCxnSpPr/>
          <p:nvPr/>
        </p:nvCxnSpPr>
        <p:spPr>
          <a:xfrm flipH="1">
            <a:off x="4975787" y="3080583"/>
            <a:ext cx="1941703" cy="746809"/>
          </a:xfrm>
          <a:prstGeom prst="line">
            <a:avLst/>
          </a:prstGeom>
          <a:noFill/>
          <a:ln w="19050" cap="flat" cmpd="sng" algn="ctr">
            <a:solidFill>
              <a:srgbClr val="E1E1E1"/>
            </a:solidFill>
            <a:prstDash val="solid"/>
            <a:headEnd type="none"/>
            <a:tailEnd type="none"/>
          </a:ln>
          <a:effectLst/>
        </p:spPr>
      </p:cxnSp>
      <p:cxnSp>
        <p:nvCxnSpPr>
          <p:cNvPr id="804" name="Straight Connector 803"/>
          <p:cNvCxnSpPr/>
          <p:nvPr/>
        </p:nvCxnSpPr>
        <p:spPr>
          <a:xfrm>
            <a:off x="1017702" y="4798244"/>
            <a:ext cx="886430" cy="964358"/>
          </a:xfrm>
          <a:prstGeom prst="line">
            <a:avLst/>
          </a:prstGeom>
          <a:noFill/>
          <a:ln w="19050" cap="flat" cmpd="sng" algn="ctr">
            <a:solidFill>
              <a:srgbClr val="E1E1E1"/>
            </a:solidFill>
            <a:prstDash val="solid"/>
            <a:headEnd type="none"/>
            <a:tailEnd type="none"/>
          </a:ln>
          <a:effectLst/>
        </p:spPr>
      </p:cxnSp>
      <p:cxnSp>
        <p:nvCxnSpPr>
          <p:cNvPr id="805" name="Straight Connector 804"/>
          <p:cNvCxnSpPr/>
          <p:nvPr/>
        </p:nvCxnSpPr>
        <p:spPr>
          <a:xfrm flipH="1">
            <a:off x="7738980" y="5769095"/>
            <a:ext cx="1642979" cy="0"/>
          </a:xfrm>
          <a:prstGeom prst="line">
            <a:avLst/>
          </a:prstGeom>
          <a:noFill/>
          <a:ln w="19050" cap="flat" cmpd="sng" algn="ctr">
            <a:solidFill>
              <a:srgbClr val="E1E1E1"/>
            </a:solidFill>
            <a:prstDash val="solid"/>
            <a:headEnd type="none"/>
            <a:tailEnd type="none"/>
          </a:ln>
          <a:effectLst/>
        </p:spPr>
      </p:cxnSp>
      <p:cxnSp>
        <p:nvCxnSpPr>
          <p:cNvPr id="806" name="Straight Connector 805"/>
          <p:cNvCxnSpPr>
            <a:cxnSpLocks/>
            <a:endCxn id="154" idx="2"/>
          </p:cNvCxnSpPr>
          <p:nvPr/>
        </p:nvCxnSpPr>
        <p:spPr>
          <a:xfrm>
            <a:off x="8096151" y="1827242"/>
            <a:ext cx="1313967" cy="8099"/>
          </a:xfrm>
          <a:prstGeom prst="line">
            <a:avLst/>
          </a:prstGeom>
          <a:noFill/>
          <a:ln w="19050" cap="flat" cmpd="sng" algn="ctr">
            <a:solidFill>
              <a:srgbClr val="E1E1E1"/>
            </a:solidFill>
            <a:prstDash val="solid"/>
            <a:headEnd type="none"/>
            <a:tailEnd type="none"/>
          </a:ln>
          <a:effectLst/>
        </p:spPr>
      </p:cxnSp>
      <p:cxnSp>
        <p:nvCxnSpPr>
          <p:cNvPr id="807" name="Straight Connector 806"/>
          <p:cNvCxnSpPr/>
          <p:nvPr/>
        </p:nvCxnSpPr>
        <p:spPr>
          <a:xfrm flipH="1" flipV="1">
            <a:off x="3183447" y="3379308"/>
            <a:ext cx="821489" cy="522765"/>
          </a:xfrm>
          <a:prstGeom prst="line">
            <a:avLst/>
          </a:prstGeom>
          <a:noFill/>
          <a:ln w="19050" cap="flat" cmpd="sng" algn="ctr">
            <a:solidFill>
              <a:srgbClr val="E1E1E1"/>
            </a:solidFill>
            <a:prstDash val="solid"/>
            <a:headEnd type="none"/>
            <a:tailEnd type="none"/>
          </a:ln>
          <a:effectLst/>
        </p:spPr>
      </p:cxnSp>
      <p:cxnSp>
        <p:nvCxnSpPr>
          <p:cNvPr id="808" name="Straight Connector 807"/>
          <p:cNvCxnSpPr/>
          <p:nvPr/>
        </p:nvCxnSpPr>
        <p:spPr>
          <a:xfrm flipV="1">
            <a:off x="2361958" y="3354361"/>
            <a:ext cx="801543" cy="1219840"/>
          </a:xfrm>
          <a:prstGeom prst="line">
            <a:avLst/>
          </a:prstGeom>
          <a:noFill/>
          <a:ln w="19050" cap="flat" cmpd="sng" algn="ctr">
            <a:solidFill>
              <a:srgbClr val="E1E1E1"/>
            </a:solidFill>
            <a:prstDash val="solid"/>
            <a:headEnd type="none"/>
            <a:tailEnd type="none"/>
          </a:ln>
          <a:effectLst/>
        </p:spPr>
      </p:cxnSp>
      <p:cxnSp>
        <p:nvCxnSpPr>
          <p:cNvPr id="809" name="Straight Connector 808"/>
          <p:cNvCxnSpPr/>
          <p:nvPr/>
        </p:nvCxnSpPr>
        <p:spPr>
          <a:xfrm flipH="1">
            <a:off x="1017700" y="2408455"/>
            <a:ext cx="746809" cy="2389788"/>
          </a:xfrm>
          <a:prstGeom prst="line">
            <a:avLst/>
          </a:prstGeom>
          <a:noFill/>
          <a:ln w="19050" cap="flat" cmpd="sng" algn="ctr">
            <a:solidFill>
              <a:srgbClr val="E1E1E1"/>
            </a:solidFill>
            <a:prstDash val="solid"/>
            <a:headEnd type="none"/>
            <a:tailEnd type="none"/>
          </a:ln>
          <a:effectLst/>
        </p:spPr>
      </p:cxnSp>
      <p:cxnSp>
        <p:nvCxnSpPr>
          <p:cNvPr id="810" name="Straight Connector 809"/>
          <p:cNvCxnSpPr>
            <a:stCxn id="906" idx="2"/>
          </p:cNvCxnSpPr>
          <p:nvPr/>
        </p:nvCxnSpPr>
        <p:spPr>
          <a:xfrm flipH="1">
            <a:off x="6021319" y="4087893"/>
            <a:ext cx="551582" cy="710350"/>
          </a:xfrm>
          <a:prstGeom prst="line">
            <a:avLst/>
          </a:prstGeom>
          <a:noFill/>
          <a:ln w="19050" cap="flat" cmpd="sng" algn="ctr">
            <a:solidFill>
              <a:srgbClr val="E1E1E1"/>
            </a:solidFill>
            <a:prstDash val="solid"/>
            <a:headEnd type="none"/>
            <a:tailEnd type="none"/>
          </a:ln>
          <a:effectLst/>
        </p:spPr>
      </p:cxnSp>
      <p:cxnSp>
        <p:nvCxnSpPr>
          <p:cNvPr id="811" name="Straight Connector 810"/>
          <p:cNvCxnSpPr/>
          <p:nvPr/>
        </p:nvCxnSpPr>
        <p:spPr>
          <a:xfrm>
            <a:off x="5199830" y="2408455"/>
            <a:ext cx="1717660" cy="672128"/>
          </a:xfrm>
          <a:prstGeom prst="line">
            <a:avLst/>
          </a:prstGeom>
          <a:noFill/>
          <a:ln w="19050" cap="flat" cmpd="sng" algn="ctr">
            <a:solidFill>
              <a:srgbClr val="E1E1E1"/>
            </a:solidFill>
            <a:prstDash val="solid"/>
            <a:headEnd type="none"/>
            <a:tailEnd type="none"/>
          </a:ln>
          <a:effectLst/>
        </p:spPr>
      </p:cxnSp>
      <p:cxnSp>
        <p:nvCxnSpPr>
          <p:cNvPr id="812" name="Straight Connector 811"/>
          <p:cNvCxnSpPr/>
          <p:nvPr/>
        </p:nvCxnSpPr>
        <p:spPr>
          <a:xfrm>
            <a:off x="6021320" y="4872924"/>
            <a:ext cx="1717660" cy="896170"/>
          </a:xfrm>
          <a:prstGeom prst="line">
            <a:avLst/>
          </a:prstGeom>
          <a:noFill/>
          <a:ln w="19050" cap="flat" cmpd="sng" algn="ctr">
            <a:solidFill>
              <a:srgbClr val="E1E1E1"/>
            </a:solidFill>
            <a:prstDash val="solid"/>
            <a:headEnd type="none"/>
            <a:tailEnd type="none"/>
          </a:ln>
          <a:effectLst/>
        </p:spPr>
      </p:cxnSp>
      <p:cxnSp>
        <p:nvCxnSpPr>
          <p:cNvPr id="813" name="Straight Connector 812"/>
          <p:cNvCxnSpPr/>
          <p:nvPr/>
        </p:nvCxnSpPr>
        <p:spPr>
          <a:xfrm flipH="1">
            <a:off x="3183446" y="3155264"/>
            <a:ext cx="1120213" cy="224042"/>
          </a:xfrm>
          <a:prstGeom prst="line">
            <a:avLst/>
          </a:prstGeom>
          <a:noFill/>
          <a:ln w="19050" cap="flat" cmpd="sng" algn="ctr">
            <a:solidFill>
              <a:srgbClr val="E1E1E1"/>
            </a:solidFill>
            <a:prstDash val="solid"/>
            <a:headEnd type="none"/>
            <a:tailEnd type="none"/>
          </a:ln>
          <a:effectLst/>
        </p:spPr>
      </p:cxnSp>
      <p:cxnSp>
        <p:nvCxnSpPr>
          <p:cNvPr id="814" name="Straight Connector 813"/>
          <p:cNvCxnSpPr/>
          <p:nvPr/>
        </p:nvCxnSpPr>
        <p:spPr>
          <a:xfrm flipV="1">
            <a:off x="6917492" y="1811009"/>
            <a:ext cx="2613830" cy="1344255"/>
          </a:xfrm>
          <a:prstGeom prst="line">
            <a:avLst/>
          </a:prstGeom>
          <a:noFill/>
          <a:ln w="19050" cap="flat" cmpd="sng" algn="ctr">
            <a:solidFill>
              <a:srgbClr val="E1E1E1"/>
            </a:solidFill>
            <a:prstDash val="solid"/>
            <a:headEnd type="none"/>
            <a:tailEnd type="none"/>
          </a:ln>
          <a:effectLst/>
        </p:spPr>
      </p:cxnSp>
      <p:cxnSp>
        <p:nvCxnSpPr>
          <p:cNvPr id="815" name="Straight Connector 814"/>
          <p:cNvCxnSpPr/>
          <p:nvPr/>
        </p:nvCxnSpPr>
        <p:spPr>
          <a:xfrm>
            <a:off x="6917491" y="3155264"/>
            <a:ext cx="970852" cy="672128"/>
          </a:xfrm>
          <a:prstGeom prst="line">
            <a:avLst/>
          </a:prstGeom>
          <a:noFill/>
          <a:ln w="19050" cap="flat" cmpd="sng" algn="ctr">
            <a:solidFill>
              <a:srgbClr val="E1E1E1"/>
            </a:solidFill>
            <a:prstDash val="solid"/>
            <a:headEnd type="none"/>
            <a:tailEnd type="none"/>
          </a:ln>
          <a:effectLst/>
        </p:spPr>
      </p:cxnSp>
      <p:cxnSp>
        <p:nvCxnSpPr>
          <p:cNvPr id="816" name="Straight Connector 815"/>
          <p:cNvCxnSpPr/>
          <p:nvPr/>
        </p:nvCxnSpPr>
        <p:spPr>
          <a:xfrm flipH="1">
            <a:off x="1391108" y="1960369"/>
            <a:ext cx="2464466" cy="1792342"/>
          </a:xfrm>
          <a:prstGeom prst="line">
            <a:avLst/>
          </a:prstGeom>
          <a:noFill/>
          <a:ln w="19050" cap="flat" cmpd="sng" algn="ctr">
            <a:solidFill>
              <a:srgbClr val="E1E1E1"/>
            </a:solidFill>
            <a:prstDash val="solid"/>
            <a:headEnd type="none"/>
            <a:tailEnd type="none"/>
          </a:ln>
          <a:effectLst/>
        </p:spPr>
      </p:cxnSp>
      <p:cxnSp>
        <p:nvCxnSpPr>
          <p:cNvPr id="817" name="Straight Connector 816"/>
          <p:cNvCxnSpPr/>
          <p:nvPr/>
        </p:nvCxnSpPr>
        <p:spPr>
          <a:xfrm flipV="1">
            <a:off x="10427493" y="4051435"/>
            <a:ext cx="746809" cy="896170"/>
          </a:xfrm>
          <a:prstGeom prst="line">
            <a:avLst/>
          </a:prstGeom>
          <a:noFill/>
          <a:ln w="19050" cap="flat" cmpd="sng" algn="ctr">
            <a:solidFill>
              <a:srgbClr val="E1E1E1"/>
            </a:solidFill>
            <a:prstDash val="solid"/>
            <a:headEnd type="none"/>
            <a:tailEnd type="none"/>
          </a:ln>
          <a:effectLst/>
        </p:spPr>
      </p:cxnSp>
      <p:grpSp>
        <p:nvGrpSpPr>
          <p:cNvPr id="839" name="Group 838"/>
          <p:cNvGrpSpPr/>
          <p:nvPr/>
        </p:nvGrpSpPr>
        <p:grpSpPr>
          <a:xfrm>
            <a:off x="1491306" y="2159772"/>
            <a:ext cx="492894" cy="492894"/>
            <a:chOff x="4297892" y="3537408"/>
            <a:chExt cx="502920" cy="502920"/>
          </a:xfrm>
        </p:grpSpPr>
        <p:sp>
          <p:nvSpPr>
            <p:cNvPr id="840" name="Oval 839"/>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1" name="Group 840"/>
            <p:cNvGrpSpPr/>
            <p:nvPr/>
          </p:nvGrpSpPr>
          <p:grpSpPr>
            <a:xfrm>
              <a:off x="4462674" y="3720435"/>
              <a:ext cx="182880" cy="136866"/>
              <a:chOff x="4457912" y="3720435"/>
              <a:chExt cx="182880" cy="136866"/>
            </a:xfrm>
          </p:grpSpPr>
          <p:sp>
            <p:nvSpPr>
              <p:cNvPr id="842" name="Line 37"/>
              <p:cNvSpPr>
                <a:spLocks noChangeShapeType="1"/>
              </p:cNvSpPr>
              <p:nvPr/>
            </p:nvSpPr>
            <p:spPr bwMode="auto">
              <a:xfrm>
                <a:off x="4500977" y="3788868"/>
                <a:ext cx="139815"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3" name="Freeform 38"/>
              <p:cNvSpPr>
                <a:spLocks/>
              </p:cNvSpPr>
              <p:nvPr/>
            </p:nvSpPr>
            <p:spPr bwMode="auto">
              <a:xfrm>
                <a:off x="4609525" y="375701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4" name="Rectangle 39"/>
              <p:cNvSpPr>
                <a:spLocks noChangeArrowheads="1"/>
              </p:cNvSpPr>
              <p:nvPr/>
            </p:nvSpPr>
            <p:spPr bwMode="auto">
              <a:xfrm>
                <a:off x="4457912" y="3720435"/>
                <a:ext cx="113858" cy="136866"/>
              </a:xfrm>
              <a:prstGeom prst="rect">
                <a:avLst/>
              </a:pr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45" name="Group 844"/>
          <p:cNvGrpSpPr/>
          <p:nvPr/>
        </p:nvGrpSpPr>
        <p:grpSpPr>
          <a:xfrm>
            <a:off x="2080938" y="4354194"/>
            <a:ext cx="492894" cy="492894"/>
            <a:chOff x="457200" y="3537408"/>
            <a:chExt cx="502920" cy="502920"/>
          </a:xfrm>
        </p:grpSpPr>
        <p:sp>
          <p:nvSpPr>
            <p:cNvPr id="846" name="Oval 845"/>
            <p:cNvSpPr/>
            <p:nvPr/>
          </p:nvSpPr>
          <p:spPr bwMode="auto">
            <a:xfrm>
              <a:off x="457200"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7" name="Group 846"/>
            <p:cNvGrpSpPr/>
            <p:nvPr/>
          </p:nvGrpSpPr>
          <p:grpSpPr>
            <a:xfrm>
              <a:off x="609110" y="3692665"/>
              <a:ext cx="199100" cy="182880"/>
              <a:chOff x="61533" y="3545450"/>
              <a:chExt cx="199100" cy="182880"/>
            </a:xfrm>
          </p:grpSpPr>
          <p:sp>
            <p:nvSpPr>
              <p:cNvPr id="848" name="Freeform 43"/>
              <p:cNvSpPr>
                <a:spLocks/>
              </p:cNvSpPr>
              <p:nvPr/>
            </p:nvSpPr>
            <p:spPr bwMode="auto">
              <a:xfrm>
                <a:off x="62108" y="3577610"/>
                <a:ext cx="197760" cy="150720"/>
              </a:xfrm>
              <a:custGeom>
                <a:avLst/>
                <a:gdLst>
                  <a:gd name="T0" fmla="*/ 178 w 210"/>
                  <a:gd name="T1" fmla="*/ 158 h 158"/>
                  <a:gd name="T2" fmla="*/ 32 w 210"/>
                  <a:gd name="T3" fmla="*/ 158 h 158"/>
                  <a:gd name="T4" fmla="*/ 0 w 210"/>
                  <a:gd name="T5" fmla="*/ 126 h 158"/>
                  <a:gd name="T6" fmla="*/ 0 w 210"/>
                  <a:gd name="T7" fmla="*/ 32 h 158"/>
                  <a:gd name="T8" fmla="*/ 32 w 210"/>
                  <a:gd name="T9" fmla="*/ 0 h 158"/>
                  <a:gd name="T10" fmla="*/ 178 w 210"/>
                  <a:gd name="T11" fmla="*/ 0 h 158"/>
                  <a:gd name="T12" fmla="*/ 210 w 210"/>
                  <a:gd name="T13" fmla="*/ 32 h 158"/>
                  <a:gd name="T14" fmla="*/ 210 w 210"/>
                  <a:gd name="T15" fmla="*/ 126 h 158"/>
                  <a:gd name="T16" fmla="*/ 178 w 210"/>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58">
                    <a:moveTo>
                      <a:pt x="178" y="158"/>
                    </a:moveTo>
                    <a:cubicBezTo>
                      <a:pt x="32" y="158"/>
                      <a:pt x="32" y="158"/>
                      <a:pt x="32" y="158"/>
                    </a:cubicBezTo>
                    <a:cubicBezTo>
                      <a:pt x="6" y="158"/>
                      <a:pt x="0" y="152"/>
                      <a:pt x="0" y="126"/>
                    </a:cubicBezTo>
                    <a:cubicBezTo>
                      <a:pt x="0" y="32"/>
                      <a:pt x="0" y="32"/>
                      <a:pt x="0" y="32"/>
                    </a:cubicBezTo>
                    <a:cubicBezTo>
                      <a:pt x="0" y="6"/>
                      <a:pt x="6" y="0"/>
                      <a:pt x="32" y="0"/>
                    </a:cubicBezTo>
                    <a:cubicBezTo>
                      <a:pt x="178" y="0"/>
                      <a:pt x="178" y="0"/>
                      <a:pt x="178" y="0"/>
                    </a:cubicBezTo>
                    <a:cubicBezTo>
                      <a:pt x="204" y="0"/>
                      <a:pt x="210" y="6"/>
                      <a:pt x="210" y="32"/>
                    </a:cubicBezTo>
                    <a:cubicBezTo>
                      <a:pt x="210" y="126"/>
                      <a:pt x="210" y="126"/>
                      <a:pt x="210" y="126"/>
                    </a:cubicBezTo>
                    <a:cubicBezTo>
                      <a:pt x="210" y="152"/>
                      <a:pt x="204" y="158"/>
                      <a:pt x="178" y="158"/>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9" name="Freeform 44"/>
              <p:cNvSpPr>
                <a:spLocks/>
              </p:cNvSpPr>
              <p:nvPr/>
            </p:nvSpPr>
            <p:spPr bwMode="auto">
              <a:xfrm>
                <a:off x="107228" y="3545450"/>
                <a:ext cx="107520" cy="32160"/>
              </a:xfrm>
              <a:custGeom>
                <a:avLst/>
                <a:gdLst>
                  <a:gd name="T0" fmla="*/ 0 w 114"/>
                  <a:gd name="T1" fmla="*/ 34 h 34"/>
                  <a:gd name="T2" fmla="*/ 0 w 114"/>
                  <a:gd name="T3" fmla="*/ 20 h 34"/>
                  <a:gd name="T4" fmla="*/ 20 w 114"/>
                  <a:gd name="T5" fmla="*/ 0 h 34"/>
                  <a:gd name="T6" fmla="*/ 94 w 114"/>
                  <a:gd name="T7" fmla="*/ 0 h 34"/>
                  <a:gd name="T8" fmla="*/ 114 w 114"/>
                  <a:gd name="T9" fmla="*/ 20 h 34"/>
                  <a:gd name="T10" fmla="*/ 114 w 114"/>
                  <a:gd name="T11" fmla="*/ 34 h 34"/>
                </a:gdLst>
                <a:ahLst/>
                <a:cxnLst>
                  <a:cxn ang="0">
                    <a:pos x="T0" y="T1"/>
                  </a:cxn>
                  <a:cxn ang="0">
                    <a:pos x="T2" y="T3"/>
                  </a:cxn>
                  <a:cxn ang="0">
                    <a:pos x="T4" y="T5"/>
                  </a:cxn>
                  <a:cxn ang="0">
                    <a:pos x="T6" y="T7"/>
                  </a:cxn>
                  <a:cxn ang="0">
                    <a:pos x="T8" y="T9"/>
                  </a:cxn>
                  <a:cxn ang="0">
                    <a:pos x="T10" y="T11"/>
                  </a:cxn>
                </a:cxnLst>
                <a:rect l="0" t="0" r="r" b="b"/>
                <a:pathLst>
                  <a:path w="114" h="34">
                    <a:moveTo>
                      <a:pt x="0" y="34"/>
                    </a:moveTo>
                    <a:cubicBezTo>
                      <a:pt x="0" y="20"/>
                      <a:pt x="0" y="20"/>
                      <a:pt x="0" y="20"/>
                    </a:cubicBezTo>
                    <a:cubicBezTo>
                      <a:pt x="0" y="3"/>
                      <a:pt x="2" y="0"/>
                      <a:pt x="20" y="0"/>
                    </a:cubicBezTo>
                    <a:cubicBezTo>
                      <a:pt x="94" y="0"/>
                      <a:pt x="94" y="0"/>
                      <a:pt x="94" y="0"/>
                    </a:cubicBezTo>
                    <a:cubicBezTo>
                      <a:pt x="112" y="0"/>
                      <a:pt x="114" y="3"/>
                      <a:pt x="114" y="20"/>
                    </a:cubicBezTo>
                    <a:cubicBezTo>
                      <a:pt x="114" y="34"/>
                      <a:pt x="114" y="34"/>
                      <a:pt x="114" y="34"/>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0" name="Freeform: Shape 849"/>
              <p:cNvSpPr/>
              <p:nvPr/>
            </p:nvSpPr>
            <p:spPr bwMode="auto">
              <a:xfrm rot="10800000">
                <a:off x="61533" y="3636470"/>
                <a:ext cx="199100" cy="34125"/>
              </a:xfrm>
              <a:custGeom>
                <a:avLst/>
                <a:gdLst>
                  <a:gd name="connsiteX0" fmla="*/ 0 w 135731"/>
                  <a:gd name="connsiteY0" fmla="*/ 71437 h 71437"/>
                  <a:gd name="connsiteX1" fmla="*/ 71437 w 135731"/>
                  <a:gd name="connsiteY1" fmla="*/ 0 h 71437"/>
                  <a:gd name="connsiteX2" fmla="*/ 135731 w 135731"/>
                  <a:gd name="connsiteY2" fmla="*/ 64294 h 71437"/>
                  <a:gd name="connsiteX0" fmla="*/ 0 w 135731"/>
                  <a:gd name="connsiteY0" fmla="*/ 71460 h 71460"/>
                  <a:gd name="connsiteX1" fmla="*/ 71437 w 135731"/>
                  <a:gd name="connsiteY1" fmla="*/ 23 h 71460"/>
                  <a:gd name="connsiteX2" fmla="*/ 135731 w 135731"/>
                  <a:gd name="connsiteY2" fmla="*/ 64317 h 71460"/>
                  <a:gd name="connsiteX0" fmla="*/ 0 w 197540"/>
                  <a:gd name="connsiteY0" fmla="*/ 62679 h 64296"/>
                  <a:gd name="connsiteX1" fmla="*/ 133246 w 197540"/>
                  <a:gd name="connsiteY1" fmla="*/ 2 h 64296"/>
                  <a:gd name="connsiteX2" fmla="*/ 197540 w 197540"/>
                  <a:gd name="connsiteY2" fmla="*/ 64296 h 64296"/>
                  <a:gd name="connsiteX0" fmla="*/ 0 w 197540"/>
                  <a:gd name="connsiteY0" fmla="*/ 32508 h 34125"/>
                  <a:gd name="connsiteX1" fmla="*/ 98691 w 197540"/>
                  <a:gd name="connsiteY1" fmla="*/ 6 h 34125"/>
                  <a:gd name="connsiteX2" fmla="*/ 197540 w 197540"/>
                  <a:gd name="connsiteY2" fmla="*/ 34125 h 34125"/>
                </a:gdLst>
                <a:ahLst/>
                <a:cxnLst>
                  <a:cxn ang="0">
                    <a:pos x="connsiteX0" y="connsiteY0"/>
                  </a:cxn>
                  <a:cxn ang="0">
                    <a:pos x="connsiteX1" y="connsiteY1"/>
                  </a:cxn>
                  <a:cxn ang="0">
                    <a:pos x="connsiteX2" y="connsiteY2"/>
                  </a:cxn>
                </a:cxnLst>
                <a:rect l="l" t="t" r="r" b="b"/>
                <a:pathLst>
                  <a:path w="197540" h="34125">
                    <a:moveTo>
                      <a:pt x="0" y="32508"/>
                    </a:moveTo>
                    <a:cubicBezTo>
                      <a:pt x="23812" y="8696"/>
                      <a:pt x="65768" y="-264"/>
                      <a:pt x="98691" y="6"/>
                    </a:cubicBezTo>
                    <a:cubicBezTo>
                      <a:pt x="131614" y="276"/>
                      <a:pt x="176109" y="12694"/>
                      <a:pt x="197540" y="34125"/>
                    </a:cubicBezTo>
                  </a:path>
                </a:pathLst>
              </a:custGeom>
              <a:no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851" name="Straight Connector 850"/>
              <p:cNvCxnSpPr/>
              <p:nvPr/>
            </p:nvCxnSpPr>
            <p:spPr>
              <a:xfrm>
                <a:off x="107228" y="3634980"/>
                <a:ext cx="0" cy="44051"/>
              </a:xfrm>
              <a:prstGeom prst="line">
                <a:avLst/>
              </a:prstGeom>
              <a:noFill/>
              <a:ln w="12700" cap="flat">
                <a:solidFill>
                  <a:srgbClr val="0078D7"/>
                </a:solidFill>
                <a:prstDash val="solid"/>
                <a:miter lim="800000"/>
                <a:headEnd/>
                <a:tailEnd/>
              </a:ln>
            </p:spPr>
          </p:cxnSp>
          <p:cxnSp>
            <p:nvCxnSpPr>
              <p:cNvPr id="852" name="Straight Connector 851"/>
              <p:cNvCxnSpPr/>
              <p:nvPr/>
            </p:nvCxnSpPr>
            <p:spPr>
              <a:xfrm>
                <a:off x="214748" y="3634980"/>
                <a:ext cx="0" cy="44051"/>
              </a:xfrm>
              <a:prstGeom prst="line">
                <a:avLst/>
              </a:prstGeom>
              <a:noFill/>
              <a:ln w="12700" cap="flat">
                <a:solidFill>
                  <a:srgbClr val="0078D7"/>
                </a:solidFill>
                <a:prstDash val="solid"/>
                <a:miter lim="800000"/>
                <a:headEnd/>
                <a:tailEnd/>
              </a:ln>
            </p:spPr>
          </p:cxnSp>
        </p:grpSp>
      </p:grpSp>
      <p:grpSp>
        <p:nvGrpSpPr>
          <p:cNvPr id="853" name="Group 852"/>
          <p:cNvGrpSpPr/>
          <p:nvPr/>
        </p:nvGrpSpPr>
        <p:grpSpPr>
          <a:xfrm>
            <a:off x="4706624" y="3583335"/>
            <a:ext cx="492894" cy="492894"/>
            <a:chOff x="4297892" y="2841460"/>
            <a:chExt cx="502920" cy="502920"/>
          </a:xfrm>
        </p:grpSpPr>
        <p:sp>
          <p:nvSpPr>
            <p:cNvPr id="854" name="Oval 853"/>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55" name="Group 854"/>
            <p:cNvGrpSpPr/>
            <p:nvPr/>
          </p:nvGrpSpPr>
          <p:grpSpPr>
            <a:xfrm>
              <a:off x="4457912" y="3016068"/>
              <a:ext cx="182880" cy="125133"/>
              <a:chOff x="4434490" y="3008491"/>
              <a:chExt cx="182880" cy="125133"/>
            </a:xfrm>
          </p:grpSpPr>
          <p:sp>
            <p:nvSpPr>
              <p:cNvPr id="856" name="Line 27"/>
              <p:cNvSpPr>
                <a:spLocks noChangeShapeType="1"/>
              </p:cNvSpPr>
              <p:nvPr/>
            </p:nvSpPr>
            <p:spPr bwMode="auto">
              <a:xfrm>
                <a:off x="4434490" y="3133624"/>
                <a:ext cx="18288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7" name="Line 28"/>
              <p:cNvSpPr>
                <a:spLocks noChangeShapeType="1"/>
              </p:cNvSpPr>
              <p:nvPr/>
            </p:nvSpPr>
            <p:spPr bwMode="auto">
              <a:xfrm>
                <a:off x="4502890" y="3110584"/>
                <a:ext cx="273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8" name="Line 29"/>
              <p:cNvSpPr>
                <a:spLocks noChangeShapeType="1"/>
              </p:cNvSpPr>
              <p:nvPr/>
            </p:nvSpPr>
            <p:spPr bwMode="auto">
              <a:xfrm flipV="1">
                <a:off x="4526429" y="3027064"/>
                <a:ext cx="84240" cy="8496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9" name="Line 32"/>
              <p:cNvSpPr>
                <a:spLocks noChangeShapeType="1"/>
              </p:cNvSpPr>
              <p:nvPr/>
            </p:nvSpPr>
            <p:spPr bwMode="auto">
              <a:xfrm>
                <a:off x="4435930" y="3110584"/>
                <a:ext cx="201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0" name="Line 33"/>
              <p:cNvSpPr>
                <a:spLocks noChangeShapeType="1"/>
              </p:cNvSpPr>
              <p:nvPr/>
            </p:nvSpPr>
            <p:spPr bwMode="auto">
              <a:xfrm>
                <a:off x="4470490" y="3110584"/>
                <a:ext cx="1944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1" name="Freeform 38"/>
              <p:cNvSpPr>
                <a:spLocks/>
              </p:cNvSpPr>
              <p:nvPr/>
            </p:nvSpPr>
            <p:spPr bwMode="auto">
              <a:xfrm rot="18900000">
                <a:off x="4582443" y="300849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2" name="Group 861"/>
          <p:cNvGrpSpPr/>
          <p:nvPr/>
        </p:nvGrpSpPr>
        <p:grpSpPr>
          <a:xfrm>
            <a:off x="7478862" y="5543291"/>
            <a:ext cx="492894" cy="492894"/>
            <a:chOff x="5748872" y="3478565"/>
            <a:chExt cx="502920" cy="502920"/>
          </a:xfrm>
        </p:grpSpPr>
        <p:sp>
          <p:nvSpPr>
            <p:cNvPr id="863" name="Oval 862"/>
            <p:cNvSpPr/>
            <p:nvPr/>
          </p:nvSpPr>
          <p:spPr bwMode="auto">
            <a:xfrm>
              <a:off x="5748872" y="347856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64" name="Group 53"/>
            <p:cNvGrpSpPr>
              <a:grpSpLocks noChangeAspect="1"/>
            </p:cNvGrpSpPr>
            <p:nvPr/>
          </p:nvGrpSpPr>
          <p:grpSpPr bwMode="auto">
            <a:xfrm>
              <a:off x="5935305" y="3638585"/>
              <a:ext cx="130055" cy="182880"/>
              <a:chOff x="1955" y="3359"/>
              <a:chExt cx="389" cy="547"/>
            </a:xfrm>
            <a:solidFill>
              <a:srgbClr val="0078D7"/>
            </a:solidFill>
          </p:grpSpPr>
          <p:sp>
            <p:nvSpPr>
              <p:cNvPr id="865" name="Freeform 54"/>
              <p:cNvSpPr>
                <a:spLocks/>
              </p:cNvSpPr>
              <p:nvPr/>
            </p:nvSpPr>
            <p:spPr bwMode="auto">
              <a:xfrm>
                <a:off x="1955" y="3359"/>
                <a:ext cx="389" cy="547"/>
              </a:xfrm>
              <a:custGeom>
                <a:avLst/>
                <a:gdLst>
                  <a:gd name="T0" fmla="*/ 389 w 389"/>
                  <a:gd name="T1" fmla="*/ 547 h 547"/>
                  <a:gd name="T2" fmla="*/ 0 w 389"/>
                  <a:gd name="T3" fmla="*/ 547 h 547"/>
                  <a:gd name="T4" fmla="*/ 0 w 389"/>
                  <a:gd name="T5" fmla="*/ 0 h 547"/>
                  <a:gd name="T6" fmla="*/ 389 w 389"/>
                  <a:gd name="T7" fmla="*/ 0 h 547"/>
                  <a:gd name="T8" fmla="*/ 389 w 389"/>
                  <a:gd name="T9" fmla="*/ 16 h 547"/>
                  <a:gd name="T10" fmla="*/ 389 w 389"/>
                  <a:gd name="T11" fmla="*/ 547 h 547"/>
                </a:gdLst>
                <a:ahLst/>
                <a:cxnLst>
                  <a:cxn ang="0">
                    <a:pos x="T0" y="T1"/>
                  </a:cxn>
                  <a:cxn ang="0">
                    <a:pos x="T2" y="T3"/>
                  </a:cxn>
                  <a:cxn ang="0">
                    <a:pos x="T4" y="T5"/>
                  </a:cxn>
                  <a:cxn ang="0">
                    <a:pos x="T6" y="T7"/>
                  </a:cxn>
                  <a:cxn ang="0">
                    <a:pos x="T8" y="T9"/>
                  </a:cxn>
                  <a:cxn ang="0">
                    <a:pos x="T10" y="T11"/>
                  </a:cxn>
                </a:cxnLst>
                <a:rect l="0" t="0" r="r" b="b"/>
                <a:pathLst>
                  <a:path w="389" h="547">
                    <a:moveTo>
                      <a:pt x="389" y="547"/>
                    </a:moveTo>
                    <a:lnTo>
                      <a:pt x="0" y="547"/>
                    </a:lnTo>
                    <a:lnTo>
                      <a:pt x="0" y="0"/>
                    </a:lnTo>
                    <a:lnTo>
                      <a:pt x="389" y="0"/>
                    </a:lnTo>
                    <a:lnTo>
                      <a:pt x="389" y="16"/>
                    </a:lnTo>
                    <a:lnTo>
                      <a:pt x="389" y="547"/>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6" name="Freeform 55"/>
              <p:cNvSpPr>
                <a:spLocks/>
              </p:cNvSpPr>
              <p:nvPr/>
            </p:nvSpPr>
            <p:spPr bwMode="auto">
              <a:xfrm>
                <a:off x="2134" y="3359"/>
                <a:ext cx="210" cy="547"/>
              </a:xfrm>
              <a:custGeom>
                <a:avLst/>
                <a:gdLst>
                  <a:gd name="T0" fmla="*/ 210 w 210"/>
                  <a:gd name="T1" fmla="*/ 547 h 547"/>
                  <a:gd name="T2" fmla="*/ 0 w 210"/>
                  <a:gd name="T3" fmla="*/ 431 h 547"/>
                  <a:gd name="T4" fmla="*/ 0 w 210"/>
                  <a:gd name="T5" fmla="*/ 117 h 547"/>
                  <a:gd name="T6" fmla="*/ 210 w 210"/>
                  <a:gd name="T7" fmla="*/ 0 h 547"/>
                </a:gdLst>
                <a:ahLst/>
                <a:cxnLst>
                  <a:cxn ang="0">
                    <a:pos x="T0" y="T1"/>
                  </a:cxn>
                  <a:cxn ang="0">
                    <a:pos x="T2" y="T3"/>
                  </a:cxn>
                  <a:cxn ang="0">
                    <a:pos x="T4" y="T5"/>
                  </a:cxn>
                  <a:cxn ang="0">
                    <a:pos x="T6" y="T7"/>
                  </a:cxn>
                </a:cxnLst>
                <a:rect l="0" t="0" r="r" b="b"/>
                <a:pathLst>
                  <a:path w="210" h="547">
                    <a:moveTo>
                      <a:pt x="210" y="547"/>
                    </a:moveTo>
                    <a:lnTo>
                      <a:pt x="0" y="431"/>
                    </a:lnTo>
                    <a:lnTo>
                      <a:pt x="0" y="117"/>
                    </a:lnTo>
                    <a:lnTo>
                      <a:pt x="21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7" name="Line 56"/>
              <p:cNvSpPr>
                <a:spLocks noChangeShapeType="1"/>
              </p:cNvSpPr>
              <p:nvPr/>
            </p:nvSpPr>
            <p:spPr bwMode="auto">
              <a:xfrm>
                <a:off x="2161" y="3634"/>
                <a:ext cx="38"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8" name="Group 867"/>
          <p:cNvGrpSpPr/>
          <p:nvPr/>
        </p:nvGrpSpPr>
        <p:grpSpPr>
          <a:xfrm>
            <a:off x="6682917" y="2878113"/>
            <a:ext cx="492894" cy="492894"/>
            <a:chOff x="6793209" y="4761287"/>
            <a:chExt cx="502920" cy="502920"/>
          </a:xfrm>
        </p:grpSpPr>
        <p:sp>
          <p:nvSpPr>
            <p:cNvPr id="869" name="Oval 868"/>
            <p:cNvSpPr/>
            <p:nvPr/>
          </p:nvSpPr>
          <p:spPr bwMode="auto">
            <a:xfrm>
              <a:off x="6793209" y="4761287"/>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70" name="Group 4"/>
            <p:cNvGrpSpPr>
              <a:grpSpLocks noChangeAspect="1"/>
            </p:cNvGrpSpPr>
            <p:nvPr/>
          </p:nvGrpSpPr>
          <p:grpSpPr bwMode="auto">
            <a:xfrm>
              <a:off x="6978505" y="4921307"/>
              <a:ext cx="132328" cy="182880"/>
              <a:chOff x="4159" y="1821"/>
              <a:chExt cx="178" cy="246"/>
            </a:xfrm>
            <a:solidFill>
              <a:srgbClr val="0078D7"/>
            </a:solidFill>
          </p:grpSpPr>
          <p:sp>
            <p:nvSpPr>
              <p:cNvPr id="871" name="Freeform 5"/>
              <p:cNvSpPr>
                <a:spLocks/>
              </p:cNvSpPr>
              <p:nvPr/>
            </p:nvSpPr>
            <p:spPr bwMode="auto">
              <a:xfrm>
                <a:off x="4189" y="1821"/>
                <a:ext cx="144" cy="214"/>
              </a:xfrm>
              <a:custGeom>
                <a:avLst/>
                <a:gdLst>
                  <a:gd name="T0" fmla="*/ 144 w 144"/>
                  <a:gd name="T1" fmla="*/ 50 h 214"/>
                  <a:gd name="T2" fmla="*/ 144 w 144"/>
                  <a:gd name="T3" fmla="*/ 214 h 214"/>
                  <a:gd name="T4" fmla="*/ 0 w 144"/>
                  <a:gd name="T5" fmla="*/ 214 h 214"/>
                  <a:gd name="T6" fmla="*/ 0 w 144"/>
                  <a:gd name="T7" fmla="*/ 0 h 214"/>
                  <a:gd name="T8" fmla="*/ 98 w 144"/>
                  <a:gd name="T9" fmla="*/ 0 h 214"/>
                  <a:gd name="T10" fmla="*/ 144 w 144"/>
                  <a:gd name="T11" fmla="*/ 50 h 214"/>
                </a:gdLst>
                <a:ahLst/>
                <a:cxnLst>
                  <a:cxn ang="0">
                    <a:pos x="T0" y="T1"/>
                  </a:cxn>
                  <a:cxn ang="0">
                    <a:pos x="T2" y="T3"/>
                  </a:cxn>
                  <a:cxn ang="0">
                    <a:pos x="T4" y="T5"/>
                  </a:cxn>
                  <a:cxn ang="0">
                    <a:pos x="T6" y="T7"/>
                  </a:cxn>
                  <a:cxn ang="0">
                    <a:pos x="T8" y="T9"/>
                  </a:cxn>
                  <a:cxn ang="0">
                    <a:pos x="T10" y="T11"/>
                  </a:cxn>
                </a:cxnLst>
                <a:rect l="0" t="0" r="r" b="b"/>
                <a:pathLst>
                  <a:path w="144" h="214">
                    <a:moveTo>
                      <a:pt x="144" y="50"/>
                    </a:moveTo>
                    <a:lnTo>
                      <a:pt x="144" y="214"/>
                    </a:lnTo>
                    <a:lnTo>
                      <a:pt x="0" y="214"/>
                    </a:lnTo>
                    <a:lnTo>
                      <a:pt x="0" y="0"/>
                    </a:lnTo>
                    <a:lnTo>
                      <a:pt x="98" y="0"/>
                    </a:lnTo>
                    <a:lnTo>
                      <a:pt x="144" y="50"/>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2" name="Freeform 6"/>
              <p:cNvSpPr>
                <a:spLocks/>
              </p:cNvSpPr>
              <p:nvPr/>
            </p:nvSpPr>
            <p:spPr bwMode="auto">
              <a:xfrm>
                <a:off x="4283" y="1823"/>
                <a:ext cx="54" cy="52"/>
              </a:xfrm>
              <a:custGeom>
                <a:avLst/>
                <a:gdLst>
                  <a:gd name="T0" fmla="*/ 0 w 54"/>
                  <a:gd name="T1" fmla="*/ 0 h 52"/>
                  <a:gd name="T2" fmla="*/ 0 w 54"/>
                  <a:gd name="T3" fmla="*/ 52 h 52"/>
                  <a:gd name="T4" fmla="*/ 54 w 54"/>
                  <a:gd name="T5" fmla="*/ 52 h 52"/>
                </a:gdLst>
                <a:ahLst/>
                <a:cxnLst>
                  <a:cxn ang="0">
                    <a:pos x="T0" y="T1"/>
                  </a:cxn>
                  <a:cxn ang="0">
                    <a:pos x="T2" y="T3"/>
                  </a:cxn>
                  <a:cxn ang="0">
                    <a:pos x="T4" y="T5"/>
                  </a:cxn>
                </a:cxnLst>
                <a:rect l="0" t="0" r="r" b="b"/>
                <a:pathLst>
                  <a:path w="54" h="52">
                    <a:moveTo>
                      <a:pt x="0" y="0"/>
                    </a:moveTo>
                    <a:lnTo>
                      <a:pt x="0" y="52"/>
                    </a:lnTo>
                    <a:lnTo>
                      <a:pt x="54" y="52"/>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3" name="Freeform 7"/>
              <p:cNvSpPr>
                <a:spLocks/>
              </p:cNvSpPr>
              <p:nvPr/>
            </p:nvSpPr>
            <p:spPr bwMode="auto">
              <a:xfrm>
                <a:off x="4159" y="1855"/>
                <a:ext cx="144" cy="212"/>
              </a:xfrm>
              <a:custGeom>
                <a:avLst/>
                <a:gdLst>
                  <a:gd name="T0" fmla="*/ 144 w 144"/>
                  <a:gd name="T1" fmla="*/ 180 h 212"/>
                  <a:gd name="T2" fmla="*/ 144 w 144"/>
                  <a:gd name="T3" fmla="*/ 212 h 212"/>
                  <a:gd name="T4" fmla="*/ 0 w 144"/>
                  <a:gd name="T5" fmla="*/ 212 h 212"/>
                  <a:gd name="T6" fmla="*/ 0 w 144"/>
                  <a:gd name="T7" fmla="*/ 0 h 212"/>
                  <a:gd name="T8" fmla="*/ 30 w 144"/>
                  <a:gd name="T9" fmla="*/ 0 h 212"/>
                </a:gdLst>
                <a:ahLst/>
                <a:cxnLst>
                  <a:cxn ang="0">
                    <a:pos x="T0" y="T1"/>
                  </a:cxn>
                  <a:cxn ang="0">
                    <a:pos x="T2" y="T3"/>
                  </a:cxn>
                  <a:cxn ang="0">
                    <a:pos x="T4" y="T5"/>
                  </a:cxn>
                  <a:cxn ang="0">
                    <a:pos x="T6" y="T7"/>
                  </a:cxn>
                  <a:cxn ang="0">
                    <a:pos x="T8" y="T9"/>
                  </a:cxn>
                </a:cxnLst>
                <a:rect l="0" t="0" r="r" b="b"/>
                <a:pathLst>
                  <a:path w="144" h="212">
                    <a:moveTo>
                      <a:pt x="144" y="180"/>
                    </a:moveTo>
                    <a:lnTo>
                      <a:pt x="144" y="212"/>
                    </a:lnTo>
                    <a:lnTo>
                      <a:pt x="0" y="212"/>
                    </a:lnTo>
                    <a:lnTo>
                      <a:pt x="0" y="0"/>
                    </a:lnTo>
                    <a:lnTo>
                      <a:pt x="3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cxnSp>
        <p:nvCxnSpPr>
          <p:cNvPr id="916" name="Straight Connector 915"/>
          <p:cNvCxnSpPr/>
          <p:nvPr/>
        </p:nvCxnSpPr>
        <p:spPr>
          <a:xfrm flipV="1">
            <a:off x="5050468" y="4872925"/>
            <a:ext cx="970852" cy="672128"/>
          </a:xfrm>
          <a:prstGeom prst="line">
            <a:avLst/>
          </a:prstGeom>
          <a:noFill/>
          <a:ln w="19050" cap="flat" cmpd="sng" algn="ctr">
            <a:solidFill>
              <a:srgbClr val="E1E1E1"/>
            </a:solidFill>
            <a:prstDash val="solid"/>
            <a:headEnd type="none"/>
            <a:tailEnd type="none"/>
          </a:ln>
          <a:effectLst/>
        </p:spPr>
      </p:cxnSp>
      <p:cxnSp>
        <p:nvCxnSpPr>
          <p:cNvPr id="925" name="Straight Connector 924"/>
          <p:cNvCxnSpPr/>
          <p:nvPr/>
        </p:nvCxnSpPr>
        <p:spPr>
          <a:xfrm flipV="1">
            <a:off x="9381960" y="5040956"/>
            <a:ext cx="1082872" cy="728137"/>
          </a:xfrm>
          <a:prstGeom prst="line">
            <a:avLst/>
          </a:prstGeom>
          <a:noFill/>
          <a:ln w="19050" cap="flat" cmpd="sng" algn="ctr">
            <a:solidFill>
              <a:srgbClr val="E1E1E1"/>
            </a:solidFill>
            <a:prstDash val="solid"/>
            <a:headEnd type="none"/>
            <a:tailEnd type="none"/>
          </a:ln>
          <a:effectLst/>
        </p:spPr>
      </p:cxnSp>
      <p:cxnSp>
        <p:nvCxnSpPr>
          <p:cNvPr id="926" name="Straight Connector 925"/>
          <p:cNvCxnSpPr/>
          <p:nvPr/>
        </p:nvCxnSpPr>
        <p:spPr>
          <a:xfrm flipH="1">
            <a:off x="9456640" y="3005901"/>
            <a:ext cx="1194896" cy="970852"/>
          </a:xfrm>
          <a:prstGeom prst="line">
            <a:avLst/>
          </a:prstGeom>
          <a:noFill/>
          <a:ln w="19050" cap="flat" cmpd="sng" algn="ctr">
            <a:solidFill>
              <a:srgbClr val="E1E1E1"/>
            </a:solidFill>
            <a:prstDash val="solid"/>
            <a:headEnd type="none"/>
            <a:tailEnd type="none"/>
          </a:ln>
          <a:effectLst/>
        </p:spPr>
      </p:cxnSp>
      <p:cxnSp>
        <p:nvCxnSpPr>
          <p:cNvPr id="939" name="Straight Connector 938"/>
          <p:cNvCxnSpPr/>
          <p:nvPr/>
        </p:nvCxnSpPr>
        <p:spPr>
          <a:xfrm>
            <a:off x="7888344" y="3827391"/>
            <a:ext cx="1493617" cy="1941703"/>
          </a:xfrm>
          <a:prstGeom prst="line">
            <a:avLst/>
          </a:prstGeom>
          <a:noFill/>
          <a:ln w="19050" cap="flat" cmpd="sng" algn="ctr">
            <a:solidFill>
              <a:srgbClr val="E1E1E1"/>
            </a:solidFill>
            <a:prstDash val="solid"/>
            <a:headEnd type="none"/>
            <a:tailEnd type="none"/>
          </a:ln>
          <a:effectLst/>
        </p:spPr>
      </p:cxnSp>
      <p:grpSp>
        <p:nvGrpSpPr>
          <p:cNvPr id="945" name="Group 944"/>
          <p:cNvGrpSpPr/>
          <p:nvPr/>
        </p:nvGrpSpPr>
        <p:grpSpPr>
          <a:xfrm>
            <a:off x="10157986" y="4732387"/>
            <a:ext cx="492894" cy="492894"/>
            <a:chOff x="457200" y="4233356"/>
            <a:chExt cx="502920" cy="502920"/>
          </a:xfrm>
        </p:grpSpPr>
        <p:sp>
          <p:nvSpPr>
            <p:cNvPr id="946" name="Oval 945"/>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47" name="Group 18"/>
            <p:cNvGrpSpPr>
              <a:grpSpLocks noChangeAspect="1"/>
            </p:cNvGrpSpPr>
            <p:nvPr/>
          </p:nvGrpSpPr>
          <p:grpSpPr bwMode="auto">
            <a:xfrm>
              <a:off x="594995" y="4370516"/>
              <a:ext cx="233680" cy="228600"/>
              <a:chOff x="3825" y="2115"/>
              <a:chExt cx="184" cy="180"/>
            </a:xfrm>
          </p:grpSpPr>
          <p:sp>
            <p:nvSpPr>
              <p:cNvPr id="948" name="Freeform 19"/>
              <p:cNvSpPr>
                <a:spLocks/>
              </p:cNvSpPr>
              <p:nvPr/>
            </p:nvSpPr>
            <p:spPr bwMode="auto">
              <a:xfrm>
                <a:off x="3825" y="2115"/>
                <a:ext cx="172" cy="180"/>
              </a:xfrm>
              <a:custGeom>
                <a:avLst/>
                <a:gdLst>
                  <a:gd name="T0" fmla="*/ 79 w 86"/>
                  <a:gd name="T1" fmla="*/ 51 h 89"/>
                  <a:gd name="T2" fmla="*/ 79 w 86"/>
                  <a:gd name="T3" fmla="*/ 44 h 89"/>
                  <a:gd name="T4" fmla="*/ 78 w 86"/>
                  <a:gd name="T5" fmla="*/ 34 h 89"/>
                  <a:gd name="T6" fmla="*/ 86 w 86"/>
                  <a:gd name="T7" fmla="*/ 30 h 89"/>
                  <a:gd name="T8" fmla="*/ 77 w 86"/>
                  <a:gd name="T9" fmla="*/ 15 h 89"/>
                  <a:gd name="T10" fmla="*/ 70 w 86"/>
                  <a:gd name="T11" fmla="*/ 19 h 89"/>
                  <a:gd name="T12" fmla="*/ 51 w 86"/>
                  <a:gd name="T13" fmla="*/ 8 h 89"/>
                  <a:gd name="T14" fmla="*/ 51 w 86"/>
                  <a:gd name="T15" fmla="*/ 0 h 89"/>
                  <a:gd name="T16" fmla="*/ 34 w 86"/>
                  <a:gd name="T17" fmla="*/ 0 h 89"/>
                  <a:gd name="T18" fmla="*/ 34 w 86"/>
                  <a:gd name="T19" fmla="*/ 9 h 89"/>
                  <a:gd name="T20" fmla="*/ 16 w 86"/>
                  <a:gd name="T21" fmla="*/ 19 h 89"/>
                  <a:gd name="T22" fmla="*/ 8 w 86"/>
                  <a:gd name="T23" fmla="*/ 15 h 89"/>
                  <a:gd name="T24" fmla="*/ 0 w 86"/>
                  <a:gd name="T25" fmla="*/ 30 h 89"/>
                  <a:gd name="T26" fmla="*/ 8 w 86"/>
                  <a:gd name="T27" fmla="*/ 34 h 89"/>
                  <a:gd name="T28" fmla="*/ 6 w 86"/>
                  <a:gd name="T29" fmla="*/ 44 h 89"/>
                  <a:gd name="T30" fmla="*/ 8 w 86"/>
                  <a:gd name="T31" fmla="*/ 54 h 89"/>
                  <a:gd name="T32" fmla="*/ 0 w 86"/>
                  <a:gd name="T33" fmla="*/ 58 h 89"/>
                  <a:gd name="T34" fmla="*/ 8 w 86"/>
                  <a:gd name="T35" fmla="*/ 73 h 89"/>
                  <a:gd name="T36" fmla="*/ 16 w 86"/>
                  <a:gd name="T37" fmla="*/ 69 h 89"/>
                  <a:gd name="T38" fmla="*/ 34 w 86"/>
                  <a:gd name="T39" fmla="*/ 79 h 89"/>
                  <a:gd name="T40" fmla="*/ 34 w 86"/>
                  <a:gd name="T41" fmla="*/ 89 h 89"/>
                  <a:gd name="T42" fmla="*/ 51 w 86"/>
                  <a:gd name="T43" fmla="*/ 89 h 89"/>
                  <a:gd name="T44" fmla="*/ 51 w 86"/>
                  <a:gd name="T45" fmla="*/ 80 h 89"/>
                  <a:gd name="T46" fmla="*/ 63 w 86"/>
                  <a:gd name="T47"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89">
                    <a:moveTo>
                      <a:pt x="79" y="51"/>
                    </a:moveTo>
                    <a:cubicBezTo>
                      <a:pt x="79" y="48"/>
                      <a:pt x="79" y="46"/>
                      <a:pt x="79" y="44"/>
                    </a:cubicBezTo>
                    <a:cubicBezTo>
                      <a:pt x="79" y="41"/>
                      <a:pt x="79" y="37"/>
                      <a:pt x="78" y="34"/>
                    </a:cubicBezTo>
                    <a:cubicBezTo>
                      <a:pt x="86" y="30"/>
                      <a:pt x="86" y="30"/>
                      <a:pt x="86" y="30"/>
                    </a:cubicBezTo>
                    <a:cubicBezTo>
                      <a:pt x="77" y="15"/>
                      <a:pt x="77" y="15"/>
                      <a:pt x="77" y="15"/>
                    </a:cubicBezTo>
                    <a:cubicBezTo>
                      <a:pt x="70" y="19"/>
                      <a:pt x="70" y="19"/>
                      <a:pt x="70" y="19"/>
                    </a:cubicBezTo>
                    <a:cubicBezTo>
                      <a:pt x="65" y="14"/>
                      <a:pt x="58" y="10"/>
                      <a:pt x="51" y="8"/>
                    </a:cubicBezTo>
                    <a:cubicBezTo>
                      <a:pt x="51" y="0"/>
                      <a:pt x="51" y="0"/>
                      <a:pt x="51" y="0"/>
                    </a:cubicBezTo>
                    <a:cubicBezTo>
                      <a:pt x="34" y="0"/>
                      <a:pt x="34" y="0"/>
                      <a:pt x="34" y="0"/>
                    </a:cubicBezTo>
                    <a:cubicBezTo>
                      <a:pt x="34" y="9"/>
                      <a:pt x="34" y="9"/>
                      <a:pt x="34" y="9"/>
                    </a:cubicBezTo>
                    <a:cubicBezTo>
                      <a:pt x="27" y="10"/>
                      <a:pt x="21" y="14"/>
                      <a:pt x="16" y="19"/>
                    </a:cubicBezTo>
                    <a:cubicBezTo>
                      <a:pt x="8" y="15"/>
                      <a:pt x="8" y="15"/>
                      <a:pt x="8" y="15"/>
                    </a:cubicBezTo>
                    <a:cubicBezTo>
                      <a:pt x="0" y="30"/>
                      <a:pt x="0" y="30"/>
                      <a:pt x="0" y="30"/>
                    </a:cubicBezTo>
                    <a:cubicBezTo>
                      <a:pt x="8" y="34"/>
                      <a:pt x="8" y="34"/>
                      <a:pt x="8" y="34"/>
                    </a:cubicBezTo>
                    <a:cubicBezTo>
                      <a:pt x="7" y="37"/>
                      <a:pt x="6" y="41"/>
                      <a:pt x="6" y="44"/>
                    </a:cubicBezTo>
                    <a:cubicBezTo>
                      <a:pt x="6" y="48"/>
                      <a:pt x="7" y="51"/>
                      <a:pt x="8" y="54"/>
                    </a:cubicBezTo>
                    <a:cubicBezTo>
                      <a:pt x="0" y="58"/>
                      <a:pt x="0" y="58"/>
                      <a:pt x="0" y="58"/>
                    </a:cubicBezTo>
                    <a:cubicBezTo>
                      <a:pt x="8" y="73"/>
                      <a:pt x="8" y="73"/>
                      <a:pt x="8" y="73"/>
                    </a:cubicBezTo>
                    <a:cubicBezTo>
                      <a:pt x="16" y="69"/>
                      <a:pt x="16" y="69"/>
                      <a:pt x="16" y="69"/>
                    </a:cubicBezTo>
                    <a:cubicBezTo>
                      <a:pt x="21" y="74"/>
                      <a:pt x="27" y="78"/>
                      <a:pt x="34" y="79"/>
                    </a:cubicBezTo>
                    <a:cubicBezTo>
                      <a:pt x="34" y="89"/>
                      <a:pt x="34" y="89"/>
                      <a:pt x="34" y="89"/>
                    </a:cubicBezTo>
                    <a:cubicBezTo>
                      <a:pt x="51" y="89"/>
                      <a:pt x="51" y="89"/>
                      <a:pt x="51" y="89"/>
                    </a:cubicBezTo>
                    <a:cubicBezTo>
                      <a:pt x="51" y="80"/>
                      <a:pt x="51" y="80"/>
                      <a:pt x="51" y="80"/>
                    </a:cubicBezTo>
                    <a:cubicBezTo>
                      <a:pt x="55" y="79"/>
                      <a:pt x="60" y="77"/>
                      <a:pt x="63" y="74"/>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49" name="Freeform 20"/>
              <p:cNvSpPr>
                <a:spLocks/>
              </p:cNvSpPr>
              <p:nvPr/>
            </p:nvSpPr>
            <p:spPr bwMode="auto">
              <a:xfrm>
                <a:off x="3869" y="2162"/>
                <a:ext cx="62" cy="78"/>
              </a:xfrm>
              <a:custGeom>
                <a:avLst/>
                <a:gdLst>
                  <a:gd name="T0" fmla="*/ 9 w 31"/>
                  <a:gd name="T1" fmla="*/ 39 h 39"/>
                  <a:gd name="T2" fmla="*/ 0 w 31"/>
                  <a:gd name="T3" fmla="*/ 21 h 39"/>
                  <a:gd name="T4" fmla="*/ 21 w 31"/>
                  <a:gd name="T5" fmla="*/ 0 h 39"/>
                  <a:gd name="T6" fmla="*/ 31 w 31"/>
                  <a:gd name="T7" fmla="*/ 3 h 39"/>
                </a:gdLst>
                <a:ahLst/>
                <a:cxnLst>
                  <a:cxn ang="0">
                    <a:pos x="T0" y="T1"/>
                  </a:cxn>
                  <a:cxn ang="0">
                    <a:pos x="T2" y="T3"/>
                  </a:cxn>
                  <a:cxn ang="0">
                    <a:pos x="T4" y="T5"/>
                  </a:cxn>
                  <a:cxn ang="0">
                    <a:pos x="T6" y="T7"/>
                  </a:cxn>
                </a:cxnLst>
                <a:rect l="0" t="0" r="r" b="b"/>
                <a:pathLst>
                  <a:path w="31" h="39">
                    <a:moveTo>
                      <a:pt x="9" y="39"/>
                    </a:moveTo>
                    <a:cubicBezTo>
                      <a:pt x="3" y="35"/>
                      <a:pt x="0" y="29"/>
                      <a:pt x="0" y="21"/>
                    </a:cubicBezTo>
                    <a:cubicBezTo>
                      <a:pt x="0" y="10"/>
                      <a:pt x="9" y="0"/>
                      <a:pt x="21" y="0"/>
                    </a:cubicBezTo>
                    <a:cubicBezTo>
                      <a:pt x="25" y="0"/>
                      <a:pt x="28" y="1"/>
                      <a:pt x="31" y="3"/>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50" name="Freeform 21"/>
              <p:cNvSpPr>
                <a:spLocks/>
              </p:cNvSpPr>
              <p:nvPr/>
            </p:nvSpPr>
            <p:spPr bwMode="auto">
              <a:xfrm>
                <a:off x="3889" y="2178"/>
                <a:ext cx="120" cy="95"/>
              </a:xfrm>
              <a:custGeom>
                <a:avLst/>
                <a:gdLst>
                  <a:gd name="T0" fmla="*/ 12 w 60"/>
                  <a:gd name="T1" fmla="*/ 8 h 47"/>
                  <a:gd name="T2" fmla="*/ 14 w 60"/>
                  <a:gd name="T3" fmla="*/ 14 h 47"/>
                  <a:gd name="T4" fmla="*/ 9 w 60"/>
                  <a:gd name="T5" fmla="*/ 15 h 47"/>
                  <a:gd name="T6" fmla="*/ 1 w 60"/>
                  <a:gd name="T7" fmla="*/ 10 h 47"/>
                  <a:gd name="T8" fmla="*/ 0 w 60"/>
                  <a:gd name="T9" fmla="*/ 16 h 47"/>
                  <a:gd name="T10" fmla="*/ 15 w 60"/>
                  <a:gd name="T11" fmla="*/ 26 h 47"/>
                  <a:gd name="T12" fmla="*/ 19 w 60"/>
                  <a:gd name="T13" fmla="*/ 25 h 47"/>
                  <a:gd name="T14" fmla="*/ 49 w 60"/>
                  <a:gd name="T15" fmla="*/ 45 h 47"/>
                  <a:gd name="T16" fmla="*/ 50 w 60"/>
                  <a:gd name="T17" fmla="*/ 45 h 47"/>
                  <a:gd name="T18" fmla="*/ 55 w 60"/>
                  <a:gd name="T19" fmla="*/ 47 h 47"/>
                  <a:gd name="T20" fmla="*/ 60 w 60"/>
                  <a:gd name="T21" fmla="*/ 40 h 47"/>
                  <a:gd name="T22" fmla="*/ 55 w 60"/>
                  <a:gd name="T23" fmla="*/ 36 h 47"/>
                  <a:gd name="T24" fmla="*/ 26 w 60"/>
                  <a:gd name="T25" fmla="*/ 14 h 47"/>
                  <a:gd name="T26" fmla="*/ 25 w 60"/>
                  <a:gd name="T27" fmla="*/ 12 h 47"/>
                  <a:gd name="T28" fmla="*/ 11 w 60"/>
                  <a:gd name="T29" fmla="*/ 1 h 47"/>
                  <a:gd name="T30" fmla="*/ 6 w 60"/>
                  <a:gd name="T31" fmla="*/ 3 h 47"/>
                  <a:gd name="T32" fmla="*/ 12 w 60"/>
                  <a:gd name="T33"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47">
                    <a:moveTo>
                      <a:pt x="12" y="8"/>
                    </a:moveTo>
                    <a:cubicBezTo>
                      <a:pt x="12" y="8"/>
                      <a:pt x="15" y="11"/>
                      <a:pt x="14" y="14"/>
                    </a:cubicBezTo>
                    <a:cubicBezTo>
                      <a:pt x="12" y="17"/>
                      <a:pt x="9" y="15"/>
                      <a:pt x="9" y="15"/>
                    </a:cubicBezTo>
                    <a:cubicBezTo>
                      <a:pt x="1" y="10"/>
                      <a:pt x="1" y="10"/>
                      <a:pt x="1" y="10"/>
                    </a:cubicBezTo>
                    <a:cubicBezTo>
                      <a:pt x="0" y="12"/>
                      <a:pt x="0" y="14"/>
                      <a:pt x="0" y="16"/>
                    </a:cubicBezTo>
                    <a:cubicBezTo>
                      <a:pt x="1" y="23"/>
                      <a:pt x="8" y="28"/>
                      <a:pt x="15" y="26"/>
                    </a:cubicBezTo>
                    <a:cubicBezTo>
                      <a:pt x="17" y="26"/>
                      <a:pt x="18" y="26"/>
                      <a:pt x="19" y="25"/>
                    </a:cubicBezTo>
                    <a:cubicBezTo>
                      <a:pt x="49" y="45"/>
                      <a:pt x="49" y="45"/>
                      <a:pt x="49" y="45"/>
                    </a:cubicBezTo>
                    <a:cubicBezTo>
                      <a:pt x="50" y="45"/>
                      <a:pt x="50" y="45"/>
                      <a:pt x="50" y="45"/>
                    </a:cubicBezTo>
                    <a:cubicBezTo>
                      <a:pt x="52" y="47"/>
                      <a:pt x="53" y="47"/>
                      <a:pt x="55" y="47"/>
                    </a:cubicBezTo>
                    <a:cubicBezTo>
                      <a:pt x="58" y="46"/>
                      <a:pt x="60" y="44"/>
                      <a:pt x="60" y="40"/>
                    </a:cubicBezTo>
                    <a:cubicBezTo>
                      <a:pt x="59" y="38"/>
                      <a:pt x="57" y="37"/>
                      <a:pt x="55" y="36"/>
                    </a:cubicBezTo>
                    <a:cubicBezTo>
                      <a:pt x="26" y="14"/>
                      <a:pt x="26" y="14"/>
                      <a:pt x="26" y="14"/>
                    </a:cubicBezTo>
                    <a:cubicBezTo>
                      <a:pt x="26" y="13"/>
                      <a:pt x="26" y="13"/>
                      <a:pt x="25" y="12"/>
                    </a:cubicBezTo>
                    <a:cubicBezTo>
                      <a:pt x="24" y="5"/>
                      <a:pt x="17" y="0"/>
                      <a:pt x="11" y="1"/>
                    </a:cubicBezTo>
                    <a:cubicBezTo>
                      <a:pt x="9" y="2"/>
                      <a:pt x="7" y="2"/>
                      <a:pt x="6" y="3"/>
                    </a:cubicBezTo>
                    <a:lnTo>
                      <a:pt x="12" y="8"/>
                    </a:ln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72" name="Group 971"/>
          <p:cNvGrpSpPr/>
          <p:nvPr/>
        </p:nvGrpSpPr>
        <p:grpSpPr>
          <a:xfrm>
            <a:off x="7636293" y="3603840"/>
            <a:ext cx="492894" cy="492894"/>
            <a:chOff x="457200" y="2841460"/>
            <a:chExt cx="502920" cy="502920"/>
          </a:xfrm>
        </p:grpSpPr>
        <p:sp>
          <p:nvSpPr>
            <p:cNvPr id="973" name="Oval 972"/>
            <p:cNvSpPr/>
            <p:nvPr/>
          </p:nvSpPr>
          <p:spPr bwMode="auto">
            <a:xfrm>
              <a:off x="457200"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74" name="Group 59"/>
            <p:cNvGrpSpPr>
              <a:grpSpLocks noChangeAspect="1"/>
            </p:cNvGrpSpPr>
            <p:nvPr/>
          </p:nvGrpSpPr>
          <p:grpSpPr bwMode="auto">
            <a:xfrm>
              <a:off x="602672" y="3001480"/>
              <a:ext cx="211976" cy="182880"/>
              <a:chOff x="897" y="1587"/>
              <a:chExt cx="357" cy="308"/>
            </a:xfrm>
            <a:solidFill>
              <a:srgbClr val="0078D7"/>
            </a:solidFill>
          </p:grpSpPr>
          <p:sp>
            <p:nvSpPr>
              <p:cNvPr id="975" name="Line 60"/>
              <p:cNvSpPr>
                <a:spLocks noChangeShapeType="1"/>
              </p:cNvSpPr>
              <p:nvPr/>
            </p:nvSpPr>
            <p:spPr bwMode="auto">
              <a:xfrm flipV="1">
                <a:off x="950" y="1587"/>
                <a:ext cx="0" cy="308"/>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6" name="Freeform 61"/>
              <p:cNvSpPr>
                <a:spLocks/>
              </p:cNvSpPr>
              <p:nvPr/>
            </p:nvSpPr>
            <p:spPr bwMode="auto">
              <a:xfrm>
                <a:off x="897" y="1587"/>
                <a:ext cx="108" cy="54"/>
              </a:xfrm>
              <a:custGeom>
                <a:avLst/>
                <a:gdLst>
                  <a:gd name="T0" fmla="*/ 0 w 108"/>
                  <a:gd name="T1" fmla="*/ 54 h 54"/>
                  <a:gd name="T2" fmla="*/ 53 w 108"/>
                  <a:gd name="T3" fmla="*/ 0 h 54"/>
                  <a:gd name="T4" fmla="*/ 108 w 108"/>
                  <a:gd name="T5" fmla="*/ 54 h 54"/>
                </a:gdLst>
                <a:ahLst/>
                <a:cxnLst>
                  <a:cxn ang="0">
                    <a:pos x="T0" y="T1"/>
                  </a:cxn>
                  <a:cxn ang="0">
                    <a:pos x="T2" y="T3"/>
                  </a:cxn>
                  <a:cxn ang="0">
                    <a:pos x="T4" y="T5"/>
                  </a:cxn>
                </a:cxnLst>
                <a:rect l="0" t="0" r="r" b="b"/>
                <a:pathLst>
                  <a:path w="108" h="54">
                    <a:moveTo>
                      <a:pt x="0" y="54"/>
                    </a:moveTo>
                    <a:lnTo>
                      <a:pt x="53" y="0"/>
                    </a:lnTo>
                    <a:lnTo>
                      <a:pt x="108" y="54"/>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7" name="Freeform 62"/>
              <p:cNvSpPr>
                <a:spLocks/>
              </p:cNvSpPr>
              <p:nvPr/>
            </p:nvSpPr>
            <p:spPr bwMode="auto">
              <a:xfrm>
                <a:off x="897" y="1841"/>
                <a:ext cx="108" cy="54"/>
              </a:xfrm>
              <a:custGeom>
                <a:avLst/>
                <a:gdLst>
                  <a:gd name="T0" fmla="*/ 108 w 108"/>
                  <a:gd name="T1" fmla="*/ 0 h 54"/>
                  <a:gd name="T2" fmla="*/ 53 w 108"/>
                  <a:gd name="T3" fmla="*/ 54 h 54"/>
                  <a:gd name="T4" fmla="*/ 0 w 108"/>
                  <a:gd name="T5" fmla="*/ 0 h 54"/>
                </a:gdLst>
                <a:ahLst/>
                <a:cxnLst>
                  <a:cxn ang="0">
                    <a:pos x="T0" y="T1"/>
                  </a:cxn>
                  <a:cxn ang="0">
                    <a:pos x="T2" y="T3"/>
                  </a:cxn>
                  <a:cxn ang="0">
                    <a:pos x="T4" y="T5"/>
                  </a:cxn>
                </a:cxnLst>
                <a:rect l="0" t="0" r="r" b="b"/>
                <a:pathLst>
                  <a:path w="108" h="54">
                    <a:moveTo>
                      <a:pt x="108" y="0"/>
                    </a:moveTo>
                    <a:lnTo>
                      <a:pt x="53" y="54"/>
                    </a:lnTo>
                    <a:lnTo>
                      <a:pt x="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8" name="Line 63"/>
              <p:cNvSpPr>
                <a:spLocks noChangeShapeType="1"/>
              </p:cNvSpPr>
              <p:nvPr/>
            </p:nvSpPr>
            <p:spPr bwMode="auto">
              <a:xfrm>
                <a:off x="1057" y="1627"/>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9" name="Line 64"/>
              <p:cNvSpPr>
                <a:spLocks noChangeShapeType="1"/>
              </p:cNvSpPr>
              <p:nvPr/>
            </p:nvSpPr>
            <p:spPr bwMode="auto">
              <a:xfrm>
                <a:off x="1057" y="1869"/>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0" name="Line 65"/>
              <p:cNvSpPr>
                <a:spLocks noChangeShapeType="1"/>
              </p:cNvSpPr>
              <p:nvPr/>
            </p:nvSpPr>
            <p:spPr bwMode="auto">
              <a:xfrm>
                <a:off x="1012" y="178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1" name="Line 66"/>
              <p:cNvSpPr>
                <a:spLocks noChangeShapeType="1"/>
              </p:cNvSpPr>
              <p:nvPr/>
            </p:nvSpPr>
            <p:spPr bwMode="auto">
              <a:xfrm>
                <a:off x="1012" y="170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82" name="Group 981"/>
          <p:cNvGrpSpPr/>
          <p:nvPr/>
        </p:nvGrpSpPr>
        <p:grpSpPr>
          <a:xfrm>
            <a:off x="3255510" y="5490915"/>
            <a:ext cx="492894" cy="492894"/>
            <a:chOff x="4297892" y="4233356"/>
            <a:chExt cx="502920" cy="502920"/>
          </a:xfrm>
        </p:grpSpPr>
        <p:sp>
          <p:nvSpPr>
            <p:cNvPr id="983" name="Oval 982"/>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84" name="Group 983"/>
            <p:cNvGrpSpPr>
              <a:grpSpLocks noChangeAspect="1"/>
            </p:cNvGrpSpPr>
            <p:nvPr/>
          </p:nvGrpSpPr>
          <p:grpSpPr>
            <a:xfrm>
              <a:off x="4457912" y="4387032"/>
              <a:ext cx="182880" cy="195568"/>
              <a:chOff x="7621033" y="3475768"/>
              <a:chExt cx="200024" cy="213901"/>
            </a:xfrm>
            <a:solidFill>
              <a:srgbClr val="0078D7"/>
            </a:solidFill>
          </p:grpSpPr>
          <p:sp>
            <p:nvSpPr>
              <p:cNvPr id="985" name="Freeform 20"/>
              <p:cNvSpPr>
                <a:spLocks/>
              </p:cNvSpPr>
              <p:nvPr/>
            </p:nvSpPr>
            <p:spPr bwMode="auto">
              <a:xfrm>
                <a:off x="7623015" y="3475768"/>
                <a:ext cx="189315" cy="207157"/>
              </a:xfrm>
              <a:custGeom>
                <a:avLst/>
                <a:gdLst>
                  <a:gd name="T0" fmla="*/ 96 w 96"/>
                  <a:gd name="T1" fmla="*/ 48 h 104"/>
                  <a:gd name="T2" fmla="*/ 48 w 96"/>
                  <a:gd name="T3" fmla="*/ 0 h 104"/>
                  <a:gd name="T4" fmla="*/ 0 w 96"/>
                  <a:gd name="T5" fmla="*/ 48 h 104"/>
                  <a:gd name="T6" fmla="*/ 0 w 96"/>
                  <a:gd name="T7" fmla="*/ 87 h 104"/>
                  <a:gd name="T8" fmla="*/ 14 w 96"/>
                  <a:gd name="T9" fmla="*/ 103 h 104"/>
                  <a:gd name="T10" fmla="*/ 35 w 96"/>
                  <a:gd name="T11" fmla="*/ 103 h 104"/>
                </a:gdLst>
                <a:ahLst/>
                <a:cxnLst>
                  <a:cxn ang="0">
                    <a:pos x="T0" y="T1"/>
                  </a:cxn>
                  <a:cxn ang="0">
                    <a:pos x="T2" y="T3"/>
                  </a:cxn>
                  <a:cxn ang="0">
                    <a:pos x="T4" y="T5"/>
                  </a:cxn>
                  <a:cxn ang="0">
                    <a:pos x="T6" y="T7"/>
                  </a:cxn>
                  <a:cxn ang="0">
                    <a:pos x="T8" y="T9"/>
                  </a:cxn>
                  <a:cxn ang="0">
                    <a:pos x="T10" y="T11"/>
                  </a:cxn>
                </a:cxnLst>
                <a:rect l="0" t="0" r="r" b="b"/>
                <a:pathLst>
                  <a:path w="96" h="104">
                    <a:moveTo>
                      <a:pt x="96" y="48"/>
                    </a:moveTo>
                    <a:cubicBezTo>
                      <a:pt x="96" y="21"/>
                      <a:pt x="75" y="0"/>
                      <a:pt x="48" y="0"/>
                    </a:cubicBezTo>
                    <a:cubicBezTo>
                      <a:pt x="21" y="0"/>
                      <a:pt x="0" y="21"/>
                      <a:pt x="0" y="48"/>
                    </a:cubicBezTo>
                    <a:cubicBezTo>
                      <a:pt x="0" y="87"/>
                      <a:pt x="0" y="87"/>
                      <a:pt x="0" y="87"/>
                    </a:cubicBezTo>
                    <a:cubicBezTo>
                      <a:pt x="0" y="87"/>
                      <a:pt x="4" y="101"/>
                      <a:pt x="14" y="103"/>
                    </a:cubicBezTo>
                    <a:cubicBezTo>
                      <a:pt x="24" y="104"/>
                      <a:pt x="35" y="103"/>
                      <a:pt x="35" y="103"/>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6" name="Freeform 21"/>
              <p:cNvSpPr>
                <a:spLocks/>
              </p:cNvSpPr>
              <p:nvPr/>
            </p:nvSpPr>
            <p:spPr bwMode="auto">
              <a:xfrm>
                <a:off x="7621033" y="3566957"/>
                <a:ext cx="33700" cy="70374"/>
              </a:xfrm>
              <a:custGeom>
                <a:avLst/>
                <a:gdLst>
                  <a:gd name="T0" fmla="*/ 17 w 17"/>
                  <a:gd name="T1" fmla="*/ 1 h 35"/>
                  <a:gd name="T2" fmla="*/ 17 w 17"/>
                  <a:gd name="T3" fmla="*/ 34 h 35"/>
                  <a:gd name="T4" fmla="*/ 1 w 17"/>
                  <a:gd name="T5" fmla="*/ 30 h 35"/>
                  <a:gd name="T6" fmla="*/ 1 w 17"/>
                  <a:gd name="T7" fmla="*/ 5 h 35"/>
                  <a:gd name="T8" fmla="*/ 17 w 17"/>
                  <a:gd name="T9" fmla="*/ 1 h 35"/>
                </a:gdLst>
                <a:ahLst/>
                <a:cxnLst>
                  <a:cxn ang="0">
                    <a:pos x="T0" y="T1"/>
                  </a:cxn>
                  <a:cxn ang="0">
                    <a:pos x="T2" y="T3"/>
                  </a:cxn>
                  <a:cxn ang="0">
                    <a:pos x="T4" y="T5"/>
                  </a:cxn>
                  <a:cxn ang="0">
                    <a:pos x="T6" y="T7"/>
                  </a:cxn>
                  <a:cxn ang="0">
                    <a:pos x="T8" y="T9"/>
                  </a:cxn>
                </a:cxnLst>
                <a:rect l="0" t="0" r="r" b="b"/>
                <a:pathLst>
                  <a:path w="17" h="35">
                    <a:moveTo>
                      <a:pt x="17" y="1"/>
                    </a:moveTo>
                    <a:cubicBezTo>
                      <a:pt x="17" y="34"/>
                      <a:pt x="17" y="34"/>
                      <a:pt x="17" y="34"/>
                    </a:cubicBezTo>
                    <a:cubicBezTo>
                      <a:pt x="17" y="34"/>
                      <a:pt x="1" y="35"/>
                      <a:pt x="1" y="30"/>
                    </a:cubicBezTo>
                    <a:cubicBezTo>
                      <a:pt x="1" y="26"/>
                      <a:pt x="1" y="5"/>
                      <a:pt x="1" y="5"/>
                    </a:cubicBezTo>
                    <a:cubicBezTo>
                      <a:pt x="1" y="5"/>
                      <a:pt x="0" y="0"/>
                      <a:pt x="17" y="1"/>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7" name="Oval 22"/>
              <p:cNvSpPr>
                <a:spLocks noChangeArrowheads="1"/>
              </p:cNvSpPr>
              <p:nvPr/>
            </p:nvSpPr>
            <p:spPr bwMode="auto">
              <a:xfrm>
                <a:off x="7674557" y="3661916"/>
                <a:ext cx="29735" cy="27753"/>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8" name="Oval 23"/>
              <p:cNvSpPr>
                <a:spLocks noChangeArrowheads="1"/>
              </p:cNvSpPr>
              <p:nvPr/>
            </p:nvSpPr>
            <p:spPr bwMode="auto">
              <a:xfrm>
                <a:off x="7793304" y="3561408"/>
                <a:ext cx="27753" cy="29735"/>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96" name="Group 995"/>
          <p:cNvGrpSpPr/>
          <p:nvPr/>
        </p:nvGrpSpPr>
        <p:grpSpPr>
          <a:xfrm>
            <a:off x="126080" y="2277055"/>
            <a:ext cx="12114008" cy="3672486"/>
            <a:chOff x="126878" y="2753588"/>
            <a:chExt cx="12360426" cy="3747190"/>
          </a:xfrm>
        </p:grpSpPr>
        <p:sp>
          <p:nvSpPr>
            <p:cNvPr id="1006" name="Customer text"/>
            <p:cNvSpPr/>
            <p:nvPr/>
          </p:nvSpPr>
          <p:spPr>
            <a:xfrm>
              <a:off x="5297152" y="4206109"/>
              <a:ext cx="1219944"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Forecast</a:t>
              </a:r>
            </a:p>
          </p:txBody>
        </p:sp>
        <p:sp>
          <p:nvSpPr>
            <p:cNvPr id="1007" name="Customer text"/>
            <p:cNvSpPr/>
            <p:nvPr/>
          </p:nvSpPr>
          <p:spPr>
            <a:xfrm>
              <a:off x="10859674" y="5293833"/>
              <a:ext cx="1627630" cy="432987"/>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Equipment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maintenance</a:t>
              </a:r>
            </a:p>
          </p:txBody>
        </p:sp>
        <p:sp>
          <p:nvSpPr>
            <p:cNvPr id="1008" name="Customer text"/>
            <p:cNvSpPr/>
            <p:nvPr/>
          </p:nvSpPr>
          <p:spPr>
            <a:xfrm>
              <a:off x="8212121" y="4192616"/>
              <a:ext cx="1179024" cy="263492"/>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Accounts</a:t>
              </a:r>
            </a:p>
          </p:txBody>
        </p:sp>
        <p:sp>
          <p:nvSpPr>
            <p:cNvPr id="1010" name="Customer text"/>
            <p:cNvSpPr/>
            <p:nvPr/>
          </p:nvSpPr>
          <p:spPr>
            <a:xfrm>
              <a:off x="2096107" y="6067791"/>
              <a:ext cx="1231648"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Service</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requests</a:t>
              </a:r>
            </a:p>
          </p:txBody>
        </p:sp>
        <p:sp>
          <p:nvSpPr>
            <p:cNvPr id="1011" name="Customer text"/>
            <p:cNvSpPr/>
            <p:nvPr/>
          </p:nvSpPr>
          <p:spPr>
            <a:xfrm>
              <a:off x="7315398" y="3486541"/>
              <a:ext cx="1071692"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Orders</a:t>
              </a:r>
            </a:p>
          </p:txBody>
        </p:sp>
        <p:sp>
          <p:nvSpPr>
            <p:cNvPr id="1012" name="Customer text"/>
            <p:cNvSpPr/>
            <p:nvPr/>
          </p:nvSpPr>
          <p:spPr>
            <a:xfrm>
              <a:off x="937087" y="4907946"/>
              <a:ext cx="1190684"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Support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case</a:t>
              </a:r>
            </a:p>
          </p:txBody>
        </p:sp>
        <p:sp>
          <p:nvSpPr>
            <p:cNvPr id="1013" name="Customer text"/>
            <p:cNvSpPr/>
            <p:nvPr/>
          </p:nvSpPr>
          <p:spPr>
            <a:xfrm>
              <a:off x="126878" y="2753588"/>
              <a:ext cx="1415010" cy="26358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Shipments</a:t>
              </a:r>
            </a:p>
          </p:txBody>
        </p:sp>
      </p:grpSp>
      <p:cxnSp>
        <p:nvCxnSpPr>
          <p:cNvPr id="1022" name="Straight Connector 1021"/>
          <p:cNvCxnSpPr/>
          <p:nvPr/>
        </p:nvCxnSpPr>
        <p:spPr>
          <a:xfrm flipH="1" flipV="1">
            <a:off x="3855575" y="4648883"/>
            <a:ext cx="1045534" cy="896172"/>
          </a:xfrm>
          <a:prstGeom prst="line">
            <a:avLst/>
          </a:prstGeom>
          <a:noFill/>
          <a:ln w="19050" cap="flat" cmpd="sng" algn="ctr">
            <a:solidFill>
              <a:srgbClr val="E1E1E1"/>
            </a:solidFill>
            <a:prstDash val="solid"/>
            <a:headEnd type="none"/>
            <a:tailEnd type="none"/>
          </a:ln>
          <a:effectLst/>
        </p:spPr>
      </p:cxnSp>
      <p:sp>
        <p:nvSpPr>
          <p:cNvPr id="266" name="Mobile node 1"/>
          <p:cNvSpPr/>
          <p:nvPr/>
        </p:nvSpPr>
        <p:spPr bwMode="auto">
          <a:xfrm>
            <a:off x="1235879" y="365175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7" name="Mobile node 1"/>
          <p:cNvSpPr/>
          <p:nvPr/>
        </p:nvSpPr>
        <p:spPr bwMode="auto">
          <a:xfrm>
            <a:off x="3693278" y="1859163"/>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8" name="Mobile node 1"/>
          <p:cNvSpPr/>
          <p:nvPr/>
        </p:nvSpPr>
        <p:spPr bwMode="auto">
          <a:xfrm>
            <a:off x="4215623" y="3016634"/>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2" name="Mobile node 1"/>
          <p:cNvSpPr/>
          <p:nvPr/>
        </p:nvSpPr>
        <p:spPr bwMode="auto">
          <a:xfrm>
            <a:off x="4868556" y="544435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3" name="Mobile node 1"/>
          <p:cNvSpPr/>
          <p:nvPr/>
        </p:nvSpPr>
        <p:spPr bwMode="auto">
          <a:xfrm>
            <a:off x="3663599" y="445902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4" name="Mobile node 1"/>
          <p:cNvSpPr/>
          <p:nvPr/>
        </p:nvSpPr>
        <p:spPr bwMode="auto">
          <a:xfrm>
            <a:off x="1787904" y="560462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5" name="Mobile node 1"/>
          <p:cNvSpPr/>
          <p:nvPr/>
        </p:nvSpPr>
        <p:spPr bwMode="auto">
          <a:xfrm>
            <a:off x="5907312" y="473800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6" name="Mobile node 1"/>
          <p:cNvSpPr/>
          <p:nvPr/>
        </p:nvSpPr>
        <p:spPr bwMode="auto">
          <a:xfrm>
            <a:off x="9308495" y="393073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7" name="Mobile node 1"/>
          <p:cNvSpPr/>
          <p:nvPr/>
        </p:nvSpPr>
        <p:spPr bwMode="auto">
          <a:xfrm>
            <a:off x="10519389" y="2921662"/>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8" name="Mobile node 1"/>
          <p:cNvSpPr/>
          <p:nvPr/>
        </p:nvSpPr>
        <p:spPr bwMode="auto">
          <a:xfrm>
            <a:off x="8471556" y="46192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9" name="Mobile node 1"/>
          <p:cNvSpPr/>
          <p:nvPr/>
        </p:nvSpPr>
        <p:spPr bwMode="auto">
          <a:xfrm>
            <a:off x="8637756" y="264861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0" name="Mobile node 1"/>
          <p:cNvSpPr/>
          <p:nvPr/>
        </p:nvSpPr>
        <p:spPr bwMode="auto">
          <a:xfrm>
            <a:off x="6744254" y="21618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1" name="Mobile node 1"/>
          <p:cNvSpPr/>
          <p:nvPr/>
        </p:nvSpPr>
        <p:spPr bwMode="auto">
          <a:xfrm>
            <a:off x="6453401" y="399009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2" name="Mobile node 1"/>
          <p:cNvSpPr/>
          <p:nvPr/>
        </p:nvSpPr>
        <p:spPr bwMode="auto">
          <a:xfrm>
            <a:off x="9255073" y="565210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3" name="Mobile node 1"/>
          <p:cNvSpPr/>
          <p:nvPr/>
        </p:nvSpPr>
        <p:spPr bwMode="auto">
          <a:xfrm>
            <a:off x="5094115" y="229840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3" name="Mobile node 1">
            <a:extLst>
              <a:ext uri="{FF2B5EF4-FFF2-40B4-BE49-F238E27FC236}">
                <a16:creationId xmlns:a16="http://schemas.microsoft.com/office/drawing/2014/main" id="{8773B64D-6EF5-4340-9E96-954E196D443A}"/>
              </a:ext>
            </a:extLst>
          </p:cNvPr>
          <p:cNvSpPr/>
          <p:nvPr/>
        </p:nvSpPr>
        <p:spPr bwMode="auto">
          <a:xfrm>
            <a:off x="3060313" y="327721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4" name="Mobile node 1">
            <a:extLst>
              <a:ext uri="{FF2B5EF4-FFF2-40B4-BE49-F238E27FC236}">
                <a16:creationId xmlns:a16="http://schemas.microsoft.com/office/drawing/2014/main" id="{FA1BDF4D-5F5C-4783-B225-3A5037DAD901}"/>
              </a:ext>
            </a:extLst>
          </p:cNvPr>
          <p:cNvSpPr/>
          <p:nvPr/>
        </p:nvSpPr>
        <p:spPr bwMode="auto">
          <a:xfrm>
            <a:off x="9410119"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31" name="Group 130">
            <a:extLst>
              <a:ext uri="{FF2B5EF4-FFF2-40B4-BE49-F238E27FC236}">
                <a16:creationId xmlns:a16="http://schemas.microsoft.com/office/drawing/2014/main" id="{01FAA79F-F161-4C83-9A23-F9733964BE0D}"/>
              </a:ext>
            </a:extLst>
          </p:cNvPr>
          <p:cNvGrpSpPr/>
          <p:nvPr/>
        </p:nvGrpSpPr>
        <p:grpSpPr>
          <a:xfrm>
            <a:off x="1933368" y="1807311"/>
            <a:ext cx="8932904" cy="3847912"/>
            <a:chOff x="1971532" y="1842819"/>
            <a:chExt cx="9113320" cy="3925628"/>
          </a:xfrm>
        </p:grpSpPr>
        <p:sp>
          <p:nvSpPr>
            <p:cNvPr id="132" name="Customer text">
              <a:extLst>
                <a:ext uri="{FF2B5EF4-FFF2-40B4-BE49-F238E27FC236}">
                  <a16:creationId xmlns:a16="http://schemas.microsoft.com/office/drawing/2014/main" id="{FF507A4B-FCD9-4D18-B377-F470DF62E629}"/>
                </a:ext>
              </a:extLst>
            </p:cNvPr>
            <p:cNvSpPr/>
            <p:nvPr/>
          </p:nvSpPr>
          <p:spPr>
            <a:xfrm>
              <a:off x="9019615" y="4673707"/>
              <a:ext cx="130363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Meetings</a:t>
              </a:r>
            </a:p>
          </p:txBody>
        </p:sp>
        <p:sp>
          <p:nvSpPr>
            <p:cNvPr id="133" name="Customer text">
              <a:extLst>
                <a:ext uri="{FF2B5EF4-FFF2-40B4-BE49-F238E27FC236}">
                  <a16:creationId xmlns:a16="http://schemas.microsoft.com/office/drawing/2014/main" id="{D0EEC8E9-9653-4B4C-BD33-3A19BA979DC0}"/>
                </a:ext>
              </a:extLst>
            </p:cNvPr>
            <p:cNvSpPr/>
            <p:nvPr/>
          </p:nvSpPr>
          <p:spPr>
            <a:xfrm>
              <a:off x="9192471" y="2665455"/>
              <a:ext cx="1485023"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Documents</a:t>
              </a:r>
            </a:p>
          </p:txBody>
        </p:sp>
        <p:sp>
          <p:nvSpPr>
            <p:cNvPr id="134" name="Customer text">
              <a:extLst>
                <a:ext uri="{FF2B5EF4-FFF2-40B4-BE49-F238E27FC236}">
                  <a16:creationId xmlns:a16="http://schemas.microsoft.com/office/drawing/2014/main" id="{676A3424-93D9-4BD6-9981-DBE05BB65D3A}"/>
                </a:ext>
              </a:extLst>
            </p:cNvPr>
            <p:cNvSpPr/>
            <p:nvPr/>
          </p:nvSpPr>
          <p:spPr>
            <a:xfrm>
              <a:off x="5568433" y="2325197"/>
              <a:ext cx="1264629"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Calendar</a:t>
              </a:r>
            </a:p>
          </p:txBody>
        </p:sp>
        <p:sp>
          <p:nvSpPr>
            <p:cNvPr id="135" name="Customer text">
              <a:extLst>
                <a:ext uri="{FF2B5EF4-FFF2-40B4-BE49-F238E27FC236}">
                  <a16:creationId xmlns:a16="http://schemas.microsoft.com/office/drawing/2014/main" id="{15DE4129-BC91-493D-AA8B-9ADD093B59BA}"/>
                </a:ext>
              </a:extLst>
            </p:cNvPr>
            <p:cNvSpPr/>
            <p:nvPr/>
          </p:nvSpPr>
          <p:spPr>
            <a:xfrm>
              <a:off x="6933896" y="3971309"/>
              <a:ext cx="946716"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Email</a:t>
              </a:r>
            </a:p>
          </p:txBody>
        </p:sp>
        <p:sp>
          <p:nvSpPr>
            <p:cNvPr id="136" name="Customer text">
              <a:extLst>
                <a:ext uri="{FF2B5EF4-FFF2-40B4-BE49-F238E27FC236}">
                  <a16:creationId xmlns:a16="http://schemas.microsoft.com/office/drawing/2014/main" id="{30D108C0-7696-4A3F-8808-5D0BF3DF84CB}"/>
                </a:ext>
              </a:extLst>
            </p:cNvPr>
            <p:cNvSpPr/>
            <p:nvPr/>
          </p:nvSpPr>
          <p:spPr>
            <a:xfrm>
              <a:off x="1971532" y="1842819"/>
              <a:ext cx="170346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Tasks</a:t>
              </a:r>
            </a:p>
          </p:txBody>
        </p:sp>
        <p:sp>
          <p:nvSpPr>
            <p:cNvPr id="137" name="Customer text">
              <a:extLst>
                <a:ext uri="{FF2B5EF4-FFF2-40B4-BE49-F238E27FC236}">
                  <a16:creationId xmlns:a16="http://schemas.microsoft.com/office/drawing/2014/main" id="{DD9AECB7-0615-4C57-9A2A-07F54D5121AF}"/>
                </a:ext>
              </a:extLst>
            </p:cNvPr>
            <p:cNvSpPr/>
            <p:nvPr/>
          </p:nvSpPr>
          <p:spPr>
            <a:xfrm>
              <a:off x="9837775" y="3957294"/>
              <a:ext cx="124707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Message</a:t>
              </a:r>
            </a:p>
          </p:txBody>
        </p:sp>
        <p:sp>
          <p:nvSpPr>
            <p:cNvPr id="138" name="Customer text">
              <a:extLst>
                <a:ext uri="{FF2B5EF4-FFF2-40B4-BE49-F238E27FC236}">
                  <a16:creationId xmlns:a16="http://schemas.microsoft.com/office/drawing/2014/main" id="{67929464-2480-47A8-8F9E-B904B2921A9A}"/>
                </a:ext>
              </a:extLst>
            </p:cNvPr>
            <p:cNvSpPr/>
            <p:nvPr/>
          </p:nvSpPr>
          <p:spPr>
            <a:xfrm>
              <a:off x="2559461" y="4513790"/>
              <a:ext cx="107739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People</a:t>
              </a:r>
            </a:p>
          </p:txBody>
        </p:sp>
        <p:sp>
          <p:nvSpPr>
            <p:cNvPr id="139" name="Customer text">
              <a:extLst>
                <a:ext uri="{FF2B5EF4-FFF2-40B4-BE49-F238E27FC236}">
                  <a16:creationId xmlns:a16="http://schemas.microsoft.com/office/drawing/2014/main" id="{79E61F19-A959-463A-A54B-FF2D47B67319}"/>
                </a:ext>
              </a:extLst>
            </p:cNvPr>
            <p:cNvSpPr/>
            <p:nvPr/>
          </p:nvSpPr>
          <p:spPr>
            <a:xfrm>
              <a:off x="3632759" y="5504898"/>
              <a:ext cx="118661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Storage</a:t>
              </a:r>
            </a:p>
          </p:txBody>
        </p:sp>
      </p:grpSp>
      <p:grpSp>
        <p:nvGrpSpPr>
          <p:cNvPr id="140" name="Group 139">
            <a:extLst>
              <a:ext uri="{FF2B5EF4-FFF2-40B4-BE49-F238E27FC236}">
                <a16:creationId xmlns:a16="http://schemas.microsoft.com/office/drawing/2014/main" id="{48367E81-3CBB-42C9-BCFF-C4EF50B044A1}"/>
              </a:ext>
            </a:extLst>
          </p:cNvPr>
          <p:cNvGrpSpPr/>
          <p:nvPr/>
        </p:nvGrpSpPr>
        <p:grpSpPr>
          <a:xfrm>
            <a:off x="4976263" y="2162856"/>
            <a:ext cx="492894" cy="492894"/>
            <a:chOff x="457200" y="4929305"/>
            <a:chExt cx="502920" cy="502920"/>
          </a:xfrm>
        </p:grpSpPr>
        <p:sp>
          <p:nvSpPr>
            <p:cNvPr id="141" name="Oval 140">
              <a:extLst>
                <a:ext uri="{FF2B5EF4-FFF2-40B4-BE49-F238E27FC236}">
                  <a16:creationId xmlns:a16="http://schemas.microsoft.com/office/drawing/2014/main" id="{929E8C60-6264-4781-A838-D27586115799}"/>
                </a:ext>
              </a:extLst>
            </p:cNvPr>
            <p:cNvSpPr/>
            <p:nvPr/>
          </p:nvSpPr>
          <p:spPr bwMode="auto">
            <a:xfrm>
              <a:off x="457200"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42" name="Group 141">
              <a:extLst>
                <a:ext uri="{FF2B5EF4-FFF2-40B4-BE49-F238E27FC236}">
                  <a16:creationId xmlns:a16="http://schemas.microsoft.com/office/drawing/2014/main" id="{8C0C7F08-8FC3-46B9-9FD5-B56D4794204B}"/>
                </a:ext>
              </a:extLst>
            </p:cNvPr>
            <p:cNvGrpSpPr>
              <a:grpSpLocks noChangeAspect="1"/>
            </p:cNvGrpSpPr>
            <p:nvPr/>
          </p:nvGrpSpPr>
          <p:grpSpPr>
            <a:xfrm>
              <a:off x="618041" y="5082513"/>
              <a:ext cx="181238" cy="182880"/>
              <a:chOff x="-3570324" y="4569733"/>
              <a:chExt cx="222421" cy="224437"/>
            </a:xfrm>
          </p:grpSpPr>
          <p:grpSp>
            <p:nvGrpSpPr>
              <p:cNvPr id="143" name="Group 15">
                <a:extLst>
                  <a:ext uri="{FF2B5EF4-FFF2-40B4-BE49-F238E27FC236}">
                    <a16:creationId xmlns:a16="http://schemas.microsoft.com/office/drawing/2014/main" id="{D4E6CFC3-A04A-4AA1-8EA6-38B3163615AD}"/>
                  </a:ext>
                </a:extLst>
              </p:cNvPr>
              <p:cNvGrpSpPr>
                <a:grpSpLocks noChangeAspect="1"/>
              </p:cNvGrpSpPr>
              <p:nvPr/>
            </p:nvGrpSpPr>
            <p:grpSpPr bwMode="auto">
              <a:xfrm>
                <a:off x="-3570324" y="4591583"/>
                <a:ext cx="222421" cy="202587"/>
                <a:chOff x="4086" y="2775"/>
                <a:chExt cx="157" cy="143"/>
              </a:xfrm>
            </p:grpSpPr>
            <p:sp>
              <p:nvSpPr>
                <p:cNvPr id="147" name="Freeform 16">
                  <a:extLst>
                    <a:ext uri="{FF2B5EF4-FFF2-40B4-BE49-F238E27FC236}">
                      <a16:creationId xmlns:a16="http://schemas.microsoft.com/office/drawing/2014/main" id="{06AB6B32-4D09-4D07-9B68-C1A35A29F50E}"/>
                    </a:ext>
                  </a:extLst>
                </p:cNvPr>
                <p:cNvSpPr>
                  <a:spLocks/>
                </p:cNvSpPr>
                <p:nvPr/>
              </p:nvSpPr>
              <p:spPr bwMode="auto">
                <a:xfrm>
                  <a:off x="4086" y="2775"/>
                  <a:ext cx="155" cy="143"/>
                </a:xfrm>
                <a:custGeom>
                  <a:avLst/>
                  <a:gdLst>
                    <a:gd name="T0" fmla="*/ 155 w 155"/>
                    <a:gd name="T1" fmla="*/ 143 h 143"/>
                    <a:gd name="T2" fmla="*/ 0 w 155"/>
                    <a:gd name="T3" fmla="*/ 143 h 143"/>
                    <a:gd name="T4" fmla="*/ 0 w 155"/>
                    <a:gd name="T5" fmla="*/ 37 h 143"/>
                    <a:gd name="T6" fmla="*/ 0 w 155"/>
                    <a:gd name="T7" fmla="*/ 0 h 143"/>
                    <a:gd name="T8" fmla="*/ 155 w 155"/>
                    <a:gd name="T9" fmla="*/ 0 h 143"/>
                    <a:gd name="T10" fmla="*/ 155 w 155"/>
                    <a:gd name="T11" fmla="*/ 143 h 143"/>
                  </a:gdLst>
                  <a:ahLst/>
                  <a:cxnLst>
                    <a:cxn ang="0">
                      <a:pos x="T0" y="T1"/>
                    </a:cxn>
                    <a:cxn ang="0">
                      <a:pos x="T2" y="T3"/>
                    </a:cxn>
                    <a:cxn ang="0">
                      <a:pos x="T4" y="T5"/>
                    </a:cxn>
                    <a:cxn ang="0">
                      <a:pos x="T6" y="T7"/>
                    </a:cxn>
                    <a:cxn ang="0">
                      <a:pos x="T8" y="T9"/>
                    </a:cxn>
                    <a:cxn ang="0">
                      <a:pos x="T10" y="T11"/>
                    </a:cxn>
                  </a:cxnLst>
                  <a:rect l="0" t="0" r="r" b="b"/>
                  <a:pathLst>
                    <a:path w="155" h="143">
                      <a:moveTo>
                        <a:pt x="155" y="143"/>
                      </a:moveTo>
                      <a:lnTo>
                        <a:pt x="0" y="143"/>
                      </a:lnTo>
                      <a:lnTo>
                        <a:pt x="0" y="37"/>
                      </a:lnTo>
                      <a:lnTo>
                        <a:pt x="0" y="0"/>
                      </a:lnTo>
                      <a:lnTo>
                        <a:pt x="155" y="0"/>
                      </a:lnTo>
                      <a:lnTo>
                        <a:pt x="155" y="143"/>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48" name="Line 17">
                  <a:extLst>
                    <a:ext uri="{FF2B5EF4-FFF2-40B4-BE49-F238E27FC236}">
                      <a16:creationId xmlns:a16="http://schemas.microsoft.com/office/drawing/2014/main" id="{F49992E9-6771-4858-B2B8-4B8F3B5821DC}"/>
                    </a:ext>
                  </a:extLst>
                </p:cNvPr>
                <p:cNvSpPr>
                  <a:spLocks noChangeShapeType="1"/>
                </p:cNvSpPr>
                <p:nvPr/>
              </p:nvSpPr>
              <p:spPr bwMode="auto">
                <a:xfrm flipH="1">
                  <a:off x="4086" y="2812"/>
                  <a:ext cx="15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144" name="Group 143">
                <a:extLst>
                  <a:ext uri="{FF2B5EF4-FFF2-40B4-BE49-F238E27FC236}">
                    <a16:creationId xmlns:a16="http://schemas.microsoft.com/office/drawing/2014/main" id="{D8DBC7A9-D083-4C08-8A84-CB50FBE5D9DF}"/>
                  </a:ext>
                </a:extLst>
              </p:cNvPr>
              <p:cNvGrpSpPr/>
              <p:nvPr/>
            </p:nvGrpSpPr>
            <p:grpSpPr>
              <a:xfrm>
                <a:off x="-3524143" y="4569733"/>
                <a:ext cx="130059" cy="41320"/>
                <a:chOff x="6531429" y="4365270"/>
                <a:chExt cx="176213" cy="55984"/>
              </a:xfrm>
            </p:grpSpPr>
            <p:cxnSp>
              <p:nvCxnSpPr>
                <p:cNvPr id="145" name="Straight Connector 144">
                  <a:extLst>
                    <a:ext uri="{FF2B5EF4-FFF2-40B4-BE49-F238E27FC236}">
                      <a16:creationId xmlns:a16="http://schemas.microsoft.com/office/drawing/2014/main" id="{970CE190-57BD-445B-93A0-2AC3E600D9E2}"/>
                    </a:ext>
                  </a:extLst>
                </p:cNvPr>
                <p:cNvCxnSpPr/>
                <p:nvPr/>
              </p:nvCxnSpPr>
              <p:spPr>
                <a:xfrm flipV="1">
                  <a:off x="6531429"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46" name="Straight Connector 145">
                  <a:extLst>
                    <a:ext uri="{FF2B5EF4-FFF2-40B4-BE49-F238E27FC236}">
                      <a16:creationId xmlns:a16="http://schemas.microsoft.com/office/drawing/2014/main" id="{F1F4C74A-EA7A-419C-9B16-5CAF8FDA394D}"/>
                    </a:ext>
                  </a:extLst>
                </p:cNvPr>
                <p:cNvCxnSpPr/>
                <p:nvPr/>
              </p:nvCxnSpPr>
              <p:spPr>
                <a:xfrm flipV="1">
                  <a:off x="6707642"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grpSp>
        <p:nvGrpSpPr>
          <p:cNvPr id="149" name="Group 148">
            <a:extLst>
              <a:ext uri="{FF2B5EF4-FFF2-40B4-BE49-F238E27FC236}">
                <a16:creationId xmlns:a16="http://schemas.microsoft.com/office/drawing/2014/main" id="{E73488E9-D637-47C9-A858-8ED30AB77999}"/>
              </a:ext>
            </a:extLst>
          </p:cNvPr>
          <p:cNvGrpSpPr/>
          <p:nvPr/>
        </p:nvGrpSpPr>
        <p:grpSpPr>
          <a:xfrm>
            <a:off x="3553605" y="4308121"/>
            <a:ext cx="492894" cy="492894"/>
            <a:chOff x="457200" y="4233356"/>
            <a:chExt cx="502920" cy="502920"/>
          </a:xfrm>
        </p:grpSpPr>
        <p:sp>
          <p:nvSpPr>
            <p:cNvPr id="150" name="Oval 149">
              <a:extLst>
                <a:ext uri="{FF2B5EF4-FFF2-40B4-BE49-F238E27FC236}">
                  <a16:creationId xmlns:a16="http://schemas.microsoft.com/office/drawing/2014/main" id="{35FA14E9-A7BB-4195-8AB1-7E1DE7D33602}"/>
                </a:ext>
              </a:extLst>
            </p:cNvPr>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51" name="Group 150">
              <a:extLst>
                <a:ext uri="{FF2B5EF4-FFF2-40B4-BE49-F238E27FC236}">
                  <a16:creationId xmlns:a16="http://schemas.microsoft.com/office/drawing/2014/main" id="{6E6F8ED9-BEF1-43AE-A0F3-399D23E7DF7E}"/>
                </a:ext>
              </a:extLst>
            </p:cNvPr>
            <p:cNvGrpSpPr/>
            <p:nvPr/>
          </p:nvGrpSpPr>
          <p:grpSpPr>
            <a:xfrm>
              <a:off x="617831" y="4393376"/>
              <a:ext cx="181658" cy="182880"/>
              <a:chOff x="617831" y="4393376"/>
              <a:chExt cx="181658" cy="182880"/>
            </a:xfrm>
          </p:grpSpPr>
          <p:grpSp>
            <p:nvGrpSpPr>
              <p:cNvPr id="152" name="Group 151">
                <a:extLst>
                  <a:ext uri="{FF2B5EF4-FFF2-40B4-BE49-F238E27FC236}">
                    <a16:creationId xmlns:a16="http://schemas.microsoft.com/office/drawing/2014/main" id="{D7627BFE-87C7-478C-BA40-800D9D94D1E9}"/>
                  </a:ext>
                </a:extLst>
              </p:cNvPr>
              <p:cNvGrpSpPr/>
              <p:nvPr/>
            </p:nvGrpSpPr>
            <p:grpSpPr>
              <a:xfrm>
                <a:off x="655168" y="4448176"/>
                <a:ext cx="70894" cy="77230"/>
                <a:chOff x="5790519" y="3043624"/>
                <a:chExt cx="256473" cy="279398"/>
              </a:xfrm>
            </p:grpSpPr>
            <p:sp>
              <p:nvSpPr>
                <p:cNvPr id="159" name="Oval 113">
                  <a:extLst>
                    <a:ext uri="{FF2B5EF4-FFF2-40B4-BE49-F238E27FC236}">
                      <a16:creationId xmlns:a16="http://schemas.microsoft.com/office/drawing/2014/main" id="{AD9C944C-A8C1-4079-9AB8-6CADD9779D1B}"/>
                    </a:ext>
                  </a:extLst>
                </p:cNvPr>
                <p:cNvSpPr>
                  <a:spLocks noChangeArrowheads="1"/>
                </p:cNvSpPr>
                <p:nvPr/>
              </p:nvSpPr>
              <p:spPr bwMode="auto">
                <a:xfrm>
                  <a:off x="5843533" y="3043624"/>
                  <a:ext cx="151878" cy="149012"/>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0" name="Freeform 114">
                  <a:extLst>
                    <a:ext uri="{FF2B5EF4-FFF2-40B4-BE49-F238E27FC236}">
                      <a16:creationId xmlns:a16="http://schemas.microsoft.com/office/drawing/2014/main" id="{DFE36D9E-9262-4B45-A652-4C5E476B6A9E}"/>
                    </a:ext>
                  </a:extLst>
                </p:cNvPr>
                <p:cNvSpPr>
                  <a:spLocks/>
                </p:cNvSpPr>
                <p:nvPr/>
              </p:nvSpPr>
              <p:spPr bwMode="auto">
                <a:xfrm>
                  <a:off x="5790519" y="3195501"/>
                  <a:ext cx="256473" cy="127521"/>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sp>
            <p:nvSpPr>
              <p:cNvPr id="155" name="Rounded Rectangle 145">
                <a:extLst>
                  <a:ext uri="{FF2B5EF4-FFF2-40B4-BE49-F238E27FC236}">
                    <a16:creationId xmlns:a16="http://schemas.microsoft.com/office/drawing/2014/main" id="{3DDE7B96-1021-4727-899E-F6899B8621B8}"/>
                  </a:ext>
                </a:extLst>
              </p:cNvPr>
              <p:cNvSpPr/>
              <p:nvPr/>
            </p:nvSpPr>
            <p:spPr bwMode="auto">
              <a:xfrm>
                <a:off x="617831" y="4393376"/>
                <a:ext cx="181658" cy="180998"/>
              </a:xfrm>
              <a:prstGeom prst="roundRect">
                <a:avLst>
                  <a:gd name="adj" fmla="val 10746"/>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56" name="Straight Connector 155">
                <a:extLst>
                  <a:ext uri="{FF2B5EF4-FFF2-40B4-BE49-F238E27FC236}">
                    <a16:creationId xmlns:a16="http://schemas.microsoft.com/office/drawing/2014/main" id="{63D16EE9-1FE7-4F85-A001-D3C76653F474}"/>
                  </a:ext>
                </a:extLst>
              </p:cNvPr>
              <p:cNvCxnSpPr/>
              <p:nvPr/>
            </p:nvCxnSpPr>
            <p:spPr>
              <a:xfrm>
                <a:off x="755722" y="4395258"/>
                <a:ext cx="0" cy="180998"/>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7" name="Straight Connector 156">
                <a:extLst>
                  <a:ext uri="{FF2B5EF4-FFF2-40B4-BE49-F238E27FC236}">
                    <a16:creationId xmlns:a16="http://schemas.microsoft.com/office/drawing/2014/main" id="{2CEA4F93-57F0-4E39-AA44-9C5967FF7A1A}"/>
                  </a:ext>
                </a:extLst>
              </p:cNvPr>
              <p:cNvCxnSpPr/>
              <p:nvPr/>
            </p:nvCxnSpPr>
            <p:spPr>
              <a:xfrm>
                <a:off x="758086" y="4453527"/>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8" name="Straight Connector 157">
                <a:extLst>
                  <a:ext uri="{FF2B5EF4-FFF2-40B4-BE49-F238E27FC236}">
                    <a16:creationId xmlns:a16="http://schemas.microsoft.com/office/drawing/2014/main" id="{FE8259AD-2C5A-4354-9A20-CF39B496BB39}"/>
                  </a:ext>
                </a:extLst>
              </p:cNvPr>
              <p:cNvCxnSpPr/>
              <p:nvPr/>
            </p:nvCxnSpPr>
            <p:spPr>
              <a:xfrm>
                <a:off x="758086" y="4513181"/>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61" name="Group 160">
            <a:extLst>
              <a:ext uri="{FF2B5EF4-FFF2-40B4-BE49-F238E27FC236}">
                <a16:creationId xmlns:a16="http://schemas.microsoft.com/office/drawing/2014/main" id="{37EA0E37-4BDD-492D-A1F9-9CAFD27BAF68}"/>
              </a:ext>
            </a:extLst>
          </p:cNvPr>
          <p:cNvGrpSpPr/>
          <p:nvPr/>
        </p:nvGrpSpPr>
        <p:grpSpPr>
          <a:xfrm>
            <a:off x="8529526" y="2496377"/>
            <a:ext cx="492894" cy="492894"/>
            <a:chOff x="4297892" y="3537408"/>
            <a:chExt cx="502920" cy="502920"/>
          </a:xfrm>
        </p:grpSpPr>
        <p:sp>
          <p:nvSpPr>
            <p:cNvPr id="162" name="Oval 161">
              <a:extLst>
                <a:ext uri="{FF2B5EF4-FFF2-40B4-BE49-F238E27FC236}">
                  <a16:creationId xmlns:a16="http://schemas.microsoft.com/office/drawing/2014/main" id="{13CDA804-DB5A-4307-A023-0CC80A0EF8DC}"/>
                </a:ext>
              </a:extLst>
            </p:cNvPr>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63" name="Group 162">
              <a:extLst>
                <a:ext uri="{FF2B5EF4-FFF2-40B4-BE49-F238E27FC236}">
                  <a16:creationId xmlns:a16="http://schemas.microsoft.com/office/drawing/2014/main" id="{E1148E1A-7708-4777-8131-BA2F02938293}"/>
                </a:ext>
              </a:extLst>
            </p:cNvPr>
            <p:cNvGrpSpPr>
              <a:grpSpLocks noChangeAspect="1"/>
            </p:cNvGrpSpPr>
            <p:nvPr/>
          </p:nvGrpSpPr>
          <p:grpSpPr>
            <a:xfrm>
              <a:off x="4463811" y="3674568"/>
              <a:ext cx="171082" cy="228600"/>
              <a:chOff x="-1525209" y="4908418"/>
              <a:chExt cx="198086" cy="264682"/>
            </a:xfrm>
          </p:grpSpPr>
          <p:sp>
            <p:nvSpPr>
              <p:cNvPr id="164" name="Freeform 157">
                <a:extLst>
                  <a:ext uri="{FF2B5EF4-FFF2-40B4-BE49-F238E27FC236}">
                    <a16:creationId xmlns:a16="http://schemas.microsoft.com/office/drawing/2014/main" id="{175EE074-5895-4CEE-9BBD-D6C29551AFAA}"/>
                  </a:ext>
                </a:extLst>
              </p:cNvPr>
              <p:cNvSpPr/>
              <p:nvPr/>
            </p:nvSpPr>
            <p:spPr bwMode="auto">
              <a:xfrm>
                <a:off x="-1525209" y="4942142"/>
                <a:ext cx="163801" cy="230958"/>
              </a:xfrm>
              <a:custGeom>
                <a:avLst/>
                <a:gdLst>
                  <a:gd name="connsiteX0" fmla="*/ 0 w 186912"/>
                  <a:gd name="connsiteY0" fmla="*/ 0 h 263545"/>
                  <a:gd name="connsiteX1" fmla="*/ 40314 w 186912"/>
                  <a:gd name="connsiteY1" fmla="*/ 0 h 263545"/>
                  <a:gd name="connsiteX2" fmla="*/ 40314 w 186912"/>
                  <a:gd name="connsiteY2" fmla="*/ 225063 h 263545"/>
                  <a:gd name="connsiteX3" fmla="*/ 186912 w 186912"/>
                  <a:gd name="connsiteY3" fmla="*/ 225063 h 263545"/>
                  <a:gd name="connsiteX4" fmla="*/ 186912 w 186912"/>
                  <a:gd name="connsiteY4" fmla="*/ 263545 h 263545"/>
                  <a:gd name="connsiteX5" fmla="*/ 0 w 186912"/>
                  <a:gd name="connsiteY5" fmla="*/ 263545 h 263545"/>
                  <a:gd name="connsiteX0" fmla="*/ 0 w 186912"/>
                  <a:gd name="connsiteY0" fmla="*/ 0 h 263545"/>
                  <a:gd name="connsiteX1" fmla="*/ 40314 w 186912"/>
                  <a:gd name="connsiteY1" fmla="*/ 0 h 263545"/>
                  <a:gd name="connsiteX2" fmla="*/ 186912 w 186912"/>
                  <a:gd name="connsiteY2" fmla="*/ 225063 h 263545"/>
                  <a:gd name="connsiteX3" fmla="*/ 186912 w 186912"/>
                  <a:gd name="connsiteY3" fmla="*/ 263545 h 263545"/>
                  <a:gd name="connsiteX4" fmla="*/ 0 w 186912"/>
                  <a:gd name="connsiteY4" fmla="*/ 263545 h 263545"/>
                  <a:gd name="connsiteX5" fmla="*/ 0 w 186912"/>
                  <a:gd name="connsiteY5" fmla="*/ 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131754 w 186912"/>
                  <a:gd name="connsiteY4" fmla="*/ 9144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40076 w 186912"/>
                  <a:gd name="connsiteY4" fmla="*/ 5715 h 263545"/>
                  <a:gd name="connsiteX0" fmla="*/ 186912 w 186912"/>
                  <a:gd name="connsiteY0" fmla="*/ 227683 h 266165"/>
                  <a:gd name="connsiteX1" fmla="*/ 186912 w 186912"/>
                  <a:gd name="connsiteY1" fmla="*/ 266165 h 266165"/>
                  <a:gd name="connsiteX2" fmla="*/ 0 w 186912"/>
                  <a:gd name="connsiteY2" fmla="*/ 266165 h 266165"/>
                  <a:gd name="connsiteX3" fmla="*/ 0 w 186912"/>
                  <a:gd name="connsiteY3" fmla="*/ 2620 h 266165"/>
                  <a:gd name="connsiteX4" fmla="*/ 38885 w 186912"/>
                  <a:gd name="connsiteY4" fmla="*/ 0 h 26616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35313 w 186912"/>
                  <a:gd name="connsiteY4" fmla="*/ 952 h 26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12" h="263545">
                    <a:moveTo>
                      <a:pt x="186912" y="225063"/>
                    </a:moveTo>
                    <a:lnTo>
                      <a:pt x="186912" y="263545"/>
                    </a:lnTo>
                    <a:lnTo>
                      <a:pt x="0" y="263545"/>
                    </a:lnTo>
                    <a:lnTo>
                      <a:pt x="0" y="0"/>
                    </a:lnTo>
                    <a:cubicBezTo>
                      <a:pt x="13438" y="0"/>
                      <a:pt x="35313" y="952"/>
                      <a:pt x="35313" y="952"/>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noAutofit/>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5" name="Rectangle 164">
                <a:extLst>
                  <a:ext uri="{FF2B5EF4-FFF2-40B4-BE49-F238E27FC236}">
                    <a16:creationId xmlns:a16="http://schemas.microsoft.com/office/drawing/2014/main" id="{8E7F1EA7-DB21-4D1A-BB04-053BD98159BD}"/>
                  </a:ext>
                </a:extLst>
              </p:cNvPr>
              <p:cNvSpPr/>
              <p:nvPr/>
            </p:nvSpPr>
            <p:spPr bwMode="auto">
              <a:xfrm>
                <a:off x="-1490924" y="4908418"/>
                <a:ext cx="163801" cy="230958"/>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66" name="Straight Connector 165">
                <a:extLst>
                  <a:ext uri="{FF2B5EF4-FFF2-40B4-BE49-F238E27FC236}">
                    <a16:creationId xmlns:a16="http://schemas.microsoft.com/office/drawing/2014/main" id="{20EDF47E-347E-42D3-954A-8A681585B01E}"/>
                  </a:ext>
                </a:extLst>
              </p:cNvPr>
              <p:cNvCxnSpPr/>
              <p:nvPr/>
            </p:nvCxnSpPr>
            <p:spPr>
              <a:xfrm>
                <a:off x="-1465230" y="5102441"/>
                <a:ext cx="11562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7" name="Straight Connector 166">
                <a:extLst>
                  <a:ext uri="{FF2B5EF4-FFF2-40B4-BE49-F238E27FC236}">
                    <a16:creationId xmlns:a16="http://schemas.microsoft.com/office/drawing/2014/main" id="{EB216F0A-EC29-4B79-9432-3925B0ED8627}"/>
                  </a:ext>
                </a:extLst>
              </p:cNvPr>
              <p:cNvCxnSpPr/>
              <p:nvPr/>
            </p:nvCxnSpPr>
            <p:spPr>
              <a:xfrm>
                <a:off x="-1465230" y="506430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8" name="Straight Connector 167">
                <a:extLst>
                  <a:ext uri="{FF2B5EF4-FFF2-40B4-BE49-F238E27FC236}">
                    <a16:creationId xmlns:a16="http://schemas.microsoft.com/office/drawing/2014/main" id="{1195F06D-15DE-4556-95BE-A8B2C8EE40F7}"/>
                  </a:ext>
                </a:extLst>
              </p:cNvPr>
              <p:cNvCxnSpPr/>
              <p:nvPr/>
            </p:nvCxnSpPr>
            <p:spPr>
              <a:xfrm>
                <a:off x="-1465230" y="502616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9" name="Straight Connector 168">
                <a:extLst>
                  <a:ext uri="{FF2B5EF4-FFF2-40B4-BE49-F238E27FC236}">
                    <a16:creationId xmlns:a16="http://schemas.microsoft.com/office/drawing/2014/main" id="{ACFE56E9-4E1E-4404-BAB9-D8906531FF16}"/>
                  </a:ext>
                </a:extLst>
              </p:cNvPr>
              <p:cNvCxnSpPr/>
              <p:nvPr/>
            </p:nvCxnSpPr>
            <p:spPr>
              <a:xfrm>
                <a:off x="-1465230" y="498802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70" name="Straight Connector 169">
                <a:extLst>
                  <a:ext uri="{FF2B5EF4-FFF2-40B4-BE49-F238E27FC236}">
                    <a16:creationId xmlns:a16="http://schemas.microsoft.com/office/drawing/2014/main" id="{4BBDD97F-39AC-4E0F-BDAC-CF9E8D4A778C}"/>
                  </a:ext>
                </a:extLst>
              </p:cNvPr>
              <p:cNvCxnSpPr/>
              <p:nvPr/>
            </p:nvCxnSpPr>
            <p:spPr>
              <a:xfrm>
                <a:off x="-1465230" y="494988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71" name="Group 170">
            <a:extLst>
              <a:ext uri="{FF2B5EF4-FFF2-40B4-BE49-F238E27FC236}">
                <a16:creationId xmlns:a16="http://schemas.microsoft.com/office/drawing/2014/main" id="{305DBDED-21D9-4EEA-949B-BC8629EC9014}"/>
              </a:ext>
            </a:extLst>
          </p:cNvPr>
          <p:cNvGrpSpPr/>
          <p:nvPr/>
        </p:nvGrpSpPr>
        <p:grpSpPr>
          <a:xfrm>
            <a:off x="6326502" y="3776380"/>
            <a:ext cx="492894" cy="492894"/>
            <a:chOff x="4297892" y="2841460"/>
            <a:chExt cx="502920" cy="502920"/>
          </a:xfrm>
        </p:grpSpPr>
        <p:sp>
          <p:nvSpPr>
            <p:cNvPr id="172" name="Oval 171">
              <a:extLst>
                <a:ext uri="{FF2B5EF4-FFF2-40B4-BE49-F238E27FC236}">
                  <a16:creationId xmlns:a16="http://schemas.microsoft.com/office/drawing/2014/main" id="{A3CD1B9C-F6E7-4004-B5F7-DBCF862A6104}"/>
                </a:ext>
              </a:extLst>
            </p:cNvPr>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3" name="Group 172">
              <a:extLst>
                <a:ext uri="{FF2B5EF4-FFF2-40B4-BE49-F238E27FC236}">
                  <a16:creationId xmlns:a16="http://schemas.microsoft.com/office/drawing/2014/main" id="{F5C48413-4E97-45BD-B8FC-303B4E371664}"/>
                </a:ext>
              </a:extLst>
            </p:cNvPr>
            <p:cNvGrpSpPr>
              <a:grpSpLocks noChangeAspect="1"/>
            </p:cNvGrpSpPr>
            <p:nvPr/>
          </p:nvGrpSpPr>
          <p:grpSpPr>
            <a:xfrm>
              <a:off x="4457912" y="3026530"/>
              <a:ext cx="182880" cy="132780"/>
              <a:chOff x="-4119757" y="5792140"/>
              <a:chExt cx="226376" cy="164360"/>
            </a:xfrm>
          </p:grpSpPr>
          <p:sp>
            <p:nvSpPr>
              <p:cNvPr id="174" name="Rectangle 173">
                <a:extLst>
                  <a:ext uri="{FF2B5EF4-FFF2-40B4-BE49-F238E27FC236}">
                    <a16:creationId xmlns:a16="http://schemas.microsoft.com/office/drawing/2014/main" id="{95784AE5-9849-4213-BECA-DAC18F9AE330}"/>
                  </a:ext>
                </a:extLst>
              </p:cNvPr>
              <p:cNvSpPr/>
              <p:nvPr/>
            </p:nvSpPr>
            <p:spPr bwMode="auto">
              <a:xfrm>
                <a:off x="-4119011" y="5792140"/>
                <a:ext cx="224759" cy="164360"/>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75" name="Isosceles Triangle 150">
                <a:extLst>
                  <a:ext uri="{FF2B5EF4-FFF2-40B4-BE49-F238E27FC236}">
                    <a16:creationId xmlns:a16="http://schemas.microsoft.com/office/drawing/2014/main" id="{548A92AA-3982-47A7-BCB6-8A76D947DBF4}"/>
                  </a:ext>
                </a:extLst>
              </p:cNvPr>
              <p:cNvSpPr/>
              <p:nvPr/>
            </p:nvSpPr>
            <p:spPr bwMode="auto">
              <a:xfrm flipV="1">
                <a:off x="-4119757" y="5805843"/>
                <a:ext cx="226376" cy="52966"/>
              </a:xfrm>
              <a:custGeom>
                <a:avLst/>
                <a:gdLst>
                  <a:gd name="connsiteX0" fmla="*/ 0 w 292350"/>
                  <a:gd name="connsiteY0" fmla="*/ 63536 h 63536"/>
                  <a:gd name="connsiteX1" fmla="*/ 146175 w 292350"/>
                  <a:gd name="connsiteY1" fmla="*/ 0 h 63536"/>
                  <a:gd name="connsiteX2" fmla="*/ 292350 w 292350"/>
                  <a:gd name="connsiteY2" fmla="*/ 63536 h 63536"/>
                  <a:gd name="connsiteX3" fmla="*/ 0 w 292350"/>
                  <a:gd name="connsiteY3" fmla="*/ 63536 h 63536"/>
                  <a:gd name="connsiteX0" fmla="*/ 0 w 383790"/>
                  <a:gd name="connsiteY0" fmla="*/ 63536 h 154976"/>
                  <a:gd name="connsiteX1" fmla="*/ 146175 w 383790"/>
                  <a:gd name="connsiteY1" fmla="*/ 0 h 154976"/>
                  <a:gd name="connsiteX2" fmla="*/ 383790 w 383790"/>
                  <a:gd name="connsiteY2" fmla="*/ 154976 h 154976"/>
                  <a:gd name="connsiteX0" fmla="*/ 0 w 282047"/>
                  <a:gd name="connsiteY0" fmla="*/ 63536 h 64824"/>
                  <a:gd name="connsiteX1" fmla="*/ 146175 w 282047"/>
                  <a:gd name="connsiteY1" fmla="*/ 0 h 64824"/>
                  <a:gd name="connsiteX2" fmla="*/ 282047 w 282047"/>
                  <a:gd name="connsiteY2" fmla="*/ 64824 h 64824"/>
                  <a:gd name="connsiteX0" fmla="*/ 0 w 289191"/>
                  <a:gd name="connsiteY0" fmla="*/ 63536 h 64824"/>
                  <a:gd name="connsiteX1" fmla="*/ 146175 w 289191"/>
                  <a:gd name="connsiteY1" fmla="*/ 0 h 64824"/>
                  <a:gd name="connsiteX2" fmla="*/ 289191 w 289191"/>
                  <a:gd name="connsiteY2" fmla="*/ 64824 h 64824"/>
                  <a:gd name="connsiteX0" fmla="*/ 0 w 292763"/>
                  <a:gd name="connsiteY0" fmla="*/ 61155 h 64824"/>
                  <a:gd name="connsiteX1" fmla="*/ 149747 w 292763"/>
                  <a:gd name="connsiteY1" fmla="*/ 0 h 64824"/>
                  <a:gd name="connsiteX2" fmla="*/ 292763 w 292763"/>
                  <a:gd name="connsiteY2" fmla="*/ 64824 h 64824"/>
                  <a:gd name="connsiteX0" fmla="*/ 0 w 290382"/>
                  <a:gd name="connsiteY0" fmla="*/ 65918 h 65918"/>
                  <a:gd name="connsiteX1" fmla="*/ 147366 w 290382"/>
                  <a:gd name="connsiteY1" fmla="*/ 0 h 65918"/>
                  <a:gd name="connsiteX2" fmla="*/ 290382 w 290382"/>
                  <a:gd name="connsiteY2" fmla="*/ 64824 h 65918"/>
                  <a:gd name="connsiteX0" fmla="*/ 0 w 294453"/>
                  <a:gd name="connsiteY0" fmla="*/ 68631 h 68631"/>
                  <a:gd name="connsiteX1" fmla="*/ 151437 w 294453"/>
                  <a:gd name="connsiteY1" fmla="*/ 0 h 68631"/>
                  <a:gd name="connsiteX2" fmla="*/ 294453 w 294453"/>
                  <a:gd name="connsiteY2" fmla="*/ 64824 h 68631"/>
                  <a:gd name="connsiteX0" fmla="*/ 0 w 294453"/>
                  <a:gd name="connsiteY0" fmla="*/ 68631 h 68895"/>
                  <a:gd name="connsiteX1" fmla="*/ 151437 w 294453"/>
                  <a:gd name="connsiteY1" fmla="*/ 0 h 68895"/>
                  <a:gd name="connsiteX2" fmla="*/ 294453 w 294453"/>
                  <a:gd name="connsiteY2" fmla="*/ 68895 h 68895"/>
                </a:gdLst>
                <a:ahLst/>
                <a:cxnLst>
                  <a:cxn ang="0">
                    <a:pos x="connsiteX0" y="connsiteY0"/>
                  </a:cxn>
                  <a:cxn ang="0">
                    <a:pos x="connsiteX1" y="connsiteY1"/>
                  </a:cxn>
                  <a:cxn ang="0">
                    <a:pos x="connsiteX2" y="connsiteY2"/>
                  </a:cxn>
                </a:cxnLst>
                <a:rect l="l" t="t" r="r" b="b"/>
                <a:pathLst>
                  <a:path w="294453" h="68895">
                    <a:moveTo>
                      <a:pt x="0" y="68631"/>
                    </a:moveTo>
                    <a:lnTo>
                      <a:pt x="151437" y="0"/>
                    </a:lnTo>
                    <a:cubicBezTo>
                      <a:pt x="200162" y="21179"/>
                      <a:pt x="294453" y="68895"/>
                      <a:pt x="294453" y="68895"/>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76" name="Group 175">
            <a:extLst>
              <a:ext uri="{FF2B5EF4-FFF2-40B4-BE49-F238E27FC236}">
                <a16:creationId xmlns:a16="http://schemas.microsoft.com/office/drawing/2014/main" id="{C9DCFD8A-9605-4238-825D-AB7A24CF6602}"/>
              </a:ext>
            </a:extLst>
          </p:cNvPr>
          <p:cNvGrpSpPr/>
          <p:nvPr/>
        </p:nvGrpSpPr>
        <p:grpSpPr>
          <a:xfrm>
            <a:off x="9164998" y="3762642"/>
            <a:ext cx="492894" cy="492894"/>
            <a:chOff x="4297892" y="4929305"/>
            <a:chExt cx="502920" cy="502920"/>
          </a:xfrm>
        </p:grpSpPr>
        <p:sp>
          <p:nvSpPr>
            <p:cNvPr id="177" name="Oval 176">
              <a:extLst>
                <a:ext uri="{FF2B5EF4-FFF2-40B4-BE49-F238E27FC236}">
                  <a16:creationId xmlns:a16="http://schemas.microsoft.com/office/drawing/2014/main" id="{425E73FF-D413-4C10-A011-12F617E672A1}"/>
                </a:ext>
              </a:extLst>
            </p:cNvPr>
            <p:cNvSpPr/>
            <p:nvPr/>
          </p:nvSpPr>
          <p:spPr bwMode="auto">
            <a:xfrm>
              <a:off x="4297892"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8" name="Group 177">
              <a:extLst>
                <a:ext uri="{FF2B5EF4-FFF2-40B4-BE49-F238E27FC236}">
                  <a16:creationId xmlns:a16="http://schemas.microsoft.com/office/drawing/2014/main" id="{9F0CA331-4606-4A91-B993-835A865541C8}"/>
                </a:ext>
              </a:extLst>
            </p:cNvPr>
            <p:cNvGrpSpPr>
              <a:grpSpLocks noChangeAspect="1"/>
            </p:cNvGrpSpPr>
            <p:nvPr/>
          </p:nvGrpSpPr>
          <p:grpSpPr>
            <a:xfrm>
              <a:off x="4435052" y="5091258"/>
              <a:ext cx="228600" cy="179015"/>
              <a:chOff x="-2178049" y="6200634"/>
              <a:chExt cx="295707" cy="231567"/>
            </a:xfrm>
          </p:grpSpPr>
          <p:sp>
            <p:nvSpPr>
              <p:cNvPr id="179" name="Freeform 134">
                <a:extLst>
                  <a:ext uri="{FF2B5EF4-FFF2-40B4-BE49-F238E27FC236}">
                    <a16:creationId xmlns:a16="http://schemas.microsoft.com/office/drawing/2014/main" id="{29ABD0B4-A7E3-4109-B7F4-2267C6B42AA4}"/>
                  </a:ext>
                </a:extLst>
              </p:cNvPr>
              <p:cNvSpPr/>
              <p:nvPr/>
            </p:nvSpPr>
            <p:spPr bwMode="auto">
              <a:xfrm rot="5400000">
                <a:off x="-2154703" y="6243593"/>
                <a:ext cx="165262" cy="211953"/>
              </a:xfrm>
              <a:custGeom>
                <a:avLst/>
                <a:gdLst>
                  <a:gd name="connsiteX0" fmla="*/ 0 w 185053"/>
                  <a:gd name="connsiteY0" fmla="*/ 237335 h 237335"/>
                  <a:gd name="connsiteX1" fmla="*/ 0 w 185053"/>
                  <a:gd name="connsiteY1" fmla="*/ 143551 h 237335"/>
                  <a:gd name="connsiteX2" fmla="*/ 61964 w 185053"/>
                  <a:gd name="connsiteY2" fmla="*/ 143551 h 237335"/>
                  <a:gd name="connsiteX3" fmla="*/ 61964 w 185053"/>
                  <a:gd name="connsiteY3" fmla="*/ 0 h 237335"/>
                  <a:gd name="connsiteX4" fmla="*/ 136210 w 185053"/>
                  <a:gd name="connsiteY4" fmla="*/ 0 h 237335"/>
                  <a:gd name="connsiteX5" fmla="*/ 136210 w 185053"/>
                  <a:gd name="connsiteY5" fmla="*/ 164694 h 237335"/>
                  <a:gd name="connsiteX6" fmla="*/ 185053 w 185053"/>
                  <a:gd name="connsiteY6" fmla="*/ 216010 h 237335"/>
                  <a:gd name="connsiteX7" fmla="*/ 136210 w 185053"/>
                  <a:gd name="connsiteY7" fmla="*/ 216010 h 237335"/>
                  <a:gd name="connsiteX8" fmla="*/ 136210 w 185053"/>
                  <a:gd name="connsiteY8" fmla="*/ 237335 h 23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53" h="237335">
                    <a:moveTo>
                      <a:pt x="0" y="237335"/>
                    </a:moveTo>
                    <a:lnTo>
                      <a:pt x="0" y="143551"/>
                    </a:lnTo>
                    <a:lnTo>
                      <a:pt x="61964" y="143551"/>
                    </a:lnTo>
                    <a:lnTo>
                      <a:pt x="61964" y="0"/>
                    </a:lnTo>
                    <a:lnTo>
                      <a:pt x="136210" y="0"/>
                    </a:lnTo>
                    <a:lnTo>
                      <a:pt x="136210" y="164694"/>
                    </a:lnTo>
                    <a:lnTo>
                      <a:pt x="185053" y="216010"/>
                    </a:lnTo>
                    <a:lnTo>
                      <a:pt x="136210" y="216010"/>
                    </a:lnTo>
                    <a:lnTo>
                      <a:pt x="136210" y="23733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80" name="Freeform 135">
                <a:extLst>
                  <a:ext uri="{FF2B5EF4-FFF2-40B4-BE49-F238E27FC236}">
                    <a16:creationId xmlns:a16="http://schemas.microsoft.com/office/drawing/2014/main" id="{A3F3126B-CFDB-45A2-AC4A-0665B56D08D9}"/>
                  </a:ext>
                </a:extLst>
              </p:cNvPr>
              <p:cNvSpPr/>
              <p:nvPr/>
            </p:nvSpPr>
            <p:spPr bwMode="auto">
              <a:xfrm rot="16200000" flipH="1">
                <a:off x="-2070949" y="6177288"/>
                <a:ext cx="165262" cy="211953"/>
              </a:xfrm>
              <a:custGeom>
                <a:avLst/>
                <a:gdLst>
                  <a:gd name="connsiteX0" fmla="*/ 0 w 1547004"/>
                  <a:gd name="connsiteY0" fmla="*/ 1984075 h 1984075"/>
                  <a:gd name="connsiteX1" fmla="*/ 0 w 1547004"/>
                  <a:gd name="connsiteY1" fmla="*/ 0 h 1984075"/>
                  <a:gd name="connsiteX2" fmla="*/ 1138687 w 1547004"/>
                  <a:gd name="connsiteY2" fmla="*/ 0 h 1984075"/>
                  <a:gd name="connsiteX3" fmla="*/ 1138687 w 1547004"/>
                  <a:gd name="connsiteY3" fmla="*/ 1376804 h 1984075"/>
                  <a:gd name="connsiteX4" fmla="*/ 1547004 w 1547004"/>
                  <a:gd name="connsiteY4" fmla="*/ 1805796 h 1984075"/>
                  <a:gd name="connsiteX5" fmla="*/ 1138687 w 1547004"/>
                  <a:gd name="connsiteY5" fmla="*/ 1805796 h 1984075"/>
                  <a:gd name="connsiteX6" fmla="*/ 1138687 w 1547004"/>
                  <a:gd name="connsiteY6" fmla="*/ 1984075 h 19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004" h="1984075">
                    <a:moveTo>
                      <a:pt x="0" y="1984075"/>
                    </a:moveTo>
                    <a:lnTo>
                      <a:pt x="0" y="0"/>
                    </a:lnTo>
                    <a:lnTo>
                      <a:pt x="1138687" y="0"/>
                    </a:lnTo>
                    <a:lnTo>
                      <a:pt x="1138687" y="1376804"/>
                    </a:lnTo>
                    <a:lnTo>
                      <a:pt x="1547004" y="1805796"/>
                    </a:lnTo>
                    <a:lnTo>
                      <a:pt x="1138687" y="1805796"/>
                    </a:lnTo>
                    <a:lnTo>
                      <a:pt x="1138687" y="198407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81" name="Group 180">
            <a:extLst>
              <a:ext uri="{FF2B5EF4-FFF2-40B4-BE49-F238E27FC236}">
                <a16:creationId xmlns:a16="http://schemas.microsoft.com/office/drawing/2014/main" id="{D2215ADD-6D25-4B41-B77C-9F18823FAD51}"/>
              </a:ext>
            </a:extLst>
          </p:cNvPr>
          <p:cNvGrpSpPr/>
          <p:nvPr/>
        </p:nvGrpSpPr>
        <p:grpSpPr>
          <a:xfrm>
            <a:off x="8372267" y="4464873"/>
            <a:ext cx="492894" cy="492894"/>
            <a:chOff x="4297892" y="4233356"/>
            <a:chExt cx="502920" cy="502920"/>
          </a:xfrm>
        </p:grpSpPr>
        <p:sp>
          <p:nvSpPr>
            <p:cNvPr id="182" name="Oval 181">
              <a:extLst>
                <a:ext uri="{FF2B5EF4-FFF2-40B4-BE49-F238E27FC236}">
                  <a16:creationId xmlns:a16="http://schemas.microsoft.com/office/drawing/2014/main" id="{88BFD48F-4D34-4DC0-8CD9-D151198F4D3C}"/>
                </a:ext>
              </a:extLst>
            </p:cNvPr>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83" name="Group 182">
              <a:extLst>
                <a:ext uri="{FF2B5EF4-FFF2-40B4-BE49-F238E27FC236}">
                  <a16:creationId xmlns:a16="http://schemas.microsoft.com/office/drawing/2014/main" id="{01DF0F27-B5A4-42E6-AAA0-8073A331E3FE}"/>
                </a:ext>
              </a:extLst>
            </p:cNvPr>
            <p:cNvGrpSpPr>
              <a:grpSpLocks noChangeAspect="1"/>
            </p:cNvGrpSpPr>
            <p:nvPr/>
          </p:nvGrpSpPr>
          <p:grpSpPr>
            <a:xfrm>
              <a:off x="4433862" y="4381519"/>
              <a:ext cx="230981" cy="206595"/>
              <a:chOff x="-1320398" y="7123634"/>
              <a:chExt cx="302577" cy="270631"/>
            </a:xfrm>
            <a:noFill/>
          </p:grpSpPr>
          <p:sp>
            <p:nvSpPr>
              <p:cNvPr id="184" name="Oval 183">
                <a:extLst>
                  <a:ext uri="{FF2B5EF4-FFF2-40B4-BE49-F238E27FC236}">
                    <a16:creationId xmlns:a16="http://schemas.microsoft.com/office/drawing/2014/main" id="{7EA41950-12F9-42FB-8082-260C87DA21D2}"/>
                  </a:ext>
                </a:extLst>
              </p:cNvPr>
              <p:cNvSpPr>
                <a:spLocks noChangeArrowheads="1"/>
              </p:cNvSpPr>
              <p:nvPr/>
            </p:nvSpPr>
            <p:spPr bwMode="auto">
              <a:xfrm>
                <a:off x="-1119176" y="7159089"/>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5" name="Freeform 114">
                <a:extLst>
                  <a:ext uri="{FF2B5EF4-FFF2-40B4-BE49-F238E27FC236}">
                    <a16:creationId xmlns:a16="http://schemas.microsoft.com/office/drawing/2014/main" id="{2FA46D26-F5F5-457F-908F-6D853A38AF44}"/>
                  </a:ext>
                </a:extLst>
              </p:cNvPr>
              <p:cNvSpPr>
                <a:spLocks/>
              </p:cNvSpPr>
              <p:nvPr/>
            </p:nvSpPr>
            <p:spPr bwMode="auto">
              <a:xfrm>
                <a:off x="-1145585"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6" name="Freeform 108">
                <a:extLst>
                  <a:ext uri="{FF2B5EF4-FFF2-40B4-BE49-F238E27FC236}">
                    <a16:creationId xmlns:a16="http://schemas.microsoft.com/office/drawing/2014/main" id="{BEBC3E8A-1741-4274-AB39-5FEBD439E36B}"/>
                  </a:ext>
                </a:extLst>
              </p:cNvPr>
              <p:cNvSpPr/>
              <p:nvPr/>
            </p:nvSpPr>
            <p:spPr bwMode="auto">
              <a:xfrm>
                <a:off x="-1320398" y="7123634"/>
                <a:ext cx="164858" cy="93906"/>
              </a:xfrm>
              <a:custGeom>
                <a:avLst/>
                <a:gdLst>
                  <a:gd name="connsiteX0" fmla="*/ 37461 w 188119"/>
                  <a:gd name="connsiteY0" fmla="*/ 0 h 107156"/>
                  <a:gd name="connsiteX1" fmla="*/ 101842 w 188119"/>
                  <a:gd name="connsiteY1" fmla="*/ 0 h 107156"/>
                  <a:gd name="connsiteX2" fmla="*/ 139303 w 188119"/>
                  <a:gd name="connsiteY2" fmla="*/ 37461 h 107156"/>
                  <a:gd name="connsiteX3" fmla="*/ 139303 w 188119"/>
                  <a:gd name="connsiteY3" fmla="*/ 67273 h 107156"/>
                  <a:gd name="connsiteX4" fmla="*/ 188119 w 188119"/>
                  <a:gd name="connsiteY4" fmla="*/ 107156 h 107156"/>
                  <a:gd name="connsiteX5" fmla="*/ 101842 w 188119"/>
                  <a:gd name="connsiteY5" fmla="*/ 107156 h 107156"/>
                  <a:gd name="connsiteX6" fmla="*/ 76200 w 188119"/>
                  <a:gd name="connsiteY6" fmla="*/ 107156 h 107156"/>
                  <a:gd name="connsiteX7" fmla="*/ 37461 w 188119"/>
                  <a:gd name="connsiteY7" fmla="*/ 107156 h 107156"/>
                  <a:gd name="connsiteX8" fmla="*/ 0 w 188119"/>
                  <a:gd name="connsiteY8" fmla="*/ 69695 h 107156"/>
                  <a:gd name="connsiteX9" fmla="*/ 0 w 188119"/>
                  <a:gd name="connsiteY9" fmla="*/ 37461 h 107156"/>
                  <a:gd name="connsiteX10" fmla="*/ 37461 w 188119"/>
                  <a:gd name="connsiteY10"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9" h="107156">
                    <a:moveTo>
                      <a:pt x="37461" y="0"/>
                    </a:moveTo>
                    <a:lnTo>
                      <a:pt x="101842" y="0"/>
                    </a:lnTo>
                    <a:cubicBezTo>
                      <a:pt x="122531" y="0"/>
                      <a:pt x="139303" y="16772"/>
                      <a:pt x="139303" y="37461"/>
                    </a:cubicBezTo>
                    <a:lnTo>
                      <a:pt x="139303" y="67273"/>
                    </a:lnTo>
                    <a:lnTo>
                      <a:pt x="188119" y="107156"/>
                    </a:lnTo>
                    <a:lnTo>
                      <a:pt x="101842" y="107156"/>
                    </a:lnTo>
                    <a:lnTo>
                      <a:pt x="76200" y="107156"/>
                    </a:lnTo>
                    <a:lnTo>
                      <a:pt x="37461" y="107156"/>
                    </a:lnTo>
                    <a:cubicBezTo>
                      <a:pt x="16772" y="107156"/>
                      <a:pt x="0" y="90384"/>
                      <a:pt x="0" y="69695"/>
                    </a:cubicBezTo>
                    <a:lnTo>
                      <a:pt x="0" y="37461"/>
                    </a:lnTo>
                    <a:cubicBezTo>
                      <a:pt x="0" y="16772"/>
                      <a:pt x="16772" y="0"/>
                      <a:pt x="37461" y="0"/>
                    </a:cubicBezTo>
                    <a:close/>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7" name="Oval 113">
                <a:extLst>
                  <a:ext uri="{FF2B5EF4-FFF2-40B4-BE49-F238E27FC236}">
                    <a16:creationId xmlns:a16="http://schemas.microsoft.com/office/drawing/2014/main" id="{60AC8548-1F7B-466B-9855-C384AFAD33E4}"/>
                  </a:ext>
                </a:extLst>
              </p:cNvPr>
              <p:cNvSpPr>
                <a:spLocks noChangeArrowheads="1"/>
              </p:cNvSpPr>
              <p:nvPr/>
            </p:nvSpPr>
            <p:spPr bwMode="auto">
              <a:xfrm>
                <a:off x="-1220386" y="7255082"/>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8" name="Freeform 114">
                <a:extLst>
                  <a:ext uri="{FF2B5EF4-FFF2-40B4-BE49-F238E27FC236}">
                    <a16:creationId xmlns:a16="http://schemas.microsoft.com/office/drawing/2014/main" id="{3E29B1F6-9D20-4AE6-B50C-A7B6D27179DB}"/>
                  </a:ext>
                </a:extLst>
              </p:cNvPr>
              <p:cNvSpPr>
                <a:spLocks/>
              </p:cNvSpPr>
              <p:nvPr/>
            </p:nvSpPr>
            <p:spPr bwMode="auto">
              <a:xfrm>
                <a:off x="-1246796" y="7330740"/>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89" name="Group 188">
            <a:extLst>
              <a:ext uri="{FF2B5EF4-FFF2-40B4-BE49-F238E27FC236}">
                <a16:creationId xmlns:a16="http://schemas.microsoft.com/office/drawing/2014/main" id="{6953507B-8EB0-4D4E-BEEF-5F4B6ECF15F8}"/>
              </a:ext>
            </a:extLst>
          </p:cNvPr>
          <p:cNvGrpSpPr/>
          <p:nvPr/>
        </p:nvGrpSpPr>
        <p:grpSpPr>
          <a:xfrm>
            <a:off x="4717283" y="5279609"/>
            <a:ext cx="492894" cy="492894"/>
            <a:chOff x="4811474" y="5817220"/>
            <a:chExt cx="502920" cy="502920"/>
          </a:xfrm>
        </p:grpSpPr>
        <p:sp>
          <p:nvSpPr>
            <p:cNvPr id="190" name="Oval 189">
              <a:extLst>
                <a:ext uri="{FF2B5EF4-FFF2-40B4-BE49-F238E27FC236}">
                  <a16:creationId xmlns:a16="http://schemas.microsoft.com/office/drawing/2014/main" id="{88C1C852-5B42-4DED-8839-10C15F639CD1}"/>
                </a:ext>
              </a:extLst>
            </p:cNvPr>
            <p:cNvSpPr/>
            <p:nvPr/>
          </p:nvSpPr>
          <p:spPr bwMode="auto">
            <a:xfrm>
              <a:off x="4811474" y="581722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1" name="Group 190">
              <a:extLst>
                <a:ext uri="{FF2B5EF4-FFF2-40B4-BE49-F238E27FC236}">
                  <a16:creationId xmlns:a16="http://schemas.microsoft.com/office/drawing/2014/main" id="{98F333B5-00C7-4CD2-854E-2CE1F21297AF}"/>
                </a:ext>
              </a:extLst>
            </p:cNvPr>
            <p:cNvGrpSpPr/>
            <p:nvPr/>
          </p:nvGrpSpPr>
          <p:grpSpPr>
            <a:xfrm>
              <a:off x="4994501" y="5972567"/>
              <a:ext cx="136866" cy="173176"/>
              <a:chOff x="4989898" y="5967253"/>
              <a:chExt cx="136866" cy="173176"/>
            </a:xfrm>
          </p:grpSpPr>
          <p:sp>
            <p:nvSpPr>
              <p:cNvPr id="192" name="Freeform 38">
                <a:extLst>
                  <a:ext uri="{FF2B5EF4-FFF2-40B4-BE49-F238E27FC236}">
                    <a16:creationId xmlns:a16="http://schemas.microsoft.com/office/drawing/2014/main" id="{381B5059-DC3A-4B32-8573-3BF9AFAD01A0}"/>
                  </a:ext>
                </a:extLst>
              </p:cNvPr>
              <p:cNvSpPr>
                <a:spLocks/>
              </p:cNvSpPr>
              <p:nvPr/>
            </p:nvSpPr>
            <p:spPr bwMode="auto">
              <a:xfrm rot="5400000">
                <a:off x="5042698" y="6059578"/>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D45F466F-2773-47A6-9818-03D8F0A6024B}"/>
                  </a:ext>
                </a:extLst>
              </p:cNvPr>
              <p:cNvGrpSpPr/>
              <p:nvPr/>
            </p:nvGrpSpPr>
            <p:grpSpPr>
              <a:xfrm>
                <a:off x="4989898" y="5967253"/>
                <a:ext cx="136866" cy="173176"/>
                <a:chOff x="4989898" y="5967253"/>
                <a:chExt cx="136866" cy="173176"/>
              </a:xfrm>
            </p:grpSpPr>
            <p:sp>
              <p:nvSpPr>
                <p:cNvPr id="194" name="Line 37">
                  <a:extLst>
                    <a:ext uri="{FF2B5EF4-FFF2-40B4-BE49-F238E27FC236}">
                      <a16:creationId xmlns:a16="http://schemas.microsoft.com/office/drawing/2014/main" id="{211DBC93-F076-4520-AE09-E6C4E7BF066B}"/>
                    </a:ext>
                  </a:extLst>
                </p:cNvPr>
                <p:cNvSpPr>
                  <a:spLocks noChangeShapeType="1"/>
                </p:cNvSpPr>
                <p:nvPr/>
              </p:nvSpPr>
              <p:spPr bwMode="auto">
                <a:xfrm rot="5400000">
                  <a:off x="4988424" y="6037161"/>
                  <a:ext cx="139815"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39">
                  <a:extLst>
                    <a:ext uri="{FF2B5EF4-FFF2-40B4-BE49-F238E27FC236}">
                      <a16:creationId xmlns:a16="http://schemas.microsoft.com/office/drawing/2014/main" id="{82AC6BE6-C891-4F85-954A-4DB444DA7762}"/>
                    </a:ext>
                  </a:extLst>
                </p:cNvPr>
                <p:cNvSpPr>
                  <a:spLocks noChangeArrowheads="1"/>
                </p:cNvSpPr>
                <p:nvPr/>
              </p:nvSpPr>
              <p:spPr bwMode="auto">
                <a:xfrm rot="5400000">
                  <a:off x="5001402" y="6015067"/>
                  <a:ext cx="113858" cy="136866"/>
                </a:xfrm>
                <a:custGeom>
                  <a:avLst/>
                  <a:gdLst>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0 w 113858"/>
                    <a:gd name="connsiteY4" fmla="*/ 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91440 w 113858"/>
                    <a:gd name="connsiteY4" fmla="*/ 9144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Lst>
                  <a:ahLst/>
                  <a:cxnLst>
                    <a:cxn ang="0">
                      <a:pos x="connsiteX0" y="connsiteY0"/>
                    </a:cxn>
                    <a:cxn ang="0">
                      <a:pos x="connsiteX1" y="connsiteY1"/>
                    </a:cxn>
                    <a:cxn ang="0">
                      <a:pos x="connsiteX2" y="connsiteY2"/>
                    </a:cxn>
                    <a:cxn ang="0">
                      <a:pos x="connsiteX3" y="connsiteY3"/>
                    </a:cxn>
                  </a:cxnLst>
                  <a:rect l="l" t="t" r="r" b="b"/>
                  <a:pathLst>
                    <a:path w="113858" h="136866">
                      <a:moveTo>
                        <a:pt x="0" y="0"/>
                      </a:moveTo>
                      <a:lnTo>
                        <a:pt x="113858" y="0"/>
                      </a:lnTo>
                      <a:lnTo>
                        <a:pt x="113858" y="136866"/>
                      </a:lnTo>
                      <a:lnTo>
                        <a:pt x="0" y="136866"/>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grpSp>
        <p:nvGrpSpPr>
          <p:cNvPr id="196" name="Group 195">
            <a:extLst>
              <a:ext uri="{FF2B5EF4-FFF2-40B4-BE49-F238E27FC236}">
                <a16:creationId xmlns:a16="http://schemas.microsoft.com/office/drawing/2014/main" id="{D3B735A4-1087-4EFC-BCDC-1A3BD76E1E01}"/>
              </a:ext>
            </a:extLst>
          </p:cNvPr>
          <p:cNvGrpSpPr/>
          <p:nvPr/>
        </p:nvGrpSpPr>
        <p:grpSpPr>
          <a:xfrm>
            <a:off x="3589482" y="1690026"/>
            <a:ext cx="492894" cy="492894"/>
            <a:chOff x="3660732" y="2154621"/>
            <a:chExt cx="502920" cy="502920"/>
          </a:xfrm>
        </p:grpSpPr>
        <p:sp>
          <p:nvSpPr>
            <p:cNvPr id="197" name="Oval 196">
              <a:extLst>
                <a:ext uri="{FF2B5EF4-FFF2-40B4-BE49-F238E27FC236}">
                  <a16:creationId xmlns:a16="http://schemas.microsoft.com/office/drawing/2014/main" id="{90CF4749-DE36-4E70-A7E2-086076BB3448}"/>
                </a:ext>
              </a:extLst>
            </p:cNvPr>
            <p:cNvSpPr/>
            <p:nvPr/>
          </p:nvSpPr>
          <p:spPr bwMode="auto">
            <a:xfrm>
              <a:off x="3660732" y="2154621"/>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8" name="Group 4">
              <a:extLst>
                <a:ext uri="{FF2B5EF4-FFF2-40B4-BE49-F238E27FC236}">
                  <a16:creationId xmlns:a16="http://schemas.microsoft.com/office/drawing/2014/main" id="{A5E61015-7366-435B-ACA8-D09016871328}"/>
                </a:ext>
              </a:extLst>
            </p:cNvPr>
            <p:cNvGrpSpPr>
              <a:grpSpLocks noChangeAspect="1"/>
            </p:cNvGrpSpPr>
            <p:nvPr/>
          </p:nvGrpSpPr>
          <p:grpSpPr bwMode="auto">
            <a:xfrm>
              <a:off x="3827895" y="2292208"/>
              <a:ext cx="185124" cy="212054"/>
              <a:chOff x="3590" y="1796"/>
              <a:chExt cx="660" cy="756"/>
            </a:xfrm>
          </p:grpSpPr>
          <p:sp>
            <p:nvSpPr>
              <p:cNvPr id="199" name="Freeform 5">
                <a:extLst>
                  <a:ext uri="{FF2B5EF4-FFF2-40B4-BE49-F238E27FC236}">
                    <a16:creationId xmlns:a16="http://schemas.microsoft.com/office/drawing/2014/main" id="{1C0675D6-16EF-494C-884C-22B6F9398086}"/>
                  </a:ext>
                </a:extLst>
              </p:cNvPr>
              <p:cNvSpPr>
                <a:spLocks/>
              </p:cNvSpPr>
              <p:nvPr/>
            </p:nvSpPr>
            <p:spPr bwMode="auto">
              <a:xfrm>
                <a:off x="3590" y="1880"/>
                <a:ext cx="332" cy="671"/>
              </a:xfrm>
              <a:custGeom>
                <a:avLst/>
                <a:gdLst>
                  <a:gd name="T0" fmla="*/ 332 w 332"/>
                  <a:gd name="T1" fmla="*/ 671 h 671"/>
                  <a:gd name="T2" fmla="*/ 0 w 332"/>
                  <a:gd name="T3" fmla="*/ 671 h 671"/>
                  <a:gd name="T4" fmla="*/ 0 w 332"/>
                  <a:gd name="T5" fmla="*/ 0 h 671"/>
                  <a:gd name="T6" fmla="*/ 126 w 332"/>
                  <a:gd name="T7" fmla="*/ 0 h 671"/>
                </a:gdLst>
                <a:ahLst/>
                <a:cxnLst>
                  <a:cxn ang="0">
                    <a:pos x="T0" y="T1"/>
                  </a:cxn>
                  <a:cxn ang="0">
                    <a:pos x="T2" y="T3"/>
                  </a:cxn>
                  <a:cxn ang="0">
                    <a:pos x="T4" y="T5"/>
                  </a:cxn>
                  <a:cxn ang="0">
                    <a:pos x="T6" y="T7"/>
                  </a:cxn>
                </a:cxnLst>
                <a:rect l="0" t="0" r="r" b="b"/>
                <a:pathLst>
                  <a:path w="332" h="671">
                    <a:moveTo>
                      <a:pt x="332" y="671"/>
                    </a:moveTo>
                    <a:lnTo>
                      <a:pt x="0" y="671"/>
                    </a:lnTo>
                    <a:lnTo>
                      <a:pt x="0" y="0"/>
                    </a:lnTo>
                    <a:lnTo>
                      <a:pt x="126"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0" name="Freeform 6">
                <a:extLst>
                  <a:ext uri="{FF2B5EF4-FFF2-40B4-BE49-F238E27FC236}">
                    <a16:creationId xmlns:a16="http://schemas.microsoft.com/office/drawing/2014/main" id="{90AEECEA-6752-4FCF-973B-ADFB91A1ECBF}"/>
                  </a:ext>
                </a:extLst>
              </p:cNvPr>
              <p:cNvSpPr>
                <a:spLocks/>
              </p:cNvSpPr>
              <p:nvPr/>
            </p:nvSpPr>
            <p:spPr bwMode="auto">
              <a:xfrm>
                <a:off x="4006" y="1880"/>
                <a:ext cx="125" cy="293"/>
              </a:xfrm>
              <a:custGeom>
                <a:avLst/>
                <a:gdLst>
                  <a:gd name="T0" fmla="*/ 0 w 125"/>
                  <a:gd name="T1" fmla="*/ 0 h 293"/>
                  <a:gd name="T2" fmla="*/ 125 w 125"/>
                  <a:gd name="T3" fmla="*/ 0 h 293"/>
                  <a:gd name="T4" fmla="*/ 125 w 125"/>
                  <a:gd name="T5" fmla="*/ 293 h 293"/>
                </a:gdLst>
                <a:ahLst/>
                <a:cxnLst>
                  <a:cxn ang="0">
                    <a:pos x="T0" y="T1"/>
                  </a:cxn>
                  <a:cxn ang="0">
                    <a:pos x="T2" y="T3"/>
                  </a:cxn>
                  <a:cxn ang="0">
                    <a:pos x="T4" y="T5"/>
                  </a:cxn>
                </a:cxnLst>
                <a:rect l="0" t="0" r="r" b="b"/>
                <a:pathLst>
                  <a:path w="125" h="293">
                    <a:moveTo>
                      <a:pt x="0" y="0"/>
                    </a:moveTo>
                    <a:lnTo>
                      <a:pt x="125" y="0"/>
                    </a:lnTo>
                    <a:lnTo>
                      <a:pt x="125" y="293"/>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1" name="Freeform 7">
                <a:extLst>
                  <a:ext uri="{FF2B5EF4-FFF2-40B4-BE49-F238E27FC236}">
                    <a16:creationId xmlns:a16="http://schemas.microsoft.com/office/drawing/2014/main" id="{BB86661A-687B-4B14-B3E5-A148333431DC}"/>
                  </a:ext>
                </a:extLst>
              </p:cNvPr>
              <p:cNvSpPr>
                <a:spLocks/>
              </p:cNvSpPr>
              <p:nvPr/>
            </p:nvSpPr>
            <p:spPr bwMode="auto">
              <a:xfrm>
                <a:off x="3716" y="1880"/>
                <a:ext cx="290" cy="29"/>
              </a:xfrm>
              <a:custGeom>
                <a:avLst/>
                <a:gdLst>
                  <a:gd name="T0" fmla="*/ 0 w 290"/>
                  <a:gd name="T1" fmla="*/ 0 h 29"/>
                  <a:gd name="T2" fmla="*/ 0 w 290"/>
                  <a:gd name="T3" fmla="*/ 29 h 29"/>
                  <a:gd name="T4" fmla="*/ 290 w 290"/>
                  <a:gd name="T5" fmla="*/ 29 h 29"/>
                  <a:gd name="T6" fmla="*/ 290 w 290"/>
                  <a:gd name="T7" fmla="*/ 0 h 29"/>
                </a:gdLst>
                <a:ahLst/>
                <a:cxnLst>
                  <a:cxn ang="0">
                    <a:pos x="T0" y="T1"/>
                  </a:cxn>
                  <a:cxn ang="0">
                    <a:pos x="T2" y="T3"/>
                  </a:cxn>
                  <a:cxn ang="0">
                    <a:pos x="T4" y="T5"/>
                  </a:cxn>
                  <a:cxn ang="0">
                    <a:pos x="T6" y="T7"/>
                  </a:cxn>
                </a:cxnLst>
                <a:rect l="0" t="0" r="r" b="b"/>
                <a:pathLst>
                  <a:path w="290" h="29">
                    <a:moveTo>
                      <a:pt x="0" y="0"/>
                    </a:moveTo>
                    <a:lnTo>
                      <a:pt x="0" y="29"/>
                    </a:lnTo>
                    <a:lnTo>
                      <a:pt x="290" y="29"/>
                    </a:lnTo>
                    <a:lnTo>
                      <a:pt x="290"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2" name="Freeform 8">
                <a:extLst>
                  <a:ext uri="{FF2B5EF4-FFF2-40B4-BE49-F238E27FC236}">
                    <a16:creationId xmlns:a16="http://schemas.microsoft.com/office/drawing/2014/main" id="{028108BA-BD35-47F6-95B1-F80E4183A644}"/>
                  </a:ext>
                </a:extLst>
              </p:cNvPr>
              <p:cNvSpPr>
                <a:spLocks/>
              </p:cNvSpPr>
              <p:nvPr/>
            </p:nvSpPr>
            <p:spPr bwMode="auto">
              <a:xfrm>
                <a:off x="3716" y="1796"/>
                <a:ext cx="290" cy="84"/>
              </a:xfrm>
              <a:custGeom>
                <a:avLst/>
                <a:gdLst>
                  <a:gd name="T0" fmla="*/ 290 w 290"/>
                  <a:gd name="T1" fmla="*/ 84 h 84"/>
                  <a:gd name="T2" fmla="*/ 290 w 290"/>
                  <a:gd name="T3" fmla="*/ 34 h 84"/>
                  <a:gd name="T4" fmla="*/ 204 w 290"/>
                  <a:gd name="T5" fmla="*/ 34 h 84"/>
                  <a:gd name="T6" fmla="*/ 204 w 290"/>
                  <a:gd name="T7" fmla="*/ 0 h 84"/>
                  <a:gd name="T8" fmla="*/ 87 w 290"/>
                  <a:gd name="T9" fmla="*/ 0 h 84"/>
                  <a:gd name="T10" fmla="*/ 87 w 290"/>
                  <a:gd name="T11" fmla="*/ 34 h 84"/>
                  <a:gd name="T12" fmla="*/ 0 w 290"/>
                  <a:gd name="T13" fmla="*/ 34 h 84"/>
                  <a:gd name="T14" fmla="*/ 0 w 290"/>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4">
                    <a:moveTo>
                      <a:pt x="290" y="84"/>
                    </a:moveTo>
                    <a:lnTo>
                      <a:pt x="290" y="34"/>
                    </a:lnTo>
                    <a:lnTo>
                      <a:pt x="204" y="34"/>
                    </a:lnTo>
                    <a:lnTo>
                      <a:pt x="204" y="0"/>
                    </a:lnTo>
                    <a:lnTo>
                      <a:pt x="87" y="0"/>
                    </a:lnTo>
                    <a:lnTo>
                      <a:pt x="87" y="34"/>
                    </a:lnTo>
                    <a:lnTo>
                      <a:pt x="0" y="34"/>
                    </a:lnTo>
                    <a:lnTo>
                      <a:pt x="0" y="84"/>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3" name="Freeform 9">
                <a:extLst>
                  <a:ext uri="{FF2B5EF4-FFF2-40B4-BE49-F238E27FC236}">
                    <a16:creationId xmlns:a16="http://schemas.microsoft.com/office/drawing/2014/main" id="{2E59471D-2564-47FB-A2E3-ED009129B7BD}"/>
                  </a:ext>
                </a:extLst>
              </p:cNvPr>
              <p:cNvSpPr>
                <a:spLocks/>
              </p:cNvSpPr>
              <p:nvPr/>
            </p:nvSpPr>
            <p:spPr bwMode="auto">
              <a:xfrm>
                <a:off x="3985" y="2307"/>
                <a:ext cx="192" cy="132"/>
              </a:xfrm>
              <a:custGeom>
                <a:avLst/>
                <a:gdLst>
                  <a:gd name="T0" fmla="*/ 0 w 192"/>
                  <a:gd name="T1" fmla="*/ 77 h 132"/>
                  <a:gd name="T2" fmla="*/ 58 w 192"/>
                  <a:gd name="T3" fmla="*/ 132 h 132"/>
                  <a:gd name="T4" fmla="*/ 192 w 192"/>
                  <a:gd name="T5" fmla="*/ 0 h 132"/>
                </a:gdLst>
                <a:ahLst/>
                <a:cxnLst>
                  <a:cxn ang="0">
                    <a:pos x="T0" y="T1"/>
                  </a:cxn>
                  <a:cxn ang="0">
                    <a:pos x="T2" y="T3"/>
                  </a:cxn>
                  <a:cxn ang="0">
                    <a:pos x="T4" y="T5"/>
                  </a:cxn>
                </a:cxnLst>
                <a:rect l="0" t="0" r="r" b="b"/>
                <a:pathLst>
                  <a:path w="192" h="132">
                    <a:moveTo>
                      <a:pt x="0" y="77"/>
                    </a:moveTo>
                    <a:lnTo>
                      <a:pt x="58" y="132"/>
                    </a:lnTo>
                    <a:lnTo>
                      <a:pt x="192"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4" name="Oval 10">
                <a:extLst>
                  <a:ext uri="{FF2B5EF4-FFF2-40B4-BE49-F238E27FC236}">
                    <a16:creationId xmlns:a16="http://schemas.microsoft.com/office/drawing/2014/main" id="{B91496E5-0F22-48F8-8012-FFA985D3761B}"/>
                  </a:ext>
                </a:extLst>
              </p:cNvPr>
              <p:cNvSpPr>
                <a:spLocks noChangeArrowheads="1"/>
              </p:cNvSpPr>
              <p:nvPr/>
            </p:nvSpPr>
            <p:spPr bwMode="auto">
              <a:xfrm>
                <a:off x="3913" y="2215"/>
                <a:ext cx="337" cy="337"/>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sp>
        <p:nvSpPr>
          <p:cNvPr id="206" name="Customer text">
            <a:extLst>
              <a:ext uri="{FF2B5EF4-FFF2-40B4-BE49-F238E27FC236}">
                <a16:creationId xmlns:a16="http://schemas.microsoft.com/office/drawing/2014/main" id="{42A156E7-2E2E-4A8A-B69D-A11583C7FAD7}"/>
              </a:ext>
            </a:extLst>
          </p:cNvPr>
          <p:cNvSpPr/>
          <p:nvPr/>
        </p:nvSpPr>
        <p:spPr>
          <a:xfrm>
            <a:off x="6744253" y="6067427"/>
            <a:ext cx="1698417" cy="258331"/>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Opportunities</a:t>
            </a:r>
          </a:p>
        </p:txBody>
      </p:sp>
    </p:spTree>
    <p:extLst>
      <p:ext uri="{BB962C8B-B14F-4D97-AF65-F5344CB8AC3E}">
        <p14:creationId xmlns:p14="http://schemas.microsoft.com/office/powerpoint/2010/main" val="3734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196"/>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196"/>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149"/>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149"/>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189"/>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189"/>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140"/>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140"/>
                                        </p:tgtEl>
                                      </p:cBhvr>
                                      <p:by x="0" y="0"/>
                                    </p:animScale>
                                  </p:childTnLst>
                                </p:cTn>
                              </p:par>
                              <p:par>
                                <p:cTn id="21" presetID="1" presetClass="entr" presetSubtype="0" fill="hold" nodeType="withEffect">
                                  <p:stCondLst>
                                    <p:cond delay="0"/>
                                  </p:stCondLst>
                                  <p:childTnLst>
                                    <p:set>
                                      <p:cBhvr>
                                        <p:cTn id="22" dur="1" fill="hold">
                                          <p:stCondLst>
                                            <p:cond delay="499"/>
                                          </p:stCondLst>
                                        </p:cTn>
                                        <p:tgtEl>
                                          <p:spTgt spid="171"/>
                                        </p:tgtEl>
                                        <p:attrNameLst>
                                          <p:attrName>style.visibility</p:attrName>
                                        </p:attrNameLst>
                                      </p:cBhvr>
                                      <p:to>
                                        <p:strVal val="visible"/>
                                      </p:to>
                                    </p:set>
                                  </p:childTnLst>
                                </p:cTn>
                              </p:par>
                              <p:par>
                                <p:cTn id="23" presetID="6" presetClass="emph" presetSubtype="0" accel="100000" autoRev="1" fill="hold" nodeType="withEffect">
                                  <p:stCondLst>
                                    <p:cond delay="0"/>
                                  </p:stCondLst>
                                  <p:childTnLst>
                                    <p:animScale>
                                      <p:cBhvr>
                                        <p:cTn id="24" dur="500" fill="hold"/>
                                        <p:tgtEl>
                                          <p:spTgt spid="171"/>
                                        </p:tgtEl>
                                      </p:cBhvr>
                                      <p:by x="0" y="0"/>
                                    </p:animScale>
                                  </p:childTnLst>
                                </p:cTn>
                              </p:par>
                              <p:par>
                                <p:cTn id="25" presetID="1" presetClass="entr" presetSubtype="0" fill="hold" nodeType="withEffect">
                                  <p:stCondLst>
                                    <p:cond delay="0"/>
                                  </p:stCondLst>
                                  <p:childTnLst>
                                    <p:set>
                                      <p:cBhvr>
                                        <p:cTn id="26" dur="1" fill="hold">
                                          <p:stCondLst>
                                            <p:cond delay="499"/>
                                          </p:stCondLst>
                                        </p:cTn>
                                        <p:tgtEl>
                                          <p:spTgt spid="181"/>
                                        </p:tgtEl>
                                        <p:attrNameLst>
                                          <p:attrName>style.visibility</p:attrName>
                                        </p:attrNameLst>
                                      </p:cBhvr>
                                      <p:to>
                                        <p:strVal val="visible"/>
                                      </p:to>
                                    </p:set>
                                  </p:childTnLst>
                                </p:cTn>
                              </p:par>
                              <p:par>
                                <p:cTn id="27" presetID="6" presetClass="emph" presetSubtype="0" accel="100000" autoRev="1" fill="hold" nodeType="withEffect">
                                  <p:stCondLst>
                                    <p:cond delay="0"/>
                                  </p:stCondLst>
                                  <p:childTnLst>
                                    <p:animScale>
                                      <p:cBhvr>
                                        <p:cTn id="28" dur="500" fill="hold"/>
                                        <p:tgtEl>
                                          <p:spTgt spid="181"/>
                                        </p:tgtEl>
                                      </p:cBhvr>
                                      <p:by x="0" y="0"/>
                                    </p:animScale>
                                  </p:childTnLst>
                                </p:cTn>
                              </p:par>
                              <p:par>
                                <p:cTn id="29" presetID="1" presetClass="entr" presetSubtype="0" fill="hold" nodeType="withEffect">
                                  <p:stCondLst>
                                    <p:cond delay="0"/>
                                  </p:stCondLst>
                                  <p:childTnLst>
                                    <p:set>
                                      <p:cBhvr>
                                        <p:cTn id="30" dur="1" fill="hold">
                                          <p:stCondLst>
                                            <p:cond delay="499"/>
                                          </p:stCondLst>
                                        </p:cTn>
                                        <p:tgtEl>
                                          <p:spTgt spid="161"/>
                                        </p:tgtEl>
                                        <p:attrNameLst>
                                          <p:attrName>style.visibility</p:attrName>
                                        </p:attrNameLst>
                                      </p:cBhvr>
                                      <p:to>
                                        <p:strVal val="visible"/>
                                      </p:to>
                                    </p:set>
                                  </p:childTnLst>
                                </p:cTn>
                              </p:par>
                              <p:par>
                                <p:cTn id="31" presetID="6" presetClass="emph" presetSubtype="0" accel="100000" autoRev="1" fill="hold" nodeType="withEffect">
                                  <p:stCondLst>
                                    <p:cond delay="0"/>
                                  </p:stCondLst>
                                  <p:childTnLst>
                                    <p:animScale>
                                      <p:cBhvr>
                                        <p:cTn id="32" dur="500" fill="hold"/>
                                        <p:tgtEl>
                                          <p:spTgt spid="161"/>
                                        </p:tgtEl>
                                      </p:cBhvr>
                                      <p:by x="0" y="0"/>
                                    </p:animScale>
                                  </p:childTnLst>
                                </p:cTn>
                              </p:par>
                              <p:par>
                                <p:cTn id="33" presetID="1" presetClass="entr" presetSubtype="0" fill="hold" nodeType="withEffect">
                                  <p:stCondLst>
                                    <p:cond delay="0"/>
                                  </p:stCondLst>
                                  <p:childTnLst>
                                    <p:set>
                                      <p:cBhvr>
                                        <p:cTn id="34" dur="1" fill="hold">
                                          <p:stCondLst>
                                            <p:cond delay="499"/>
                                          </p:stCondLst>
                                        </p:cTn>
                                        <p:tgtEl>
                                          <p:spTgt spid="176"/>
                                        </p:tgtEl>
                                        <p:attrNameLst>
                                          <p:attrName>style.visibility</p:attrName>
                                        </p:attrNameLst>
                                      </p:cBhvr>
                                      <p:to>
                                        <p:strVal val="visible"/>
                                      </p:to>
                                    </p:set>
                                  </p:childTnLst>
                                </p:cTn>
                              </p:par>
                              <p:par>
                                <p:cTn id="35" presetID="6" presetClass="emph" presetSubtype="0" accel="100000" autoRev="1" fill="hold" nodeType="withEffect">
                                  <p:stCondLst>
                                    <p:cond delay="0"/>
                                  </p:stCondLst>
                                  <p:childTnLst>
                                    <p:animScale>
                                      <p:cBhvr>
                                        <p:cTn id="36" dur="500" fill="hold"/>
                                        <p:tgtEl>
                                          <p:spTgt spid="176"/>
                                        </p:tgtEl>
                                      </p:cBhvr>
                                      <p:by x="0" y="0"/>
                                    </p:animScale>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8" name="Straight Connector 777"/>
          <p:cNvCxnSpPr/>
          <p:nvPr/>
        </p:nvCxnSpPr>
        <p:spPr>
          <a:xfrm flipH="1" flipV="1">
            <a:off x="2287278" y="4648882"/>
            <a:ext cx="1269575" cy="1045532"/>
          </a:xfrm>
          <a:prstGeom prst="line">
            <a:avLst/>
          </a:prstGeom>
          <a:noFill/>
          <a:ln w="19050" cap="flat" cmpd="sng" algn="ctr">
            <a:solidFill>
              <a:srgbClr val="E1E1E1"/>
            </a:solidFill>
            <a:prstDash val="solid"/>
            <a:headEnd type="none"/>
            <a:tailEnd type="none"/>
          </a:ln>
          <a:effectLst/>
        </p:spPr>
      </p:cxnSp>
      <p:cxnSp>
        <p:nvCxnSpPr>
          <p:cNvPr id="779" name="Straight Connector 778"/>
          <p:cNvCxnSpPr/>
          <p:nvPr/>
        </p:nvCxnSpPr>
        <p:spPr>
          <a:xfrm flipH="1">
            <a:off x="7738981" y="3902073"/>
            <a:ext cx="149362" cy="1941703"/>
          </a:xfrm>
          <a:prstGeom prst="line">
            <a:avLst/>
          </a:prstGeom>
          <a:noFill/>
          <a:ln w="19050" cap="flat" cmpd="sng" algn="ctr">
            <a:solidFill>
              <a:srgbClr val="E1E1E1"/>
            </a:solidFill>
            <a:prstDash val="solid"/>
            <a:headEnd type="none"/>
            <a:tailEnd type="none"/>
          </a:ln>
          <a:effectLst/>
        </p:spPr>
      </p:cxnSp>
      <p:cxnSp>
        <p:nvCxnSpPr>
          <p:cNvPr id="780" name="Straight Connector 779"/>
          <p:cNvCxnSpPr/>
          <p:nvPr/>
        </p:nvCxnSpPr>
        <p:spPr>
          <a:xfrm flipH="1">
            <a:off x="10427492" y="3080585"/>
            <a:ext cx="224042" cy="1941702"/>
          </a:xfrm>
          <a:prstGeom prst="line">
            <a:avLst/>
          </a:prstGeom>
          <a:noFill/>
          <a:ln w="19050" cap="flat" cmpd="sng" algn="ctr">
            <a:solidFill>
              <a:srgbClr val="E1E1E1"/>
            </a:solidFill>
            <a:prstDash val="solid"/>
            <a:headEnd type="none"/>
            <a:tailEnd type="none"/>
          </a:ln>
          <a:effectLst/>
        </p:spPr>
      </p:cxnSp>
      <p:cxnSp>
        <p:nvCxnSpPr>
          <p:cNvPr id="781" name="Straight Connector 780"/>
          <p:cNvCxnSpPr/>
          <p:nvPr/>
        </p:nvCxnSpPr>
        <p:spPr>
          <a:xfrm flipH="1" flipV="1">
            <a:off x="5199830" y="2408455"/>
            <a:ext cx="1344255" cy="1642979"/>
          </a:xfrm>
          <a:prstGeom prst="line">
            <a:avLst/>
          </a:prstGeom>
          <a:noFill/>
          <a:ln w="19050" cap="flat" cmpd="sng" algn="ctr">
            <a:solidFill>
              <a:srgbClr val="E1E1E1"/>
            </a:solidFill>
            <a:prstDash val="solid"/>
            <a:headEnd type="none"/>
            <a:tailEnd type="none"/>
          </a:ln>
          <a:effectLst/>
        </p:spPr>
      </p:cxnSp>
      <p:cxnSp>
        <p:nvCxnSpPr>
          <p:cNvPr id="782" name="Straight Connector 781"/>
          <p:cNvCxnSpPr/>
          <p:nvPr/>
        </p:nvCxnSpPr>
        <p:spPr>
          <a:xfrm flipV="1">
            <a:off x="4303660" y="2408455"/>
            <a:ext cx="896170" cy="746809"/>
          </a:xfrm>
          <a:prstGeom prst="line">
            <a:avLst/>
          </a:prstGeom>
          <a:noFill/>
          <a:ln w="19050" cap="flat" cmpd="sng" algn="ctr">
            <a:solidFill>
              <a:srgbClr val="E1E1E1"/>
            </a:solidFill>
            <a:prstDash val="solid"/>
            <a:headEnd type="none"/>
            <a:tailEnd type="none"/>
          </a:ln>
          <a:effectLst/>
        </p:spPr>
      </p:cxnSp>
      <p:cxnSp>
        <p:nvCxnSpPr>
          <p:cNvPr id="783" name="Straight Connector 782"/>
          <p:cNvCxnSpPr/>
          <p:nvPr/>
        </p:nvCxnSpPr>
        <p:spPr>
          <a:xfrm flipV="1">
            <a:off x="1881741" y="3827392"/>
            <a:ext cx="3094047" cy="1897532"/>
          </a:xfrm>
          <a:prstGeom prst="line">
            <a:avLst/>
          </a:prstGeom>
          <a:noFill/>
          <a:ln w="19050" cap="flat" cmpd="sng" algn="ctr">
            <a:solidFill>
              <a:srgbClr val="E1E1E1"/>
            </a:solidFill>
            <a:prstDash val="solid"/>
            <a:headEnd type="none"/>
            <a:tailEnd type="none"/>
          </a:ln>
          <a:effectLst/>
        </p:spPr>
      </p:cxnSp>
      <p:sp>
        <p:nvSpPr>
          <p:cNvPr id="784" name="TextBox 783"/>
          <p:cNvSpPr txBox="1"/>
          <p:nvPr/>
        </p:nvSpPr>
        <p:spPr>
          <a:xfrm>
            <a:off x="282547" y="445666"/>
            <a:ext cx="10260849" cy="628592"/>
          </a:xfrm>
          <a:prstGeom prst="rect">
            <a:avLst/>
          </a:prstGeom>
          <a:noFill/>
        </p:spPr>
        <p:txBody>
          <a:bodyPr wrap="square" lIns="179234" tIns="143387" rIns="179234" bIns="143387"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2400" b="0" i="0" u="none" strike="noStrike" kern="0" cap="none" spc="-29"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Connected Data: </a:t>
            </a:r>
            <a:r>
              <a:rPr kumimoji="0" lang="en-US" sz="2400" b="0" i="0" u="none" strike="noStrike" kern="0" cap="none" spc="-29"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Dynamics 365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gradFill>
                  <a:gsLst>
                    <a:gs pos="75221">
                      <a:srgbClr val="DC3C00"/>
                    </a:gs>
                    <a:gs pos="43000">
                      <a:srgbClr val="DC3C00"/>
                    </a:gs>
                  </a:gsLst>
                  <a:lin ang="5400000" scaled="1"/>
                </a:gradFill>
                <a:effectLst/>
                <a:uLnTx/>
                <a:uFillTx/>
                <a:latin typeface="Segoe UI Semilight" panose="020B0402040204020203" pitchFamily="34" charset="0"/>
                <a:ea typeface="+mn-ea"/>
                <a:cs typeface="Segoe UI Semilight" panose="020B0402040204020203" pitchFamily="34" charset="0"/>
              </a:rPr>
              <a:t>Office 365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solidFill>
                  <a:srgbClr val="0078D7">
                    <a:lumMod val="60000"/>
                    <a:lumOff val="40000"/>
                  </a:srgbClr>
                </a:solidFill>
                <a:effectLst/>
                <a:uLnTx/>
                <a:uFillTx/>
                <a:latin typeface="Segoe UI Semilight" panose="020B0402040204020203" pitchFamily="34" charset="0"/>
                <a:ea typeface="+mn-ea"/>
                <a:cs typeface="Segoe UI Semilight" panose="020B0402040204020203" pitchFamily="34" charset="0"/>
              </a:rPr>
              <a:t>LinkedIn</a:t>
            </a:r>
          </a:p>
        </p:txBody>
      </p:sp>
      <p:sp>
        <p:nvSpPr>
          <p:cNvPr id="785" name="Mobile node 1"/>
          <p:cNvSpPr/>
          <p:nvPr/>
        </p:nvSpPr>
        <p:spPr bwMode="auto">
          <a:xfrm>
            <a:off x="7482948" y="5823678"/>
            <a:ext cx="8960" cy="8960"/>
          </a:xfrm>
          <a:prstGeom prst="ellipse">
            <a:avLst/>
          </a:prstGeom>
          <a:solidFill>
            <a:srgbClr val="FFFFFF">
              <a:lumMod val="85000"/>
            </a:srgbClr>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6" name="Mobile node 1"/>
          <p:cNvSpPr/>
          <p:nvPr/>
        </p:nvSpPr>
        <p:spPr bwMode="auto">
          <a:xfrm>
            <a:off x="913799" y="468459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7" name="Mobile node 1"/>
          <p:cNvSpPr/>
          <p:nvPr/>
        </p:nvSpPr>
        <p:spPr bwMode="auto">
          <a:xfrm>
            <a:off x="7993312"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8" name="Mobile node 1"/>
          <p:cNvSpPr/>
          <p:nvPr/>
        </p:nvSpPr>
        <p:spPr bwMode="auto">
          <a:xfrm>
            <a:off x="11083898" y="392172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9" name="Mobile node 1"/>
          <p:cNvSpPr/>
          <p:nvPr/>
        </p:nvSpPr>
        <p:spPr bwMode="auto">
          <a:xfrm>
            <a:off x="3901028" y="381796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790" name="Straight Connector 789"/>
          <p:cNvCxnSpPr/>
          <p:nvPr/>
        </p:nvCxnSpPr>
        <p:spPr>
          <a:xfrm>
            <a:off x="1689830" y="2408454"/>
            <a:ext cx="1493617" cy="970852"/>
          </a:xfrm>
          <a:prstGeom prst="line">
            <a:avLst/>
          </a:prstGeom>
          <a:noFill/>
          <a:ln w="19050" cap="flat" cmpd="sng" algn="ctr">
            <a:solidFill>
              <a:srgbClr val="E1E1E1"/>
            </a:solidFill>
            <a:prstDash val="solid"/>
            <a:headEnd type="none"/>
            <a:tailEnd type="none"/>
          </a:ln>
          <a:effectLst/>
        </p:spPr>
      </p:cxnSp>
      <p:cxnSp>
        <p:nvCxnSpPr>
          <p:cNvPr id="791" name="Straight Connector 790"/>
          <p:cNvCxnSpPr/>
          <p:nvPr/>
        </p:nvCxnSpPr>
        <p:spPr>
          <a:xfrm flipV="1">
            <a:off x="1764510" y="1960372"/>
            <a:ext cx="2091065" cy="448084"/>
          </a:xfrm>
          <a:prstGeom prst="line">
            <a:avLst/>
          </a:prstGeom>
          <a:noFill/>
          <a:ln w="19050" cap="flat" cmpd="sng" algn="ctr">
            <a:solidFill>
              <a:srgbClr val="E1E1E1"/>
            </a:solidFill>
            <a:prstDash val="solid"/>
            <a:headEnd type="none"/>
            <a:tailEnd type="none"/>
          </a:ln>
          <a:effectLst/>
        </p:spPr>
      </p:cxnSp>
      <p:cxnSp>
        <p:nvCxnSpPr>
          <p:cNvPr id="792" name="Straight Connector 791"/>
          <p:cNvCxnSpPr/>
          <p:nvPr/>
        </p:nvCxnSpPr>
        <p:spPr>
          <a:xfrm flipH="1" flipV="1">
            <a:off x="3829939" y="1984385"/>
            <a:ext cx="473722" cy="1096199"/>
          </a:xfrm>
          <a:prstGeom prst="line">
            <a:avLst/>
          </a:prstGeom>
          <a:noFill/>
          <a:ln w="19050" cap="flat" cmpd="sng" algn="ctr">
            <a:solidFill>
              <a:srgbClr val="E1E1E1"/>
            </a:solidFill>
            <a:prstDash val="solid"/>
            <a:headEnd type="none"/>
            <a:tailEnd type="none"/>
          </a:ln>
          <a:effectLst/>
        </p:spPr>
      </p:cxnSp>
      <p:cxnSp>
        <p:nvCxnSpPr>
          <p:cNvPr id="793" name="Straight Connector 792"/>
          <p:cNvCxnSpPr/>
          <p:nvPr/>
        </p:nvCxnSpPr>
        <p:spPr>
          <a:xfrm flipH="1">
            <a:off x="1913872" y="4574200"/>
            <a:ext cx="448085" cy="1120213"/>
          </a:xfrm>
          <a:prstGeom prst="line">
            <a:avLst/>
          </a:prstGeom>
          <a:noFill/>
          <a:ln w="19050" cap="flat" cmpd="sng" algn="ctr">
            <a:solidFill>
              <a:srgbClr val="E1E1E1"/>
            </a:solidFill>
            <a:prstDash val="solid"/>
            <a:headEnd type="none"/>
            <a:tailEnd type="none"/>
          </a:ln>
          <a:effectLst/>
        </p:spPr>
      </p:cxnSp>
      <p:cxnSp>
        <p:nvCxnSpPr>
          <p:cNvPr id="794" name="Straight Connector 793"/>
          <p:cNvCxnSpPr/>
          <p:nvPr/>
        </p:nvCxnSpPr>
        <p:spPr>
          <a:xfrm flipH="1" flipV="1">
            <a:off x="3855575" y="1960370"/>
            <a:ext cx="1344255" cy="448085"/>
          </a:xfrm>
          <a:prstGeom prst="line">
            <a:avLst/>
          </a:prstGeom>
          <a:noFill/>
          <a:ln w="19050" cap="flat" cmpd="sng" algn="ctr">
            <a:solidFill>
              <a:srgbClr val="E1E1E1"/>
            </a:solidFill>
            <a:prstDash val="solid"/>
            <a:headEnd type="none"/>
            <a:tailEnd type="none"/>
          </a:ln>
          <a:effectLst/>
        </p:spPr>
      </p:cxnSp>
      <p:cxnSp>
        <p:nvCxnSpPr>
          <p:cNvPr id="795" name="Straight Connector 794"/>
          <p:cNvCxnSpPr/>
          <p:nvPr/>
        </p:nvCxnSpPr>
        <p:spPr>
          <a:xfrm flipV="1">
            <a:off x="6842809" y="2259093"/>
            <a:ext cx="0" cy="1045533"/>
          </a:xfrm>
          <a:prstGeom prst="line">
            <a:avLst/>
          </a:prstGeom>
          <a:noFill/>
          <a:ln w="19050" cap="flat" cmpd="sng" algn="ctr">
            <a:solidFill>
              <a:srgbClr val="E1E1E1"/>
            </a:solidFill>
            <a:prstDash val="solid"/>
            <a:headEnd type="none"/>
            <a:tailEnd type="none"/>
          </a:ln>
          <a:effectLst/>
        </p:spPr>
      </p:cxnSp>
      <p:cxnSp>
        <p:nvCxnSpPr>
          <p:cNvPr id="796" name="Straight Connector 795"/>
          <p:cNvCxnSpPr/>
          <p:nvPr/>
        </p:nvCxnSpPr>
        <p:spPr>
          <a:xfrm flipH="1" flipV="1">
            <a:off x="6842809" y="2259093"/>
            <a:ext cx="1941703" cy="522765"/>
          </a:xfrm>
          <a:prstGeom prst="line">
            <a:avLst/>
          </a:prstGeom>
          <a:noFill/>
          <a:ln w="19050" cap="flat" cmpd="sng" algn="ctr">
            <a:solidFill>
              <a:srgbClr val="E1E1E1"/>
            </a:solidFill>
            <a:prstDash val="solid"/>
            <a:headEnd type="none"/>
            <a:tailEnd type="none"/>
          </a:ln>
          <a:effectLst/>
        </p:spPr>
      </p:cxnSp>
      <p:cxnSp>
        <p:nvCxnSpPr>
          <p:cNvPr id="797" name="Straight Connector 796"/>
          <p:cNvCxnSpPr/>
          <p:nvPr/>
        </p:nvCxnSpPr>
        <p:spPr>
          <a:xfrm flipV="1">
            <a:off x="7888342" y="1811008"/>
            <a:ext cx="1642979" cy="2016384"/>
          </a:xfrm>
          <a:prstGeom prst="line">
            <a:avLst/>
          </a:prstGeom>
          <a:noFill/>
          <a:ln w="19050" cap="flat" cmpd="sng" algn="ctr">
            <a:solidFill>
              <a:srgbClr val="E1E1E1"/>
            </a:solidFill>
            <a:prstDash val="solid"/>
            <a:headEnd type="none"/>
            <a:tailEnd type="none"/>
          </a:ln>
          <a:effectLst/>
        </p:spPr>
      </p:cxnSp>
      <p:cxnSp>
        <p:nvCxnSpPr>
          <p:cNvPr id="798" name="Straight Connector 797"/>
          <p:cNvCxnSpPr/>
          <p:nvPr/>
        </p:nvCxnSpPr>
        <p:spPr>
          <a:xfrm flipH="1" flipV="1">
            <a:off x="9531321" y="1811009"/>
            <a:ext cx="1120213" cy="1194894"/>
          </a:xfrm>
          <a:prstGeom prst="line">
            <a:avLst/>
          </a:prstGeom>
          <a:noFill/>
          <a:ln w="19050" cap="flat" cmpd="sng" algn="ctr">
            <a:solidFill>
              <a:srgbClr val="E1E1E1"/>
            </a:solidFill>
            <a:prstDash val="solid"/>
            <a:headEnd type="none"/>
            <a:tailEnd type="none"/>
          </a:ln>
          <a:effectLst/>
        </p:spPr>
      </p:cxnSp>
      <p:cxnSp>
        <p:nvCxnSpPr>
          <p:cNvPr id="799" name="Straight Connector 798"/>
          <p:cNvCxnSpPr>
            <a:stCxn id="956" idx="4"/>
          </p:cNvCxnSpPr>
          <p:nvPr/>
        </p:nvCxnSpPr>
        <p:spPr>
          <a:xfrm flipH="1">
            <a:off x="7738981" y="4680340"/>
            <a:ext cx="889886" cy="1088754"/>
          </a:xfrm>
          <a:prstGeom prst="line">
            <a:avLst/>
          </a:prstGeom>
          <a:noFill/>
          <a:ln w="19050" cap="flat" cmpd="sng" algn="ctr">
            <a:solidFill>
              <a:srgbClr val="E1E1E1"/>
            </a:solidFill>
            <a:prstDash val="solid"/>
            <a:headEnd type="none"/>
            <a:tailEnd type="none"/>
          </a:ln>
          <a:effectLst/>
        </p:spPr>
      </p:cxnSp>
      <p:cxnSp>
        <p:nvCxnSpPr>
          <p:cNvPr id="800" name="Straight Connector 799"/>
          <p:cNvCxnSpPr/>
          <p:nvPr/>
        </p:nvCxnSpPr>
        <p:spPr>
          <a:xfrm flipH="1" flipV="1">
            <a:off x="9381961" y="4051435"/>
            <a:ext cx="1045533" cy="896170"/>
          </a:xfrm>
          <a:prstGeom prst="line">
            <a:avLst/>
          </a:prstGeom>
          <a:noFill/>
          <a:ln w="19050" cap="flat" cmpd="sng" algn="ctr">
            <a:solidFill>
              <a:srgbClr val="E1E1E1"/>
            </a:solidFill>
            <a:prstDash val="solid"/>
            <a:headEnd type="none"/>
            <a:tailEnd type="none"/>
          </a:ln>
          <a:effectLst/>
        </p:spPr>
      </p:cxnSp>
      <p:cxnSp>
        <p:nvCxnSpPr>
          <p:cNvPr id="801" name="Straight Connector 800"/>
          <p:cNvCxnSpPr/>
          <p:nvPr/>
        </p:nvCxnSpPr>
        <p:spPr>
          <a:xfrm>
            <a:off x="6544086" y="4051435"/>
            <a:ext cx="1194894" cy="1717660"/>
          </a:xfrm>
          <a:prstGeom prst="line">
            <a:avLst/>
          </a:prstGeom>
          <a:noFill/>
          <a:ln w="19050" cap="flat" cmpd="sng" algn="ctr">
            <a:solidFill>
              <a:srgbClr val="E1E1E1"/>
            </a:solidFill>
            <a:prstDash val="solid"/>
            <a:headEnd type="none"/>
            <a:tailEnd type="none"/>
          </a:ln>
          <a:effectLst/>
        </p:spPr>
      </p:cxnSp>
      <p:cxnSp>
        <p:nvCxnSpPr>
          <p:cNvPr id="802" name="Straight Connector 801"/>
          <p:cNvCxnSpPr/>
          <p:nvPr/>
        </p:nvCxnSpPr>
        <p:spPr>
          <a:xfrm>
            <a:off x="5052025" y="3975198"/>
            <a:ext cx="969296" cy="823045"/>
          </a:xfrm>
          <a:prstGeom prst="line">
            <a:avLst/>
          </a:prstGeom>
          <a:noFill/>
          <a:ln w="19050" cap="flat" cmpd="sng" algn="ctr">
            <a:solidFill>
              <a:srgbClr val="E1E1E1"/>
            </a:solidFill>
            <a:prstDash val="solid"/>
            <a:headEnd type="none"/>
            <a:tailEnd type="none"/>
          </a:ln>
          <a:effectLst/>
        </p:spPr>
      </p:cxnSp>
      <p:cxnSp>
        <p:nvCxnSpPr>
          <p:cNvPr id="803" name="Straight Connector 802"/>
          <p:cNvCxnSpPr/>
          <p:nvPr/>
        </p:nvCxnSpPr>
        <p:spPr>
          <a:xfrm flipH="1">
            <a:off x="4975787" y="3080583"/>
            <a:ext cx="1941703" cy="746809"/>
          </a:xfrm>
          <a:prstGeom prst="line">
            <a:avLst/>
          </a:prstGeom>
          <a:noFill/>
          <a:ln w="19050" cap="flat" cmpd="sng" algn="ctr">
            <a:solidFill>
              <a:srgbClr val="E1E1E1"/>
            </a:solidFill>
            <a:prstDash val="solid"/>
            <a:headEnd type="none"/>
            <a:tailEnd type="none"/>
          </a:ln>
          <a:effectLst/>
        </p:spPr>
      </p:cxnSp>
      <p:cxnSp>
        <p:nvCxnSpPr>
          <p:cNvPr id="804" name="Straight Connector 803"/>
          <p:cNvCxnSpPr/>
          <p:nvPr/>
        </p:nvCxnSpPr>
        <p:spPr>
          <a:xfrm>
            <a:off x="1017702" y="4798244"/>
            <a:ext cx="886430" cy="964358"/>
          </a:xfrm>
          <a:prstGeom prst="line">
            <a:avLst/>
          </a:prstGeom>
          <a:noFill/>
          <a:ln w="19050" cap="flat" cmpd="sng" algn="ctr">
            <a:solidFill>
              <a:srgbClr val="E1E1E1"/>
            </a:solidFill>
            <a:prstDash val="solid"/>
            <a:headEnd type="none"/>
            <a:tailEnd type="none"/>
          </a:ln>
          <a:effectLst/>
        </p:spPr>
      </p:cxnSp>
      <p:cxnSp>
        <p:nvCxnSpPr>
          <p:cNvPr id="805" name="Straight Connector 804"/>
          <p:cNvCxnSpPr/>
          <p:nvPr/>
        </p:nvCxnSpPr>
        <p:spPr>
          <a:xfrm flipH="1">
            <a:off x="7738980" y="5769095"/>
            <a:ext cx="1642979" cy="0"/>
          </a:xfrm>
          <a:prstGeom prst="line">
            <a:avLst/>
          </a:prstGeom>
          <a:noFill/>
          <a:ln w="19050" cap="flat" cmpd="sng" algn="ctr">
            <a:solidFill>
              <a:srgbClr val="E1E1E1"/>
            </a:solidFill>
            <a:prstDash val="solid"/>
            <a:headEnd type="none"/>
            <a:tailEnd type="none"/>
          </a:ln>
          <a:effectLst/>
        </p:spPr>
      </p:cxnSp>
      <p:cxnSp>
        <p:nvCxnSpPr>
          <p:cNvPr id="806" name="Straight Connector 805"/>
          <p:cNvCxnSpPr>
            <a:cxnSpLocks/>
            <a:endCxn id="154" idx="2"/>
          </p:cNvCxnSpPr>
          <p:nvPr/>
        </p:nvCxnSpPr>
        <p:spPr>
          <a:xfrm>
            <a:off x="8096151" y="1827242"/>
            <a:ext cx="1313967" cy="8099"/>
          </a:xfrm>
          <a:prstGeom prst="line">
            <a:avLst/>
          </a:prstGeom>
          <a:noFill/>
          <a:ln w="19050" cap="flat" cmpd="sng" algn="ctr">
            <a:solidFill>
              <a:srgbClr val="E1E1E1"/>
            </a:solidFill>
            <a:prstDash val="solid"/>
            <a:headEnd type="none"/>
            <a:tailEnd type="none"/>
          </a:ln>
          <a:effectLst/>
        </p:spPr>
      </p:cxnSp>
      <p:cxnSp>
        <p:nvCxnSpPr>
          <p:cNvPr id="807" name="Straight Connector 806"/>
          <p:cNvCxnSpPr/>
          <p:nvPr/>
        </p:nvCxnSpPr>
        <p:spPr>
          <a:xfrm flipH="1" flipV="1">
            <a:off x="3183447" y="3379308"/>
            <a:ext cx="821489" cy="522765"/>
          </a:xfrm>
          <a:prstGeom prst="line">
            <a:avLst/>
          </a:prstGeom>
          <a:noFill/>
          <a:ln w="19050" cap="flat" cmpd="sng" algn="ctr">
            <a:solidFill>
              <a:srgbClr val="E1E1E1"/>
            </a:solidFill>
            <a:prstDash val="solid"/>
            <a:headEnd type="none"/>
            <a:tailEnd type="none"/>
          </a:ln>
          <a:effectLst/>
        </p:spPr>
      </p:cxnSp>
      <p:cxnSp>
        <p:nvCxnSpPr>
          <p:cNvPr id="808" name="Straight Connector 807"/>
          <p:cNvCxnSpPr/>
          <p:nvPr/>
        </p:nvCxnSpPr>
        <p:spPr>
          <a:xfrm flipV="1">
            <a:off x="2361958" y="3354361"/>
            <a:ext cx="801543" cy="1219840"/>
          </a:xfrm>
          <a:prstGeom prst="line">
            <a:avLst/>
          </a:prstGeom>
          <a:noFill/>
          <a:ln w="19050" cap="flat" cmpd="sng" algn="ctr">
            <a:solidFill>
              <a:srgbClr val="E1E1E1"/>
            </a:solidFill>
            <a:prstDash val="solid"/>
            <a:headEnd type="none"/>
            <a:tailEnd type="none"/>
          </a:ln>
          <a:effectLst/>
        </p:spPr>
      </p:cxnSp>
      <p:cxnSp>
        <p:nvCxnSpPr>
          <p:cNvPr id="809" name="Straight Connector 808"/>
          <p:cNvCxnSpPr/>
          <p:nvPr/>
        </p:nvCxnSpPr>
        <p:spPr>
          <a:xfrm flipH="1">
            <a:off x="1017700" y="2408455"/>
            <a:ext cx="746809" cy="2389788"/>
          </a:xfrm>
          <a:prstGeom prst="line">
            <a:avLst/>
          </a:prstGeom>
          <a:noFill/>
          <a:ln w="19050" cap="flat" cmpd="sng" algn="ctr">
            <a:solidFill>
              <a:srgbClr val="E1E1E1"/>
            </a:solidFill>
            <a:prstDash val="solid"/>
            <a:headEnd type="none"/>
            <a:tailEnd type="none"/>
          </a:ln>
          <a:effectLst/>
        </p:spPr>
      </p:cxnSp>
      <p:cxnSp>
        <p:nvCxnSpPr>
          <p:cNvPr id="810" name="Straight Connector 809"/>
          <p:cNvCxnSpPr>
            <a:stCxn id="906" idx="2"/>
          </p:cNvCxnSpPr>
          <p:nvPr/>
        </p:nvCxnSpPr>
        <p:spPr>
          <a:xfrm flipH="1">
            <a:off x="6021319" y="4087893"/>
            <a:ext cx="551582" cy="710350"/>
          </a:xfrm>
          <a:prstGeom prst="line">
            <a:avLst/>
          </a:prstGeom>
          <a:noFill/>
          <a:ln w="19050" cap="flat" cmpd="sng" algn="ctr">
            <a:solidFill>
              <a:srgbClr val="E1E1E1"/>
            </a:solidFill>
            <a:prstDash val="solid"/>
            <a:headEnd type="none"/>
            <a:tailEnd type="none"/>
          </a:ln>
          <a:effectLst/>
        </p:spPr>
      </p:cxnSp>
      <p:cxnSp>
        <p:nvCxnSpPr>
          <p:cNvPr id="811" name="Straight Connector 810"/>
          <p:cNvCxnSpPr/>
          <p:nvPr/>
        </p:nvCxnSpPr>
        <p:spPr>
          <a:xfrm>
            <a:off x="5199830" y="2408455"/>
            <a:ext cx="1717660" cy="672128"/>
          </a:xfrm>
          <a:prstGeom prst="line">
            <a:avLst/>
          </a:prstGeom>
          <a:noFill/>
          <a:ln w="19050" cap="flat" cmpd="sng" algn="ctr">
            <a:solidFill>
              <a:srgbClr val="E1E1E1"/>
            </a:solidFill>
            <a:prstDash val="solid"/>
            <a:headEnd type="none"/>
            <a:tailEnd type="none"/>
          </a:ln>
          <a:effectLst/>
        </p:spPr>
      </p:cxnSp>
      <p:cxnSp>
        <p:nvCxnSpPr>
          <p:cNvPr id="812" name="Straight Connector 811"/>
          <p:cNvCxnSpPr/>
          <p:nvPr/>
        </p:nvCxnSpPr>
        <p:spPr>
          <a:xfrm>
            <a:off x="6021320" y="4872924"/>
            <a:ext cx="1717660" cy="896170"/>
          </a:xfrm>
          <a:prstGeom prst="line">
            <a:avLst/>
          </a:prstGeom>
          <a:noFill/>
          <a:ln w="19050" cap="flat" cmpd="sng" algn="ctr">
            <a:solidFill>
              <a:srgbClr val="E1E1E1"/>
            </a:solidFill>
            <a:prstDash val="solid"/>
            <a:headEnd type="none"/>
            <a:tailEnd type="none"/>
          </a:ln>
          <a:effectLst/>
        </p:spPr>
      </p:cxnSp>
      <p:cxnSp>
        <p:nvCxnSpPr>
          <p:cNvPr id="813" name="Straight Connector 812"/>
          <p:cNvCxnSpPr/>
          <p:nvPr/>
        </p:nvCxnSpPr>
        <p:spPr>
          <a:xfrm flipH="1">
            <a:off x="3183446" y="3155264"/>
            <a:ext cx="1120213" cy="224042"/>
          </a:xfrm>
          <a:prstGeom prst="line">
            <a:avLst/>
          </a:prstGeom>
          <a:noFill/>
          <a:ln w="19050" cap="flat" cmpd="sng" algn="ctr">
            <a:solidFill>
              <a:srgbClr val="E1E1E1"/>
            </a:solidFill>
            <a:prstDash val="solid"/>
            <a:headEnd type="none"/>
            <a:tailEnd type="none"/>
          </a:ln>
          <a:effectLst/>
        </p:spPr>
      </p:cxnSp>
      <p:cxnSp>
        <p:nvCxnSpPr>
          <p:cNvPr id="814" name="Straight Connector 813"/>
          <p:cNvCxnSpPr/>
          <p:nvPr/>
        </p:nvCxnSpPr>
        <p:spPr>
          <a:xfrm flipV="1">
            <a:off x="6917492" y="1811009"/>
            <a:ext cx="2613830" cy="1344255"/>
          </a:xfrm>
          <a:prstGeom prst="line">
            <a:avLst/>
          </a:prstGeom>
          <a:noFill/>
          <a:ln w="19050" cap="flat" cmpd="sng" algn="ctr">
            <a:solidFill>
              <a:srgbClr val="E1E1E1"/>
            </a:solidFill>
            <a:prstDash val="solid"/>
            <a:headEnd type="none"/>
            <a:tailEnd type="none"/>
          </a:ln>
          <a:effectLst/>
        </p:spPr>
      </p:cxnSp>
      <p:cxnSp>
        <p:nvCxnSpPr>
          <p:cNvPr id="815" name="Straight Connector 814"/>
          <p:cNvCxnSpPr/>
          <p:nvPr/>
        </p:nvCxnSpPr>
        <p:spPr>
          <a:xfrm>
            <a:off x="6917491" y="3155264"/>
            <a:ext cx="970852" cy="672128"/>
          </a:xfrm>
          <a:prstGeom prst="line">
            <a:avLst/>
          </a:prstGeom>
          <a:noFill/>
          <a:ln w="19050" cap="flat" cmpd="sng" algn="ctr">
            <a:solidFill>
              <a:srgbClr val="E1E1E1"/>
            </a:solidFill>
            <a:prstDash val="solid"/>
            <a:headEnd type="none"/>
            <a:tailEnd type="none"/>
          </a:ln>
          <a:effectLst/>
        </p:spPr>
      </p:cxnSp>
      <p:cxnSp>
        <p:nvCxnSpPr>
          <p:cNvPr id="816" name="Straight Connector 815"/>
          <p:cNvCxnSpPr/>
          <p:nvPr/>
        </p:nvCxnSpPr>
        <p:spPr>
          <a:xfrm flipH="1">
            <a:off x="1391108" y="1960369"/>
            <a:ext cx="2464466" cy="1792342"/>
          </a:xfrm>
          <a:prstGeom prst="line">
            <a:avLst/>
          </a:prstGeom>
          <a:noFill/>
          <a:ln w="19050" cap="flat" cmpd="sng" algn="ctr">
            <a:solidFill>
              <a:srgbClr val="E1E1E1"/>
            </a:solidFill>
            <a:prstDash val="solid"/>
            <a:headEnd type="none"/>
            <a:tailEnd type="none"/>
          </a:ln>
          <a:effectLst/>
        </p:spPr>
      </p:cxnSp>
      <p:cxnSp>
        <p:nvCxnSpPr>
          <p:cNvPr id="817" name="Straight Connector 816"/>
          <p:cNvCxnSpPr/>
          <p:nvPr/>
        </p:nvCxnSpPr>
        <p:spPr>
          <a:xfrm flipV="1">
            <a:off x="10427493" y="4051435"/>
            <a:ext cx="746809" cy="896170"/>
          </a:xfrm>
          <a:prstGeom prst="line">
            <a:avLst/>
          </a:prstGeom>
          <a:noFill/>
          <a:ln w="19050" cap="flat" cmpd="sng" algn="ctr">
            <a:solidFill>
              <a:srgbClr val="E1E1E1"/>
            </a:solidFill>
            <a:prstDash val="solid"/>
            <a:headEnd type="none"/>
            <a:tailEnd type="none"/>
          </a:ln>
          <a:effectLst/>
        </p:spPr>
      </p:cxnSp>
      <p:grpSp>
        <p:nvGrpSpPr>
          <p:cNvPr id="839" name="Group 838"/>
          <p:cNvGrpSpPr/>
          <p:nvPr/>
        </p:nvGrpSpPr>
        <p:grpSpPr>
          <a:xfrm>
            <a:off x="1491306" y="2159772"/>
            <a:ext cx="492894" cy="492894"/>
            <a:chOff x="4297892" y="3537408"/>
            <a:chExt cx="502920" cy="502920"/>
          </a:xfrm>
        </p:grpSpPr>
        <p:sp>
          <p:nvSpPr>
            <p:cNvPr id="840" name="Oval 839"/>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1" name="Group 840"/>
            <p:cNvGrpSpPr/>
            <p:nvPr/>
          </p:nvGrpSpPr>
          <p:grpSpPr>
            <a:xfrm>
              <a:off x="4462674" y="3720435"/>
              <a:ext cx="182880" cy="136866"/>
              <a:chOff x="4457912" y="3720435"/>
              <a:chExt cx="182880" cy="136866"/>
            </a:xfrm>
          </p:grpSpPr>
          <p:sp>
            <p:nvSpPr>
              <p:cNvPr id="842" name="Line 37"/>
              <p:cNvSpPr>
                <a:spLocks noChangeShapeType="1"/>
              </p:cNvSpPr>
              <p:nvPr/>
            </p:nvSpPr>
            <p:spPr bwMode="auto">
              <a:xfrm>
                <a:off x="4500977" y="3788868"/>
                <a:ext cx="139815"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3" name="Freeform 38"/>
              <p:cNvSpPr>
                <a:spLocks/>
              </p:cNvSpPr>
              <p:nvPr/>
            </p:nvSpPr>
            <p:spPr bwMode="auto">
              <a:xfrm>
                <a:off x="4609525" y="375701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4" name="Rectangle 39"/>
              <p:cNvSpPr>
                <a:spLocks noChangeArrowheads="1"/>
              </p:cNvSpPr>
              <p:nvPr/>
            </p:nvSpPr>
            <p:spPr bwMode="auto">
              <a:xfrm>
                <a:off x="4457912" y="3720435"/>
                <a:ext cx="113858" cy="136866"/>
              </a:xfrm>
              <a:prstGeom prst="rect">
                <a:avLst/>
              </a:pr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45" name="Group 844"/>
          <p:cNvGrpSpPr/>
          <p:nvPr/>
        </p:nvGrpSpPr>
        <p:grpSpPr>
          <a:xfrm>
            <a:off x="2080938" y="4354194"/>
            <a:ext cx="492894" cy="492894"/>
            <a:chOff x="457200" y="3537408"/>
            <a:chExt cx="502920" cy="502920"/>
          </a:xfrm>
        </p:grpSpPr>
        <p:sp>
          <p:nvSpPr>
            <p:cNvPr id="846" name="Oval 845"/>
            <p:cNvSpPr/>
            <p:nvPr/>
          </p:nvSpPr>
          <p:spPr bwMode="auto">
            <a:xfrm>
              <a:off x="457200"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7" name="Group 846"/>
            <p:cNvGrpSpPr/>
            <p:nvPr/>
          </p:nvGrpSpPr>
          <p:grpSpPr>
            <a:xfrm>
              <a:off x="609110" y="3692665"/>
              <a:ext cx="199100" cy="182880"/>
              <a:chOff x="61533" y="3545450"/>
              <a:chExt cx="199100" cy="182880"/>
            </a:xfrm>
          </p:grpSpPr>
          <p:sp>
            <p:nvSpPr>
              <p:cNvPr id="848" name="Freeform 43"/>
              <p:cNvSpPr>
                <a:spLocks/>
              </p:cNvSpPr>
              <p:nvPr/>
            </p:nvSpPr>
            <p:spPr bwMode="auto">
              <a:xfrm>
                <a:off x="62108" y="3577610"/>
                <a:ext cx="197760" cy="150720"/>
              </a:xfrm>
              <a:custGeom>
                <a:avLst/>
                <a:gdLst>
                  <a:gd name="T0" fmla="*/ 178 w 210"/>
                  <a:gd name="T1" fmla="*/ 158 h 158"/>
                  <a:gd name="T2" fmla="*/ 32 w 210"/>
                  <a:gd name="T3" fmla="*/ 158 h 158"/>
                  <a:gd name="T4" fmla="*/ 0 w 210"/>
                  <a:gd name="T5" fmla="*/ 126 h 158"/>
                  <a:gd name="T6" fmla="*/ 0 w 210"/>
                  <a:gd name="T7" fmla="*/ 32 h 158"/>
                  <a:gd name="T8" fmla="*/ 32 w 210"/>
                  <a:gd name="T9" fmla="*/ 0 h 158"/>
                  <a:gd name="T10" fmla="*/ 178 w 210"/>
                  <a:gd name="T11" fmla="*/ 0 h 158"/>
                  <a:gd name="T12" fmla="*/ 210 w 210"/>
                  <a:gd name="T13" fmla="*/ 32 h 158"/>
                  <a:gd name="T14" fmla="*/ 210 w 210"/>
                  <a:gd name="T15" fmla="*/ 126 h 158"/>
                  <a:gd name="T16" fmla="*/ 178 w 210"/>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58">
                    <a:moveTo>
                      <a:pt x="178" y="158"/>
                    </a:moveTo>
                    <a:cubicBezTo>
                      <a:pt x="32" y="158"/>
                      <a:pt x="32" y="158"/>
                      <a:pt x="32" y="158"/>
                    </a:cubicBezTo>
                    <a:cubicBezTo>
                      <a:pt x="6" y="158"/>
                      <a:pt x="0" y="152"/>
                      <a:pt x="0" y="126"/>
                    </a:cubicBezTo>
                    <a:cubicBezTo>
                      <a:pt x="0" y="32"/>
                      <a:pt x="0" y="32"/>
                      <a:pt x="0" y="32"/>
                    </a:cubicBezTo>
                    <a:cubicBezTo>
                      <a:pt x="0" y="6"/>
                      <a:pt x="6" y="0"/>
                      <a:pt x="32" y="0"/>
                    </a:cubicBezTo>
                    <a:cubicBezTo>
                      <a:pt x="178" y="0"/>
                      <a:pt x="178" y="0"/>
                      <a:pt x="178" y="0"/>
                    </a:cubicBezTo>
                    <a:cubicBezTo>
                      <a:pt x="204" y="0"/>
                      <a:pt x="210" y="6"/>
                      <a:pt x="210" y="32"/>
                    </a:cubicBezTo>
                    <a:cubicBezTo>
                      <a:pt x="210" y="126"/>
                      <a:pt x="210" y="126"/>
                      <a:pt x="210" y="126"/>
                    </a:cubicBezTo>
                    <a:cubicBezTo>
                      <a:pt x="210" y="152"/>
                      <a:pt x="204" y="158"/>
                      <a:pt x="178" y="158"/>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9" name="Freeform 44"/>
              <p:cNvSpPr>
                <a:spLocks/>
              </p:cNvSpPr>
              <p:nvPr/>
            </p:nvSpPr>
            <p:spPr bwMode="auto">
              <a:xfrm>
                <a:off x="107228" y="3545450"/>
                <a:ext cx="107520" cy="32160"/>
              </a:xfrm>
              <a:custGeom>
                <a:avLst/>
                <a:gdLst>
                  <a:gd name="T0" fmla="*/ 0 w 114"/>
                  <a:gd name="T1" fmla="*/ 34 h 34"/>
                  <a:gd name="T2" fmla="*/ 0 w 114"/>
                  <a:gd name="T3" fmla="*/ 20 h 34"/>
                  <a:gd name="T4" fmla="*/ 20 w 114"/>
                  <a:gd name="T5" fmla="*/ 0 h 34"/>
                  <a:gd name="T6" fmla="*/ 94 w 114"/>
                  <a:gd name="T7" fmla="*/ 0 h 34"/>
                  <a:gd name="T8" fmla="*/ 114 w 114"/>
                  <a:gd name="T9" fmla="*/ 20 h 34"/>
                  <a:gd name="T10" fmla="*/ 114 w 114"/>
                  <a:gd name="T11" fmla="*/ 34 h 34"/>
                </a:gdLst>
                <a:ahLst/>
                <a:cxnLst>
                  <a:cxn ang="0">
                    <a:pos x="T0" y="T1"/>
                  </a:cxn>
                  <a:cxn ang="0">
                    <a:pos x="T2" y="T3"/>
                  </a:cxn>
                  <a:cxn ang="0">
                    <a:pos x="T4" y="T5"/>
                  </a:cxn>
                  <a:cxn ang="0">
                    <a:pos x="T6" y="T7"/>
                  </a:cxn>
                  <a:cxn ang="0">
                    <a:pos x="T8" y="T9"/>
                  </a:cxn>
                  <a:cxn ang="0">
                    <a:pos x="T10" y="T11"/>
                  </a:cxn>
                </a:cxnLst>
                <a:rect l="0" t="0" r="r" b="b"/>
                <a:pathLst>
                  <a:path w="114" h="34">
                    <a:moveTo>
                      <a:pt x="0" y="34"/>
                    </a:moveTo>
                    <a:cubicBezTo>
                      <a:pt x="0" y="20"/>
                      <a:pt x="0" y="20"/>
                      <a:pt x="0" y="20"/>
                    </a:cubicBezTo>
                    <a:cubicBezTo>
                      <a:pt x="0" y="3"/>
                      <a:pt x="2" y="0"/>
                      <a:pt x="20" y="0"/>
                    </a:cubicBezTo>
                    <a:cubicBezTo>
                      <a:pt x="94" y="0"/>
                      <a:pt x="94" y="0"/>
                      <a:pt x="94" y="0"/>
                    </a:cubicBezTo>
                    <a:cubicBezTo>
                      <a:pt x="112" y="0"/>
                      <a:pt x="114" y="3"/>
                      <a:pt x="114" y="20"/>
                    </a:cubicBezTo>
                    <a:cubicBezTo>
                      <a:pt x="114" y="34"/>
                      <a:pt x="114" y="34"/>
                      <a:pt x="114" y="34"/>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0" name="Freeform: Shape 849"/>
              <p:cNvSpPr/>
              <p:nvPr/>
            </p:nvSpPr>
            <p:spPr bwMode="auto">
              <a:xfrm rot="10800000">
                <a:off x="61533" y="3636470"/>
                <a:ext cx="199100" cy="34125"/>
              </a:xfrm>
              <a:custGeom>
                <a:avLst/>
                <a:gdLst>
                  <a:gd name="connsiteX0" fmla="*/ 0 w 135731"/>
                  <a:gd name="connsiteY0" fmla="*/ 71437 h 71437"/>
                  <a:gd name="connsiteX1" fmla="*/ 71437 w 135731"/>
                  <a:gd name="connsiteY1" fmla="*/ 0 h 71437"/>
                  <a:gd name="connsiteX2" fmla="*/ 135731 w 135731"/>
                  <a:gd name="connsiteY2" fmla="*/ 64294 h 71437"/>
                  <a:gd name="connsiteX0" fmla="*/ 0 w 135731"/>
                  <a:gd name="connsiteY0" fmla="*/ 71460 h 71460"/>
                  <a:gd name="connsiteX1" fmla="*/ 71437 w 135731"/>
                  <a:gd name="connsiteY1" fmla="*/ 23 h 71460"/>
                  <a:gd name="connsiteX2" fmla="*/ 135731 w 135731"/>
                  <a:gd name="connsiteY2" fmla="*/ 64317 h 71460"/>
                  <a:gd name="connsiteX0" fmla="*/ 0 w 197540"/>
                  <a:gd name="connsiteY0" fmla="*/ 62679 h 64296"/>
                  <a:gd name="connsiteX1" fmla="*/ 133246 w 197540"/>
                  <a:gd name="connsiteY1" fmla="*/ 2 h 64296"/>
                  <a:gd name="connsiteX2" fmla="*/ 197540 w 197540"/>
                  <a:gd name="connsiteY2" fmla="*/ 64296 h 64296"/>
                  <a:gd name="connsiteX0" fmla="*/ 0 w 197540"/>
                  <a:gd name="connsiteY0" fmla="*/ 32508 h 34125"/>
                  <a:gd name="connsiteX1" fmla="*/ 98691 w 197540"/>
                  <a:gd name="connsiteY1" fmla="*/ 6 h 34125"/>
                  <a:gd name="connsiteX2" fmla="*/ 197540 w 197540"/>
                  <a:gd name="connsiteY2" fmla="*/ 34125 h 34125"/>
                </a:gdLst>
                <a:ahLst/>
                <a:cxnLst>
                  <a:cxn ang="0">
                    <a:pos x="connsiteX0" y="connsiteY0"/>
                  </a:cxn>
                  <a:cxn ang="0">
                    <a:pos x="connsiteX1" y="connsiteY1"/>
                  </a:cxn>
                  <a:cxn ang="0">
                    <a:pos x="connsiteX2" y="connsiteY2"/>
                  </a:cxn>
                </a:cxnLst>
                <a:rect l="l" t="t" r="r" b="b"/>
                <a:pathLst>
                  <a:path w="197540" h="34125">
                    <a:moveTo>
                      <a:pt x="0" y="32508"/>
                    </a:moveTo>
                    <a:cubicBezTo>
                      <a:pt x="23812" y="8696"/>
                      <a:pt x="65768" y="-264"/>
                      <a:pt x="98691" y="6"/>
                    </a:cubicBezTo>
                    <a:cubicBezTo>
                      <a:pt x="131614" y="276"/>
                      <a:pt x="176109" y="12694"/>
                      <a:pt x="197540" y="34125"/>
                    </a:cubicBezTo>
                  </a:path>
                </a:pathLst>
              </a:custGeom>
              <a:no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851" name="Straight Connector 850"/>
              <p:cNvCxnSpPr/>
              <p:nvPr/>
            </p:nvCxnSpPr>
            <p:spPr>
              <a:xfrm>
                <a:off x="107228" y="3634980"/>
                <a:ext cx="0" cy="44051"/>
              </a:xfrm>
              <a:prstGeom prst="line">
                <a:avLst/>
              </a:prstGeom>
              <a:noFill/>
              <a:ln w="12700" cap="flat">
                <a:solidFill>
                  <a:srgbClr val="0078D7"/>
                </a:solidFill>
                <a:prstDash val="solid"/>
                <a:miter lim="800000"/>
                <a:headEnd/>
                <a:tailEnd/>
              </a:ln>
            </p:spPr>
          </p:cxnSp>
          <p:cxnSp>
            <p:nvCxnSpPr>
              <p:cNvPr id="852" name="Straight Connector 851"/>
              <p:cNvCxnSpPr/>
              <p:nvPr/>
            </p:nvCxnSpPr>
            <p:spPr>
              <a:xfrm>
                <a:off x="214748" y="3634980"/>
                <a:ext cx="0" cy="44051"/>
              </a:xfrm>
              <a:prstGeom prst="line">
                <a:avLst/>
              </a:prstGeom>
              <a:noFill/>
              <a:ln w="12700" cap="flat">
                <a:solidFill>
                  <a:srgbClr val="0078D7"/>
                </a:solidFill>
                <a:prstDash val="solid"/>
                <a:miter lim="800000"/>
                <a:headEnd/>
                <a:tailEnd/>
              </a:ln>
            </p:spPr>
          </p:cxnSp>
        </p:grpSp>
      </p:grpSp>
      <p:grpSp>
        <p:nvGrpSpPr>
          <p:cNvPr id="853" name="Group 852"/>
          <p:cNvGrpSpPr/>
          <p:nvPr/>
        </p:nvGrpSpPr>
        <p:grpSpPr>
          <a:xfrm>
            <a:off x="4706624" y="3583335"/>
            <a:ext cx="492894" cy="492894"/>
            <a:chOff x="4297892" y="2841460"/>
            <a:chExt cx="502920" cy="502920"/>
          </a:xfrm>
        </p:grpSpPr>
        <p:sp>
          <p:nvSpPr>
            <p:cNvPr id="854" name="Oval 853"/>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55" name="Group 854"/>
            <p:cNvGrpSpPr/>
            <p:nvPr/>
          </p:nvGrpSpPr>
          <p:grpSpPr>
            <a:xfrm>
              <a:off x="4457912" y="3016068"/>
              <a:ext cx="182880" cy="125133"/>
              <a:chOff x="4434490" y="3008491"/>
              <a:chExt cx="182880" cy="125133"/>
            </a:xfrm>
          </p:grpSpPr>
          <p:sp>
            <p:nvSpPr>
              <p:cNvPr id="856" name="Line 27"/>
              <p:cNvSpPr>
                <a:spLocks noChangeShapeType="1"/>
              </p:cNvSpPr>
              <p:nvPr/>
            </p:nvSpPr>
            <p:spPr bwMode="auto">
              <a:xfrm>
                <a:off x="4434490" y="3133624"/>
                <a:ext cx="18288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7" name="Line 28"/>
              <p:cNvSpPr>
                <a:spLocks noChangeShapeType="1"/>
              </p:cNvSpPr>
              <p:nvPr/>
            </p:nvSpPr>
            <p:spPr bwMode="auto">
              <a:xfrm>
                <a:off x="4502890" y="3110584"/>
                <a:ext cx="273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8" name="Line 29"/>
              <p:cNvSpPr>
                <a:spLocks noChangeShapeType="1"/>
              </p:cNvSpPr>
              <p:nvPr/>
            </p:nvSpPr>
            <p:spPr bwMode="auto">
              <a:xfrm flipV="1">
                <a:off x="4526429" y="3027064"/>
                <a:ext cx="84240" cy="8496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9" name="Line 32"/>
              <p:cNvSpPr>
                <a:spLocks noChangeShapeType="1"/>
              </p:cNvSpPr>
              <p:nvPr/>
            </p:nvSpPr>
            <p:spPr bwMode="auto">
              <a:xfrm>
                <a:off x="4435930" y="3110584"/>
                <a:ext cx="201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0" name="Line 33"/>
              <p:cNvSpPr>
                <a:spLocks noChangeShapeType="1"/>
              </p:cNvSpPr>
              <p:nvPr/>
            </p:nvSpPr>
            <p:spPr bwMode="auto">
              <a:xfrm>
                <a:off x="4470490" y="3110584"/>
                <a:ext cx="1944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1" name="Freeform 38"/>
              <p:cNvSpPr>
                <a:spLocks/>
              </p:cNvSpPr>
              <p:nvPr/>
            </p:nvSpPr>
            <p:spPr bwMode="auto">
              <a:xfrm rot="18900000">
                <a:off x="4582443" y="300849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2" name="Group 861"/>
          <p:cNvGrpSpPr/>
          <p:nvPr/>
        </p:nvGrpSpPr>
        <p:grpSpPr>
          <a:xfrm>
            <a:off x="7478862" y="5543291"/>
            <a:ext cx="492894" cy="492894"/>
            <a:chOff x="5748872" y="3478565"/>
            <a:chExt cx="502920" cy="502920"/>
          </a:xfrm>
        </p:grpSpPr>
        <p:sp>
          <p:nvSpPr>
            <p:cNvPr id="863" name="Oval 862"/>
            <p:cNvSpPr/>
            <p:nvPr/>
          </p:nvSpPr>
          <p:spPr bwMode="auto">
            <a:xfrm>
              <a:off x="5748872" y="347856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64" name="Group 53"/>
            <p:cNvGrpSpPr>
              <a:grpSpLocks noChangeAspect="1"/>
            </p:cNvGrpSpPr>
            <p:nvPr/>
          </p:nvGrpSpPr>
          <p:grpSpPr bwMode="auto">
            <a:xfrm>
              <a:off x="5935305" y="3638585"/>
              <a:ext cx="130055" cy="182880"/>
              <a:chOff x="1955" y="3359"/>
              <a:chExt cx="389" cy="547"/>
            </a:xfrm>
            <a:solidFill>
              <a:srgbClr val="0078D7"/>
            </a:solidFill>
          </p:grpSpPr>
          <p:sp>
            <p:nvSpPr>
              <p:cNvPr id="865" name="Freeform 54"/>
              <p:cNvSpPr>
                <a:spLocks/>
              </p:cNvSpPr>
              <p:nvPr/>
            </p:nvSpPr>
            <p:spPr bwMode="auto">
              <a:xfrm>
                <a:off x="1955" y="3359"/>
                <a:ext cx="389" cy="547"/>
              </a:xfrm>
              <a:custGeom>
                <a:avLst/>
                <a:gdLst>
                  <a:gd name="T0" fmla="*/ 389 w 389"/>
                  <a:gd name="T1" fmla="*/ 547 h 547"/>
                  <a:gd name="T2" fmla="*/ 0 w 389"/>
                  <a:gd name="T3" fmla="*/ 547 h 547"/>
                  <a:gd name="T4" fmla="*/ 0 w 389"/>
                  <a:gd name="T5" fmla="*/ 0 h 547"/>
                  <a:gd name="T6" fmla="*/ 389 w 389"/>
                  <a:gd name="T7" fmla="*/ 0 h 547"/>
                  <a:gd name="T8" fmla="*/ 389 w 389"/>
                  <a:gd name="T9" fmla="*/ 16 h 547"/>
                  <a:gd name="T10" fmla="*/ 389 w 389"/>
                  <a:gd name="T11" fmla="*/ 547 h 547"/>
                </a:gdLst>
                <a:ahLst/>
                <a:cxnLst>
                  <a:cxn ang="0">
                    <a:pos x="T0" y="T1"/>
                  </a:cxn>
                  <a:cxn ang="0">
                    <a:pos x="T2" y="T3"/>
                  </a:cxn>
                  <a:cxn ang="0">
                    <a:pos x="T4" y="T5"/>
                  </a:cxn>
                  <a:cxn ang="0">
                    <a:pos x="T6" y="T7"/>
                  </a:cxn>
                  <a:cxn ang="0">
                    <a:pos x="T8" y="T9"/>
                  </a:cxn>
                  <a:cxn ang="0">
                    <a:pos x="T10" y="T11"/>
                  </a:cxn>
                </a:cxnLst>
                <a:rect l="0" t="0" r="r" b="b"/>
                <a:pathLst>
                  <a:path w="389" h="547">
                    <a:moveTo>
                      <a:pt x="389" y="547"/>
                    </a:moveTo>
                    <a:lnTo>
                      <a:pt x="0" y="547"/>
                    </a:lnTo>
                    <a:lnTo>
                      <a:pt x="0" y="0"/>
                    </a:lnTo>
                    <a:lnTo>
                      <a:pt x="389" y="0"/>
                    </a:lnTo>
                    <a:lnTo>
                      <a:pt x="389" y="16"/>
                    </a:lnTo>
                    <a:lnTo>
                      <a:pt x="389" y="547"/>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6" name="Freeform 55"/>
              <p:cNvSpPr>
                <a:spLocks/>
              </p:cNvSpPr>
              <p:nvPr/>
            </p:nvSpPr>
            <p:spPr bwMode="auto">
              <a:xfrm>
                <a:off x="2134" y="3359"/>
                <a:ext cx="210" cy="547"/>
              </a:xfrm>
              <a:custGeom>
                <a:avLst/>
                <a:gdLst>
                  <a:gd name="T0" fmla="*/ 210 w 210"/>
                  <a:gd name="T1" fmla="*/ 547 h 547"/>
                  <a:gd name="T2" fmla="*/ 0 w 210"/>
                  <a:gd name="T3" fmla="*/ 431 h 547"/>
                  <a:gd name="T4" fmla="*/ 0 w 210"/>
                  <a:gd name="T5" fmla="*/ 117 h 547"/>
                  <a:gd name="T6" fmla="*/ 210 w 210"/>
                  <a:gd name="T7" fmla="*/ 0 h 547"/>
                </a:gdLst>
                <a:ahLst/>
                <a:cxnLst>
                  <a:cxn ang="0">
                    <a:pos x="T0" y="T1"/>
                  </a:cxn>
                  <a:cxn ang="0">
                    <a:pos x="T2" y="T3"/>
                  </a:cxn>
                  <a:cxn ang="0">
                    <a:pos x="T4" y="T5"/>
                  </a:cxn>
                  <a:cxn ang="0">
                    <a:pos x="T6" y="T7"/>
                  </a:cxn>
                </a:cxnLst>
                <a:rect l="0" t="0" r="r" b="b"/>
                <a:pathLst>
                  <a:path w="210" h="547">
                    <a:moveTo>
                      <a:pt x="210" y="547"/>
                    </a:moveTo>
                    <a:lnTo>
                      <a:pt x="0" y="431"/>
                    </a:lnTo>
                    <a:lnTo>
                      <a:pt x="0" y="117"/>
                    </a:lnTo>
                    <a:lnTo>
                      <a:pt x="21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7" name="Line 56"/>
              <p:cNvSpPr>
                <a:spLocks noChangeShapeType="1"/>
              </p:cNvSpPr>
              <p:nvPr/>
            </p:nvSpPr>
            <p:spPr bwMode="auto">
              <a:xfrm>
                <a:off x="2161" y="3634"/>
                <a:ext cx="38"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8" name="Group 867"/>
          <p:cNvGrpSpPr/>
          <p:nvPr/>
        </p:nvGrpSpPr>
        <p:grpSpPr>
          <a:xfrm>
            <a:off x="6682917" y="2878113"/>
            <a:ext cx="492894" cy="492894"/>
            <a:chOff x="6793209" y="4761287"/>
            <a:chExt cx="502920" cy="502920"/>
          </a:xfrm>
        </p:grpSpPr>
        <p:sp>
          <p:nvSpPr>
            <p:cNvPr id="869" name="Oval 868"/>
            <p:cNvSpPr/>
            <p:nvPr/>
          </p:nvSpPr>
          <p:spPr bwMode="auto">
            <a:xfrm>
              <a:off x="6793209" y="4761287"/>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70" name="Group 4"/>
            <p:cNvGrpSpPr>
              <a:grpSpLocks noChangeAspect="1"/>
            </p:cNvGrpSpPr>
            <p:nvPr/>
          </p:nvGrpSpPr>
          <p:grpSpPr bwMode="auto">
            <a:xfrm>
              <a:off x="6978505" y="4921307"/>
              <a:ext cx="132328" cy="182880"/>
              <a:chOff x="4159" y="1821"/>
              <a:chExt cx="178" cy="246"/>
            </a:xfrm>
            <a:solidFill>
              <a:srgbClr val="0078D7"/>
            </a:solidFill>
          </p:grpSpPr>
          <p:sp>
            <p:nvSpPr>
              <p:cNvPr id="871" name="Freeform 5"/>
              <p:cNvSpPr>
                <a:spLocks/>
              </p:cNvSpPr>
              <p:nvPr/>
            </p:nvSpPr>
            <p:spPr bwMode="auto">
              <a:xfrm>
                <a:off x="4189" y="1821"/>
                <a:ext cx="144" cy="214"/>
              </a:xfrm>
              <a:custGeom>
                <a:avLst/>
                <a:gdLst>
                  <a:gd name="T0" fmla="*/ 144 w 144"/>
                  <a:gd name="T1" fmla="*/ 50 h 214"/>
                  <a:gd name="T2" fmla="*/ 144 w 144"/>
                  <a:gd name="T3" fmla="*/ 214 h 214"/>
                  <a:gd name="T4" fmla="*/ 0 w 144"/>
                  <a:gd name="T5" fmla="*/ 214 h 214"/>
                  <a:gd name="T6" fmla="*/ 0 w 144"/>
                  <a:gd name="T7" fmla="*/ 0 h 214"/>
                  <a:gd name="T8" fmla="*/ 98 w 144"/>
                  <a:gd name="T9" fmla="*/ 0 h 214"/>
                  <a:gd name="T10" fmla="*/ 144 w 144"/>
                  <a:gd name="T11" fmla="*/ 50 h 214"/>
                </a:gdLst>
                <a:ahLst/>
                <a:cxnLst>
                  <a:cxn ang="0">
                    <a:pos x="T0" y="T1"/>
                  </a:cxn>
                  <a:cxn ang="0">
                    <a:pos x="T2" y="T3"/>
                  </a:cxn>
                  <a:cxn ang="0">
                    <a:pos x="T4" y="T5"/>
                  </a:cxn>
                  <a:cxn ang="0">
                    <a:pos x="T6" y="T7"/>
                  </a:cxn>
                  <a:cxn ang="0">
                    <a:pos x="T8" y="T9"/>
                  </a:cxn>
                  <a:cxn ang="0">
                    <a:pos x="T10" y="T11"/>
                  </a:cxn>
                </a:cxnLst>
                <a:rect l="0" t="0" r="r" b="b"/>
                <a:pathLst>
                  <a:path w="144" h="214">
                    <a:moveTo>
                      <a:pt x="144" y="50"/>
                    </a:moveTo>
                    <a:lnTo>
                      <a:pt x="144" y="214"/>
                    </a:lnTo>
                    <a:lnTo>
                      <a:pt x="0" y="214"/>
                    </a:lnTo>
                    <a:lnTo>
                      <a:pt x="0" y="0"/>
                    </a:lnTo>
                    <a:lnTo>
                      <a:pt x="98" y="0"/>
                    </a:lnTo>
                    <a:lnTo>
                      <a:pt x="144" y="50"/>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2" name="Freeform 6"/>
              <p:cNvSpPr>
                <a:spLocks/>
              </p:cNvSpPr>
              <p:nvPr/>
            </p:nvSpPr>
            <p:spPr bwMode="auto">
              <a:xfrm>
                <a:off x="4283" y="1823"/>
                <a:ext cx="54" cy="52"/>
              </a:xfrm>
              <a:custGeom>
                <a:avLst/>
                <a:gdLst>
                  <a:gd name="T0" fmla="*/ 0 w 54"/>
                  <a:gd name="T1" fmla="*/ 0 h 52"/>
                  <a:gd name="T2" fmla="*/ 0 w 54"/>
                  <a:gd name="T3" fmla="*/ 52 h 52"/>
                  <a:gd name="T4" fmla="*/ 54 w 54"/>
                  <a:gd name="T5" fmla="*/ 52 h 52"/>
                </a:gdLst>
                <a:ahLst/>
                <a:cxnLst>
                  <a:cxn ang="0">
                    <a:pos x="T0" y="T1"/>
                  </a:cxn>
                  <a:cxn ang="0">
                    <a:pos x="T2" y="T3"/>
                  </a:cxn>
                  <a:cxn ang="0">
                    <a:pos x="T4" y="T5"/>
                  </a:cxn>
                </a:cxnLst>
                <a:rect l="0" t="0" r="r" b="b"/>
                <a:pathLst>
                  <a:path w="54" h="52">
                    <a:moveTo>
                      <a:pt x="0" y="0"/>
                    </a:moveTo>
                    <a:lnTo>
                      <a:pt x="0" y="52"/>
                    </a:lnTo>
                    <a:lnTo>
                      <a:pt x="54" y="52"/>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3" name="Freeform 7"/>
              <p:cNvSpPr>
                <a:spLocks/>
              </p:cNvSpPr>
              <p:nvPr/>
            </p:nvSpPr>
            <p:spPr bwMode="auto">
              <a:xfrm>
                <a:off x="4159" y="1855"/>
                <a:ext cx="144" cy="212"/>
              </a:xfrm>
              <a:custGeom>
                <a:avLst/>
                <a:gdLst>
                  <a:gd name="T0" fmla="*/ 144 w 144"/>
                  <a:gd name="T1" fmla="*/ 180 h 212"/>
                  <a:gd name="T2" fmla="*/ 144 w 144"/>
                  <a:gd name="T3" fmla="*/ 212 h 212"/>
                  <a:gd name="T4" fmla="*/ 0 w 144"/>
                  <a:gd name="T5" fmla="*/ 212 h 212"/>
                  <a:gd name="T6" fmla="*/ 0 w 144"/>
                  <a:gd name="T7" fmla="*/ 0 h 212"/>
                  <a:gd name="T8" fmla="*/ 30 w 144"/>
                  <a:gd name="T9" fmla="*/ 0 h 212"/>
                </a:gdLst>
                <a:ahLst/>
                <a:cxnLst>
                  <a:cxn ang="0">
                    <a:pos x="T0" y="T1"/>
                  </a:cxn>
                  <a:cxn ang="0">
                    <a:pos x="T2" y="T3"/>
                  </a:cxn>
                  <a:cxn ang="0">
                    <a:pos x="T4" y="T5"/>
                  </a:cxn>
                  <a:cxn ang="0">
                    <a:pos x="T6" y="T7"/>
                  </a:cxn>
                  <a:cxn ang="0">
                    <a:pos x="T8" y="T9"/>
                  </a:cxn>
                </a:cxnLst>
                <a:rect l="0" t="0" r="r" b="b"/>
                <a:pathLst>
                  <a:path w="144" h="212">
                    <a:moveTo>
                      <a:pt x="144" y="180"/>
                    </a:moveTo>
                    <a:lnTo>
                      <a:pt x="144" y="212"/>
                    </a:lnTo>
                    <a:lnTo>
                      <a:pt x="0" y="212"/>
                    </a:lnTo>
                    <a:lnTo>
                      <a:pt x="0" y="0"/>
                    </a:lnTo>
                    <a:lnTo>
                      <a:pt x="3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cxnSp>
        <p:nvCxnSpPr>
          <p:cNvPr id="916" name="Straight Connector 915"/>
          <p:cNvCxnSpPr/>
          <p:nvPr/>
        </p:nvCxnSpPr>
        <p:spPr>
          <a:xfrm flipV="1">
            <a:off x="5050468" y="4872925"/>
            <a:ext cx="970852" cy="672128"/>
          </a:xfrm>
          <a:prstGeom prst="line">
            <a:avLst/>
          </a:prstGeom>
          <a:noFill/>
          <a:ln w="19050" cap="flat" cmpd="sng" algn="ctr">
            <a:solidFill>
              <a:srgbClr val="E1E1E1"/>
            </a:solidFill>
            <a:prstDash val="solid"/>
            <a:headEnd type="none"/>
            <a:tailEnd type="none"/>
          </a:ln>
          <a:effectLst/>
        </p:spPr>
      </p:cxnSp>
      <p:cxnSp>
        <p:nvCxnSpPr>
          <p:cNvPr id="925" name="Straight Connector 924"/>
          <p:cNvCxnSpPr/>
          <p:nvPr/>
        </p:nvCxnSpPr>
        <p:spPr>
          <a:xfrm flipV="1">
            <a:off x="9381960" y="5040956"/>
            <a:ext cx="1082872" cy="728137"/>
          </a:xfrm>
          <a:prstGeom prst="line">
            <a:avLst/>
          </a:prstGeom>
          <a:noFill/>
          <a:ln w="19050" cap="flat" cmpd="sng" algn="ctr">
            <a:solidFill>
              <a:srgbClr val="E1E1E1"/>
            </a:solidFill>
            <a:prstDash val="solid"/>
            <a:headEnd type="none"/>
            <a:tailEnd type="none"/>
          </a:ln>
          <a:effectLst/>
        </p:spPr>
      </p:cxnSp>
      <p:cxnSp>
        <p:nvCxnSpPr>
          <p:cNvPr id="926" name="Straight Connector 925"/>
          <p:cNvCxnSpPr/>
          <p:nvPr/>
        </p:nvCxnSpPr>
        <p:spPr>
          <a:xfrm flipH="1">
            <a:off x="9456640" y="3005901"/>
            <a:ext cx="1194896" cy="970852"/>
          </a:xfrm>
          <a:prstGeom prst="line">
            <a:avLst/>
          </a:prstGeom>
          <a:noFill/>
          <a:ln w="19050" cap="flat" cmpd="sng" algn="ctr">
            <a:solidFill>
              <a:srgbClr val="E1E1E1"/>
            </a:solidFill>
            <a:prstDash val="solid"/>
            <a:headEnd type="none"/>
            <a:tailEnd type="none"/>
          </a:ln>
          <a:effectLst/>
        </p:spPr>
      </p:cxnSp>
      <p:cxnSp>
        <p:nvCxnSpPr>
          <p:cNvPr id="939" name="Straight Connector 938"/>
          <p:cNvCxnSpPr/>
          <p:nvPr/>
        </p:nvCxnSpPr>
        <p:spPr>
          <a:xfrm>
            <a:off x="7888344" y="3827391"/>
            <a:ext cx="1493617" cy="1941703"/>
          </a:xfrm>
          <a:prstGeom prst="line">
            <a:avLst/>
          </a:prstGeom>
          <a:noFill/>
          <a:ln w="19050" cap="flat" cmpd="sng" algn="ctr">
            <a:solidFill>
              <a:srgbClr val="E1E1E1"/>
            </a:solidFill>
            <a:prstDash val="solid"/>
            <a:headEnd type="none"/>
            <a:tailEnd type="none"/>
          </a:ln>
          <a:effectLst/>
        </p:spPr>
      </p:cxnSp>
      <p:grpSp>
        <p:nvGrpSpPr>
          <p:cNvPr id="945" name="Group 944"/>
          <p:cNvGrpSpPr/>
          <p:nvPr/>
        </p:nvGrpSpPr>
        <p:grpSpPr>
          <a:xfrm>
            <a:off x="10157986" y="4732387"/>
            <a:ext cx="492894" cy="492894"/>
            <a:chOff x="457200" y="4233356"/>
            <a:chExt cx="502920" cy="502920"/>
          </a:xfrm>
        </p:grpSpPr>
        <p:sp>
          <p:nvSpPr>
            <p:cNvPr id="946" name="Oval 945"/>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47" name="Group 18"/>
            <p:cNvGrpSpPr>
              <a:grpSpLocks noChangeAspect="1"/>
            </p:cNvGrpSpPr>
            <p:nvPr/>
          </p:nvGrpSpPr>
          <p:grpSpPr bwMode="auto">
            <a:xfrm>
              <a:off x="594995" y="4370516"/>
              <a:ext cx="233680" cy="228600"/>
              <a:chOff x="3825" y="2115"/>
              <a:chExt cx="184" cy="180"/>
            </a:xfrm>
          </p:grpSpPr>
          <p:sp>
            <p:nvSpPr>
              <p:cNvPr id="948" name="Freeform 19"/>
              <p:cNvSpPr>
                <a:spLocks/>
              </p:cNvSpPr>
              <p:nvPr/>
            </p:nvSpPr>
            <p:spPr bwMode="auto">
              <a:xfrm>
                <a:off x="3825" y="2115"/>
                <a:ext cx="172" cy="180"/>
              </a:xfrm>
              <a:custGeom>
                <a:avLst/>
                <a:gdLst>
                  <a:gd name="T0" fmla="*/ 79 w 86"/>
                  <a:gd name="T1" fmla="*/ 51 h 89"/>
                  <a:gd name="T2" fmla="*/ 79 w 86"/>
                  <a:gd name="T3" fmla="*/ 44 h 89"/>
                  <a:gd name="T4" fmla="*/ 78 w 86"/>
                  <a:gd name="T5" fmla="*/ 34 h 89"/>
                  <a:gd name="T6" fmla="*/ 86 w 86"/>
                  <a:gd name="T7" fmla="*/ 30 h 89"/>
                  <a:gd name="T8" fmla="*/ 77 w 86"/>
                  <a:gd name="T9" fmla="*/ 15 h 89"/>
                  <a:gd name="T10" fmla="*/ 70 w 86"/>
                  <a:gd name="T11" fmla="*/ 19 h 89"/>
                  <a:gd name="T12" fmla="*/ 51 w 86"/>
                  <a:gd name="T13" fmla="*/ 8 h 89"/>
                  <a:gd name="T14" fmla="*/ 51 w 86"/>
                  <a:gd name="T15" fmla="*/ 0 h 89"/>
                  <a:gd name="T16" fmla="*/ 34 w 86"/>
                  <a:gd name="T17" fmla="*/ 0 h 89"/>
                  <a:gd name="T18" fmla="*/ 34 w 86"/>
                  <a:gd name="T19" fmla="*/ 9 h 89"/>
                  <a:gd name="T20" fmla="*/ 16 w 86"/>
                  <a:gd name="T21" fmla="*/ 19 h 89"/>
                  <a:gd name="T22" fmla="*/ 8 w 86"/>
                  <a:gd name="T23" fmla="*/ 15 h 89"/>
                  <a:gd name="T24" fmla="*/ 0 w 86"/>
                  <a:gd name="T25" fmla="*/ 30 h 89"/>
                  <a:gd name="T26" fmla="*/ 8 w 86"/>
                  <a:gd name="T27" fmla="*/ 34 h 89"/>
                  <a:gd name="T28" fmla="*/ 6 w 86"/>
                  <a:gd name="T29" fmla="*/ 44 h 89"/>
                  <a:gd name="T30" fmla="*/ 8 w 86"/>
                  <a:gd name="T31" fmla="*/ 54 h 89"/>
                  <a:gd name="T32" fmla="*/ 0 w 86"/>
                  <a:gd name="T33" fmla="*/ 58 h 89"/>
                  <a:gd name="T34" fmla="*/ 8 w 86"/>
                  <a:gd name="T35" fmla="*/ 73 h 89"/>
                  <a:gd name="T36" fmla="*/ 16 w 86"/>
                  <a:gd name="T37" fmla="*/ 69 h 89"/>
                  <a:gd name="T38" fmla="*/ 34 w 86"/>
                  <a:gd name="T39" fmla="*/ 79 h 89"/>
                  <a:gd name="T40" fmla="*/ 34 w 86"/>
                  <a:gd name="T41" fmla="*/ 89 h 89"/>
                  <a:gd name="T42" fmla="*/ 51 w 86"/>
                  <a:gd name="T43" fmla="*/ 89 h 89"/>
                  <a:gd name="T44" fmla="*/ 51 w 86"/>
                  <a:gd name="T45" fmla="*/ 80 h 89"/>
                  <a:gd name="T46" fmla="*/ 63 w 86"/>
                  <a:gd name="T47"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89">
                    <a:moveTo>
                      <a:pt x="79" y="51"/>
                    </a:moveTo>
                    <a:cubicBezTo>
                      <a:pt x="79" y="48"/>
                      <a:pt x="79" y="46"/>
                      <a:pt x="79" y="44"/>
                    </a:cubicBezTo>
                    <a:cubicBezTo>
                      <a:pt x="79" y="41"/>
                      <a:pt x="79" y="37"/>
                      <a:pt x="78" y="34"/>
                    </a:cubicBezTo>
                    <a:cubicBezTo>
                      <a:pt x="86" y="30"/>
                      <a:pt x="86" y="30"/>
                      <a:pt x="86" y="30"/>
                    </a:cubicBezTo>
                    <a:cubicBezTo>
                      <a:pt x="77" y="15"/>
                      <a:pt x="77" y="15"/>
                      <a:pt x="77" y="15"/>
                    </a:cubicBezTo>
                    <a:cubicBezTo>
                      <a:pt x="70" y="19"/>
                      <a:pt x="70" y="19"/>
                      <a:pt x="70" y="19"/>
                    </a:cubicBezTo>
                    <a:cubicBezTo>
                      <a:pt x="65" y="14"/>
                      <a:pt x="58" y="10"/>
                      <a:pt x="51" y="8"/>
                    </a:cubicBezTo>
                    <a:cubicBezTo>
                      <a:pt x="51" y="0"/>
                      <a:pt x="51" y="0"/>
                      <a:pt x="51" y="0"/>
                    </a:cubicBezTo>
                    <a:cubicBezTo>
                      <a:pt x="34" y="0"/>
                      <a:pt x="34" y="0"/>
                      <a:pt x="34" y="0"/>
                    </a:cubicBezTo>
                    <a:cubicBezTo>
                      <a:pt x="34" y="9"/>
                      <a:pt x="34" y="9"/>
                      <a:pt x="34" y="9"/>
                    </a:cubicBezTo>
                    <a:cubicBezTo>
                      <a:pt x="27" y="10"/>
                      <a:pt x="21" y="14"/>
                      <a:pt x="16" y="19"/>
                    </a:cubicBezTo>
                    <a:cubicBezTo>
                      <a:pt x="8" y="15"/>
                      <a:pt x="8" y="15"/>
                      <a:pt x="8" y="15"/>
                    </a:cubicBezTo>
                    <a:cubicBezTo>
                      <a:pt x="0" y="30"/>
                      <a:pt x="0" y="30"/>
                      <a:pt x="0" y="30"/>
                    </a:cubicBezTo>
                    <a:cubicBezTo>
                      <a:pt x="8" y="34"/>
                      <a:pt x="8" y="34"/>
                      <a:pt x="8" y="34"/>
                    </a:cubicBezTo>
                    <a:cubicBezTo>
                      <a:pt x="7" y="37"/>
                      <a:pt x="6" y="41"/>
                      <a:pt x="6" y="44"/>
                    </a:cubicBezTo>
                    <a:cubicBezTo>
                      <a:pt x="6" y="48"/>
                      <a:pt x="7" y="51"/>
                      <a:pt x="8" y="54"/>
                    </a:cubicBezTo>
                    <a:cubicBezTo>
                      <a:pt x="0" y="58"/>
                      <a:pt x="0" y="58"/>
                      <a:pt x="0" y="58"/>
                    </a:cubicBezTo>
                    <a:cubicBezTo>
                      <a:pt x="8" y="73"/>
                      <a:pt x="8" y="73"/>
                      <a:pt x="8" y="73"/>
                    </a:cubicBezTo>
                    <a:cubicBezTo>
                      <a:pt x="16" y="69"/>
                      <a:pt x="16" y="69"/>
                      <a:pt x="16" y="69"/>
                    </a:cubicBezTo>
                    <a:cubicBezTo>
                      <a:pt x="21" y="74"/>
                      <a:pt x="27" y="78"/>
                      <a:pt x="34" y="79"/>
                    </a:cubicBezTo>
                    <a:cubicBezTo>
                      <a:pt x="34" y="89"/>
                      <a:pt x="34" y="89"/>
                      <a:pt x="34" y="89"/>
                    </a:cubicBezTo>
                    <a:cubicBezTo>
                      <a:pt x="51" y="89"/>
                      <a:pt x="51" y="89"/>
                      <a:pt x="51" y="89"/>
                    </a:cubicBezTo>
                    <a:cubicBezTo>
                      <a:pt x="51" y="80"/>
                      <a:pt x="51" y="80"/>
                      <a:pt x="51" y="80"/>
                    </a:cubicBezTo>
                    <a:cubicBezTo>
                      <a:pt x="55" y="79"/>
                      <a:pt x="60" y="77"/>
                      <a:pt x="63" y="74"/>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49" name="Freeform 20"/>
              <p:cNvSpPr>
                <a:spLocks/>
              </p:cNvSpPr>
              <p:nvPr/>
            </p:nvSpPr>
            <p:spPr bwMode="auto">
              <a:xfrm>
                <a:off x="3869" y="2162"/>
                <a:ext cx="62" cy="78"/>
              </a:xfrm>
              <a:custGeom>
                <a:avLst/>
                <a:gdLst>
                  <a:gd name="T0" fmla="*/ 9 w 31"/>
                  <a:gd name="T1" fmla="*/ 39 h 39"/>
                  <a:gd name="T2" fmla="*/ 0 w 31"/>
                  <a:gd name="T3" fmla="*/ 21 h 39"/>
                  <a:gd name="T4" fmla="*/ 21 w 31"/>
                  <a:gd name="T5" fmla="*/ 0 h 39"/>
                  <a:gd name="T6" fmla="*/ 31 w 31"/>
                  <a:gd name="T7" fmla="*/ 3 h 39"/>
                </a:gdLst>
                <a:ahLst/>
                <a:cxnLst>
                  <a:cxn ang="0">
                    <a:pos x="T0" y="T1"/>
                  </a:cxn>
                  <a:cxn ang="0">
                    <a:pos x="T2" y="T3"/>
                  </a:cxn>
                  <a:cxn ang="0">
                    <a:pos x="T4" y="T5"/>
                  </a:cxn>
                  <a:cxn ang="0">
                    <a:pos x="T6" y="T7"/>
                  </a:cxn>
                </a:cxnLst>
                <a:rect l="0" t="0" r="r" b="b"/>
                <a:pathLst>
                  <a:path w="31" h="39">
                    <a:moveTo>
                      <a:pt x="9" y="39"/>
                    </a:moveTo>
                    <a:cubicBezTo>
                      <a:pt x="3" y="35"/>
                      <a:pt x="0" y="29"/>
                      <a:pt x="0" y="21"/>
                    </a:cubicBezTo>
                    <a:cubicBezTo>
                      <a:pt x="0" y="10"/>
                      <a:pt x="9" y="0"/>
                      <a:pt x="21" y="0"/>
                    </a:cubicBezTo>
                    <a:cubicBezTo>
                      <a:pt x="25" y="0"/>
                      <a:pt x="28" y="1"/>
                      <a:pt x="31" y="3"/>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50" name="Freeform 21"/>
              <p:cNvSpPr>
                <a:spLocks/>
              </p:cNvSpPr>
              <p:nvPr/>
            </p:nvSpPr>
            <p:spPr bwMode="auto">
              <a:xfrm>
                <a:off x="3889" y="2178"/>
                <a:ext cx="120" cy="95"/>
              </a:xfrm>
              <a:custGeom>
                <a:avLst/>
                <a:gdLst>
                  <a:gd name="T0" fmla="*/ 12 w 60"/>
                  <a:gd name="T1" fmla="*/ 8 h 47"/>
                  <a:gd name="T2" fmla="*/ 14 w 60"/>
                  <a:gd name="T3" fmla="*/ 14 h 47"/>
                  <a:gd name="T4" fmla="*/ 9 w 60"/>
                  <a:gd name="T5" fmla="*/ 15 h 47"/>
                  <a:gd name="T6" fmla="*/ 1 w 60"/>
                  <a:gd name="T7" fmla="*/ 10 h 47"/>
                  <a:gd name="T8" fmla="*/ 0 w 60"/>
                  <a:gd name="T9" fmla="*/ 16 h 47"/>
                  <a:gd name="T10" fmla="*/ 15 w 60"/>
                  <a:gd name="T11" fmla="*/ 26 h 47"/>
                  <a:gd name="T12" fmla="*/ 19 w 60"/>
                  <a:gd name="T13" fmla="*/ 25 h 47"/>
                  <a:gd name="T14" fmla="*/ 49 w 60"/>
                  <a:gd name="T15" fmla="*/ 45 h 47"/>
                  <a:gd name="T16" fmla="*/ 50 w 60"/>
                  <a:gd name="T17" fmla="*/ 45 h 47"/>
                  <a:gd name="T18" fmla="*/ 55 w 60"/>
                  <a:gd name="T19" fmla="*/ 47 h 47"/>
                  <a:gd name="T20" fmla="*/ 60 w 60"/>
                  <a:gd name="T21" fmla="*/ 40 h 47"/>
                  <a:gd name="T22" fmla="*/ 55 w 60"/>
                  <a:gd name="T23" fmla="*/ 36 h 47"/>
                  <a:gd name="T24" fmla="*/ 26 w 60"/>
                  <a:gd name="T25" fmla="*/ 14 h 47"/>
                  <a:gd name="T26" fmla="*/ 25 w 60"/>
                  <a:gd name="T27" fmla="*/ 12 h 47"/>
                  <a:gd name="T28" fmla="*/ 11 w 60"/>
                  <a:gd name="T29" fmla="*/ 1 h 47"/>
                  <a:gd name="T30" fmla="*/ 6 w 60"/>
                  <a:gd name="T31" fmla="*/ 3 h 47"/>
                  <a:gd name="T32" fmla="*/ 12 w 60"/>
                  <a:gd name="T33"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47">
                    <a:moveTo>
                      <a:pt x="12" y="8"/>
                    </a:moveTo>
                    <a:cubicBezTo>
                      <a:pt x="12" y="8"/>
                      <a:pt x="15" y="11"/>
                      <a:pt x="14" y="14"/>
                    </a:cubicBezTo>
                    <a:cubicBezTo>
                      <a:pt x="12" y="17"/>
                      <a:pt x="9" y="15"/>
                      <a:pt x="9" y="15"/>
                    </a:cubicBezTo>
                    <a:cubicBezTo>
                      <a:pt x="1" y="10"/>
                      <a:pt x="1" y="10"/>
                      <a:pt x="1" y="10"/>
                    </a:cubicBezTo>
                    <a:cubicBezTo>
                      <a:pt x="0" y="12"/>
                      <a:pt x="0" y="14"/>
                      <a:pt x="0" y="16"/>
                    </a:cubicBezTo>
                    <a:cubicBezTo>
                      <a:pt x="1" y="23"/>
                      <a:pt x="8" y="28"/>
                      <a:pt x="15" y="26"/>
                    </a:cubicBezTo>
                    <a:cubicBezTo>
                      <a:pt x="17" y="26"/>
                      <a:pt x="18" y="26"/>
                      <a:pt x="19" y="25"/>
                    </a:cubicBezTo>
                    <a:cubicBezTo>
                      <a:pt x="49" y="45"/>
                      <a:pt x="49" y="45"/>
                      <a:pt x="49" y="45"/>
                    </a:cubicBezTo>
                    <a:cubicBezTo>
                      <a:pt x="50" y="45"/>
                      <a:pt x="50" y="45"/>
                      <a:pt x="50" y="45"/>
                    </a:cubicBezTo>
                    <a:cubicBezTo>
                      <a:pt x="52" y="47"/>
                      <a:pt x="53" y="47"/>
                      <a:pt x="55" y="47"/>
                    </a:cubicBezTo>
                    <a:cubicBezTo>
                      <a:pt x="58" y="46"/>
                      <a:pt x="60" y="44"/>
                      <a:pt x="60" y="40"/>
                    </a:cubicBezTo>
                    <a:cubicBezTo>
                      <a:pt x="59" y="38"/>
                      <a:pt x="57" y="37"/>
                      <a:pt x="55" y="36"/>
                    </a:cubicBezTo>
                    <a:cubicBezTo>
                      <a:pt x="26" y="14"/>
                      <a:pt x="26" y="14"/>
                      <a:pt x="26" y="14"/>
                    </a:cubicBezTo>
                    <a:cubicBezTo>
                      <a:pt x="26" y="13"/>
                      <a:pt x="26" y="13"/>
                      <a:pt x="25" y="12"/>
                    </a:cubicBezTo>
                    <a:cubicBezTo>
                      <a:pt x="24" y="5"/>
                      <a:pt x="17" y="0"/>
                      <a:pt x="11" y="1"/>
                    </a:cubicBezTo>
                    <a:cubicBezTo>
                      <a:pt x="9" y="2"/>
                      <a:pt x="7" y="2"/>
                      <a:pt x="6" y="3"/>
                    </a:cubicBezTo>
                    <a:lnTo>
                      <a:pt x="12" y="8"/>
                    </a:ln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72" name="Group 971"/>
          <p:cNvGrpSpPr/>
          <p:nvPr/>
        </p:nvGrpSpPr>
        <p:grpSpPr>
          <a:xfrm>
            <a:off x="7636293" y="3603840"/>
            <a:ext cx="492894" cy="492894"/>
            <a:chOff x="457200" y="2841460"/>
            <a:chExt cx="502920" cy="502920"/>
          </a:xfrm>
        </p:grpSpPr>
        <p:sp>
          <p:nvSpPr>
            <p:cNvPr id="973" name="Oval 972"/>
            <p:cNvSpPr/>
            <p:nvPr/>
          </p:nvSpPr>
          <p:spPr bwMode="auto">
            <a:xfrm>
              <a:off x="457200"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74" name="Group 59"/>
            <p:cNvGrpSpPr>
              <a:grpSpLocks noChangeAspect="1"/>
            </p:cNvGrpSpPr>
            <p:nvPr/>
          </p:nvGrpSpPr>
          <p:grpSpPr bwMode="auto">
            <a:xfrm>
              <a:off x="602672" y="3001480"/>
              <a:ext cx="211976" cy="182880"/>
              <a:chOff x="897" y="1587"/>
              <a:chExt cx="357" cy="308"/>
            </a:xfrm>
            <a:solidFill>
              <a:srgbClr val="0078D7"/>
            </a:solidFill>
          </p:grpSpPr>
          <p:sp>
            <p:nvSpPr>
              <p:cNvPr id="975" name="Line 60"/>
              <p:cNvSpPr>
                <a:spLocks noChangeShapeType="1"/>
              </p:cNvSpPr>
              <p:nvPr/>
            </p:nvSpPr>
            <p:spPr bwMode="auto">
              <a:xfrm flipV="1">
                <a:off x="950" y="1587"/>
                <a:ext cx="0" cy="308"/>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6" name="Freeform 61"/>
              <p:cNvSpPr>
                <a:spLocks/>
              </p:cNvSpPr>
              <p:nvPr/>
            </p:nvSpPr>
            <p:spPr bwMode="auto">
              <a:xfrm>
                <a:off x="897" y="1587"/>
                <a:ext cx="108" cy="54"/>
              </a:xfrm>
              <a:custGeom>
                <a:avLst/>
                <a:gdLst>
                  <a:gd name="T0" fmla="*/ 0 w 108"/>
                  <a:gd name="T1" fmla="*/ 54 h 54"/>
                  <a:gd name="T2" fmla="*/ 53 w 108"/>
                  <a:gd name="T3" fmla="*/ 0 h 54"/>
                  <a:gd name="T4" fmla="*/ 108 w 108"/>
                  <a:gd name="T5" fmla="*/ 54 h 54"/>
                </a:gdLst>
                <a:ahLst/>
                <a:cxnLst>
                  <a:cxn ang="0">
                    <a:pos x="T0" y="T1"/>
                  </a:cxn>
                  <a:cxn ang="0">
                    <a:pos x="T2" y="T3"/>
                  </a:cxn>
                  <a:cxn ang="0">
                    <a:pos x="T4" y="T5"/>
                  </a:cxn>
                </a:cxnLst>
                <a:rect l="0" t="0" r="r" b="b"/>
                <a:pathLst>
                  <a:path w="108" h="54">
                    <a:moveTo>
                      <a:pt x="0" y="54"/>
                    </a:moveTo>
                    <a:lnTo>
                      <a:pt x="53" y="0"/>
                    </a:lnTo>
                    <a:lnTo>
                      <a:pt x="108" y="54"/>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7" name="Freeform 62"/>
              <p:cNvSpPr>
                <a:spLocks/>
              </p:cNvSpPr>
              <p:nvPr/>
            </p:nvSpPr>
            <p:spPr bwMode="auto">
              <a:xfrm>
                <a:off x="897" y="1841"/>
                <a:ext cx="108" cy="54"/>
              </a:xfrm>
              <a:custGeom>
                <a:avLst/>
                <a:gdLst>
                  <a:gd name="T0" fmla="*/ 108 w 108"/>
                  <a:gd name="T1" fmla="*/ 0 h 54"/>
                  <a:gd name="T2" fmla="*/ 53 w 108"/>
                  <a:gd name="T3" fmla="*/ 54 h 54"/>
                  <a:gd name="T4" fmla="*/ 0 w 108"/>
                  <a:gd name="T5" fmla="*/ 0 h 54"/>
                </a:gdLst>
                <a:ahLst/>
                <a:cxnLst>
                  <a:cxn ang="0">
                    <a:pos x="T0" y="T1"/>
                  </a:cxn>
                  <a:cxn ang="0">
                    <a:pos x="T2" y="T3"/>
                  </a:cxn>
                  <a:cxn ang="0">
                    <a:pos x="T4" y="T5"/>
                  </a:cxn>
                </a:cxnLst>
                <a:rect l="0" t="0" r="r" b="b"/>
                <a:pathLst>
                  <a:path w="108" h="54">
                    <a:moveTo>
                      <a:pt x="108" y="0"/>
                    </a:moveTo>
                    <a:lnTo>
                      <a:pt x="53" y="54"/>
                    </a:lnTo>
                    <a:lnTo>
                      <a:pt x="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8" name="Line 63"/>
              <p:cNvSpPr>
                <a:spLocks noChangeShapeType="1"/>
              </p:cNvSpPr>
              <p:nvPr/>
            </p:nvSpPr>
            <p:spPr bwMode="auto">
              <a:xfrm>
                <a:off x="1057" y="1627"/>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9" name="Line 64"/>
              <p:cNvSpPr>
                <a:spLocks noChangeShapeType="1"/>
              </p:cNvSpPr>
              <p:nvPr/>
            </p:nvSpPr>
            <p:spPr bwMode="auto">
              <a:xfrm>
                <a:off x="1057" y="1869"/>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0" name="Line 65"/>
              <p:cNvSpPr>
                <a:spLocks noChangeShapeType="1"/>
              </p:cNvSpPr>
              <p:nvPr/>
            </p:nvSpPr>
            <p:spPr bwMode="auto">
              <a:xfrm>
                <a:off x="1012" y="178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1" name="Line 66"/>
              <p:cNvSpPr>
                <a:spLocks noChangeShapeType="1"/>
              </p:cNvSpPr>
              <p:nvPr/>
            </p:nvSpPr>
            <p:spPr bwMode="auto">
              <a:xfrm>
                <a:off x="1012" y="170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82" name="Group 981"/>
          <p:cNvGrpSpPr/>
          <p:nvPr/>
        </p:nvGrpSpPr>
        <p:grpSpPr>
          <a:xfrm>
            <a:off x="3255510" y="5490915"/>
            <a:ext cx="492894" cy="492894"/>
            <a:chOff x="4297892" y="4233356"/>
            <a:chExt cx="502920" cy="502920"/>
          </a:xfrm>
        </p:grpSpPr>
        <p:sp>
          <p:nvSpPr>
            <p:cNvPr id="983" name="Oval 982"/>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84" name="Group 983"/>
            <p:cNvGrpSpPr>
              <a:grpSpLocks noChangeAspect="1"/>
            </p:cNvGrpSpPr>
            <p:nvPr/>
          </p:nvGrpSpPr>
          <p:grpSpPr>
            <a:xfrm>
              <a:off x="4457912" y="4387032"/>
              <a:ext cx="182880" cy="195568"/>
              <a:chOff x="7621033" y="3475768"/>
              <a:chExt cx="200024" cy="213901"/>
            </a:xfrm>
            <a:solidFill>
              <a:srgbClr val="0078D7"/>
            </a:solidFill>
          </p:grpSpPr>
          <p:sp>
            <p:nvSpPr>
              <p:cNvPr id="985" name="Freeform 20"/>
              <p:cNvSpPr>
                <a:spLocks/>
              </p:cNvSpPr>
              <p:nvPr/>
            </p:nvSpPr>
            <p:spPr bwMode="auto">
              <a:xfrm>
                <a:off x="7623015" y="3475768"/>
                <a:ext cx="189315" cy="207157"/>
              </a:xfrm>
              <a:custGeom>
                <a:avLst/>
                <a:gdLst>
                  <a:gd name="T0" fmla="*/ 96 w 96"/>
                  <a:gd name="T1" fmla="*/ 48 h 104"/>
                  <a:gd name="T2" fmla="*/ 48 w 96"/>
                  <a:gd name="T3" fmla="*/ 0 h 104"/>
                  <a:gd name="T4" fmla="*/ 0 w 96"/>
                  <a:gd name="T5" fmla="*/ 48 h 104"/>
                  <a:gd name="T6" fmla="*/ 0 w 96"/>
                  <a:gd name="T7" fmla="*/ 87 h 104"/>
                  <a:gd name="T8" fmla="*/ 14 w 96"/>
                  <a:gd name="T9" fmla="*/ 103 h 104"/>
                  <a:gd name="T10" fmla="*/ 35 w 96"/>
                  <a:gd name="T11" fmla="*/ 103 h 104"/>
                </a:gdLst>
                <a:ahLst/>
                <a:cxnLst>
                  <a:cxn ang="0">
                    <a:pos x="T0" y="T1"/>
                  </a:cxn>
                  <a:cxn ang="0">
                    <a:pos x="T2" y="T3"/>
                  </a:cxn>
                  <a:cxn ang="0">
                    <a:pos x="T4" y="T5"/>
                  </a:cxn>
                  <a:cxn ang="0">
                    <a:pos x="T6" y="T7"/>
                  </a:cxn>
                  <a:cxn ang="0">
                    <a:pos x="T8" y="T9"/>
                  </a:cxn>
                  <a:cxn ang="0">
                    <a:pos x="T10" y="T11"/>
                  </a:cxn>
                </a:cxnLst>
                <a:rect l="0" t="0" r="r" b="b"/>
                <a:pathLst>
                  <a:path w="96" h="104">
                    <a:moveTo>
                      <a:pt x="96" y="48"/>
                    </a:moveTo>
                    <a:cubicBezTo>
                      <a:pt x="96" y="21"/>
                      <a:pt x="75" y="0"/>
                      <a:pt x="48" y="0"/>
                    </a:cubicBezTo>
                    <a:cubicBezTo>
                      <a:pt x="21" y="0"/>
                      <a:pt x="0" y="21"/>
                      <a:pt x="0" y="48"/>
                    </a:cubicBezTo>
                    <a:cubicBezTo>
                      <a:pt x="0" y="87"/>
                      <a:pt x="0" y="87"/>
                      <a:pt x="0" y="87"/>
                    </a:cubicBezTo>
                    <a:cubicBezTo>
                      <a:pt x="0" y="87"/>
                      <a:pt x="4" y="101"/>
                      <a:pt x="14" y="103"/>
                    </a:cubicBezTo>
                    <a:cubicBezTo>
                      <a:pt x="24" y="104"/>
                      <a:pt x="35" y="103"/>
                      <a:pt x="35" y="103"/>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6" name="Freeform 21"/>
              <p:cNvSpPr>
                <a:spLocks/>
              </p:cNvSpPr>
              <p:nvPr/>
            </p:nvSpPr>
            <p:spPr bwMode="auto">
              <a:xfrm>
                <a:off x="7621033" y="3566957"/>
                <a:ext cx="33700" cy="70374"/>
              </a:xfrm>
              <a:custGeom>
                <a:avLst/>
                <a:gdLst>
                  <a:gd name="T0" fmla="*/ 17 w 17"/>
                  <a:gd name="T1" fmla="*/ 1 h 35"/>
                  <a:gd name="T2" fmla="*/ 17 w 17"/>
                  <a:gd name="T3" fmla="*/ 34 h 35"/>
                  <a:gd name="T4" fmla="*/ 1 w 17"/>
                  <a:gd name="T5" fmla="*/ 30 h 35"/>
                  <a:gd name="T6" fmla="*/ 1 w 17"/>
                  <a:gd name="T7" fmla="*/ 5 h 35"/>
                  <a:gd name="T8" fmla="*/ 17 w 17"/>
                  <a:gd name="T9" fmla="*/ 1 h 35"/>
                </a:gdLst>
                <a:ahLst/>
                <a:cxnLst>
                  <a:cxn ang="0">
                    <a:pos x="T0" y="T1"/>
                  </a:cxn>
                  <a:cxn ang="0">
                    <a:pos x="T2" y="T3"/>
                  </a:cxn>
                  <a:cxn ang="0">
                    <a:pos x="T4" y="T5"/>
                  </a:cxn>
                  <a:cxn ang="0">
                    <a:pos x="T6" y="T7"/>
                  </a:cxn>
                  <a:cxn ang="0">
                    <a:pos x="T8" y="T9"/>
                  </a:cxn>
                </a:cxnLst>
                <a:rect l="0" t="0" r="r" b="b"/>
                <a:pathLst>
                  <a:path w="17" h="35">
                    <a:moveTo>
                      <a:pt x="17" y="1"/>
                    </a:moveTo>
                    <a:cubicBezTo>
                      <a:pt x="17" y="34"/>
                      <a:pt x="17" y="34"/>
                      <a:pt x="17" y="34"/>
                    </a:cubicBezTo>
                    <a:cubicBezTo>
                      <a:pt x="17" y="34"/>
                      <a:pt x="1" y="35"/>
                      <a:pt x="1" y="30"/>
                    </a:cubicBezTo>
                    <a:cubicBezTo>
                      <a:pt x="1" y="26"/>
                      <a:pt x="1" y="5"/>
                      <a:pt x="1" y="5"/>
                    </a:cubicBezTo>
                    <a:cubicBezTo>
                      <a:pt x="1" y="5"/>
                      <a:pt x="0" y="0"/>
                      <a:pt x="17" y="1"/>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7" name="Oval 22"/>
              <p:cNvSpPr>
                <a:spLocks noChangeArrowheads="1"/>
              </p:cNvSpPr>
              <p:nvPr/>
            </p:nvSpPr>
            <p:spPr bwMode="auto">
              <a:xfrm>
                <a:off x="7674557" y="3661916"/>
                <a:ext cx="29735" cy="27753"/>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8" name="Oval 23"/>
              <p:cNvSpPr>
                <a:spLocks noChangeArrowheads="1"/>
              </p:cNvSpPr>
              <p:nvPr/>
            </p:nvSpPr>
            <p:spPr bwMode="auto">
              <a:xfrm>
                <a:off x="7793304" y="3561408"/>
                <a:ext cx="27753" cy="29735"/>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96" name="Group 995"/>
          <p:cNvGrpSpPr/>
          <p:nvPr/>
        </p:nvGrpSpPr>
        <p:grpSpPr>
          <a:xfrm>
            <a:off x="126080" y="2277055"/>
            <a:ext cx="12114008" cy="3672486"/>
            <a:chOff x="126878" y="2753588"/>
            <a:chExt cx="12360426" cy="3747190"/>
          </a:xfrm>
        </p:grpSpPr>
        <p:sp>
          <p:nvSpPr>
            <p:cNvPr id="1006" name="Customer text"/>
            <p:cNvSpPr/>
            <p:nvPr/>
          </p:nvSpPr>
          <p:spPr>
            <a:xfrm>
              <a:off x="5297152" y="4206109"/>
              <a:ext cx="1219944"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Forecast</a:t>
              </a:r>
            </a:p>
          </p:txBody>
        </p:sp>
        <p:sp>
          <p:nvSpPr>
            <p:cNvPr id="1007" name="Customer text"/>
            <p:cNvSpPr/>
            <p:nvPr/>
          </p:nvSpPr>
          <p:spPr>
            <a:xfrm>
              <a:off x="10859674" y="5293833"/>
              <a:ext cx="1627630" cy="432987"/>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Equipment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maintenance</a:t>
              </a:r>
            </a:p>
          </p:txBody>
        </p:sp>
        <p:sp>
          <p:nvSpPr>
            <p:cNvPr id="1008" name="Customer text"/>
            <p:cNvSpPr/>
            <p:nvPr/>
          </p:nvSpPr>
          <p:spPr>
            <a:xfrm>
              <a:off x="8212122" y="4192616"/>
              <a:ext cx="1117395" cy="263492"/>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Accounts</a:t>
              </a:r>
            </a:p>
          </p:txBody>
        </p:sp>
        <p:sp>
          <p:nvSpPr>
            <p:cNvPr id="1010" name="Customer text"/>
            <p:cNvSpPr/>
            <p:nvPr/>
          </p:nvSpPr>
          <p:spPr>
            <a:xfrm>
              <a:off x="2096107" y="6067791"/>
              <a:ext cx="1231648"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Service</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requests</a:t>
              </a:r>
            </a:p>
          </p:txBody>
        </p:sp>
        <p:sp>
          <p:nvSpPr>
            <p:cNvPr id="1011" name="Customer text"/>
            <p:cNvSpPr/>
            <p:nvPr/>
          </p:nvSpPr>
          <p:spPr>
            <a:xfrm>
              <a:off x="7315398" y="3486541"/>
              <a:ext cx="1071692"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Orders</a:t>
              </a:r>
            </a:p>
          </p:txBody>
        </p:sp>
        <p:sp>
          <p:nvSpPr>
            <p:cNvPr id="1012" name="Customer text"/>
            <p:cNvSpPr/>
            <p:nvPr/>
          </p:nvSpPr>
          <p:spPr>
            <a:xfrm>
              <a:off x="937087" y="4907946"/>
              <a:ext cx="1190684"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Support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case</a:t>
              </a:r>
            </a:p>
          </p:txBody>
        </p:sp>
        <p:sp>
          <p:nvSpPr>
            <p:cNvPr id="1013" name="Customer text"/>
            <p:cNvSpPr/>
            <p:nvPr/>
          </p:nvSpPr>
          <p:spPr>
            <a:xfrm>
              <a:off x="126878" y="2753588"/>
              <a:ext cx="1415010" cy="26358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Shipments</a:t>
              </a:r>
            </a:p>
          </p:txBody>
        </p:sp>
      </p:grpSp>
      <p:cxnSp>
        <p:nvCxnSpPr>
          <p:cNvPr id="1022" name="Straight Connector 1021"/>
          <p:cNvCxnSpPr/>
          <p:nvPr/>
        </p:nvCxnSpPr>
        <p:spPr>
          <a:xfrm flipH="1" flipV="1">
            <a:off x="3855575" y="4648883"/>
            <a:ext cx="1045534" cy="896172"/>
          </a:xfrm>
          <a:prstGeom prst="line">
            <a:avLst/>
          </a:prstGeom>
          <a:noFill/>
          <a:ln w="19050" cap="flat" cmpd="sng" algn="ctr">
            <a:solidFill>
              <a:srgbClr val="E1E1E1"/>
            </a:solidFill>
            <a:prstDash val="solid"/>
            <a:headEnd type="none"/>
            <a:tailEnd type="none"/>
          </a:ln>
          <a:effectLst/>
        </p:spPr>
      </p:cxnSp>
      <p:sp>
        <p:nvSpPr>
          <p:cNvPr id="266" name="Mobile node 1"/>
          <p:cNvSpPr/>
          <p:nvPr/>
        </p:nvSpPr>
        <p:spPr bwMode="auto">
          <a:xfrm>
            <a:off x="1235879" y="365175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7" name="Mobile node 1"/>
          <p:cNvSpPr/>
          <p:nvPr/>
        </p:nvSpPr>
        <p:spPr bwMode="auto">
          <a:xfrm>
            <a:off x="3693278" y="1859163"/>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8" name="Mobile node 1"/>
          <p:cNvSpPr/>
          <p:nvPr/>
        </p:nvSpPr>
        <p:spPr bwMode="auto">
          <a:xfrm>
            <a:off x="4215623" y="3016634"/>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2" name="Mobile node 1"/>
          <p:cNvSpPr/>
          <p:nvPr/>
        </p:nvSpPr>
        <p:spPr bwMode="auto">
          <a:xfrm>
            <a:off x="4868556" y="544435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3" name="Mobile node 1"/>
          <p:cNvSpPr/>
          <p:nvPr/>
        </p:nvSpPr>
        <p:spPr bwMode="auto">
          <a:xfrm>
            <a:off x="3663599" y="445902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4" name="Mobile node 1"/>
          <p:cNvSpPr/>
          <p:nvPr/>
        </p:nvSpPr>
        <p:spPr bwMode="auto">
          <a:xfrm>
            <a:off x="1787904" y="560462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5" name="Mobile node 1"/>
          <p:cNvSpPr/>
          <p:nvPr/>
        </p:nvSpPr>
        <p:spPr bwMode="auto">
          <a:xfrm>
            <a:off x="5907312" y="473800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6" name="Mobile node 1"/>
          <p:cNvSpPr/>
          <p:nvPr/>
        </p:nvSpPr>
        <p:spPr bwMode="auto">
          <a:xfrm>
            <a:off x="9308495" y="393073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7" name="Mobile node 1"/>
          <p:cNvSpPr/>
          <p:nvPr/>
        </p:nvSpPr>
        <p:spPr bwMode="auto">
          <a:xfrm>
            <a:off x="10519389" y="2921662"/>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8" name="Mobile node 1"/>
          <p:cNvSpPr/>
          <p:nvPr/>
        </p:nvSpPr>
        <p:spPr bwMode="auto">
          <a:xfrm>
            <a:off x="8471556" y="46192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9" name="Mobile node 1"/>
          <p:cNvSpPr/>
          <p:nvPr/>
        </p:nvSpPr>
        <p:spPr bwMode="auto">
          <a:xfrm>
            <a:off x="8637756" y="264861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0" name="Mobile node 1"/>
          <p:cNvSpPr/>
          <p:nvPr/>
        </p:nvSpPr>
        <p:spPr bwMode="auto">
          <a:xfrm>
            <a:off x="6744254" y="21618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1" name="Mobile node 1"/>
          <p:cNvSpPr/>
          <p:nvPr/>
        </p:nvSpPr>
        <p:spPr bwMode="auto">
          <a:xfrm>
            <a:off x="6453401" y="399009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2" name="Mobile node 1"/>
          <p:cNvSpPr/>
          <p:nvPr/>
        </p:nvSpPr>
        <p:spPr bwMode="auto">
          <a:xfrm>
            <a:off x="9255073" y="565210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3" name="Mobile node 1"/>
          <p:cNvSpPr/>
          <p:nvPr/>
        </p:nvSpPr>
        <p:spPr bwMode="auto">
          <a:xfrm>
            <a:off x="5094115" y="229840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3" name="Mobile node 1">
            <a:extLst>
              <a:ext uri="{FF2B5EF4-FFF2-40B4-BE49-F238E27FC236}">
                <a16:creationId xmlns:a16="http://schemas.microsoft.com/office/drawing/2014/main" id="{8773B64D-6EF5-4340-9E96-954E196D443A}"/>
              </a:ext>
            </a:extLst>
          </p:cNvPr>
          <p:cNvSpPr/>
          <p:nvPr/>
        </p:nvSpPr>
        <p:spPr bwMode="auto">
          <a:xfrm>
            <a:off x="3060313" y="327721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4" name="Mobile node 1">
            <a:extLst>
              <a:ext uri="{FF2B5EF4-FFF2-40B4-BE49-F238E27FC236}">
                <a16:creationId xmlns:a16="http://schemas.microsoft.com/office/drawing/2014/main" id="{FA1BDF4D-5F5C-4783-B225-3A5037DAD901}"/>
              </a:ext>
            </a:extLst>
          </p:cNvPr>
          <p:cNvSpPr/>
          <p:nvPr/>
        </p:nvSpPr>
        <p:spPr bwMode="auto">
          <a:xfrm>
            <a:off x="9410119"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31" name="Group 130">
            <a:extLst>
              <a:ext uri="{FF2B5EF4-FFF2-40B4-BE49-F238E27FC236}">
                <a16:creationId xmlns:a16="http://schemas.microsoft.com/office/drawing/2014/main" id="{01FAA79F-F161-4C83-9A23-F9733964BE0D}"/>
              </a:ext>
            </a:extLst>
          </p:cNvPr>
          <p:cNvGrpSpPr/>
          <p:nvPr/>
        </p:nvGrpSpPr>
        <p:grpSpPr>
          <a:xfrm>
            <a:off x="1933368" y="1807311"/>
            <a:ext cx="8932904" cy="3847912"/>
            <a:chOff x="1971532" y="1842819"/>
            <a:chExt cx="9113320" cy="3925628"/>
          </a:xfrm>
        </p:grpSpPr>
        <p:sp>
          <p:nvSpPr>
            <p:cNvPr id="132" name="Customer text">
              <a:extLst>
                <a:ext uri="{FF2B5EF4-FFF2-40B4-BE49-F238E27FC236}">
                  <a16:creationId xmlns:a16="http://schemas.microsoft.com/office/drawing/2014/main" id="{FF507A4B-FCD9-4D18-B377-F470DF62E629}"/>
                </a:ext>
              </a:extLst>
            </p:cNvPr>
            <p:cNvSpPr/>
            <p:nvPr/>
          </p:nvSpPr>
          <p:spPr>
            <a:xfrm>
              <a:off x="9019615" y="4673707"/>
              <a:ext cx="130363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Meetings</a:t>
              </a:r>
            </a:p>
          </p:txBody>
        </p:sp>
        <p:sp>
          <p:nvSpPr>
            <p:cNvPr id="133" name="Customer text">
              <a:extLst>
                <a:ext uri="{FF2B5EF4-FFF2-40B4-BE49-F238E27FC236}">
                  <a16:creationId xmlns:a16="http://schemas.microsoft.com/office/drawing/2014/main" id="{D0EEC8E9-9653-4B4C-BD33-3A19BA979DC0}"/>
                </a:ext>
              </a:extLst>
            </p:cNvPr>
            <p:cNvSpPr/>
            <p:nvPr/>
          </p:nvSpPr>
          <p:spPr>
            <a:xfrm>
              <a:off x="9192471" y="2665455"/>
              <a:ext cx="1485023"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Documents</a:t>
              </a:r>
            </a:p>
          </p:txBody>
        </p:sp>
        <p:sp>
          <p:nvSpPr>
            <p:cNvPr id="134" name="Customer text">
              <a:extLst>
                <a:ext uri="{FF2B5EF4-FFF2-40B4-BE49-F238E27FC236}">
                  <a16:creationId xmlns:a16="http://schemas.microsoft.com/office/drawing/2014/main" id="{676A3424-93D9-4BD6-9981-DBE05BB65D3A}"/>
                </a:ext>
              </a:extLst>
            </p:cNvPr>
            <p:cNvSpPr/>
            <p:nvPr/>
          </p:nvSpPr>
          <p:spPr>
            <a:xfrm>
              <a:off x="5568433" y="2325197"/>
              <a:ext cx="1264629"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Calendar</a:t>
              </a:r>
            </a:p>
          </p:txBody>
        </p:sp>
        <p:sp>
          <p:nvSpPr>
            <p:cNvPr id="135" name="Customer text">
              <a:extLst>
                <a:ext uri="{FF2B5EF4-FFF2-40B4-BE49-F238E27FC236}">
                  <a16:creationId xmlns:a16="http://schemas.microsoft.com/office/drawing/2014/main" id="{15DE4129-BC91-493D-AA8B-9ADD093B59BA}"/>
                </a:ext>
              </a:extLst>
            </p:cNvPr>
            <p:cNvSpPr/>
            <p:nvPr/>
          </p:nvSpPr>
          <p:spPr>
            <a:xfrm>
              <a:off x="6933896" y="3971309"/>
              <a:ext cx="946716"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Email</a:t>
              </a:r>
            </a:p>
          </p:txBody>
        </p:sp>
        <p:sp>
          <p:nvSpPr>
            <p:cNvPr id="136" name="Customer text">
              <a:extLst>
                <a:ext uri="{FF2B5EF4-FFF2-40B4-BE49-F238E27FC236}">
                  <a16:creationId xmlns:a16="http://schemas.microsoft.com/office/drawing/2014/main" id="{30D108C0-7696-4A3F-8808-5D0BF3DF84CB}"/>
                </a:ext>
              </a:extLst>
            </p:cNvPr>
            <p:cNvSpPr/>
            <p:nvPr/>
          </p:nvSpPr>
          <p:spPr>
            <a:xfrm>
              <a:off x="1971532" y="1842819"/>
              <a:ext cx="170346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Tasks</a:t>
              </a:r>
            </a:p>
          </p:txBody>
        </p:sp>
        <p:sp>
          <p:nvSpPr>
            <p:cNvPr id="137" name="Customer text">
              <a:extLst>
                <a:ext uri="{FF2B5EF4-FFF2-40B4-BE49-F238E27FC236}">
                  <a16:creationId xmlns:a16="http://schemas.microsoft.com/office/drawing/2014/main" id="{DD9AECB7-0615-4C57-9A2A-07F54D5121AF}"/>
                </a:ext>
              </a:extLst>
            </p:cNvPr>
            <p:cNvSpPr/>
            <p:nvPr/>
          </p:nvSpPr>
          <p:spPr>
            <a:xfrm>
              <a:off x="9837775" y="3957294"/>
              <a:ext cx="124707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Message</a:t>
              </a:r>
            </a:p>
          </p:txBody>
        </p:sp>
        <p:sp>
          <p:nvSpPr>
            <p:cNvPr id="138" name="Customer text">
              <a:extLst>
                <a:ext uri="{FF2B5EF4-FFF2-40B4-BE49-F238E27FC236}">
                  <a16:creationId xmlns:a16="http://schemas.microsoft.com/office/drawing/2014/main" id="{67929464-2480-47A8-8F9E-B904B2921A9A}"/>
                </a:ext>
              </a:extLst>
            </p:cNvPr>
            <p:cNvSpPr/>
            <p:nvPr/>
          </p:nvSpPr>
          <p:spPr>
            <a:xfrm>
              <a:off x="2559461" y="4513790"/>
              <a:ext cx="107739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People</a:t>
              </a:r>
            </a:p>
          </p:txBody>
        </p:sp>
        <p:sp>
          <p:nvSpPr>
            <p:cNvPr id="139" name="Customer text">
              <a:extLst>
                <a:ext uri="{FF2B5EF4-FFF2-40B4-BE49-F238E27FC236}">
                  <a16:creationId xmlns:a16="http://schemas.microsoft.com/office/drawing/2014/main" id="{79E61F19-A959-463A-A54B-FF2D47B67319}"/>
                </a:ext>
              </a:extLst>
            </p:cNvPr>
            <p:cNvSpPr/>
            <p:nvPr/>
          </p:nvSpPr>
          <p:spPr>
            <a:xfrm>
              <a:off x="3632759" y="5504898"/>
              <a:ext cx="118661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Storage</a:t>
              </a:r>
            </a:p>
          </p:txBody>
        </p:sp>
      </p:grpSp>
      <p:grpSp>
        <p:nvGrpSpPr>
          <p:cNvPr id="140" name="Group 139">
            <a:extLst>
              <a:ext uri="{FF2B5EF4-FFF2-40B4-BE49-F238E27FC236}">
                <a16:creationId xmlns:a16="http://schemas.microsoft.com/office/drawing/2014/main" id="{48367E81-3CBB-42C9-BCFF-C4EF50B044A1}"/>
              </a:ext>
            </a:extLst>
          </p:cNvPr>
          <p:cNvGrpSpPr/>
          <p:nvPr/>
        </p:nvGrpSpPr>
        <p:grpSpPr>
          <a:xfrm>
            <a:off x="4976263" y="2162856"/>
            <a:ext cx="492894" cy="492894"/>
            <a:chOff x="457200" y="4929305"/>
            <a:chExt cx="502920" cy="502920"/>
          </a:xfrm>
        </p:grpSpPr>
        <p:sp>
          <p:nvSpPr>
            <p:cNvPr id="141" name="Oval 140">
              <a:extLst>
                <a:ext uri="{FF2B5EF4-FFF2-40B4-BE49-F238E27FC236}">
                  <a16:creationId xmlns:a16="http://schemas.microsoft.com/office/drawing/2014/main" id="{929E8C60-6264-4781-A838-D27586115799}"/>
                </a:ext>
              </a:extLst>
            </p:cNvPr>
            <p:cNvSpPr/>
            <p:nvPr/>
          </p:nvSpPr>
          <p:spPr bwMode="auto">
            <a:xfrm>
              <a:off x="457200"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42" name="Group 141">
              <a:extLst>
                <a:ext uri="{FF2B5EF4-FFF2-40B4-BE49-F238E27FC236}">
                  <a16:creationId xmlns:a16="http://schemas.microsoft.com/office/drawing/2014/main" id="{8C0C7F08-8FC3-46B9-9FD5-B56D4794204B}"/>
                </a:ext>
              </a:extLst>
            </p:cNvPr>
            <p:cNvGrpSpPr>
              <a:grpSpLocks noChangeAspect="1"/>
            </p:cNvGrpSpPr>
            <p:nvPr/>
          </p:nvGrpSpPr>
          <p:grpSpPr>
            <a:xfrm>
              <a:off x="618041" y="5082513"/>
              <a:ext cx="181238" cy="182880"/>
              <a:chOff x="-3570324" y="4569733"/>
              <a:chExt cx="222421" cy="224437"/>
            </a:xfrm>
          </p:grpSpPr>
          <p:grpSp>
            <p:nvGrpSpPr>
              <p:cNvPr id="143" name="Group 15">
                <a:extLst>
                  <a:ext uri="{FF2B5EF4-FFF2-40B4-BE49-F238E27FC236}">
                    <a16:creationId xmlns:a16="http://schemas.microsoft.com/office/drawing/2014/main" id="{D4E6CFC3-A04A-4AA1-8EA6-38B3163615AD}"/>
                  </a:ext>
                </a:extLst>
              </p:cNvPr>
              <p:cNvGrpSpPr>
                <a:grpSpLocks noChangeAspect="1"/>
              </p:cNvGrpSpPr>
              <p:nvPr/>
            </p:nvGrpSpPr>
            <p:grpSpPr bwMode="auto">
              <a:xfrm>
                <a:off x="-3570324" y="4591583"/>
                <a:ext cx="222421" cy="202587"/>
                <a:chOff x="4086" y="2775"/>
                <a:chExt cx="157" cy="143"/>
              </a:xfrm>
            </p:grpSpPr>
            <p:sp>
              <p:nvSpPr>
                <p:cNvPr id="147" name="Freeform 16">
                  <a:extLst>
                    <a:ext uri="{FF2B5EF4-FFF2-40B4-BE49-F238E27FC236}">
                      <a16:creationId xmlns:a16="http://schemas.microsoft.com/office/drawing/2014/main" id="{06AB6B32-4D09-4D07-9B68-C1A35A29F50E}"/>
                    </a:ext>
                  </a:extLst>
                </p:cNvPr>
                <p:cNvSpPr>
                  <a:spLocks/>
                </p:cNvSpPr>
                <p:nvPr/>
              </p:nvSpPr>
              <p:spPr bwMode="auto">
                <a:xfrm>
                  <a:off x="4086" y="2775"/>
                  <a:ext cx="155" cy="143"/>
                </a:xfrm>
                <a:custGeom>
                  <a:avLst/>
                  <a:gdLst>
                    <a:gd name="T0" fmla="*/ 155 w 155"/>
                    <a:gd name="T1" fmla="*/ 143 h 143"/>
                    <a:gd name="T2" fmla="*/ 0 w 155"/>
                    <a:gd name="T3" fmla="*/ 143 h 143"/>
                    <a:gd name="T4" fmla="*/ 0 w 155"/>
                    <a:gd name="T5" fmla="*/ 37 h 143"/>
                    <a:gd name="T6" fmla="*/ 0 w 155"/>
                    <a:gd name="T7" fmla="*/ 0 h 143"/>
                    <a:gd name="T8" fmla="*/ 155 w 155"/>
                    <a:gd name="T9" fmla="*/ 0 h 143"/>
                    <a:gd name="T10" fmla="*/ 155 w 155"/>
                    <a:gd name="T11" fmla="*/ 143 h 143"/>
                  </a:gdLst>
                  <a:ahLst/>
                  <a:cxnLst>
                    <a:cxn ang="0">
                      <a:pos x="T0" y="T1"/>
                    </a:cxn>
                    <a:cxn ang="0">
                      <a:pos x="T2" y="T3"/>
                    </a:cxn>
                    <a:cxn ang="0">
                      <a:pos x="T4" y="T5"/>
                    </a:cxn>
                    <a:cxn ang="0">
                      <a:pos x="T6" y="T7"/>
                    </a:cxn>
                    <a:cxn ang="0">
                      <a:pos x="T8" y="T9"/>
                    </a:cxn>
                    <a:cxn ang="0">
                      <a:pos x="T10" y="T11"/>
                    </a:cxn>
                  </a:cxnLst>
                  <a:rect l="0" t="0" r="r" b="b"/>
                  <a:pathLst>
                    <a:path w="155" h="143">
                      <a:moveTo>
                        <a:pt x="155" y="143"/>
                      </a:moveTo>
                      <a:lnTo>
                        <a:pt x="0" y="143"/>
                      </a:lnTo>
                      <a:lnTo>
                        <a:pt x="0" y="37"/>
                      </a:lnTo>
                      <a:lnTo>
                        <a:pt x="0" y="0"/>
                      </a:lnTo>
                      <a:lnTo>
                        <a:pt x="155" y="0"/>
                      </a:lnTo>
                      <a:lnTo>
                        <a:pt x="155" y="143"/>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48" name="Line 17">
                  <a:extLst>
                    <a:ext uri="{FF2B5EF4-FFF2-40B4-BE49-F238E27FC236}">
                      <a16:creationId xmlns:a16="http://schemas.microsoft.com/office/drawing/2014/main" id="{F49992E9-6771-4858-B2B8-4B8F3B5821DC}"/>
                    </a:ext>
                  </a:extLst>
                </p:cNvPr>
                <p:cNvSpPr>
                  <a:spLocks noChangeShapeType="1"/>
                </p:cNvSpPr>
                <p:nvPr/>
              </p:nvSpPr>
              <p:spPr bwMode="auto">
                <a:xfrm flipH="1">
                  <a:off x="4086" y="2812"/>
                  <a:ext cx="15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144" name="Group 143">
                <a:extLst>
                  <a:ext uri="{FF2B5EF4-FFF2-40B4-BE49-F238E27FC236}">
                    <a16:creationId xmlns:a16="http://schemas.microsoft.com/office/drawing/2014/main" id="{D8DBC7A9-D083-4C08-8A84-CB50FBE5D9DF}"/>
                  </a:ext>
                </a:extLst>
              </p:cNvPr>
              <p:cNvGrpSpPr/>
              <p:nvPr/>
            </p:nvGrpSpPr>
            <p:grpSpPr>
              <a:xfrm>
                <a:off x="-3524143" y="4569733"/>
                <a:ext cx="130059" cy="41320"/>
                <a:chOff x="6531429" y="4365270"/>
                <a:chExt cx="176213" cy="55984"/>
              </a:xfrm>
            </p:grpSpPr>
            <p:cxnSp>
              <p:nvCxnSpPr>
                <p:cNvPr id="145" name="Straight Connector 144">
                  <a:extLst>
                    <a:ext uri="{FF2B5EF4-FFF2-40B4-BE49-F238E27FC236}">
                      <a16:creationId xmlns:a16="http://schemas.microsoft.com/office/drawing/2014/main" id="{970CE190-57BD-445B-93A0-2AC3E600D9E2}"/>
                    </a:ext>
                  </a:extLst>
                </p:cNvPr>
                <p:cNvCxnSpPr/>
                <p:nvPr/>
              </p:nvCxnSpPr>
              <p:spPr>
                <a:xfrm flipV="1">
                  <a:off x="6531429"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46" name="Straight Connector 145">
                  <a:extLst>
                    <a:ext uri="{FF2B5EF4-FFF2-40B4-BE49-F238E27FC236}">
                      <a16:creationId xmlns:a16="http://schemas.microsoft.com/office/drawing/2014/main" id="{F1F4C74A-EA7A-419C-9B16-5CAF8FDA394D}"/>
                    </a:ext>
                  </a:extLst>
                </p:cNvPr>
                <p:cNvCxnSpPr/>
                <p:nvPr/>
              </p:nvCxnSpPr>
              <p:spPr>
                <a:xfrm flipV="1">
                  <a:off x="6707642"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grpSp>
        <p:nvGrpSpPr>
          <p:cNvPr id="149" name="Group 148">
            <a:extLst>
              <a:ext uri="{FF2B5EF4-FFF2-40B4-BE49-F238E27FC236}">
                <a16:creationId xmlns:a16="http://schemas.microsoft.com/office/drawing/2014/main" id="{E73488E9-D637-47C9-A858-8ED30AB77999}"/>
              </a:ext>
            </a:extLst>
          </p:cNvPr>
          <p:cNvGrpSpPr/>
          <p:nvPr/>
        </p:nvGrpSpPr>
        <p:grpSpPr>
          <a:xfrm>
            <a:off x="3553605" y="4308121"/>
            <a:ext cx="492894" cy="492894"/>
            <a:chOff x="457200" y="4233356"/>
            <a:chExt cx="502920" cy="502920"/>
          </a:xfrm>
        </p:grpSpPr>
        <p:sp>
          <p:nvSpPr>
            <p:cNvPr id="150" name="Oval 149">
              <a:extLst>
                <a:ext uri="{FF2B5EF4-FFF2-40B4-BE49-F238E27FC236}">
                  <a16:creationId xmlns:a16="http://schemas.microsoft.com/office/drawing/2014/main" id="{35FA14E9-A7BB-4195-8AB1-7E1DE7D33602}"/>
                </a:ext>
              </a:extLst>
            </p:cNvPr>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51" name="Group 150">
              <a:extLst>
                <a:ext uri="{FF2B5EF4-FFF2-40B4-BE49-F238E27FC236}">
                  <a16:creationId xmlns:a16="http://schemas.microsoft.com/office/drawing/2014/main" id="{6E6F8ED9-BEF1-43AE-A0F3-399D23E7DF7E}"/>
                </a:ext>
              </a:extLst>
            </p:cNvPr>
            <p:cNvGrpSpPr/>
            <p:nvPr/>
          </p:nvGrpSpPr>
          <p:grpSpPr>
            <a:xfrm>
              <a:off x="617831" y="4393376"/>
              <a:ext cx="181658" cy="182880"/>
              <a:chOff x="617831" y="4393376"/>
              <a:chExt cx="181658" cy="182880"/>
            </a:xfrm>
          </p:grpSpPr>
          <p:grpSp>
            <p:nvGrpSpPr>
              <p:cNvPr id="152" name="Group 151">
                <a:extLst>
                  <a:ext uri="{FF2B5EF4-FFF2-40B4-BE49-F238E27FC236}">
                    <a16:creationId xmlns:a16="http://schemas.microsoft.com/office/drawing/2014/main" id="{D7627BFE-87C7-478C-BA40-800D9D94D1E9}"/>
                  </a:ext>
                </a:extLst>
              </p:cNvPr>
              <p:cNvGrpSpPr/>
              <p:nvPr/>
            </p:nvGrpSpPr>
            <p:grpSpPr>
              <a:xfrm>
                <a:off x="655168" y="4448176"/>
                <a:ext cx="70894" cy="77230"/>
                <a:chOff x="5790519" y="3043624"/>
                <a:chExt cx="256473" cy="279398"/>
              </a:xfrm>
            </p:grpSpPr>
            <p:sp>
              <p:nvSpPr>
                <p:cNvPr id="159" name="Oval 113">
                  <a:extLst>
                    <a:ext uri="{FF2B5EF4-FFF2-40B4-BE49-F238E27FC236}">
                      <a16:creationId xmlns:a16="http://schemas.microsoft.com/office/drawing/2014/main" id="{AD9C944C-A8C1-4079-9AB8-6CADD9779D1B}"/>
                    </a:ext>
                  </a:extLst>
                </p:cNvPr>
                <p:cNvSpPr>
                  <a:spLocks noChangeArrowheads="1"/>
                </p:cNvSpPr>
                <p:nvPr/>
              </p:nvSpPr>
              <p:spPr bwMode="auto">
                <a:xfrm>
                  <a:off x="5843533" y="3043624"/>
                  <a:ext cx="151878" cy="149012"/>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0" name="Freeform 114">
                  <a:extLst>
                    <a:ext uri="{FF2B5EF4-FFF2-40B4-BE49-F238E27FC236}">
                      <a16:creationId xmlns:a16="http://schemas.microsoft.com/office/drawing/2014/main" id="{DFE36D9E-9262-4B45-A652-4C5E476B6A9E}"/>
                    </a:ext>
                  </a:extLst>
                </p:cNvPr>
                <p:cNvSpPr>
                  <a:spLocks/>
                </p:cNvSpPr>
                <p:nvPr/>
              </p:nvSpPr>
              <p:spPr bwMode="auto">
                <a:xfrm>
                  <a:off x="5790519" y="3195501"/>
                  <a:ext cx="256473" cy="127521"/>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sp>
            <p:nvSpPr>
              <p:cNvPr id="155" name="Rounded Rectangle 145">
                <a:extLst>
                  <a:ext uri="{FF2B5EF4-FFF2-40B4-BE49-F238E27FC236}">
                    <a16:creationId xmlns:a16="http://schemas.microsoft.com/office/drawing/2014/main" id="{3DDE7B96-1021-4727-899E-F6899B8621B8}"/>
                  </a:ext>
                </a:extLst>
              </p:cNvPr>
              <p:cNvSpPr/>
              <p:nvPr/>
            </p:nvSpPr>
            <p:spPr bwMode="auto">
              <a:xfrm>
                <a:off x="617831" y="4393376"/>
                <a:ext cx="181658" cy="180998"/>
              </a:xfrm>
              <a:prstGeom prst="roundRect">
                <a:avLst>
                  <a:gd name="adj" fmla="val 10746"/>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56" name="Straight Connector 155">
                <a:extLst>
                  <a:ext uri="{FF2B5EF4-FFF2-40B4-BE49-F238E27FC236}">
                    <a16:creationId xmlns:a16="http://schemas.microsoft.com/office/drawing/2014/main" id="{63D16EE9-1FE7-4F85-A001-D3C76653F474}"/>
                  </a:ext>
                </a:extLst>
              </p:cNvPr>
              <p:cNvCxnSpPr/>
              <p:nvPr/>
            </p:nvCxnSpPr>
            <p:spPr>
              <a:xfrm>
                <a:off x="755722" y="4395258"/>
                <a:ext cx="0" cy="180998"/>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7" name="Straight Connector 156">
                <a:extLst>
                  <a:ext uri="{FF2B5EF4-FFF2-40B4-BE49-F238E27FC236}">
                    <a16:creationId xmlns:a16="http://schemas.microsoft.com/office/drawing/2014/main" id="{2CEA4F93-57F0-4E39-AA44-9C5967FF7A1A}"/>
                  </a:ext>
                </a:extLst>
              </p:cNvPr>
              <p:cNvCxnSpPr/>
              <p:nvPr/>
            </p:nvCxnSpPr>
            <p:spPr>
              <a:xfrm>
                <a:off x="758086" y="4453527"/>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8" name="Straight Connector 157">
                <a:extLst>
                  <a:ext uri="{FF2B5EF4-FFF2-40B4-BE49-F238E27FC236}">
                    <a16:creationId xmlns:a16="http://schemas.microsoft.com/office/drawing/2014/main" id="{FE8259AD-2C5A-4354-9A20-CF39B496BB39}"/>
                  </a:ext>
                </a:extLst>
              </p:cNvPr>
              <p:cNvCxnSpPr/>
              <p:nvPr/>
            </p:nvCxnSpPr>
            <p:spPr>
              <a:xfrm>
                <a:off x="758086" y="4513181"/>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61" name="Group 160">
            <a:extLst>
              <a:ext uri="{FF2B5EF4-FFF2-40B4-BE49-F238E27FC236}">
                <a16:creationId xmlns:a16="http://schemas.microsoft.com/office/drawing/2014/main" id="{37EA0E37-4BDD-492D-A1F9-9CAFD27BAF68}"/>
              </a:ext>
            </a:extLst>
          </p:cNvPr>
          <p:cNvGrpSpPr/>
          <p:nvPr/>
        </p:nvGrpSpPr>
        <p:grpSpPr>
          <a:xfrm>
            <a:off x="8529526" y="2496377"/>
            <a:ext cx="492894" cy="492894"/>
            <a:chOff x="4297892" y="3537408"/>
            <a:chExt cx="502920" cy="502920"/>
          </a:xfrm>
        </p:grpSpPr>
        <p:sp>
          <p:nvSpPr>
            <p:cNvPr id="162" name="Oval 161">
              <a:extLst>
                <a:ext uri="{FF2B5EF4-FFF2-40B4-BE49-F238E27FC236}">
                  <a16:creationId xmlns:a16="http://schemas.microsoft.com/office/drawing/2014/main" id="{13CDA804-DB5A-4307-A023-0CC80A0EF8DC}"/>
                </a:ext>
              </a:extLst>
            </p:cNvPr>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63" name="Group 162">
              <a:extLst>
                <a:ext uri="{FF2B5EF4-FFF2-40B4-BE49-F238E27FC236}">
                  <a16:creationId xmlns:a16="http://schemas.microsoft.com/office/drawing/2014/main" id="{E1148E1A-7708-4777-8131-BA2F02938293}"/>
                </a:ext>
              </a:extLst>
            </p:cNvPr>
            <p:cNvGrpSpPr>
              <a:grpSpLocks noChangeAspect="1"/>
            </p:cNvGrpSpPr>
            <p:nvPr/>
          </p:nvGrpSpPr>
          <p:grpSpPr>
            <a:xfrm>
              <a:off x="4463811" y="3674568"/>
              <a:ext cx="171082" cy="228600"/>
              <a:chOff x="-1525209" y="4908418"/>
              <a:chExt cx="198086" cy="264682"/>
            </a:xfrm>
          </p:grpSpPr>
          <p:sp>
            <p:nvSpPr>
              <p:cNvPr id="164" name="Freeform 157">
                <a:extLst>
                  <a:ext uri="{FF2B5EF4-FFF2-40B4-BE49-F238E27FC236}">
                    <a16:creationId xmlns:a16="http://schemas.microsoft.com/office/drawing/2014/main" id="{175EE074-5895-4CEE-9BBD-D6C29551AFAA}"/>
                  </a:ext>
                </a:extLst>
              </p:cNvPr>
              <p:cNvSpPr/>
              <p:nvPr/>
            </p:nvSpPr>
            <p:spPr bwMode="auto">
              <a:xfrm>
                <a:off x="-1525209" y="4942142"/>
                <a:ext cx="163801" cy="230958"/>
              </a:xfrm>
              <a:custGeom>
                <a:avLst/>
                <a:gdLst>
                  <a:gd name="connsiteX0" fmla="*/ 0 w 186912"/>
                  <a:gd name="connsiteY0" fmla="*/ 0 h 263545"/>
                  <a:gd name="connsiteX1" fmla="*/ 40314 w 186912"/>
                  <a:gd name="connsiteY1" fmla="*/ 0 h 263545"/>
                  <a:gd name="connsiteX2" fmla="*/ 40314 w 186912"/>
                  <a:gd name="connsiteY2" fmla="*/ 225063 h 263545"/>
                  <a:gd name="connsiteX3" fmla="*/ 186912 w 186912"/>
                  <a:gd name="connsiteY3" fmla="*/ 225063 h 263545"/>
                  <a:gd name="connsiteX4" fmla="*/ 186912 w 186912"/>
                  <a:gd name="connsiteY4" fmla="*/ 263545 h 263545"/>
                  <a:gd name="connsiteX5" fmla="*/ 0 w 186912"/>
                  <a:gd name="connsiteY5" fmla="*/ 263545 h 263545"/>
                  <a:gd name="connsiteX0" fmla="*/ 0 w 186912"/>
                  <a:gd name="connsiteY0" fmla="*/ 0 h 263545"/>
                  <a:gd name="connsiteX1" fmla="*/ 40314 w 186912"/>
                  <a:gd name="connsiteY1" fmla="*/ 0 h 263545"/>
                  <a:gd name="connsiteX2" fmla="*/ 186912 w 186912"/>
                  <a:gd name="connsiteY2" fmla="*/ 225063 h 263545"/>
                  <a:gd name="connsiteX3" fmla="*/ 186912 w 186912"/>
                  <a:gd name="connsiteY3" fmla="*/ 263545 h 263545"/>
                  <a:gd name="connsiteX4" fmla="*/ 0 w 186912"/>
                  <a:gd name="connsiteY4" fmla="*/ 263545 h 263545"/>
                  <a:gd name="connsiteX5" fmla="*/ 0 w 186912"/>
                  <a:gd name="connsiteY5" fmla="*/ 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131754 w 186912"/>
                  <a:gd name="connsiteY4" fmla="*/ 9144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40076 w 186912"/>
                  <a:gd name="connsiteY4" fmla="*/ 5715 h 263545"/>
                  <a:gd name="connsiteX0" fmla="*/ 186912 w 186912"/>
                  <a:gd name="connsiteY0" fmla="*/ 227683 h 266165"/>
                  <a:gd name="connsiteX1" fmla="*/ 186912 w 186912"/>
                  <a:gd name="connsiteY1" fmla="*/ 266165 h 266165"/>
                  <a:gd name="connsiteX2" fmla="*/ 0 w 186912"/>
                  <a:gd name="connsiteY2" fmla="*/ 266165 h 266165"/>
                  <a:gd name="connsiteX3" fmla="*/ 0 w 186912"/>
                  <a:gd name="connsiteY3" fmla="*/ 2620 h 266165"/>
                  <a:gd name="connsiteX4" fmla="*/ 38885 w 186912"/>
                  <a:gd name="connsiteY4" fmla="*/ 0 h 26616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35313 w 186912"/>
                  <a:gd name="connsiteY4" fmla="*/ 952 h 26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12" h="263545">
                    <a:moveTo>
                      <a:pt x="186912" y="225063"/>
                    </a:moveTo>
                    <a:lnTo>
                      <a:pt x="186912" y="263545"/>
                    </a:lnTo>
                    <a:lnTo>
                      <a:pt x="0" y="263545"/>
                    </a:lnTo>
                    <a:lnTo>
                      <a:pt x="0" y="0"/>
                    </a:lnTo>
                    <a:cubicBezTo>
                      <a:pt x="13438" y="0"/>
                      <a:pt x="35313" y="952"/>
                      <a:pt x="35313" y="952"/>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noAutofit/>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5" name="Rectangle 164">
                <a:extLst>
                  <a:ext uri="{FF2B5EF4-FFF2-40B4-BE49-F238E27FC236}">
                    <a16:creationId xmlns:a16="http://schemas.microsoft.com/office/drawing/2014/main" id="{8E7F1EA7-DB21-4D1A-BB04-053BD98159BD}"/>
                  </a:ext>
                </a:extLst>
              </p:cNvPr>
              <p:cNvSpPr/>
              <p:nvPr/>
            </p:nvSpPr>
            <p:spPr bwMode="auto">
              <a:xfrm>
                <a:off x="-1490924" y="4908418"/>
                <a:ext cx="163801" cy="230958"/>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66" name="Straight Connector 165">
                <a:extLst>
                  <a:ext uri="{FF2B5EF4-FFF2-40B4-BE49-F238E27FC236}">
                    <a16:creationId xmlns:a16="http://schemas.microsoft.com/office/drawing/2014/main" id="{20EDF47E-347E-42D3-954A-8A681585B01E}"/>
                  </a:ext>
                </a:extLst>
              </p:cNvPr>
              <p:cNvCxnSpPr/>
              <p:nvPr/>
            </p:nvCxnSpPr>
            <p:spPr>
              <a:xfrm>
                <a:off x="-1465230" y="5102441"/>
                <a:ext cx="11562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7" name="Straight Connector 166">
                <a:extLst>
                  <a:ext uri="{FF2B5EF4-FFF2-40B4-BE49-F238E27FC236}">
                    <a16:creationId xmlns:a16="http://schemas.microsoft.com/office/drawing/2014/main" id="{EB216F0A-EC29-4B79-9432-3925B0ED8627}"/>
                  </a:ext>
                </a:extLst>
              </p:cNvPr>
              <p:cNvCxnSpPr/>
              <p:nvPr/>
            </p:nvCxnSpPr>
            <p:spPr>
              <a:xfrm>
                <a:off x="-1465230" y="506430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8" name="Straight Connector 167">
                <a:extLst>
                  <a:ext uri="{FF2B5EF4-FFF2-40B4-BE49-F238E27FC236}">
                    <a16:creationId xmlns:a16="http://schemas.microsoft.com/office/drawing/2014/main" id="{1195F06D-15DE-4556-95BE-A8B2C8EE40F7}"/>
                  </a:ext>
                </a:extLst>
              </p:cNvPr>
              <p:cNvCxnSpPr/>
              <p:nvPr/>
            </p:nvCxnSpPr>
            <p:spPr>
              <a:xfrm>
                <a:off x="-1465230" y="502616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9" name="Straight Connector 168">
                <a:extLst>
                  <a:ext uri="{FF2B5EF4-FFF2-40B4-BE49-F238E27FC236}">
                    <a16:creationId xmlns:a16="http://schemas.microsoft.com/office/drawing/2014/main" id="{ACFE56E9-4E1E-4404-BAB9-D8906531FF16}"/>
                  </a:ext>
                </a:extLst>
              </p:cNvPr>
              <p:cNvCxnSpPr/>
              <p:nvPr/>
            </p:nvCxnSpPr>
            <p:spPr>
              <a:xfrm>
                <a:off x="-1465230" y="498802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70" name="Straight Connector 169">
                <a:extLst>
                  <a:ext uri="{FF2B5EF4-FFF2-40B4-BE49-F238E27FC236}">
                    <a16:creationId xmlns:a16="http://schemas.microsoft.com/office/drawing/2014/main" id="{4BBDD97F-39AC-4E0F-BDAC-CF9E8D4A778C}"/>
                  </a:ext>
                </a:extLst>
              </p:cNvPr>
              <p:cNvCxnSpPr/>
              <p:nvPr/>
            </p:nvCxnSpPr>
            <p:spPr>
              <a:xfrm>
                <a:off x="-1465230" y="494988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71" name="Group 170">
            <a:extLst>
              <a:ext uri="{FF2B5EF4-FFF2-40B4-BE49-F238E27FC236}">
                <a16:creationId xmlns:a16="http://schemas.microsoft.com/office/drawing/2014/main" id="{305DBDED-21D9-4EEA-949B-BC8629EC9014}"/>
              </a:ext>
            </a:extLst>
          </p:cNvPr>
          <p:cNvGrpSpPr/>
          <p:nvPr/>
        </p:nvGrpSpPr>
        <p:grpSpPr>
          <a:xfrm>
            <a:off x="6326502" y="3776380"/>
            <a:ext cx="492894" cy="492894"/>
            <a:chOff x="4297892" y="2841460"/>
            <a:chExt cx="502920" cy="502920"/>
          </a:xfrm>
        </p:grpSpPr>
        <p:sp>
          <p:nvSpPr>
            <p:cNvPr id="172" name="Oval 171">
              <a:extLst>
                <a:ext uri="{FF2B5EF4-FFF2-40B4-BE49-F238E27FC236}">
                  <a16:creationId xmlns:a16="http://schemas.microsoft.com/office/drawing/2014/main" id="{A3CD1B9C-F6E7-4004-B5F7-DBCF862A6104}"/>
                </a:ext>
              </a:extLst>
            </p:cNvPr>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3" name="Group 172">
              <a:extLst>
                <a:ext uri="{FF2B5EF4-FFF2-40B4-BE49-F238E27FC236}">
                  <a16:creationId xmlns:a16="http://schemas.microsoft.com/office/drawing/2014/main" id="{F5C48413-4E97-45BD-B8FC-303B4E371664}"/>
                </a:ext>
              </a:extLst>
            </p:cNvPr>
            <p:cNvGrpSpPr>
              <a:grpSpLocks noChangeAspect="1"/>
            </p:cNvGrpSpPr>
            <p:nvPr/>
          </p:nvGrpSpPr>
          <p:grpSpPr>
            <a:xfrm>
              <a:off x="4457912" y="3026530"/>
              <a:ext cx="182880" cy="132780"/>
              <a:chOff x="-4119757" y="5792140"/>
              <a:chExt cx="226376" cy="164360"/>
            </a:xfrm>
          </p:grpSpPr>
          <p:sp>
            <p:nvSpPr>
              <p:cNvPr id="174" name="Rectangle 173">
                <a:extLst>
                  <a:ext uri="{FF2B5EF4-FFF2-40B4-BE49-F238E27FC236}">
                    <a16:creationId xmlns:a16="http://schemas.microsoft.com/office/drawing/2014/main" id="{95784AE5-9849-4213-BECA-DAC18F9AE330}"/>
                  </a:ext>
                </a:extLst>
              </p:cNvPr>
              <p:cNvSpPr/>
              <p:nvPr/>
            </p:nvSpPr>
            <p:spPr bwMode="auto">
              <a:xfrm>
                <a:off x="-4119011" y="5792140"/>
                <a:ext cx="224759" cy="164360"/>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75" name="Isosceles Triangle 150">
                <a:extLst>
                  <a:ext uri="{FF2B5EF4-FFF2-40B4-BE49-F238E27FC236}">
                    <a16:creationId xmlns:a16="http://schemas.microsoft.com/office/drawing/2014/main" id="{548A92AA-3982-47A7-BCB6-8A76D947DBF4}"/>
                  </a:ext>
                </a:extLst>
              </p:cNvPr>
              <p:cNvSpPr/>
              <p:nvPr/>
            </p:nvSpPr>
            <p:spPr bwMode="auto">
              <a:xfrm flipV="1">
                <a:off x="-4119757" y="5805843"/>
                <a:ext cx="226376" cy="52966"/>
              </a:xfrm>
              <a:custGeom>
                <a:avLst/>
                <a:gdLst>
                  <a:gd name="connsiteX0" fmla="*/ 0 w 292350"/>
                  <a:gd name="connsiteY0" fmla="*/ 63536 h 63536"/>
                  <a:gd name="connsiteX1" fmla="*/ 146175 w 292350"/>
                  <a:gd name="connsiteY1" fmla="*/ 0 h 63536"/>
                  <a:gd name="connsiteX2" fmla="*/ 292350 w 292350"/>
                  <a:gd name="connsiteY2" fmla="*/ 63536 h 63536"/>
                  <a:gd name="connsiteX3" fmla="*/ 0 w 292350"/>
                  <a:gd name="connsiteY3" fmla="*/ 63536 h 63536"/>
                  <a:gd name="connsiteX0" fmla="*/ 0 w 383790"/>
                  <a:gd name="connsiteY0" fmla="*/ 63536 h 154976"/>
                  <a:gd name="connsiteX1" fmla="*/ 146175 w 383790"/>
                  <a:gd name="connsiteY1" fmla="*/ 0 h 154976"/>
                  <a:gd name="connsiteX2" fmla="*/ 383790 w 383790"/>
                  <a:gd name="connsiteY2" fmla="*/ 154976 h 154976"/>
                  <a:gd name="connsiteX0" fmla="*/ 0 w 282047"/>
                  <a:gd name="connsiteY0" fmla="*/ 63536 h 64824"/>
                  <a:gd name="connsiteX1" fmla="*/ 146175 w 282047"/>
                  <a:gd name="connsiteY1" fmla="*/ 0 h 64824"/>
                  <a:gd name="connsiteX2" fmla="*/ 282047 w 282047"/>
                  <a:gd name="connsiteY2" fmla="*/ 64824 h 64824"/>
                  <a:gd name="connsiteX0" fmla="*/ 0 w 289191"/>
                  <a:gd name="connsiteY0" fmla="*/ 63536 h 64824"/>
                  <a:gd name="connsiteX1" fmla="*/ 146175 w 289191"/>
                  <a:gd name="connsiteY1" fmla="*/ 0 h 64824"/>
                  <a:gd name="connsiteX2" fmla="*/ 289191 w 289191"/>
                  <a:gd name="connsiteY2" fmla="*/ 64824 h 64824"/>
                  <a:gd name="connsiteX0" fmla="*/ 0 w 292763"/>
                  <a:gd name="connsiteY0" fmla="*/ 61155 h 64824"/>
                  <a:gd name="connsiteX1" fmla="*/ 149747 w 292763"/>
                  <a:gd name="connsiteY1" fmla="*/ 0 h 64824"/>
                  <a:gd name="connsiteX2" fmla="*/ 292763 w 292763"/>
                  <a:gd name="connsiteY2" fmla="*/ 64824 h 64824"/>
                  <a:gd name="connsiteX0" fmla="*/ 0 w 290382"/>
                  <a:gd name="connsiteY0" fmla="*/ 65918 h 65918"/>
                  <a:gd name="connsiteX1" fmla="*/ 147366 w 290382"/>
                  <a:gd name="connsiteY1" fmla="*/ 0 h 65918"/>
                  <a:gd name="connsiteX2" fmla="*/ 290382 w 290382"/>
                  <a:gd name="connsiteY2" fmla="*/ 64824 h 65918"/>
                  <a:gd name="connsiteX0" fmla="*/ 0 w 294453"/>
                  <a:gd name="connsiteY0" fmla="*/ 68631 h 68631"/>
                  <a:gd name="connsiteX1" fmla="*/ 151437 w 294453"/>
                  <a:gd name="connsiteY1" fmla="*/ 0 h 68631"/>
                  <a:gd name="connsiteX2" fmla="*/ 294453 w 294453"/>
                  <a:gd name="connsiteY2" fmla="*/ 64824 h 68631"/>
                  <a:gd name="connsiteX0" fmla="*/ 0 w 294453"/>
                  <a:gd name="connsiteY0" fmla="*/ 68631 h 68895"/>
                  <a:gd name="connsiteX1" fmla="*/ 151437 w 294453"/>
                  <a:gd name="connsiteY1" fmla="*/ 0 h 68895"/>
                  <a:gd name="connsiteX2" fmla="*/ 294453 w 294453"/>
                  <a:gd name="connsiteY2" fmla="*/ 68895 h 68895"/>
                </a:gdLst>
                <a:ahLst/>
                <a:cxnLst>
                  <a:cxn ang="0">
                    <a:pos x="connsiteX0" y="connsiteY0"/>
                  </a:cxn>
                  <a:cxn ang="0">
                    <a:pos x="connsiteX1" y="connsiteY1"/>
                  </a:cxn>
                  <a:cxn ang="0">
                    <a:pos x="connsiteX2" y="connsiteY2"/>
                  </a:cxn>
                </a:cxnLst>
                <a:rect l="l" t="t" r="r" b="b"/>
                <a:pathLst>
                  <a:path w="294453" h="68895">
                    <a:moveTo>
                      <a:pt x="0" y="68631"/>
                    </a:moveTo>
                    <a:lnTo>
                      <a:pt x="151437" y="0"/>
                    </a:lnTo>
                    <a:cubicBezTo>
                      <a:pt x="200162" y="21179"/>
                      <a:pt x="294453" y="68895"/>
                      <a:pt x="294453" y="68895"/>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76" name="Group 175">
            <a:extLst>
              <a:ext uri="{FF2B5EF4-FFF2-40B4-BE49-F238E27FC236}">
                <a16:creationId xmlns:a16="http://schemas.microsoft.com/office/drawing/2014/main" id="{C9DCFD8A-9605-4238-825D-AB7A24CF6602}"/>
              </a:ext>
            </a:extLst>
          </p:cNvPr>
          <p:cNvGrpSpPr/>
          <p:nvPr/>
        </p:nvGrpSpPr>
        <p:grpSpPr>
          <a:xfrm>
            <a:off x="9164998" y="3762642"/>
            <a:ext cx="492894" cy="492894"/>
            <a:chOff x="4297892" y="4929305"/>
            <a:chExt cx="502920" cy="502920"/>
          </a:xfrm>
        </p:grpSpPr>
        <p:sp>
          <p:nvSpPr>
            <p:cNvPr id="177" name="Oval 176">
              <a:extLst>
                <a:ext uri="{FF2B5EF4-FFF2-40B4-BE49-F238E27FC236}">
                  <a16:creationId xmlns:a16="http://schemas.microsoft.com/office/drawing/2014/main" id="{425E73FF-D413-4C10-A011-12F617E672A1}"/>
                </a:ext>
              </a:extLst>
            </p:cNvPr>
            <p:cNvSpPr/>
            <p:nvPr/>
          </p:nvSpPr>
          <p:spPr bwMode="auto">
            <a:xfrm>
              <a:off x="4297892"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8" name="Group 177">
              <a:extLst>
                <a:ext uri="{FF2B5EF4-FFF2-40B4-BE49-F238E27FC236}">
                  <a16:creationId xmlns:a16="http://schemas.microsoft.com/office/drawing/2014/main" id="{9F0CA331-4606-4A91-B993-835A865541C8}"/>
                </a:ext>
              </a:extLst>
            </p:cNvPr>
            <p:cNvGrpSpPr>
              <a:grpSpLocks noChangeAspect="1"/>
            </p:cNvGrpSpPr>
            <p:nvPr/>
          </p:nvGrpSpPr>
          <p:grpSpPr>
            <a:xfrm>
              <a:off x="4435052" y="5091258"/>
              <a:ext cx="228600" cy="179015"/>
              <a:chOff x="-2178049" y="6200634"/>
              <a:chExt cx="295707" cy="231567"/>
            </a:xfrm>
          </p:grpSpPr>
          <p:sp>
            <p:nvSpPr>
              <p:cNvPr id="179" name="Freeform 134">
                <a:extLst>
                  <a:ext uri="{FF2B5EF4-FFF2-40B4-BE49-F238E27FC236}">
                    <a16:creationId xmlns:a16="http://schemas.microsoft.com/office/drawing/2014/main" id="{29ABD0B4-A7E3-4109-B7F4-2267C6B42AA4}"/>
                  </a:ext>
                </a:extLst>
              </p:cNvPr>
              <p:cNvSpPr/>
              <p:nvPr/>
            </p:nvSpPr>
            <p:spPr bwMode="auto">
              <a:xfrm rot="5400000">
                <a:off x="-2154703" y="6243593"/>
                <a:ext cx="165262" cy="211953"/>
              </a:xfrm>
              <a:custGeom>
                <a:avLst/>
                <a:gdLst>
                  <a:gd name="connsiteX0" fmla="*/ 0 w 185053"/>
                  <a:gd name="connsiteY0" fmla="*/ 237335 h 237335"/>
                  <a:gd name="connsiteX1" fmla="*/ 0 w 185053"/>
                  <a:gd name="connsiteY1" fmla="*/ 143551 h 237335"/>
                  <a:gd name="connsiteX2" fmla="*/ 61964 w 185053"/>
                  <a:gd name="connsiteY2" fmla="*/ 143551 h 237335"/>
                  <a:gd name="connsiteX3" fmla="*/ 61964 w 185053"/>
                  <a:gd name="connsiteY3" fmla="*/ 0 h 237335"/>
                  <a:gd name="connsiteX4" fmla="*/ 136210 w 185053"/>
                  <a:gd name="connsiteY4" fmla="*/ 0 h 237335"/>
                  <a:gd name="connsiteX5" fmla="*/ 136210 w 185053"/>
                  <a:gd name="connsiteY5" fmla="*/ 164694 h 237335"/>
                  <a:gd name="connsiteX6" fmla="*/ 185053 w 185053"/>
                  <a:gd name="connsiteY6" fmla="*/ 216010 h 237335"/>
                  <a:gd name="connsiteX7" fmla="*/ 136210 w 185053"/>
                  <a:gd name="connsiteY7" fmla="*/ 216010 h 237335"/>
                  <a:gd name="connsiteX8" fmla="*/ 136210 w 185053"/>
                  <a:gd name="connsiteY8" fmla="*/ 237335 h 23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53" h="237335">
                    <a:moveTo>
                      <a:pt x="0" y="237335"/>
                    </a:moveTo>
                    <a:lnTo>
                      <a:pt x="0" y="143551"/>
                    </a:lnTo>
                    <a:lnTo>
                      <a:pt x="61964" y="143551"/>
                    </a:lnTo>
                    <a:lnTo>
                      <a:pt x="61964" y="0"/>
                    </a:lnTo>
                    <a:lnTo>
                      <a:pt x="136210" y="0"/>
                    </a:lnTo>
                    <a:lnTo>
                      <a:pt x="136210" y="164694"/>
                    </a:lnTo>
                    <a:lnTo>
                      <a:pt x="185053" y="216010"/>
                    </a:lnTo>
                    <a:lnTo>
                      <a:pt x="136210" y="216010"/>
                    </a:lnTo>
                    <a:lnTo>
                      <a:pt x="136210" y="23733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80" name="Freeform 135">
                <a:extLst>
                  <a:ext uri="{FF2B5EF4-FFF2-40B4-BE49-F238E27FC236}">
                    <a16:creationId xmlns:a16="http://schemas.microsoft.com/office/drawing/2014/main" id="{A3F3126B-CFDB-45A2-AC4A-0665B56D08D9}"/>
                  </a:ext>
                </a:extLst>
              </p:cNvPr>
              <p:cNvSpPr/>
              <p:nvPr/>
            </p:nvSpPr>
            <p:spPr bwMode="auto">
              <a:xfrm rot="16200000" flipH="1">
                <a:off x="-2070949" y="6177288"/>
                <a:ext cx="165262" cy="211953"/>
              </a:xfrm>
              <a:custGeom>
                <a:avLst/>
                <a:gdLst>
                  <a:gd name="connsiteX0" fmla="*/ 0 w 1547004"/>
                  <a:gd name="connsiteY0" fmla="*/ 1984075 h 1984075"/>
                  <a:gd name="connsiteX1" fmla="*/ 0 w 1547004"/>
                  <a:gd name="connsiteY1" fmla="*/ 0 h 1984075"/>
                  <a:gd name="connsiteX2" fmla="*/ 1138687 w 1547004"/>
                  <a:gd name="connsiteY2" fmla="*/ 0 h 1984075"/>
                  <a:gd name="connsiteX3" fmla="*/ 1138687 w 1547004"/>
                  <a:gd name="connsiteY3" fmla="*/ 1376804 h 1984075"/>
                  <a:gd name="connsiteX4" fmla="*/ 1547004 w 1547004"/>
                  <a:gd name="connsiteY4" fmla="*/ 1805796 h 1984075"/>
                  <a:gd name="connsiteX5" fmla="*/ 1138687 w 1547004"/>
                  <a:gd name="connsiteY5" fmla="*/ 1805796 h 1984075"/>
                  <a:gd name="connsiteX6" fmla="*/ 1138687 w 1547004"/>
                  <a:gd name="connsiteY6" fmla="*/ 1984075 h 19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004" h="1984075">
                    <a:moveTo>
                      <a:pt x="0" y="1984075"/>
                    </a:moveTo>
                    <a:lnTo>
                      <a:pt x="0" y="0"/>
                    </a:lnTo>
                    <a:lnTo>
                      <a:pt x="1138687" y="0"/>
                    </a:lnTo>
                    <a:lnTo>
                      <a:pt x="1138687" y="1376804"/>
                    </a:lnTo>
                    <a:lnTo>
                      <a:pt x="1547004" y="1805796"/>
                    </a:lnTo>
                    <a:lnTo>
                      <a:pt x="1138687" y="1805796"/>
                    </a:lnTo>
                    <a:lnTo>
                      <a:pt x="1138687" y="198407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81" name="Group 180">
            <a:extLst>
              <a:ext uri="{FF2B5EF4-FFF2-40B4-BE49-F238E27FC236}">
                <a16:creationId xmlns:a16="http://schemas.microsoft.com/office/drawing/2014/main" id="{D2215ADD-6D25-4B41-B77C-9F18823FAD51}"/>
              </a:ext>
            </a:extLst>
          </p:cNvPr>
          <p:cNvGrpSpPr/>
          <p:nvPr/>
        </p:nvGrpSpPr>
        <p:grpSpPr>
          <a:xfrm>
            <a:off x="8372267" y="4464873"/>
            <a:ext cx="492894" cy="492894"/>
            <a:chOff x="4297892" y="4233356"/>
            <a:chExt cx="502920" cy="502920"/>
          </a:xfrm>
        </p:grpSpPr>
        <p:sp>
          <p:nvSpPr>
            <p:cNvPr id="182" name="Oval 181">
              <a:extLst>
                <a:ext uri="{FF2B5EF4-FFF2-40B4-BE49-F238E27FC236}">
                  <a16:creationId xmlns:a16="http://schemas.microsoft.com/office/drawing/2014/main" id="{88BFD48F-4D34-4DC0-8CD9-D151198F4D3C}"/>
                </a:ext>
              </a:extLst>
            </p:cNvPr>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83" name="Group 182">
              <a:extLst>
                <a:ext uri="{FF2B5EF4-FFF2-40B4-BE49-F238E27FC236}">
                  <a16:creationId xmlns:a16="http://schemas.microsoft.com/office/drawing/2014/main" id="{01DF0F27-B5A4-42E6-AAA0-8073A331E3FE}"/>
                </a:ext>
              </a:extLst>
            </p:cNvPr>
            <p:cNvGrpSpPr>
              <a:grpSpLocks noChangeAspect="1"/>
            </p:cNvGrpSpPr>
            <p:nvPr/>
          </p:nvGrpSpPr>
          <p:grpSpPr>
            <a:xfrm>
              <a:off x="4433862" y="4381519"/>
              <a:ext cx="230981" cy="206595"/>
              <a:chOff x="-1320398" y="7123634"/>
              <a:chExt cx="302577" cy="270631"/>
            </a:xfrm>
            <a:noFill/>
          </p:grpSpPr>
          <p:sp>
            <p:nvSpPr>
              <p:cNvPr id="184" name="Oval 183">
                <a:extLst>
                  <a:ext uri="{FF2B5EF4-FFF2-40B4-BE49-F238E27FC236}">
                    <a16:creationId xmlns:a16="http://schemas.microsoft.com/office/drawing/2014/main" id="{7EA41950-12F9-42FB-8082-260C87DA21D2}"/>
                  </a:ext>
                </a:extLst>
              </p:cNvPr>
              <p:cNvSpPr>
                <a:spLocks noChangeArrowheads="1"/>
              </p:cNvSpPr>
              <p:nvPr/>
            </p:nvSpPr>
            <p:spPr bwMode="auto">
              <a:xfrm>
                <a:off x="-1119176" y="7159089"/>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5" name="Freeform 114">
                <a:extLst>
                  <a:ext uri="{FF2B5EF4-FFF2-40B4-BE49-F238E27FC236}">
                    <a16:creationId xmlns:a16="http://schemas.microsoft.com/office/drawing/2014/main" id="{2FA46D26-F5F5-457F-908F-6D853A38AF44}"/>
                  </a:ext>
                </a:extLst>
              </p:cNvPr>
              <p:cNvSpPr>
                <a:spLocks/>
              </p:cNvSpPr>
              <p:nvPr/>
            </p:nvSpPr>
            <p:spPr bwMode="auto">
              <a:xfrm>
                <a:off x="-1145585"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6" name="Freeform 108">
                <a:extLst>
                  <a:ext uri="{FF2B5EF4-FFF2-40B4-BE49-F238E27FC236}">
                    <a16:creationId xmlns:a16="http://schemas.microsoft.com/office/drawing/2014/main" id="{BEBC3E8A-1741-4274-AB39-5FEBD439E36B}"/>
                  </a:ext>
                </a:extLst>
              </p:cNvPr>
              <p:cNvSpPr/>
              <p:nvPr/>
            </p:nvSpPr>
            <p:spPr bwMode="auto">
              <a:xfrm>
                <a:off x="-1320398" y="7123634"/>
                <a:ext cx="164858" cy="93906"/>
              </a:xfrm>
              <a:custGeom>
                <a:avLst/>
                <a:gdLst>
                  <a:gd name="connsiteX0" fmla="*/ 37461 w 188119"/>
                  <a:gd name="connsiteY0" fmla="*/ 0 h 107156"/>
                  <a:gd name="connsiteX1" fmla="*/ 101842 w 188119"/>
                  <a:gd name="connsiteY1" fmla="*/ 0 h 107156"/>
                  <a:gd name="connsiteX2" fmla="*/ 139303 w 188119"/>
                  <a:gd name="connsiteY2" fmla="*/ 37461 h 107156"/>
                  <a:gd name="connsiteX3" fmla="*/ 139303 w 188119"/>
                  <a:gd name="connsiteY3" fmla="*/ 67273 h 107156"/>
                  <a:gd name="connsiteX4" fmla="*/ 188119 w 188119"/>
                  <a:gd name="connsiteY4" fmla="*/ 107156 h 107156"/>
                  <a:gd name="connsiteX5" fmla="*/ 101842 w 188119"/>
                  <a:gd name="connsiteY5" fmla="*/ 107156 h 107156"/>
                  <a:gd name="connsiteX6" fmla="*/ 76200 w 188119"/>
                  <a:gd name="connsiteY6" fmla="*/ 107156 h 107156"/>
                  <a:gd name="connsiteX7" fmla="*/ 37461 w 188119"/>
                  <a:gd name="connsiteY7" fmla="*/ 107156 h 107156"/>
                  <a:gd name="connsiteX8" fmla="*/ 0 w 188119"/>
                  <a:gd name="connsiteY8" fmla="*/ 69695 h 107156"/>
                  <a:gd name="connsiteX9" fmla="*/ 0 w 188119"/>
                  <a:gd name="connsiteY9" fmla="*/ 37461 h 107156"/>
                  <a:gd name="connsiteX10" fmla="*/ 37461 w 188119"/>
                  <a:gd name="connsiteY10"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9" h="107156">
                    <a:moveTo>
                      <a:pt x="37461" y="0"/>
                    </a:moveTo>
                    <a:lnTo>
                      <a:pt x="101842" y="0"/>
                    </a:lnTo>
                    <a:cubicBezTo>
                      <a:pt x="122531" y="0"/>
                      <a:pt x="139303" y="16772"/>
                      <a:pt x="139303" y="37461"/>
                    </a:cubicBezTo>
                    <a:lnTo>
                      <a:pt x="139303" y="67273"/>
                    </a:lnTo>
                    <a:lnTo>
                      <a:pt x="188119" y="107156"/>
                    </a:lnTo>
                    <a:lnTo>
                      <a:pt x="101842" y="107156"/>
                    </a:lnTo>
                    <a:lnTo>
                      <a:pt x="76200" y="107156"/>
                    </a:lnTo>
                    <a:lnTo>
                      <a:pt x="37461" y="107156"/>
                    </a:lnTo>
                    <a:cubicBezTo>
                      <a:pt x="16772" y="107156"/>
                      <a:pt x="0" y="90384"/>
                      <a:pt x="0" y="69695"/>
                    </a:cubicBezTo>
                    <a:lnTo>
                      <a:pt x="0" y="37461"/>
                    </a:lnTo>
                    <a:cubicBezTo>
                      <a:pt x="0" y="16772"/>
                      <a:pt x="16772" y="0"/>
                      <a:pt x="37461" y="0"/>
                    </a:cubicBezTo>
                    <a:close/>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7" name="Oval 113">
                <a:extLst>
                  <a:ext uri="{FF2B5EF4-FFF2-40B4-BE49-F238E27FC236}">
                    <a16:creationId xmlns:a16="http://schemas.microsoft.com/office/drawing/2014/main" id="{60AC8548-1F7B-466B-9855-C384AFAD33E4}"/>
                  </a:ext>
                </a:extLst>
              </p:cNvPr>
              <p:cNvSpPr>
                <a:spLocks noChangeArrowheads="1"/>
              </p:cNvSpPr>
              <p:nvPr/>
            </p:nvSpPr>
            <p:spPr bwMode="auto">
              <a:xfrm>
                <a:off x="-1220386" y="7255082"/>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8" name="Freeform 114">
                <a:extLst>
                  <a:ext uri="{FF2B5EF4-FFF2-40B4-BE49-F238E27FC236}">
                    <a16:creationId xmlns:a16="http://schemas.microsoft.com/office/drawing/2014/main" id="{3E29B1F6-9D20-4AE6-B50C-A7B6D27179DB}"/>
                  </a:ext>
                </a:extLst>
              </p:cNvPr>
              <p:cNvSpPr>
                <a:spLocks/>
              </p:cNvSpPr>
              <p:nvPr/>
            </p:nvSpPr>
            <p:spPr bwMode="auto">
              <a:xfrm>
                <a:off x="-1246796" y="7330740"/>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89" name="Group 188">
            <a:extLst>
              <a:ext uri="{FF2B5EF4-FFF2-40B4-BE49-F238E27FC236}">
                <a16:creationId xmlns:a16="http://schemas.microsoft.com/office/drawing/2014/main" id="{6953507B-8EB0-4D4E-BEEF-5F4B6ECF15F8}"/>
              </a:ext>
            </a:extLst>
          </p:cNvPr>
          <p:cNvGrpSpPr/>
          <p:nvPr/>
        </p:nvGrpSpPr>
        <p:grpSpPr>
          <a:xfrm>
            <a:off x="4717283" y="5279609"/>
            <a:ext cx="492894" cy="492894"/>
            <a:chOff x="4811474" y="5817220"/>
            <a:chExt cx="502920" cy="502920"/>
          </a:xfrm>
        </p:grpSpPr>
        <p:sp>
          <p:nvSpPr>
            <p:cNvPr id="190" name="Oval 189">
              <a:extLst>
                <a:ext uri="{FF2B5EF4-FFF2-40B4-BE49-F238E27FC236}">
                  <a16:creationId xmlns:a16="http://schemas.microsoft.com/office/drawing/2014/main" id="{88C1C852-5B42-4DED-8839-10C15F639CD1}"/>
                </a:ext>
              </a:extLst>
            </p:cNvPr>
            <p:cNvSpPr/>
            <p:nvPr/>
          </p:nvSpPr>
          <p:spPr bwMode="auto">
            <a:xfrm>
              <a:off x="4811474" y="581722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1" name="Group 190">
              <a:extLst>
                <a:ext uri="{FF2B5EF4-FFF2-40B4-BE49-F238E27FC236}">
                  <a16:creationId xmlns:a16="http://schemas.microsoft.com/office/drawing/2014/main" id="{98F333B5-00C7-4CD2-854E-2CE1F21297AF}"/>
                </a:ext>
              </a:extLst>
            </p:cNvPr>
            <p:cNvGrpSpPr/>
            <p:nvPr/>
          </p:nvGrpSpPr>
          <p:grpSpPr>
            <a:xfrm>
              <a:off x="4994501" y="5972567"/>
              <a:ext cx="136866" cy="173176"/>
              <a:chOff x="4989898" y="5967253"/>
              <a:chExt cx="136866" cy="173176"/>
            </a:xfrm>
          </p:grpSpPr>
          <p:sp>
            <p:nvSpPr>
              <p:cNvPr id="192" name="Freeform 38">
                <a:extLst>
                  <a:ext uri="{FF2B5EF4-FFF2-40B4-BE49-F238E27FC236}">
                    <a16:creationId xmlns:a16="http://schemas.microsoft.com/office/drawing/2014/main" id="{381B5059-DC3A-4B32-8573-3BF9AFAD01A0}"/>
                  </a:ext>
                </a:extLst>
              </p:cNvPr>
              <p:cNvSpPr>
                <a:spLocks/>
              </p:cNvSpPr>
              <p:nvPr/>
            </p:nvSpPr>
            <p:spPr bwMode="auto">
              <a:xfrm rot="5400000">
                <a:off x="5042698" y="6059578"/>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D45F466F-2773-47A6-9818-03D8F0A6024B}"/>
                  </a:ext>
                </a:extLst>
              </p:cNvPr>
              <p:cNvGrpSpPr/>
              <p:nvPr/>
            </p:nvGrpSpPr>
            <p:grpSpPr>
              <a:xfrm>
                <a:off x="4989898" y="5967253"/>
                <a:ext cx="136866" cy="173176"/>
                <a:chOff x="4989898" y="5967253"/>
                <a:chExt cx="136866" cy="173176"/>
              </a:xfrm>
            </p:grpSpPr>
            <p:sp>
              <p:nvSpPr>
                <p:cNvPr id="194" name="Line 37">
                  <a:extLst>
                    <a:ext uri="{FF2B5EF4-FFF2-40B4-BE49-F238E27FC236}">
                      <a16:creationId xmlns:a16="http://schemas.microsoft.com/office/drawing/2014/main" id="{211DBC93-F076-4520-AE09-E6C4E7BF066B}"/>
                    </a:ext>
                  </a:extLst>
                </p:cNvPr>
                <p:cNvSpPr>
                  <a:spLocks noChangeShapeType="1"/>
                </p:cNvSpPr>
                <p:nvPr/>
              </p:nvSpPr>
              <p:spPr bwMode="auto">
                <a:xfrm rot="5400000">
                  <a:off x="4988424" y="6037161"/>
                  <a:ext cx="139815"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39">
                  <a:extLst>
                    <a:ext uri="{FF2B5EF4-FFF2-40B4-BE49-F238E27FC236}">
                      <a16:creationId xmlns:a16="http://schemas.microsoft.com/office/drawing/2014/main" id="{82AC6BE6-C891-4F85-954A-4DB444DA7762}"/>
                    </a:ext>
                  </a:extLst>
                </p:cNvPr>
                <p:cNvSpPr>
                  <a:spLocks noChangeArrowheads="1"/>
                </p:cNvSpPr>
                <p:nvPr/>
              </p:nvSpPr>
              <p:spPr bwMode="auto">
                <a:xfrm rot="5400000">
                  <a:off x="5001402" y="6015067"/>
                  <a:ext cx="113858" cy="136866"/>
                </a:xfrm>
                <a:custGeom>
                  <a:avLst/>
                  <a:gdLst>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0 w 113858"/>
                    <a:gd name="connsiteY4" fmla="*/ 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91440 w 113858"/>
                    <a:gd name="connsiteY4" fmla="*/ 9144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Lst>
                  <a:ahLst/>
                  <a:cxnLst>
                    <a:cxn ang="0">
                      <a:pos x="connsiteX0" y="connsiteY0"/>
                    </a:cxn>
                    <a:cxn ang="0">
                      <a:pos x="connsiteX1" y="connsiteY1"/>
                    </a:cxn>
                    <a:cxn ang="0">
                      <a:pos x="connsiteX2" y="connsiteY2"/>
                    </a:cxn>
                    <a:cxn ang="0">
                      <a:pos x="connsiteX3" y="connsiteY3"/>
                    </a:cxn>
                  </a:cxnLst>
                  <a:rect l="l" t="t" r="r" b="b"/>
                  <a:pathLst>
                    <a:path w="113858" h="136866">
                      <a:moveTo>
                        <a:pt x="0" y="0"/>
                      </a:moveTo>
                      <a:lnTo>
                        <a:pt x="113858" y="0"/>
                      </a:lnTo>
                      <a:lnTo>
                        <a:pt x="113858" y="136866"/>
                      </a:lnTo>
                      <a:lnTo>
                        <a:pt x="0" y="136866"/>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grpSp>
        <p:nvGrpSpPr>
          <p:cNvPr id="196" name="Group 195">
            <a:extLst>
              <a:ext uri="{FF2B5EF4-FFF2-40B4-BE49-F238E27FC236}">
                <a16:creationId xmlns:a16="http://schemas.microsoft.com/office/drawing/2014/main" id="{D3B735A4-1087-4EFC-BCDC-1A3BD76E1E01}"/>
              </a:ext>
            </a:extLst>
          </p:cNvPr>
          <p:cNvGrpSpPr/>
          <p:nvPr/>
        </p:nvGrpSpPr>
        <p:grpSpPr>
          <a:xfrm>
            <a:off x="3589482" y="1690026"/>
            <a:ext cx="492894" cy="492894"/>
            <a:chOff x="3660732" y="2154621"/>
            <a:chExt cx="502920" cy="502920"/>
          </a:xfrm>
        </p:grpSpPr>
        <p:sp>
          <p:nvSpPr>
            <p:cNvPr id="197" name="Oval 196">
              <a:extLst>
                <a:ext uri="{FF2B5EF4-FFF2-40B4-BE49-F238E27FC236}">
                  <a16:creationId xmlns:a16="http://schemas.microsoft.com/office/drawing/2014/main" id="{90CF4749-DE36-4E70-A7E2-086076BB3448}"/>
                </a:ext>
              </a:extLst>
            </p:cNvPr>
            <p:cNvSpPr/>
            <p:nvPr/>
          </p:nvSpPr>
          <p:spPr bwMode="auto">
            <a:xfrm>
              <a:off x="3660732" y="2154621"/>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8" name="Group 4">
              <a:extLst>
                <a:ext uri="{FF2B5EF4-FFF2-40B4-BE49-F238E27FC236}">
                  <a16:creationId xmlns:a16="http://schemas.microsoft.com/office/drawing/2014/main" id="{A5E61015-7366-435B-ACA8-D09016871328}"/>
                </a:ext>
              </a:extLst>
            </p:cNvPr>
            <p:cNvGrpSpPr>
              <a:grpSpLocks noChangeAspect="1"/>
            </p:cNvGrpSpPr>
            <p:nvPr/>
          </p:nvGrpSpPr>
          <p:grpSpPr bwMode="auto">
            <a:xfrm>
              <a:off x="3827895" y="2292208"/>
              <a:ext cx="185124" cy="212054"/>
              <a:chOff x="3590" y="1796"/>
              <a:chExt cx="660" cy="756"/>
            </a:xfrm>
          </p:grpSpPr>
          <p:sp>
            <p:nvSpPr>
              <p:cNvPr id="199" name="Freeform 5">
                <a:extLst>
                  <a:ext uri="{FF2B5EF4-FFF2-40B4-BE49-F238E27FC236}">
                    <a16:creationId xmlns:a16="http://schemas.microsoft.com/office/drawing/2014/main" id="{1C0675D6-16EF-494C-884C-22B6F9398086}"/>
                  </a:ext>
                </a:extLst>
              </p:cNvPr>
              <p:cNvSpPr>
                <a:spLocks/>
              </p:cNvSpPr>
              <p:nvPr/>
            </p:nvSpPr>
            <p:spPr bwMode="auto">
              <a:xfrm>
                <a:off x="3590" y="1880"/>
                <a:ext cx="332" cy="671"/>
              </a:xfrm>
              <a:custGeom>
                <a:avLst/>
                <a:gdLst>
                  <a:gd name="T0" fmla="*/ 332 w 332"/>
                  <a:gd name="T1" fmla="*/ 671 h 671"/>
                  <a:gd name="T2" fmla="*/ 0 w 332"/>
                  <a:gd name="T3" fmla="*/ 671 h 671"/>
                  <a:gd name="T4" fmla="*/ 0 w 332"/>
                  <a:gd name="T5" fmla="*/ 0 h 671"/>
                  <a:gd name="T6" fmla="*/ 126 w 332"/>
                  <a:gd name="T7" fmla="*/ 0 h 671"/>
                </a:gdLst>
                <a:ahLst/>
                <a:cxnLst>
                  <a:cxn ang="0">
                    <a:pos x="T0" y="T1"/>
                  </a:cxn>
                  <a:cxn ang="0">
                    <a:pos x="T2" y="T3"/>
                  </a:cxn>
                  <a:cxn ang="0">
                    <a:pos x="T4" y="T5"/>
                  </a:cxn>
                  <a:cxn ang="0">
                    <a:pos x="T6" y="T7"/>
                  </a:cxn>
                </a:cxnLst>
                <a:rect l="0" t="0" r="r" b="b"/>
                <a:pathLst>
                  <a:path w="332" h="671">
                    <a:moveTo>
                      <a:pt x="332" y="671"/>
                    </a:moveTo>
                    <a:lnTo>
                      <a:pt x="0" y="671"/>
                    </a:lnTo>
                    <a:lnTo>
                      <a:pt x="0" y="0"/>
                    </a:lnTo>
                    <a:lnTo>
                      <a:pt x="126"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0" name="Freeform 6">
                <a:extLst>
                  <a:ext uri="{FF2B5EF4-FFF2-40B4-BE49-F238E27FC236}">
                    <a16:creationId xmlns:a16="http://schemas.microsoft.com/office/drawing/2014/main" id="{90AEECEA-6752-4FCF-973B-ADFB91A1ECBF}"/>
                  </a:ext>
                </a:extLst>
              </p:cNvPr>
              <p:cNvSpPr>
                <a:spLocks/>
              </p:cNvSpPr>
              <p:nvPr/>
            </p:nvSpPr>
            <p:spPr bwMode="auto">
              <a:xfrm>
                <a:off x="4006" y="1880"/>
                <a:ext cx="125" cy="293"/>
              </a:xfrm>
              <a:custGeom>
                <a:avLst/>
                <a:gdLst>
                  <a:gd name="T0" fmla="*/ 0 w 125"/>
                  <a:gd name="T1" fmla="*/ 0 h 293"/>
                  <a:gd name="T2" fmla="*/ 125 w 125"/>
                  <a:gd name="T3" fmla="*/ 0 h 293"/>
                  <a:gd name="T4" fmla="*/ 125 w 125"/>
                  <a:gd name="T5" fmla="*/ 293 h 293"/>
                </a:gdLst>
                <a:ahLst/>
                <a:cxnLst>
                  <a:cxn ang="0">
                    <a:pos x="T0" y="T1"/>
                  </a:cxn>
                  <a:cxn ang="0">
                    <a:pos x="T2" y="T3"/>
                  </a:cxn>
                  <a:cxn ang="0">
                    <a:pos x="T4" y="T5"/>
                  </a:cxn>
                </a:cxnLst>
                <a:rect l="0" t="0" r="r" b="b"/>
                <a:pathLst>
                  <a:path w="125" h="293">
                    <a:moveTo>
                      <a:pt x="0" y="0"/>
                    </a:moveTo>
                    <a:lnTo>
                      <a:pt x="125" y="0"/>
                    </a:lnTo>
                    <a:lnTo>
                      <a:pt x="125" y="293"/>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1" name="Freeform 7">
                <a:extLst>
                  <a:ext uri="{FF2B5EF4-FFF2-40B4-BE49-F238E27FC236}">
                    <a16:creationId xmlns:a16="http://schemas.microsoft.com/office/drawing/2014/main" id="{BB86661A-687B-4B14-B3E5-A148333431DC}"/>
                  </a:ext>
                </a:extLst>
              </p:cNvPr>
              <p:cNvSpPr>
                <a:spLocks/>
              </p:cNvSpPr>
              <p:nvPr/>
            </p:nvSpPr>
            <p:spPr bwMode="auto">
              <a:xfrm>
                <a:off x="3716" y="1880"/>
                <a:ext cx="290" cy="29"/>
              </a:xfrm>
              <a:custGeom>
                <a:avLst/>
                <a:gdLst>
                  <a:gd name="T0" fmla="*/ 0 w 290"/>
                  <a:gd name="T1" fmla="*/ 0 h 29"/>
                  <a:gd name="T2" fmla="*/ 0 w 290"/>
                  <a:gd name="T3" fmla="*/ 29 h 29"/>
                  <a:gd name="T4" fmla="*/ 290 w 290"/>
                  <a:gd name="T5" fmla="*/ 29 h 29"/>
                  <a:gd name="T6" fmla="*/ 290 w 290"/>
                  <a:gd name="T7" fmla="*/ 0 h 29"/>
                </a:gdLst>
                <a:ahLst/>
                <a:cxnLst>
                  <a:cxn ang="0">
                    <a:pos x="T0" y="T1"/>
                  </a:cxn>
                  <a:cxn ang="0">
                    <a:pos x="T2" y="T3"/>
                  </a:cxn>
                  <a:cxn ang="0">
                    <a:pos x="T4" y="T5"/>
                  </a:cxn>
                  <a:cxn ang="0">
                    <a:pos x="T6" y="T7"/>
                  </a:cxn>
                </a:cxnLst>
                <a:rect l="0" t="0" r="r" b="b"/>
                <a:pathLst>
                  <a:path w="290" h="29">
                    <a:moveTo>
                      <a:pt x="0" y="0"/>
                    </a:moveTo>
                    <a:lnTo>
                      <a:pt x="0" y="29"/>
                    </a:lnTo>
                    <a:lnTo>
                      <a:pt x="290" y="29"/>
                    </a:lnTo>
                    <a:lnTo>
                      <a:pt x="290"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2" name="Freeform 8">
                <a:extLst>
                  <a:ext uri="{FF2B5EF4-FFF2-40B4-BE49-F238E27FC236}">
                    <a16:creationId xmlns:a16="http://schemas.microsoft.com/office/drawing/2014/main" id="{028108BA-BD35-47F6-95B1-F80E4183A644}"/>
                  </a:ext>
                </a:extLst>
              </p:cNvPr>
              <p:cNvSpPr>
                <a:spLocks/>
              </p:cNvSpPr>
              <p:nvPr/>
            </p:nvSpPr>
            <p:spPr bwMode="auto">
              <a:xfrm>
                <a:off x="3716" y="1796"/>
                <a:ext cx="290" cy="84"/>
              </a:xfrm>
              <a:custGeom>
                <a:avLst/>
                <a:gdLst>
                  <a:gd name="T0" fmla="*/ 290 w 290"/>
                  <a:gd name="T1" fmla="*/ 84 h 84"/>
                  <a:gd name="T2" fmla="*/ 290 w 290"/>
                  <a:gd name="T3" fmla="*/ 34 h 84"/>
                  <a:gd name="T4" fmla="*/ 204 w 290"/>
                  <a:gd name="T5" fmla="*/ 34 h 84"/>
                  <a:gd name="T6" fmla="*/ 204 w 290"/>
                  <a:gd name="T7" fmla="*/ 0 h 84"/>
                  <a:gd name="T8" fmla="*/ 87 w 290"/>
                  <a:gd name="T9" fmla="*/ 0 h 84"/>
                  <a:gd name="T10" fmla="*/ 87 w 290"/>
                  <a:gd name="T11" fmla="*/ 34 h 84"/>
                  <a:gd name="T12" fmla="*/ 0 w 290"/>
                  <a:gd name="T13" fmla="*/ 34 h 84"/>
                  <a:gd name="T14" fmla="*/ 0 w 290"/>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4">
                    <a:moveTo>
                      <a:pt x="290" y="84"/>
                    </a:moveTo>
                    <a:lnTo>
                      <a:pt x="290" y="34"/>
                    </a:lnTo>
                    <a:lnTo>
                      <a:pt x="204" y="34"/>
                    </a:lnTo>
                    <a:lnTo>
                      <a:pt x="204" y="0"/>
                    </a:lnTo>
                    <a:lnTo>
                      <a:pt x="87" y="0"/>
                    </a:lnTo>
                    <a:lnTo>
                      <a:pt x="87" y="34"/>
                    </a:lnTo>
                    <a:lnTo>
                      <a:pt x="0" y="34"/>
                    </a:lnTo>
                    <a:lnTo>
                      <a:pt x="0" y="84"/>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3" name="Freeform 9">
                <a:extLst>
                  <a:ext uri="{FF2B5EF4-FFF2-40B4-BE49-F238E27FC236}">
                    <a16:creationId xmlns:a16="http://schemas.microsoft.com/office/drawing/2014/main" id="{2E59471D-2564-47FB-A2E3-ED009129B7BD}"/>
                  </a:ext>
                </a:extLst>
              </p:cNvPr>
              <p:cNvSpPr>
                <a:spLocks/>
              </p:cNvSpPr>
              <p:nvPr/>
            </p:nvSpPr>
            <p:spPr bwMode="auto">
              <a:xfrm>
                <a:off x="3985" y="2307"/>
                <a:ext cx="192" cy="132"/>
              </a:xfrm>
              <a:custGeom>
                <a:avLst/>
                <a:gdLst>
                  <a:gd name="T0" fmla="*/ 0 w 192"/>
                  <a:gd name="T1" fmla="*/ 77 h 132"/>
                  <a:gd name="T2" fmla="*/ 58 w 192"/>
                  <a:gd name="T3" fmla="*/ 132 h 132"/>
                  <a:gd name="T4" fmla="*/ 192 w 192"/>
                  <a:gd name="T5" fmla="*/ 0 h 132"/>
                </a:gdLst>
                <a:ahLst/>
                <a:cxnLst>
                  <a:cxn ang="0">
                    <a:pos x="T0" y="T1"/>
                  </a:cxn>
                  <a:cxn ang="0">
                    <a:pos x="T2" y="T3"/>
                  </a:cxn>
                  <a:cxn ang="0">
                    <a:pos x="T4" y="T5"/>
                  </a:cxn>
                </a:cxnLst>
                <a:rect l="0" t="0" r="r" b="b"/>
                <a:pathLst>
                  <a:path w="192" h="132">
                    <a:moveTo>
                      <a:pt x="0" y="77"/>
                    </a:moveTo>
                    <a:lnTo>
                      <a:pt x="58" y="132"/>
                    </a:lnTo>
                    <a:lnTo>
                      <a:pt x="192"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4" name="Oval 10">
                <a:extLst>
                  <a:ext uri="{FF2B5EF4-FFF2-40B4-BE49-F238E27FC236}">
                    <a16:creationId xmlns:a16="http://schemas.microsoft.com/office/drawing/2014/main" id="{B91496E5-0F22-48F8-8012-FFA985D3761B}"/>
                  </a:ext>
                </a:extLst>
              </p:cNvPr>
              <p:cNvSpPr>
                <a:spLocks noChangeArrowheads="1"/>
              </p:cNvSpPr>
              <p:nvPr/>
            </p:nvSpPr>
            <p:spPr bwMode="auto">
              <a:xfrm>
                <a:off x="3913" y="2215"/>
                <a:ext cx="337" cy="337"/>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2" name="Group 1">
            <a:extLst>
              <a:ext uri="{FF2B5EF4-FFF2-40B4-BE49-F238E27FC236}">
                <a16:creationId xmlns:a16="http://schemas.microsoft.com/office/drawing/2014/main" id="{0A7020F0-F615-429A-99C2-DBE1001F2A37}"/>
              </a:ext>
            </a:extLst>
          </p:cNvPr>
          <p:cNvGrpSpPr/>
          <p:nvPr/>
        </p:nvGrpSpPr>
        <p:grpSpPr>
          <a:xfrm>
            <a:off x="360591" y="1721238"/>
            <a:ext cx="10741631" cy="4193333"/>
            <a:chOff x="359777" y="1720996"/>
            <a:chExt cx="10743155" cy="4193928"/>
          </a:xfrm>
        </p:grpSpPr>
        <p:sp>
          <p:nvSpPr>
            <p:cNvPr id="224" name="Customer text">
              <a:extLst>
                <a:ext uri="{FF2B5EF4-FFF2-40B4-BE49-F238E27FC236}">
                  <a16:creationId xmlns:a16="http://schemas.microsoft.com/office/drawing/2014/main" id="{598BE688-A9BC-4BE3-9320-FAB60AC75AF7}"/>
                </a:ext>
              </a:extLst>
            </p:cNvPr>
            <p:cNvSpPr/>
            <p:nvPr/>
          </p:nvSpPr>
          <p:spPr>
            <a:xfrm>
              <a:off x="9740793" y="1720996"/>
              <a:ext cx="1362139" cy="25827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Relationships</a:t>
              </a:r>
            </a:p>
          </p:txBody>
        </p:sp>
        <p:grpSp>
          <p:nvGrpSpPr>
            <p:cNvPr id="225" name="Group 224">
              <a:extLst>
                <a:ext uri="{FF2B5EF4-FFF2-40B4-BE49-F238E27FC236}">
                  <a16:creationId xmlns:a16="http://schemas.microsoft.com/office/drawing/2014/main" id="{B98D10B6-449E-44DD-B8E0-3D5EE3B128F4}"/>
                </a:ext>
              </a:extLst>
            </p:cNvPr>
            <p:cNvGrpSpPr/>
            <p:nvPr/>
          </p:nvGrpSpPr>
          <p:grpSpPr>
            <a:xfrm>
              <a:off x="359777" y="3001080"/>
              <a:ext cx="5498512" cy="2913844"/>
              <a:chOff x="366990" y="3060762"/>
              <a:chExt cx="5608769" cy="2972272"/>
            </a:xfrm>
          </p:grpSpPr>
          <p:sp>
            <p:nvSpPr>
              <p:cNvPr id="227" name="Customer text">
                <a:extLst>
                  <a:ext uri="{FF2B5EF4-FFF2-40B4-BE49-F238E27FC236}">
                    <a16:creationId xmlns:a16="http://schemas.microsoft.com/office/drawing/2014/main" id="{1DCBC714-EB98-4BF5-AA88-65FE3C3A3130}"/>
                  </a:ext>
                </a:extLst>
              </p:cNvPr>
              <p:cNvSpPr/>
              <p:nvPr/>
            </p:nvSpPr>
            <p:spPr>
              <a:xfrm>
                <a:off x="5055681" y="4829195"/>
                <a:ext cx="88040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Skills</a:t>
                </a:r>
              </a:p>
            </p:txBody>
          </p:sp>
          <p:sp>
            <p:nvSpPr>
              <p:cNvPr id="228" name="Customer text">
                <a:extLst>
                  <a:ext uri="{FF2B5EF4-FFF2-40B4-BE49-F238E27FC236}">
                    <a16:creationId xmlns:a16="http://schemas.microsoft.com/office/drawing/2014/main" id="{6827083B-8DA9-4761-9544-8CF6FDF12279}"/>
                  </a:ext>
                </a:extLst>
              </p:cNvPr>
              <p:cNvSpPr/>
              <p:nvPr/>
            </p:nvSpPr>
            <p:spPr>
              <a:xfrm>
                <a:off x="366990" y="5600309"/>
                <a:ext cx="1349984" cy="432725"/>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Professional contacts</a:t>
                </a:r>
              </a:p>
            </p:txBody>
          </p:sp>
          <p:sp>
            <p:nvSpPr>
              <p:cNvPr id="229" name="Customer text">
                <a:extLst>
                  <a:ext uri="{FF2B5EF4-FFF2-40B4-BE49-F238E27FC236}">
                    <a16:creationId xmlns:a16="http://schemas.microsoft.com/office/drawing/2014/main" id="{0A8460CB-399A-4BC7-AE57-1E56C8338497}"/>
                  </a:ext>
                </a:extLst>
              </p:cNvPr>
              <p:cNvSpPr/>
              <p:nvPr/>
            </p:nvSpPr>
            <p:spPr>
              <a:xfrm>
                <a:off x="4652619" y="3060762"/>
                <a:ext cx="1323140"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Job History</a:t>
                </a:r>
              </a:p>
            </p:txBody>
          </p:sp>
        </p:grpSp>
        <p:sp>
          <p:nvSpPr>
            <p:cNvPr id="255" name="Customer text">
              <a:extLst>
                <a:ext uri="{FF2B5EF4-FFF2-40B4-BE49-F238E27FC236}">
                  <a16:creationId xmlns:a16="http://schemas.microsoft.com/office/drawing/2014/main" id="{2B044613-8DFC-4864-974D-5804DDB215A1}"/>
                </a:ext>
              </a:extLst>
            </p:cNvPr>
            <p:cNvSpPr/>
            <p:nvPr/>
          </p:nvSpPr>
          <p:spPr>
            <a:xfrm>
              <a:off x="1768751" y="3224670"/>
              <a:ext cx="1163288" cy="25827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Talent</a:t>
              </a:r>
            </a:p>
          </p:txBody>
        </p:sp>
      </p:grpSp>
      <p:sp>
        <p:nvSpPr>
          <p:cNvPr id="256" name="Customer text">
            <a:extLst>
              <a:ext uri="{FF2B5EF4-FFF2-40B4-BE49-F238E27FC236}">
                <a16:creationId xmlns:a16="http://schemas.microsoft.com/office/drawing/2014/main" id="{F9AE6D82-524F-41A3-9D8C-B90556F7A8CD}"/>
              </a:ext>
            </a:extLst>
          </p:cNvPr>
          <p:cNvSpPr/>
          <p:nvPr/>
        </p:nvSpPr>
        <p:spPr>
          <a:xfrm>
            <a:off x="6744253" y="6067427"/>
            <a:ext cx="1698417" cy="258331"/>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Opportunities</a:t>
            </a:r>
          </a:p>
        </p:txBody>
      </p:sp>
      <p:grpSp>
        <p:nvGrpSpPr>
          <p:cNvPr id="382" name="Group 381">
            <a:extLst>
              <a:ext uri="{FF2B5EF4-FFF2-40B4-BE49-F238E27FC236}">
                <a16:creationId xmlns:a16="http://schemas.microsoft.com/office/drawing/2014/main" id="{D95A68CC-D66E-4157-8171-256D3938C993}"/>
              </a:ext>
            </a:extLst>
          </p:cNvPr>
          <p:cNvGrpSpPr/>
          <p:nvPr/>
        </p:nvGrpSpPr>
        <p:grpSpPr>
          <a:xfrm>
            <a:off x="1669799" y="5470193"/>
            <a:ext cx="492894" cy="492894"/>
            <a:chOff x="1778799" y="-768144"/>
            <a:chExt cx="492964" cy="492964"/>
          </a:xfrm>
        </p:grpSpPr>
        <p:sp>
          <p:nvSpPr>
            <p:cNvPr id="383" name="Oval 382">
              <a:extLst>
                <a:ext uri="{FF2B5EF4-FFF2-40B4-BE49-F238E27FC236}">
                  <a16:creationId xmlns:a16="http://schemas.microsoft.com/office/drawing/2014/main" id="{A4AF5695-0926-4C1F-BF93-2FABAE603D8C}"/>
                </a:ext>
              </a:extLst>
            </p:cNvPr>
            <p:cNvSpPr/>
            <p:nvPr/>
          </p:nvSpPr>
          <p:spPr bwMode="auto">
            <a:xfrm>
              <a:off x="1778799"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84" name="Group 383">
              <a:extLst>
                <a:ext uri="{FF2B5EF4-FFF2-40B4-BE49-F238E27FC236}">
                  <a16:creationId xmlns:a16="http://schemas.microsoft.com/office/drawing/2014/main" id="{BB67D61D-E5FC-4246-BE5C-0D1769B24FCC}"/>
                </a:ext>
              </a:extLst>
            </p:cNvPr>
            <p:cNvGrpSpPr/>
            <p:nvPr/>
          </p:nvGrpSpPr>
          <p:grpSpPr>
            <a:xfrm>
              <a:off x="1926334" y="-611489"/>
              <a:ext cx="206070" cy="149752"/>
              <a:chOff x="2169760" y="4518971"/>
              <a:chExt cx="255587" cy="185737"/>
            </a:xfrm>
          </p:grpSpPr>
          <p:sp>
            <p:nvSpPr>
              <p:cNvPr id="385" name="Freeform 29">
                <a:extLst>
                  <a:ext uri="{FF2B5EF4-FFF2-40B4-BE49-F238E27FC236}">
                    <a16:creationId xmlns:a16="http://schemas.microsoft.com/office/drawing/2014/main" id="{2F37EC81-72A9-4275-906A-2F1048B3EBD1}"/>
                  </a:ext>
                </a:extLst>
              </p:cNvPr>
              <p:cNvSpPr>
                <a:spLocks/>
              </p:cNvSpPr>
              <p:nvPr/>
            </p:nvSpPr>
            <p:spPr bwMode="auto">
              <a:xfrm>
                <a:off x="2169760" y="4545958"/>
                <a:ext cx="255587" cy="158750"/>
              </a:xfrm>
              <a:custGeom>
                <a:avLst/>
                <a:gdLst>
                  <a:gd name="T0" fmla="*/ 131 w 222"/>
                  <a:gd name="T1" fmla="*/ 0 h 136"/>
                  <a:gd name="T2" fmla="*/ 213 w 222"/>
                  <a:gd name="T3" fmla="*/ 0 h 136"/>
                  <a:gd name="T4" fmla="*/ 222 w 222"/>
                  <a:gd name="T5" fmla="*/ 9 h 136"/>
                  <a:gd name="T6" fmla="*/ 222 w 222"/>
                  <a:gd name="T7" fmla="*/ 127 h 136"/>
                  <a:gd name="T8" fmla="*/ 213 w 222"/>
                  <a:gd name="T9" fmla="*/ 136 h 136"/>
                  <a:gd name="T10" fmla="*/ 9 w 222"/>
                  <a:gd name="T11" fmla="*/ 136 h 136"/>
                  <a:gd name="T12" fmla="*/ 0 w 222"/>
                  <a:gd name="T13" fmla="*/ 127 h 136"/>
                  <a:gd name="T14" fmla="*/ 0 w 222"/>
                  <a:gd name="T15" fmla="*/ 9 h 136"/>
                  <a:gd name="T16" fmla="*/ 9 w 222"/>
                  <a:gd name="T17" fmla="*/ 0 h 136"/>
                  <a:gd name="T18" fmla="*/ 87 w 222"/>
                  <a:gd name="T1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36">
                    <a:moveTo>
                      <a:pt x="131" y="0"/>
                    </a:moveTo>
                    <a:cubicBezTo>
                      <a:pt x="213" y="0"/>
                      <a:pt x="213" y="0"/>
                      <a:pt x="213" y="0"/>
                    </a:cubicBezTo>
                    <a:cubicBezTo>
                      <a:pt x="218" y="0"/>
                      <a:pt x="222" y="4"/>
                      <a:pt x="222" y="9"/>
                    </a:cubicBezTo>
                    <a:cubicBezTo>
                      <a:pt x="222" y="127"/>
                      <a:pt x="222" y="127"/>
                      <a:pt x="222" y="127"/>
                    </a:cubicBezTo>
                    <a:cubicBezTo>
                      <a:pt x="222" y="132"/>
                      <a:pt x="218" y="136"/>
                      <a:pt x="213" y="136"/>
                    </a:cubicBezTo>
                    <a:cubicBezTo>
                      <a:pt x="9" y="136"/>
                      <a:pt x="9" y="136"/>
                      <a:pt x="9" y="136"/>
                    </a:cubicBezTo>
                    <a:cubicBezTo>
                      <a:pt x="4" y="136"/>
                      <a:pt x="0" y="132"/>
                      <a:pt x="0" y="127"/>
                    </a:cubicBezTo>
                    <a:cubicBezTo>
                      <a:pt x="0" y="9"/>
                      <a:pt x="0" y="9"/>
                      <a:pt x="0" y="9"/>
                    </a:cubicBezTo>
                    <a:cubicBezTo>
                      <a:pt x="0" y="4"/>
                      <a:pt x="4" y="0"/>
                      <a:pt x="9" y="0"/>
                    </a:cubicBezTo>
                    <a:cubicBezTo>
                      <a:pt x="87" y="0"/>
                      <a:pt x="87" y="0"/>
                      <a:pt x="87" y="0"/>
                    </a:cubicBezTo>
                  </a:path>
                </a:pathLst>
              </a:cu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6" name="Oval 30">
                <a:extLst>
                  <a:ext uri="{FF2B5EF4-FFF2-40B4-BE49-F238E27FC236}">
                    <a16:creationId xmlns:a16="http://schemas.microsoft.com/office/drawing/2014/main" id="{B9DA4A18-3558-4569-B1AD-F9CB1DFAD115}"/>
                  </a:ext>
                </a:extLst>
              </p:cNvPr>
              <p:cNvSpPr>
                <a:spLocks noChangeArrowheads="1"/>
              </p:cNvSpPr>
              <p:nvPr/>
            </p:nvSpPr>
            <p:spPr bwMode="auto">
              <a:xfrm>
                <a:off x="2207860" y="4585646"/>
                <a:ext cx="47625" cy="47625"/>
              </a:xfrm>
              <a:prstGeom prst="ellipse">
                <a:avLst/>
              </a:pr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7" name="Freeform 31">
                <a:extLst>
                  <a:ext uri="{FF2B5EF4-FFF2-40B4-BE49-F238E27FC236}">
                    <a16:creationId xmlns:a16="http://schemas.microsoft.com/office/drawing/2014/main" id="{2756BA1D-4893-465E-BE7D-C9FF60970142}"/>
                  </a:ext>
                </a:extLst>
              </p:cNvPr>
              <p:cNvSpPr>
                <a:spLocks/>
              </p:cNvSpPr>
              <p:nvPr/>
            </p:nvSpPr>
            <p:spPr bwMode="auto">
              <a:xfrm>
                <a:off x="2198335" y="4639621"/>
                <a:ext cx="68262" cy="34925"/>
              </a:xfrm>
              <a:custGeom>
                <a:avLst/>
                <a:gdLst>
                  <a:gd name="T0" fmla="*/ 60 w 60"/>
                  <a:gd name="T1" fmla="*/ 30 h 30"/>
                  <a:gd name="T2" fmla="*/ 30 w 60"/>
                  <a:gd name="T3" fmla="*/ 0 h 30"/>
                  <a:gd name="T4" fmla="*/ 0 w 60"/>
                  <a:gd name="T5" fmla="*/ 30 h 30"/>
                </a:gdLst>
                <a:ahLst/>
                <a:cxnLst>
                  <a:cxn ang="0">
                    <a:pos x="T0" y="T1"/>
                  </a:cxn>
                  <a:cxn ang="0">
                    <a:pos x="T2" y="T3"/>
                  </a:cxn>
                  <a:cxn ang="0">
                    <a:pos x="T4" y="T5"/>
                  </a:cxn>
                </a:cxnLst>
                <a:rect l="0" t="0" r="r" b="b"/>
                <a:pathLst>
                  <a:path w="60" h="30">
                    <a:moveTo>
                      <a:pt x="60" y="30"/>
                    </a:moveTo>
                    <a:cubicBezTo>
                      <a:pt x="60" y="13"/>
                      <a:pt x="46" y="0"/>
                      <a:pt x="30" y="0"/>
                    </a:cubicBezTo>
                    <a:cubicBezTo>
                      <a:pt x="13" y="0"/>
                      <a:pt x="0" y="13"/>
                      <a:pt x="0" y="30"/>
                    </a:cubicBezTo>
                  </a:path>
                </a:pathLst>
              </a:cu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8" name="Line 32">
                <a:extLst>
                  <a:ext uri="{FF2B5EF4-FFF2-40B4-BE49-F238E27FC236}">
                    <a16:creationId xmlns:a16="http://schemas.microsoft.com/office/drawing/2014/main" id="{36E2AB37-7111-41D8-80F0-C7877D7FCD7D}"/>
                  </a:ext>
                </a:extLst>
              </p:cNvPr>
              <p:cNvSpPr>
                <a:spLocks noChangeShapeType="1"/>
              </p:cNvSpPr>
              <p:nvPr/>
            </p:nvSpPr>
            <p:spPr bwMode="auto">
              <a:xfrm>
                <a:off x="2298348" y="4518971"/>
                <a:ext cx="0" cy="47625"/>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9" name="Line 33">
                <a:extLst>
                  <a:ext uri="{FF2B5EF4-FFF2-40B4-BE49-F238E27FC236}">
                    <a16:creationId xmlns:a16="http://schemas.microsoft.com/office/drawing/2014/main" id="{7E993211-AF05-4749-8BF8-42A0C24F81F3}"/>
                  </a:ext>
                </a:extLst>
              </p:cNvPr>
              <p:cNvSpPr>
                <a:spLocks noChangeShapeType="1"/>
              </p:cNvSpPr>
              <p:nvPr/>
            </p:nvSpPr>
            <p:spPr bwMode="auto">
              <a:xfrm>
                <a:off x="2322160" y="4612633"/>
                <a:ext cx="79375" cy="0"/>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0" name="Line 34">
                <a:extLst>
                  <a:ext uri="{FF2B5EF4-FFF2-40B4-BE49-F238E27FC236}">
                    <a16:creationId xmlns:a16="http://schemas.microsoft.com/office/drawing/2014/main" id="{93F4C24E-79A1-4916-B420-88630D5F8841}"/>
                  </a:ext>
                </a:extLst>
              </p:cNvPr>
              <p:cNvSpPr>
                <a:spLocks noChangeShapeType="1"/>
              </p:cNvSpPr>
              <p:nvPr/>
            </p:nvSpPr>
            <p:spPr bwMode="auto">
              <a:xfrm>
                <a:off x="2322160" y="4639621"/>
                <a:ext cx="79375" cy="0"/>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391" name="Group 390">
            <a:extLst>
              <a:ext uri="{FF2B5EF4-FFF2-40B4-BE49-F238E27FC236}">
                <a16:creationId xmlns:a16="http://schemas.microsoft.com/office/drawing/2014/main" id="{303620A1-221B-446B-AEBF-C4718898B343}"/>
              </a:ext>
            </a:extLst>
          </p:cNvPr>
          <p:cNvGrpSpPr/>
          <p:nvPr/>
        </p:nvGrpSpPr>
        <p:grpSpPr>
          <a:xfrm>
            <a:off x="9274275" y="1593224"/>
            <a:ext cx="492894" cy="492894"/>
            <a:chOff x="6877923" y="-768144"/>
            <a:chExt cx="492964" cy="492964"/>
          </a:xfrm>
        </p:grpSpPr>
        <p:sp>
          <p:nvSpPr>
            <p:cNvPr id="392" name="Oval 391">
              <a:extLst>
                <a:ext uri="{FF2B5EF4-FFF2-40B4-BE49-F238E27FC236}">
                  <a16:creationId xmlns:a16="http://schemas.microsoft.com/office/drawing/2014/main" id="{532F5945-F522-49E5-8C1D-AE22EBF0C709}"/>
                </a:ext>
              </a:extLst>
            </p:cNvPr>
            <p:cNvSpPr/>
            <p:nvPr/>
          </p:nvSpPr>
          <p:spPr bwMode="auto">
            <a:xfrm>
              <a:off x="6877923"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93" name="Group 392">
              <a:extLst>
                <a:ext uri="{FF2B5EF4-FFF2-40B4-BE49-F238E27FC236}">
                  <a16:creationId xmlns:a16="http://schemas.microsoft.com/office/drawing/2014/main" id="{73A83576-5408-4EED-996E-E667504A70DE}"/>
                </a:ext>
              </a:extLst>
            </p:cNvPr>
            <p:cNvGrpSpPr/>
            <p:nvPr/>
          </p:nvGrpSpPr>
          <p:grpSpPr>
            <a:xfrm>
              <a:off x="7011546" y="-626338"/>
              <a:ext cx="232241" cy="205656"/>
              <a:chOff x="7522608" y="5212885"/>
              <a:chExt cx="263530" cy="233364"/>
            </a:xfrm>
          </p:grpSpPr>
          <p:sp>
            <p:nvSpPr>
              <p:cNvPr id="394" name="Freeform 140">
                <a:extLst>
                  <a:ext uri="{FF2B5EF4-FFF2-40B4-BE49-F238E27FC236}">
                    <a16:creationId xmlns:a16="http://schemas.microsoft.com/office/drawing/2014/main" id="{EEB12117-AE29-453C-8723-1B70D8698E24}"/>
                  </a:ext>
                </a:extLst>
              </p:cNvPr>
              <p:cNvSpPr>
                <a:spLocks/>
              </p:cNvSpPr>
              <p:nvPr/>
            </p:nvSpPr>
            <p:spPr bwMode="auto">
              <a:xfrm>
                <a:off x="7560713" y="5212885"/>
                <a:ext cx="225425" cy="225425"/>
              </a:xfrm>
              <a:custGeom>
                <a:avLst/>
                <a:gdLst>
                  <a:gd name="T0" fmla="*/ 86 w 142"/>
                  <a:gd name="T1" fmla="*/ 0 h 142"/>
                  <a:gd name="T2" fmla="*/ 0 w 142"/>
                  <a:gd name="T3" fmla="*/ 86 h 142"/>
                  <a:gd name="T4" fmla="*/ 57 w 142"/>
                  <a:gd name="T5" fmla="*/ 142 h 142"/>
                  <a:gd name="T6" fmla="*/ 142 w 142"/>
                  <a:gd name="T7" fmla="*/ 56 h 142"/>
                  <a:gd name="T8" fmla="*/ 86 w 142"/>
                  <a:gd name="T9" fmla="*/ 0 h 142"/>
                </a:gdLst>
                <a:ahLst/>
                <a:cxnLst>
                  <a:cxn ang="0">
                    <a:pos x="T0" y="T1"/>
                  </a:cxn>
                  <a:cxn ang="0">
                    <a:pos x="T2" y="T3"/>
                  </a:cxn>
                  <a:cxn ang="0">
                    <a:pos x="T4" y="T5"/>
                  </a:cxn>
                  <a:cxn ang="0">
                    <a:pos x="T6" y="T7"/>
                  </a:cxn>
                  <a:cxn ang="0">
                    <a:pos x="T8" y="T9"/>
                  </a:cxn>
                </a:cxnLst>
                <a:rect l="0" t="0" r="r" b="b"/>
                <a:pathLst>
                  <a:path w="142" h="142">
                    <a:moveTo>
                      <a:pt x="86" y="0"/>
                    </a:moveTo>
                    <a:lnTo>
                      <a:pt x="0" y="86"/>
                    </a:lnTo>
                    <a:lnTo>
                      <a:pt x="57" y="142"/>
                    </a:lnTo>
                    <a:lnTo>
                      <a:pt x="142" y="56"/>
                    </a:lnTo>
                    <a:lnTo>
                      <a:pt x="86" y="0"/>
                    </a:ln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5" name="Freeform 141">
                <a:extLst>
                  <a:ext uri="{FF2B5EF4-FFF2-40B4-BE49-F238E27FC236}">
                    <a16:creationId xmlns:a16="http://schemas.microsoft.com/office/drawing/2014/main" id="{676B0AB5-DAAF-41F9-A5E3-DDDA6B089E36}"/>
                  </a:ext>
                </a:extLst>
              </p:cNvPr>
              <p:cNvSpPr>
                <a:spLocks/>
              </p:cNvSpPr>
              <p:nvPr/>
            </p:nvSpPr>
            <p:spPr bwMode="auto">
              <a:xfrm>
                <a:off x="7522608" y="5216061"/>
                <a:ext cx="234950" cy="230188"/>
              </a:xfrm>
              <a:custGeom>
                <a:avLst/>
                <a:gdLst>
                  <a:gd name="T0" fmla="*/ 198 w 204"/>
                  <a:gd name="T1" fmla="*/ 140 h 200"/>
                  <a:gd name="T2" fmla="*/ 198 w 204"/>
                  <a:gd name="T3" fmla="*/ 119 h 200"/>
                  <a:gd name="T4" fmla="*/ 167 w 204"/>
                  <a:gd name="T5" fmla="*/ 88 h 200"/>
                  <a:gd name="T6" fmla="*/ 167 w 204"/>
                  <a:gd name="T7" fmla="*/ 88 h 200"/>
                  <a:gd name="T8" fmla="*/ 79 w 204"/>
                  <a:gd name="T9" fmla="*/ 0 h 200"/>
                  <a:gd name="T10" fmla="*/ 0 w 204"/>
                  <a:gd name="T11" fmla="*/ 80 h 200"/>
                  <a:gd name="T12" fmla="*/ 88 w 204"/>
                  <a:gd name="T13" fmla="*/ 168 h 200"/>
                  <a:gd name="T14" fmla="*/ 89 w 204"/>
                  <a:gd name="T15" fmla="*/ 167 h 200"/>
                  <a:gd name="T16" fmla="*/ 117 w 204"/>
                  <a:gd name="T17" fmla="*/ 195 h 200"/>
                  <a:gd name="T18" fmla="*/ 128 w 204"/>
                  <a:gd name="T19" fmla="*/ 200 h 200"/>
                  <a:gd name="T20" fmla="*/ 139 w 204"/>
                  <a:gd name="T21" fmla="*/ 195 h 200"/>
                  <a:gd name="T22" fmla="*/ 143 w 204"/>
                  <a:gd name="T23" fmla="*/ 183 h 200"/>
                  <a:gd name="T24" fmla="*/ 150 w 204"/>
                  <a:gd name="T25" fmla="*/ 190 h 200"/>
                  <a:gd name="T26" fmla="*/ 161 w 204"/>
                  <a:gd name="T27" fmla="*/ 195 h 200"/>
                  <a:gd name="T28" fmla="*/ 172 w 204"/>
                  <a:gd name="T29" fmla="*/ 190 h 200"/>
                  <a:gd name="T30" fmla="*/ 175 w 204"/>
                  <a:gd name="T31" fmla="*/ 175 h 200"/>
                  <a:gd name="T32" fmla="*/ 180 w 204"/>
                  <a:gd name="T33" fmla="*/ 176 h 200"/>
                  <a:gd name="T34" fmla="*/ 191 w 204"/>
                  <a:gd name="T35" fmla="*/ 171 h 200"/>
                  <a:gd name="T36" fmla="*/ 191 w 204"/>
                  <a:gd name="T37" fmla="*/ 150 h 200"/>
                  <a:gd name="T38" fmla="*/ 185 w 204"/>
                  <a:gd name="T39" fmla="*/ 144 h 200"/>
                  <a:gd name="T40" fmla="*/ 187 w 204"/>
                  <a:gd name="T41" fmla="*/ 144 h 200"/>
                  <a:gd name="T42" fmla="*/ 198 w 204"/>
                  <a:gd name="T43" fmla="*/ 1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 h="200">
                    <a:moveTo>
                      <a:pt x="198" y="140"/>
                    </a:moveTo>
                    <a:cubicBezTo>
                      <a:pt x="204" y="134"/>
                      <a:pt x="204" y="125"/>
                      <a:pt x="198" y="119"/>
                    </a:cubicBezTo>
                    <a:cubicBezTo>
                      <a:pt x="167" y="88"/>
                      <a:pt x="167" y="88"/>
                      <a:pt x="167" y="88"/>
                    </a:cubicBezTo>
                    <a:cubicBezTo>
                      <a:pt x="167" y="88"/>
                      <a:pt x="167" y="88"/>
                      <a:pt x="167" y="88"/>
                    </a:cubicBezTo>
                    <a:cubicBezTo>
                      <a:pt x="79" y="0"/>
                      <a:pt x="79" y="0"/>
                      <a:pt x="79" y="0"/>
                    </a:cubicBezTo>
                    <a:cubicBezTo>
                      <a:pt x="0" y="80"/>
                      <a:pt x="0" y="80"/>
                      <a:pt x="0" y="80"/>
                    </a:cubicBezTo>
                    <a:cubicBezTo>
                      <a:pt x="88" y="168"/>
                      <a:pt x="88" y="168"/>
                      <a:pt x="88" y="168"/>
                    </a:cubicBezTo>
                    <a:cubicBezTo>
                      <a:pt x="89" y="167"/>
                      <a:pt x="89" y="167"/>
                      <a:pt x="89" y="167"/>
                    </a:cubicBezTo>
                    <a:cubicBezTo>
                      <a:pt x="117" y="195"/>
                      <a:pt x="117" y="195"/>
                      <a:pt x="117" y="195"/>
                    </a:cubicBezTo>
                    <a:cubicBezTo>
                      <a:pt x="120" y="198"/>
                      <a:pt x="124" y="200"/>
                      <a:pt x="128" y="200"/>
                    </a:cubicBezTo>
                    <a:cubicBezTo>
                      <a:pt x="132" y="200"/>
                      <a:pt x="136" y="198"/>
                      <a:pt x="139" y="195"/>
                    </a:cubicBezTo>
                    <a:cubicBezTo>
                      <a:pt x="142" y="192"/>
                      <a:pt x="143" y="187"/>
                      <a:pt x="143" y="183"/>
                    </a:cubicBezTo>
                    <a:cubicBezTo>
                      <a:pt x="150" y="190"/>
                      <a:pt x="150" y="190"/>
                      <a:pt x="150" y="190"/>
                    </a:cubicBezTo>
                    <a:cubicBezTo>
                      <a:pt x="153" y="193"/>
                      <a:pt x="157" y="195"/>
                      <a:pt x="161" y="195"/>
                    </a:cubicBezTo>
                    <a:cubicBezTo>
                      <a:pt x="165" y="195"/>
                      <a:pt x="169" y="193"/>
                      <a:pt x="172" y="190"/>
                    </a:cubicBezTo>
                    <a:cubicBezTo>
                      <a:pt x="176" y="186"/>
                      <a:pt x="177" y="180"/>
                      <a:pt x="175" y="175"/>
                    </a:cubicBezTo>
                    <a:cubicBezTo>
                      <a:pt x="177" y="175"/>
                      <a:pt x="179" y="176"/>
                      <a:pt x="180" y="176"/>
                    </a:cubicBezTo>
                    <a:cubicBezTo>
                      <a:pt x="184" y="176"/>
                      <a:pt x="188" y="174"/>
                      <a:pt x="191" y="171"/>
                    </a:cubicBezTo>
                    <a:cubicBezTo>
                      <a:pt x="197" y="165"/>
                      <a:pt x="197" y="156"/>
                      <a:pt x="191" y="150"/>
                    </a:cubicBezTo>
                    <a:cubicBezTo>
                      <a:pt x="185" y="144"/>
                      <a:pt x="185" y="144"/>
                      <a:pt x="185" y="144"/>
                    </a:cubicBezTo>
                    <a:cubicBezTo>
                      <a:pt x="186" y="144"/>
                      <a:pt x="187" y="144"/>
                      <a:pt x="187" y="144"/>
                    </a:cubicBezTo>
                    <a:cubicBezTo>
                      <a:pt x="191" y="144"/>
                      <a:pt x="195" y="143"/>
                      <a:pt x="198" y="140"/>
                    </a:cubicBez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6" name="Freeform 142">
                <a:extLst>
                  <a:ext uri="{FF2B5EF4-FFF2-40B4-BE49-F238E27FC236}">
                    <a16:creationId xmlns:a16="http://schemas.microsoft.com/office/drawing/2014/main" id="{51C7A5EC-9022-4824-9865-37CA36205F1B}"/>
                  </a:ext>
                </a:extLst>
              </p:cNvPr>
              <p:cNvSpPr>
                <a:spLocks/>
              </p:cNvSpPr>
              <p:nvPr/>
            </p:nvSpPr>
            <p:spPr bwMode="auto">
              <a:xfrm>
                <a:off x="7606750" y="5228760"/>
                <a:ext cx="74613" cy="101600"/>
              </a:xfrm>
              <a:custGeom>
                <a:avLst/>
                <a:gdLst>
                  <a:gd name="T0" fmla="*/ 65 w 65"/>
                  <a:gd name="T1" fmla="*/ 49 h 88"/>
                  <a:gd name="T2" fmla="*/ 31 w 65"/>
                  <a:gd name="T3" fmla="*/ 83 h 88"/>
                  <a:gd name="T4" fmla="*/ 19 w 65"/>
                  <a:gd name="T5" fmla="*/ 88 h 88"/>
                  <a:gd name="T6" fmla="*/ 7 w 65"/>
                  <a:gd name="T7" fmla="*/ 83 h 88"/>
                  <a:gd name="T8" fmla="*/ 7 w 65"/>
                  <a:gd name="T9" fmla="*/ 59 h 88"/>
                  <a:gd name="T10" fmla="*/ 65 w 65"/>
                  <a:gd name="T11" fmla="*/ 0 h 88"/>
                </a:gdLst>
                <a:ahLst/>
                <a:cxnLst>
                  <a:cxn ang="0">
                    <a:pos x="T0" y="T1"/>
                  </a:cxn>
                  <a:cxn ang="0">
                    <a:pos x="T2" y="T3"/>
                  </a:cxn>
                  <a:cxn ang="0">
                    <a:pos x="T4" y="T5"/>
                  </a:cxn>
                  <a:cxn ang="0">
                    <a:pos x="T6" y="T7"/>
                  </a:cxn>
                  <a:cxn ang="0">
                    <a:pos x="T8" y="T9"/>
                  </a:cxn>
                  <a:cxn ang="0">
                    <a:pos x="T10" y="T11"/>
                  </a:cxn>
                </a:cxnLst>
                <a:rect l="0" t="0" r="r" b="b"/>
                <a:pathLst>
                  <a:path w="65" h="88">
                    <a:moveTo>
                      <a:pt x="65" y="49"/>
                    </a:moveTo>
                    <a:cubicBezTo>
                      <a:pt x="31" y="83"/>
                      <a:pt x="31" y="83"/>
                      <a:pt x="31" y="83"/>
                    </a:cubicBezTo>
                    <a:cubicBezTo>
                      <a:pt x="28" y="86"/>
                      <a:pt x="23" y="88"/>
                      <a:pt x="19" y="88"/>
                    </a:cubicBezTo>
                    <a:cubicBezTo>
                      <a:pt x="14" y="88"/>
                      <a:pt x="10" y="86"/>
                      <a:pt x="7" y="83"/>
                    </a:cubicBezTo>
                    <a:cubicBezTo>
                      <a:pt x="0" y="76"/>
                      <a:pt x="0" y="65"/>
                      <a:pt x="7" y="59"/>
                    </a:cubicBezTo>
                    <a:cubicBezTo>
                      <a:pt x="65" y="0"/>
                      <a:pt x="65" y="0"/>
                      <a:pt x="65" y="0"/>
                    </a:cubicBezTo>
                  </a:path>
                </a:pathLst>
              </a:custGeom>
              <a:solidFill>
                <a:srgbClr val="E1E1E1"/>
              </a:solid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7" name="Freeform 143">
                <a:extLst>
                  <a:ext uri="{FF2B5EF4-FFF2-40B4-BE49-F238E27FC236}">
                    <a16:creationId xmlns:a16="http://schemas.microsoft.com/office/drawing/2014/main" id="{1D3E7ED6-D267-411B-B3CC-BC0A36BF650D}"/>
                  </a:ext>
                </a:extLst>
              </p:cNvPr>
              <p:cNvSpPr>
                <a:spLocks/>
              </p:cNvSpPr>
              <p:nvPr/>
            </p:nvSpPr>
            <p:spPr bwMode="auto">
              <a:xfrm>
                <a:off x="7606750" y="5228760"/>
                <a:ext cx="74613" cy="101600"/>
              </a:xfrm>
              <a:custGeom>
                <a:avLst/>
                <a:gdLst>
                  <a:gd name="T0" fmla="*/ 65 w 65"/>
                  <a:gd name="T1" fmla="*/ 49 h 88"/>
                  <a:gd name="T2" fmla="*/ 31 w 65"/>
                  <a:gd name="T3" fmla="*/ 83 h 88"/>
                  <a:gd name="T4" fmla="*/ 19 w 65"/>
                  <a:gd name="T5" fmla="*/ 88 h 88"/>
                  <a:gd name="T6" fmla="*/ 7 w 65"/>
                  <a:gd name="T7" fmla="*/ 83 h 88"/>
                  <a:gd name="T8" fmla="*/ 7 w 65"/>
                  <a:gd name="T9" fmla="*/ 59 h 88"/>
                  <a:gd name="T10" fmla="*/ 65 w 65"/>
                  <a:gd name="T11" fmla="*/ 0 h 88"/>
                </a:gdLst>
                <a:ahLst/>
                <a:cxnLst>
                  <a:cxn ang="0">
                    <a:pos x="T0" y="T1"/>
                  </a:cxn>
                  <a:cxn ang="0">
                    <a:pos x="T2" y="T3"/>
                  </a:cxn>
                  <a:cxn ang="0">
                    <a:pos x="T4" y="T5"/>
                  </a:cxn>
                  <a:cxn ang="0">
                    <a:pos x="T6" y="T7"/>
                  </a:cxn>
                  <a:cxn ang="0">
                    <a:pos x="T8" y="T9"/>
                  </a:cxn>
                  <a:cxn ang="0">
                    <a:pos x="T10" y="T11"/>
                  </a:cxn>
                </a:cxnLst>
                <a:rect l="0" t="0" r="r" b="b"/>
                <a:pathLst>
                  <a:path w="65" h="88">
                    <a:moveTo>
                      <a:pt x="65" y="49"/>
                    </a:moveTo>
                    <a:cubicBezTo>
                      <a:pt x="31" y="83"/>
                      <a:pt x="31" y="83"/>
                      <a:pt x="31" y="83"/>
                    </a:cubicBezTo>
                    <a:cubicBezTo>
                      <a:pt x="28" y="86"/>
                      <a:pt x="23" y="88"/>
                      <a:pt x="19" y="88"/>
                    </a:cubicBezTo>
                    <a:cubicBezTo>
                      <a:pt x="14" y="88"/>
                      <a:pt x="10" y="86"/>
                      <a:pt x="7" y="83"/>
                    </a:cubicBezTo>
                    <a:cubicBezTo>
                      <a:pt x="0" y="76"/>
                      <a:pt x="0" y="65"/>
                      <a:pt x="7" y="59"/>
                    </a:cubicBezTo>
                    <a:cubicBezTo>
                      <a:pt x="65" y="0"/>
                      <a:pt x="65" y="0"/>
                      <a:pt x="65" y="0"/>
                    </a:cubicBezTo>
                  </a:path>
                </a:pathLst>
              </a:custGeom>
              <a:noFill/>
              <a:ln w="12700" cap="sq">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8" name="Freeform 144">
                <a:extLst>
                  <a:ext uri="{FF2B5EF4-FFF2-40B4-BE49-F238E27FC236}">
                    <a16:creationId xmlns:a16="http://schemas.microsoft.com/office/drawing/2014/main" id="{0B23A8B5-F06B-42FC-B4CD-EBFDC1B35EB1}"/>
                  </a:ext>
                </a:extLst>
              </p:cNvPr>
              <p:cNvSpPr>
                <a:spLocks/>
              </p:cNvSpPr>
              <p:nvPr/>
            </p:nvSpPr>
            <p:spPr bwMode="auto">
              <a:xfrm>
                <a:off x="7552769" y="5341471"/>
                <a:ext cx="106362" cy="104775"/>
              </a:xfrm>
              <a:custGeom>
                <a:avLst/>
                <a:gdLst>
                  <a:gd name="T0" fmla="*/ 86 w 92"/>
                  <a:gd name="T1" fmla="*/ 63 h 91"/>
                  <a:gd name="T2" fmla="*/ 71 w 92"/>
                  <a:gd name="T3" fmla="*/ 59 h 91"/>
                  <a:gd name="T4" fmla="*/ 67 w 92"/>
                  <a:gd name="T5" fmla="*/ 44 h 91"/>
                  <a:gd name="T6" fmla="*/ 52 w 92"/>
                  <a:gd name="T7" fmla="*/ 40 h 91"/>
                  <a:gd name="T8" fmla="*/ 48 w 92"/>
                  <a:gd name="T9" fmla="*/ 25 h 91"/>
                  <a:gd name="T10" fmla="*/ 33 w 92"/>
                  <a:gd name="T11" fmla="*/ 21 h 91"/>
                  <a:gd name="T12" fmla="*/ 29 w 92"/>
                  <a:gd name="T13" fmla="*/ 6 h 91"/>
                  <a:gd name="T14" fmla="*/ 8 w 92"/>
                  <a:gd name="T15" fmla="*/ 6 h 91"/>
                  <a:gd name="T16" fmla="*/ 6 w 92"/>
                  <a:gd name="T17" fmla="*/ 8 h 91"/>
                  <a:gd name="T18" fmla="*/ 6 w 92"/>
                  <a:gd name="T19" fmla="*/ 29 h 91"/>
                  <a:gd name="T20" fmla="*/ 16 w 92"/>
                  <a:gd name="T21" fmla="*/ 33 h 91"/>
                  <a:gd name="T22" fmla="*/ 18 w 92"/>
                  <a:gd name="T23" fmla="*/ 33 h 91"/>
                  <a:gd name="T24" fmla="*/ 17 w 92"/>
                  <a:gd name="T25" fmla="*/ 35 h 91"/>
                  <a:gd name="T26" fmla="*/ 17 w 92"/>
                  <a:gd name="T27" fmla="*/ 56 h 91"/>
                  <a:gd name="T28" fmla="*/ 27 w 92"/>
                  <a:gd name="T29" fmla="*/ 61 h 91"/>
                  <a:gd name="T30" fmla="*/ 32 w 92"/>
                  <a:gd name="T31" fmla="*/ 60 h 91"/>
                  <a:gd name="T32" fmla="*/ 36 w 92"/>
                  <a:gd name="T33" fmla="*/ 75 h 91"/>
                  <a:gd name="T34" fmla="*/ 46 w 92"/>
                  <a:gd name="T35" fmla="*/ 80 h 91"/>
                  <a:gd name="T36" fmla="*/ 57 w 92"/>
                  <a:gd name="T37" fmla="*/ 75 h 91"/>
                  <a:gd name="T38" fmla="*/ 59 w 92"/>
                  <a:gd name="T39" fmla="*/ 74 h 91"/>
                  <a:gd name="T40" fmla="*/ 63 w 92"/>
                  <a:gd name="T41" fmla="*/ 86 h 91"/>
                  <a:gd name="T42" fmla="*/ 74 w 92"/>
                  <a:gd name="T43" fmla="*/ 91 h 91"/>
                  <a:gd name="T44" fmla="*/ 84 w 92"/>
                  <a:gd name="T45" fmla="*/ 86 h 91"/>
                  <a:gd name="T46" fmla="*/ 86 w 92"/>
                  <a:gd name="T47" fmla="*/ 84 h 91"/>
                  <a:gd name="T48" fmla="*/ 86 w 92"/>
                  <a:gd name="T49"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91">
                    <a:moveTo>
                      <a:pt x="86" y="63"/>
                    </a:moveTo>
                    <a:cubicBezTo>
                      <a:pt x="82" y="59"/>
                      <a:pt x="76" y="57"/>
                      <a:pt x="71" y="59"/>
                    </a:cubicBezTo>
                    <a:cubicBezTo>
                      <a:pt x="73" y="54"/>
                      <a:pt x="71" y="48"/>
                      <a:pt x="67" y="44"/>
                    </a:cubicBezTo>
                    <a:cubicBezTo>
                      <a:pt x="63" y="40"/>
                      <a:pt x="57" y="38"/>
                      <a:pt x="52" y="40"/>
                    </a:cubicBezTo>
                    <a:cubicBezTo>
                      <a:pt x="54" y="35"/>
                      <a:pt x="52" y="29"/>
                      <a:pt x="48" y="25"/>
                    </a:cubicBezTo>
                    <a:cubicBezTo>
                      <a:pt x="44" y="20"/>
                      <a:pt x="38" y="19"/>
                      <a:pt x="33" y="21"/>
                    </a:cubicBezTo>
                    <a:cubicBezTo>
                      <a:pt x="34" y="16"/>
                      <a:pt x="33" y="10"/>
                      <a:pt x="29" y="6"/>
                    </a:cubicBezTo>
                    <a:cubicBezTo>
                      <a:pt x="23" y="0"/>
                      <a:pt x="14" y="0"/>
                      <a:pt x="8" y="6"/>
                    </a:cubicBezTo>
                    <a:cubicBezTo>
                      <a:pt x="6" y="8"/>
                      <a:pt x="6" y="8"/>
                      <a:pt x="6" y="8"/>
                    </a:cubicBezTo>
                    <a:cubicBezTo>
                      <a:pt x="0" y="14"/>
                      <a:pt x="0" y="23"/>
                      <a:pt x="6" y="29"/>
                    </a:cubicBezTo>
                    <a:cubicBezTo>
                      <a:pt x="8" y="32"/>
                      <a:pt x="12" y="33"/>
                      <a:pt x="16" y="33"/>
                    </a:cubicBezTo>
                    <a:cubicBezTo>
                      <a:pt x="17" y="33"/>
                      <a:pt x="17" y="33"/>
                      <a:pt x="18" y="33"/>
                    </a:cubicBezTo>
                    <a:cubicBezTo>
                      <a:pt x="17" y="35"/>
                      <a:pt x="17" y="35"/>
                      <a:pt x="17" y="35"/>
                    </a:cubicBezTo>
                    <a:cubicBezTo>
                      <a:pt x="11" y="41"/>
                      <a:pt x="11" y="50"/>
                      <a:pt x="17" y="56"/>
                    </a:cubicBezTo>
                    <a:cubicBezTo>
                      <a:pt x="20" y="59"/>
                      <a:pt x="23" y="61"/>
                      <a:pt x="27" y="61"/>
                    </a:cubicBezTo>
                    <a:cubicBezTo>
                      <a:pt x="29" y="61"/>
                      <a:pt x="31" y="60"/>
                      <a:pt x="32" y="60"/>
                    </a:cubicBezTo>
                    <a:cubicBezTo>
                      <a:pt x="30" y="65"/>
                      <a:pt x="32" y="71"/>
                      <a:pt x="36" y="75"/>
                    </a:cubicBezTo>
                    <a:cubicBezTo>
                      <a:pt x="39" y="78"/>
                      <a:pt x="43" y="80"/>
                      <a:pt x="46" y="80"/>
                    </a:cubicBezTo>
                    <a:cubicBezTo>
                      <a:pt x="50" y="80"/>
                      <a:pt x="54" y="78"/>
                      <a:pt x="57" y="75"/>
                    </a:cubicBezTo>
                    <a:cubicBezTo>
                      <a:pt x="59" y="74"/>
                      <a:pt x="59" y="74"/>
                      <a:pt x="59" y="74"/>
                    </a:cubicBezTo>
                    <a:cubicBezTo>
                      <a:pt x="58" y="78"/>
                      <a:pt x="59" y="83"/>
                      <a:pt x="63" y="86"/>
                    </a:cubicBezTo>
                    <a:cubicBezTo>
                      <a:pt x="66" y="89"/>
                      <a:pt x="70" y="91"/>
                      <a:pt x="74" y="91"/>
                    </a:cubicBezTo>
                    <a:cubicBezTo>
                      <a:pt x="77" y="91"/>
                      <a:pt x="81" y="89"/>
                      <a:pt x="84" y="86"/>
                    </a:cubicBezTo>
                    <a:cubicBezTo>
                      <a:pt x="86" y="84"/>
                      <a:pt x="86" y="84"/>
                      <a:pt x="86" y="84"/>
                    </a:cubicBezTo>
                    <a:cubicBezTo>
                      <a:pt x="92" y="78"/>
                      <a:pt x="92" y="69"/>
                      <a:pt x="86" y="63"/>
                    </a:cubicBez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99" name="Freeform 145">
                <a:extLst>
                  <a:ext uri="{FF2B5EF4-FFF2-40B4-BE49-F238E27FC236}">
                    <a16:creationId xmlns:a16="http://schemas.microsoft.com/office/drawing/2014/main" id="{25DC8807-A15F-420C-A112-E72DE69C4864}"/>
                  </a:ext>
                </a:extLst>
              </p:cNvPr>
              <p:cNvSpPr>
                <a:spLocks/>
              </p:cNvSpPr>
              <p:nvPr/>
            </p:nvSpPr>
            <p:spPr bwMode="auto">
              <a:xfrm>
                <a:off x="7635325" y="5374810"/>
                <a:ext cx="52388" cy="52388"/>
              </a:xfrm>
              <a:custGeom>
                <a:avLst/>
                <a:gdLst>
                  <a:gd name="T0" fmla="*/ 33 w 33"/>
                  <a:gd name="T1" fmla="*/ 33 h 33"/>
                  <a:gd name="T2" fmla="*/ 0 w 33"/>
                  <a:gd name="T3" fmla="*/ 0 h 33"/>
                  <a:gd name="T4" fmla="*/ 33 w 33"/>
                  <a:gd name="T5" fmla="*/ 33 h 33"/>
                </a:gdLst>
                <a:ahLst/>
                <a:cxnLst>
                  <a:cxn ang="0">
                    <a:pos x="T0" y="T1"/>
                  </a:cxn>
                  <a:cxn ang="0">
                    <a:pos x="T2" y="T3"/>
                  </a:cxn>
                  <a:cxn ang="0">
                    <a:pos x="T4" y="T5"/>
                  </a:cxn>
                </a:cxnLst>
                <a:rect l="0" t="0" r="r" b="b"/>
                <a:pathLst>
                  <a:path w="33" h="33">
                    <a:moveTo>
                      <a:pt x="33" y="33"/>
                    </a:moveTo>
                    <a:lnTo>
                      <a:pt x="0" y="0"/>
                    </a:lnTo>
                    <a:lnTo>
                      <a:pt x="33" y="33"/>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0" name="Line 146">
                <a:extLst>
                  <a:ext uri="{FF2B5EF4-FFF2-40B4-BE49-F238E27FC236}">
                    <a16:creationId xmlns:a16="http://schemas.microsoft.com/office/drawing/2014/main" id="{5FF414A2-5A9C-450A-ACC8-0FEAD8910BE4}"/>
                  </a:ext>
                </a:extLst>
              </p:cNvPr>
              <p:cNvSpPr>
                <a:spLocks noChangeShapeType="1"/>
              </p:cNvSpPr>
              <p:nvPr/>
            </p:nvSpPr>
            <p:spPr bwMode="auto">
              <a:xfrm flipH="1" flipV="1">
                <a:off x="7635325" y="5374810"/>
                <a:ext cx="52388" cy="52388"/>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1" name="Freeform 147">
                <a:extLst>
                  <a:ext uri="{FF2B5EF4-FFF2-40B4-BE49-F238E27FC236}">
                    <a16:creationId xmlns:a16="http://schemas.microsoft.com/office/drawing/2014/main" id="{C58CEC41-2245-428B-8E22-0E0473E18B03}"/>
                  </a:ext>
                </a:extLst>
              </p:cNvPr>
              <p:cNvSpPr>
                <a:spLocks/>
              </p:cNvSpPr>
              <p:nvPr/>
            </p:nvSpPr>
            <p:spPr bwMode="auto">
              <a:xfrm>
                <a:off x="7681363" y="5327185"/>
                <a:ext cx="57150" cy="55563"/>
              </a:xfrm>
              <a:custGeom>
                <a:avLst/>
                <a:gdLst>
                  <a:gd name="T0" fmla="*/ 36 w 36"/>
                  <a:gd name="T1" fmla="*/ 35 h 35"/>
                  <a:gd name="T2" fmla="*/ 0 w 36"/>
                  <a:gd name="T3" fmla="*/ 0 h 35"/>
                  <a:gd name="T4" fmla="*/ 36 w 36"/>
                  <a:gd name="T5" fmla="*/ 35 h 35"/>
                </a:gdLst>
                <a:ahLst/>
                <a:cxnLst>
                  <a:cxn ang="0">
                    <a:pos x="T0" y="T1"/>
                  </a:cxn>
                  <a:cxn ang="0">
                    <a:pos x="T2" y="T3"/>
                  </a:cxn>
                  <a:cxn ang="0">
                    <a:pos x="T4" y="T5"/>
                  </a:cxn>
                </a:cxnLst>
                <a:rect l="0" t="0" r="r" b="b"/>
                <a:pathLst>
                  <a:path w="36" h="35">
                    <a:moveTo>
                      <a:pt x="36" y="35"/>
                    </a:moveTo>
                    <a:lnTo>
                      <a:pt x="0" y="0"/>
                    </a:lnTo>
                    <a:lnTo>
                      <a:pt x="36" y="35"/>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2" name="Line 148">
                <a:extLst>
                  <a:ext uri="{FF2B5EF4-FFF2-40B4-BE49-F238E27FC236}">
                    <a16:creationId xmlns:a16="http://schemas.microsoft.com/office/drawing/2014/main" id="{EDBF0E11-C3B3-4B82-8E1A-53E5EACB05E4}"/>
                  </a:ext>
                </a:extLst>
              </p:cNvPr>
              <p:cNvSpPr>
                <a:spLocks noChangeShapeType="1"/>
              </p:cNvSpPr>
              <p:nvPr/>
            </p:nvSpPr>
            <p:spPr bwMode="auto">
              <a:xfrm flipH="1" flipV="1">
                <a:off x="7681363" y="5327185"/>
                <a:ext cx="57150" cy="55563"/>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3" name="Freeform 149">
                <a:extLst>
                  <a:ext uri="{FF2B5EF4-FFF2-40B4-BE49-F238E27FC236}">
                    <a16:creationId xmlns:a16="http://schemas.microsoft.com/office/drawing/2014/main" id="{5165A01C-0C34-40E8-8C73-8C8CEA994FE5}"/>
                  </a:ext>
                </a:extLst>
              </p:cNvPr>
              <p:cNvSpPr>
                <a:spLocks/>
              </p:cNvSpPr>
              <p:nvPr/>
            </p:nvSpPr>
            <p:spPr bwMode="auto">
              <a:xfrm>
                <a:off x="7659138" y="5350997"/>
                <a:ext cx="65088" cy="66675"/>
              </a:xfrm>
              <a:custGeom>
                <a:avLst/>
                <a:gdLst>
                  <a:gd name="T0" fmla="*/ 41 w 41"/>
                  <a:gd name="T1" fmla="*/ 42 h 42"/>
                  <a:gd name="T2" fmla="*/ 0 w 41"/>
                  <a:gd name="T3" fmla="*/ 0 h 42"/>
                  <a:gd name="T4" fmla="*/ 41 w 41"/>
                  <a:gd name="T5" fmla="*/ 42 h 42"/>
                </a:gdLst>
                <a:ahLst/>
                <a:cxnLst>
                  <a:cxn ang="0">
                    <a:pos x="T0" y="T1"/>
                  </a:cxn>
                  <a:cxn ang="0">
                    <a:pos x="T2" y="T3"/>
                  </a:cxn>
                  <a:cxn ang="0">
                    <a:pos x="T4" y="T5"/>
                  </a:cxn>
                </a:cxnLst>
                <a:rect l="0" t="0" r="r" b="b"/>
                <a:pathLst>
                  <a:path w="41" h="42">
                    <a:moveTo>
                      <a:pt x="41" y="42"/>
                    </a:moveTo>
                    <a:lnTo>
                      <a:pt x="0" y="0"/>
                    </a:lnTo>
                    <a:lnTo>
                      <a:pt x="41" y="42"/>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4" name="Line 150">
                <a:extLst>
                  <a:ext uri="{FF2B5EF4-FFF2-40B4-BE49-F238E27FC236}">
                    <a16:creationId xmlns:a16="http://schemas.microsoft.com/office/drawing/2014/main" id="{211646E1-1005-473D-B831-7DD0F181E713}"/>
                  </a:ext>
                </a:extLst>
              </p:cNvPr>
              <p:cNvSpPr>
                <a:spLocks noChangeShapeType="1"/>
              </p:cNvSpPr>
              <p:nvPr/>
            </p:nvSpPr>
            <p:spPr bwMode="auto">
              <a:xfrm flipH="1" flipV="1">
                <a:off x="7659138" y="5350997"/>
                <a:ext cx="65088" cy="66675"/>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5" name="Line 151">
                <a:extLst>
                  <a:ext uri="{FF2B5EF4-FFF2-40B4-BE49-F238E27FC236}">
                    <a16:creationId xmlns:a16="http://schemas.microsoft.com/office/drawing/2014/main" id="{655803B2-7E78-4CE7-8136-2E0063CCE133}"/>
                  </a:ext>
                </a:extLst>
              </p:cNvPr>
              <p:cNvSpPr>
                <a:spLocks noChangeShapeType="1"/>
              </p:cNvSpPr>
              <p:nvPr/>
            </p:nvSpPr>
            <p:spPr bwMode="auto">
              <a:xfrm>
                <a:off x="7608338" y="5390685"/>
                <a:ext cx="0" cy="0"/>
              </a:xfrm>
              <a:prstGeom prst="line">
                <a:avLst/>
              </a:prstGeom>
              <a:noFill/>
              <a:ln w="12700">
                <a:solidFill>
                  <a:srgbClr val="002060"/>
                </a:solidFill>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6" name="Line 152">
                <a:extLst>
                  <a:ext uri="{FF2B5EF4-FFF2-40B4-BE49-F238E27FC236}">
                    <a16:creationId xmlns:a16="http://schemas.microsoft.com/office/drawing/2014/main" id="{8AFBF779-7BDB-4FC3-AA39-EB11F7D70F1B}"/>
                  </a:ext>
                </a:extLst>
              </p:cNvPr>
              <p:cNvSpPr>
                <a:spLocks noChangeShapeType="1"/>
              </p:cNvSpPr>
              <p:nvPr/>
            </p:nvSpPr>
            <p:spPr bwMode="auto">
              <a:xfrm>
                <a:off x="7608338" y="5390685"/>
                <a:ext cx="0"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7" name="Line 153">
                <a:extLst>
                  <a:ext uri="{FF2B5EF4-FFF2-40B4-BE49-F238E27FC236}">
                    <a16:creationId xmlns:a16="http://schemas.microsoft.com/office/drawing/2014/main" id="{7B6EE8B6-A1A1-4E08-8B39-079FB6074929}"/>
                  </a:ext>
                </a:extLst>
              </p:cNvPr>
              <p:cNvSpPr>
                <a:spLocks noChangeShapeType="1"/>
              </p:cNvSpPr>
              <p:nvPr/>
            </p:nvSpPr>
            <p:spPr bwMode="auto">
              <a:xfrm>
                <a:off x="7590875" y="5406560"/>
                <a:ext cx="0" cy="0"/>
              </a:xfrm>
              <a:prstGeom prst="line">
                <a:avLst/>
              </a:prstGeom>
              <a:noFill/>
              <a:ln w="12700">
                <a:solidFill>
                  <a:srgbClr val="002060"/>
                </a:solidFill>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8" name="Line 154">
                <a:extLst>
                  <a:ext uri="{FF2B5EF4-FFF2-40B4-BE49-F238E27FC236}">
                    <a16:creationId xmlns:a16="http://schemas.microsoft.com/office/drawing/2014/main" id="{36543A86-09FE-4703-9298-D0F77E979BDF}"/>
                  </a:ext>
                </a:extLst>
              </p:cNvPr>
              <p:cNvSpPr>
                <a:spLocks noChangeShapeType="1"/>
              </p:cNvSpPr>
              <p:nvPr/>
            </p:nvSpPr>
            <p:spPr bwMode="auto">
              <a:xfrm>
                <a:off x="7590875" y="5406560"/>
                <a:ext cx="0"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09" name="Freeform 155">
                <a:extLst>
                  <a:ext uri="{FF2B5EF4-FFF2-40B4-BE49-F238E27FC236}">
                    <a16:creationId xmlns:a16="http://schemas.microsoft.com/office/drawing/2014/main" id="{7CAA86A6-95EF-4071-B281-CC4CDA9CBC6E}"/>
                  </a:ext>
                </a:extLst>
              </p:cNvPr>
              <p:cNvSpPr>
                <a:spLocks/>
              </p:cNvSpPr>
              <p:nvPr/>
            </p:nvSpPr>
            <p:spPr bwMode="auto">
              <a:xfrm>
                <a:off x="7568650" y="5363697"/>
                <a:ext cx="22225" cy="22225"/>
              </a:xfrm>
              <a:custGeom>
                <a:avLst/>
                <a:gdLst>
                  <a:gd name="T0" fmla="*/ 0 w 14"/>
                  <a:gd name="T1" fmla="*/ 14 h 14"/>
                  <a:gd name="T2" fmla="*/ 14 w 14"/>
                  <a:gd name="T3" fmla="*/ 0 h 14"/>
                  <a:gd name="T4" fmla="*/ 0 w 14"/>
                  <a:gd name="T5" fmla="*/ 14 h 14"/>
                </a:gdLst>
                <a:ahLst/>
                <a:cxnLst>
                  <a:cxn ang="0">
                    <a:pos x="T0" y="T1"/>
                  </a:cxn>
                  <a:cxn ang="0">
                    <a:pos x="T2" y="T3"/>
                  </a:cxn>
                  <a:cxn ang="0">
                    <a:pos x="T4" y="T5"/>
                  </a:cxn>
                </a:cxnLst>
                <a:rect l="0" t="0" r="r" b="b"/>
                <a:pathLst>
                  <a:path w="14" h="14">
                    <a:moveTo>
                      <a:pt x="0" y="14"/>
                    </a:moveTo>
                    <a:lnTo>
                      <a:pt x="14" y="0"/>
                    </a:lnTo>
                    <a:lnTo>
                      <a:pt x="0" y="14"/>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0" name="Line 156">
                <a:extLst>
                  <a:ext uri="{FF2B5EF4-FFF2-40B4-BE49-F238E27FC236}">
                    <a16:creationId xmlns:a16="http://schemas.microsoft.com/office/drawing/2014/main" id="{B5096070-8436-4EA6-825B-E7E4BBEEA1B7}"/>
                  </a:ext>
                </a:extLst>
              </p:cNvPr>
              <p:cNvSpPr>
                <a:spLocks noChangeShapeType="1"/>
              </p:cNvSpPr>
              <p:nvPr/>
            </p:nvSpPr>
            <p:spPr bwMode="auto">
              <a:xfrm flipV="1">
                <a:off x="7568650" y="5363697"/>
                <a:ext cx="22225" cy="22225"/>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1" name="Freeform 157">
                <a:extLst>
                  <a:ext uri="{FF2B5EF4-FFF2-40B4-BE49-F238E27FC236}">
                    <a16:creationId xmlns:a16="http://schemas.microsoft.com/office/drawing/2014/main" id="{AE0158B0-3D66-4617-8721-9634DFC5EF10}"/>
                  </a:ext>
                </a:extLst>
              </p:cNvPr>
              <p:cNvSpPr>
                <a:spLocks/>
              </p:cNvSpPr>
              <p:nvPr/>
            </p:nvSpPr>
            <p:spPr bwMode="auto">
              <a:xfrm>
                <a:off x="7587700" y="5385922"/>
                <a:ext cx="25400" cy="23813"/>
              </a:xfrm>
              <a:custGeom>
                <a:avLst/>
                <a:gdLst>
                  <a:gd name="T0" fmla="*/ 0 w 16"/>
                  <a:gd name="T1" fmla="*/ 15 h 15"/>
                  <a:gd name="T2" fmla="*/ 16 w 16"/>
                  <a:gd name="T3" fmla="*/ 0 h 15"/>
                  <a:gd name="T4" fmla="*/ 0 w 16"/>
                  <a:gd name="T5" fmla="*/ 15 h 15"/>
                </a:gdLst>
                <a:ahLst/>
                <a:cxnLst>
                  <a:cxn ang="0">
                    <a:pos x="T0" y="T1"/>
                  </a:cxn>
                  <a:cxn ang="0">
                    <a:pos x="T2" y="T3"/>
                  </a:cxn>
                  <a:cxn ang="0">
                    <a:pos x="T4" y="T5"/>
                  </a:cxn>
                </a:cxnLst>
                <a:rect l="0" t="0" r="r" b="b"/>
                <a:pathLst>
                  <a:path w="16" h="15">
                    <a:moveTo>
                      <a:pt x="0" y="15"/>
                    </a:moveTo>
                    <a:lnTo>
                      <a:pt x="16" y="0"/>
                    </a:lnTo>
                    <a:lnTo>
                      <a:pt x="0" y="15"/>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2" name="Line 158">
                <a:extLst>
                  <a:ext uri="{FF2B5EF4-FFF2-40B4-BE49-F238E27FC236}">
                    <a16:creationId xmlns:a16="http://schemas.microsoft.com/office/drawing/2014/main" id="{23C70458-E680-4429-B6DB-693D797A1349}"/>
                  </a:ext>
                </a:extLst>
              </p:cNvPr>
              <p:cNvSpPr>
                <a:spLocks noChangeShapeType="1"/>
              </p:cNvSpPr>
              <p:nvPr/>
            </p:nvSpPr>
            <p:spPr bwMode="auto">
              <a:xfrm flipV="1">
                <a:off x="7587700" y="5385922"/>
                <a:ext cx="25400" cy="23813"/>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3" name="Freeform 159">
                <a:extLst>
                  <a:ext uri="{FF2B5EF4-FFF2-40B4-BE49-F238E27FC236}">
                    <a16:creationId xmlns:a16="http://schemas.microsoft.com/office/drawing/2014/main" id="{713943F3-5959-46B3-A36F-BB884DD83CFF}"/>
                  </a:ext>
                </a:extLst>
              </p:cNvPr>
              <p:cNvSpPr>
                <a:spLocks/>
              </p:cNvSpPr>
              <p:nvPr/>
            </p:nvSpPr>
            <p:spPr bwMode="auto">
              <a:xfrm>
                <a:off x="7613100" y="5409735"/>
                <a:ext cx="23813" cy="20638"/>
              </a:xfrm>
              <a:custGeom>
                <a:avLst/>
                <a:gdLst>
                  <a:gd name="T0" fmla="*/ 0 w 15"/>
                  <a:gd name="T1" fmla="*/ 13 h 13"/>
                  <a:gd name="T2" fmla="*/ 15 w 15"/>
                  <a:gd name="T3" fmla="*/ 0 h 13"/>
                  <a:gd name="T4" fmla="*/ 0 w 15"/>
                  <a:gd name="T5" fmla="*/ 13 h 13"/>
                </a:gdLst>
                <a:ahLst/>
                <a:cxnLst>
                  <a:cxn ang="0">
                    <a:pos x="T0" y="T1"/>
                  </a:cxn>
                  <a:cxn ang="0">
                    <a:pos x="T2" y="T3"/>
                  </a:cxn>
                  <a:cxn ang="0">
                    <a:pos x="T4" y="T5"/>
                  </a:cxn>
                </a:cxnLst>
                <a:rect l="0" t="0" r="r" b="b"/>
                <a:pathLst>
                  <a:path w="15" h="13">
                    <a:moveTo>
                      <a:pt x="0" y="13"/>
                    </a:moveTo>
                    <a:lnTo>
                      <a:pt x="15" y="0"/>
                    </a:lnTo>
                    <a:lnTo>
                      <a:pt x="0" y="13"/>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4" name="Line 160">
                <a:extLst>
                  <a:ext uri="{FF2B5EF4-FFF2-40B4-BE49-F238E27FC236}">
                    <a16:creationId xmlns:a16="http://schemas.microsoft.com/office/drawing/2014/main" id="{974C0BBA-555A-404F-8873-DE0A62265FEA}"/>
                  </a:ext>
                </a:extLst>
              </p:cNvPr>
              <p:cNvSpPr>
                <a:spLocks noChangeShapeType="1"/>
              </p:cNvSpPr>
              <p:nvPr/>
            </p:nvSpPr>
            <p:spPr bwMode="auto">
              <a:xfrm flipV="1">
                <a:off x="7613100" y="5409735"/>
                <a:ext cx="23813" cy="20638"/>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415" name="Group 414">
            <a:extLst>
              <a:ext uri="{FF2B5EF4-FFF2-40B4-BE49-F238E27FC236}">
                <a16:creationId xmlns:a16="http://schemas.microsoft.com/office/drawing/2014/main" id="{0352892D-EEE5-489B-8998-3418D02A8DDA}"/>
              </a:ext>
            </a:extLst>
          </p:cNvPr>
          <p:cNvGrpSpPr/>
          <p:nvPr/>
        </p:nvGrpSpPr>
        <p:grpSpPr>
          <a:xfrm>
            <a:off x="4058351" y="2884762"/>
            <a:ext cx="492894" cy="492894"/>
            <a:chOff x="9444160" y="-785172"/>
            <a:chExt cx="492964" cy="492964"/>
          </a:xfrm>
        </p:grpSpPr>
        <p:sp>
          <p:nvSpPr>
            <p:cNvPr id="416" name="Oval 415">
              <a:extLst>
                <a:ext uri="{FF2B5EF4-FFF2-40B4-BE49-F238E27FC236}">
                  <a16:creationId xmlns:a16="http://schemas.microsoft.com/office/drawing/2014/main" id="{0133A303-C862-4DD8-B1F1-D4C4C7E8E2F3}"/>
                </a:ext>
              </a:extLst>
            </p:cNvPr>
            <p:cNvSpPr/>
            <p:nvPr/>
          </p:nvSpPr>
          <p:spPr bwMode="auto">
            <a:xfrm>
              <a:off x="9444160" y="-785172"/>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417" name="Group 416">
              <a:extLst>
                <a:ext uri="{FF2B5EF4-FFF2-40B4-BE49-F238E27FC236}">
                  <a16:creationId xmlns:a16="http://schemas.microsoft.com/office/drawing/2014/main" id="{190A5A4F-3F82-4D80-9355-0877AEB26761}"/>
                </a:ext>
              </a:extLst>
            </p:cNvPr>
            <p:cNvGrpSpPr/>
            <p:nvPr/>
          </p:nvGrpSpPr>
          <p:grpSpPr>
            <a:xfrm>
              <a:off x="9610449" y="-646418"/>
              <a:ext cx="186699" cy="206943"/>
              <a:chOff x="6540046" y="4542529"/>
              <a:chExt cx="131763" cy="146050"/>
            </a:xfrm>
          </p:grpSpPr>
          <p:sp>
            <p:nvSpPr>
              <p:cNvPr id="418" name="Freeform 68">
                <a:extLst>
                  <a:ext uri="{FF2B5EF4-FFF2-40B4-BE49-F238E27FC236}">
                    <a16:creationId xmlns:a16="http://schemas.microsoft.com/office/drawing/2014/main" id="{769F431E-B872-478E-AFCB-2943473BBC8A}"/>
                  </a:ext>
                </a:extLst>
              </p:cNvPr>
              <p:cNvSpPr>
                <a:spLocks/>
              </p:cNvSpPr>
              <p:nvPr/>
            </p:nvSpPr>
            <p:spPr bwMode="auto">
              <a:xfrm>
                <a:off x="6633709" y="4542529"/>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19" name="Line 69">
                <a:extLst>
                  <a:ext uri="{FF2B5EF4-FFF2-40B4-BE49-F238E27FC236}">
                    <a16:creationId xmlns:a16="http://schemas.microsoft.com/office/drawing/2014/main" id="{39369E6B-C3B4-48B7-9055-2F127B7BB20F}"/>
                  </a:ext>
                </a:extLst>
              </p:cNvPr>
              <p:cNvSpPr>
                <a:spLocks noChangeShapeType="1"/>
              </p:cNvSpPr>
              <p:nvPr/>
            </p:nvSpPr>
            <p:spPr bwMode="auto">
              <a:xfrm flipH="1">
                <a:off x="6540046" y="4567929"/>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20" name="Freeform 70">
                <a:extLst>
                  <a:ext uri="{FF2B5EF4-FFF2-40B4-BE49-F238E27FC236}">
                    <a16:creationId xmlns:a16="http://schemas.microsoft.com/office/drawing/2014/main" id="{BA0FAD04-E96D-48ED-9D86-97975DA1A945}"/>
                  </a:ext>
                </a:extLst>
              </p:cNvPr>
              <p:cNvSpPr>
                <a:spLocks/>
              </p:cNvSpPr>
              <p:nvPr/>
            </p:nvSpPr>
            <p:spPr bwMode="auto">
              <a:xfrm>
                <a:off x="6633709" y="4601267"/>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21" name="Line 71">
                <a:extLst>
                  <a:ext uri="{FF2B5EF4-FFF2-40B4-BE49-F238E27FC236}">
                    <a16:creationId xmlns:a16="http://schemas.microsoft.com/office/drawing/2014/main" id="{32203B77-5F1E-4FE0-85DA-9DE30999EAC6}"/>
                  </a:ext>
                </a:extLst>
              </p:cNvPr>
              <p:cNvSpPr>
                <a:spLocks noChangeShapeType="1"/>
              </p:cNvSpPr>
              <p:nvPr/>
            </p:nvSpPr>
            <p:spPr bwMode="auto">
              <a:xfrm flipH="1">
                <a:off x="6540046" y="4626667"/>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22" name="Freeform 72">
                <a:extLst>
                  <a:ext uri="{FF2B5EF4-FFF2-40B4-BE49-F238E27FC236}">
                    <a16:creationId xmlns:a16="http://schemas.microsoft.com/office/drawing/2014/main" id="{12A9F8BA-E95C-4F30-9E3E-746B90874580}"/>
                  </a:ext>
                </a:extLst>
              </p:cNvPr>
              <p:cNvSpPr>
                <a:spLocks/>
              </p:cNvSpPr>
              <p:nvPr/>
            </p:nvSpPr>
            <p:spPr bwMode="auto">
              <a:xfrm>
                <a:off x="6633709" y="4660004"/>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23" name="Line 73">
                <a:extLst>
                  <a:ext uri="{FF2B5EF4-FFF2-40B4-BE49-F238E27FC236}">
                    <a16:creationId xmlns:a16="http://schemas.microsoft.com/office/drawing/2014/main" id="{CA21C55A-0EB4-4DA5-A885-F6175911A638}"/>
                  </a:ext>
                </a:extLst>
              </p:cNvPr>
              <p:cNvSpPr>
                <a:spLocks noChangeShapeType="1"/>
              </p:cNvSpPr>
              <p:nvPr/>
            </p:nvSpPr>
            <p:spPr bwMode="auto">
              <a:xfrm flipH="1">
                <a:off x="6540046" y="4685404"/>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424" name="Group 423">
            <a:extLst>
              <a:ext uri="{FF2B5EF4-FFF2-40B4-BE49-F238E27FC236}">
                <a16:creationId xmlns:a16="http://schemas.microsoft.com/office/drawing/2014/main" id="{8A47EB50-950E-411F-AF43-3DA0EFDA3335}"/>
              </a:ext>
            </a:extLst>
          </p:cNvPr>
          <p:cNvGrpSpPr/>
          <p:nvPr/>
        </p:nvGrpSpPr>
        <p:grpSpPr>
          <a:xfrm>
            <a:off x="2934678" y="3112902"/>
            <a:ext cx="492894" cy="492894"/>
            <a:chOff x="2628653" y="-768144"/>
            <a:chExt cx="492964" cy="492964"/>
          </a:xfrm>
        </p:grpSpPr>
        <p:sp>
          <p:nvSpPr>
            <p:cNvPr id="425" name="Oval 424">
              <a:extLst>
                <a:ext uri="{FF2B5EF4-FFF2-40B4-BE49-F238E27FC236}">
                  <a16:creationId xmlns:a16="http://schemas.microsoft.com/office/drawing/2014/main" id="{5C504166-F0A3-4029-B906-EF1D85B30942}"/>
                </a:ext>
              </a:extLst>
            </p:cNvPr>
            <p:cNvSpPr/>
            <p:nvPr/>
          </p:nvSpPr>
          <p:spPr bwMode="auto">
            <a:xfrm>
              <a:off x="2628653"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426" name="Group 425">
              <a:extLst>
                <a:ext uri="{FF2B5EF4-FFF2-40B4-BE49-F238E27FC236}">
                  <a16:creationId xmlns:a16="http://schemas.microsoft.com/office/drawing/2014/main" id="{BB79C984-4888-43C0-82D4-84AF53970AD4}"/>
                </a:ext>
              </a:extLst>
            </p:cNvPr>
            <p:cNvGrpSpPr>
              <a:grpSpLocks noChangeAspect="1"/>
            </p:cNvGrpSpPr>
            <p:nvPr/>
          </p:nvGrpSpPr>
          <p:grpSpPr>
            <a:xfrm>
              <a:off x="2757699" y="-603354"/>
              <a:ext cx="248001" cy="175975"/>
              <a:chOff x="-1347664" y="7159089"/>
              <a:chExt cx="331435" cy="235176"/>
            </a:xfrm>
            <a:noFill/>
          </p:grpSpPr>
          <p:sp>
            <p:nvSpPr>
              <p:cNvPr id="427" name="Oval 426">
                <a:extLst>
                  <a:ext uri="{FF2B5EF4-FFF2-40B4-BE49-F238E27FC236}">
                    <a16:creationId xmlns:a16="http://schemas.microsoft.com/office/drawing/2014/main" id="{C1D1C2AD-D030-4D42-ACA8-4D8A2AE7F90C}"/>
                  </a:ext>
                </a:extLst>
              </p:cNvPr>
              <p:cNvSpPr>
                <a:spLocks noChangeArrowheads="1"/>
              </p:cNvSpPr>
              <p:nvPr/>
            </p:nvSpPr>
            <p:spPr bwMode="auto">
              <a:xfrm>
                <a:off x="-1117585" y="7159089"/>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28" name="Freeform 114">
                <a:extLst>
                  <a:ext uri="{FF2B5EF4-FFF2-40B4-BE49-F238E27FC236}">
                    <a16:creationId xmlns:a16="http://schemas.microsoft.com/office/drawing/2014/main" id="{5ED878C6-0752-458A-8EB0-80AA3EF00D71}"/>
                  </a:ext>
                </a:extLst>
              </p:cNvPr>
              <p:cNvSpPr>
                <a:spLocks/>
              </p:cNvSpPr>
              <p:nvPr/>
            </p:nvSpPr>
            <p:spPr bwMode="auto">
              <a:xfrm>
                <a:off x="-1143993"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29" name="Oval 113">
                <a:extLst>
                  <a:ext uri="{FF2B5EF4-FFF2-40B4-BE49-F238E27FC236}">
                    <a16:creationId xmlns:a16="http://schemas.microsoft.com/office/drawing/2014/main" id="{4F1D70E4-AEEC-44E8-8048-8F5E2B21B1CB}"/>
                  </a:ext>
                </a:extLst>
              </p:cNvPr>
              <p:cNvSpPr>
                <a:spLocks noChangeArrowheads="1"/>
              </p:cNvSpPr>
              <p:nvPr/>
            </p:nvSpPr>
            <p:spPr bwMode="auto">
              <a:xfrm>
                <a:off x="-1220386" y="7255082"/>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30" name="Freeform 114">
                <a:extLst>
                  <a:ext uri="{FF2B5EF4-FFF2-40B4-BE49-F238E27FC236}">
                    <a16:creationId xmlns:a16="http://schemas.microsoft.com/office/drawing/2014/main" id="{7AF02971-5B46-496C-9D62-9EB025FC351F}"/>
                  </a:ext>
                </a:extLst>
              </p:cNvPr>
              <p:cNvSpPr>
                <a:spLocks/>
              </p:cNvSpPr>
              <p:nvPr/>
            </p:nvSpPr>
            <p:spPr bwMode="auto">
              <a:xfrm>
                <a:off x="-1246796" y="7330740"/>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31" name="Oval 430">
                <a:extLst>
                  <a:ext uri="{FF2B5EF4-FFF2-40B4-BE49-F238E27FC236}">
                    <a16:creationId xmlns:a16="http://schemas.microsoft.com/office/drawing/2014/main" id="{0935EE30-6EB6-4054-B632-EE1EA6382D28}"/>
                  </a:ext>
                </a:extLst>
              </p:cNvPr>
              <p:cNvSpPr>
                <a:spLocks noChangeArrowheads="1"/>
              </p:cNvSpPr>
              <p:nvPr/>
            </p:nvSpPr>
            <p:spPr bwMode="auto">
              <a:xfrm>
                <a:off x="-1321255" y="7159089"/>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432" name="Freeform 114">
                <a:extLst>
                  <a:ext uri="{FF2B5EF4-FFF2-40B4-BE49-F238E27FC236}">
                    <a16:creationId xmlns:a16="http://schemas.microsoft.com/office/drawing/2014/main" id="{9E1D6614-5D98-4AE4-AF51-EDA831D15807}"/>
                  </a:ext>
                </a:extLst>
              </p:cNvPr>
              <p:cNvSpPr>
                <a:spLocks/>
              </p:cNvSpPr>
              <p:nvPr/>
            </p:nvSpPr>
            <p:spPr bwMode="auto">
              <a:xfrm>
                <a:off x="-1347664"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433" name="Group 432">
            <a:extLst>
              <a:ext uri="{FF2B5EF4-FFF2-40B4-BE49-F238E27FC236}">
                <a16:creationId xmlns:a16="http://schemas.microsoft.com/office/drawing/2014/main" id="{A5F8C2E3-F622-434E-B41B-DDDC976197C6}"/>
              </a:ext>
            </a:extLst>
          </p:cNvPr>
          <p:cNvGrpSpPr/>
          <p:nvPr/>
        </p:nvGrpSpPr>
        <p:grpSpPr>
          <a:xfrm>
            <a:off x="5789451" y="4605376"/>
            <a:ext cx="492894" cy="492894"/>
            <a:chOff x="4328361" y="-768144"/>
            <a:chExt cx="492964" cy="492964"/>
          </a:xfrm>
        </p:grpSpPr>
        <p:sp>
          <p:nvSpPr>
            <p:cNvPr id="434" name="Oval 433">
              <a:extLst>
                <a:ext uri="{FF2B5EF4-FFF2-40B4-BE49-F238E27FC236}">
                  <a16:creationId xmlns:a16="http://schemas.microsoft.com/office/drawing/2014/main" id="{F7D619F5-3C65-4581-858E-677C9CFFC9E6}"/>
                </a:ext>
              </a:extLst>
            </p:cNvPr>
            <p:cNvSpPr/>
            <p:nvPr/>
          </p:nvSpPr>
          <p:spPr bwMode="auto">
            <a:xfrm>
              <a:off x="4328361"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435" name="Group 434">
              <a:extLst>
                <a:ext uri="{FF2B5EF4-FFF2-40B4-BE49-F238E27FC236}">
                  <a16:creationId xmlns:a16="http://schemas.microsoft.com/office/drawing/2014/main" id="{F6209A59-53B9-45EB-AF15-27A1C586B42E}"/>
                </a:ext>
              </a:extLst>
            </p:cNvPr>
            <p:cNvGrpSpPr/>
            <p:nvPr/>
          </p:nvGrpSpPr>
          <p:grpSpPr>
            <a:xfrm>
              <a:off x="4442249" y="-673756"/>
              <a:ext cx="272672" cy="251710"/>
              <a:chOff x="8544911" y="5705404"/>
              <a:chExt cx="400992" cy="370165"/>
            </a:xfrm>
            <a:noFill/>
          </p:grpSpPr>
          <p:sp>
            <p:nvSpPr>
              <p:cNvPr id="436" name="Oval 243">
                <a:extLst>
                  <a:ext uri="{FF2B5EF4-FFF2-40B4-BE49-F238E27FC236}">
                    <a16:creationId xmlns:a16="http://schemas.microsoft.com/office/drawing/2014/main" id="{5F2AB30B-928A-4D71-9F91-0CD0E2167BB3}"/>
                  </a:ext>
                </a:extLst>
              </p:cNvPr>
              <p:cNvSpPr>
                <a:spLocks noChangeArrowheads="1"/>
              </p:cNvSpPr>
              <p:nvPr/>
            </p:nvSpPr>
            <p:spPr bwMode="auto">
              <a:xfrm>
                <a:off x="8675500" y="5821569"/>
                <a:ext cx="146050" cy="146050"/>
              </a:xfrm>
              <a:prstGeom prst="ellipse">
                <a:avLst/>
              </a:prstGeom>
              <a:grp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37" name="Freeform 244">
                <a:extLst>
                  <a:ext uri="{FF2B5EF4-FFF2-40B4-BE49-F238E27FC236}">
                    <a16:creationId xmlns:a16="http://schemas.microsoft.com/office/drawing/2014/main" id="{48B2F9B6-DECF-4004-A9FE-72EA9A0C283B}"/>
                  </a:ext>
                </a:extLst>
              </p:cNvPr>
              <p:cNvSpPr>
                <a:spLocks/>
              </p:cNvSpPr>
              <p:nvPr/>
            </p:nvSpPr>
            <p:spPr bwMode="auto">
              <a:xfrm>
                <a:off x="8642162" y="5967619"/>
                <a:ext cx="214313" cy="107950"/>
              </a:xfrm>
              <a:custGeom>
                <a:avLst/>
                <a:gdLst>
                  <a:gd name="T0" fmla="*/ 185 w 185"/>
                  <a:gd name="T1" fmla="*/ 93 h 93"/>
                  <a:gd name="T2" fmla="*/ 92 w 185"/>
                  <a:gd name="T3" fmla="*/ 0 h 93"/>
                  <a:gd name="T4" fmla="*/ 0 w 185"/>
                  <a:gd name="T5" fmla="*/ 93 h 93"/>
                </a:gdLst>
                <a:ahLst/>
                <a:cxnLst>
                  <a:cxn ang="0">
                    <a:pos x="T0" y="T1"/>
                  </a:cxn>
                  <a:cxn ang="0">
                    <a:pos x="T2" y="T3"/>
                  </a:cxn>
                  <a:cxn ang="0">
                    <a:pos x="T4" y="T5"/>
                  </a:cxn>
                </a:cxnLst>
                <a:rect l="0" t="0" r="r" b="b"/>
                <a:pathLst>
                  <a:path w="185" h="93">
                    <a:moveTo>
                      <a:pt x="185" y="93"/>
                    </a:moveTo>
                    <a:cubicBezTo>
                      <a:pt x="185" y="42"/>
                      <a:pt x="143" y="0"/>
                      <a:pt x="92" y="0"/>
                    </a:cubicBezTo>
                    <a:cubicBezTo>
                      <a:pt x="41" y="0"/>
                      <a:pt x="0" y="42"/>
                      <a:pt x="0" y="93"/>
                    </a:cubicBezTo>
                  </a:path>
                </a:pathLst>
              </a:custGeom>
              <a:grp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38" name="Freeform 245">
                <a:extLst>
                  <a:ext uri="{FF2B5EF4-FFF2-40B4-BE49-F238E27FC236}">
                    <a16:creationId xmlns:a16="http://schemas.microsoft.com/office/drawing/2014/main" id="{FBCBC8FD-0F68-437B-B26E-351D6C702B7C}"/>
                  </a:ext>
                </a:extLst>
              </p:cNvPr>
              <p:cNvSpPr>
                <a:spLocks/>
              </p:cNvSpPr>
              <p:nvPr/>
            </p:nvSpPr>
            <p:spPr bwMode="auto">
              <a:xfrm>
                <a:off x="8642162" y="5967619"/>
                <a:ext cx="214313" cy="107950"/>
              </a:xfrm>
              <a:custGeom>
                <a:avLst/>
                <a:gdLst>
                  <a:gd name="T0" fmla="*/ 185 w 185"/>
                  <a:gd name="T1" fmla="*/ 93 h 93"/>
                  <a:gd name="T2" fmla="*/ 92 w 185"/>
                  <a:gd name="T3" fmla="*/ 0 h 93"/>
                  <a:gd name="T4" fmla="*/ 0 w 185"/>
                  <a:gd name="T5" fmla="*/ 93 h 93"/>
                </a:gdLst>
                <a:ahLst/>
                <a:cxnLst>
                  <a:cxn ang="0">
                    <a:pos x="T0" y="T1"/>
                  </a:cxn>
                  <a:cxn ang="0">
                    <a:pos x="T2" y="T3"/>
                  </a:cxn>
                  <a:cxn ang="0">
                    <a:pos x="T4" y="T5"/>
                  </a:cxn>
                </a:cxnLst>
                <a:rect l="0" t="0" r="r" b="b"/>
                <a:pathLst>
                  <a:path w="185" h="93">
                    <a:moveTo>
                      <a:pt x="185" y="93"/>
                    </a:moveTo>
                    <a:cubicBezTo>
                      <a:pt x="185" y="42"/>
                      <a:pt x="143" y="0"/>
                      <a:pt x="92" y="0"/>
                    </a:cubicBezTo>
                    <a:cubicBezTo>
                      <a:pt x="41" y="0"/>
                      <a:pt x="0" y="42"/>
                      <a:pt x="0" y="93"/>
                    </a:cubicBezTo>
                  </a:path>
                </a:pathLst>
              </a:custGeom>
              <a:grpFill/>
              <a:ln w="12700" cap="sq">
                <a:solidFill>
                  <a:srgbClr val="002060"/>
                </a:solidFill>
                <a:prstDash val="solid"/>
                <a:round/>
                <a:headEnd/>
                <a:tailEnd/>
              </a:ln>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39" name="Freeform 246">
                <a:extLst>
                  <a:ext uri="{FF2B5EF4-FFF2-40B4-BE49-F238E27FC236}">
                    <a16:creationId xmlns:a16="http://schemas.microsoft.com/office/drawing/2014/main" id="{B8A219B4-BD66-4D02-81C9-94692B366203}"/>
                  </a:ext>
                </a:extLst>
              </p:cNvPr>
              <p:cNvSpPr>
                <a:spLocks/>
              </p:cNvSpPr>
              <p:nvPr/>
            </p:nvSpPr>
            <p:spPr bwMode="auto">
              <a:xfrm>
                <a:off x="8544911" y="5862981"/>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40" name="Freeform 246">
                <a:extLst>
                  <a:ext uri="{FF2B5EF4-FFF2-40B4-BE49-F238E27FC236}">
                    <a16:creationId xmlns:a16="http://schemas.microsoft.com/office/drawing/2014/main" id="{604CF5E9-02BC-4FFA-9E6E-54050822ADA9}"/>
                  </a:ext>
                </a:extLst>
              </p:cNvPr>
              <p:cNvSpPr>
                <a:spLocks/>
              </p:cNvSpPr>
              <p:nvPr/>
            </p:nvSpPr>
            <p:spPr bwMode="auto">
              <a:xfrm>
                <a:off x="8699427" y="5705404"/>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41" name="Freeform 246">
                <a:extLst>
                  <a:ext uri="{FF2B5EF4-FFF2-40B4-BE49-F238E27FC236}">
                    <a16:creationId xmlns:a16="http://schemas.microsoft.com/office/drawing/2014/main" id="{0D2D1A17-85DE-4656-88A9-577A45B73FEE}"/>
                  </a:ext>
                </a:extLst>
              </p:cNvPr>
              <p:cNvSpPr>
                <a:spLocks/>
              </p:cNvSpPr>
              <p:nvPr/>
            </p:nvSpPr>
            <p:spPr bwMode="auto">
              <a:xfrm>
                <a:off x="8857003" y="5858390"/>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spTree>
    <p:extLst>
      <p:ext uri="{BB962C8B-B14F-4D97-AF65-F5344CB8AC3E}">
        <p14:creationId xmlns:p14="http://schemas.microsoft.com/office/powerpoint/2010/main" val="138748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391"/>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391"/>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415"/>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415"/>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424"/>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424"/>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433"/>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433"/>
                                        </p:tgtEl>
                                      </p:cBhvr>
                                      <p:by x="0" y="0"/>
                                    </p:animScale>
                                  </p:childTnLst>
                                </p:cTn>
                              </p:par>
                              <p:par>
                                <p:cTn id="21" presetID="1" presetClass="entr" presetSubtype="0" fill="hold" nodeType="withEffect">
                                  <p:stCondLst>
                                    <p:cond delay="0"/>
                                  </p:stCondLst>
                                  <p:childTnLst>
                                    <p:set>
                                      <p:cBhvr>
                                        <p:cTn id="22" dur="1" fill="hold">
                                          <p:stCondLst>
                                            <p:cond delay="499"/>
                                          </p:stCondLst>
                                        </p:cTn>
                                        <p:tgtEl>
                                          <p:spTgt spid="382"/>
                                        </p:tgtEl>
                                        <p:attrNameLst>
                                          <p:attrName>style.visibility</p:attrName>
                                        </p:attrNameLst>
                                      </p:cBhvr>
                                      <p:to>
                                        <p:strVal val="visible"/>
                                      </p:to>
                                    </p:set>
                                  </p:childTnLst>
                                </p:cTn>
                              </p:par>
                              <p:par>
                                <p:cTn id="23" presetID="6" presetClass="emph" presetSubtype="0" accel="100000" autoRev="1" fill="hold" nodeType="withEffect">
                                  <p:stCondLst>
                                    <p:cond delay="0"/>
                                  </p:stCondLst>
                                  <p:childTnLst>
                                    <p:animScale>
                                      <p:cBhvr>
                                        <p:cTn id="24" dur="500" fill="hold"/>
                                        <p:tgtEl>
                                          <p:spTgt spid="382"/>
                                        </p:tgtEl>
                                      </p:cBhvr>
                                      <p:by x="0" y="0"/>
                                    </p:animScale>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8" name="Straight Connector 777"/>
          <p:cNvCxnSpPr/>
          <p:nvPr/>
        </p:nvCxnSpPr>
        <p:spPr>
          <a:xfrm flipH="1" flipV="1">
            <a:off x="2287278" y="4648882"/>
            <a:ext cx="1269575" cy="1045532"/>
          </a:xfrm>
          <a:prstGeom prst="line">
            <a:avLst/>
          </a:prstGeom>
          <a:noFill/>
          <a:ln w="19050" cap="flat" cmpd="sng" algn="ctr">
            <a:solidFill>
              <a:srgbClr val="E1E1E1"/>
            </a:solidFill>
            <a:prstDash val="solid"/>
            <a:headEnd type="none"/>
            <a:tailEnd type="none"/>
          </a:ln>
          <a:effectLst/>
        </p:spPr>
      </p:cxnSp>
      <p:cxnSp>
        <p:nvCxnSpPr>
          <p:cNvPr id="779" name="Straight Connector 778"/>
          <p:cNvCxnSpPr/>
          <p:nvPr/>
        </p:nvCxnSpPr>
        <p:spPr>
          <a:xfrm flipH="1">
            <a:off x="7738981" y="3902073"/>
            <a:ext cx="149362" cy="1941703"/>
          </a:xfrm>
          <a:prstGeom prst="line">
            <a:avLst/>
          </a:prstGeom>
          <a:noFill/>
          <a:ln w="19050" cap="flat" cmpd="sng" algn="ctr">
            <a:solidFill>
              <a:srgbClr val="E1E1E1"/>
            </a:solidFill>
            <a:prstDash val="solid"/>
            <a:headEnd type="none"/>
            <a:tailEnd type="none"/>
          </a:ln>
          <a:effectLst/>
        </p:spPr>
      </p:cxnSp>
      <p:cxnSp>
        <p:nvCxnSpPr>
          <p:cNvPr id="780" name="Straight Connector 779"/>
          <p:cNvCxnSpPr/>
          <p:nvPr/>
        </p:nvCxnSpPr>
        <p:spPr>
          <a:xfrm flipH="1">
            <a:off x="10427492" y="3080585"/>
            <a:ext cx="224042" cy="1941702"/>
          </a:xfrm>
          <a:prstGeom prst="line">
            <a:avLst/>
          </a:prstGeom>
          <a:noFill/>
          <a:ln w="19050" cap="flat" cmpd="sng" algn="ctr">
            <a:solidFill>
              <a:srgbClr val="E1E1E1"/>
            </a:solidFill>
            <a:prstDash val="solid"/>
            <a:headEnd type="none"/>
            <a:tailEnd type="none"/>
          </a:ln>
          <a:effectLst/>
        </p:spPr>
      </p:cxnSp>
      <p:cxnSp>
        <p:nvCxnSpPr>
          <p:cNvPr id="781" name="Straight Connector 780"/>
          <p:cNvCxnSpPr/>
          <p:nvPr/>
        </p:nvCxnSpPr>
        <p:spPr>
          <a:xfrm flipH="1" flipV="1">
            <a:off x="5199830" y="2408455"/>
            <a:ext cx="1344255" cy="1642979"/>
          </a:xfrm>
          <a:prstGeom prst="line">
            <a:avLst/>
          </a:prstGeom>
          <a:noFill/>
          <a:ln w="19050" cap="flat" cmpd="sng" algn="ctr">
            <a:solidFill>
              <a:srgbClr val="E1E1E1"/>
            </a:solidFill>
            <a:prstDash val="solid"/>
            <a:headEnd type="none"/>
            <a:tailEnd type="none"/>
          </a:ln>
          <a:effectLst/>
        </p:spPr>
      </p:cxnSp>
      <p:cxnSp>
        <p:nvCxnSpPr>
          <p:cNvPr id="782" name="Straight Connector 781"/>
          <p:cNvCxnSpPr/>
          <p:nvPr/>
        </p:nvCxnSpPr>
        <p:spPr>
          <a:xfrm flipV="1">
            <a:off x="4303660" y="2408455"/>
            <a:ext cx="896170" cy="746809"/>
          </a:xfrm>
          <a:prstGeom prst="line">
            <a:avLst/>
          </a:prstGeom>
          <a:noFill/>
          <a:ln w="19050" cap="flat" cmpd="sng" algn="ctr">
            <a:solidFill>
              <a:srgbClr val="E1E1E1"/>
            </a:solidFill>
            <a:prstDash val="solid"/>
            <a:headEnd type="none"/>
            <a:tailEnd type="none"/>
          </a:ln>
          <a:effectLst/>
        </p:spPr>
      </p:cxnSp>
      <p:cxnSp>
        <p:nvCxnSpPr>
          <p:cNvPr id="783" name="Straight Connector 782"/>
          <p:cNvCxnSpPr/>
          <p:nvPr/>
        </p:nvCxnSpPr>
        <p:spPr>
          <a:xfrm flipV="1">
            <a:off x="1881741" y="3827392"/>
            <a:ext cx="3094047" cy="1897532"/>
          </a:xfrm>
          <a:prstGeom prst="line">
            <a:avLst/>
          </a:prstGeom>
          <a:noFill/>
          <a:ln w="19050" cap="flat" cmpd="sng" algn="ctr">
            <a:solidFill>
              <a:srgbClr val="E1E1E1"/>
            </a:solidFill>
            <a:prstDash val="solid"/>
            <a:headEnd type="none"/>
            <a:tailEnd type="none"/>
          </a:ln>
          <a:effectLst/>
        </p:spPr>
      </p:cxnSp>
      <p:sp>
        <p:nvSpPr>
          <p:cNvPr id="784" name="TextBox 783"/>
          <p:cNvSpPr txBox="1"/>
          <p:nvPr/>
        </p:nvSpPr>
        <p:spPr>
          <a:xfrm>
            <a:off x="282547" y="439701"/>
            <a:ext cx="11533008" cy="628592"/>
          </a:xfrm>
          <a:prstGeom prst="rect">
            <a:avLst/>
          </a:prstGeom>
          <a:noFill/>
        </p:spPr>
        <p:txBody>
          <a:bodyPr wrap="square" lIns="179234" tIns="143387" rIns="179234" bIns="143387" rtlCol="0">
            <a:spAutoFit/>
          </a:bodyPr>
          <a:lstStyle/>
          <a:p>
            <a:pPr marL="0" marR="0" lvl="0" indent="0" algn="l" defTabSz="896042" rtl="0" eaLnBrk="1" fontAlgn="auto" latinLnBrk="0" hangingPunct="1">
              <a:lnSpc>
                <a:spcPct val="90000"/>
              </a:lnSpc>
              <a:spcBef>
                <a:spcPts val="0"/>
              </a:spcBef>
              <a:spcAft>
                <a:spcPts val="588"/>
              </a:spcAft>
              <a:buClrTx/>
              <a:buSzTx/>
              <a:buFontTx/>
              <a:buNone/>
              <a:tabLst/>
              <a:defRPr/>
            </a:pPr>
            <a:r>
              <a:rPr kumimoji="0" lang="en-US" sz="2400" b="0" i="0" u="none" strike="noStrike" kern="0" cap="none" spc="-29" normalizeH="0" baseline="0" noProof="0">
                <a:ln>
                  <a:noFill/>
                </a:ln>
                <a:solidFill>
                  <a:srgbClr val="FFFFFF"/>
                </a:solidFill>
                <a:effectLst/>
                <a:uLnTx/>
                <a:uFillTx/>
                <a:latin typeface="Segoe UI Semilight" panose="020B0402040204020203" pitchFamily="34" charset="0"/>
                <a:ea typeface="+mn-ea"/>
                <a:cs typeface="Segoe UI Semilight" panose="020B0402040204020203" pitchFamily="34" charset="0"/>
              </a:rPr>
              <a:t>Connected Data: </a:t>
            </a:r>
            <a:r>
              <a:rPr kumimoji="0" lang="en-US" sz="2400" b="0" i="0" u="none" strike="noStrike" kern="0" cap="none" spc="-29" normalizeH="0" baseline="0" noProof="0">
                <a:ln>
                  <a:noFill/>
                </a:ln>
                <a:solidFill>
                  <a:srgbClr val="0078D7"/>
                </a:solidFill>
                <a:effectLst/>
                <a:uLnTx/>
                <a:uFillTx/>
                <a:latin typeface="Segoe UI Semilight" panose="020B0402040204020203" pitchFamily="34" charset="0"/>
                <a:ea typeface="+mn-ea"/>
                <a:cs typeface="Segoe UI Semilight" panose="020B0402040204020203" pitchFamily="34" charset="0"/>
              </a:rPr>
              <a:t>Dynamics 365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gradFill>
                  <a:gsLst>
                    <a:gs pos="75221">
                      <a:srgbClr val="DC3C00"/>
                    </a:gs>
                    <a:gs pos="43000">
                      <a:srgbClr val="DC3C00"/>
                    </a:gs>
                  </a:gsLst>
                  <a:lin ang="5400000" scaled="1"/>
                </a:gradFill>
                <a:effectLst/>
                <a:uLnTx/>
                <a:uFillTx/>
                <a:latin typeface="Segoe UI Semilight" panose="020B0402040204020203" pitchFamily="34" charset="0"/>
                <a:ea typeface="+mn-ea"/>
                <a:cs typeface="Segoe UI Semilight" panose="020B0402040204020203" pitchFamily="34" charset="0"/>
              </a:rPr>
              <a:t>Office 365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solidFill>
                  <a:srgbClr val="0078D7">
                    <a:lumMod val="60000"/>
                    <a:lumOff val="40000"/>
                  </a:srgbClr>
                </a:solidFill>
                <a:effectLst/>
                <a:uLnTx/>
                <a:uFillTx/>
                <a:latin typeface="Segoe UI Semilight" panose="020B0402040204020203" pitchFamily="34" charset="0"/>
                <a:ea typeface="+mn-ea"/>
                <a:cs typeface="Segoe UI Semilight" panose="020B0402040204020203" pitchFamily="34" charset="0"/>
              </a:rPr>
              <a:t>LinkedIn</a:t>
            </a:r>
            <a:r>
              <a:rPr kumimoji="0" lang="en-US" sz="2400" b="0" i="0" u="none" strike="noStrike" kern="0" cap="none" spc="-29" normalizeH="0" baseline="0" noProof="0">
                <a:ln>
                  <a:noFill/>
                </a:ln>
                <a:gradFill>
                  <a:gsLst>
                    <a:gs pos="75221">
                      <a:srgbClr val="DC3C00"/>
                    </a:gs>
                    <a:gs pos="43000">
                      <a:srgbClr val="DC3C00"/>
                    </a:gs>
                  </a:gsLst>
                  <a:lin ang="5400000" scaled="1"/>
                </a:gra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gradFill>
                  <a:gsLst>
                    <a:gs pos="77876">
                      <a:srgbClr val="FFFFFF">
                        <a:lumMod val="65000"/>
                      </a:srgbClr>
                    </a:gs>
                    <a:gs pos="48673">
                      <a:srgbClr val="FFFFFF">
                        <a:lumMod val="65000"/>
                      </a:srgbClr>
                    </a:gs>
                  </a:gsLst>
                </a:gradFill>
                <a:effectLst/>
                <a:uLnTx/>
                <a:uFillTx/>
                <a:latin typeface="Segoe UI Semilight" panose="020B0402040204020203" pitchFamily="34" charset="0"/>
                <a:ea typeface="+mn-ea"/>
                <a:cs typeface="Segoe UI Semilight" panose="020B0402040204020203" pitchFamily="34" charset="0"/>
              </a:rPr>
              <a:t>+</a:t>
            </a:r>
            <a:r>
              <a:rPr kumimoji="0" lang="en-US" sz="2400" b="0" i="0" u="none" strike="noStrike" kern="0" cap="none" spc="-29" normalizeH="0" baseline="0" noProof="0">
                <a:ln>
                  <a:noFill/>
                </a:ln>
                <a:solidFill>
                  <a:srgbClr val="FF0000"/>
                </a:solidFill>
                <a:effectLst/>
                <a:uLnTx/>
                <a:uFillTx/>
                <a:latin typeface="Segoe UI Semilight" panose="020B0402040204020203" pitchFamily="34" charset="0"/>
                <a:ea typeface="+mn-ea"/>
                <a:cs typeface="Segoe UI Semilight" panose="020B0402040204020203" pitchFamily="34" charset="0"/>
              </a:rPr>
              <a:t> </a:t>
            </a:r>
            <a:r>
              <a:rPr kumimoji="0" lang="en-US" sz="2400" b="0" i="0" u="none" strike="noStrike" kern="0" cap="none" spc="-29" normalizeH="0" baseline="0" noProof="0">
                <a:ln>
                  <a:noFill/>
                </a:ln>
                <a:solidFill>
                  <a:srgbClr val="7030A0"/>
                </a:solidFill>
                <a:effectLst/>
                <a:uLnTx/>
                <a:uFillTx/>
                <a:latin typeface="Segoe UI Semilight" panose="020B0402040204020203" pitchFamily="34" charset="0"/>
                <a:ea typeface="+mn-ea"/>
                <a:cs typeface="Segoe UI Semilight" panose="020B0402040204020203" pitchFamily="34" charset="0"/>
              </a:rPr>
              <a:t>Partner Solutions</a:t>
            </a:r>
          </a:p>
        </p:txBody>
      </p:sp>
      <p:sp>
        <p:nvSpPr>
          <p:cNvPr id="785" name="Mobile node 1"/>
          <p:cNvSpPr/>
          <p:nvPr/>
        </p:nvSpPr>
        <p:spPr bwMode="auto">
          <a:xfrm>
            <a:off x="7482948" y="5823678"/>
            <a:ext cx="8960" cy="8960"/>
          </a:xfrm>
          <a:prstGeom prst="ellipse">
            <a:avLst/>
          </a:prstGeom>
          <a:solidFill>
            <a:srgbClr val="FFFFFF">
              <a:lumMod val="85000"/>
            </a:srgbClr>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6" name="Mobile node 1"/>
          <p:cNvSpPr/>
          <p:nvPr/>
        </p:nvSpPr>
        <p:spPr bwMode="auto">
          <a:xfrm>
            <a:off x="913799" y="468459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7" name="Mobile node 1"/>
          <p:cNvSpPr/>
          <p:nvPr/>
        </p:nvSpPr>
        <p:spPr bwMode="auto">
          <a:xfrm>
            <a:off x="7993312"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8" name="Mobile node 1"/>
          <p:cNvSpPr/>
          <p:nvPr/>
        </p:nvSpPr>
        <p:spPr bwMode="auto">
          <a:xfrm>
            <a:off x="11083898" y="392172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789" name="Mobile node 1"/>
          <p:cNvSpPr/>
          <p:nvPr/>
        </p:nvSpPr>
        <p:spPr bwMode="auto">
          <a:xfrm>
            <a:off x="3901028" y="381796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790" name="Straight Connector 789"/>
          <p:cNvCxnSpPr/>
          <p:nvPr/>
        </p:nvCxnSpPr>
        <p:spPr>
          <a:xfrm>
            <a:off x="1689830" y="2408454"/>
            <a:ext cx="1493617" cy="970852"/>
          </a:xfrm>
          <a:prstGeom prst="line">
            <a:avLst/>
          </a:prstGeom>
          <a:noFill/>
          <a:ln w="19050" cap="flat" cmpd="sng" algn="ctr">
            <a:solidFill>
              <a:srgbClr val="E1E1E1"/>
            </a:solidFill>
            <a:prstDash val="solid"/>
            <a:headEnd type="none"/>
            <a:tailEnd type="none"/>
          </a:ln>
          <a:effectLst/>
        </p:spPr>
      </p:cxnSp>
      <p:cxnSp>
        <p:nvCxnSpPr>
          <p:cNvPr id="791" name="Straight Connector 790"/>
          <p:cNvCxnSpPr/>
          <p:nvPr/>
        </p:nvCxnSpPr>
        <p:spPr>
          <a:xfrm flipV="1">
            <a:off x="1764510" y="1960372"/>
            <a:ext cx="2091065" cy="448084"/>
          </a:xfrm>
          <a:prstGeom prst="line">
            <a:avLst/>
          </a:prstGeom>
          <a:noFill/>
          <a:ln w="19050" cap="flat" cmpd="sng" algn="ctr">
            <a:solidFill>
              <a:srgbClr val="E1E1E1"/>
            </a:solidFill>
            <a:prstDash val="solid"/>
            <a:headEnd type="none"/>
            <a:tailEnd type="none"/>
          </a:ln>
          <a:effectLst/>
        </p:spPr>
      </p:cxnSp>
      <p:cxnSp>
        <p:nvCxnSpPr>
          <p:cNvPr id="792" name="Straight Connector 791"/>
          <p:cNvCxnSpPr/>
          <p:nvPr/>
        </p:nvCxnSpPr>
        <p:spPr>
          <a:xfrm flipH="1" flipV="1">
            <a:off x="3829939" y="1984385"/>
            <a:ext cx="473722" cy="1096199"/>
          </a:xfrm>
          <a:prstGeom prst="line">
            <a:avLst/>
          </a:prstGeom>
          <a:noFill/>
          <a:ln w="19050" cap="flat" cmpd="sng" algn="ctr">
            <a:solidFill>
              <a:srgbClr val="E1E1E1"/>
            </a:solidFill>
            <a:prstDash val="solid"/>
            <a:headEnd type="none"/>
            <a:tailEnd type="none"/>
          </a:ln>
          <a:effectLst/>
        </p:spPr>
      </p:cxnSp>
      <p:cxnSp>
        <p:nvCxnSpPr>
          <p:cNvPr id="793" name="Straight Connector 792"/>
          <p:cNvCxnSpPr/>
          <p:nvPr/>
        </p:nvCxnSpPr>
        <p:spPr>
          <a:xfrm flipH="1">
            <a:off x="1913872" y="4574200"/>
            <a:ext cx="448085" cy="1120213"/>
          </a:xfrm>
          <a:prstGeom prst="line">
            <a:avLst/>
          </a:prstGeom>
          <a:noFill/>
          <a:ln w="19050" cap="flat" cmpd="sng" algn="ctr">
            <a:solidFill>
              <a:srgbClr val="E1E1E1"/>
            </a:solidFill>
            <a:prstDash val="solid"/>
            <a:headEnd type="none"/>
            <a:tailEnd type="none"/>
          </a:ln>
          <a:effectLst/>
        </p:spPr>
      </p:cxnSp>
      <p:cxnSp>
        <p:nvCxnSpPr>
          <p:cNvPr id="794" name="Straight Connector 793"/>
          <p:cNvCxnSpPr/>
          <p:nvPr/>
        </p:nvCxnSpPr>
        <p:spPr>
          <a:xfrm flipH="1" flipV="1">
            <a:off x="3855575" y="1960370"/>
            <a:ext cx="1344255" cy="448085"/>
          </a:xfrm>
          <a:prstGeom prst="line">
            <a:avLst/>
          </a:prstGeom>
          <a:noFill/>
          <a:ln w="19050" cap="flat" cmpd="sng" algn="ctr">
            <a:solidFill>
              <a:srgbClr val="E1E1E1"/>
            </a:solidFill>
            <a:prstDash val="solid"/>
            <a:headEnd type="none"/>
            <a:tailEnd type="none"/>
          </a:ln>
          <a:effectLst/>
        </p:spPr>
      </p:cxnSp>
      <p:cxnSp>
        <p:nvCxnSpPr>
          <p:cNvPr id="795" name="Straight Connector 794"/>
          <p:cNvCxnSpPr/>
          <p:nvPr/>
        </p:nvCxnSpPr>
        <p:spPr>
          <a:xfrm flipV="1">
            <a:off x="6842809" y="2259093"/>
            <a:ext cx="0" cy="1045533"/>
          </a:xfrm>
          <a:prstGeom prst="line">
            <a:avLst/>
          </a:prstGeom>
          <a:noFill/>
          <a:ln w="19050" cap="flat" cmpd="sng" algn="ctr">
            <a:solidFill>
              <a:srgbClr val="E1E1E1"/>
            </a:solidFill>
            <a:prstDash val="solid"/>
            <a:headEnd type="none"/>
            <a:tailEnd type="none"/>
          </a:ln>
          <a:effectLst/>
        </p:spPr>
      </p:cxnSp>
      <p:cxnSp>
        <p:nvCxnSpPr>
          <p:cNvPr id="796" name="Straight Connector 795"/>
          <p:cNvCxnSpPr/>
          <p:nvPr/>
        </p:nvCxnSpPr>
        <p:spPr>
          <a:xfrm flipH="1" flipV="1">
            <a:off x="6842809" y="2259093"/>
            <a:ext cx="1941703" cy="522765"/>
          </a:xfrm>
          <a:prstGeom prst="line">
            <a:avLst/>
          </a:prstGeom>
          <a:noFill/>
          <a:ln w="19050" cap="flat" cmpd="sng" algn="ctr">
            <a:solidFill>
              <a:srgbClr val="E1E1E1"/>
            </a:solidFill>
            <a:prstDash val="solid"/>
            <a:headEnd type="none"/>
            <a:tailEnd type="none"/>
          </a:ln>
          <a:effectLst/>
        </p:spPr>
      </p:cxnSp>
      <p:cxnSp>
        <p:nvCxnSpPr>
          <p:cNvPr id="797" name="Straight Connector 796"/>
          <p:cNvCxnSpPr/>
          <p:nvPr/>
        </p:nvCxnSpPr>
        <p:spPr>
          <a:xfrm flipV="1">
            <a:off x="7888342" y="1811008"/>
            <a:ext cx="1642979" cy="2016384"/>
          </a:xfrm>
          <a:prstGeom prst="line">
            <a:avLst/>
          </a:prstGeom>
          <a:noFill/>
          <a:ln w="19050" cap="flat" cmpd="sng" algn="ctr">
            <a:solidFill>
              <a:srgbClr val="E1E1E1"/>
            </a:solidFill>
            <a:prstDash val="solid"/>
            <a:headEnd type="none"/>
            <a:tailEnd type="none"/>
          </a:ln>
          <a:effectLst/>
        </p:spPr>
      </p:cxnSp>
      <p:cxnSp>
        <p:nvCxnSpPr>
          <p:cNvPr id="798" name="Straight Connector 797"/>
          <p:cNvCxnSpPr/>
          <p:nvPr/>
        </p:nvCxnSpPr>
        <p:spPr>
          <a:xfrm flipH="1" flipV="1">
            <a:off x="9531321" y="1811009"/>
            <a:ext cx="1120213" cy="1194894"/>
          </a:xfrm>
          <a:prstGeom prst="line">
            <a:avLst/>
          </a:prstGeom>
          <a:noFill/>
          <a:ln w="19050" cap="flat" cmpd="sng" algn="ctr">
            <a:solidFill>
              <a:srgbClr val="E1E1E1"/>
            </a:solidFill>
            <a:prstDash val="solid"/>
            <a:headEnd type="none"/>
            <a:tailEnd type="none"/>
          </a:ln>
          <a:effectLst/>
        </p:spPr>
      </p:cxnSp>
      <p:cxnSp>
        <p:nvCxnSpPr>
          <p:cNvPr id="799" name="Straight Connector 798"/>
          <p:cNvCxnSpPr>
            <a:stCxn id="956" idx="4"/>
          </p:cNvCxnSpPr>
          <p:nvPr/>
        </p:nvCxnSpPr>
        <p:spPr>
          <a:xfrm flipH="1">
            <a:off x="7738981" y="4680340"/>
            <a:ext cx="889886" cy="1088754"/>
          </a:xfrm>
          <a:prstGeom prst="line">
            <a:avLst/>
          </a:prstGeom>
          <a:noFill/>
          <a:ln w="19050" cap="flat" cmpd="sng" algn="ctr">
            <a:solidFill>
              <a:srgbClr val="E1E1E1"/>
            </a:solidFill>
            <a:prstDash val="solid"/>
            <a:headEnd type="none"/>
            <a:tailEnd type="none"/>
          </a:ln>
          <a:effectLst/>
        </p:spPr>
      </p:cxnSp>
      <p:cxnSp>
        <p:nvCxnSpPr>
          <p:cNvPr id="800" name="Straight Connector 799"/>
          <p:cNvCxnSpPr/>
          <p:nvPr/>
        </p:nvCxnSpPr>
        <p:spPr>
          <a:xfrm flipH="1" flipV="1">
            <a:off x="9381961" y="4051435"/>
            <a:ext cx="1045533" cy="896170"/>
          </a:xfrm>
          <a:prstGeom prst="line">
            <a:avLst/>
          </a:prstGeom>
          <a:noFill/>
          <a:ln w="19050" cap="flat" cmpd="sng" algn="ctr">
            <a:solidFill>
              <a:srgbClr val="E1E1E1"/>
            </a:solidFill>
            <a:prstDash val="solid"/>
            <a:headEnd type="none"/>
            <a:tailEnd type="none"/>
          </a:ln>
          <a:effectLst/>
        </p:spPr>
      </p:cxnSp>
      <p:cxnSp>
        <p:nvCxnSpPr>
          <p:cNvPr id="801" name="Straight Connector 800"/>
          <p:cNvCxnSpPr/>
          <p:nvPr/>
        </p:nvCxnSpPr>
        <p:spPr>
          <a:xfrm>
            <a:off x="6544086" y="4051435"/>
            <a:ext cx="1194894" cy="1717660"/>
          </a:xfrm>
          <a:prstGeom prst="line">
            <a:avLst/>
          </a:prstGeom>
          <a:noFill/>
          <a:ln w="19050" cap="flat" cmpd="sng" algn="ctr">
            <a:solidFill>
              <a:srgbClr val="E1E1E1"/>
            </a:solidFill>
            <a:prstDash val="solid"/>
            <a:headEnd type="none"/>
            <a:tailEnd type="none"/>
          </a:ln>
          <a:effectLst/>
        </p:spPr>
      </p:cxnSp>
      <p:cxnSp>
        <p:nvCxnSpPr>
          <p:cNvPr id="802" name="Straight Connector 801"/>
          <p:cNvCxnSpPr/>
          <p:nvPr/>
        </p:nvCxnSpPr>
        <p:spPr>
          <a:xfrm>
            <a:off x="5052025" y="3975198"/>
            <a:ext cx="969296" cy="823045"/>
          </a:xfrm>
          <a:prstGeom prst="line">
            <a:avLst/>
          </a:prstGeom>
          <a:noFill/>
          <a:ln w="19050" cap="flat" cmpd="sng" algn="ctr">
            <a:solidFill>
              <a:srgbClr val="E1E1E1"/>
            </a:solidFill>
            <a:prstDash val="solid"/>
            <a:headEnd type="none"/>
            <a:tailEnd type="none"/>
          </a:ln>
          <a:effectLst/>
        </p:spPr>
      </p:cxnSp>
      <p:cxnSp>
        <p:nvCxnSpPr>
          <p:cNvPr id="803" name="Straight Connector 802"/>
          <p:cNvCxnSpPr/>
          <p:nvPr/>
        </p:nvCxnSpPr>
        <p:spPr>
          <a:xfrm flipH="1">
            <a:off x="4975787" y="3080583"/>
            <a:ext cx="1941703" cy="746809"/>
          </a:xfrm>
          <a:prstGeom prst="line">
            <a:avLst/>
          </a:prstGeom>
          <a:noFill/>
          <a:ln w="19050" cap="flat" cmpd="sng" algn="ctr">
            <a:solidFill>
              <a:srgbClr val="E1E1E1"/>
            </a:solidFill>
            <a:prstDash val="solid"/>
            <a:headEnd type="none"/>
            <a:tailEnd type="none"/>
          </a:ln>
          <a:effectLst/>
        </p:spPr>
      </p:cxnSp>
      <p:cxnSp>
        <p:nvCxnSpPr>
          <p:cNvPr id="804" name="Straight Connector 803"/>
          <p:cNvCxnSpPr/>
          <p:nvPr/>
        </p:nvCxnSpPr>
        <p:spPr>
          <a:xfrm>
            <a:off x="1017702" y="4798244"/>
            <a:ext cx="886430" cy="964358"/>
          </a:xfrm>
          <a:prstGeom prst="line">
            <a:avLst/>
          </a:prstGeom>
          <a:noFill/>
          <a:ln w="19050" cap="flat" cmpd="sng" algn="ctr">
            <a:solidFill>
              <a:srgbClr val="E1E1E1"/>
            </a:solidFill>
            <a:prstDash val="solid"/>
            <a:headEnd type="none"/>
            <a:tailEnd type="none"/>
          </a:ln>
          <a:effectLst/>
        </p:spPr>
      </p:cxnSp>
      <p:cxnSp>
        <p:nvCxnSpPr>
          <p:cNvPr id="805" name="Straight Connector 804"/>
          <p:cNvCxnSpPr/>
          <p:nvPr/>
        </p:nvCxnSpPr>
        <p:spPr>
          <a:xfrm flipH="1">
            <a:off x="7738980" y="5769095"/>
            <a:ext cx="1642979" cy="0"/>
          </a:xfrm>
          <a:prstGeom prst="line">
            <a:avLst/>
          </a:prstGeom>
          <a:noFill/>
          <a:ln w="19050" cap="flat" cmpd="sng" algn="ctr">
            <a:solidFill>
              <a:srgbClr val="E1E1E1"/>
            </a:solidFill>
            <a:prstDash val="solid"/>
            <a:headEnd type="none"/>
            <a:tailEnd type="none"/>
          </a:ln>
          <a:effectLst/>
        </p:spPr>
      </p:cxnSp>
      <p:cxnSp>
        <p:nvCxnSpPr>
          <p:cNvPr id="806" name="Straight Connector 805"/>
          <p:cNvCxnSpPr>
            <a:cxnSpLocks/>
            <a:endCxn id="154" idx="2"/>
          </p:cNvCxnSpPr>
          <p:nvPr/>
        </p:nvCxnSpPr>
        <p:spPr>
          <a:xfrm>
            <a:off x="8096151" y="1827242"/>
            <a:ext cx="1313967" cy="8099"/>
          </a:xfrm>
          <a:prstGeom prst="line">
            <a:avLst/>
          </a:prstGeom>
          <a:noFill/>
          <a:ln w="19050" cap="flat" cmpd="sng" algn="ctr">
            <a:solidFill>
              <a:srgbClr val="E1E1E1"/>
            </a:solidFill>
            <a:prstDash val="solid"/>
            <a:headEnd type="none"/>
            <a:tailEnd type="none"/>
          </a:ln>
          <a:effectLst/>
        </p:spPr>
      </p:cxnSp>
      <p:cxnSp>
        <p:nvCxnSpPr>
          <p:cNvPr id="807" name="Straight Connector 806"/>
          <p:cNvCxnSpPr/>
          <p:nvPr/>
        </p:nvCxnSpPr>
        <p:spPr>
          <a:xfrm flipH="1" flipV="1">
            <a:off x="3183447" y="3379308"/>
            <a:ext cx="821489" cy="522765"/>
          </a:xfrm>
          <a:prstGeom prst="line">
            <a:avLst/>
          </a:prstGeom>
          <a:noFill/>
          <a:ln w="19050" cap="flat" cmpd="sng" algn="ctr">
            <a:solidFill>
              <a:srgbClr val="E1E1E1"/>
            </a:solidFill>
            <a:prstDash val="solid"/>
            <a:headEnd type="none"/>
            <a:tailEnd type="none"/>
          </a:ln>
          <a:effectLst/>
        </p:spPr>
      </p:cxnSp>
      <p:cxnSp>
        <p:nvCxnSpPr>
          <p:cNvPr id="808" name="Straight Connector 807"/>
          <p:cNvCxnSpPr/>
          <p:nvPr/>
        </p:nvCxnSpPr>
        <p:spPr>
          <a:xfrm flipV="1">
            <a:off x="2361958" y="3354361"/>
            <a:ext cx="801543" cy="1219840"/>
          </a:xfrm>
          <a:prstGeom prst="line">
            <a:avLst/>
          </a:prstGeom>
          <a:noFill/>
          <a:ln w="19050" cap="flat" cmpd="sng" algn="ctr">
            <a:solidFill>
              <a:srgbClr val="E1E1E1"/>
            </a:solidFill>
            <a:prstDash val="solid"/>
            <a:headEnd type="none"/>
            <a:tailEnd type="none"/>
          </a:ln>
          <a:effectLst/>
        </p:spPr>
      </p:cxnSp>
      <p:cxnSp>
        <p:nvCxnSpPr>
          <p:cNvPr id="809" name="Straight Connector 808"/>
          <p:cNvCxnSpPr/>
          <p:nvPr/>
        </p:nvCxnSpPr>
        <p:spPr>
          <a:xfrm flipH="1">
            <a:off x="1017700" y="2408455"/>
            <a:ext cx="746809" cy="2389788"/>
          </a:xfrm>
          <a:prstGeom prst="line">
            <a:avLst/>
          </a:prstGeom>
          <a:noFill/>
          <a:ln w="19050" cap="flat" cmpd="sng" algn="ctr">
            <a:solidFill>
              <a:srgbClr val="E1E1E1"/>
            </a:solidFill>
            <a:prstDash val="solid"/>
            <a:headEnd type="none"/>
            <a:tailEnd type="none"/>
          </a:ln>
          <a:effectLst/>
        </p:spPr>
      </p:cxnSp>
      <p:cxnSp>
        <p:nvCxnSpPr>
          <p:cNvPr id="810" name="Straight Connector 809"/>
          <p:cNvCxnSpPr>
            <a:stCxn id="906" idx="2"/>
          </p:cNvCxnSpPr>
          <p:nvPr/>
        </p:nvCxnSpPr>
        <p:spPr>
          <a:xfrm flipH="1">
            <a:off x="6021319" y="4087893"/>
            <a:ext cx="551582" cy="710350"/>
          </a:xfrm>
          <a:prstGeom prst="line">
            <a:avLst/>
          </a:prstGeom>
          <a:noFill/>
          <a:ln w="19050" cap="flat" cmpd="sng" algn="ctr">
            <a:solidFill>
              <a:srgbClr val="E1E1E1"/>
            </a:solidFill>
            <a:prstDash val="solid"/>
            <a:headEnd type="none"/>
            <a:tailEnd type="none"/>
          </a:ln>
          <a:effectLst/>
        </p:spPr>
      </p:cxnSp>
      <p:cxnSp>
        <p:nvCxnSpPr>
          <p:cNvPr id="811" name="Straight Connector 810"/>
          <p:cNvCxnSpPr/>
          <p:nvPr/>
        </p:nvCxnSpPr>
        <p:spPr>
          <a:xfrm>
            <a:off x="5199830" y="2408455"/>
            <a:ext cx="1717660" cy="672128"/>
          </a:xfrm>
          <a:prstGeom prst="line">
            <a:avLst/>
          </a:prstGeom>
          <a:noFill/>
          <a:ln w="19050" cap="flat" cmpd="sng" algn="ctr">
            <a:solidFill>
              <a:srgbClr val="E1E1E1"/>
            </a:solidFill>
            <a:prstDash val="solid"/>
            <a:headEnd type="none"/>
            <a:tailEnd type="none"/>
          </a:ln>
          <a:effectLst/>
        </p:spPr>
      </p:cxnSp>
      <p:cxnSp>
        <p:nvCxnSpPr>
          <p:cNvPr id="812" name="Straight Connector 811"/>
          <p:cNvCxnSpPr/>
          <p:nvPr/>
        </p:nvCxnSpPr>
        <p:spPr>
          <a:xfrm>
            <a:off x="6021320" y="4872924"/>
            <a:ext cx="1717660" cy="896170"/>
          </a:xfrm>
          <a:prstGeom prst="line">
            <a:avLst/>
          </a:prstGeom>
          <a:noFill/>
          <a:ln w="19050" cap="flat" cmpd="sng" algn="ctr">
            <a:solidFill>
              <a:srgbClr val="E1E1E1"/>
            </a:solidFill>
            <a:prstDash val="solid"/>
            <a:headEnd type="none"/>
            <a:tailEnd type="none"/>
          </a:ln>
          <a:effectLst/>
        </p:spPr>
      </p:cxnSp>
      <p:cxnSp>
        <p:nvCxnSpPr>
          <p:cNvPr id="813" name="Straight Connector 812"/>
          <p:cNvCxnSpPr/>
          <p:nvPr/>
        </p:nvCxnSpPr>
        <p:spPr>
          <a:xfrm flipH="1">
            <a:off x="3183446" y="3155264"/>
            <a:ext cx="1120213" cy="224042"/>
          </a:xfrm>
          <a:prstGeom prst="line">
            <a:avLst/>
          </a:prstGeom>
          <a:noFill/>
          <a:ln w="19050" cap="flat" cmpd="sng" algn="ctr">
            <a:solidFill>
              <a:srgbClr val="E1E1E1"/>
            </a:solidFill>
            <a:prstDash val="solid"/>
            <a:headEnd type="none"/>
            <a:tailEnd type="none"/>
          </a:ln>
          <a:effectLst/>
        </p:spPr>
      </p:cxnSp>
      <p:cxnSp>
        <p:nvCxnSpPr>
          <p:cNvPr id="814" name="Straight Connector 813"/>
          <p:cNvCxnSpPr/>
          <p:nvPr/>
        </p:nvCxnSpPr>
        <p:spPr>
          <a:xfrm flipV="1">
            <a:off x="6917492" y="1811009"/>
            <a:ext cx="2613830" cy="1344255"/>
          </a:xfrm>
          <a:prstGeom prst="line">
            <a:avLst/>
          </a:prstGeom>
          <a:noFill/>
          <a:ln w="19050" cap="flat" cmpd="sng" algn="ctr">
            <a:solidFill>
              <a:srgbClr val="E1E1E1"/>
            </a:solidFill>
            <a:prstDash val="solid"/>
            <a:headEnd type="none"/>
            <a:tailEnd type="none"/>
          </a:ln>
          <a:effectLst/>
        </p:spPr>
      </p:cxnSp>
      <p:cxnSp>
        <p:nvCxnSpPr>
          <p:cNvPr id="815" name="Straight Connector 814"/>
          <p:cNvCxnSpPr/>
          <p:nvPr/>
        </p:nvCxnSpPr>
        <p:spPr>
          <a:xfrm>
            <a:off x="6917491" y="3155264"/>
            <a:ext cx="970852" cy="672128"/>
          </a:xfrm>
          <a:prstGeom prst="line">
            <a:avLst/>
          </a:prstGeom>
          <a:noFill/>
          <a:ln w="19050" cap="flat" cmpd="sng" algn="ctr">
            <a:solidFill>
              <a:srgbClr val="E1E1E1"/>
            </a:solidFill>
            <a:prstDash val="solid"/>
            <a:headEnd type="none"/>
            <a:tailEnd type="none"/>
          </a:ln>
          <a:effectLst/>
        </p:spPr>
      </p:cxnSp>
      <p:cxnSp>
        <p:nvCxnSpPr>
          <p:cNvPr id="816" name="Straight Connector 815"/>
          <p:cNvCxnSpPr/>
          <p:nvPr/>
        </p:nvCxnSpPr>
        <p:spPr>
          <a:xfrm flipH="1">
            <a:off x="1391108" y="1960369"/>
            <a:ext cx="2464466" cy="1792342"/>
          </a:xfrm>
          <a:prstGeom prst="line">
            <a:avLst/>
          </a:prstGeom>
          <a:noFill/>
          <a:ln w="19050" cap="flat" cmpd="sng" algn="ctr">
            <a:solidFill>
              <a:srgbClr val="E1E1E1"/>
            </a:solidFill>
            <a:prstDash val="solid"/>
            <a:headEnd type="none"/>
            <a:tailEnd type="none"/>
          </a:ln>
          <a:effectLst/>
        </p:spPr>
      </p:cxnSp>
      <p:cxnSp>
        <p:nvCxnSpPr>
          <p:cNvPr id="817" name="Straight Connector 816"/>
          <p:cNvCxnSpPr/>
          <p:nvPr/>
        </p:nvCxnSpPr>
        <p:spPr>
          <a:xfrm flipV="1">
            <a:off x="10427493" y="4051435"/>
            <a:ext cx="746809" cy="896170"/>
          </a:xfrm>
          <a:prstGeom prst="line">
            <a:avLst/>
          </a:prstGeom>
          <a:noFill/>
          <a:ln w="19050" cap="flat" cmpd="sng" algn="ctr">
            <a:solidFill>
              <a:srgbClr val="E1E1E1"/>
            </a:solidFill>
            <a:prstDash val="solid"/>
            <a:headEnd type="none"/>
            <a:tailEnd type="none"/>
          </a:ln>
          <a:effectLst/>
        </p:spPr>
      </p:cxnSp>
      <p:grpSp>
        <p:nvGrpSpPr>
          <p:cNvPr id="839" name="Group 838"/>
          <p:cNvGrpSpPr/>
          <p:nvPr/>
        </p:nvGrpSpPr>
        <p:grpSpPr>
          <a:xfrm>
            <a:off x="1491306" y="2159772"/>
            <a:ext cx="492894" cy="492894"/>
            <a:chOff x="4297892" y="3537408"/>
            <a:chExt cx="502920" cy="502920"/>
          </a:xfrm>
        </p:grpSpPr>
        <p:sp>
          <p:nvSpPr>
            <p:cNvPr id="840" name="Oval 839"/>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1" name="Group 840"/>
            <p:cNvGrpSpPr/>
            <p:nvPr/>
          </p:nvGrpSpPr>
          <p:grpSpPr>
            <a:xfrm>
              <a:off x="4462674" y="3720435"/>
              <a:ext cx="182880" cy="136866"/>
              <a:chOff x="4457912" y="3720435"/>
              <a:chExt cx="182880" cy="136866"/>
            </a:xfrm>
          </p:grpSpPr>
          <p:sp>
            <p:nvSpPr>
              <p:cNvPr id="842" name="Line 37"/>
              <p:cNvSpPr>
                <a:spLocks noChangeShapeType="1"/>
              </p:cNvSpPr>
              <p:nvPr/>
            </p:nvSpPr>
            <p:spPr bwMode="auto">
              <a:xfrm>
                <a:off x="4500977" y="3788868"/>
                <a:ext cx="139815"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3" name="Freeform 38"/>
              <p:cNvSpPr>
                <a:spLocks/>
              </p:cNvSpPr>
              <p:nvPr/>
            </p:nvSpPr>
            <p:spPr bwMode="auto">
              <a:xfrm>
                <a:off x="4609525" y="375701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4" name="Rectangle 39"/>
              <p:cNvSpPr>
                <a:spLocks noChangeArrowheads="1"/>
              </p:cNvSpPr>
              <p:nvPr/>
            </p:nvSpPr>
            <p:spPr bwMode="auto">
              <a:xfrm>
                <a:off x="4457912" y="3720435"/>
                <a:ext cx="113858" cy="136866"/>
              </a:xfrm>
              <a:prstGeom prst="rect">
                <a:avLst/>
              </a:pr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45" name="Group 844"/>
          <p:cNvGrpSpPr/>
          <p:nvPr/>
        </p:nvGrpSpPr>
        <p:grpSpPr>
          <a:xfrm>
            <a:off x="2080938" y="4354194"/>
            <a:ext cx="492894" cy="492894"/>
            <a:chOff x="457200" y="3537408"/>
            <a:chExt cx="502920" cy="502920"/>
          </a:xfrm>
        </p:grpSpPr>
        <p:sp>
          <p:nvSpPr>
            <p:cNvPr id="846" name="Oval 845"/>
            <p:cNvSpPr/>
            <p:nvPr/>
          </p:nvSpPr>
          <p:spPr bwMode="auto">
            <a:xfrm>
              <a:off x="457200"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47" name="Group 846"/>
            <p:cNvGrpSpPr/>
            <p:nvPr/>
          </p:nvGrpSpPr>
          <p:grpSpPr>
            <a:xfrm>
              <a:off x="609110" y="3692665"/>
              <a:ext cx="199100" cy="182880"/>
              <a:chOff x="61533" y="3545450"/>
              <a:chExt cx="199100" cy="182880"/>
            </a:xfrm>
          </p:grpSpPr>
          <p:sp>
            <p:nvSpPr>
              <p:cNvPr id="848" name="Freeform 43"/>
              <p:cNvSpPr>
                <a:spLocks/>
              </p:cNvSpPr>
              <p:nvPr/>
            </p:nvSpPr>
            <p:spPr bwMode="auto">
              <a:xfrm>
                <a:off x="62108" y="3577610"/>
                <a:ext cx="197760" cy="150720"/>
              </a:xfrm>
              <a:custGeom>
                <a:avLst/>
                <a:gdLst>
                  <a:gd name="T0" fmla="*/ 178 w 210"/>
                  <a:gd name="T1" fmla="*/ 158 h 158"/>
                  <a:gd name="T2" fmla="*/ 32 w 210"/>
                  <a:gd name="T3" fmla="*/ 158 h 158"/>
                  <a:gd name="T4" fmla="*/ 0 w 210"/>
                  <a:gd name="T5" fmla="*/ 126 h 158"/>
                  <a:gd name="T6" fmla="*/ 0 w 210"/>
                  <a:gd name="T7" fmla="*/ 32 h 158"/>
                  <a:gd name="T8" fmla="*/ 32 w 210"/>
                  <a:gd name="T9" fmla="*/ 0 h 158"/>
                  <a:gd name="T10" fmla="*/ 178 w 210"/>
                  <a:gd name="T11" fmla="*/ 0 h 158"/>
                  <a:gd name="T12" fmla="*/ 210 w 210"/>
                  <a:gd name="T13" fmla="*/ 32 h 158"/>
                  <a:gd name="T14" fmla="*/ 210 w 210"/>
                  <a:gd name="T15" fmla="*/ 126 h 158"/>
                  <a:gd name="T16" fmla="*/ 178 w 210"/>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158">
                    <a:moveTo>
                      <a:pt x="178" y="158"/>
                    </a:moveTo>
                    <a:cubicBezTo>
                      <a:pt x="32" y="158"/>
                      <a:pt x="32" y="158"/>
                      <a:pt x="32" y="158"/>
                    </a:cubicBezTo>
                    <a:cubicBezTo>
                      <a:pt x="6" y="158"/>
                      <a:pt x="0" y="152"/>
                      <a:pt x="0" y="126"/>
                    </a:cubicBezTo>
                    <a:cubicBezTo>
                      <a:pt x="0" y="32"/>
                      <a:pt x="0" y="32"/>
                      <a:pt x="0" y="32"/>
                    </a:cubicBezTo>
                    <a:cubicBezTo>
                      <a:pt x="0" y="6"/>
                      <a:pt x="6" y="0"/>
                      <a:pt x="32" y="0"/>
                    </a:cubicBezTo>
                    <a:cubicBezTo>
                      <a:pt x="178" y="0"/>
                      <a:pt x="178" y="0"/>
                      <a:pt x="178" y="0"/>
                    </a:cubicBezTo>
                    <a:cubicBezTo>
                      <a:pt x="204" y="0"/>
                      <a:pt x="210" y="6"/>
                      <a:pt x="210" y="32"/>
                    </a:cubicBezTo>
                    <a:cubicBezTo>
                      <a:pt x="210" y="126"/>
                      <a:pt x="210" y="126"/>
                      <a:pt x="210" y="126"/>
                    </a:cubicBezTo>
                    <a:cubicBezTo>
                      <a:pt x="210" y="152"/>
                      <a:pt x="204" y="158"/>
                      <a:pt x="178" y="158"/>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49" name="Freeform 44"/>
              <p:cNvSpPr>
                <a:spLocks/>
              </p:cNvSpPr>
              <p:nvPr/>
            </p:nvSpPr>
            <p:spPr bwMode="auto">
              <a:xfrm>
                <a:off x="107228" y="3545450"/>
                <a:ext cx="107520" cy="32160"/>
              </a:xfrm>
              <a:custGeom>
                <a:avLst/>
                <a:gdLst>
                  <a:gd name="T0" fmla="*/ 0 w 114"/>
                  <a:gd name="T1" fmla="*/ 34 h 34"/>
                  <a:gd name="T2" fmla="*/ 0 w 114"/>
                  <a:gd name="T3" fmla="*/ 20 h 34"/>
                  <a:gd name="T4" fmla="*/ 20 w 114"/>
                  <a:gd name="T5" fmla="*/ 0 h 34"/>
                  <a:gd name="T6" fmla="*/ 94 w 114"/>
                  <a:gd name="T7" fmla="*/ 0 h 34"/>
                  <a:gd name="T8" fmla="*/ 114 w 114"/>
                  <a:gd name="T9" fmla="*/ 20 h 34"/>
                  <a:gd name="T10" fmla="*/ 114 w 114"/>
                  <a:gd name="T11" fmla="*/ 34 h 34"/>
                </a:gdLst>
                <a:ahLst/>
                <a:cxnLst>
                  <a:cxn ang="0">
                    <a:pos x="T0" y="T1"/>
                  </a:cxn>
                  <a:cxn ang="0">
                    <a:pos x="T2" y="T3"/>
                  </a:cxn>
                  <a:cxn ang="0">
                    <a:pos x="T4" y="T5"/>
                  </a:cxn>
                  <a:cxn ang="0">
                    <a:pos x="T6" y="T7"/>
                  </a:cxn>
                  <a:cxn ang="0">
                    <a:pos x="T8" y="T9"/>
                  </a:cxn>
                  <a:cxn ang="0">
                    <a:pos x="T10" y="T11"/>
                  </a:cxn>
                </a:cxnLst>
                <a:rect l="0" t="0" r="r" b="b"/>
                <a:pathLst>
                  <a:path w="114" h="34">
                    <a:moveTo>
                      <a:pt x="0" y="34"/>
                    </a:moveTo>
                    <a:cubicBezTo>
                      <a:pt x="0" y="20"/>
                      <a:pt x="0" y="20"/>
                      <a:pt x="0" y="20"/>
                    </a:cubicBezTo>
                    <a:cubicBezTo>
                      <a:pt x="0" y="3"/>
                      <a:pt x="2" y="0"/>
                      <a:pt x="20" y="0"/>
                    </a:cubicBezTo>
                    <a:cubicBezTo>
                      <a:pt x="94" y="0"/>
                      <a:pt x="94" y="0"/>
                      <a:pt x="94" y="0"/>
                    </a:cubicBezTo>
                    <a:cubicBezTo>
                      <a:pt x="112" y="0"/>
                      <a:pt x="114" y="3"/>
                      <a:pt x="114" y="20"/>
                    </a:cubicBezTo>
                    <a:cubicBezTo>
                      <a:pt x="114" y="34"/>
                      <a:pt x="114" y="34"/>
                      <a:pt x="114" y="34"/>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0" name="Freeform: Shape 849"/>
              <p:cNvSpPr/>
              <p:nvPr/>
            </p:nvSpPr>
            <p:spPr bwMode="auto">
              <a:xfrm rot="10800000">
                <a:off x="61533" y="3636470"/>
                <a:ext cx="199100" cy="34125"/>
              </a:xfrm>
              <a:custGeom>
                <a:avLst/>
                <a:gdLst>
                  <a:gd name="connsiteX0" fmla="*/ 0 w 135731"/>
                  <a:gd name="connsiteY0" fmla="*/ 71437 h 71437"/>
                  <a:gd name="connsiteX1" fmla="*/ 71437 w 135731"/>
                  <a:gd name="connsiteY1" fmla="*/ 0 h 71437"/>
                  <a:gd name="connsiteX2" fmla="*/ 135731 w 135731"/>
                  <a:gd name="connsiteY2" fmla="*/ 64294 h 71437"/>
                  <a:gd name="connsiteX0" fmla="*/ 0 w 135731"/>
                  <a:gd name="connsiteY0" fmla="*/ 71460 h 71460"/>
                  <a:gd name="connsiteX1" fmla="*/ 71437 w 135731"/>
                  <a:gd name="connsiteY1" fmla="*/ 23 h 71460"/>
                  <a:gd name="connsiteX2" fmla="*/ 135731 w 135731"/>
                  <a:gd name="connsiteY2" fmla="*/ 64317 h 71460"/>
                  <a:gd name="connsiteX0" fmla="*/ 0 w 197540"/>
                  <a:gd name="connsiteY0" fmla="*/ 62679 h 64296"/>
                  <a:gd name="connsiteX1" fmla="*/ 133246 w 197540"/>
                  <a:gd name="connsiteY1" fmla="*/ 2 h 64296"/>
                  <a:gd name="connsiteX2" fmla="*/ 197540 w 197540"/>
                  <a:gd name="connsiteY2" fmla="*/ 64296 h 64296"/>
                  <a:gd name="connsiteX0" fmla="*/ 0 w 197540"/>
                  <a:gd name="connsiteY0" fmla="*/ 32508 h 34125"/>
                  <a:gd name="connsiteX1" fmla="*/ 98691 w 197540"/>
                  <a:gd name="connsiteY1" fmla="*/ 6 h 34125"/>
                  <a:gd name="connsiteX2" fmla="*/ 197540 w 197540"/>
                  <a:gd name="connsiteY2" fmla="*/ 34125 h 34125"/>
                </a:gdLst>
                <a:ahLst/>
                <a:cxnLst>
                  <a:cxn ang="0">
                    <a:pos x="connsiteX0" y="connsiteY0"/>
                  </a:cxn>
                  <a:cxn ang="0">
                    <a:pos x="connsiteX1" y="connsiteY1"/>
                  </a:cxn>
                  <a:cxn ang="0">
                    <a:pos x="connsiteX2" y="connsiteY2"/>
                  </a:cxn>
                </a:cxnLst>
                <a:rect l="l" t="t" r="r" b="b"/>
                <a:pathLst>
                  <a:path w="197540" h="34125">
                    <a:moveTo>
                      <a:pt x="0" y="32508"/>
                    </a:moveTo>
                    <a:cubicBezTo>
                      <a:pt x="23812" y="8696"/>
                      <a:pt x="65768" y="-264"/>
                      <a:pt x="98691" y="6"/>
                    </a:cubicBezTo>
                    <a:cubicBezTo>
                      <a:pt x="131614" y="276"/>
                      <a:pt x="176109" y="12694"/>
                      <a:pt x="197540" y="34125"/>
                    </a:cubicBezTo>
                  </a:path>
                </a:pathLst>
              </a:custGeom>
              <a:no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851" name="Straight Connector 850"/>
              <p:cNvCxnSpPr/>
              <p:nvPr/>
            </p:nvCxnSpPr>
            <p:spPr>
              <a:xfrm>
                <a:off x="107228" y="3634980"/>
                <a:ext cx="0" cy="44051"/>
              </a:xfrm>
              <a:prstGeom prst="line">
                <a:avLst/>
              </a:prstGeom>
              <a:noFill/>
              <a:ln w="12700" cap="flat">
                <a:solidFill>
                  <a:srgbClr val="0078D7"/>
                </a:solidFill>
                <a:prstDash val="solid"/>
                <a:miter lim="800000"/>
                <a:headEnd/>
                <a:tailEnd/>
              </a:ln>
            </p:spPr>
          </p:cxnSp>
          <p:cxnSp>
            <p:nvCxnSpPr>
              <p:cNvPr id="852" name="Straight Connector 851"/>
              <p:cNvCxnSpPr/>
              <p:nvPr/>
            </p:nvCxnSpPr>
            <p:spPr>
              <a:xfrm>
                <a:off x="214748" y="3634980"/>
                <a:ext cx="0" cy="44051"/>
              </a:xfrm>
              <a:prstGeom prst="line">
                <a:avLst/>
              </a:prstGeom>
              <a:noFill/>
              <a:ln w="12700" cap="flat">
                <a:solidFill>
                  <a:srgbClr val="0078D7"/>
                </a:solidFill>
                <a:prstDash val="solid"/>
                <a:miter lim="800000"/>
                <a:headEnd/>
                <a:tailEnd/>
              </a:ln>
            </p:spPr>
          </p:cxnSp>
        </p:grpSp>
      </p:grpSp>
      <p:grpSp>
        <p:nvGrpSpPr>
          <p:cNvPr id="853" name="Group 852"/>
          <p:cNvGrpSpPr/>
          <p:nvPr/>
        </p:nvGrpSpPr>
        <p:grpSpPr>
          <a:xfrm>
            <a:off x="4706624" y="3583335"/>
            <a:ext cx="492894" cy="492894"/>
            <a:chOff x="4297892" y="2841460"/>
            <a:chExt cx="502920" cy="502920"/>
          </a:xfrm>
        </p:grpSpPr>
        <p:sp>
          <p:nvSpPr>
            <p:cNvPr id="854" name="Oval 853"/>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55" name="Group 854"/>
            <p:cNvGrpSpPr/>
            <p:nvPr/>
          </p:nvGrpSpPr>
          <p:grpSpPr>
            <a:xfrm>
              <a:off x="4457912" y="3016068"/>
              <a:ext cx="182880" cy="125133"/>
              <a:chOff x="4434490" y="3008491"/>
              <a:chExt cx="182880" cy="125133"/>
            </a:xfrm>
          </p:grpSpPr>
          <p:sp>
            <p:nvSpPr>
              <p:cNvPr id="856" name="Line 27"/>
              <p:cNvSpPr>
                <a:spLocks noChangeShapeType="1"/>
              </p:cNvSpPr>
              <p:nvPr/>
            </p:nvSpPr>
            <p:spPr bwMode="auto">
              <a:xfrm>
                <a:off x="4434490" y="3133624"/>
                <a:ext cx="18288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7" name="Line 28"/>
              <p:cNvSpPr>
                <a:spLocks noChangeShapeType="1"/>
              </p:cNvSpPr>
              <p:nvPr/>
            </p:nvSpPr>
            <p:spPr bwMode="auto">
              <a:xfrm>
                <a:off x="4502890" y="3110584"/>
                <a:ext cx="273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8" name="Line 29"/>
              <p:cNvSpPr>
                <a:spLocks noChangeShapeType="1"/>
              </p:cNvSpPr>
              <p:nvPr/>
            </p:nvSpPr>
            <p:spPr bwMode="auto">
              <a:xfrm flipV="1">
                <a:off x="4526429" y="3027064"/>
                <a:ext cx="84240" cy="8496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59" name="Line 32"/>
              <p:cNvSpPr>
                <a:spLocks noChangeShapeType="1"/>
              </p:cNvSpPr>
              <p:nvPr/>
            </p:nvSpPr>
            <p:spPr bwMode="auto">
              <a:xfrm>
                <a:off x="4435930" y="3110584"/>
                <a:ext cx="2016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0" name="Line 33"/>
              <p:cNvSpPr>
                <a:spLocks noChangeShapeType="1"/>
              </p:cNvSpPr>
              <p:nvPr/>
            </p:nvSpPr>
            <p:spPr bwMode="auto">
              <a:xfrm>
                <a:off x="4470490" y="3110584"/>
                <a:ext cx="19440" cy="0"/>
              </a:xfrm>
              <a:prstGeom prst="line">
                <a:avLst/>
              </a:prstGeom>
              <a:solidFill>
                <a:srgbClr val="0078D7"/>
              </a:solid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1" name="Freeform 38"/>
              <p:cNvSpPr>
                <a:spLocks/>
              </p:cNvSpPr>
              <p:nvPr/>
            </p:nvSpPr>
            <p:spPr bwMode="auto">
              <a:xfrm rot="18900000">
                <a:off x="4582443" y="3008491"/>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2" name="Group 861"/>
          <p:cNvGrpSpPr/>
          <p:nvPr/>
        </p:nvGrpSpPr>
        <p:grpSpPr>
          <a:xfrm>
            <a:off x="7478862" y="5543291"/>
            <a:ext cx="492894" cy="492894"/>
            <a:chOff x="5748872" y="3478565"/>
            <a:chExt cx="502920" cy="502920"/>
          </a:xfrm>
        </p:grpSpPr>
        <p:sp>
          <p:nvSpPr>
            <p:cNvPr id="863" name="Oval 862"/>
            <p:cNvSpPr/>
            <p:nvPr/>
          </p:nvSpPr>
          <p:spPr bwMode="auto">
            <a:xfrm>
              <a:off x="5748872" y="347856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64" name="Group 53"/>
            <p:cNvGrpSpPr>
              <a:grpSpLocks noChangeAspect="1"/>
            </p:cNvGrpSpPr>
            <p:nvPr/>
          </p:nvGrpSpPr>
          <p:grpSpPr bwMode="auto">
            <a:xfrm>
              <a:off x="5935305" y="3638585"/>
              <a:ext cx="130055" cy="182880"/>
              <a:chOff x="1955" y="3359"/>
              <a:chExt cx="389" cy="547"/>
            </a:xfrm>
            <a:solidFill>
              <a:srgbClr val="0078D7"/>
            </a:solidFill>
          </p:grpSpPr>
          <p:sp>
            <p:nvSpPr>
              <p:cNvPr id="865" name="Freeform 54"/>
              <p:cNvSpPr>
                <a:spLocks/>
              </p:cNvSpPr>
              <p:nvPr/>
            </p:nvSpPr>
            <p:spPr bwMode="auto">
              <a:xfrm>
                <a:off x="1955" y="3359"/>
                <a:ext cx="389" cy="547"/>
              </a:xfrm>
              <a:custGeom>
                <a:avLst/>
                <a:gdLst>
                  <a:gd name="T0" fmla="*/ 389 w 389"/>
                  <a:gd name="T1" fmla="*/ 547 h 547"/>
                  <a:gd name="T2" fmla="*/ 0 w 389"/>
                  <a:gd name="T3" fmla="*/ 547 h 547"/>
                  <a:gd name="T4" fmla="*/ 0 w 389"/>
                  <a:gd name="T5" fmla="*/ 0 h 547"/>
                  <a:gd name="T6" fmla="*/ 389 w 389"/>
                  <a:gd name="T7" fmla="*/ 0 h 547"/>
                  <a:gd name="T8" fmla="*/ 389 w 389"/>
                  <a:gd name="T9" fmla="*/ 16 h 547"/>
                  <a:gd name="T10" fmla="*/ 389 w 389"/>
                  <a:gd name="T11" fmla="*/ 547 h 547"/>
                </a:gdLst>
                <a:ahLst/>
                <a:cxnLst>
                  <a:cxn ang="0">
                    <a:pos x="T0" y="T1"/>
                  </a:cxn>
                  <a:cxn ang="0">
                    <a:pos x="T2" y="T3"/>
                  </a:cxn>
                  <a:cxn ang="0">
                    <a:pos x="T4" y="T5"/>
                  </a:cxn>
                  <a:cxn ang="0">
                    <a:pos x="T6" y="T7"/>
                  </a:cxn>
                  <a:cxn ang="0">
                    <a:pos x="T8" y="T9"/>
                  </a:cxn>
                  <a:cxn ang="0">
                    <a:pos x="T10" y="T11"/>
                  </a:cxn>
                </a:cxnLst>
                <a:rect l="0" t="0" r="r" b="b"/>
                <a:pathLst>
                  <a:path w="389" h="547">
                    <a:moveTo>
                      <a:pt x="389" y="547"/>
                    </a:moveTo>
                    <a:lnTo>
                      <a:pt x="0" y="547"/>
                    </a:lnTo>
                    <a:lnTo>
                      <a:pt x="0" y="0"/>
                    </a:lnTo>
                    <a:lnTo>
                      <a:pt x="389" y="0"/>
                    </a:lnTo>
                    <a:lnTo>
                      <a:pt x="389" y="16"/>
                    </a:lnTo>
                    <a:lnTo>
                      <a:pt x="389" y="547"/>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6" name="Freeform 55"/>
              <p:cNvSpPr>
                <a:spLocks/>
              </p:cNvSpPr>
              <p:nvPr/>
            </p:nvSpPr>
            <p:spPr bwMode="auto">
              <a:xfrm>
                <a:off x="2134" y="3359"/>
                <a:ext cx="210" cy="547"/>
              </a:xfrm>
              <a:custGeom>
                <a:avLst/>
                <a:gdLst>
                  <a:gd name="T0" fmla="*/ 210 w 210"/>
                  <a:gd name="T1" fmla="*/ 547 h 547"/>
                  <a:gd name="T2" fmla="*/ 0 w 210"/>
                  <a:gd name="T3" fmla="*/ 431 h 547"/>
                  <a:gd name="T4" fmla="*/ 0 w 210"/>
                  <a:gd name="T5" fmla="*/ 117 h 547"/>
                  <a:gd name="T6" fmla="*/ 210 w 210"/>
                  <a:gd name="T7" fmla="*/ 0 h 547"/>
                </a:gdLst>
                <a:ahLst/>
                <a:cxnLst>
                  <a:cxn ang="0">
                    <a:pos x="T0" y="T1"/>
                  </a:cxn>
                  <a:cxn ang="0">
                    <a:pos x="T2" y="T3"/>
                  </a:cxn>
                  <a:cxn ang="0">
                    <a:pos x="T4" y="T5"/>
                  </a:cxn>
                  <a:cxn ang="0">
                    <a:pos x="T6" y="T7"/>
                  </a:cxn>
                </a:cxnLst>
                <a:rect l="0" t="0" r="r" b="b"/>
                <a:pathLst>
                  <a:path w="210" h="547">
                    <a:moveTo>
                      <a:pt x="210" y="547"/>
                    </a:moveTo>
                    <a:lnTo>
                      <a:pt x="0" y="431"/>
                    </a:lnTo>
                    <a:lnTo>
                      <a:pt x="0" y="117"/>
                    </a:lnTo>
                    <a:lnTo>
                      <a:pt x="21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67" name="Line 56"/>
              <p:cNvSpPr>
                <a:spLocks noChangeShapeType="1"/>
              </p:cNvSpPr>
              <p:nvPr/>
            </p:nvSpPr>
            <p:spPr bwMode="auto">
              <a:xfrm>
                <a:off x="2161" y="3634"/>
                <a:ext cx="38"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868" name="Group 867"/>
          <p:cNvGrpSpPr/>
          <p:nvPr/>
        </p:nvGrpSpPr>
        <p:grpSpPr>
          <a:xfrm>
            <a:off x="6682917" y="2878113"/>
            <a:ext cx="492894" cy="492894"/>
            <a:chOff x="6793209" y="4761287"/>
            <a:chExt cx="502920" cy="502920"/>
          </a:xfrm>
        </p:grpSpPr>
        <p:sp>
          <p:nvSpPr>
            <p:cNvPr id="869" name="Oval 868"/>
            <p:cNvSpPr/>
            <p:nvPr/>
          </p:nvSpPr>
          <p:spPr bwMode="auto">
            <a:xfrm>
              <a:off x="6793209" y="4761287"/>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870" name="Group 4"/>
            <p:cNvGrpSpPr>
              <a:grpSpLocks noChangeAspect="1"/>
            </p:cNvGrpSpPr>
            <p:nvPr/>
          </p:nvGrpSpPr>
          <p:grpSpPr bwMode="auto">
            <a:xfrm>
              <a:off x="6978505" y="4921307"/>
              <a:ext cx="132328" cy="182880"/>
              <a:chOff x="4159" y="1821"/>
              <a:chExt cx="178" cy="246"/>
            </a:xfrm>
            <a:solidFill>
              <a:srgbClr val="0078D7"/>
            </a:solidFill>
          </p:grpSpPr>
          <p:sp>
            <p:nvSpPr>
              <p:cNvPr id="871" name="Freeform 5"/>
              <p:cNvSpPr>
                <a:spLocks/>
              </p:cNvSpPr>
              <p:nvPr/>
            </p:nvSpPr>
            <p:spPr bwMode="auto">
              <a:xfrm>
                <a:off x="4189" y="1821"/>
                <a:ext cx="144" cy="214"/>
              </a:xfrm>
              <a:custGeom>
                <a:avLst/>
                <a:gdLst>
                  <a:gd name="T0" fmla="*/ 144 w 144"/>
                  <a:gd name="T1" fmla="*/ 50 h 214"/>
                  <a:gd name="T2" fmla="*/ 144 w 144"/>
                  <a:gd name="T3" fmla="*/ 214 h 214"/>
                  <a:gd name="T4" fmla="*/ 0 w 144"/>
                  <a:gd name="T5" fmla="*/ 214 h 214"/>
                  <a:gd name="T6" fmla="*/ 0 w 144"/>
                  <a:gd name="T7" fmla="*/ 0 h 214"/>
                  <a:gd name="T8" fmla="*/ 98 w 144"/>
                  <a:gd name="T9" fmla="*/ 0 h 214"/>
                  <a:gd name="T10" fmla="*/ 144 w 144"/>
                  <a:gd name="T11" fmla="*/ 50 h 214"/>
                </a:gdLst>
                <a:ahLst/>
                <a:cxnLst>
                  <a:cxn ang="0">
                    <a:pos x="T0" y="T1"/>
                  </a:cxn>
                  <a:cxn ang="0">
                    <a:pos x="T2" y="T3"/>
                  </a:cxn>
                  <a:cxn ang="0">
                    <a:pos x="T4" y="T5"/>
                  </a:cxn>
                  <a:cxn ang="0">
                    <a:pos x="T6" y="T7"/>
                  </a:cxn>
                  <a:cxn ang="0">
                    <a:pos x="T8" y="T9"/>
                  </a:cxn>
                  <a:cxn ang="0">
                    <a:pos x="T10" y="T11"/>
                  </a:cxn>
                </a:cxnLst>
                <a:rect l="0" t="0" r="r" b="b"/>
                <a:pathLst>
                  <a:path w="144" h="214">
                    <a:moveTo>
                      <a:pt x="144" y="50"/>
                    </a:moveTo>
                    <a:lnTo>
                      <a:pt x="144" y="214"/>
                    </a:lnTo>
                    <a:lnTo>
                      <a:pt x="0" y="214"/>
                    </a:lnTo>
                    <a:lnTo>
                      <a:pt x="0" y="0"/>
                    </a:lnTo>
                    <a:lnTo>
                      <a:pt x="98" y="0"/>
                    </a:lnTo>
                    <a:lnTo>
                      <a:pt x="144" y="50"/>
                    </a:ln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2" name="Freeform 6"/>
              <p:cNvSpPr>
                <a:spLocks/>
              </p:cNvSpPr>
              <p:nvPr/>
            </p:nvSpPr>
            <p:spPr bwMode="auto">
              <a:xfrm>
                <a:off x="4283" y="1823"/>
                <a:ext cx="54" cy="52"/>
              </a:xfrm>
              <a:custGeom>
                <a:avLst/>
                <a:gdLst>
                  <a:gd name="T0" fmla="*/ 0 w 54"/>
                  <a:gd name="T1" fmla="*/ 0 h 52"/>
                  <a:gd name="T2" fmla="*/ 0 w 54"/>
                  <a:gd name="T3" fmla="*/ 52 h 52"/>
                  <a:gd name="T4" fmla="*/ 54 w 54"/>
                  <a:gd name="T5" fmla="*/ 52 h 52"/>
                </a:gdLst>
                <a:ahLst/>
                <a:cxnLst>
                  <a:cxn ang="0">
                    <a:pos x="T0" y="T1"/>
                  </a:cxn>
                  <a:cxn ang="0">
                    <a:pos x="T2" y="T3"/>
                  </a:cxn>
                  <a:cxn ang="0">
                    <a:pos x="T4" y="T5"/>
                  </a:cxn>
                </a:cxnLst>
                <a:rect l="0" t="0" r="r" b="b"/>
                <a:pathLst>
                  <a:path w="54" h="52">
                    <a:moveTo>
                      <a:pt x="0" y="0"/>
                    </a:moveTo>
                    <a:lnTo>
                      <a:pt x="0" y="52"/>
                    </a:lnTo>
                    <a:lnTo>
                      <a:pt x="54" y="52"/>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873" name="Freeform 7"/>
              <p:cNvSpPr>
                <a:spLocks/>
              </p:cNvSpPr>
              <p:nvPr/>
            </p:nvSpPr>
            <p:spPr bwMode="auto">
              <a:xfrm>
                <a:off x="4159" y="1855"/>
                <a:ext cx="144" cy="212"/>
              </a:xfrm>
              <a:custGeom>
                <a:avLst/>
                <a:gdLst>
                  <a:gd name="T0" fmla="*/ 144 w 144"/>
                  <a:gd name="T1" fmla="*/ 180 h 212"/>
                  <a:gd name="T2" fmla="*/ 144 w 144"/>
                  <a:gd name="T3" fmla="*/ 212 h 212"/>
                  <a:gd name="T4" fmla="*/ 0 w 144"/>
                  <a:gd name="T5" fmla="*/ 212 h 212"/>
                  <a:gd name="T6" fmla="*/ 0 w 144"/>
                  <a:gd name="T7" fmla="*/ 0 h 212"/>
                  <a:gd name="T8" fmla="*/ 30 w 144"/>
                  <a:gd name="T9" fmla="*/ 0 h 212"/>
                </a:gdLst>
                <a:ahLst/>
                <a:cxnLst>
                  <a:cxn ang="0">
                    <a:pos x="T0" y="T1"/>
                  </a:cxn>
                  <a:cxn ang="0">
                    <a:pos x="T2" y="T3"/>
                  </a:cxn>
                  <a:cxn ang="0">
                    <a:pos x="T4" y="T5"/>
                  </a:cxn>
                  <a:cxn ang="0">
                    <a:pos x="T6" y="T7"/>
                  </a:cxn>
                  <a:cxn ang="0">
                    <a:pos x="T8" y="T9"/>
                  </a:cxn>
                </a:cxnLst>
                <a:rect l="0" t="0" r="r" b="b"/>
                <a:pathLst>
                  <a:path w="144" h="212">
                    <a:moveTo>
                      <a:pt x="144" y="180"/>
                    </a:moveTo>
                    <a:lnTo>
                      <a:pt x="144" y="212"/>
                    </a:lnTo>
                    <a:lnTo>
                      <a:pt x="0" y="212"/>
                    </a:lnTo>
                    <a:lnTo>
                      <a:pt x="0" y="0"/>
                    </a:lnTo>
                    <a:lnTo>
                      <a:pt x="3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cxnSp>
        <p:nvCxnSpPr>
          <p:cNvPr id="916" name="Straight Connector 915"/>
          <p:cNvCxnSpPr/>
          <p:nvPr/>
        </p:nvCxnSpPr>
        <p:spPr>
          <a:xfrm flipV="1">
            <a:off x="5050468" y="4872925"/>
            <a:ext cx="970852" cy="672128"/>
          </a:xfrm>
          <a:prstGeom prst="line">
            <a:avLst/>
          </a:prstGeom>
          <a:noFill/>
          <a:ln w="19050" cap="flat" cmpd="sng" algn="ctr">
            <a:solidFill>
              <a:srgbClr val="E1E1E1"/>
            </a:solidFill>
            <a:prstDash val="solid"/>
            <a:headEnd type="none"/>
            <a:tailEnd type="none"/>
          </a:ln>
          <a:effectLst/>
        </p:spPr>
      </p:cxnSp>
      <p:cxnSp>
        <p:nvCxnSpPr>
          <p:cNvPr id="925" name="Straight Connector 924"/>
          <p:cNvCxnSpPr/>
          <p:nvPr/>
        </p:nvCxnSpPr>
        <p:spPr>
          <a:xfrm flipV="1">
            <a:off x="9381960" y="5040956"/>
            <a:ext cx="1082872" cy="728137"/>
          </a:xfrm>
          <a:prstGeom prst="line">
            <a:avLst/>
          </a:prstGeom>
          <a:noFill/>
          <a:ln w="19050" cap="flat" cmpd="sng" algn="ctr">
            <a:solidFill>
              <a:srgbClr val="E1E1E1"/>
            </a:solidFill>
            <a:prstDash val="solid"/>
            <a:headEnd type="none"/>
            <a:tailEnd type="none"/>
          </a:ln>
          <a:effectLst/>
        </p:spPr>
      </p:cxnSp>
      <p:cxnSp>
        <p:nvCxnSpPr>
          <p:cNvPr id="926" name="Straight Connector 925"/>
          <p:cNvCxnSpPr/>
          <p:nvPr/>
        </p:nvCxnSpPr>
        <p:spPr>
          <a:xfrm flipH="1">
            <a:off x="9456640" y="3005901"/>
            <a:ext cx="1194896" cy="970852"/>
          </a:xfrm>
          <a:prstGeom prst="line">
            <a:avLst/>
          </a:prstGeom>
          <a:noFill/>
          <a:ln w="19050" cap="flat" cmpd="sng" algn="ctr">
            <a:solidFill>
              <a:srgbClr val="E1E1E1"/>
            </a:solidFill>
            <a:prstDash val="solid"/>
            <a:headEnd type="none"/>
            <a:tailEnd type="none"/>
          </a:ln>
          <a:effectLst/>
        </p:spPr>
      </p:cxnSp>
      <p:cxnSp>
        <p:nvCxnSpPr>
          <p:cNvPr id="939" name="Straight Connector 938"/>
          <p:cNvCxnSpPr/>
          <p:nvPr/>
        </p:nvCxnSpPr>
        <p:spPr>
          <a:xfrm>
            <a:off x="7888344" y="3827391"/>
            <a:ext cx="1493617" cy="1941703"/>
          </a:xfrm>
          <a:prstGeom prst="line">
            <a:avLst/>
          </a:prstGeom>
          <a:noFill/>
          <a:ln w="19050" cap="flat" cmpd="sng" algn="ctr">
            <a:solidFill>
              <a:srgbClr val="E1E1E1"/>
            </a:solidFill>
            <a:prstDash val="solid"/>
            <a:headEnd type="none"/>
            <a:tailEnd type="none"/>
          </a:ln>
          <a:effectLst/>
        </p:spPr>
      </p:cxnSp>
      <p:grpSp>
        <p:nvGrpSpPr>
          <p:cNvPr id="945" name="Group 944"/>
          <p:cNvGrpSpPr/>
          <p:nvPr/>
        </p:nvGrpSpPr>
        <p:grpSpPr>
          <a:xfrm>
            <a:off x="10157986" y="4732387"/>
            <a:ext cx="492894" cy="492894"/>
            <a:chOff x="457200" y="4233356"/>
            <a:chExt cx="502920" cy="502920"/>
          </a:xfrm>
        </p:grpSpPr>
        <p:sp>
          <p:nvSpPr>
            <p:cNvPr id="946" name="Oval 945"/>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47" name="Group 18"/>
            <p:cNvGrpSpPr>
              <a:grpSpLocks noChangeAspect="1"/>
            </p:cNvGrpSpPr>
            <p:nvPr/>
          </p:nvGrpSpPr>
          <p:grpSpPr bwMode="auto">
            <a:xfrm>
              <a:off x="594995" y="4370516"/>
              <a:ext cx="233680" cy="228600"/>
              <a:chOff x="3825" y="2115"/>
              <a:chExt cx="184" cy="180"/>
            </a:xfrm>
          </p:grpSpPr>
          <p:sp>
            <p:nvSpPr>
              <p:cNvPr id="948" name="Freeform 19"/>
              <p:cNvSpPr>
                <a:spLocks/>
              </p:cNvSpPr>
              <p:nvPr/>
            </p:nvSpPr>
            <p:spPr bwMode="auto">
              <a:xfrm>
                <a:off x="3825" y="2115"/>
                <a:ext cx="172" cy="180"/>
              </a:xfrm>
              <a:custGeom>
                <a:avLst/>
                <a:gdLst>
                  <a:gd name="T0" fmla="*/ 79 w 86"/>
                  <a:gd name="T1" fmla="*/ 51 h 89"/>
                  <a:gd name="T2" fmla="*/ 79 w 86"/>
                  <a:gd name="T3" fmla="*/ 44 h 89"/>
                  <a:gd name="T4" fmla="*/ 78 w 86"/>
                  <a:gd name="T5" fmla="*/ 34 h 89"/>
                  <a:gd name="T6" fmla="*/ 86 w 86"/>
                  <a:gd name="T7" fmla="*/ 30 h 89"/>
                  <a:gd name="T8" fmla="*/ 77 w 86"/>
                  <a:gd name="T9" fmla="*/ 15 h 89"/>
                  <a:gd name="T10" fmla="*/ 70 w 86"/>
                  <a:gd name="T11" fmla="*/ 19 h 89"/>
                  <a:gd name="T12" fmla="*/ 51 w 86"/>
                  <a:gd name="T13" fmla="*/ 8 h 89"/>
                  <a:gd name="T14" fmla="*/ 51 w 86"/>
                  <a:gd name="T15" fmla="*/ 0 h 89"/>
                  <a:gd name="T16" fmla="*/ 34 w 86"/>
                  <a:gd name="T17" fmla="*/ 0 h 89"/>
                  <a:gd name="T18" fmla="*/ 34 w 86"/>
                  <a:gd name="T19" fmla="*/ 9 h 89"/>
                  <a:gd name="T20" fmla="*/ 16 w 86"/>
                  <a:gd name="T21" fmla="*/ 19 h 89"/>
                  <a:gd name="T22" fmla="*/ 8 w 86"/>
                  <a:gd name="T23" fmla="*/ 15 h 89"/>
                  <a:gd name="T24" fmla="*/ 0 w 86"/>
                  <a:gd name="T25" fmla="*/ 30 h 89"/>
                  <a:gd name="T26" fmla="*/ 8 w 86"/>
                  <a:gd name="T27" fmla="*/ 34 h 89"/>
                  <a:gd name="T28" fmla="*/ 6 w 86"/>
                  <a:gd name="T29" fmla="*/ 44 h 89"/>
                  <a:gd name="T30" fmla="*/ 8 w 86"/>
                  <a:gd name="T31" fmla="*/ 54 h 89"/>
                  <a:gd name="T32" fmla="*/ 0 w 86"/>
                  <a:gd name="T33" fmla="*/ 58 h 89"/>
                  <a:gd name="T34" fmla="*/ 8 w 86"/>
                  <a:gd name="T35" fmla="*/ 73 h 89"/>
                  <a:gd name="T36" fmla="*/ 16 w 86"/>
                  <a:gd name="T37" fmla="*/ 69 h 89"/>
                  <a:gd name="T38" fmla="*/ 34 w 86"/>
                  <a:gd name="T39" fmla="*/ 79 h 89"/>
                  <a:gd name="T40" fmla="*/ 34 w 86"/>
                  <a:gd name="T41" fmla="*/ 89 h 89"/>
                  <a:gd name="T42" fmla="*/ 51 w 86"/>
                  <a:gd name="T43" fmla="*/ 89 h 89"/>
                  <a:gd name="T44" fmla="*/ 51 w 86"/>
                  <a:gd name="T45" fmla="*/ 80 h 89"/>
                  <a:gd name="T46" fmla="*/ 63 w 86"/>
                  <a:gd name="T47" fmla="*/ 7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89">
                    <a:moveTo>
                      <a:pt x="79" y="51"/>
                    </a:moveTo>
                    <a:cubicBezTo>
                      <a:pt x="79" y="48"/>
                      <a:pt x="79" y="46"/>
                      <a:pt x="79" y="44"/>
                    </a:cubicBezTo>
                    <a:cubicBezTo>
                      <a:pt x="79" y="41"/>
                      <a:pt x="79" y="37"/>
                      <a:pt x="78" y="34"/>
                    </a:cubicBezTo>
                    <a:cubicBezTo>
                      <a:pt x="86" y="30"/>
                      <a:pt x="86" y="30"/>
                      <a:pt x="86" y="30"/>
                    </a:cubicBezTo>
                    <a:cubicBezTo>
                      <a:pt x="77" y="15"/>
                      <a:pt x="77" y="15"/>
                      <a:pt x="77" y="15"/>
                    </a:cubicBezTo>
                    <a:cubicBezTo>
                      <a:pt x="70" y="19"/>
                      <a:pt x="70" y="19"/>
                      <a:pt x="70" y="19"/>
                    </a:cubicBezTo>
                    <a:cubicBezTo>
                      <a:pt x="65" y="14"/>
                      <a:pt x="58" y="10"/>
                      <a:pt x="51" y="8"/>
                    </a:cubicBezTo>
                    <a:cubicBezTo>
                      <a:pt x="51" y="0"/>
                      <a:pt x="51" y="0"/>
                      <a:pt x="51" y="0"/>
                    </a:cubicBezTo>
                    <a:cubicBezTo>
                      <a:pt x="34" y="0"/>
                      <a:pt x="34" y="0"/>
                      <a:pt x="34" y="0"/>
                    </a:cubicBezTo>
                    <a:cubicBezTo>
                      <a:pt x="34" y="9"/>
                      <a:pt x="34" y="9"/>
                      <a:pt x="34" y="9"/>
                    </a:cubicBezTo>
                    <a:cubicBezTo>
                      <a:pt x="27" y="10"/>
                      <a:pt x="21" y="14"/>
                      <a:pt x="16" y="19"/>
                    </a:cubicBezTo>
                    <a:cubicBezTo>
                      <a:pt x="8" y="15"/>
                      <a:pt x="8" y="15"/>
                      <a:pt x="8" y="15"/>
                    </a:cubicBezTo>
                    <a:cubicBezTo>
                      <a:pt x="0" y="30"/>
                      <a:pt x="0" y="30"/>
                      <a:pt x="0" y="30"/>
                    </a:cubicBezTo>
                    <a:cubicBezTo>
                      <a:pt x="8" y="34"/>
                      <a:pt x="8" y="34"/>
                      <a:pt x="8" y="34"/>
                    </a:cubicBezTo>
                    <a:cubicBezTo>
                      <a:pt x="7" y="37"/>
                      <a:pt x="6" y="41"/>
                      <a:pt x="6" y="44"/>
                    </a:cubicBezTo>
                    <a:cubicBezTo>
                      <a:pt x="6" y="48"/>
                      <a:pt x="7" y="51"/>
                      <a:pt x="8" y="54"/>
                    </a:cubicBezTo>
                    <a:cubicBezTo>
                      <a:pt x="0" y="58"/>
                      <a:pt x="0" y="58"/>
                      <a:pt x="0" y="58"/>
                    </a:cubicBezTo>
                    <a:cubicBezTo>
                      <a:pt x="8" y="73"/>
                      <a:pt x="8" y="73"/>
                      <a:pt x="8" y="73"/>
                    </a:cubicBezTo>
                    <a:cubicBezTo>
                      <a:pt x="16" y="69"/>
                      <a:pt x="16" y="69"/>
                      <a:pt x="16" y="69"/>
                    </a:cubicBezTo>
                    <a:cubicBezTo>
                      <a:pt x="21" y="74"/>
                      <a:pt x="27" y="78"/>
                      <a:pt x="34" y="79"/>
                    </a:cubicBezTo>
                    <a:cubicBezTo>
                      <a:pt x="34" y="89"/>
                      <a:pt x="34" y="89"/>
                      <a:pt x="34" y="89"/>
                    </a:cubicBezTo>
                    <a:cubicBezTo>
                      <a:pt x="51" y="89"/>
                      <a:pt x="51" y="89"/>
                      <a:pt x="51" y="89"/>
                    </a:cubicBezTo>
                    <a:cubicBezTo>
                      <a:pt x="51" y="80"/>
                      <a:pt x="51" y="80"/>
                      <a:pt x="51" y="80"/>
                    </a:cubicBezTo>
                    <a:cubicBezTo>
                      <a:pt x="55" y="79"/>
                      <a:pt x="60" y="77"/>
                      <a:pt x="63" y="74"/>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49" name="Freeform 20"/>
              <p:cNvSpPr>
                <a:spLocks/>
              </p:cNvSpPr>
              <p:nvPr/>
            </p:nvSpPr>
            <p:spPr bwMode="auto">
              <a:xfrm>
                <a:off x="3869" y="2162"/>
                <a:ext cx="62" cy="78"/>
              </a:xfrm>
              <a:custGeom>
                <a:avLst/>
                <a:gdLst>
                  <a:gd name="T0" fmla="*/ 9 w 31"/>
                  <a:gd name="T1" fmla="*/ 39 h 39"/>
                  <a:gd name="T2" fmla="*/ 0 w 31"/>
                  <a:gd name="T3" fmla="*/ 21 h 39"/>
                  <a:gd name="T4" fmla="*/ 21 w 31"/>
                  <a:gd name="T5" fmla="*/ 0 h 39"/>
                  <a:gd name="T6" fmla="*/ 31 w 31"/>
                  <a:gd name="T7" fmla="*/ 3 h 39"/>
                </a:gdLst>
                <a:ahLst/>
                <a:cxnLst>
                  <a:cxn ang="0">
                    <a:pos x="T0" y="T1"/>
                  </a:cxn>
                  <a:cxn ang="0">
                    <a:pos x="T2" y="T3"/>
                  </a:cxn>
                  <a:cxn ang="0">
                    <a:pos x="T4" y="T5"/>
                  </a:cxn>
                  <a:cxn ang="0">
                    <a:pos x="T6" y="T7"/>
                  </a:cxn>
                </a:cxnLst>
                <a:rect l="0" t="0" r="r" b="b"/>
                <a:pathLst>
                  <a:path w="31" h="39">
                    <a:moveTo>
                      <a:pt x="9" y="39"/>
                    </a:moveTo>
                    <a:cubicBezTo>
                      <a:pt x="3" y="35"/>
                      <a:pt x="0" y="29"/>
                      <a:pt x="0" y="21"/>
                    </a:cubicBezTo>
                    <a:cubicBezTo>
                      <a:pt x="0" y="10"/>
                      <a:pt x="9" y="0"/>
                      <a:pt x="21" y="0"/>
                    </a:cubicBezTo>
                    <a:cubicBezTo>
                      <a:pt x="25" y="0"/>
                      <a:pt x="28" y="1"/>
                      <a:pt x="31" y="3"/>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50" name="Freeform 21"/>
              <p:cNvSpPr>
                <a:spLocks/>
              </p:cNvSpPr>
              <p:nvPr/>
            </p:nvSpPr>
            <p:spPr bwMode="auto">
              <a:xfrm>
                <a:off x="3889" y="2178"/>
                <a:ext cx="120" cy="95"/>
              </a:xfrm>
              <a:custGeom>
                <a:avLst/>
                <a:gdLst>
                  <a:gd name="T0" fmla="*/ 12 w 60"/>
                  <a:gd name="T1" fmla="*/ 8 h 47"/>
                  <a:gd name="T2" fmla="*/ 14 w 60"/>
                  <a:gd name="T3" fmla="*/ 14 h 47"/>
                  <a:gd name="T4" fmla="*/ 9 w 60"/>
                  <a:gd name="T5" fmla="*/ 15 h 47"/>
                  <a:gd name="T6" fmla="*/ 1 w 60"/>
                  <a:gd name="T7" fmla="*/ 10 h 47"/>
                  <a:gd name="T8" fmla="*/ 0 w 60"/>
                  <a:gd name="T9" fmla="*/ 16 h 47"/>
                  <a:gd name="T10" fmla="*/ 15 w 60"/>
                  <a:gd name="T11" fmla="*/ 26 h 47"/>
                  <a:gd name="T12" fmla="*/ 19 w 60"/>
                  <a:gd name="T13" fmla="*/ 25 h 47"/>
                  <a:gd name="T14" fmla="*/ 49 w 60"/>
                  <a:gd name="T15" fmla="*/ 45 h 47"/>
                  <a:gd name="T16" fmla="*/ 50 w 60"/>
                  <a:gd name="T17" fmla="*/ 45 h 47"/>
                  <a:gd name="T18" fmla="*/ 55 w 60"/>
                  <a:gd name="T19" fmla="*/ 47 h 47"/>
                  <a:gd name="T20" fmla="*/ 60 w 60"/>
                  <a:gd name="T21" fmla="*/ 40 h 47"/>
                  <a:gd name="T22" fmla="*/ 55 w 60"/>
                  <a:gd name="T23" fmla="*/ 36 h 47"/>
                  <a:gd name="T24" fmla="*/ 26 w 60"/>
                  <a:gd name="T25" fmla="*/ 14 h 47"/>
                  <a:gd name="T26" fmla="*/ 25 w 60"/>
                  <a:gd name="T27" fmla="*/ 12 h 47"/>
                  <a:gd name="T28" fmla="*/ 11 w 60"/>
                  <a:gd name="T29" fmla="*/ 1 h 47"/>
                  <a:gd name="T30" fmla="*/ 6 w 60"/>
                  <a:gd name="T31" fmla="*/ 3 h 47"/>
                  <a:gd name="T32" fmla="*/ 12 w 60"/>
                  <a:gd name="T33"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47">
                    <a:moveTo>
                      <a:pt x="12" y="8"/>
                    </a:moveTo>
                    <a:cubicBezTo>
                      <a:pt x="12" y="8"/>
                      <a:pt x="15" y="11"/>
                      <a:pt x="14" y="14"/>
                    </a:cubicBezTo>
                    <a:cubicBezTo>
                      <a:pt x="12" y="17"/>
                      <a:pt x="9" y="15"/>
                      <a:pt x="9" y="15"/>
                    </a:cubicBezTo>
                    <a:cubicBezTo>
                      <a:pt x="1" y="10"/>
                      <a:pt x="1" y="10"/>
                      <a:pt x="1" y="10"/>
                    </a:cubicBezTo>
                    <a:cubicBezTo>
                      <a:pt x="0" y="12"/>
                      <a:pt x="0" y="14"/>
                      <a:pt x="0" y="16"/>
                    </a:cubicBezTo>
                    <a:cubicBezTo>
                      <a:pt x="1" y="23"/>
                      <a:pt x="8" y="28"/>
                      <a:pt x="15" y="26"/>
                    </a:cubicBezTo>
                    <a:cubicBezTo>
                      <a:pt x="17" y="26"/>
                      <a:pt x="18" y="26"/>
                      <a:pt x="19" y="25"/>
                    </a:cubicBezTo>
                    <a:cubicBezTo>
                      <a:pt x="49" y="45"/>
                      <a:pt x="49" y="45"/>
                      <a:pt x="49" y="45"/>
                    </a:cubicBezTo>
                    <a:cubicBezTo>
                      <a:pt x="50" y="45"/>
                      <a:pt x="50" y="45"/>
                      <a:pt x="50" y="45"/>
                    </a:cubicBezTo>
                    <a:cubicBezTo>
                      <a:pt x="52" y="47"/>
                      <a:pt x="53" y="47"/>
                      <a:pt x="55" y="47"/>
                    </a:cubicBezTo>
                    <a:cubicBezTo>
                      <a:pt x="58" y="46"/>
                      <a:pt x="60" y="44"/>
                      <a:pt x="60" y="40"/>
                    </a:cubicBezTo>
                    <a:cubicBezTo>
                      <a:pt x="59" y="38"/>
                      <a:pt x="57" y="37"/>
                      <a:pt x="55" y="36"/>
                    </a:cubicBezTo>
                    <a:cubicBezTo>
                      <a:pt x="26" y="14"/>
                      <a:pt x="26" y="14"/>
                      <a:pt x="26" y="14"/>
                    </a:cubicBezTo>
                    <a:cubicBezTo>
                      <a:pt x="26" y="13"/>
                      <a:pt x="26" y="13"/>
                      <a:pt x="25" y="12"/>
                    </a:cubicBezTo>
                    <a:cubicBezTo>
                      <a:pt x="24" y="5"/>
                      <a:pt x="17" y="0"/>
                      <a:pt x="11" y="1"/>
                    </a:cubicBezTo>
                    <a:cubicBezTo>
                      <a:pt x="9" y="2"/>
                      <a:pt x="7" y="2"/>
                      <a:pt x="6" y="3"/>
                    </a:cubicBezTo>
                    <a:lnTo>
                      <a:pt x="12" y="8"/>
                    </a:lnTo>
                    <a:close/>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72" name="Group 971"/>
          <p:cNvGrpSpPr/>
          <p:nvPr/>
        </p:nvGrpSpPr>
        <p:grpSpPr>
          <a:xfrm>
            <a:off x="7636293" y="3603840"/>
            <a:ext cx="492894" cy="492894"/>
            <a:chOff x="457200" y="2841460"/>
            <a:chExt cx="502920" cy="502920"/>
          </a:xfrm>
        </p:grpSpPr>
        <p:sp>
          <p:nvSpPr>
            <p:cNvPr id="973" name="Oval 972"/>
            <p:cNvSpPr/>
            <p:nvPr/>
          </p:nvSpPr>
          <p:spPr bwMode="auto">
            <a:xfrm>
              <a:off x="457200"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74" name="Group 59"/>
            <p:cNvGrpSpPr>
              <a:grpSpLocks noChangeAspect="1"/>
            </p:cNvGrpSpPr>
            <p:nvPr/>
          </p:nvGrpSpPr>
          <p:grpSpPr bwMode="auto">
            <a:xfrm>
              <a:off x="602672" y="3001480"/>
              <a:ext cx="211976" cy="182880"/>
              <a:chOff x="897" y="1587"/>
              <a:chExt cx="357" cy="308"/>
            </a:xfrm>
            <a:solidFill>
              <a:srgbClr val="0078D7"/>
            </a:solidFill>
          </p:grpSpPr>
          <p:sp>
            <p:nvSpPr>
              <p:cNvPr id="975" name="Line 60"/>
              <p:cNvSpPr>
                <a:spLocks noChangeShapeType="1"/>
              </p:cNvSpPr>
              <p:nvPr/>
            </p:nvSpPr>
            <p:spPr bwMode="auto">
              <a:xfrm flipV="1">
                <a:off x="950" y="1587"/>
                <a:ext cx="0" cy="308"/>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6" name="Freeform 61"/>
              <p:cNvSpPr>
                <a:spLocks/>
              </p:cNvSpPr>
              <p:nvPr/>
            </p:nvSpPr>
            <p:spPr bwMode="auto">
              <a:xfrm>
                <a:off x="897" y="1587"/>
                <a:ext cx="108" cy="54"/>
              </a:xfrm>
              <a:custGeom>
                <a:avLst/>
                <a:gdLst>
                  <a:gd name="T0" fmla="*/ 0 w 108"/>
                  <a:gd name="T1" fmla="*/ 54 h 54"/>
                  <a:gd name="T2" fmla="*/ 53 w 108"/>
                  <a:gd name="T3" fmla="*/ 0 h 54"/>
                  <a:gd name="T4" fmla="*/ 108 w 108"/>
                  <a:gd name="T5" fmla="*/ 54 h 54"/>
                </a:gdLst>
                <a:ahLst/>
                <a:cxnLst>
                  <a:cxn ang="0">
                    <a:pos x="T0" y="T1"/>
                  </a:cxn>
                  <a:cxn ang="0">
                    <a:pos x="T2" y="T3"/>
                  </a:cxn>
                  <a:cxn ang="0">
                    <a:pos x="T4" y="T5"/>
                  </a:cxn>
                </a:cxnLst>
                <a:rect l="0" t="0" r="r" b="b"/>
                <a:pathLst>
                  <a:path w="108" h="54">
                    <a:moveTo>
                      <a:pt x="0" y="54"/>
                    </a:moveTo>
                    <a:lnTo>
                      <a:pt x="53" y="0"/>
                    </a:lnTo>
                    <a:lnTo>
                      <a:pt x="108" y="54"/>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7" name="Freeform 62"/>
              <p:cNvSpPr>
                <a:spLocks/>
              </p:cNvSpPr>
              <p:nvPr/>
            </p:nvSpPr>
            <p:spPr bwMode="auto">
              <a:xfrm>
                <a:off x="897" y="1841"/>
                <a:ext cx="108" cy="54"/>
              </a:xfrm>
              <a:custGeom>
                <a:avLst/>
                <a:gdLst>
                  <a:gd name="T0" fmla="*/ 108 w 108"/>
                  <a:gd name="T1" fmla="*/ 0 h 54"/>
                  <a:gd name="T2" fmla="*/ 53 w 108"/>
                  <a:gd name="T3" fmla="*/ 54 h 54"/>
                  <a:gd name="T4" fmla="*/ 0 w 108"/>
                  <a:gd name="T5" fmla="*/ 0 h 54"/>
                </a:gdLst>
                <a:ahLst/>
                <a:cxnLst>
                  <a:cxn ang="0">
                    <a:pos x="T0" y="T1"/>
                  </a:cxn>
                  <a:cxn ang="0">
                    <a:pos x="T2" y="T3"/>
                  </a:cxn>
                  <a:cxn ang="0">
                    <a:pos x="T4" y="T5"/>
                  </a:cxn>
                </a:cxnLst>
                <a:rect l="0" t="0" r="r" b="b"/>
                <a:pathLst>
                  <a:path w="108" h="54">
                    <a:moveTo>
                      <a:pt x="108" y="0"/>
                    </a:moveTo>
                    <a:lnTo>
                      <a:pt x="53" y="54"/>
                    </a:lnTo>
                    <a:lnTo>
                      <a:pt x="0" y="0"/>
                    </a:ln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8" name="Line 63"/>
              <p:cNvSpPr>
                <a:spLocks noChangeShapeType="1"/>
              </p:cNvSpPr>
              <p:nvPr/>
            </p:nvSpPr>
            <p:spPr bwMode="auto">
              <a:xfrm>
                <a:off x="1057" y="1627"/>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79" name="Line 64"/>
              <p:cNvSpPr>
                <a:spLocks noChangeShapeType="1"/>
              </p:cNvSpPr>
              <p:nvPr/>
            </p:nvSpPr>
            <p:spPr bwMode="auto">
              <a:xfrm>
                <a:off x="1057" y="1869"/>
                <a:ext cx="197"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0" name="Line 65"/>
              <p:cNvSpPr>
                <a:spLocks noChangeShapeType="1"/>
              </p:cNvSpPr>
              <p:nvPr/>
            </p:nvSpPr>
            <p:spPr bwMode="auto">
              <a:xfrm>
                <a:off x="1012" y="178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1" name="Line 66"/>
              <p:cNvSpPr>
                <a:spLocks noChangeShapeType="1"/>
              </p:cNvSpPr>
              <p:nvPr/>
            </p:nvSpPr>
            <p:spPr bwMode="auto">
              <a:xfrm>
                <a:off x="1012" y="1708"/>
                <a:ext cx="242" cy="0"/>
              </a:xfrm>
              <a:prstGeom prst="line">
                <a:avLst/>
              </a:prstGeom>
              <a:grp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82" name="Group 981"/>
          <p:cNvGrpSpPr/>
          <p:nvPr/>
        </p:nvGrpSpPr>
        <p:grpSpPr>
          <a:xfrm>
            <a:off x="3255510" y="5490915"/>
            <a:ext cx="492894" cy="492894"/>
            <a:chOff x="4297892" y="4233356"/>
            <a:chExt cx="502920" cy="502920"/>
          </a:xfrm>
        </p:grpSpPr>
        <p:sp>
          <p:nvSpPr>
            <p:cNvPr id="983" name="Oval 982"/>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984" name="Group 983"/>
            <p:cNvGrpSpPr>
              <a:grpSpLocks noChangeAspect="1"/>
            </p:cNvGrpSpPr>
            <p:nvPr/>
          </p:nvGrpSpPr>
          <p:grpSpPr>
            <a:xfrm>
              <a:off x="4457912" y="4387032"/>
              <a:ext cx="182880" cy="195568"/>
              <a:chOff x="7621033" y="3475768"/>
              <a:chExt cx="200024" cy="213901"/>
            </a:xfrm>
            <a:solidFill>
              <a:srgbClr val="0078D7"/>
            </a:solidFill>
          </p:grpSpPr>
          <p:sp>
            <p:nvSpPr>
              <p:cNvPr id="985" name="Freeform 20"/>
              <p:cNvSpPr>
                <a:spLocks/>
              </p:cNvSpPr>
              <p:nvPr/>
            </p:nvSpPr>
            <p:spPr bwMode="auto">
              <a:xfrm>
                <a:off x="7623015" y="3475768"/>
                <a:ext cx="189315" cy="207157"/>
              </a:xfrm>
              <a:custGeom>
                <a:avLst/>
                <a:gdLst>
                  <a:gd name="T0" fmla="*/ 96 w 96"/>
                  <a:gd name="T1" fmla="*/ 48 h 104"/>
                  <a:gd name="T2" fmla="*/ 48 w 96"/>
                  <a:gd name="T3" fmla="*/ 0 h 104"/>
                  <a:gd name="T4" fmla="*/ 0 w 96"/>
                  <a:gd name="T5" fmla="*/ 48 h 104"/>
                  <a:gd name="T6" fmla="*/ 0 w 96"/>
                  <a:gd name="T7" fmla="*/ 87 h 104"/>
                  <a:gd name="T8" fmla="*/ 14 w 96"/>
                  <a:gd name="T9" fmla="*/ 103 h 104"/>
                  <a:gd name="T10" fmla="*/ 35 w 96"/>
                  <a:gd name="T11" fmla="*/ 103 h 104"/>
                </a:gdLst>
                <a:ahLst/>
                <a:cxnLst>
                  <a:cxn ang="0">
                    <a:pos x="T0" y="T1"/>
                  </a:cxn>
                  <a:cxn ang="0">
                    <a:pos x="T2" y="T3"/>
                  </a:cxn>
                  <a:cxn ang="0">
                    <a:pos x="T4" y="T5"/>
                  </a:cxn>
                  <a:cxn ang="0">
                    <a:pos x="T6" y="T7"/>
                  </a:cxn>
                  <a:cxn ang="0">
                    <a:pos x="T8" y="T9"/>
                  </a:cxn>
                  <a:cxn ang="0">
                    <a:pos x="T10" y="T11"/>
                  </a:cxn>
                </a:cxnLst>
                <a:rect l="0" t="0" r="r" b="b"/>
                <a:pathLst>
                  <a:path w="96" h="104">
                    <a:moveTo>
                      <a:pt x="96" y="48"/>
                    </a:moveTo>
                    <a:cubicBezTo>
                      <a:pt x="96" y="21"/>
                      <a:pt x="75" y="0"/>
                      <a:pt x="48" y="0"/>
                    </a:cubicBezTo>
                    <a:cubicBezTo>
                      <a:pt x="21" y="0"/>
                      <a:pt x="0" y="21"/>
                      <a:pt x="0" y="48"/>
                    </a:cubicBezTo>
                    <a:cubicBezTo>
                      <a:pt x="0" y="87"/>
                      <a:pt x="0" y="87"/>
                      <a:pt x="0" y="87"/>
                    </a:cubicBezTo>
                    <a:cubicBezTo>
                      <a:pt x="0" y="87"/>
                      <a:pt x="4" y="101"/>
                      <a:pt x="14" y="103"/>
                    </a:cubicBezTo>
                    <a:cubicBezTo>
                      <a:pt x="24" y="104"/>
                      <a:pt x="35" y="103"/>
                      <a:pt x="35" y="103"/>
                    </a:cubicBezTo>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6" name="Freeform 21"/>
              <p:cNvSpPr>
                <a:spLocks/>
              </p:cNvSpPr>
              <p:nvPr/>
            </p:nvSpPr>
            <p:spPr bwMode="auto">
              <a:xfrm>
                <a:off x="7621033" y="3566957"/>
                <a:ext cx="33700" cy="70374"/>
              </a:xfrm>
              <a:custGeom>
                <a:avLst/>
                <a:gdLst>
                  <a:gd name="T0" fmla="*/ 17 w 17"/>
                  <a:gd name="T1" fmla="*/ 1 h 35"/>
                  <a:gd name="T2" fmla="*/ 17 w 17"/>
                  <a:gd name="T3" fmla="*/ 34 h 35"/>
                  <a:gd name="T4" fmla="*/ 1 w 17"/>
                  <a:gd name="T5" fmla="*/ 30 h 35"/>
                  <a:gd name="T6" fmla="*/ 1 w 17"/>
                  <a:gd name="T7" fmla="*/ 5 h 35"/>
                  <a:gd name="T8" fmla="*/ 17 w 17"/>
                  <a:gd name="T9" fmla="*/ 1 h 35"/>
                </a:gdLst>
                <a:ahLst/>
                <a:cxnLst>
                  <a:cxn ang="0">
                    <a:pos x="T0" y="T1"/>
                  </a:cxn>
                  <a:cxn ang="0">
                    <a:pos x="T2" y="T3"/>
                  </a:cxn>
                  <a:cxn ang="0">
                    <a:pos x="T4" y="T5"/>
                  </a:cxn>
                  <a:cxn ang="0">
                    <a:pos x="T6" y="T7"/>
                  </a:cxn>
                  <a:cxn ang="0">
                    <a:pos x="T8" y="T9"/>
                  </a:cxn>
                </a:cxnLst>
                <a:rect l="0" t="0" r="r" b="b"/>
                <a:pathLst>
                  <a:path w="17" h="35">
                    <a:moveTo>
                      <a:pt x="17" y="1"/>
                    </a:moveTo>
                    <a:cubicBezTo>
                      <a:pt x="17" y="34"/>
                      <a:pt x="17" y="34"/>
                      <a:pt x="17" y="34"/>
                    </a:cubicBezTo>
                    <a:cubicBezTo>
                      <a:pt x="17" y="34"/>
                      <a:pt x="1" y="35"/>
                      <a:pt x="1" y="30"/>
                    </a:cubicBezTo>
                    <a:cubicBezTo>
                      <a:pt x="1" y="26"/>
                      <a:pt x="1" y="5"/>
                      <a:pt x="1" y="5"/>
                    </a:cubicBezTo>
                    <a:cubicBezTo>
                      <a:pt x="1" y="5"/>
                      <a:pt x="0" y="0"/>
                      <a:pt x="17" y="1"/>
                    </a:cubicBezTo>
                    <a:close/>
                  </a:path>
                </a:pathLst>
              </a:custGeom>
              <a:noFill/>
              <a:ln w="12700" cap="flat">
                <a:solidFill>
                  <a:srgbClr val="0078D7"/>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7" name="Oval 22"/>
              <p:cNvSpPr>
                <a:spLocks noChangeArrowheads="1"/>
              </p:cNvSpPr>
              <p:nvPr/>
            </p:nvSpPr>
            <p:spPr bwMode="auto">
              <a:xfrm>
                <a:off x="7674557" y="3661916"/>
                <a:ext cx="29735" cy="27753"/>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988" name="Oval 23"/>
              <p:cNvSpPr>
                <a:spLocks noChangeArrowheads="1"/>
              </p:cNvSpPr>
              <p:nvPr/>
            </p:nvSpPr>
            <p:spPr bwMode="auto">
              <a:xfrm>
                <a:off x="7793304" y="3561408"/>
                <a:ext cx="27753" cy="29735"/>
              </a:xfrm>
              <a:prstGeom prst="ellipse">
                <a:avLst/>
              </a:prstGeom>
              <a:grpFill/>
              <a:ln w="12700" cap="flat">
                <a:solidFill>
                  <a:srgbClr val="0078D7"/>
                </a:solidFill>
                <a:prstDash val="solid"/>
                <a:miter lim="800000"/>
                <a:headEnd/>
                <a:tailEnd/>
              </a:ln>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996" name="Group 995"/>
          <p:cNvGrpSpPr/>
          <p:nvPr/>
        </p:nvGrpSpPr>
        <p:grpSpPr>
          <a:xfrm>
            <a:off x="126080" y="2277055"/>
            <a:ext cx="12114008" cy="3672486"/>
            <a:chOff x="126878" y="2753588"/>
            <a:chExt cx="12360426" cy="3747190"/>
          </a:xfrm>
        </p:grpSpPr>
        <p:sp>
          <p:nvSpPr>
            <p:cNvPr id="1006" name="Customer text"/>
            <p:cNvSpPr/>
            <p:nvPr/>
          </p:nvSpPr>
          <p:spPr>
            <a:xfrm>
              <a:off x="5297152" y="4206109"/>
              <a:ext cx="1219944"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Forecast</a:t>
              </a:r>
            </a:p>
          </p:txBody>
        </p:sp>
        <p:sp>
          <p:nvSpPr>
            <p:cNvPr id="1007" name="Customer text"/>
            <p:cNvSpPr/>
            <p:nvPr/>
          </p:nvSpPr>
          <p:spPr>
            <a:xfrm>
              <a:off x="10859674" y="5293833"/>
              <a:ext cx="1627630" cy="432987"/>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Equipment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maintenance</a:t>
              </a:r>
            </a:p>
          </p:txBody>
        </p:sp>
        <p:sp>
          <p:nvSpPr>
            <p:cNvPr id="1008" name="Customer text"/>
            <p:cNvSpPr/>
            <p:nvPr/>
          </p:nvSpPr>
          <p:spPr>
            <a:xfrm>
              <a:off x="8212121" y="4192616"/>
              <a:ext cx="1179024" cy="263492"/>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Accounts</a:t>
              </a:r>
            </a:p>
          </p:txBody>
        </p:sp>
        <p:sp>
          <p:nvSpPr>
            <p:cNvPr id="1010" name="Customer text"/>
            <p:cNvSpPr/>
            <p:nvPr/>
          </p:nvSpPr>
          <p:spPr>
            <a:xfrm>
              <a:off x="2096107" y="6067791"/>
              <a:ext cx="1231648"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Service</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requests</a:t>
              </a:r>
            </a:p>
          </p:txBody>
        </p:sp>
        <p:sp>
          <p:nvSpPr>
            <p:cNvPr id="1011" name="Customer text"/>
            <p:cNvSpPr/>
            <p:nvPr/>
          </p:nvSpPr>
          <p:spPr>
            <a:xfrm>
              <a:off x="7315398" y="3486541"/>
              <a:ext cx="1071692" cy="26358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Orders</a:t>
              </a:r>
            </a:p>
          </p:txBody>
        </p:sp>
        <p:sp>
          <p:nvSpPr>
            <p:cNvPr id="1012" name="Customer text"/>
            <p:cNvSpPr/>
            <p:nvPr/>
          </p:nvSpPr>
          <p:spPr>
            <a:xfrm>
              <a:off x="937087" y="4907946"/>
              <a:ext cx="1190684" cy="432987"/>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Support</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case</a:t>
              </a:r>
            </a:p>
          </p:txBody>
        </p:sp>
        <p:sp>
          <p:nvSpPr>
            <p:cNvPr id="1013" name="Customer text"/>
            <p:cNvSpPr/>
            <p:nvPr/>
          </p:nvSpPr>
          <p:spPr>
            <a:xfrm>
              <a:off x="126878" y="2753588"/>
              <a:ext cx="1415010" cy="26358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Shipments</a:t>
              </a:r>
            </a:p>
          </p:txBody>
        </p:sp>
      </p:grpSp>
      <p:cxnSp>
        <p:nvCxnSpPr>
          <p:cNvPr id="1022" name="Straight Connector 1021"/>
          <p:cNvCxnSpPr/>
          <p:nvPr/>
        </p:nvCxnSpPr>
        <p:spPr>
          <a:xfrm flipH="1" flipV="1">
            <a:off x="3855575" y="4648883"/>
            <a:ext cx="1045534" cy="896172"/>
          </a:xfrm>
          <a:prstGeom prst="line">
            <a:avLst/>
          </a:prstGeom>
          <a:noFill/>
          <a:ln w="19050" cap="flat" cmpd="sng" algn="ctr">
            <a:solidFill>
              <a:srgbClr val="E1E1E1"/>
            </a:solidFill>
            <a:prstDash val="solid"/>
            <a:headEnd type="none"/>
            <a:tailEnd type="none"/>
          </a:ln>
          <a:effectLst/>
        </p:spPr>
      </p:cxnSp>
      <p:sp>
        <p:nvSpPr>
          <p:cNvPr id="266" name="Mobile node 1"/>
          <p:cNvSpPr/>
          <p:nvPr/>
        </p:nvSpPr>
        <p:spPr bwMode="auto">
          <a:xfrm>
            <a:off x="1235879" y="365175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7" name="Mobile node 1"/>
          <p:cNvSpPr/>
          <p:nvPr/>
        </p:nvSpPr>
        <p:spPr bwMode="auto">
          <a:xfrm>
            <a:off x="3693278" y="1859163"/>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8" name="Mobile node 1"/>
          <p:cNvSpPr/>
          <p:nvPr/>
        </p:nvSpPr>
        <p:spPr bwMode="auto">
          <a:xfrm>
            <a:off x="4215623" y="3016634"/>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2" name="Mobile node 1"/>
          <p:cNvSpPr/>
          <p:nvPr/>
        </p:nvSpPr>
        <p:spPr bwMode="auto">
          <a:xfrm>
            <a:off x="4868556" y="544435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3" name="Mobile node 1"/>
          <p:cNvSpPr/>
          <p:nvPr/>
        </p:nvSpPr>
        <p:spPr bwMode="auto">
          <a:xfrm>
            <a:off x="3663599" y="445902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4" name="Mobile node 1"/>
          <p:cNvSpPr/>
          <p:nvPr/>
        </p:nvSpPr>
        <p:spPr bwMode="auto">
          <a:xfrm>
            <a:off x="1787904" y="5604620"/>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5" name="Mobile node 1"/>
          <p:cNvSpPr/>
          <p:nvPr/>
        </p:nvSpPr>
        <p:spPr bwMode="auto">
          <a:xfrm>
            <a:off x="5907312" y="4738001"/>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6" name="Mobile node 1"/>
          <p:cNvSpPr/>
          <p:nvPr/>
        </p:nvSpPr>
        <p:spPr bwMode="auto">
          <a:xfrm>
            <a:off x="9308495" y="393073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7" name="Mobile node 1"/>
          <p:cNvSpPr/>
          <p:nvPr/>
        </p:nvSpPr>
        <p:spPr bwMode="auto">
          <a:xfrm>
            <a:off x="10519389" y="2921662"/>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8" name="Mobile node 1"/>
          <p:cNvSpPr/>
          <p:nvPr/>
        </p:nvSpPr>
        <p:spPr bwMode="auto">
          <a:xfrm>
            <a:off x="8471556" y="46192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79" name="Mobile node 1"/>
          <p:cNvSpPr/>
          <p:nvPr/>
        </p:nvSpPr>
        <p:spPr bwMode="auto">
          <a:xfrm>
            <a:off x="8637756" y="264861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0" name="Mobile node 1"/>
          <p:cNvSpPr/>
          <p:nvPr/>
        </p:nvSpPr>
        <p:spPr bwMode="auto">
          <a:xfrm>
            <a:off x="6744254" y="216188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1" name="Mobile node 1"/>
          <p:cNvSpPr/>
          <p:nvPr/>
        </p:nvSpPr>
        <p:spPr bwMode="auto">
          <a:xfrm>
            <a:off x="6453401" y="3990097"/>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2" name="Mobile node 1"/>
          <p:cNvSpPr/>
          <p:nvPr/>
        </p:nvSpPr>
        <p:spPr bwMode="auto">
          <a:xfrm>
            <a:off x="9255073" y="5652105"/>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3" name="Mobile node 1"/>
          <p:cNvSpPr/>
          <p:nvPr/>
        </p:nvSpPr>
        <p:spPr bwMode="auto">
          <a:xfrm>
            <a:off x="5094115" y="229840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3" name="Mobile node 1">
            <a:extLst>
              <a:ext uri="{FF2B5EF4-FFF2-40B4-BE49-F238E27FC236}">
                <a16:creationId xmlns:a16="http://schemas.microsoft.com/office/drawing/2014/main" id="{8773B64D-6EF5-4340-9E96-954E196D443A}"/>
              </a:ext>
            </a:extLst>
          </p:cNvPr>
          <p:cNvSpPr/>
          <p:nvPr/>
        </p:nvSpPr>
        <p:spPr bwMode="auto">
          <a:xfrm>
            <a:off x="3060313" y="3277218"/>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54" name="Mobile node 1">
            <a:extLst>
              <a:ext uri="{FF2B5EF4-FFF2-40B4-BE49-F238E27FC236}">
                <a16:creationId xmlns:a16="http://schemas.microsoft.com/office/drawing/2014/main" id="{FA1BDF4D-5F5C-4783-B225-3A5037DAD901}"/>
              </a:ext>
            </a:extLst>
          </p:cNvPr>
          <p:cNvSpPr/>
          <p:nvPr/>
        </p:nvSpPr>
        <p:spPr bwMode="auto">
          <a:xfrm>
            <a:off x="9410119" y="1723319"/>
            <a:ext cx="224042" cy="224042"/>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31" name="Group 130">
            <a:extLst>
              <a:ext uri="{FF2B5EF4-FFF2-40B4-BE49-F238E27FC236}">
                <a16:creationId xmlns:a16="http://schemas.microsoft.com/office/drawing/2014/main" id="{01FAA79F-F161-4C83-9A23-F9733964BE0D}"/>
              </a:ext>
            </a:extLst>
          </p:cNvPr>
          <p:cNvGrpSpPr/>
          <p:nvPr/>
        </p:nvGrpSpPr>
        <p:grpSpPr>
          <a:xfrm>
            <a:off x="1933368" y="1807311"/>
            <a:ext cx="8932904" cy="3847912"/>
            <a:chOff x="1971532" y="1842819"/>
            <a:chExt cx="9113320" cy="3925628"/>
          </a:xfrm>
        </p:grpSpPr>
        <p:sp>
          <p:nvSpPr>
            <p:cNvPr id="132" name="Customer text">
              <a:extLst>
                <a:ext uri="{FF2B5EF4-FFF2-40B4-BE49-F238E27FC236}">
                  <a16:creationId xmlns:a16="http://schemas.microsoft.com/office/drawing/2014/main" id="{FF507A4B-FCD9-4D18-B377-F470DF62E629}"/>
                </a:ext>
              </a:extLst>
            </p:cNvPr>
            <p:cNvSpPr/>
            <p:nvPr/>
          </p:nvSpPr>
          <p:spPr>
            <a:xfrm>
              <a:off x="9019615" y="4673707"/>
              <a:ext cx="130363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Meetings</a:t>
              </a:r>
            </a:p>
          </p:txBody>
        </p:sp>
        <p:sp>
          <p:nvSpPr>
            <p:cNvPr id="133" name="Customer text">
              <a:extLst>
                <a:ext uri="{FF2B5EF4-FFF2-40B4-BE49-F238E27FC236}">
                  <a16:creationId xmlns:a16="http://schemas.microsoft.com/office/drawing/2014/main" id="{D0EEC8E9-9653-4B4C-BD33-3A19BA979DC0}"/>
                </a:ext>
              </a:extLst>
            </p:cNvPr>
            <p:cNvSpPr/>
            <p:nvPr/>
          </p:nvSpPr>
          <p:spPr>
            <a:xfrm>
              <a:off x="9192471" y="2665455"/>
              <a:ext cx="1485023"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Documents</a:t>
              </a:r>
            </a:p>
          </p:txBody>
        </p:sp>
        <p:sp>
          <p:nvSpPr>
            <p:cNvPr id="134" name="Customer text">
              <a:extLst>
                <a:ext uri="{FF2B5EF4-FFF2-40B4-BE49-F238E27FC236}">
                  <a16:creationId xmlns:a16="http://schemas.microsoft.com/office/drawing/2014/main" id="{676A3424-93D9-4BD6-9981-DBE05BB65D3A}"/>
                </a:ext>
              </a:extLst>
            </p:cNvPr>
            <p:cNvSpPr/>
            <p:nvPr/>
          </p:nvSpPr>
          <p:spPr>
            <a:xfrm>
              <a:off x="5568433" y="2325197"/>
              <a:ext cx="1264629"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Calendar</a:t>
              </a:r>
            </a:p>
          </p:txBody>
        </p:sp>
        <p:sp>
          <p:nvSpPr>
            <p:cNvPr id="135" name="Customer text">
              <a:extLst>
                <a:ext uri="{FF2B5EF4-FFF2-40B4-BE49-F238E27FC236}">
                  <a16:creationId xmlns:a16="http://schemas.microsoft.com/office/drawing/2014/main" id="{15DE4129-BC91-493D-AA8B-9ADD093B59BA}"/>
                </a:ext>
              </a:extLst>
            </p:cNvPr>
            <p:cNvSpPr/>
            <p:nvPr/>
          </p:nvSpPr>
          <p:spPr>
            <a:xfrm>
              <a:off x="6933896" y="3971309"/>
              <a:ext cx="946716"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Email</a:t>
              </a:r>
            </a:p>
          </p:txBody>
        </p:sp>
        <p:sp>
          <p:nvSpPr>
            <p:cNvPr id="136" name="Customer text">
              <a:extLst>
                <a:ext uri="{FF2B5EF4-FFF2-40B4-BE49-F238E27FC236}">
                  <a16:creationId xmlns:a16="http://schemas.microsoft.com/office/drawing/2014/main" id="{30D108C0-7696-4A3F-8808-5D0BF3DF84CB}"/>
                </a:ext>
              </a:extLst>
            </p:cNvPr>
            <p:cNvSpPr/>
            <p:nvPr/>
          </p:nvSpPr>
          <p:spPr>
            <a:xfrm>
              <a:off x="1971532" y="1842819"/>
              <a:ext cx="170346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Tasks</a:t>
              </a:r>
            </a:p>
          </p:txBody>
        </p:sp>
        <p:sp>
          <p:nvSpPr>
            <p:cNvPr id="137" name="Customer text">
              <a:extLst>
                <a:ext uri="{FF2B5EF4-FFF2-40B4-BE49-F238E27FC236}">
                  <a16:creationId xmlns:a16="http://schemas.microsoft.com/office/drawing/2014/main" id="{DD9AECB7-0615-4C57-9A2A-07F54D5121AF}"/>
                </a:ext>
              </a:extLst>
            </p:cNvPr>
            <p:cNvSpPr/>
            <p:nvPr/>
          </p:nvSpPr>
          <p:spPr>
            <a:xfrm>
              <a:off x="9837775" y="3957294"/>
              <a:ext cx="1247077"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Message</a:t>
              </a:r>
            </a:p>
          </p:txBody>
        </p:sp>
        <p:sp>
          <p:nvSpPr>
            <p:cNvPr id="138" name="Customer text">
              <a:extLst>
                <a:ext uri="{FF2B5EF4-FFF2-40B4-BE49-F238E27FC236}">
                  <a16:creationId xmlns:a16="http://schemas.microsoft.com/office/drawing/2014/main" id="{67929464-2480-47A8-8F9E-B904B2921A9A}"/>
                </a:ext>
              </a:extLst>
            </p:cNvPr>
            <p:cNvSpPr/>
            <p:nvPr/>
          </p:nvSpPr>
          <p:spPr>
            <a:xfrm>
              <a:off x="2559461" y="4513790"/>
              <a:ext cx="107739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People</a:t>
              </a:r>
            </a:p>
          </p:txBody>
        </p:sp>
        <p:sp>
          <p:nvSpPr>
            <p:cNvPr id="139" name="Customer text">
              <a:extLst>
                <a:ext uri="{FF2B5EF4-FFF2-40B4-BE49-F238E27FC236}">
                  <a16:creationId xmlns:a16="http://schemas.microsoft.com/office/drawing/2014/main" id="{79E61F19-A959-463A-A54B-FF2D47B67319}"/>
                </a:ext>
              </a:extLst>
            </p:cNvPr>
            <p:cNvSpPr/>
            <p:nvPr/>
          </p:nvSpPr>
          <p:spPr>
            <a:xfrm>
              <a:off x="3632759" y="5504898"/>
              <a:ext cx="1186614"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Storage</a:t>
              </a:r>
            </a:p>
          </p:txBody>
        </p:sp>
      </p:grpSp>
      <p:grpSp>
        <p:nvGrpSpPr>
          <p:cNvPr id="140" name="Group 139">
            <a:extLst>
              <a:ext uri="{FF2B5EF4-FFF2-40B4-BE49-F238E27FC236}">
                <a16:creationId xmlns:a16="http://schemas.microsoft.com/office/drawing/2014/main" id="{48367E81-3CBB-42C9-BCFF-C4EF50B044A1}"/>
              </a:ext>
            </a:extLst>
          </p:cNvPr>
          <p:cNvGrpSpPr/>
          <p:nvPr/>
        </p:nvGrpSpPr>
        <p:grpSpPr>
          <a:xfrm>
            <a:off x="4976263" y="2162856"/>
            <a:ext cx="492894" cy="492894"/>
            <a:chOff x="457200" y="4929305"/>
            <a:chExt cx="502920" cy="502920"/>
          </a:xfrm>
        </p:grpSpPr>
        <p:sp>
          <p:nvSpPr>
            <p:cNvPr id="141" name="Oval 140">
              <a:extLst>
                <a:ext uri="{FF2B5EF4-FFF2-40B4-BE49-F238E27FC236}">
                  <a16:creationId xmlns:a16="http://schemas.microsoft.com/office/drawing/2014/main" id="{929E8C60-6264-4781-A838-D27586115799}"/>
                </a:ext>
              </a:extLst>
            </p:cNvPr>
            <p:cNvSpPr/>
            <p:nvPr/>
          </p:nvSpPr>
          <p:spPr bwMode="auto">
            <a:xfrm>
              <a:off x="457200"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42" name="Group 141">
              <a:extLst>
                <a:ext uri="{FF2B5EF4-FFF2-40B4-BE49-F238E27FC236}">
                  <a16:creationId xmlns:a16="http://schemas.microsoft.com/office/drawing/2014/main" id="{8C0C7F08-8FC3-46B9-9FD5-B56D4794204B}"/>
                </a:ext>
              </a:extLst>
            </p:cNvPr>
            <p:cNvGrpSpPr>
              <a:grpSpLocks noChangeAspect="1"/>
            </p:cNvGrpSpPr>
            <p:nvPr/>
          </p:nvGrpSpPr>
          <p:grpSpPr>
            <a:xfrm>
              <a:off x="618041" y="5082513"/>
              <a:ext cx="181238" cy="182880"/>
              <a:chOff x="-3570324" y="4569733"/>
              <a:chExt cx="222421" cy="224437"/>
            </a:xfrm>
          </p:grpSpPr>
          <p:grpSp>
            <p:nvGrpSpPr>
              <p:cNvPr id="143" name="Group 15">
                <a:extLst>
                  <a:ext uri="{FF2B5EF4-FFF2-40B4-BE49-F238E27FC236}">
                    <a16:creationId xmlns:a16="http://schemas.microsoft.com/office/drawing/2014/main" id="{D4E6CFC3-A04A-4AA1-8EA6-38B3163615AD}"/>
                  </a:ext>
                </a:extLst>
              </p:cNvPr>
              <p:cNvGrpSpPr>
                <a:grpSpLocks noChangeAspect="1"/>
              </p:cNvGrpSpPr>
              <p:nvPr/>
            </p:nvGrpSpPr>
            <p:grpSpPr bwMode="auto">
              <a:xfrm>
                <a:off x="-3570324" y="4591583"/>
                <a:ext cx="222421" cy="202587"/>
                <a:chOff x="4086" y="2775"/>
                <a:chExt cx="157" cy="143"/>
              </a:xfrm>
            </p:grpSpPr>
            <p:sp>
              <p:nvSpPr>
                <p:cNvPr id="147" name="Freeform 16">
                  <a:extLst>
                    <a:ext uri="{FF2B5EF4-FFF2-40B4-BE49-F238E27FC236}">
                      <a16:creationId xmlns:a16="http://schemas.microsoft.com/office/drawing/2014/main" id="{06AB6B32-4D09-4D07-9B68-C1A35A29F50E}"/>
                    </a:ext>
                  </a:extLst>
                </p:cNvPr>
                <p:cNvSpPr>
                  <a:spLocks/>
                </p:cNvSpPr>
                <p:nvPr/>
              </p:nvSpPr>
              <p:spPr bwMode="auto">
                <a:xfrm>
                  <a:off x="4086" y="2775"/>
                  <a:ext cx="155" cy="143"/>
                </a:xfrm>
                <a:custGeom>
                  <a:avLst/>
                  <a:gdLst>
                    <a:gd name="T0" fmla="*/ 155 w 155"/>
                    <a:gd name="T1" fmla="*/ 143 h 143"/>
                    <a:gd name="T2" fmla="*/ 0 w 155"/>
                    <a:gd name="T3" fmla="*/ 143 h 143"/>
                    <a:gd name="T4" fmla="*/ 0 w 155"/>
                    <a:gd name="T5" fmla="*/ 37 h 143"/>
                    <a:gd name="T6" fmla="*/ 0 w 155"/>
                    <a:gd name="T7" fmla="*/ 0 h 143"/>
                    <a:gd name="T8" fmla="*/ 155 w 155"/>
                    <a:gd name="T9" fmla="*/ 0 h 143"/>
                    <a:gd name="T10" fmla="*/ 155 w 155"/>
                    <a:gd name="T11" fmla="*/ 143 h 143"/>
                  </a:gdLst>
                  <a:ahLst/>
                  <a:cxnLst>
                    <a:cxn ang="0">
                      <a:pos x="T0" y="T1"/>
                    </a:cxn>
                    <a:cxn ang="0">
                      <a:pos x="T2" y="T3"/>
                    </a:cxn>
                    <a:cxn ang="0">
                      <a:pos x="T4" y="T5"/>
                    </a:cxn>
                    <a:cxn ang="0">
                      <a:pos x="T6" y="T7"/>
                    </a:cxn>
                    <a:cxn ang="0">
                      <a:pos x="T8" y="T9"/>
                    </a:cxn>
                    <a:cxn ang="0">
                      <a:pos x="T10" y="T11"/>
                    </a:cxn>
                  </a:cxnLst>
                  <a:rect l="0" t="0" r="r" b="b"/>
                  <a:pathLst>
                    <a:path w="155" h="143">
                      <a:moveTo>
                        <a:pt x="155" y="143"/>
                      </a:moveTo>
                      <a:lnTo>
                        <a:pt x="0" y="143"/>
                      </a:lnTo>
                      <a:lnTo>
                        <a:pt x="0" y="37"/>
                      </a:lnTo>
                      <a:lnTo>
                        <a:pt x="0" y="0"/>
                      </a:lnTo>
                      <a:lnTo>
                        <a:pt x="155" y="0"/>
                      </a:lnTo>
                      <a:lnTo>
                        <a:pt x="155" y="143"/>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48" name="Line 17">
                  <a:extLst>
                    <a:ext uri="{FF2B5EF4-FFF2-40B4-BE49-F238E27FC236}">
                      <a16:creationId xmlns:a16="http://schemas.microsoft.com/office/drawing/2014/main" id="{F49992E9-6771-4858-B2B8-4B8F3B5821DC}"/>
                    </a:ext>
                  </a:extLst>
                </p:cNvPr>
                <p:cNvSpPr>
                  <a:spLocks noChangeShapeType="1"/>
                </p:cNvSpPr>
                <p:nvPr/>
              </p:nvSpPr>
              <p:spPr bwMode="auto">
                <a:xfrm flipH="1">
                  <a:off x="4086" y="2812"/>
                  <a:ext cx="15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144" name="Group 143">
                <a:extLst>
                  <a:ext uri="{FF2B5EF4-FFF2-40B4-BE49-F238E27FC236}">
                    <a16:creationId xmlns:a16="http://schemas.microsoft.com/office/drawing/2014/main" id="{D8DBC7A9-D083-4C08-8A84-CB50FBE5D9DF}"/>
                  </a:ext>
                </a:extLst>
              </p:cNvPr>
              <p:cNvGrpSpPr/>
              <p:nvPr/>
            </p:nvGrpSpPr>
            <p:grpSpPr>
              <a:xfrm>
                <a:off x="-3524143" y="4569733"/>
                <a:ext cx="130059" cy="41320"/>
                <a:chOff x="6531429" y="4365270"/>
                <a:chExt cx="176213" cy="55984"/>
              </a:xfrm>
            </p:grpSpPr>
            <p:cxnSp>
              <p:nvCxnSpPr>
                <p:cNvPr id="145" name="Straight Connector 144">
                  <a:extLst>
                    <a:ext uri="{FF2B5EF4-FFF2-40B4-BE49-F238E27FC236}">
                      <a16:creationId xmlns:a16="http://schemas.microsoft.com/office/drawing/2014/main" id="{970CE190-57BD-445B-93A0-2AC3E600D9E2}"/>
                    </a:ext>
                  </a:extLst>
                </p:cNvPr>
                <p:cNvCxnSpPr/>
                <p:nvPr/>
              </p:nvCxnSpPr>
              <p:spPr>
                <a:xfrm flipV="1">
                  <a:off x="6531429"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46" name="Straight Connector 145">
                  <a:extLst>
                    <a:ext uri="{FF2B5EF4-FFF2-40B4-BE49-F238E27FC236}">
                      <a16:creationId xmlns:a16="http://schemas.microsoft.com/office/drawing/2014/main" id="{F1F4C74A-EA7A-419C-9B16-5CAF8FDA394D}"/>
                    </a:ext>
                  </a:extLst>
                </p:cNvPr>
                <p:cNvCxnSpPr/>
                <p:nvPr/>
              </p:nvCxnSpPr>
              <p:spPr>
                <a:xfrm flipV="1">
                  <a:off x="6707642" y="4365270"/>
                  <a:ext cx="0" cy="55984"/>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grpSp>
        <p:nvGrpSpPr>
          <p:cNvPr id="149" name="Group 148">
            <a:extLst>
              <a:ext uri="{FF2B5EF4-FFF2-40B4-BE49-F238E27FC236}">
                <a16:creationId xmlns:a16="http://schemas.microsoft.com/office/drawing/2014/main" id="{E73488E9-D637-47C9-A858-8ED30AB77999}"/>
              </a:ext>
            </a:extLst>
          </p:cNvPr>
          <p:cNvGrpSpPr/>
          <p:nvPr/>
        </p:nvGrpSpPr>
        <p:grpSpPr>
          <a:xfrm>
            <a:off x="3553605" y="4308121"/>
            <a:ext cx="492894" cy="492894"/>
            <a:chOff x="457200" y="4233356"/>
            <a:chExt cx="502920" cy="502920"/>
          </a:xfrm>
        </p:grpSpPr>
        <p:sp>
          <p:nvSpPr>
            <p:cNvPr id="150" name="Oval 149">
              <a:extLst>
                <a:ext uri="{FF2B5EF4-FFF2-40B4-BE49-F238E27FC236}">
                  <a16:creationId xmlns:a16="http://schemas.microsoft.com/office/drawing/2014/main" id="{35FA14E9-A7BB-4195-8AB1-7E1DE7D33602}"/>
                </a:ext>
              </a:extLst>
            </p:cNvPr>
            <p:cNvSpPr/>
            <p:nvPr/>
          </p:nvSpPr>
          <p:spPr bwMode="auto">
            <a:xfrm>
              <a:off x="457200"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51" name="Group 150">
              <a:extLst>
                <a:ext uri="{FF2B5EF4-FFF2-40B4-BE49-F238E27FC236}">
                  <a16:creationId xmlns:a16="http://schemas.microsoft.com/office/drawing/2014/main" id="{6E6F8ED9-BEF1-43AE-A0F3-399D23E7DF7E}"/>
                </a:ext>
              </a:extLst>
            </p:cNvPr>
            <p:cNvGrpSpPr/>
            <p:nvPr/>
          </p:nvGrpSpPr>
          <p:grpSpPr>
            <a:xfrm>
              <a:off x="617831" y="4393376"/>
              <a:ext cx="181658" cy="182880"/>
              <a:chOff x="617831" y="4393376"/>
              <a:chExt cx="181658" cy="182880"/>
            </a:xfrm>
          </p:grpSpPr>
          <p:grpSp>
            <p:nvGrpSpPr>
              <p:cNvPr id="152" name="Group 151">
                <a:extLst>
                  <a:ext uri="{FF2B5EF4-FFF2-40B4-BE49-F238E27FC236}">
                    <a16:creationId xmlns:a16="http://schemas.microsoft.com/office/drawing/2014/main" id="{D7627BFE-87C7-478C-BA40-800D9D94D1E9}"/>
                  </a:ext>
                </a:extLst>
              </p:cNvPr>
              <p:cNvGrpSpPr/>
              <p:nvPr/>
            </p:nvGrpSpPr>
            <p:grpSpPr>
              <a:xfrm>
                <a:off x="655168" y="4448176"/>
                <a:ext cx="70894" cy="77230"/>
                <a:chOff x="5790519" y="3043624"/>
                <a:chExt cx="256473" cy="279398"/>
              </a:xfrm>
            </p:grpSpPr>
            <p:sp>
              <p:nvSpPr>
                <p:cNvPr id="159" name="Oval 113">
                  <a:extLst>
                    <a:ext uri="{FF2B5EF4-FFF2-40B4-BE49-F238E27FC236}">
                      <a16:creationId xmlns:a16="http://schemas.microsoft.com/office/drawing/2014/main" id="{AD9C944C-A8C1-4079-9AB8-6CADD9779D1B}"/>
                    </a:ext>
                  </a:extLst>
                </p:cNvPr>
                <p:cNvSpPr>
                  <a:spLocks noChangeArrowheads="1"/>
                </p:cNvSpPr>
                <p:nvPr/>
              </p:nvSpPr>
              <p:spPr bwMode="auto">
                <a:xfrm>
                  <a:off x="5843533" y="3043624"/>
                  <a:ext cx="151878" cy="149012"/>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0" name="Freeform 114">
                  <a:extLst>
                    <a:ext uri="{FF2B5EF4-FFF2-40B4-BE49-F238E27FC236}">
                      <a16:creationId xmlns:a16="http://schemas.microsoft.com/office/drawing/2014/main" id="{DFE36D9E-9262-4B45-A652-4C5E476B6A9E}"/>
                    </a:ext>
                  </a:extLst>
                </p:cNvPr>
                <p:cNvSpPr>
                  <a:spLocks/>
                </p:cNvSpPr>
                <p:nvPr/>
              </p:nvSpPr>
              <p:spPr bwMode="auto">
                <a:xfrm>
                  <a:off x="5790519" y="3195501"/>
                  <a:ext cx="256473" cy="127521"/>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sp>
            <p:nvSpPr>
              <p:cNvPr id="155" name="Rounded Rectangle 145">
                <a:extLst>
                  <a:ext uri="{FF2B5EF4-FFF2-40B4-BE49-F238E27FC236}">
                    <a16:creationId xmlns:a16="http://schemas.microsoft.com/office/drawing/2014/main" id="{3DDE7B96-1021-4727-899E-F6899B8621B8}"/>
                  </a:ext>
                </a:extLst>
              </p:cNvPr>
              <p:cNvSpPr/>
              <p:nvPr/>
            </p:nvSpPr>
            <p:spPr bwMode="auto">
              <a:xfrm>
                <a:off x="617831" y="4393376"/>
                <a:ext cx="181658" cy="180998"/>
              </a:xfrm>
              <a:prstGeom prst="roundRect">
                <a:avLst>
                  <a:gd name="adj" fmla="val 10746"/>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56" name="Straight Connector 155">
                <a:extLst>
                  <a:ext uri="{FF2B5EF4-FFF2-40B4-BE49-F238E27FC236}">
                    <a16:creationId xmlns:a16="http://schemas.microsoft.com/office/drawing/2014/main" id="{63D16EE9-1FE7-4F85-A001-D3C76653F474}"/>
                  </a:ext>
                </a:extLst>
              </p:cNvPr>
              <p:cNvCxnSpPr/>
              <p:nvPr/>
            </p:nvCxnSpPr>
            <p:spPr>
              <a:xfrm>
                <a:off x="755722" y="4395258"/>
                <a:ext cx="0" cy="180998"/>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7" name="Straight Connector 156">
                <a:extLst>
                  <a:ext uri="{FF2B5EF4-FFF2-40B4-BE49-F238E27FC236}">
                    <a16:creationId xmlns:a16="http://schemas.microsoft.com/office/drawing/2014/main" id="{2CEA4F93-57F0-4E39-AA44-9C5967FF7A1A}"/>
                  </a:ext>
                </a:extLst>
              </p:cNvPr>
              <p:cNvCxnSpPr/>
              <p:nvPr/>
            </p:nvCxnSpPr>
            <p:spPr>
              <a:xfrm>
                <a:off x="758086" y="4453527"/>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58" name="Straight Connector 157">
                <a:extLst>
                  <a:ext uri="{FF2B5EF4-FFF2-40B4-BE49-F238E27FC236}">
                    <a16:creationId xmlns:a16="http://schemas.microsoft.com/office/drawing/2014/main" id="{FE8259AD-2C5A-4354-9A20-CF39B496BB39}"/>
                  </a:ext>
                </a:extLst>
              </p:cNvPr>
              <p:cNvCxnSpPr/>
              <p:nvPr/>
            </p:nvCxnSpPr>
            <p:spPr>
              <a:xfrm>
                <a:off x="758086" y="4513181"/>
                <a:ext cx="3998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61" name="Group 160">
            <a:extLst>
              <a:ext uri="{FF2B5EF4-FFF2-40B4-BE49-F238E27FC236}">
                <a16:creationId xmlns:a16="http://schemas.microsoft.com/office/drawing/2014/main" id="{37EA0E37-4BDD-492D-A1F9-9CAFD27BAF68}"/>
              </a:ext>
            </a:extLst>
          </p:cNvPr>
          <p:cNvGrpSpPr/>
          <p:nvPr/>
        </p:nvGrpSpPr>
        <p:grpSpPr>
          <a:xfrm>
            <a:off x="8529526" y="2496377"/>
            <a:ext cx="492894" cy="492894"/>
            <a:chOff x="4297892" y="3537408"/>
            <a:chExt cx="502920" cy="502920"/>
          </a:xfrm>
        </p:grpSpPr>
        <p:sp>
          <p:nvSpPr>
            <p:cNvPr id="162" name="Oval 161">
              <a:extLst>
                <a:ext uri="{FF2B5EF4-FFF2-40B4-BE49-F238E27FC236}">
                  <a16:creationId xmlns:a16="http://schemas.microsoft.com/office/drawing/2014/main" id="{13CDA804-DB5A-4307-A023-0CC80A0EF8DC}"/>
                </a:ext>
              </a:extLst>
            </p:cNvPr>
            <p:cNvSpPr/>
            <p:nvPr/>
          </p:nvSpPr>
          <p:spPr bwMode="auto">
            <a:xfrm>
              <a:off x="4297892"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63" name="Group 162">
              <a:extLst>
                <a:ext uri="{FF2B5EF4-FFF2-40B4-BE49-F238E27FC236}">
                  <a16:creationId xmlns:a16="http://schemas.microsoft.com/office/drawing/2014/main" id="{E1148E1A-7708-4777-8131-BA2F02938293}"/>
                </a:ext>
              </a:extLst>
            </p:cNvPr>
            <p:cNvGrpSpPr>
              <a:grpSpLocks noChangeAspect="1"/>
            </p:cNvGrpSpPr>
            <p:nvPr/>
          </p:nvGrpSpPr>
          <p:grpSpPr>
            <a:xfrm>
              <a:off x="4463811" y="3674568"/>
              <a:ext cx="171082" cy="228600"/>
              <a:chOff x="-1525209" y="4908418"/>
              <a:chExt cx="198086" cy="264682"/>
            </a:xfrm>
          </p:grpSpPr>
          <p:sp>
            <p:nvSpPr>
              <p:cNvPr id="164" name="Freeform 157">
                <a:extLst>
                  <a:ext uri="{FF2B5EF4-FFF2-40B4-BE49-F238E27FC236}">
                    <a16:creationId xmlns:a16="http://schemas.microsoft.com/office/drawing/2014/main" id="{175EE074-5895-4CEE-9BBD-D6C29551AFAA}"/>
                  </a:ext>
                </a:extLst>
              </p:cNvPr>
              <p:cNvSpPr/>
              <p:nvPr/>
            </p:nvSpPr>
            <p:spPr bwMode="auto">
              <a:xfrm>
                <a:off x="-1525209" y="4942142"/>
                <a:ext cx="163801" cy="230958"/>
              </a:xfrm>
              <a:custGeom>
                <a:avLst/>
                <a:gdLst>
                  <a:gd name="connsiteX0" fmla="*/ 0 w 186912"/>
                  <a:gd name="connsiteY0" fmla="*/ 0 h 263545"/>
                  <a:gd name="connsiteX1" fmla="*/ 40314 w 186912"/>
                  <a:gd name="connsiteY1" fmla="*/ 0 h 263545"/>
                  <a:gd name="connsiteX2" fmla="*/ 40314 w 186912"/>
                  <a:gd name="connsiteY2" fmla="*/ 225063 h 263545"/>
                  <a:gd name="connsiteX3" fmla="*/ 186912 w 186912"/>
                  <a:gd name="connsiteY3" fmla="*/ 225063 h 263545"/>
                  <a:gd name="connsiteX4" fmla="*/ 186912 w 186912"/>
                  <a:gd name="connsiteY4" fmla="*/ 263545 h 263545"/>
                  <a:gd name="connsiteX5" fmla="*/ 0 w 186912"/>
                  <a:gd name="connsiteY5" fmla="*/ 263545 h 263545"/>
                  <a:gd name="connsiteX0" fmla="*/ 0 w 186912"/>
                  <a:gd name="connsiteY0" fmla="*/ 0 h 263545"/>
                  <a:gd name="connsiteX1" fmla="*/ 40314 w 186912"/>
                  <a:gd name="connsiteY1" fmla="*/ 0 h 263545"/>
                  <a:gd name="connsiteX2" fmla="*/ 186912 w 186912"/>
                  <a:gd name="connsiteY2" fmla="*/ 225063 h 263545"/>
                  <a:gd name="connsiteX3" fmla="*/ 186912 w 186912"/>
                  <a:gd name="connsiteY3" fmla="*/ 263545 h 263545"/>
                  <a:gd name="connsiteX4" fmla="*/ 0 w 186912"/>
                  <a:gd name="connsiteY4" fmla="*/ 263545 h 263545"/>
                  <a:gd name="connsiteX5" fmla="*/ 0 w 186912"/>
                  <a:gd name="connsiteY5" fmla="*/ 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131754 w 186912"/>
                  <a:gd name="connsiteY4" fmla="*/ 91440 h 26354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40076 w 186912"/>
                  <a:gd name="connsiteY4" fmla="*/ 5715 h 263545"/>
                  <a:gd name="connsiteX0" fmla="*/ 186912 w 186912"/>
                  <a:gd name="connsiteY0" fmla="*/ 227683 h 266165"/>
                  <a:gd name="connsiteX1" fmla="*/ 186912 w 186912"/>
                  <a:gd name="connsiteY1" fmla="*/ 266165 h 266165"/>
                  <a:gd name="connsiteX2" fmla="*/ 0 w 186912"/>
                  <a:gd name="connsiteY2" fmla="*/ 266165 h 266165"/>
                  <a:gd name="connsiteX3" fmla="*/ 0 w 186912"/>
                  <a:gd name="connsiteY3" fmla="*/ 2620 h 266165"/>
                  <a:gd name="connsiteX4" fmla="*/ 38885 w 186912"/>
                  <a:gd name="connsiteY4" fmla="*/ 0 h 266165"/>
                  <a:gd name="connsiteX0" fmla="*/ 186912 w 186912"/>
                  <a:gd name="connsiteY0" fmla="*/ 225063 h 263545"/>
                  <a:gd name="connsiteX1" fmla="*/ 186912 w 186912"/>
                  <a:gd name="connsiteY1" fmla="*/ 263545 h 263545"/>
                  <a:gd name="connsiteX2" fmla="*/ 0 w 186912"/>
                  <a:gd name="connsiteY2" fmla="*/ 263545 h 263545"/>
                  <a:gd name="connsiteX3" fmla="*/ 0 w 186912"/>
                  <a:gd name="connsiteY3" fmla="*/ 0 h 263545"/>
                  <a:gd name="connsiteX4" fmla="*/ 35313 w 186912"/>
                  <a:gd name="connsiteY4" fmla="*/ 952 h 263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12" h="263545">
                    <a:moveTo>
                      <a:pt x="186912" y="225063"/>
                    </a:moveTo>
                    <a:lnTo>
                      <a:pt x="186912" y="263545"/>
                    </a:lnTo>
                    <a:lnTo>
                      <a:pt x="0" y="263545"/>
                    </a:lnTo>
                    <a:lnTo>
                      <a:pt x="0" y="0"/>
                    </a:lnTo>
                    <a:cubicBezTo>
                      <a:pt x="13438" y="0"/>
                      <a:pt x="35313" y="952"/>
                      <a:pt x="35313" y="952"/>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noAutofit/>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65" name="Rectangle 164">
                <a:extLst>
                  <a:ext uri="{FF2B5EF4-FFF2-40B4-BE49-F238E27FC236}">
                    <a16:creationId xmlns:a16="http://schemas.microsoft.com/office/drawing/2014/main" id="{8E7F1EA7-DB21-4D1A-BB04-053BD98159BD}"/>
                  </a:ext>
                </a:extLst>
              </p:cNvPr>
              <p:cNvSpPr/>
              <p:nvPr/>
            </p:nvSpPr>
            <p:spPr bwMode="auto">
              <a:xfrm>
                <a:off x="-1490924" y="4908418"/>
                <a:ext cx="163801" cy="230958"/>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cxnSp>
            <p:nvCxnSpPr>
              <p:cNvPr id="166" name="Straight Connector 165">
                <a:extLst>
                  <a:ext uri="{FF2B5EF4-FFF2-40B4-BE49-F238E27FC236}">
                    <a16:creationId xmlns:a16="http://schemas.microsoft.com/office/drawing/2014/main" id="{20EDF47E-347E-42D3-954A-8A681585B01E}"/>
                  </a:ext>
                </a:extLst>
              </p:cNvPr>
              <p:cNvCxnSpPr/>
              <p:nvPr/>
            </p:nvCxnSpPr>
            <p:spPr>
              <a:xfrm>
                <a:off x="-1465230" y="5102441"/>
                <a:ext cx="115624"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7" name="Straight Connector 166">
                <a:extLst>
                  <a:ext uri="{FF2B5EF4-FFF2-40B4-BE49-F238E27FC236}">
                    <a16:creationId xmlns:a16="http://schemas.microsoft.com/office/drawing/2014/main" id="{EB216F0A-EC29-4B79-9432-3925B0ED8627}"/>
                  </a:ext>
                </a:extLst>
              </p:cNvPr>
              <p:cNvCxnSpPr/>
              <p:nvPr/>
            </p:nvCxnSpPr>
            <p:spPr>
              <a:xfrm>
                <a:off x="-1465230" y="506430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8" name="Straight Connector 167">
                <a:extLst>
                  <a:ext uri="{FF2B5EF4-FFF2-40B4-BE49-F238E27FC236}">
                    <a16:creationId xmlns:a16="http://schemas.microsoft.com/office/drawing/2014/main" id="{1195F06D-15DE-4556-95BE-A8B2C8EE40F7}"/>
                  </a:ext>
                </a:extLst>
              </p:cNvPr>
              <p:cNvCxnSpPr/>
              <p:nvPr/>
            </p:nvCxnSpPr>
            <p:spPr>
              <a:xfrm>
                <a:off x="-1465230" y="5026160"/>
                <a:ext cx="8814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69" name="Straight Connector 168">
                <a:extLst>
                  <a:ext uri="{FF2B5EF4-FFF2-40B4-BE49-F238E27FC236}">
                    <a16:creationId xmlns:a16="http://schemas.microsoft.com/office/drawing/2014/main" id="{ACFE56E9-4E1E-4404-BAB9-D8906531FF16}"/>
                  </a:ext>
                </a:extLst>
              </p:cNvPr>
              <p:cNvCxnSpPr/>
              <p:nvPr/>
            </p:nvCxnSpPr>
            <p:spPr>
              <a:xfrm>
                <a:off x="-1465230" y="498802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cxnSp>
            <p:nvCxnSpPr>
              <p:cNvPr id="170" name="Straight Connector 169">
                <a:extLst>
                  <a:ext uri="{FF2B5EF4-FFF2-40B4-BE49-F238E27FC236}">
                    <a16:creationId xmlns:a16="http://schemas.microsoft.com/office/drawing/2014/main" id="{4BBDD97F-39AC-4E0F-BDAC-CF9E8D4A778C}"/>
                  </a:ext>
                </a:extLst>
              </p:cNvPr>
              <p:cNvCxnSpPr/>
              <p:nvPr/>
            </p:nvCxnSpPr>
            <p:spPr>
              <a:xfrm>
                <a:off x="-1465230" y="4949881"/>
                <a:ext cx="112187"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grpSp>
        <p:nvGrpSpPr>
          <p:cNvPr id="171" name="Group 170">
            <a:extLst>
              <a:ext uri="{FF2B5EF4-FFF2-40B4-BE49-F238E27FC236}">
                <a16:creationId xmlns:a16="http://schemas.microsoft.com/office/drawing/2014/main" id="{305DBDED-21D9-4EEA-949B-BC8629EC9014}"/>
              </a:ext>
            </a:extLst>
          </p:cNvPr>
          <p:cNvGrpSpPr/>
          <p:nvPr/>
        </p:nvGrpSpPr>
        <p:grpSpPr>
          <a:xfrm>
            <a:off x="6326502" y="3776380"/>
            <a:ext cx="492894" cy="492894"/>
            <a:chOff x="4297892" y="2841460"/>
            <a:chExt cx="502920" cy="502920"/>
          </a:xfrm>
        </p:grpSpPr>
        <p:sp>
          <p:nvSpPr>
            <p:cNvPr id="172" name="Oval 171">
              <a:extLst>
                <a:ext uri="{FF2B5EF4-FFF2-40B4-BE49-F238E27FC236}">
                  <a16:creationId xmlns:a16="http://schemas.microsoft.com/office/drawing/2014/main" id="{A3CD1B9C-F6E7-4004-B5F7-DBCF862A6104}"/>
                </a:ext>
              </a:extLst>
            </p:cNvPr>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3" name="Group 172">
              <a:extLst>
                <a:ext uri="{FF2B5EF4-FFF2-40B4-BE49-F238E27FC236}">
                  <a16:creationId xmlns:a16="http://schemas.microsoft.com/office/drawing/2014/main" id="{F5C48413-4E97-45BD-B8FC-303B4E371664}"/>
                </a:ext>
              </a:extLst>
            </p:cNvPr>
            <p:cNvGrpSpPr>
              <a:grpSpLocks noChangeAspect="1"/>
            </p:cNvGrpSpPr>
            <p:nvPr/>
          </p:nvGrpSpPr>
          <p:grpSpPr>
            <a:xfrm>
              <a:off x="4457912" y="3026530"/>
              <a:ext cx="182880" cy="132780"/>
              <a:chOff x="-4119757" y="5792140"/>
              <a:chExt cx="226376" cy="164360"/>
            </a:xfrm>
          </p:grpSpPr>
          <p:sp>
            <p:nvSpPr>
              <p:cNvPr id="174" name="Rectangle 173">
                <a:extLst>
                  <a:ext uri="{FF2B5EF4-FFF2-40B4-BE49-F238E27FC236}">
                    <a16:creationId xmlns:a16="http://schemas.microsoft.com/office/drawing/2014/main" id="{95784AE5-9849-4213-BECA-DAC18F9AE330}"/>
                  </a:ext>
                </a:extLst>
              </p:cNvPr>
              <p:cNvSpPr/>
              <p:nvPr/>
            </p:nvSpPr>
            <p:spPr bwMode="auto">
              <a:xfrm>
                <a:off x="-4119011" y="5792140"/>
                <a:ext cx="224759" cy="164360"/>
              </a:xfrm>
              <a:prstGeom prst="rect">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75" name="Isosceles Triangle 150">
                <a:extLst>
                  <a:ext uri="{FF2B5EF4-FFF2-40B4-BE49-F238E27FC236}">
                    <a16:creationId xmlns:a16="http://schemas.microsoft.com/office/drawing/2014/main" id="{548A92AA-3982-47A7-BCB6-8A76D947DBF4}"/>
                  </a:ext>
                </a:extLst>
              </p:cNvPr>
              <p:cNvSpPr/>
              <p:nvPr/>
            </p:nvSpPr>
            <p:spPr bwMode="auto">
              <a:xfrm flipV="1">
                <a:off x="-4119757" y="5805843"/>
                <a:ext cx="226376" cy="52966"/>
              </a:xfrm>
              <a:custGeom>
                <a:avLst/>
                <a:gdLst>
                  <a:gd name="connsiteX0" fmla="*/ 0 w 292350"/>
                  <a:gd name="connsiteY0" fmla="*/ 63536 h 63536"/>
                  <a:gd name="connsiteX1" fmla="*/ 146175 w 292350"/>
                  <a:gd name="connsiteY1" fmla="*/ 0 h 63536"/>
                  <a:gd name="connsiteX2" fmla="*/ 292350 w 292350"/>
                  <a:gd name="connsiteY2" fmla="*/ 63536 h 63536"/>
                  <a:gd name="connsiteX3" fmla="*/ 0 w 292350"/>
                  <a:gd name="connsiteY3" fmla="*/ 63536 h 63536"/>
                  <a:gd name="connsiteX0" fmla="*/ 0 w 383790"/>
                  <a:gd name="connsiteY0" fmla="*/ 63536 h 154976"/>
                  <a:gd name="connsiteX1" fmla="*/ 146175 w 383790"/>
                  <a:gd name="connsiteY1" fmla="*/ 0 h 154976"/>
                  <a:gd name="connsiteX2" fmla="*/ 383790 w 383790"/>
                  <a:gd name="connsiteY2" fmla="*/ 154976 h 154976"/>
                  <a:gd name="connsiteX0" fmla="*/ 0 w 282047"/>
                  <a:gd name="connsiteY0" fmla="*/ 63536 h 64824"/>
                  <a:gd name="connsiteX1" fmla="*/ 146175 w 282047"/>
                  <a:gd name="connsiteY1" fmla="*/ 0 h 64824"/>
                  <a:gd name="connsiteX2" fmla="*/ 282047 w 282047"/>
                  <a:gd name="connsiteY2" fmla="*/ 64824 h 64824"/>
                  <a:gd name="connsiteX0" fmla="*/ 0 w 289191"/>
                  <a:gd name="connsiteY0" fmla="*/ 63536 h 64824"/>
                  <a:gd name="connsiteX1" fmla="*/ 146175 w 289191"/>
                  <a:gd name="connsiteY1" fmla="*/ 0 h 64824"/>
                  <a:gd name="connsiteX2" fmla="*/ 289191 w 289191"/>
                  <a:gd name="connsiteY2" fmla="*/ 64824 h 64824"/>
                  <a:gd name="connsiteX0" fmla="*/ 0 w 292763"/>
                  <a:gd name="connsiteY0" fmla="*/ 61155 h 64824"/>
                  <a:gd name="connsiteX1" fmla="*/ 149747 w 292763"/>
                  <a:gd name="connsiteY1" fmla="*/ 0 h 64824"/>
                  <a:gd name="connsiteX2" fmla="*/ 292763 w 292763"/>
                  <a:gd name="connsiteY2" fmla="*/ 64824 h 64824"/>
                  <a:gd name="connsiteX0" fmla="*/ 0 w 290382"/>
                  <a:gd name="connsiteY0" fmla="*/ 65918 h 65918"/>
                  <a:gd name="connsiteX1" fmla="*/ 147366 w 290382"/>
                  <a:gd name="connsiteY1" fmla="*/ 0 h 65918"/>
                  <a:gd name="connsiteX2" fmla="*/ 290382 w 290382"/>
                  <a:gd name="connsiteY2" fmla="*/ 64824 h 65918"/>
                  <a:gd name="connsiteX0" fmla="*/ 0 w 294453"/>
                  <a:gd name="connsiteY0" fmla="*/ 68631 h 68631"/>
                  <a:gd name="connsiteX1" fmla="*/ 151437 w 294453"/>
                  <a:gd name="connsiteY1" fmla="*/ 0 h 68631"/>
                  <a:gd name="connsiteX2" fmla="*/ 294453 w 294453"/>
                  <a:gd name="connsiteY2" fmla="*/ 64824 h 68631"/>
                  <a:gd name="connsiteX0" fmla="*/ 0 w 294453"/>
                  <a:gd name="connsiteY0" fmla="*/ 68631 h 68895"/>
                  <a:gd name="connsiteX1" fmla="*/ 151437 w 294453"/>
                  <a:gd name="connsiteY1" fmla="*/ 0 h 68895"/>
                  <a:gd name="connsiteX2" fmla="*/ 294453 w 294453"/>
                  <a:gd name="connsiteY2" fmla="*/ 68895 h 68895"/>
                </a:gdLst>
                <a:ahLst/>
                <a:cxnLst>
                  <a:cxn ang="0">
                    <a:pos x="connsiteX0" y="connsiteY0"/>
                  </a:cxn>
                  <a:cxn ang="0">
                    <a:pos x="connsiteX1" y="connsiteY1"/>
                  </a:cxn>
                  <a:cxn ang="0">
                    <a:pos x="connsiteX2" y="connsiteY2"/>
                  </a:cxn>
                </a:cxnLst>
                <a:rect l="l" t="t" r="r" b="b"/>
                <a:pathLst>
                  <a:path w="294453" h="68895">
                    <a:moveTo>
                      <a:pt x="0" y="68631"/>
                    </a:moveTo>
                    <a:lnTo>
                      <a:pt x="151437" y="0"/>
                    </a:lnTo>
                    <a:cubicBezTo>
                      <a:pt x="200162" y="21179"/>
                      <a:pt x="294453" y="68895"/>
                      <a:pt x="294453" y="68895"/>
                    </a:cubicBez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76" name="Group 175">
            <a:extLst>
              <a:ext uri="{FF2B5EF4-FFF2-40B4-BE49-F238E27FC236}">
                <a16:creationId xmlns:a16="http://schemas.microsoft.com/office/drawing/2014/main" id="{C9DCFD8A-9605-4238-825D-AB7A24CF6602}"/>
              </a:ext>
            </a:extLst>
          </p:cNvPr>
          <p:cNvGrpSpPr/>
          <p:nvPr/>
        </p:nvGrpSpPr>
        <p:grpSpPr>
          <a:xfrm>
            <a:off x="9164998" y="3762642"/>
            <a:ext cx="492894" cy="492894"/>
            <a:chOff x="4297892" y="4929305"/>
            <a:chExt cx="502920" cy="502920"/>
          </a:xfrm>
        </p:grpSpPr>
        <p:sp>
          <p:nvSpPr>
            <p:cNvPr id="177" name="Oval 176">
              <a:extLst>
                <a:ext uri="{FF2B5EF4-FFF2-40B4-BE49-F238E27FC236}">
                  <a16:creationId xmlns:a16="http://schemas.microsoft.com/office/drawing/2014/main" id="{425E73FF-D413-4C10-A011-12F617E672A1}"/>
                </a:ext>
              </a:extLst>
            </p:cNvPr>
            <p:cNvSpPr/>
            <p:nvPr/>
          </p:nvSpPr>
          <p:spPr bwMode="auto">
            <a:xfrm>
              <a:off x="4297892" y="492930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78" name="Group 177">
              <a:extLst>
                <a:ext uri="{FF2B5EF4-FFF2-40B4-BE49-F238E27FC236}">
                  <a16:creationId xmlns:a16="http://schemas.microsoft.com/office/drawing/2014/main" id="{9F0CA331-4606-4A91-B993-835A865541C8}"/>
                </a:ext>
              </a:extLst>
            </p:cNvPr>
            <p:cNvGrpSpPr>
              <a:grpSpLocks noChangeAspect="1"/>
            </p:cNvGrpSpPr>
            <p:nvPr/>
          </p:nvGrpSpPr>
          <p:grpSpPr>
            <a:xfrm>
              <a:off x="4435052" y="5091258"/>
              <a:ext cx="228600" cy="179015"/>
              <a:chOff x="-2178049" y="6200634"/>
              <a:chExt cx="295707" cy="231567"/>
            </a:xfrm>
          </p:grpSpPr>
          <p:sp>
            <p:nvSpPr>
              <p:cNvPr id="179" name="Freeform 134">
                <a:extLst>
                  <a:ext uri="{FF2B5EF4-FFF2-40B4-BE49-F238E27FC236}">
                    <a16:creationId xmlns:a16="http://schemas.microsoft.com/office/drawing/2014/main" id="{29ABD0B4-A7E3-4109-B7F4-2267C6B42AA4}"/>
                  </a:ext>
                </a:extLst>
              </p:cNvPr>
              <p:cNvSpPr/>
              <p:nvPr/>
            </p:nvSpPr>
            <p:spPr bwMode="auto">
              <a:xfrm rot="5400000">
                <a:off x="-2154703" y="6243593"/>
                <a:ext cx="165262" cy="211953"/>
              </a:xfrm>
              <a:custGeom>
                <a:avLst/>
                <a:gdLst>
                  <a:gd name="connsiteX0" fmla="*/ 0 w 185053"/>
                  <a:gd name="connsiteY0" fmla="*/ 237335 h 237335"/>
                  <a:gd name="connsiteX1" fmla="*/ 0 w 185053"/>
                  <a:gd name="connsiteY1" fmla="*/ 143551 h 237335"/>
                  <a:gd name="connsiteX2" fmla="*/ 61964 w 185053"/>
                  <a:gd name="connsiteY2" fmla="*/ 143551 h 237335"/>
                  <a:gd name="connsiteX3" fmla="*/ 61964 w 185053"/>
                  <a:gd name="connsiteY3" fmla="*/ 0 h 237335"/>
                  <a:gd name="connsiteX4" fmla="*/ 136210 w 185053"/>
                  <a:gd name="connsiteY4" fmla="*/ 0 h 237335"/>
                  <a:gd name="connsiteX5" fmla="*/ 136210 w 185053"/>
                  <a:gd name="connsiteY5" fmla="*/ 164694 h 237335"/>
                  <a:gd name="connsiteX6" fmla="*/ 185053 w 185053"/>
                  <a:gd name="connsiteY6" fmla="*/ 216010 h 237335"/>
                  <a:gd name="connsiteX7" fmla="*/ 136210 w 185053"/>
                  <a:gd name="connsiteY7" fmla="*/ 216010 h 237335"/>
                  <a:gd name="connsiteX8" fmla="*/ 136210 w 185053"/>
                  <a:gd name="connsiteY8" fmla="*/ 237335 h 23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053" h="237335">
                    <a:moveTo>
                      <a:pt x="0" y="237335"/>
                    </a:moveTo>
                    <a:lnTo>
                      <a:pt x="0" y="143551"/>
                    </a:lnTo>
                    <a:lnTo>
                      <a:pt x="61964" y="143551"/>
                    </a:lnTo>
                    <a:lnTo>
                      <a:pt x="61964" y="0"/>
                    </a:lnTo>
                    <a:lnTo>
                      <a:pt x="136210" y="0"/>
                    </a:lnTo>
                    <a:lnTo>
                      <a:pt x="136210" y="164694"/>
                    </a:lnTo>
                    <a:lnTo>
                      <a:pt x="185053" y="216010"/>
                    </a:lnTo>
                    <a:lnTo>
                      <a:pt x="136210" y="216010"/>
                    </a:lnTo>
                    <a:lnTo>
                      <a:pt x="136210" y="23733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80" name="Freeform 135">
                <a:extLst>
                  <a:ext uri="{FF2B5EF4-FFF2-40B4-BE49-F238E27FC236}">
                    <a16:creationId xmlns:a16="http://schemas.microsoft.com/office/drawing/2014/main" id="{A3F3126B-CFDB-45A2-AC4A-0665B56D08D9}"/>
                  </a:ext>
                </a:extLst>
              </p:cNvPr>
              <p:cNvSpPr/>
              <p:nvPr/>
            </p:nvSpPr>
            <p:spPr bwMode="auto">
              <a:xfrm rot="16200000" flipH="1">
                <a:off x="-2070949" y="6177288"/>
                <a:ext cx="165262" cy="211953"/>
              </a:xfrm>
              <a:custGeom>
                <a:avLst/>
                <a:gdLst>
                  <a:gd name="connsiteX0" fmla="*/ 0 w 1547004"/>
                  <a:gd name="connsiteY0" fmla="*/ 1984075 h 1984075"/>
                  <a:gd name="connsiteX1" fmla="*/ 0 w 1547004"/>
                  <a:gd name="connsiteY1" fmla="*/ 0 h 1984075"/>
                  <a:gd name="connsiteX2" fmla="*/ 1138687 w 1547004"/>
                  <a:gd name="connsiteY2" fmla="*/ 0 h 1984075"/>
                  <a:gd name="connsiteX3" fmla="*/ 1138687 w 1547004"/>
                  <a:gd name="connsiteY3" fmla="*/ 1376804 h 1984075"/>
                  <a:gd name="connsiteX4" fmla="*/ 1547004 w 1547004"/>
                  <a:gd name="connsiteY4" fmla="*/ 1805796 h 1984075"/>
                  <a:gd name="connsiteX5" fmla="*/ 1138687 w 1547004"/>
                  <a:gd name="connsiteY5" fmla="*/ 1805796 h 1984075"/>
                  <a:gd name="connsiteX6" fmla="*/ 1138687 w 1547004"/>
                  <a:gd name="connsiteY6" fmla="*/ 1984075 h 19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7004" h="1984075">
                    <a:moveTo>
                      <a:pt x="0" y="1984075"/>
                    </a:moveTo>
                    <a:lnTo>
                      <a:pt x="0" y="0"/>
                    </a:lnTo>
                    <a:lnTo>
                      <a:pt x="1138687" y="0"/>
                    </a:lnTo>
                    <a:lnTo>
                      <a:pt x="1138687" y="1376804"/>
                    </a:lnTo>
                    <a:lnTo>
                      <a:pt x="1547004" y="1805796"/>
                    </a:lnTo>
                    <a:lnTo>
                      <a:pt x="1138687" y="1805796"/>
                    </a:lnTo>
                    <a:lnTo>
                      <a:pt x="1138687" y="1984075"/>
                    </a:lnTo>
                    <a:close/>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grpSp>
        <p:nvGrpSpPr>
          <p:cNvPr id="181" name="Group 180">
            <a:extLst>
              <a:ext uri="{FF2B5EF4-FFF2-40B4-BE49-F238E27FC236}">
                <a16:creationId xmlns:a16="http://schemas.microsoft.com/office/drawing/2014/main" id="{D2215ADD-6D25-4B41-B77C-9F18823FAD51}"/>
              </a:ext>
            </a:extLst>
          </p:cNvPr>
          <p:cNvGrpSpPr/>
          <p:nvPr/>
        </p:nvGrpSpPr>
        <p:grpSpPr>
          <a:xfrm>
            <a:off x="8372267" y="4464873"/>
            <a:ext cx="492894" cy="492894"/>
            <a:chOff x="4297892" y="4233356"/>
            <a:chExt cx="502920" cy="502920"/>
          </a:xfrm>
        </p:grpSpPr>
        <p:sp>
          <p:nvSpPr>
            <p:cNvPr id="182" name="Oval 181">
              <a:extLst>
                <a:ext uri="{FF2B5EF4-FFF2-40B4-BE49-F238E27FC236}">
                  <a16:creationId xmlns:a16="http://schemas.microsoft.com/office/drawing/2014/main" id="{88BFD48F-4D34-4DC0-8CD9-D151198F4D3C}"/>
                </a:ext>
              </a:extLst>
            </p:cNvPr>
            <p:cNvSpPr/>
            <p:nvPr/>
          </p:nvSpPr>
          <p:spPr bwMode="auto">
            <a:xfrm>
              <a:off x="4297892" y="4233356"/>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83" name="Group 182">
              <a:extLst>
                <a:ext uri="{FF2B5EF4-FFF2-40B4-BE49-F238E27FC236}">
                  <a16:creationId xmlns:a16="http://schemas.microsoft.com/office/drawing/2014/main" id="{01DF0F27-B5A4-42E6-AAA0-8073A331E3FE}"/>
                </a:ext>
              </a:extLst>
            </p:cNvPr>
            <p:cNvGrpSpPr>
              <a:grpSpLocks noChangeAspect="1"/>
            </p:cNvGrpSpPr>
            <p:nvPr/>
          </p:nvGrpSpPr>
          <p:grpSpPr>
            <a:xfrm>
              <a:off x="4433862" y="4381519"/>
              <a:ext cx="230981" cy="206595"/>
              <a:chOff x="-1320398" y="7123634"/>
              <a:chExt cx="302577" cy="270631"/>
            </a:xfrm>
            <a:noFill/>
          </p:grpSpPr>
          <p:sp>
            <p:nvSpPr>
              <p:cNvPr id="184" name="Oval 183">
                <a:extLst>
                  <a:ext uri="{FF2B5EF4-FFF2-40B4-BE49-F238E27FC236}">
                    <a16:creationId xmlns:a16="http://schemas.microsoft.com/office/drawing/2014/main" id="{7EA41950-12F9-42FB-8082-260C87DA21D2}"/>
                  </a:ext>
                </a:extLst>
              </p:cNvPr>
              <p:cNvSpPr>
                <a:spLocks noChangeArrowheads="1"/>
              </p:cNvSpPr>
              <p:nvPr/>
            </p:nvSpPr>
            <p:spPr bwMode="auto">
              <a:xfrm>
                <a:off x="-1119176" y="7159089"/>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5" name="Freeform 114">
                <a:extLst>
                  <a:ext uri="{FF2B5EF4-FFF2-40B4-BE49-F238E27FC236}">
                    <a16:creationId xmlns:a16="http://schemas.microsoft.com/office/drawing/2014/main" id="{2FA46D26-F5F5-457F-908F-6D853A38AF44}"/>
                  </a:ext>
                </a:extLst>
              </p:cNvPr>
              <p:cNvSpPr>
                <a:spLocks/>
              </p:cNvSpPr>
              <p:nvPr/>
            </p:nvSpPr>
            <p:spPr bwMode="auto">
              <a:xfrm>
                <a:off x="-1145585"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6" name="Freeform 108">
                <a:extLst>
                  <a:ext uri="{FF2B5EF4-FFF2-40B4-BE49-F238E27FC236}">
                    <a16:creationId xmlns:a16="http://schemas.microsoft.com/office/drawing/2014/main" id="{BEBC3E8A-1741-4274-AB39-5FEBD439E36B}"/>
                  </a:ext>
                </a:extLst>
              </p:cNvPr>
              <p:cNvSpPr/>
              <p:nvPr/>
            </p:nvSpPr>
            <p:spPr bwMode="auto">
              <a:xfrm>
                <a:off x="-1320398" y="7123634"/>
                <a:ext cx="164858" cy="93906"/>
              </a:xfrm>
              <a:custGeom>
                <a:avLst/>
                <a:gdLst>
                  <a:gd name="connsiteX0" fmla="*/ 37461 w 188119"/>
                  <a:gd name="connsiteY0" fmla="*/ 0 h 107156"/>
                  <a:gd name="connsiteX1" fmla="*/ 101842 w 188119"/>
                  <a:gd name="connsiteY1" fmla="*/ 0 h 107156"/>
                  <a:gd name="connsiteX2" fmla="*/ 139303 w 188119"/>
                  <a:gd name="connsiteY2" fmla="*/ 37461 h 107156"/>
                  <a:gd name="connsiteX3" fmla="*/ 139303 w 188119"/>
                  <a:gd name="connsiteY3" fmla="*/ 67273 h 107156"/>
                  <a:gd name="connsiteX4" fmla="*/ 188119 w 188119"/>
                  <a:gd name="connsiteY4" fmla="*/ 107156 h 107156"/>
                  <a:gd name="connsiteX5" fmla="*/ 101842 w 188119"/>
                  <a:gd name="connsiteY5" fmla="*/ 107156 h 107156"/>
                  <a:gd name="connsiteX6" fmla="*/ 76200 w 188119"/>
                  <a:gd name="connsiteY6" fmla="*/ 107156 h 107156"/>
                  <a:gd name="connsiteX7" fmla="*/ 37461 w 188119"/>
                  <a:gd name="connsiteY7" fmla="*/ 107156 h 107156"/>
                  <a:gd name="connsiteX8" fmla="*/ 0 w 188119"/>
                  <a:gd name="connsiteY8" fmla="*/ 69695 h 107156"/>
                  <a:gd name="connsiteX9" fmla="*/ 0 w 188119"/>
                  <a:gd name="connsiteY9" fmla="*/ 37461 h 107156"/>
                  <a:gd name="connsiteX10" fmla="*/ 37461 w 188119"/>
                  <a:gd name="connsiteY10"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119" h="107156">
                    <a:moveTo>
                      <a:pt x="37461" y="0"/>
                    </a:moveTo>
                    <a:lnTo>
                      <a:pt x="101842" y="0"/>
                    </a:lnTo>
                    <a:cubicBezTo>
                      <a:pt x="122531" y="0"/>
                      <a:pt x="139303" y="16772"/>
                      <a:pt x="139303" y="37461"/>
                    </a:cubicBezTo>
                    <a:lnTo>
                      <a:pt x="139303" y="67273"/>
                    </a:lnTo>
                    <a:lnTo>
                      <a:pt x="188119" y="107156"/>
                    </a:lnTo>
                    <a:lnTo>
                      <a:pt x="101842" y="107156"/>
                    </a:lnTo>
                    <a:lnTo>
                      <a:pt x="76200" y="107156"/>
                    </a:lnTo>
                    <a:lnTo>
                      <a:pt x="37461" y="107156"/>
                    </a:lnTo>
                    <a:cubicBezTo>
                      <a:pt x="16772" y="107156"/>
                      <a:pt x="0" y="90384"/>
                      <a:pt x="0" y="69695"/>
                    </a:cubicBezTo>
                    <a:lnTo>
                      <a:pt x="0" y="37461"/>
                    </a:lnTo>
                    <a:cubicBezTo>
                      <a:pt x="0" y="16772"/>
                      <a:pt x="16772" y="0"/>
                      <a:pt x="37461" y="0"/>
                    </a:cubicBezTo>
                    <a:close/>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7" name="Oval 113">
                <a:extLst>
                  <a:ext uri="{FF2B5EF4-FFF2-40B4-BE49-F238E27FC236}">
                    <a16:creationId xmlns:a16="http://schemas.microsoft.com/office/drawing/2014/main" id="{60AC8548-1F7B-466B-9855-C384AFAD33E4}"/>
                  </a:ext>
                </a:extLst>
              </p:cNvPr>
              <p:cNvSpPr>
                <a:spLocks noChangeArrowheads="1"/>
              </p:cNvSpPr>
              <p:nvPr/>
            </p:nvSpPr>
            <p:spPr bwMode="auto">
              <a:xfrm>
                <a:off x="-1220386" y="7255082"/>
                <a:ext cx="75659" cy="74231"/>
              </a:xfrm>
              <a:prstGeom prst="ellipse">
                <a:avLst/>
              </a:pr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88" name="Freeform 114">
                <a:extLst>
                  <a:ext uri="{FF2B5EF4-FFF2-40B4-BE49-F238E27FC236}">
                    <a16:creationId xmlns:a16="http://schemas.microsoft.com/office/drawing/2014/main" id="{3E29B1F6-9D20-4AE6-B50C-A7B6D27179DB}"/>
                  </a:ext>
                </a:extLst>
              </p:cNvPr>
              <p:cNvSpPr>
                <a:spLocks/>
              </p:cNvSpPr>
              <p:nvPr/>
            </p:nvSpPr>
            <p:spPr bwMode="auto">
              <a:xfrm>
                <a:off x="-1246796" y="7330740"/>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DC3C0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189" name="Group 188">
            <a:extLst>
              <a:ext uri="{FF2B5EF4-FFF2-40B4-BE49-F238E27FC236}">
                <a16:creationId xmlns:a16="http://schemas.microsoft.com/office/drawing/2014/main" id="{6953507B-8EB0-4D4E-BEEF-5F4B6ECF15F8}"/>
              </a:ext>
            </a:extLst>
          </p:cNvPr>
          <p:cNvGrpSpPr/>
          <p:nvPr/>
        </p:nvGrpSpPr>
        <p:grpSpPr>
          <a:xfrm>
            <a:off x="4717283" y="5279609"/>
            <a:ext cx="492894" cy="492894"/>
            <a:chOff x="4811474" y="5817220"/>
            <a:chExt cx="502920" cy="502920"/>
          </a:xfrm>
        </p:grpSpPr>
        <p:sp>
          <p:nvSpPr>
            <p:cNvPr id="190" name="Oval 189">
              <a:extLst>
                <a:ext uri="{FF2B5EF4-FFF2-40B4-BE49-F238E27FC236}">
                  <a16:creationId xmlns:a16="http://schemas.microsoft.com/office/drawing/2014/main" id="{88C1C852-5B42-4DED-8839-10C15F639CD1}"/>
                </a:ext>
              </a:extLst>
            </p:cNvPr>
            <p:cNvSpPr/>
            <p:nvPr/>
          </p:nvSpPr>
          <p:spPr bwMode="auto">
            <a:xfrm>
              <a:off x="4811474" y="581722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1" name="Group 190">
              <a:extLst>
                <a:ext uri="{FF2B5EF4-FFF2-40B4-BE49-F238E27FC236}">
                  <a16:creationId xmlns:a16="http://schemas.microsoft.com/office/drawing/2014/main" id="{98F333B5-00C7-4CD2-854E-2CE1F21297AF}"/>
                </a:ext>
              </a:extLst>
            </p:cNvPr>
            <p:cNvGrpSpPr/>
            <p:nvPr/>
          </p:nvGrpSpPr>
          <p:grpSpPr>
            <a:xfrm>
              <a:off x="4994501" y="5972567"/>
              <a:ext cx="136866" cy="173176"/>
              <a:chOff x="4989898" y="5967253"/>
              <a:chExt cx="136866" cy="173176"/>
            </a:xfrm>
          </p:grpSpPr>
          <p:sp>
            <p:nvSpPr>
              <p:cNvPr id="192" name="Freeform 38">
                <a:extLst>
                  <a:ext uri="{FF2B5EF4-FFF2-40B4-BE49-F238E27FC236}">
                    <a16:creationId xmlns:a16="http://schemas.microsoft.com/office/drawing/2014/main" id="{381B5059-DC3A-4B32-8573-3BF9AFAD01A0}"/>
                  </a:ext>
                </a:extLst>
              </p:cNvPr>
              <p:cNvSpPr>
                <a:spLocks/>
              </p:cNvSpPr>
              <p:nvPr/>
            </p:nvSpPr>
            <p:spPr bwMode="auto">
              <a:xfrm rot="5400000">
                <a:off x="5042698" y="6059578"/>
                <a:ext cx="31267" cy="63713"/>
              </a:xfrm>
              <a:custGeom>
                <a:avLst/>
                <a:gdLst>
                  <a:gd name="T0" fmla="*/ 0 w 53"/>
                  <a:gd name="T1" fmla="*/ 0 h 108"/>
                  <a:gd name="T2" fmla="*/ 53 w 53"/>
                  <a:gd name="T3" fmla="*/ 54 h 108"/>
                  <a:gd name="T4" fmla="*/ 0 w 53"/>
                  <a:gd name="T5" fmla="*/ 108 h 108"/>
                </a:gdLst>
                <a:ahLst/>
                <a:cxnLst>
                  <a:cxn ang="0">
                    <a:pos x="T0" y="T1"/>
                  </a:cxn>
                  <a:cxn ang="0">
                    <a:pos x="T2" y="T3"/>
                  </a:cxn>
                  <a:cxn ang="0">
                    <a:pos x="T4" y="T5"/>
                  </a:cxn>
                </a:cxnLst>
                <a:rect l="0" t="0" r="r" b="b"/>
                <a:pathLst>
                  <a:path w="53" h="108">
                    <a:moveTo>
                      <a:pt x="0" y="0"/>
                    </a:moveTo>
                    <a:lnTo>
                      <a:pt x="53" y="54"/>
                    </a:lnTo>
                    <a:lnTo>
                      <a:pt x="0" y="108"/>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93" name="Group 192">
                <a:extLst>
                  <a:ext uri="{FF2B5EF4-FFF2-40B4-BE49-F238E27FC236}">
                    <a16:creationId xmlns:a16="http://schemas.microsoft.com/office/drawing/2014/main" id="{D45F466F-2773-47A6-9818-03D8F0A6024B}"/>
                  </a:ext>
                </a:extLst>
              </p:cNvPr>
              <p:cNvGrpSpPr/>
              <p:nvPr/>
            </p:nvGrpSpPr>
            <p:grpSpPr>
              <a:xfrm>
                <a:off x="4989898" y="5967253"/>
                <a:ext cx="136866" cy="173176"/>
                <a:chOff x="4989898" y="5967253"/>
                <a:chExt cx="136866" cy="173176"/>
              </a:xfrm>
            </p:grpSpPr>
            <p:sp>
              <p:nvSpPr>
                <p:cNvPr id="194" name="Line 37">
                  <a:extLst>
                    <a:ext uri="{FF2B5EF4-FFF2-40B4-BE49-F238E27FC236}">
                      <a16:creationId xmlns:a16="http://schemas.microsoft.com/office/drawing/2014/main" id="{211DBC93-F076-4520-AE09-E6C4E7BF066B}"/>
                    </a:ext>
                  </a:extLst>
                </p:cNvPr>
                <p:cNvSpPr>
                  <a:spLocks noChangeShapeType="1"/>
                </p:cNvSpPr>
                <p:nvPr/>
              </p:nvSpPr>
              <p:spPr bwMode="auto">
                <a:xfrm rot="5400000">
                  <a:off x="4988424" y="6037161"/>
                  <a:ext cx="139815" cy="0"/>
                </a:xfrm>
                <a:prstGeom prst="lin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5" name="Rectangle 39">
                  <a:extLst>
                    <a:ext uri="{FF2B5EF4-FFF2-40B4-BE49-F238E27FC236}">
                      <a16:creationId xmlns:a16="http://schemas.microsoft.com/office/drawing/2014/main" id="{82AC6BE6-C891-4F85-954A-4DB444DA7762}"/>
                    </a:ext>
                  </a:extLst>
                </p:cNvPr>
                <p:cNvSpPr>
                  <a:spLocks noChangeArrowheads="1"/>
                </p:cNvSpPr>
                <p:nvPr/>
              </p:nvSpPr>
              <p:spPr bwMode="auto">
                <a:xfrm rot="5400000">
                  <a:off x="5001402" y="6015067"/>
                  <a:ext cx="113858" cy="136866"/>
                </a:xfrm>
                <a:custGeom>
                  <a:avLst/>
                  <a:gdLst>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0 w 113858"/>
                    <a:gd name="connsiteY4" fmla="*/ 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 name="connsiteX4" fmla="*/ 91440 w 113858"/>
                    <a:gd name="connsiteY4" fmla="*/ 91440 h 136866"/>
                    <a:gd name="connsiteX0" fmla="*/ 0 w 113858"/>
                    <a:gd name="connsiteY0" fmla="*/ 0 h 136866"/>
                    <a:gd name="connsiteX1" fmla="*/ 113858 w 113858"/>
                    <a:gd name="connsiteY1" fmla="*/ 0 h 136866"/>
                    <a:gd name="connsiteX2" fmla="*/ 113858 w 113858"/>
                    <a:gd name="connsiteY2" fmla="*/ 136866 h 136866"/>
                    <a:gd name="connsiteX3" fmla="*/ 0 w 113858"/>
                    <a:gd name="connsiteY3" fmla="*/ 136866 h 136866"/>
                  </a:gdLst>
                  <a:ahLst/>
                  <a:cxnLst>
                    <a:cxn ang="0">
                      <a:pos x="connsiteX0" y="connsiteY0"/>
                    </a:cxn>
                    <a:cxn ang="0">
                      <a:pos x="connsiteX1" y="connsiteY1"/>
                    </a:cxn>
                    <a:cxn ang="0">
                      <a:pos x="connsiteX2" y="connsiteY2"/>
                    </a:cxn>
                    <a:cxn ang="0">
                      <a:pos x="connsiteX3" y="connsiteY3"/>
                    </a:cxn>
                  </a:cxnLst>
                  <a:rect l="l" t="t" r="r" b="b"/>
                  <a:pathLst>
                    <a:path w="113858" h="136866">
                      <a:moveTo>
                        <a:pt x="0" y="0"/>
                      </a:moveTo>
                      <a:lnTo>
                        <a:pt x="113858" y="0"/>
                      </a:lnTo>
                      <a:lnTo>
                        <a:pt x="113858" y="136866"/>
                      </a:lnTo>
                      <a:lnTo>
                        <a:pt x="0" y="136866"/>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567"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grpSp>
      <p:grpSp>
        <p:nvGrpSpPr>
          <p:cNvPr id="196" name="Group 195">
            <a:extLst>
              <a:ext uri="{FF2B5EF4-FFF2-40B4-BE49-F238E27FC236}">
                <a16:creationId xmlns:a16="http://schemas.microsoft.com/office/drawing/2014/main" id="{D3B735A4-1087-4EFC-BCDC-1A3BD76E1E01}"/>
              </a:ext>
            </a:extLst>
          </p:cNvPr>
          <p:cNvGrpSpPr/>
          <p:nvPr/>
        </p:nvGrpSpPr>
        <p:grpSpPr>
          <a:xfrm>
            <a:off x="3589482" y="1690026"/>
            <a:ext cx="492894" cy="492894"/>
            <a:chOff x="3660732" y="2154621"/>
            <a:chExt cx="502920" cy="502920"/>
          </a:xfrm>
        </p:grpSpPr>
        <p:sp>
          <p:nvSpPr>
            <p:cNvPr id="197" name="Oval 196">
              <a:extLst>
                <a:ext uri="{FF2B5EF4-FFF2-40B4-BE49-F238E27FC236}">
                  <a16:creationId xmlns:a16="http://schemas.microsoft.com/office/drawing/2014/main" id="{90CF4749-DE36-4E70-A7E2-086076BB3448}"/>
                </a:ext>
              </a:extLst>
            </p:cNvPr>
            <p:cNvSpPr/>
            <p:nvPr/>
          </p:nvSpPr>
          <p:spPr bwMode="auto">
            <a:xfrm>
              <a:off x="3660732" y="2154621"/>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198" name="Group 4">
              <a:extLst>
                <a:ext uri="{FF2B5EF4-FFF2-40B4-BE49-F238E27FC236}">
                  <a16:creationId xmlns:a16="http://schemas.microsoft.com/office/drawing/2014/main" id="{A5E61015-7366-435B-ACA8-D09016871328}"/>
                </a:ext>
              </a:extLst>
            </p:cNvPr>
            <p:cNvGrpSpPr>
              <a:grpSpLocks noChangeAspect="1"/>
            </p:cNvGrpSpPr>
            <p:nvPr/>
          </p:nvGrpSpPr>
          <p:grpSpPr bwMode="auto">
            <a:xfrm>
              <a:off x="3827895" y="2292208"/>
              <a:ext cx="185124" cy="212054"/>
              <a:chOff x="3590" y="1796"/>
              <a:chExt cx="660" cy="756"/>
            </a:xfrm>
          </p:grpSpPr>
          <p:sp>
            <p:nvSpPr>
              <p:cNvPr id="199" name="Freeform 5">
                <a:extLst>
                  <a:ext uri="{FF2B5EF4-FFF2-40B4-BE49-F238E27FC236}">
                    <a16:creationId xmlns:a16="http://schemas.microsoft.com/office/drawing/2014/main" id="{1C0675D6-16EF-494C-884C-22B6F9398086}"/>
                  </a:ext>
                </a:extLst>
              </p:cNvPr>
              <p:cNvSpPr>
                <a:spLocks/>
              </p:cNvSpPr>
              <p:nvPr/>
            </p:nvSpPr>
            <p:spPr bwMode="auto">
              <a:xfrm>
                <a:off x="3590" y="1880"/>
                <a:ext cx="332" cy="671"/>
              </a:xfrm>
              <a:custGeom>
                <a:avLst/>
                <a:gdLst>
                  <a:gd name="T0" fmla="*/ 332 w 332"/>
                  <a:gd name="T1" fmla="*/ 671 h 671"/>
                  <a:gd name="T2" fmla="*/ 0 w 332"/>
                  <a:gd name="T3" fmla="*/ 671 h 671"/>
                  <a:gd name="T4" fmla="*/ 0 w 332"/>
                  <a:gd name="T5" fmla="*/ 0 h 671"/>
                  <a:gd name="T6" fmla="*/ 126 w 332"/>
                  <a:gd name="T7" fmla="*/ 0 h 671"/>
                </a:gdLst>
                <a:ahLst/>
                <a:cxnLst>
                  <a:cxn ang="0">
                    <a:pos x="T0" y="T1"/>
                  </a:cxn>
                  <a:cxn ang="0">
                    <a:pos x="T2" y="T3"/>
                  </a:cxn>
                  <a:cxn ang="0">
                    <a:pos x="T4" y="T5"/>
                  </a:cxn>
                  <a:cxn ang="0">
                    <a:pos x="T6" y="T7"/>
                  </a:cxn>
                </a:cxnLst>
                <a:rect l="0" t="0" r="r" b="b"/>
                <a:pathLst>
                  <a:path w="332" h="671">
                    <a:moveTo>
                      <a:pt x="332" y="671"/>
                    </a:moveTo>
                    <a:lnTo>
                      <a:pt x="0" y="671"/>
                    </a:lnTo>
                    <a:lnTo>
                      <a:pt x="0" y="0"/>
                    </a:lnTo>
                    <a:lnTo>
                      <a:pt x="126"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0" name="Freeform 6">
                <a:extLst>
                  <a:ext uri="{FF2B5EF4-FFF2-40B4-BE49-F238E27FC236}">
                    <a16:creationId xmlns:a16="http://schemas.microsoft.com/office/drawing/2014/main" id="{90AEECEA-6752-4FCF-973B-ADFB91A1ECBF}"/>
                  </a:ext>
                </a:extLst>
              </p:cNvPr>
              <p:cNvSpPr>
                <a:spLocks/>
              </p:cNvSpPr>
              <p:nvPr/>
            </p:nvSpPr>
            <p:spPr bwMode="auto">
              <a:xfrm>
                <a:off x="4006" y="1880"/>
                <a:ext cx="125" cy="293"/>
              </a:xfrm>
              <a:custGeom>
                <a:avLst/>
                <a:gdLst>
                  <a:gd name="T0" fmla="*/ 0 w 125"/>
                  <a:gd name="T1" fmla="*/ 0 h 293"/>
                  <a:gd name="T2" fmla="*/ 125 w 125"/>
                  <a:gd name="T3" fmla="*/ 0 h 293"/>
                  <a:gd name="T4" fmla="*/ 125 w 125"/>
                  <a:gd name="T5" fmla="*/ 293 h 293"/>
                </a:gdLst>
                <a:ahLst/>
                <a:cxnLst>
                  <a:cxn ang="0">
                    <a:pos x="T0" y="T1"/>
                  </a:cxn>
                  <a:cxn ang="0">
                    <a:pos x="T2" y="T3"/>
                  </a:cxn>
                  <a:cxn ang="0">
                    <a:pos x="T4" y="T5"/>
                  </a:cxn>
                </a:cxnLst>
                <a:rect l="0" t="0" r="r" b="b"/>
                <a:pathLst>
                  <a:path w="125" h="293">
                    <a:moveTo>
                      <a:pt x="0" y="0"/>
                    </a:moveTo>
                    <a:lnTo>
                      <a:pt x="125" y="0"/>
                    </a:lnTo>
                    <a:lnTo>
                      <a:pt x="125" y="293"/>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1" name="Freeform 7">
                <a:extLst>
                  <a:ext uri="{FF2B5EF4-FFF2-40B4-BE49-F238E27FC236}">
                    <a16:creationId xmlns:a16="http://schemas.microsoft.com/office/drawing/2014/main" id="{BB86661A-687B-4B14-B3E5-A148333431DC}"/>
                  </a:ext>
                </a:extLst>
              </p:cNvPr>
              <p:cNvSpPr>
                <a:spLocks/>
              </p:cNvSpPr>
              <p:nvPr/>
            </p:nvSpPr>
            <p:spPr bwMode="auto">
              <a:xfrm>
                <a:off x="3716" y="1880"/>
                <a:ext cx="290" cy="29"/>
              </a:xfrm>
              <a:custGeom>
                <a:avLst/>
                <a:gdLst>
                  <a:gd name="T0" fmla="*/ 0 w 290"/>
                  <a:gd name="T1" fmla="*/ 0 h 29"/>
                  <a:gd name="T2" fmla="*/ 0 w 290"/>
                  <a:gd name="T3" fmla="*/ 29 h 29"/>
                  <a:gd name="T4" fmla="*/ 290 w 290"/>
                  <a:gd name="T5" fmla="*/ 29 h 29"/>
                  <a:gd name="T6" fmla="*/ 290 w 290"/>
                  <a:gd name="T7" fmla="*/ 0 h 29"/>
                </a:gdLst>
                <a:ahLst/>
                <a:cxnLst>
                  <a:cxn ang="0">
                    <a:pos x="T0" y="T1"/>
                  </a:cxn>
                  <a:cxn ang="0">
                    <a:pos x="T2" y="T3"/>
                  </a:cxn>
                  <a:cxn ang="0">
                    <a:pos x="T4" y="T5"/>
                  </a:cxn>
                  <a:cxn ang="0">
                    <a:pos x="T6" y="T7"/>
                  </a:cxn>
                </a:cxnLst>
                <a:rect l="0" t="0" r="r" b="b"/>
                <a:pathLst>
                  <a:path w="290" h="29">
                    <a:moveTo>
                      <a:pt x="0" y="0"/>
                    </a:moveTo>
                    <a:lnTo>
                      <a:pt x="0" y="29"/>
                    </a:lnTo>
                    <a:lnTo>
                      <a:pt x="290" y="29"/>
                    </a:lnTo>
                    <a:lnTo>
                      <a:pt x="290"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2" name="Freeform 8">
                <a:extLst>
                  <a:ext uri="{FF2B5EF4-FFF2-40B4-BE49-F238E27FC236}">
                    <a16:creationId xmlns:a16="http://schemas.microsoft.com/office/drawing/2014/main" id="{028108BA-BD35-47F6-95B1-F80E4183A644}"/>
                  </a:ext>
                </a:extLst>
              </p:cNvPr>
              <p:cNvSpPr>
                <a:spLocks/>
              </p:cNvSpPr>
              <p:nvPr/>
            </p:nvSpPr>
            <p:spPr bwMode="auto">
              <a:xfrm>
                <a:off x="3716" y="1796"/>
                <a:ext cx="290" cy="84"/>
              </a:xfrm>
              <a:custGeom>
                <a:avLst/>
                <a:gdLst>
                  <a:gd name="T0" fmla="*/ 290 w 290"/>
                  <a:gd name="T1" fmla="*/ 84 h 84"/>
                  <a:gd name="T2" fmla="*/ 290 w 290"/>
                  <a:gd name="T3" fmla="*/ 34 h 84"/>
                  <a:gd name="T4" fmla="*/ 204 w 290"/>
                  <a:gd name="T5" fmla="*/ 34 h 84"/>
                  <a:gd name="T6" fmla="*/ 204 w 290"/>
                  <a:gd name="T7" fmla="*/ 0 h 84"/>
                  <a:gd name="T8" fmla="*/ 87 w 290"/>
                  <a:gd name="T9" fmla="*/ 0 h 84"/>
                  <a:gd name="T10" fmla="*/ 87 w 290"/>
                  <a:gd name="T11" fmla="*/ 34 h 84"/>
                  <a:gd name="T12" fmla="*/ 0 w 290"/>
                  <a:gd name="T13" fmla="*/ 34 h 84"/>
                  <a:gd name="T14" fmla="*/ 0 w 290"/>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0" h="84">
                    <a:moveTo>
                      <a:pt x="290" y="84"/>
                    </a:moveTo>
                    <a:lnTo>
                      <a:pt x="290" y="34"/>
                    </a:lnTo>
                    <a:lnTo>
                      <a:pt x="204" y="34"/>
                    </a:lnTo>
                    <a:lnTo>
                      <a:pt x="204" y="0"/>
                    </a:lnTo>
                    <a:lnTo>
                      <a:pt x="87" y="0"/>
                    </a:lnTo>
                    <a:lnTo>
                      <a:pt x="87" y="34"/>
                    </a:lnTo>
                    <a:lnTo>
                      <a:pt x="0" y="34"/>
                    </a:lnTo>
                    <a:lnTo>
                      <a:pt x="0" y="84"/>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3" name="Freeform 9">
                <a:extLst>
                  <a:ext uri="{FF2B5EF4-FFF2-40B4-BE49-F238E27FC236}">
                    <a16:creationId xmlns:a16="http://schemas.microsoft.com/office/drawing/2014/main" id="{2E59471D-2564-47FB-A2E3-ED009129B7BD}"/>
                  </a:ext>
                </a:extLst>
              </p:cNvPr>
              <p:cNvSpPr>
                <a:spLocks/>
              </p:cNvSpPr>
              <p:nvPr/>
            </p:nvSpPr>
            <p:spPr bwMode="auto">
              <a:xfrm>
                <a:off x="3985" y="2307"/>
                <a:ext cx="192" cy="132"/>
              </a:xfrm>
              <a:custGeom>
                <a:avLst/>
                <a:gdLst>
                  <a:gd name="T0" fmla="*/ 0 w 192"/>
                  <a:gd name="T1" fmla="*/ 77 h 132"/>
                  <a:gd name="T2" fmla="*/ 58 w 192"/>
                  <a:gd name="T3" fmla="*/ 132 h 132"/>
                  <a:gd name="T4" fmla="*/ 192 w 192"/>
                  <a:gd name="T5" fmla="*/ 0 h 132"/>
                </a:gdLst>
                <a:ahLst/>
                <a:cxnLst>
                  <a:cxn ang="0">
                    <a:pos x="T0" y="T1"/>
                  </a:cxn>
                  <a:cxn ang="0">
                    <a:pos x="T2" y="T3"/>
                  </a:cxn>
                  <a:cxn ang="0">
                    <a:pos x="T4" y="T5"/>
                  </a:cxn>
                </a:cxnLst>
                <a:rect l="0" t="0" r="r" b="b"/>
                <a:pathLst>
                  <a:path w="192" h="132">
                    <a:moveTo>
                      <a:pt x="0" y="77"/>
                    </a:moveTo>
                    <a:lnTo>
                      <a:pt x="58" y="132"/>
                    </a:lnTo>
                    <a:lnTo>
                      <a:pt x="192" y="0"/>
                    </a:lnTo>
                  </a:path>
                </a:pathLst>
              </a:cu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04" name="Oval 10">
                <a:extLst>
                  <a:ext uri="{FF2B5EF4-FFF2-40B4-BE49-F238E27FC236}">
                    <a16:creationId xmlns:a16="http://schemas.microsoft.com/office/drawing/2014/main" id="{B91496E5-0F22-48F8-8012-FFA985D3761B}"/>
                  </a:ext>
                </a:extLst>
              </p:cNvPr>
              <p:cNvSpPr>
                <a:spLocks noChangeArrowheads="1"/>
              </p:cNvSpPr>
              <p:nvPr/>
            </p:nvSpPr>
            <p:spPr bwMode="auto">
              <a:xfrm>
                <a:off x="3913" y="2215"/>
                <a:ext cx="337" cy="337"/>
              </a:xfrm>
              <a:prstGeom prst="ellipse">
                <a:avLst/>
              </a:prstGeom>
              <a:noFill/>
              <a:ln w="12700" cap="flat">
                <a:solidFill>
                  <a:srgbClr val="DC3C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2" name="Group 1">
            <a:extLst>
              <a:ext uri="{FF2B5EF4-FFF2-40B4-BE49-F238E27FC236}">
                <a16:creationId xmlns:a16="http://schemas.microsoft.com/office/drawing/2014/main" id="{0A7020F0-F615-429A-99C2-DBE1001F2A37}"/>
              </a:ext>
            </a:extLst>
          </p:cNvPr>
          <p:cNvGrpSpPr/>
          <p:nvPr/>
        </p:nvGrpSpPr>
        <p:grpSpPr>
          <a:xfrm>
            <a:off x="360591" y="1721238"/>
            <a:ext cx="10741631" cy="4193333"/>
            <a:chOff x="359777" y="1720996"/>
            <a:chExt cx="10743155" cy="4193928"/>
          </a:xfrm>
        </p:grpSpPr>
        <p:sp>
          <p:nvSpPr>
            <p:cNvPr id="224" name="Customer text">
              <a:extLst>
                <a:ext uri="{FF2B5EF4-FFF2-40B4-BE49-F238E27FC236}">
                  <a16:creationId xmlns:a16="http://schemas.microsoft.com/office/drawing/2014/main" id="{598BE688-A9BC-4BE3-9320-FAB60AC75AF7}"/>
                </a:ext>
              </a:extLst>
            </p:cNvPr>
            <p:cNvSpPr/>
            <p:nvPr/>
          </p:nvSpPr>
          <p:spPr>
            <a:xfrm>
              <a:off x="9740793" y="1720996"/>
              <a:ext cx="1362139" cy="25827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Relationships</a:t>
              </a:r>
            </a:p>
          </p:txBody>
        </p:sp>
        <p:grpSp>
          <p:nvGrpSpPr>
            <p:cNvPr id="225" name="Group 224">
              <a:extLst>
                <a:ext uri="{FF2B5EF4-FFF2-40B4-BE49-F238E27FC236}">
                  <a16:creationId xmlns:a16="http://schemas.microsoft.com/office/drawing/2014/main" id="{B98D10B6-449E-44DD-B8E0-3D5EE3B128F4}"/>
                </a:ext>
              </a:extLst>
            </p:cNvPr>
            <p:cNvGrpSpPr/>
            <p:nvPr/>
          </p:nvGrpSpPr>
          <p:grpSpPr>
            <a:xfrm>
              <a:off x="359777" y="3001080"/>
              <a:ext cx="5498512" cy="2913844"/>
              <a:chOff x="366990" y="3060762"/>
              <a:chExt cx="5608769" cy="2972272"/>
            </a:xfrm>
          </p:grpSpPr>
          <p:sp>
            <p:nvSpPr>
              <p:cNvPr id="227" name="Customer text">
                <a:extLst>
                  <a:ext uri="{FF2B5EF4-FFF2-40B4-BE49-F238E27FC236}">
                    <a16:creationId xmlns:a16="http://schemas.microsoft.com/office/drawing/2014/main" id="{1DCBC714-EB98-4BF5-AA88-65FE3C3A3130}"/>
                  </a:ext>
                </a:extLst>
              </p:cNvPr>
              <p:cNvSpPr/>
              <p:nvPr/>
            </p:nvSpPr>
            <p:spPr>
              <a:xfrm>
                <a:off x="5055681" y="4829195"/>
                <a:ext cx="88040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Skills</a:t>
                </a:r>
              </a:p>
            </p:txBody>
          </p:sp>
          <p:sp>
            <p:nvSpPr>
              <p:cNvPr id="228" name="Customer text">
                <a:extLst>
                  <a:ext uri="{FF2B5EF4-FFF2-40B4-BE49-F238E27FC236}">
                    <a16:creationId xmlns:a16="http://schemas.microsoft.com/office/drawing/2014/main" id="{6827083B-8DA9-4761-9544-8CF6FDF12279}"/>
                  </a:ext>
                </a:extLst>
              </p:cNvPr>
              <p:cNvSpPr/>
              <p:nvPr/>
            </p:nvSpPr>
            <p:spPr>
              <a:xfrm>
                <a:off x="366990" y="5600309"/>
                <a:ext cx="1349984" cy="432725"/>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Professional contacts</a:t>
                </a:r>
              </a:p>
            </p:txBody>
          </p:sp>
          <p:sp>
            <p:nvSpPr>
              <p:cNvPr id="229" name="Customer text">
                <a:extLst>
                  <a:ext uri="{FF2B5EF4-FFF2-40B4-BE49-F238E27FC236}">
                    <a16:creationId xmlns:a16="http://schemas.microsoft.com/office/drawing/2014/main" id="{0A8460CB-399A-4BC7-AE57-1E56C8338497}"/>
                  </a:ext>
                </a:extLst>
              </p:cNvPr>
              <p:cNvSpPr/>
              <p:nvPr/>
            </p:nvSpPr>
            <p:spPr>
              <a:xfrm>
                <a:off x="4652619" y="3060762"/>
                <a:ext cx="1323140"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Job History</a:t>
                </a:r>
              </a:p>
            </p:txBody>
          </p:sp>
        </p:grpSp>
        <p:sp>
          <p:nvSpPr>
            <p:cNvPr id="255" name="Customer text">
              <a:extLst>
                <a:ext uri="{FF2B5EF4-FFF2-40B4-BE49-F238E27FC236}">
                  <a16:creationId xmlns:a16="http://schemas.microsoft.com/office/drawing/2014/main" id="{2B044613-8DFC-4864-974D-5804DDB215A1}"/>
                </a:ext>
              </a:extLst>
            </p:cNvPr>
            <p:cNvSpPr/>
            <p:nvPr/>
          </p:nvSpPr>
          <p:spPr>
            <a:xfrm>
              <a:off x="1768751" y="3224670"/>
              <a:ext cx="1163288" cy="258276"/>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Talent</a:t>
              </a:r>
            </a:p>
          </p:txBody>
        </p:sp>
      </p:grpSp>
      <p:grpSp>
        <p:nvGrpSpPr>
          <p:cNvPr id="256" name="Group 255">
            <a:extLst>
              <a:ext uri="{FF2B5EF4-FFF2-40B4-BE49-F238E27FC236}">
                <a16:creationId xmlns:a16="http://schemas.microsoft.com/office/drawing/2014/main" id="{37D61677-BD5F-4AF4-8286-F2E360B8CBBE}"/>
              </a:ext>
            </a:extLst>
          </p:cNvPr>
          <p:cNvGrpSpPr/>
          <p:nvPr/>
        </p:nvGrpSpPr>
        <p:grpSpPr>
          <a:xfrm>
            <a:off x="-26403" y="2115101"/>
            <a:ext cx="12628220" cy="3811153"/>
            <a:chOff x="-27820" y="2156826"/>
            <a:chExt cx="12883270" cy="3888126"/>
          </a:xfrm>
        </p:grpSpPr>
        <p:sp>
          <p:nvSpPr>
            <p:cNvPr id="257" name="Customer text">
              <a:extLst>
                <a:ext uri="{FF2B5EF4-FFF2-40B4-BE49-F238E27FC236}">
                  <a16:creationId xmlns:a16="http://schemas.microsoft.com/office/drawing/2014/main" id="{3154DFFD-11E9-4467-9993-FED9F6395657}"/>
                </a:ext>
              </a:extLst>
            </p:cNvPr>
            <p:cNvSpPr/>
            <p:nvPr/>
          </p:nvSpPr>
          <p:spPr>
            <a:xfrm>
              <a:off x="-27820" y="3731758"/>
              <a:ext cx="1192463" cy="263549"/>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Patients</a:t>
              </a:r>
            </a:p>
          </p:txBody>
        </p:sp>
        <p:sp>
          <p:nvSpPr>
            <p:cNvPr id="261" name="Customer text">
              <a:extLst>
                <a:ext uri="{FF2B5EF4-FFF2-40B4-BE49-F238E27FC236}">
                  <a16:creationId xmlns:a16="http://schemas.microsoft.com/office/drawing/2014/main" id="{3D903D43-405F-4D8C-960B-8B760D71864C}"/>
                </a:ext>
              </a:extLst>
            </p:cNvPr>
            <p:cNvSpPr/>
            <p:nvPr/>
          </p:nvSpPr>
          <p:spPr>
            <a:xfrm>
              <a:off x="9800933" y="5781403"/>
              <a:ext cx="1623498"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Merchandise</a:t>
              </a:r>
            </a:p>
          </p:txBody>
        </p:sp>
        <p:sp>
          <p:nvSpPr>
            <p:cNvPr id="262" name="Customer text">
              <a:extLst>
                <a:ext uri="{FF2B5EF4-FFF2-40B4-BE49-F238E27FC236}">
                  <a16:creationId xmlns:a16="http://schemas.microsoft.com/office/drawing/2014/main" id="{3B3A881A-F66A-4139-A6F2-9E2B1BCB7F8E}"/>
                </a:ext>
              </a:extLst>
            </p:cNvPr>
            <p:cNvSpPr/>
            <p:nvPr/>
          </p:nvSpPr>
          <p:spPr>
            <a:xfrm>
              <a:off x="11103377" y="2854284"/>
              <a:ext cx="1236533" cy="432926"/>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Trade </a:t>
              </a:r>
              <a:b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promotion</a:t>
              </a:r>
            </a:p>
          </p:txBody>
        </p:sp>
        <p:sp>
          <p:nvSpPr>
            <p:cNvPr id="263" name="Customer text">
              <a:extLst>
                <a:ext uri="{FF2B5EF4-FFF2-40B4-BE49-F238E27FC236}">
                  <a16:creationId xmlns:a16="http://schemas.microsoft.com/office/drawing/2014/main" id="{057B6508-1F7D-4932-87EE-A4C254CCF253}"/>
                </a:ext>
              </a:extLst>
            </p:cNvPr>
            <p:cNvSpPr/>
            <p:nvPr/>
          </p:nvSpPr>
          <p:spPr>
            <a:xfrm>
              <a:off x="7195439" y="2156826"/>
              <a:ext cx="1529881" cy="263549"/>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Planograms</a:t>
              </a:r>
            </a:p>
          </p:txBody>
        </p:sp>
        <p:sp>
          <p:nvSpPr>
            <p:cNvPr id="321" name="Customer text">
              <a:extLst>
                <a:ext uri="{FF2B5EF4-FFF2-40B4-BE49-F238E27FC236}">
                  <a16:creationId xmlns:a16="http://schemas.microsoft.com/office/drawing/2014/main" id="{ED8C6423-99BC-45FB-BC13-F382462F19DC}"/>
                </a:ext>
              </a:extLst>
            </p:cNvPr>
            <p:cNvSpPr/>
            <p:nvPr/>
          </p:nvSpPr>
          <p:spPr>
            <a:xfrm>
              <a:off x="11618917" y="3906281"/>
              <a:ext cx="1236533" cy="432725"/>
            </a:xfrm>
            <a:prstGeom prst="rect">
              <a:avLst/>
            </a:prstGeom>
          </p:spPr>
          <p:txBody>
            <a:bodyPr wrap="square" lIns="179234" rIns="179234" anchor="ctr">
              <a:spAutoFit/>
            </a:bodyPr>
            <a:lstStyle/>
            <a:p>
              <a:pPr marL="0" marR="0" lvl="0" indent="0" algn="l"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Device Data</a:t>
              </a:r>
            </a:p>
          </p:txBody>
        </p:sp>
      </p:grpSp>
      <p:grpSp>
        <p:nvGrpSpPr>
          <p:cNvPr id="264" name="Group 263">
            <a:extLst>
              <a:ext uri="{FF2B5EF4-FFF2-40B4-BE49-F238E27FC236}">
                <a16:creationId xmlns:a16="http://schemas.microsoft.com/office/drawing/2014/main" id="{381487E4-DB36-41F1-8BF8-007C1C30EA31}"/>
              </a:ext>
            </a:extLst>
          </p:cNvPr>
          <p:cNvGrpSpPr/>
          <p:nvPr/>
        </p:nvGrpSpPr>
        <p:grpSpPr>
          <a:xfrm>
            <a:off x="1123260" y="3541571"/>
            <a:ext cx="492894" cy="492894"/>
            <a:chOff x="4297892" y="2841460"/>
            <a:chExt cx="502920" cy="502920"/>
          </a:xfrm>
        </p:grpSpPr>
        <p:sp>
          <p:nvSpPr>
            <p:cNvPr id="265" name="Oval 264">
              <a:extLst>
                <a:ext uri="{FF2B5EF4-FFF2-40B4-BE49-F238E27FC236}">
                  <a16:creationId xmlns:a16="http://schemas.microsoft.com/office/drawing/2014/main" id="{699FB996-52BF-4F78-9CFA-8A5067C83703}"/>
                </a:ext>
              </a:extLst>
            </p:cNvPr>
            <p:cNvSpPr/>
            <p:nvPr/>
          </p:nvSpPr>
          <p:spPr bwMode="auto">
            <a:xfrm>
              <a:off x="4297892" y="2841460"/>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69" name="Freeform 236">
              <a:extLst>
                <a:ext uri="{FF2B5EF4-FFF2-40B4-BE49-F238E27FC236}">
                  <a16:creationId xmlns:a16="http://schemas.microsoft.com/office/drawing/2014/main" id="{33DD5E6F-C5C2-4BFD-AF2C-A4B41EA762A2}"/>
                </a:ext>
              </a:extLst>
            </p:cNvPr>
            <p:cNvSpPr/>
            <p:nvPr/>
          </p:nvSpPr>
          <p:spPr bwMode="auto">
            <a:xfrm>
              <a:off x="4457912" y="3001480"/>
              <a:ext cx="182880" cy="182880"/>
            </a:xfrm>
            <a:custGeom>
              <a:avLst/>
              <a:gdLst>
                <a:gd name="connsiteX0" fmla="*/ 108347 w 369888"/>
                <a:gd name="connsiteY0" fmla="*/ 0 h 369888"/>
                <a:gd name="connsiteX1" fmla="*/ 261541 w 369888"/>
                <a:gd name="connsiteY1" fmla="*/ 0 h 369888"/>
                <a:gd name="connsiteX2" fmla="*/ 261541 w 369888"/>
                <a:gd name="connsiteY2" fmla="*/ 108347 h 369888"/>
                <a:gd name="connsiteX3" fmla="*/ 369888 w 369888"/>
                <a:gd name="connsiteY3" fmla="*/ 108347 h 369888"/>
                <a:gd name="connsiteX4" fmla="*/ 369888 w 369888"/>
                <a:gd name="connsiteY4" fmla="*/ 261541 h 369888"/>
                <a:gd name="connsiteX5" fmla="*/ 261541 w 369888"/>
                <a:gd name="connsiteY5" fmla="*/ 261541 h 369888"/>
                <a:gd name="connsiteX6" fmla="*/ 261541 w 369888"/>
                <a:gd name="connsiteY6" fmla="*/ 369888 h 369888"/>
                <a:gd name="connsiteX7" fmla="*/ 108347 w 369888"/>
                <a:gd name="connsiteY7" fmla="*/ 369888 h 369888"/>
                <a:gd name="connsiteX8" fmla="*/ 108347 w 369888"/>
                <a:gd name="connsiteY8" fmla="*/ 261541 h 369888"/>
                <a:gd name="connsiteX9" fmla="*/ 0 w 369888"/>
                <a:gd name="connsiteY9" fmla="*/ 261541 h 369888"/>
                <a:gd name="connsiteX10" fmla="*/ 0 w 369888"/>
                <a:gd name="connsiteY10" fmla="*/ 108347 h 369888"/>
                <a:gd name="connsiteX11" fmla="*/ 108347 w 369888"/>
                <a:gd name="connsiteY11" fmla="*/ 108347 h 36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9888" h="369888">
                  <a:moveTo>
                    <a:pt x="108347" y="0"/>
                  </a:moveTo>
                  <a:lnTo>
                    <a:pt x="261541" y="0"/>
                  </a:lnTo>
                  <a:lnTo>
                    <a:pt x="261541" y="108347"/>
                  </a:lnTo>
                  <a:lnTo>
                    <a:pt x="369888" y="108347"/>
                  </a:lnTo>
                  <a:lnTo>
                    <a:pt x="369888" y="261541"/>
                  </a:lnTo>
                  <a:lnTo>
                    <a:pt x="261541" y="261541"/>
                  </a:lnTo>
                  <a:lnTo>
                    <a:pt x="261541" y="369888"/>
                  </a:lnTo>
                  <a:lnTo>
                    <a:pt x="108347" y="369888"/>
                  </a:lnTo>
                  <a:lnTo>
                    <a:pt x="108347" y="261541"/>
                  </a:lnTo>
                  <a:lnTo>
                    <a:pt x="0" y="261541"/>
                  </a:lnTo>
                  <a:lnTo>
                    <a:pt x="0" y="108347"/>
                  </a:lnTo>
                  <a:lnTo>
                    <a:pt x="108347" y="108347"/>
                  </a:lnTo>
                  <a:close/>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270" name="Group 269">
            <a:extLst>
              <a:ext uri="{FF2B5EF4-FFF2-40B4-BE49-F238E27FC236}">
                <a16:creationId xmlns:a16="http://schemas.microsoft.com/office/drawing/2014/main" id="{40D0A3C6-1E44-4366-BCA6-ED3A46D17086}"/>
              </a:ext>
            </a:extLst>
          </p:cNvPr>
          <p:cNvGrpSpPr/>
          <p:nvPr/>
        </p:nvGrpSpPr>
        <p:grpSpPr>
          <a:xfrm>
            <a:off x="10400244" y="2811647"/>
            <a:ext cx="492894" cy="492894"/>
            <a:chOff x="10634100" y="3287027"/>
            <a:chExt cx="502920" cy="502920"/>
          </a:xfrm>
        </p:grpSpPr>
        <p:sp>
          <p:nvSpPr>
            <p:cNvPr id="271" name="Oval 270">
              <a:extLst>
                <a:ext uri="{FF2B5EF4-FFF2-40B4-BE49-F238E27FC236}">
                  <a16:creationId xmlns:a16="http://schemas.microsoft.com/office/drawing/2014/main" id="{54A904B1-DFB3-484B-AA3C-CE50E0C7C73B}"/>
                </a:ext>
              </a:extLst>
            </p:cNvPr>
            <p:cNvSpPr/>
            <p:nvPr/>
          </p:nvSpPr>
          <p:spPr bwMode="auto">
            <a:xfrm>
              <a:off x="10634100" y="3287027"/>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84" name="Group 28">
              <a:extLst>
                <a:ext uri="{FF2B5EF4-FFF2-40B4-BE49-F238E27FC236}">
                  <a16:creationId xmlns:a16="http://schemas.microsoft.com/office/drawing/2014/main" id="{D80F64FA-871D-42FE-BAD0-3473C2E29093}"/>
                </a:ext>
              </a:extLst>
            </p:cNvPr>
            <p:cNvGrpSpPr>
              <a:grpSpLocks noChangeAspect="1"/>
            </p:cNvGrpSpPr>
            <p:nvPr/>
          </p:nvGrpSpPr>
          <p:grpSpPr bwMode="auto">
            <a:xfrm>
              <a:off x="10794120" y="3482394"/>
              <a:ext cx="182880" cy="112186"/>
              <a:chOff x="5219" y="2831"/>
              <a:chExt cx="238" cy="146"/>
            </a:xfrm>
          </p:grpSpPr>
          <p:sp>
            <p:nvSpPr>
              <p:cNvPr id="285" name="Line 29">
                <a:extLst>
                  <a:ext uri="{FF2B5EF4-FFF2-40B4-BE49-F238E27FC236}">
                    <a16:creationId xmlns:a16="http://schemas.microsoft.com/office/drawing/2014/main" id="{E9526E75-EE1B-46ED-8E77-643A8C32FFC3}"/>
                  </a:ext>
                </a:extLst>
              </p:cNvPr>
              <p:cNvSpPr>
                <a:spLocks noChangeShapeType="1"/>
              </p:cNvSpPr>
              <p:nvPr/>
            </p:nvSpPr>
            <p:spPr bwMode="auto">
              <a:xfrm>
                <a:off x="5219" y="2870"/>
                <a:ext cx="0" cy="60"/>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6" name="Line 30">
                <a:extLst>
                  <a:ext uri="{FF2B5EF4-FFF2-40B4-BE49-F238E27FC236}">
                    <a16:creationId xmlns:a16="http://schemas.microsoft.com/office/drawing/2014/main" id="{4BF46CCB-03A0-44D6-BDB8-3989F3482E87}"/>
                  </a:ext>
                </a:extLst>
              </p:cNvPr>
              <p:cNvSpPr>
                <a:spLocks noChangeShapeType="1"/>
              </p:cNvSpPr>
              <p:nvPr/>
            </p:nvSpPr>
            <p:spPr bwMode="auto">
              <a:xfrm>
                <a:off x="5219" y="2865"/>
                <a:ext cx="0" cy="63"/>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7" name="Freeform 31">
                <a:extLst>
                  <a:ext uri="{FF2B5EF4-FFF2-40B4-BE49-F238E27FC236}">
                    <a16:creationId xmlns:a16="http://schemas.microsoft.com/office/drawing/2014/main" id="{70F32136-2A84-4E8A-BB6E-8F804C387141}"/>
                  </a:ext>
                </a:extLst>
              </p:cNvPr>
              <p:cNvSpPr>
                <a:spLocks/>
              </p:cNvSpPr>
              <p:nvPr/>
            </p:nvSpPr>
            <p:spPr bwMode="auto">
              <a:xfrm>
                <a:off x="5219" y="2831"/>
                <a:ext cx="238" cy="136"/>
              </a:xfrm>
              <a:custGeom>
                <a:avLst/>
                <a:gdLst>
                  <a:gd name="T0" fmla="*/ 0 w 238"/>
                  <a:gd name="T1" fmla="*/ 45 h 136"/>
                  <a:gd name="T2" fmla="*/ 238 w 238"/>
                  <a:gd name="T3" fmla="*/ 0 h 136"/>
                  <a:gd name="T4" fmla="*/ 238 w 238"/>
                  <a:gd name="T5" fmla="*/ 136 h 136"/>
                  <a:gd name="T6" fmla="*/ 2 w 238"/>
                  <a:gd name="T7" fmla="*/ 89 h 136"/>
                </a:gdLst>
                <a:ahLst/>
                <a:cxnLst>
                  <a:cxn ang="0">
                    <a:pos x="T0" y="T1"/>
                  </a:cxn>
                  <a:cxn ang="0">
                    <a:pos x="T2" y="T3"/>
                  </a:cxn>
                  <a:cxn ang="0">
                    <a:pos x="T4" y="T5"/>
                  </a:cxn>
                  <a:cxn ang="0">
                    <a:pos x="T6" y="T7"/>
                  </a:cxn>
                </a:cxnLst>
                <a:rect l="0" t="0" r="r" b="b"/>
                <a:pathLst>
                  <a:path w="238" h="136">
                    <a:moveTo>
                      <a:pt x="0" y="45"/>
                    </a:moveTo>
                    <a:lnTo>
                      <a:pt x="238" y="0"/>
                    </a:lnTo>
                    <a:lnTo>
                      <a:pt x="238" y="136"/>
                    </a:lnTo>
                    <a:lnTo>
                      <a:pt x="2" y="89"/>
                    </a:lnTo>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88" name="Freeform 32">
                <a:extLst>
                  <a:ext uri="{FF2B5EF4-FFF2-40B4-BE49-F238E27FC236}">
                    <a16:creationId xmlns:a16="http://schemas.microsoft.com/office/drawing/2014/main" id="{8BA0E9FF-8119-452D-B038-043377FC957E}"/>
                  </a:ext>
                </a:extLst>
              </p:cNvPr>
              <p:cNvSpPr>
                <a:spLocks/>
              </p:cNvSpPr>
              <p:nvPr/>
            </p:nvSpPr>
            <p:spPr bwMode="auto">
              <a:xfrm>
                <a:off x="5278" y="2934"/>
                <a:ext cx="70" cy="43"/>
              </a:xfrm>
              <a:custGeom>
                <a:avLst/>
                <a:gdLst>
                  <a:gd name="T0" fmla="*/ 35 w 35"/>
                  <a:gd name="T1" fmla="*/ 7 h 21"/>
                  <a:gd name="T2" fmla="*/ 18 w 35"/>
                  <a:gd name="T3" fmla="*/ 21 h 21"/>
                  <a:gd name="T4" fmla="*/ 0 w 35"/>
                  <a:gd name="T5" fmla="*/ 4 h 21"/>
                  <a:gd name="T6" fmla="*/ 1 w 35"/>
                  <a:gd name="T7" fmla="*/ 0 h 21"/>
                </a:gdLst>
                <a:ahLst/>
                <a:cxnLst>
                  <a:cxn ang="0">
                    <a:pos x="T0" y="T1"/>
                  </a:cxn>
                  <a:cxn ang="0">
                    <a:pos x="T2" y="T3"/>
                  </a:cxn>
                  <a:cxn ang="0">
                    <a:pos x="T4" y="T5"/>
                  </a:cxn>
                  <a:cxn ang="0">
                    <a:pos x="T6" y="T7"/>
                  </a:cxn>
                </a:cxnLst>
                <a:rect l="0" t="0" r="r" b="b"/>
                <a:pathLst>
                  <a:path w="35" h="21">
                    <a:moveTo>
                      <a:pt x="35" y="7"/>
                    </a:moveTo>
                    <a:cubicBezTo>
                      <a:pt x="34" y="15"/>
                      <a:pt x="27" y="21"/>
                      <a:pt x="18" y="21"/>
                    </a:cubicBezTo>
                    <a:cubicBezTo>
                      <a:pt x="8" y="21"/>
                      <a:pt x="0" y="14"/>
                      <a:pt x="0" y="4"/>
                    </a:cubicBezTo>
                    <a:cubicBezTo>
                      <a:pt x="0" y="3"/>
                      <a:pt x="0" y="2"/>
                      <a:pt x="1" y="0"/>
                    </a:cubicBezTo>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289" name="Group 288">
            <a:extLst>
              <a:ext uri="{FF2B5EF4-FFF2-40B4-BE49-F238E27FC236}">
                <a16:creationId xmlns:a16="http://schemas.microsoft.com/office/drawing/2014/main" id="{AD4FC931-B910-4251-9334-7809FF90101C}"/>
              </a:ext>
            </a:extLst>
          </p:cNvPr>
          <p:cNvGrpSpPr/>
          <p:nvPr/>
        </p:nvGrpSpPr>
        <p:grpSpPr>
          <a:xfrm>
            <a:off x="9121251" y="5550640"/>
            <a:ext cx="492894" cy="492894"/>
            <a:chOff x="457200" y="3537408"/>
            <a:chExt cx="502920" cy="502920"/>
          </a:xfrm>
        </p:grpSpPr>
        <p:sp>
          <p:nvSpPr>
            <p:cNvPr id="290" name="Oval 289">
              <a:extLst>
                <a:ext uri="{FF2B5EF4-FFF2-40B4-BE49-F238E27FC236}">
                  <a16:creationId xmlns:a16="http://schemas.microsoft.com/office/drawing/2014/main" id="{6DF5E414-E288-4B54-A717-0B02A8F410A5}"/>
                </a:ext>
              </a:extLst>
            </p:cNvPr>
            <p:cNvSpPr/>
            <p:nvPr/>
          </p:nvSpPr>
          <p:spPr bwMode="auto">
            <a:xfrm>
              <a:off x="457200" y="3537408"/>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91" name="Group 17">
              <a:extLst>
                <a:ext uri="{FF2B5EF4-FFF2-40B4-BE49-F238E27FC236}">
                  <a16:creationId xmlns:a16="http://schemas.microsoft.com/office/drawing/2014/main" id="{154CFF2D-92EE-4832-AFCC-3156F71DE5C1}"/>
                </a:ext>
              </a:extLst>
            </p:cNvPr>
            <p:cNvGrpSpPr>
              <a:grpSpLocks noChangeAspect="1"/>
            </p:cNvGrpSpPr>
            <p:nvPr/>
          </p:nvGrpSpPr>
          <p:grpSpPr bwMode="auto">
            <a:xfrm>
              <a:off x="617220" y="3697428"/>
              <a:ext cx="182880" cy="182880"/>
              <a:chOff x="3800" y="2086"/>
              <a:chExt cx="236" cy="236"/>
            </a:xfrm>
          </p:grpSpPr>
          <p:sp>
            <p:nvSpPr>
              <p:cNvPr id="292" name="Freeform 18">
                <a:extLst>
                  <a:ext uri="{FF2B5EF4-FFF2-40B4-BE49-F238E27FC236}">
                    <a16:creationId xmlns:a16="http://schemas.microsoft.com/office/drawing/2014/main" id="{01ACAF40-DDA6-4178-83A0-32EE4CD8466F}"/>
                  </a:ext>
                </a:extLst>
              </p:cNvPr>
              <p:cNvSpPr>
                <a:spLocks/>
              </p:cNvSpPr>
              <p:nvPr/>
            </p:nvSpPr>
            <p:spPr bwMode="auto">
              <a:xfrm>
                <a:off x="3800" y="2150"/>
                <a:ext cx="173" cy="172"/>
              </a:xfrm>
              <a:custGeom>
                <a:avLst/>
                <a:gdLst>
                  <a:gd name="T0" fmla="*/ 173 w 173"/>
                  <a:gd name="T1" fmla="*/ 0 h 172"/>
                  <a:gd name="T2" fmla="*/ 93 w 173"/>
                  <a:gd name="T3" fmla="*/ 0 h 172"/>
                  <a:gd name="T4" fmla="*/ 0 w 173"/>
                  <a:gd name="T5" fmla="*/ 96 h 172"/>
                  <a:gd name="T6" fmla="*/ 77 w 173"/>
                  <a:gd name="T7" fmla="*/ 172 h 172"/>
                  <a:gd name="T8" fmla="*/ 173 w 173"/>
                  <a:gd name="T9" fmla="*/ 80 h 172"/>
                  <a:gd name="T10" fmla="*/ 173 w 173"/>
                  <a:gd name="T11" fmla="*/ 0 h 172"/>
                </a:gdLst>
                <a:ahLst/>
                <a:cxnLst>
                  <a:cxn ang="0">
                    <a:pos x="T0" y="T1"/>
                  </a:cxn>
                  <a:cxn ang="0">
                    <a:pos x="T2" y="T3"/>
                  </a:cxn>
                  <a:cxn ang="0">
                    <a:pos x="T4" y="T5"/>
                  </a:cxn>
                  <a:cxn ang="0">
                    <a:pos x="T6" y="T7"/>
                  </a:cxn>
                  <a:cxn ang="0">
                    <a:pos x="T8" y="T9"/>
                  </a:cxn>
                  <a:cxn ang="0">
                    <a:pos x="T10" y="T11"/>
                  </a:cxn>
                </a:cxnLst>
                <a:rect l="0" t="0" r="r" b="b"/>
                <a:pathLst>
                  <a:path w="173" h="172">
                    <a:moveTo>
                      <a:pt x="173" y="0"/>
                    </a:moveTo>
                    <a:lnTo>
                      <a:pt x="93" y="0"/>
                    </a:lnTo>
                    <a:lnTo>
                      <a:pt x="0" y="96"/>
                    </a:lnTo>
                    <a:lnTo>
                      <a:pt x="77" y="172"/>
                    </a:lnTo>
                    <a:lnTo>
                      <a:pt x="173" y="80"/>
                    </a:lnTo>
                    <a:lnTo>
                      <a:pt x="173" y="0"/>
                    </a:lnTo>
                    <a:close/>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3" name="Freeform 19">
                <a:extLst>
                  <a:ext uri="{FF2B5EF4-FFF2-40B4-BE49-F238E27FC236}">
                    <a16:creationId xmlns:a16="http://schemas.microsoft.com/office/drawing/2014/main" id="{02A36418-6A06-4329-B007-02123CD1FECE}"/>
                  </a:ext>
                </a:extLst>
              </p:cNvPr>
              <p:cNvSpPr>
                <a:spLocks/>
              </p:cNvSpPr>
              <p:nvPr/>
            </p:nvSpPr>
            <p:spPr bwMode="auto">
              <a:xfrm>
                <a:off x="3925" y="2086"/>
                <a:ext cx="111" cy="112"/>
              </a:xfrm>
              <a:custGeom>
                <a:avLst/>
                <a:gdLst>
                  <a:gd name="T0" fmla="*/ 7 w 56"/>
                  <a:gd name="T1" fmla="*/ 46 h 56"/>
                  <a:gd name="T2" fmla="*/ 0 w 56"/>
                  <a:gd name="T3" fmla="*/ 28 h 56"/>
                  <a:gd name="T4" fmla="*/ 28 w 56"/>
                  <a:gd name="T5" fmla="*/ 0 h 56"/>
                  <a:gd name="T6" fmla="*/ 56 w 56"/>
                  <a:gd name="T7" fmla="*/ 28 h 56"/>
                  <a:gd name="T8" fmla="*/ 28 w 56"/>
                  <a:gd name="T9" fmla="*/ 56 h 56"/>
                  <a:gd name="T10" fmla="*/ 24 w 56"/>
                  <a:gd name="T11" fmla="*/ 56 h 56"/>
                </a:gdLst>
                <a:ahLst/>
                <a:cxnLst>
                  <a:cxn ang="0">
                    <a:pos x="T0" y="T1"/>
                  </a:cxn>
                  <a:cxn ang="0">
                    <a:pos x="T2" y="T3"/>
                  </a:cxn>
                  <a:cxn ang="0">
                    <a:pos x="T4" y="T5"/>
                  </a:cxn>
                  <a:cxn ang="0">
                    <a:pos x="T6" y="T7"/>
                  </a:cxn>
                  <a:cxn ang="0">
                    <a:pos x="T8" y="T9"/>
                  </a:cxn>
                  <a:cxn ang="0">
                    <a:pos x="T10" y="T11"/>
                  </a:cxn>
                </a:cxnLst>
                <a:rect l="0" t="0" r="r" b="b"/>
                <a:pathLst>
                  <a:path w="56" h="56">
                    <a:moveTo>
                      <a:pt x="7" y="46"/>
                    </a:moveTo>
                    <a:cubicBezTo>
                      <a:pt x="3" y="41"/>
                      <a:pt x="0" y="35"/>
                      <a:pt x="0" y="28"/>
                    </a:cubicBezTo>
                    <a:cubicBezTo>
                      <a:pt x="0" y="12"/>
                      <a:pt x="13" y="0"/>
                      <a:pt x="28" y="0"/>
                    </a:cubicBezTo>
                    <a:cubicBezTo>
                      <a:pt x="44" y="0"/>
                      <a:pt x="56" y="12"/>
                      <a:pt x="56" y="28"/>
                    </a:cubicBezTo>
                    <a:cubicBezTo>
                      <a:pt x="56" y="43"/>
                      <a:pt x="44" y="56"/>
                      <a:pt x="28" y="56"/>
                    </a:cubicBezTo>
                    <a:cubicBezTo>
                      <a:pt x="27" y="56"/>
                      <a:pt x="25" y="56"/>
                      <a:pt x="24" y="56"/>
                    </a:cubicBezTo>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294" name="Group 293">
            <a:extLst>
              <a:ext uri="{FF2B5EF4-FFF2-40B4-BE49-F238E27FC236}">
                <a16:creationId xmlns:a16="http://schemas.microsoft.com/office/drawing/2014/main" id="{E5831D6B-097E-4D8E-BF3D-48498E457A30}"/>
              </a:ext>
            </a:extLst>
          </p:cNvPr>
          <p:cNvGrpSpPr/>
          <p:nvPr/>
        </p:nvGrpSpPr>
        <p:grpSpPr>
          <a:xfrm>
            <a:off x="6580945" y="1997819"/>
            <a:ext cx="492894" cy="492894"/>
            <a:chOff x="6692754" y="2585785"/>
            <a:chExt cx="502920" cy="502920"/>
          </a:xfrm>
        </p:grpSpPr>
        <p:sp>
          <p:nvSpPr>
            <p:cNvPr id="295" name="Oval 294">
              <a:extLst>
                <a:ext uri="{FF2B5EF4-FFF2-40B4-BE49-F238E27FC236}">
                  <a16:creationId xmlns:a16="http://schemas.microsoft.com/office/drawing/2014/main" id="{A8C33E65-3F17-4AA4-9D0F-1DCB7E03E530}"/>
                </a:ext>
              </a:extLst>
            </p:cNvPr>
            <p:cNvSpPr/>
            <p:nvPr/>
          </p:nvSpPr>
          <p:spPr bwMode="auto">
            <a:xfrm>
              <a:off x="6692754" y="2585785"/>
              <a:ext cx="502920" cy="502920"/>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96" name="Group 4">
              <a:extLst>
                <a:ext uri="{FF2B5EF4-FFF2-40B4-BE49-F238E27FC236}">
                  <a16:creationId xmlns:a16="http://schemas.microsoft.com/office/drawing/2014/main" id="{F55C4073-F2D0-4FC6-A1B5-D6ED52BEEC34}"/>
                </a:ext>
              </a:extLst>
            </p:cNvPr>
            <p:cNvGrpSpPr>
              <a:grpSpLocks noChangeAspect="1"/>
            </p:cNvGrpSpPr>
            <p:nvPr/>
          </p:nvGrpSpPr>
          <p:grpSpPr bwMode="auto">
            <a:xfrm>
              <a:off x="6852774" y="2714947"/>
              <a:ext cx="182880" cy="244596"/>
              <a:chOff x="899" y="1007"/>
              <a:chExt cx="403" cy="539"/>
            </a:xfrm>
          </p:grpSpPr>
          <p:sp>
            <p:nvSpPr>
              <p:cNvPr id="297" name="Freeform 5">
                <a:extLst>
                  <a:ext uri="{FF2B5EF4-FFF2-40B4-BE49-F238E27FC236}">
                    <a16:creationId xmlns:a16="http://schemas.microsoft.com/office/drawing/2014/main" id="{3189CEFF-B5C1-4FFA-99F1-61F21E5C63DA}"/>
                  </a:ext>
                </a:extLst>
              </p:cNvPr>
              <p:cNvSpPr>
                <a:spLocks/>
              </p:cNvSpPr>
              <p:nvPr/>
            </p:nvSpPr>
            <p:spPr bwMode="auto">
              <a:xfrm>
                <a:off x="936" y="1149"/>
                <a:ext cx="315" cy="263"/>
              </a:xfrm>
              <a:custGeom>
                <a:avLst/>
                <a:gdLst>
                  <a:gd name="T0" fmla="*/ 4 w 160"/>
                  <a:gd name="T1" fmla="*/ 133 h 133"/>
                  <a:gd name="T2" fmla="*/ 19 w 160"/>
                  <a:gd name="T3" fmla="*/ 92 h 133"/>
                  <a:gd name="T4" fmla="*/ 54 w 160"/>
                  <a:gd name="T5" fmla="*/ 82 h 133"/>
                  <a:gd name="T6" fmla="*/ 124 w 160"/>
                  <a:gd name="T7" fmla="*/ 82 h 133"/>
                  <a:gd name="T8" fmla="*/ 146 w 160"/>
                  <a:gd name="T9" fmla="*/ 72 h 133"/>
                  <a:gd name="T10" fmla="*/ 160 w 160"/>
                  <a:gd name="T11" fmla="*/ 38 h 133"/>
                  <a:gd name="T12" fmla="*/ 160 w 160"/>
                  <a:gd name="T13" fmla="*/ 0 h 133"/>
                </a:gdLst>
                <a:ahLst/>
                <a:cxnLst>
                  <a:cxn ang="0">
                    <a:pos x="T0" y="T1"/>
                  </a:cxn>
                  <a:cxn ang="0">
                    <a:pos x="T2" y="T3"/>
                  </a:cxn>
                  <a:cxn ang="0">
                    <a:pos x="T4" y="T5"/>
                  </a:cxn>
                  <a:cxn ang="0">
                    <a:pos x="T6" y="T7"/>
                  </a:cxn>
                  <a:cxn ang="0">
                    <a:pos x="T8" y="T9"/>
                  </a:cxn>
                  <a:cxn ang="0">
                    <a:pos x="T10" y="T11"/>
                  </a:cxn>
                  <a:cxn ang="0">
                    <a:pos x="T12" y="T13"/>
                  </a:cxn>
                </a:cxnLst>
                <a:rect l="0" t="0" r="r" b="b"/>
                <a:pathLst>
                  <a:path w="160" h="133">
                    <a:moveTo>
                      <a:pt x="4" y="133"/>
                    </a:moveTo>
                    <a:cubicBezTo>
                      <a:pt x="4" y="133"/>
                      <a:pt x="0" y="108"/>
                      <a:pt x="19" y="92"/>
                    </a:cubicBezTo>
                    <a:cubicBezTo>
                      <a:pt x="35" y="79"/>
                      <a:pt x="54" y="82"/>
                      <a:pt x="54" y="82"/>
                    </a:cubicBezTo>
                    <a:cubicBezTo>
                      <a:pt x="60" y="83"/>
                      <a:pt x="124" y="82"/>
                      <a:pt x="124" y="82"/>
                    </a:cubicBezTo>
                    <a:cubicBezTo>
                      <a:pt x="124" y="82"/>
                      <a:pt x="138" y="79"/>
                      <a:pt x="146" y="72"/>
                    </a:cubicBezTo>
                    <a:cubicBezTo>
                      <a:pt x="151" y="65"/>
                      <a:pt x="160" y="59"/>
                      <a:pt x="160" y="38"/>
                    </a:cubicBezTo>
                    <a:cubicBezTo>
                      <a:pt x="160" y="17"/>
                      <a:pt x="160" y="0"/>
                      <a:pt x="160" y="0"/>
                    </a:cubicBezTo>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8" name="Freeform 6">
                <a:extLst>
                  <a:ext uri="{FF2B5EF4-FFF2-40B4-BE49-F238E27FC236}">
                    <a16:creationId xmlns:a16="http://schemas.microsoft.com/office/drawing/2014/main" id="{377A9118-0C00-41D3-B62D-4E74247F1FEB}"/>
                  </a:ext>
                </a:extLst>
              </p:cNvPr>
              <p:cNvSpPr>
                <a:spLocks/>
              </p:cNvSpPr>
              <p:nvPr/>
            </p:nvSpPr>
            <p:spPr bwMode="auto">
              <a:xfrm>
                <a:off x="1202" y="1149"/>
                <a:ext cx="100" cy="52"/>
              </a:xfrm>
              <a:custGeom>
                <a:avLst/>
                <a:gdLst>
                  <a:gd name="T0" fmla="*/ 0 w 100"/>
                  <a:gd name="T1" fmla="*/ 52 h 52"/>
                  <a:gd name="T2" fmla="*/ 49 w 100"/>
                  <a:gd name="T3" fmla="*/ 0 h 52"/>
                  <a:gd name="T4" fmla="*/ 100 w 100"/>
                  <a:gd name="T5" fmla="*/ 52 h 52"/>
                </a:gdLst>
                <a:ahLst/>
                <a:cxnLst>
                  <a:cxn ang="0">
                    <a:pos x="T0" y="T1"/>
                  </a:cxn>
                  <a:cxn ang="0">
                    <a:pos x="T2" y="T3"/>
                  </a:cxn>
                  <a:cxn ang="0">
                    <a:pos x="T4" y="T5"/>
                  </a:cxn>
                </a:cxnLst>
                <a:rect l="0" t="0" r="r" b="b"/>
                <a:pathLst>
                  <a:path w="100" h="52">
                    <a:moveTo>
                      <a:pt x="0" y="52"/>
                    </a:moveTo>
                    <a:lnTo>
                      <a:pt x="49" y="0"/>
                    </a:lnTo>
                    <a:lnTo>
                      <a:pt x="100" y="52"/>
                    </a:lnTo>
                  </a:path>
                </a:pathLst>
              </a:cu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299" name="Oval 7">
                <a:extLst>
                  <a:ext uri="{FF2B5EF4-FFF2-40B4-BE49-F238E27FC236}">
                    <a16:creationId xmlns:a16="http://schemas.microsoft.com/office/drawing/2014/main" id="{3F2010C3-0C7D-4E48-9636-14998B35F8B9}"/>
                  </a:ext>
                </a:extLst>
              </p:cNvPr>
              <p:cNvSpPr>
                <a:spLocks noChangeArrowheads="1"/>
              </p:cNvSpPr>
              <p:nvPr/>
            </p:nvSpPr>
            <p:spPr bwMode="auto">
              <a:xfrm>
                <a:off x="899" y="1461"/>
                <a:ext cx="86" cy="85"/>
              </a:xfrm>
              <a:prstGeom prst="ellips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0" name="Oval 8">
                <a:extLst>
                  <a:ext uri="{FF2B5EF4-FFF2-40B4-BE49-F238E27FC236}">
                    <a16:creationId xmlns:a16="http://schemas.microsoft.com/office/drawing/2014/main" id="{F4ABC7E6-BC78-4D70-B56E-CC4D27D810E8}"/>
                  </a:ext>
                </a:extLst>
              </p:cNvPr>
              <p:cNvSpPr>
                <a:spLocks noChangeArrowheads="1"/>
              </p:cNvSpPr>
              <p:nvPr/>
            </p:nvSpPr>
            <p:spPr bwMode="auto">
              <a:xfrm>
                <a:off x="1208" y="1007"/>
                <a:ext cx="86" cy="87"/>
              </a:xfrm>
              <a:prstGeom prst="ellips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1" name="Line 9">
                <a:extLst>
                  <a:ext uri="{FF2B5EF4-FFF2-40B4-BE49-F238E27FC236}">
                    <a16:creationId xmlns:a16="http://schemas.microsoft.com/office/drawing/2014/main" id="{00E03A73-E60A-47A6-941F-46DFC905F6D4}"/>
                  </a:ext>
                </a:extLst>
              </p:cNvPr>
              <p:cNvSpPr>
                <a:spLocks noChangeShapeType="1"/>
              </p:cNvSpPr>
              <p:nvPr/>
            </p:nvSpPr>
            <p:spPr bwMode="auto">
              <a:xfrm>
                <a:off x="993" y="1141"/>
                <a:ext cx="95" cy="95"/>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2" name="Line 10">
                <a:extLst>
                  <a:ext uri="{FF2B5EF4-FFF2-40B4-BE49-F238E27FC236}">
                    <a16:creationId xmlns:a16="http://schemas.microsoft.com/office/drawing/2014/main" id="{D48AC9E9-CE36-4B72-A55B-A02031EBCCCC}"/>
                  </a:ext>
                </a:extLst>
              </p:cNvPr>
              <p:cNvSpPr>
                <a:spLocks noChangeShapeType="1"/>
              </p:cNvSpPr>
              <p:nvPr/>
            </p:nvSpPr>
            <p:spPr bwMode="auto">
              <a:xfrm flipH="1">
                <a:off x="997" y="1141"/>
                <a:ext cx="91" cy="89"/>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3" name="Line 11">
                <a:extLst>
                  <a:ext uri="{FF2B5EF4-FFF2-40B4-BE49-F238E27FC236}">
                    <a16:creationId xmlns:a16="http://schemas.microsoft.com/office/drawing/2014/main" id="{0240D198-3195-42D8-9D52-CC7BE7523A10}"/>
                  </a:ext>
                </a:extLst>
              </p:cNvPr>
              <p:cNvSpPr>
                <a:spLocks noChangeShapeType="1"/>
              </p:cNvSpPr>
              <p:nvPr/>
            </p:nvSpPr>
            <p:spPr bwMode="auto">
              <a:xfrm>
                <a:off x="1204" y="1361"/>
                <a:ext cx="94" cy="92"/>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4" name="Line 12">
                <a:extLst>
                  <a:ext uri="{FF2B5EF4-FFF2-40B4-BE49-F238E27FC236}">
                    <a16:creationId xmlns:a16="http://schemas.microsoft.com/office/drawing/2014/main" id="{38AF39F6-ADEB-41E7-8EEB-618127FABBA1}"/>
                  </a:ext>
                </a:extLst>
              </p:cNvPr>
              <p:cNvSpPr>
                <a:spLocks noChangeShapeType="1"/>
              </p:cNvSpPr>
              <p:nvPr/>
            </p:nvSpPr>
            <p:spPr bwMode="auto">
              <a:xfrm flipH="1">
                <a:off x="1210" y="1361"/>
                <a:ext cx="88" cy="88"/>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5" name="Line 13">
                <a:extLst>
                  <a:ext uri="{FF2B5EF4-FFF2-40B4-BE49-F238E27FC236}">
                    <a16:creationId xmlns:a16="http://schemas.microsoft.com/office/drawing/2014/main" id="{4A5BBF0A-7F09-4682-895D-2C32C994A1E9}"/>
                  </a:ext>
                </a:extLst>
              </p:cNvPr>
              <p:cNvSpPr>
                <a:spLocks noChangeShapeType="1"/>
              </p:cNvSpPr>
              <p:nvPr/>
            </p:nvSpPr>
            <p:spPr bwMode="auto">
              <a:xfrm>
                <a:off x="1041" y="1430"/>
                <a:ext cx="94" cy="92"/>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06" name="Line 14">
                <a:extLst>
                  <a:ext uri="{FF2B5EF4-FFF2-40B4-BE49-F238E27FC236}">
                    <a16:creationId xmlns:a16="http://schemas.microsoft.com/office/drawing/2014/main" id="{DBD125C4-C59C-4026-A109-A873C19A95F4}"/>
                  </a:ext>
                </a:extLst>
              </p:cNvPr>
              <p:cNvSpPr>
                <a:spLocks noChangeShapeType="1"/>
              </p:cNvSpPr>
              <p:nvPr/>
            </p:nvSpPr>
            <p:spPr bwMode="auto">
              <a:xfrm flipH="1">
                <a:off x="1044" y="1430"/>
                <a:ext cx="91" cy="89"/>
              </a:xfrm>
              <a:prstGeom prst="line">
                <a:avLst/>
              </a:prstGeom>
              <a:noFill/>
              <a:ln w="12700" cap="flat">
                <a:solidFill>
                  <a:srgbClr val="5C2D9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sp>
        <p:nvSpPr>
          <p:cNvPr id="307" name="Customer text">
            <a:extLst>
              <a:ext uri="{FF2B5EF4-FFF2-40B4-BE49-F238E27FC236}">
                <a16:creationId xmlns:a16="http://schemas.microsoft.com/office/drawing/2014/main" id="{0BF70649-528E-44E1-B93F-6FD8FF1D8C43}"/>
              </a:ext>
            </a:extLst>
          </p:cNvPr>
          <p:cNvSpPr/>
          <p:nvPr/>
        </p:nvSpPr>
        <p:spPr>
          <a:xfrm>
            <a:off x="6744253" y="6067427"/>
            <a:ext cx="1698417" cy="258331"/>
          </a:xfrm>
          <a:prstGeom prst="rect">
            <a:avLst/>
          </a:prstGeom>
        </p:spPr>
        <p:txBody>
          <a:bodyPr wrap="square" lIns="179234" rIns="179234" anchor="ctr">
            <a:spAutoFit/>
          </a:bodyPr>
          <a:lstStyle/>
          <a:p>
            <a:pPr marL="0" marR="0" lvl="0" indent="0" algn="r" defTabSz="895750" rtl="0" eaLnBrk="1" fontAlgn="base" latinLnBrk="0" hangingPunct="1">
              <a:lnSpc>
                <a:spcPct val="90000"/>
              </a:lnSpc>
              <a:spcBef>
                <a:spcPct val="0"/>
              </a:spcBef>
              <a:spcAft>
                <a:spcPct val="0"/>
              </a:spcAft>
              <a:buClrTx/>
              <a:buSzTx/>
              <a:buFontTx/>
              <a:buNone/>
              <a:tabLst/>
              <a:defRPr/>
            </a:pPr>
            <a:r>
              <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Opportunities</a:t>
            </a:r>
          </a:p>
        </p:txBody>
      </p:sp>
      <p:grpSp>
        <p:nvGrpSpPr>
          <p:cNvPr id="326" name="Group 325">
            <a:extLst>
              <a:ext uri="{FF2B5EF4-FFF2-40B4-BE49-F238E27FC236}">
                <a16:creationId xmlns:a16="http://schemas.microsoft.com/office/drawing/2014/main" id="{A5351BBB-3439-4B29-B360-771DC427FAEC}"/>
              </a:ext>
            </a:extLst>
          </p:cNvPr>
          <p:cNvGrpSpPr/>
          <p:nvPr/>
        </p:nvGrpSpPr>
        <p:grpSpPr>
          <a:xfrm>
            <a:off x="1669799" y="5470193"/>
            <a:ext cx="492894" cy="492894"/>
            <a:chOff x="1778799" y="-768144"/>
            <a:chExt cx="492964" cy="492964"/>
          </a:xfrm>
        </p:grpSpPr>
        <p:sp>
          <p:nvSpPr>
            <p:cNvPr id="327" name="Oval 326">
              <a:extLst>
                <a:ext uri="{FF2B5EF4-FFF2-40B4-BE49-F238E27FC236}">
                  <a16:creationId xmlns:a16="http://schemas.microsoft.com/office/drawing/2014/main" id="{CEF0B5E8-0234-412C-9C70-AD5B1ABBB70A}"/>
                </a:ext>
              </a:extLst>
            </p:cNvPr>
            <p:cNvSpPr/>
            <p:nvPr/>
          </p:nvSpPr>
          <p:spPr bwMode="auto">
            <a:xfrm>
              <a:off x="1778799"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28" name="Group 327">
              <a:extLst>
                <a:ext uri="{FF2B5EF4-FFF2-40B4-BE49-F238E27FC236}">
                  <a16:creationId xmlns:a16="http://schemas.microsoft.com/office/drawing/2014/main" id="{6C1393B1-4E9D-4345-8674-1760484E1876}"/>
                </a:ext>
              </a:extLst>
            </p:cNvPr>
            <p:cNvGrpSpPr/>
            <p:nvPr/>
          </p:nvGrpSpPr>
          <p:grpSpPr>
            <a:xfrm>
              <a:off x="1926334" y="-611489"/>
              <a:ext cx="206070" cy="149752"/>
              <a:chOff x="2169760" y="4518971"/>
              <a:chExt cx="255587" cy="185737"/>
            </a:xfrm>
          </p:grpSpPr>
          <p:sp>
            <p:nvSpPr>
              <p:cNvPr id="329" name="Freeform 29">
                <a:extLst>
                  <a:ext uri="{FF2B5EF4-FFF2-40B4-BE49-F238E27FC236}">
                    <a16:creationId xmlns:a16="http://schemas.microsoft.com/office/drawing/2014/main" id="{CB33840D-1100-42DE-9B88-2A283E46BA27}"/>
                  </a:ext>
                </a:extLst>
              </p:cNvPr>
              <p:cNvSpPr>
                <a:spLocks/>
              </p:cNvSpPr>
              <p:nvPr/>
            </p:nvSpPr>
            <p:spPr bwMode="auto">
              <a:xfrm>
                <a:off x="2169760" y="4545958"/>
                <a:ext cx="255587" cy="158750"/>
              </a:xfrm>
              <a:custGeom>
                <a:avLst/>
                <a:gdLst>
                  <a:gd name="T0" fmla="*/ 131 w 222"/>
                  <a:gd name="T1" fmla="*/ 0 h 136"/>
                  <a:gd name="T2" fmla="*/ 213 w 222"/>
                  <a:gd name="T3" fmla="*/ 0 h 136"/>
                  <a:gd name="T4" fmla="*/ 222 w 222"/>
                  <a:gd name="T5" fmla="*/ 9 h 136"/>
                  <a:gd name="T6" fmla="*/ 222 w 222"/>
                  <a:gd name="T7" fmla="*/ 127 h 136"/>
                  <a:gd name="T8" fmla="*/ 213 w 222"/>
                  <a:gd name="T9" fmla="*/ 136 h 136"/>
                  <a:gd name="T10" fmla="*/ 9 w 222"/>
                  <a:gd name="T11" fmla="*/ 136 h 136"/>
                  <a:gd name="T12" fmla="*/ 0 w 222"/>
                  <a:gd name="T13" fmla="*/ 127 h 136"/>
                  <a:gd name="T14" fmla="*/ 0 w 222"/>
                  <a:gd name="T15" fmla="*/ 9 h 136"/>
                  <a:gd name="T16" fmla="*/ 9 w 222"/>
                  <a:gd name="T17" fmla="*/ 0 h 136"/>
                  <a:gd name="T18" fmla="*/ 87 w 222"/>
                  <a:gd name="T1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 h="136">
                    <a:moveTo>
                      <a:pt x="131" y="0"/>
                    </a:moveTo>
                    <a:cubicBezTo>
                      <a:pt x="213" y="0"/>
                      <a:pt x="213" y="0"/>
                      <a:pt x="213" y="0"/>
                    </a:cubicBezTo>
                    <a:cubicBezTo>
                      <a:pt x="218" y="0"/>
                      <a:pt x="222" y="4"/>
                      <a:pt x="222" y="9"/>
                    </a:cubicBezTo>
                    <a:cubicBezTo>
                      <a:pt x="222" y="127"/>
                      <a:pt x="222" y="127"/>
                      <a:pt x="222" y="127"/>
                    </a:cubicBezTo>
                    <a:cubicBezTo>
                      <a:pt x="222" y="132"/>
                      <a:pt x="218" y="136"/>
                      <a:pt x="213" y="136"/>
                    </a:cubicBezTo>
                    <a:cubicBezTo>
                      <a:pt x="9" y="136"/>
                      <a:pt x="9" y="136"/>
                      <a:pt x="9" y="136"/>
                    </a:cubicBezTo>
                    <a:cubicBezTo>
                      <a:pt x="4" y="136"/>
                      <a:pt x="0" y="132"/>
                      <a:pt x="0" y="127"/>
                    </a:cubicBezTo>
                    <a:cubicBezTo>
                      <a:pt x="0" y="9"/>
                      <a:pt x="0" y="9"/>
                      <a:pt x="0" y="9"/>
                    </a:cubicBezTo>
                    <a:cubicBezTo>
                      <a:pt x="0" y="4"/>
                      <a:pt x="4" y="0"/>
                      <a:pt x="9" y="0"/>
                    </a:cubicBezTo>
                    <a:cubicBezTo>
                      <a:pt x="87" y="0"/>
                      <a:pt x="87" y="0"/>
                      <a:pt x="87" y="0"/>
                    </a:cubicBezTo>
                  </a:path>
                </a:pathLst>
              </a:cu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0" name="Oval 30">
                <a:extLst>
                  <a:ext uri="{FF2B5EF4-FFF2-40B4-BE49-F238E27FC236}">
                    <a16:creationId xmlns:a16="http://schemas.microsoft.com/office/drawing/2014/main" id="{5662163F-4C20-4CDA-BE11-A1BBED0469CA}"/>
                  </a:ext>
                </a:extLst>
              </p:cNvPr>
              <p:cNvSpPr>
                <a:spLocks noChangeArrowheads="1"/>
              </p:cNvSpPr>
              <p:nvPr/>
            </p:nvSpPr>
            <p:spPr bwMode="auto">
              <a:xfrm>
                <a:off x="2207860" y="4585646"/>
                <a:ext cx="47625" cy="47625"/>
              </a:xfrm>
              <a:prstGeom prst="ellipse">
                <a:avLst/>
              </a:pr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1" name="Freeform 31">
                <a:extLst>
                  <a:ext uri="{FF2B5EF4-FFF2-40B4-BE49-F238E27FC236}">
                    <a16:creationId xmlns:a16="http://schemas.microsoft.com/office/drawing/2014/main" id="{CAAAB1A8-63FE-4193-A83E-36795ED1B877}"/>
                  </a:ext>
                </a:extLst>
              </p:cNvPr>
              <p:cNvSpPr>
                <a:spLocks/>
              </p:cNvSpPr>
              <p:nvPr/>
            </p:nvSpPr>
            <p:spPr bwMode="auto">
              <a:xfrm>
                <a:off x="2198335" y="4639621"/>
                <a:ext cx="68262" cy="34925"/>
              </a:xfrm>
              <a:custGeom>
                <a:avLst/>
                <a:gdLst>
                  <a:gd name="T0" fmla="*/ 60 w 60"/>
                  <a:gd name="T1" fmla="*/ 30 h 30"/>
                  <a:gd name="T2" fmla="*/ 30 w 60"/>
                  <a:gd name="T3" fmla="*/ 0 h 30"/>
                  <a:gd name="T4" fmla="*/ 0 w 60"/>
                  <a:gd name="T5" fmla="*/ 30 h 30"/>
                </a:gdLst>
                <a:ahLst/>
                <a:cxnLst>
                  <a:cxn ang="0">
                    <a:pos x="T0" y="T1"/>
                  </a:cxn>
                  <a:cxn ang="0">
                    <a:pos x="T2" y="T3"/>
                  </a:cxn>
                  <a:cxn ang="0">
                    <a:pos x="T4" y="T5"/>
                  </a:cxn>
                </a:cxnLst>
                <a:rect l="0" t="0" r="r" b="b"/>
                <a:pathLst>
                  <a:path w="60" h="30">
                    <a:moveTo>
                      <a:pt x="60" y="30"/>
                    </a:moveTo>
                    <a:cubicBezTo>
                      <a:pt x="60" y="13"/>
                      <a:pt x="46" y="0"/>
                      <a:pt x="30" y="0"/>
                    </a:cubicBezTo>
                    <a:cubicBezTo>
                      <a:pt x="13" y="0"/>
                      <a:pt x="0" y="13"/>
                      <a:pt x="0" y="30"/>
                    </a:cubicBezTo>
                  </a:path>
                </a:pathLst>
              </a:custGeom>
              <a:noFill/>
              <a:ln w="12700" cap="rnd">
                <a:solidFill>
                  <a:srgbClr val="00206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2" name="Line 32">
                <a:extLst>
                  <a:ext uri="{FF2B5EF4-FFF2-40B4-BE49-F238E27FC236}">
                    <a16:creationId xmlns:a16="http://schemas.microsoft.com/office/drawing/2014/main" id="{C82FCC20-3225-43A3-9856-224D20E6038C}"/>
                  </a:ext>
                </a:extLst>
              </p:cNvPr>
              <p:cNvSpPr>
                <a:spLocks noChangeShapeType="1"/>
              </p:cNvSpPr>
              <p:nvPr/>
            </p:nvSpPr>
            <p:spPr bwMode="auto">
              <a:xfrm>
                <a:off x="2298348" y="4518971"/>
                <a:ext cx="0" cy="47625"/>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3" name="Line 33">
                <a:extLst>
                  <a:ext uri="{FF2B5EF4-FFF2-40B4-BE49-F238E27FC236}">
                    <a16:creationId xmlns:a16="http://schemas.microsoft.com/office/drawing/2014/main" id="{656540F9-29B7-421A-8FDF-DC789EEE984B}"/>
                  </a:ext>
                </a:extLst>
              </p:cNvPr>
              <p:cNvSpPr>
                <a:spLocks noChangeShapeType="1"/>
              </p:cNvSpPr>
              <p:nvPr/>
            </p:nvSpPr>
            <p:spPr bwMode="auto">
              <a:xfrm>
                <a:off x="2322160" y="4612633"/>
                <a:ext cx="79375" cy="0"/>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4" name="Line 34">
                <a:extLst>
                  <a:ext uri="{FF2B5EF4-FFF2-40B4-BE49-F238E27FC236}">
                    <a16:creationId xmlns:a16="http://schemas.microsoft.com/office/drawing/2014/main" id="{6215180A-BA78-4338-BB3B-E4BB0C28E1DB}"/>
                  </a:ext>
                </a:extLst>
              </p:cNvPr>
              <p:cNvSpPr>
                <a:spLocks noChangeShapeType="1"/>
              </p:cNvSpPr>
              <p:nvPr/>
            </p:nvSpPr>
            <p:spPr bwMode="auto">
              <a:xfrm>
                <a:off x="2322160" y="4639621"/>
                <a:ext cx="79375" cy="0"/>
              </a:xfrm>
              <a:prstGeom prst="line">
                <a:avLst/>
              </a:prstGeom>
              <a:noFill/>
              <a:ln w="12700" cap="rnd">
                <a:solidFill>
                  <a:srgbClr val="002060"/>
                </a:solidFill>
                <a:prstDash val="solid"/>
                <a:miter lim="800000"/>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335" name="Group 334">
            <a:extLst>
              <a:ext uri="{FF2B5EF4-FFF2-40B4-BE49-F238E27FC236}">
                <a16:creationId xmlns:a16="http://schemas.microsoft.com/office/drawing/2014/main" id="{BB21FB84-2B15-4AA1-A250-87035EBC6CB0}"/>
              </a:ext>
            </a:extLst>
          </p:cNvPr>
          <p:cNvGrpSpPr/>
          <p:nvPr/>
        </p:nvGrpSpPr>
        <p:grpSpPr>
          <a:xfrm>
            <a:off x="9274275" y="1593224"/>
            <a:ext cx="492894" cy="492894"/>
            <a:chOff x="6877923" y="-768144"/>
            <a:chExt cx="492964" cy="492964"/>
          </a:xfrm>
        </p:grpSpPr>
        <p:sp>
          <p:nvSpPr>
            <p:cNvPr id="336" name="Oval 335">
              <a:extLst>
                <a:ext uri="{FF2B5EF4-FFF2-40B4-BE49-F238E27FC236}">
                  <a16:creationId xmlns:a16="http://schemas.microsoft.com/office/drawing/2014/main" id="{2E932DB9-4F33-4EA9-98BA-EC2BCDFA2F2F}"/>
                </a:ext>
              </a:extLst>
            </p:cNvPr>
            <p:cNvSpPr/>
            <p:nvPr/>
          </p:nvSpPr>
          <p:spPr bwMode="auto">
            <a:xfrm>
              <a:off x="6877923"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37" name="Group 336">
              <a:extLst>
                <a:ext uri="{FF2B5EF4-FFF2-40B4-BE49-F238E27FC236}">
                  <a16:creationId xmlns:a16="http://schemas.microsoft.com/office/drawing/2014/main" id="{A31D7B73-8AFD-4515-9618-F20D44EDFFF6}"/>
                </a:ext>
              </a:extLst>
            </p:cNvPr>
            <p:cNvGrpSpPr/>
            <p:nvPr/>
          </p:nvGrpSpPr>
          <p:grpSpPr>
            <a:xfrm>
              <a:off x="7011546" y="-626338"/>
              <a:ext cx="232241" cy="205656"/>
              <a:chOff x="7522608" y="5212885"/>
              <a:chExt cx="263530" cy="233364"/>
            </a:xfrm>
          </p:grpSpPr>
          <p:sp>
            <p:nvSpPr>
              <p:cNvPr id="338" name="Freeform 140">
                <a:extLst>
                  <a:ext uri="{FF2B5EF4-FFF2-40B4-BE49-F238E27FC236}">
                    <a16:creationId xmlns:a16="http://schemas.microsoft.com/office/drawing/2014/main" id="{93413812-EEF6-4302-93B3-E6AFBC22DCE0}"/>
                  </a:ext>
                </a:extLst>
              </p:cNvPr>
              <p:cNvSpPr>
                <a:spLocks/>
              </p:cNvSpPr>
              <p:nvPr/>
            </p:nvSpPr>
            <p:spPr bwMode="auto">
              <a:xfrm>
                <a:off x="7560713" y="5212885"/>
                <a:ext cx="225425" cy="225425"/>
              </a:xfrm>
              <a:custGeom>
                <a:avLst/>
                <a:gdLst>
                  <a:gd name="T0" fmla="*/ 86 w 142"/>
                  <a:gd name="T1" fmla="*/ 0 h 142"/>
                  <a:gd name="T2" fmla="*/ 0 w 142"/>
                  <a:gd name="T3" fmla="*/ 86 h 142"/>
                  <a:gd name="T4" fmla="*/ 57 w 142"/>
                  <a:gd name="T5" fmla="*/ 142 h 142"/>
                  <a:gd name="T6" fmla="*/ 142 w 142"/>
                  <a:gd name="T7" fmla="*/ 56 h 142"/>
                  <a:gd name="T8" fmla="*/ 86 w 142"/>
                  <a:gd name="T9" fmla="*/ 0 h 142"/>
                </a:gdLst>
                <a:ahLst/>
                <a:cxnLst>
                  <a:cxn ang="0">
                    <a:pos x="T0" y="T1"/>
                  </a:cxn>
                  <a:cxn ang="0">
                    <a:pos x="T2" y="T3"/>
                  </a:cxn>
                  <a:cxn ang="0">
                    <a:pos x="T4" y="T5"/>
                  </a:cxn>
                  <a:cxn ang="0">
                    <a:pos x="T6" y="T7"/>
                  </a:cxn>
                  <a:cxn ang="0">
                    <a:pos x="T8" y="T9"/>
                  </a:cxn>
                </a:cxnLst>
                <a:rect l="0" t="0" r="r" b="b"/>
                <a:pathLst>
                  <a:path w="142" h="142">
                    <a:moveTo>
                      <a:pt x="86" y="0"/>
                    </a:moveTo>
                    <a:lnTo>
                      <a:pt x="0" y="86"/>
                    </a:lnTo>
                    <a:lnTo>
                      <a:pt x="57" y="142"/>
                    </a:lnTo>
                    <a:lnTo>
                      <a:pt x="142" y="56"/>
                    </a:lnTo>
                    <a:lnTo>
                      <a:pt x="86" y="0"/>
                    </a:ln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39" name="Freeform 141">
                <a:extLst>
                  <a:ext uri="{FF2B5EF4-FFF2-40B4-BE49-F238E27FC236}">
                    <a16:creationId xmlns:a16="http://schemas.microsoft.com/office/drawing/2014/main" id="{08AB051A-BC1A-4936-A0F3-F56AAFBDBE63}"/>
                  </a:ext>
                </a:extLst>
              </p:cNvPr>
              <p:cNvSpPr>
                <a:spLocks/>
              </p:cNvSpPr>
              <p:nvPr/>
            </p:nvSpPr>
            <p:spPr bwMode="auto">
              <a:xfrm>
                <a:off x="7522608" y="5216061"/>
                <a:ext cx="234950" cy="230188"/>
              </a:xfrm>
              <a:custGeom>
                <a:avLst/>
                <a:gdLst>
                  <a:gd name="T0" fmla="*/ 198 w 204"/>
                  <a:gd name="T1" fmla="*/ 140 h 200"/>
                  <a:gd name="T2" fmla="*/ 198 w 204"/>
                  <a:gd name="T3" fmla="*/ 119 h 200"/>
                  <a:gd name="T4" fmla="*/ 167 w 204"/>
                  <a:gd name="T5" fmla="*/ 88 h 200"/>
                  <a:gd name="T6" fmla="*/ 167 w 204"/>
                  <a:gd name="T7" fmla="*/ 88 h 200"/>
                  <a:gd name="T8" fmla="*/ 79 w 204"/>
                  <a:gd name="T9" fmla="*/ 0 h 200"/>
                  <a:gd name="T10" fmla="*/ 0 w 204"/>
                  <a:gd name="T11" fmla="*/ 80 h 200"/>
                  <a:gd name="T12" fmla="*/ 88 w 204"/>
                  <a:gd name="T13" fmla="*/ 168 h 200"/>
                  <a:gd name="T14" fmla="*/ 89 w 204"/>
                  <a:gd name="T15" fmla="*/ 167 h 200"/>
                  <a:gd name="T16" fmla="*/ 117 w 204"/>
                  <a:gd name="T17" fmla="*/ 195 h 200"/>
                  <a:gd name="T18" fmla="*/ 128 w 204"/>
                  <a:gd name="T19" fmla="*/ 200 h 200"/>
                  <a:gd name="T20" fmla="*/ 139 w 204"/>
                  <a:gd name="T21" fmla="*/ 195 h 200"/>
                  <a:gd name="T22" fmla="*/ 143 w 204"/>
                  <a:gd name="T23" fmla="*/ 183 h 200"/>
                  <a:gd name="T24" fmla="*/ 150 w 204"/>
                  <a:gd name="T25" fmla="*/ 190 h 200"/>
                  <a:gd name="T26" fmla="*/ 161 w 204"/>
                  <a:gd name="T27" fmla="*/ 195 h 200"/>
                  <a:gd name="T28" fmla="*/ 172 w 204"/>
                  <a:gd name="T29" fmla="*/ 190 h 200"/>
                  <a:gd name="T30" fmla="*/ 175 w 204"/>
                  <a:gd name="T31" fmla="*/ 175 h 200"/>
                  <a:gd name="T32" fmla="*/ 180 w 204"/>
                  <a:gd name="T33" fmla="*/ 176 h 200"/>
                  <a:gd name="T34" fmla="*/ 191 w 204"/>
                  <a:gd name="T35" fmla="*/ 171 h 200"/>
                  <a:gd name="T36" fmla="*/ 191 w 204"/>
                  <a:gd name="T37" fmla="*/ 150 h 200"/>
                  <a:gd name="T38" fmla="*/ 185 w 204"/>
                  <a:gd name="T39" fmla="*/ 144 h 200"/>
                  <a:gd name="T40" fmla="*/ 187 w 204"/>
                  <a:gd name="T41" fmla="*/ 144 h 200"/>
                  <a:gd name="T42" fmla="*/ 198 w 204"/>
                  <a:gd name="T43" fmla="*/ 14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 h="200">
                    <a:moveTo>
                      <a:pt x="198" y="140"/>
                    </a:moveTo>
                    <a:cubicBezTo>
                      <a:pt x="204" y="134"/>
                      <a:pt x="204" y="125"/>
                      <a:pt x="198" y="119"/>
                    </a:cubicBezTo>
                    <a:cubicBezTo>
                      <a:pt x="167" y="88"/>
                      <a:pt x="167" y="88"/>
                      <a:pt x="167" y="88"/>
                    </a:cubicBezTo>
                    <a:cubicBezTo>
                      <a:pt x="167" y="88"/>
                      <a:pt x="167" y="88"/>
                      <a:pt x="167" y="88"/>
                    </a:cubicBezTo>
                    <a:cubicBezTo>
                      <a:pt x="79" y="0"/>
                      <a:pt x="79" y="0"/>
                      <a:pt x="79" y="0"/>
                    </a:cubicBezTo>
                    <a:cubicBezTo>
                      <a:pt x="0" y="80"/>
                      <a:pt x="0" y="80"/>
                      <a:pt x="0" y="80"/>
                    </a:cubicBezTo>
                    <a:cubicBezTo>
                      <a:pt x="88" y="168"/>
                      <a:pt x="88" y="168"/>
                      <a:pt x="88" y="168"/>
                    </a:cubicBezTo>
                    <a:cubicBezTo>
                      <a:pt x="89" y="167"/>
                      <a:pt x="89" y="167"/>
                      <a:pt x="89" y="167"/>
                    </a:cubicBezTo>
                    <a:cubicBezTo>
                      <a:pt x="117" y="195"/>
                      <a:pt x="117" y="195"/>
                      <a:pt x="117" y="195"/>
                    </a:cubicBezTo>
                    <a:cubicBezTo>
                      <a:pt x="120" y="198"/>
                      <a:pt x="124" y="200"/>
                      <a:pt x="128" y="200"/>
                    </a:cubicBezTo>
                    <a:cubicBezTo>
                      <a:pt x="132" y="200"/>
                      <a:pt x="136" y="198"/>
                      <a:pt x="139" y="195"/>
                    </a:cubicBezTo>
                    <a:cubicBezTo>
                      <a:pt x="142" y="192"/>
                      <a:pt x="143" y="187"/>
                      <a:pt x="143" y="183"/>
                    </a:cubicBezTo>
                    <a:cubicBezTo>
                      <a:pt x="150" y="190"/>
                      <a:pt x="150" y="190"/>
                      <a:pt x="150" y="190"/>
                    </a:cubicBezTo>
                    <a:cubicBezTo>
                      <a:pt x="153" y="193"/>
                      <a:pt x="157" y="195"/>
                      <a:pt x="161" y="195"/>
                    </a:cubicBezTo>
                    <a:cubicBezTo>
                      <a:pt x="165" y="195"/>
                      <a:pt x="169" y="193"/>
                      <a:pt x="172" y="190"/>
                    </a:cubicBezTo>
                    <a:cubicBezTo>
                      <a:pt x="176" y="186"/>
                      <a:pt x="177" y="180"/>
                      <a:pt x="175" y="175"/>
                    </a:cubicBezTo>
                    <a:cubicBezTo>
                      <a:pt x="177" y="175"/>
                      <a:pt x="179" y="176"/>
                      <a:pt x="180" y="176"/>
                    </a:cubicBezTo>
                    <a:cubicBezTo>
                      <a:pt x="184" y="176"/>
                      <a:pt x="188" y="174"/>
                      <a:pt x="191" y="171"/>
                    </a:cubicBezTo>
                    <a:cubicBezTo>
                      <a:pt x="197" y="165"/>
                      <a:pt x="197" y="156"/>
                      <a:pt x="191" y="150"/>
                    </a:cubicBezTo>
                    <a:cubicBezTo>
                      <a:pt x="185" y="144"/>
                      <a:pt x="185" y="144"/>
                      <a:pt x="185" y="144"/>
                    </a:cubicBezTo>
                    <a:cubicBezTo>
                      <a:pt x="186" y="144"/>
                      <a:pt x="187" y="144"/>
                      <a:pt x="187" y="144"/>
                    </a:cubicBezTo>
                    <a:cubicBezTo>
                      <a:pt x="191" y="144"/>
                      <a:pt x="195" y="143"/>
                      <a:pt x="198" y="140"/>
                    </a:cubicBez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0" name="Freeform 142">
                <a:extLst>
                  <a:ext uri="{FF2B5EF4-FFF2-40B4-BE49-F238E27FC236}">
                    <a16:creationId xmlns:a16="http://schemas.microsoft.com/office/drawing/2014/main" id="{E8CCAFA0-1CA1-4730-87C2-E4B710A42E5B}"/>
                  </a:ext>
                </a:extLst>
              </p:cNvPr>
              <p:cNvSpPr>
                <a:spLocks/>
              </p:cNvSpPr>
              <p:nvPr/>
            </p:nvSpPr>
            <p:spPr bwMode="auto">
              <a:xfrm>
                <a:off x="7606750" y="5228760"/>
                <a:ext cx="74613" cy="101600"/>
              </a:xfrm>
              <a:custGeom>
                <a:avLst/>
                <a:gdLst>
                  <a:gd name="T0" fmla="*/ 65 w 65"/>
                  <a:gd name="T1" fmla="*/ 49 h 88"/>
                  <a:gd name="T2" fmla="*/ 31 w 65"/>
                  <a:gd name="T3" fmla="*/ 83 h 88"/>
                  <a:gd name="T4" fmla="*/ 19 w 65"/>
                  <a:gd name="T5" fmla="*/ 88 h 88"/>
                  <a:gd name="T6" fmla="*/ 7 w 65"/>
                  <a:gd name="T7" fmla="*/ 83 h 88"/>
                  <a:gd name="T8" fmla="*/ 7 w 65"/>
                  <a:gd name="T9" fmla="*/ 59 h 88"/>
                  <a:gd name="T10" fmla="*/ 65 w 65"/>
                  <a:gd name="T11" fmla="*/ 0 h 88"/>
                </a:gdLst>
                <a:ahLst/>
                <a:cxnLst>
                  <a:cxn ang="0">
                    <a:pos x="T0" y="T1"/>
                  </a:cxn>
                  <a:cxn ang="0">
                    <a:pos x="T2" y="T3"/>
                  </a:cxn>
                  <a:cxn ang="0">
                    <a:pos x="T4" y="T5"/>
                  </a:cxn>
                  <a:cxn ang="0">
                    <a:pos x="T6" y="T7"/>
                  </a:cxn>
                  <a:cxn ang="0">
                    <a:pos x="T8" y="T9"/>
                  </a:cxn>
                  <a:cxn ang="0">
                    <a:pos x="T10" y="T11"/>
                  </a:cxn>
                </a:cxnLst>
                <a:rect l="0" t="0" r="r" b="b"/>
                <a:pathLst>
                  <a:path w="65" h="88">
                    <a:moveTo>
                      <a:pt x="65" y="49"/>
                    </a:moveTo>
                    <a:cubicBezTo>
                      <a:pt x="31" y="83"/>
                      <a:pt x="31" y="83"/>
                      <a:pt x="31" y="83"/>
                    </a:cubicBezTo>
                    <a:cubicBezTo>
                      <a:pt x="28" y="86"/>
                      <a:pt x="23" y="88"/>
                      <a:pt x="19" y="88"/>
                    </a:cubicBezTo>
                    <a:cubicBezTo>
                      <a:pt x="14" y="88"/>
                      <a:pt x="10" y="86"/>
                      <a:pt x="7" y="83"/>
                    </a:cubicBezTo>
                    <a:cubicBezTo>
                      <a:pt x="0" y="76"/>
                      <a:pt x="0" y="65"/>
                      <a:pt x="7" y="59"/>
                    </a:cubicBezTo>
                    <a:cubicBezTo>
                      <a:pt x="65" y="0"/>
                      <a:pt x="65" y="0"/>
                      <a:pt x="65" y="0"/>
                    </a:cubicBezTo>
                  </a:path>
                </a:pathLst>
              </a:custGeom>
              <a:solidFill>
                <a:srgbClr val="E1E1E1"/>
              </a:solid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1" name="Freeform 143">
                <a:extLst>
                  <a:ext uri="{FF2B5EF4-FFF2-40B4-BE49-F238E27FC236}">
                    <a16:creationId xmlns:a16="http://schemas.microsoft.com/office/drawing/2014/main" id="{1BE63A5B-3BAB-4E03-B5D1-8B596AE67091}"/>
                  </a:ext>
                </a:extLst>
              </p:cNvPr>
              <p:cNvSpPr>
                <a:spLocks/>
              </p:cNvSpPr>
              <p:nvPr/>
            </p:nvSpPr>
            <p:spPr bwMode="auto">
              <a:xfrm>
                <a:off x="7606750" y="5228760"/>
                <a:ext cx="74613" cy="101600"/>
              </a:xfrm>
              <a:custGeom>
                <a:avLst/>
                <a:gdLst>
                  <a:gd name="T0" fmla="*/ 65 w 65"/>
                  <a:gd name="T1" fmla="*/ 49 h 88"/>
                  <a:gd name="T2" fmla="*/ 31 w 65"/>
                  <a:gd name="T3" fmla="*/ 83 h 88"/>
                  <a:gd name="T4" fmla="*/ 19 w 65"/>
                  <a:gd name="T5" fmla="*/ 88 h 88"/>
                  <a:gd name="T6" fmla="*/ 7 w 65"/>
                  <a:gd name="T7" fmla="*/ 83 h 88"/>
                  <a:gd name="T8" fmla="*/ 7 w 65"/>
                  <a:gd name="T9" fmla="*/ 59 h 88"/>
                  <a:gd name="T10" fmla="*/ 65 w 65"/>
                  <a:gd name="T11" fmla="*/ 0 h 88"/>
                </a:gdLst>
                <a:ahLst/>
                <a:cxnLst>
                  <a:cxn ang="0">
                    <a:pos x="T0" y="T1"/>
                  </a:cxn>
                  <a:cxn ang="0">
                    <a:pos x="T2" y="T3"/>
                  </a:cxn>
                  <a:cxn ang="0">
                    <a:pos x="T4" y="T5"/>
                  </a:cxn>
                  <a:cxn ang="0">
                    <a:pos x="T6" y="T7"/>
                  </a:cxn>
                  <a:cxn ang="0">
                    <a:pos x="T8" y="T9"/>
                  </a:cxn>
                  <a:cxn ang="0">
                    <a:pos x="T10" y="T11"/>
                  </a:cxn>
                </a:cxnLst>
                <a:rect l="0" t="0" r="r" b="b"/>
                <a:pathLst>
                  <a:path w="65" h="88">
                    <a:moveTo>
                      <a:pt x="65" y="49"/>
                    </a:moveTo>
                    <a:cubicBezTo>
                      <a:pt x="31" y="83"/>
                      <a:pt x="31" y="83"/>
                      <a:pt x="31" y="83"/>
                    </a:cubicBezTo>
                    <a:cubicBezTo>
                      <a:pt x="28" y="86"/>
                      <a:pt x="23" y="88"/>
                      <a:pt x="19" y="88"/>
                    </a:cubicBezTo>
                    <a:cubicBezTo>
                      <a:pt x="14" y="88"/>
                      <a:pt x="10" y="86"/>
                      <a:pt x="7" y="83"/>
                    </a:cubicBezTo>
                    <a:cubicBezTo>
                      <a:pt x="0" y="76"/>
                      <a:pt x="0" y="65"/>
                      <a:pt x="7" y="59"/>
                    </a:cubicBezTo>
                    <a:cubicBezTo>
                      <a:pt x="65" y="0"/>
                      <a:pt x="65" y="0"/>
                      <a:pt x="65" y="0"/>
                    </a:cubicBezTo>
                  </a:path>
                </a:pathLst>
              </a:custGeom>
              <a:noFill/>
              <a:ln w="12700" cap="sq">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2" name="Freeform 144">
                <a:extLst>
                  <a:ext uri="{FF2B5EF4-FFF2-40B4-BE49-F238E27FC236}">
                    <a16:creationId xmlns:a16="http://schemas.microsoft.com/office/drawing/2014/main" id="{DCCF2EED-2ADD-4B9A-A088-1BA0238F11B2}"/>
                  </a:ext>
                </a:extLst>
              </p:cNvPr>
              <p:cNvSpPr>
                <a:spLocks/>
              </p:cNvSpPr>
              <p:nvPr/>
            </p:nvSpPr>
            <p:spPr bwMode="auto">
              <a:xfrm>
                <a:off x="7552769" y="5341471"/>
                <a:ext cx="106362" cy="104775"/>
              </a:xfrm>
              <a:custGeom>
                <a:avLst/>
                <a:gdLst>
                  <a:gd name="T0" fmla="*/ 86 w 92"/>
                  <a:gd name="T1" fmla="*/ 63 h 91"/>
                  <a:gd name="T2" fmla="*/ 71 w 92"/>
                  <a:gd name="T3" fmla="*/ 59 h 91"/>
                  <a:gd name="T4" fmla="*/ 67 w 92"/>
                  <a:gd name="T5" fmla="*/ 44 h 91"/>
                  <a:gd name="T6" fmla="*/ 52 w 92"/>
                  <a:gd name="T7" fmla="*/ 40 h 91"/>
                  <a:gd name="T8" fmla="*/ 48 w 92"/>
                  <a:gd name="T9" fmla="*/ 25 h 91"/>
                  <a:gd name="T10" fmla="*/ 33 w 92"/>
                  <a:gd name="T11" fmla="*/ 21 h 91"/>
                  <a:gd name="T12" fmla="*/ 29 w 92"/>
                  <a:gd name="T13" fmla="*/ 6 h 91"/>
                  <a:gd name="T14" fmla="*/ 8 w 92"/>
                  <a:gd name="T15" fmla="*/ 6 h 91"/>
                  <a:gd name="T16" fmla="*/ 6 w 92"/>
                  <a:gd name="T17" fmla="*/ 8 h 91"/>
                  <a:gd name="T18" fmla="*/ 6 w 92"/>
                  <a:gd name="T19" fmla="*/ 29 h 91"/>
                  <a:gd name="T20" fmla="*/ 16 w 92"/>
                  <a:gd name="T21" fmla="*/ 33 h 91"/>
                  <a:gd name="T22" fmla="*/ 18 w 92"/>
                  <a:gd name="T23" fmla="*/ 33 h 91"/>
                  <a:gd name="T24" fmla="*/ 17 w 92"/>
                  <a:gd name="T25" fmla="*/ 35 h 91"/>
                  <a:gd name="T26" fmla="*/ 17 w 92"/>
                  <a:gd name="T27" fmla="*/ 56 h 91"/>
                  <a:gd name="T28" fmla="*/ 27 w 92"/>
                  <a:gd name="T29" fmla="*/ 61 h 91"/>
                  <a:gd name="T30" fmla="*/ 32 w 92"/>
                  <a:gd name="T31" fmla="*/ 60 h 91"/>
                  <a:gd name="T32" fmla="*/ 36 w 92"/>
                  <a:gd name="T33" fmla="*/ 75 h 91"/>
                  <a:gd name="T34" fmla="*/ 46 w 92"/>
                  <a:gd name="T35" fmla="*/ 80 h 91"/>
                  <a:gd name="T36" fmla="*/ 57 w 92"/>
                  <a:gd name="T37" fmla="*/ 75 h 91"/>
                  <a:gd name="T38" fmla="*/ 59 w 92"/>
                  <a:gd name="T39" fmla="*/ 74 h 91"/>
                  <a:gd name="T40" fmla="*/ 63 w 92"/>
                  <a:gd name="T41" fmla="*/ 86 h 91"/>
                  <a:gd name="T42" fmla="*/ 74 w 92"/>
                  <a:gd name="T43" fmla="*/ 91 h 91"/>
                  <a:gd name="T44" fmla="*/ 84 w 92"/>
                  <a:gd name="T45" fmla="*/ 86 h 91"/>
                  <a:gd name="T46" fmla="*/ 86 w 92"/>
                  <a:gd name="T47" fmla="*/ 84 h 91"/>
                  <a:gd name="T48" fmla="*/ 86 w 92"/>
                  <a:gd name="T49" fmla="*/ 6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91">
                    <a:moveTo>
                      <a:pt x="86" y="63"/>
                    </a:moveTo>
                    <a:cubicBezTo>
                      <a:pt x="82" y="59"/>
                      <a:pt x="76" y="57"/>
                      <a:pt x="71" y="59"/>
                    </a:cubicBezTo>
                    <a:cubicBezTo>
                      <a:pt x="73" y="54"/>
                      <a:pt x="71" y="48"/>
                      <a:pt x="67" y="44"/>
                    </a:cubicBezTo>
                    <a:cubicBezTo>
                      <a:pt x="63" y="40"/>
                      <a:pt x="57" y="38"/>
                      <a:pt x="52" y="40"/>
                    </a:cubicBezTo>
                    <a:cubicBezTo>
                      <a:pt x="54" y="35"/>
                      <a:pt x="52" y="29"/>
                      <a:pt x="48" y="25"/>
                    </a:cubicBezTo>
                    <a:cubicBezTo>
                      <a:pt x="44" y="20"/>
                      <a:pt x="38" y="19"/>
                      <a:pt x="33" y="21"/>
                    </a:cubicBezTo>
                    <a:cubicBezTo>
                      <a:pt x="34" y="16"/>
                      <a:pt x="33" y="10"/>
                      <a:pt x="29" y="6"/>
                    </a:cubicBezTo>
                    <a:cubicBezTo>
                      <a:pt x="23" y="0"/>
                      <a:pt x="14" y="0"/>
                      <a:pt x="8" y="6"/>
                    </a:cubicBezTo>
                    <a:cubicBezTo>
                      <a:pt x="6" y="8"/>
                      <a:pt x="6" y="8"/>
                      <a:pt x="6" y="8"/>
                    </a:cubicBezTo>
                    <a:cubicBezTo>
                      <a:pt x="0" y="14"/>
                      <a:pt x="0" y="23"/>
                      <a:pt x="6" y="29"/>
                    </a:cubicBezTo>
                    <a:cubicBezTo>
                      <a:pt x="8" y="32"/>
                      <a:pt x="12" y="33"/>
                      <a:pt x="16" y="33"/>
                    </a:cubicBezTo>
                    <a:cubicBezTo>
                      <a:pt x="17" y="33"/>
                      <a:pt x="17" y="33"/>
                      <a:pt x="18" y="33"/>
                    </a:cubicBezTo>
                    <a:cubicBezTo>
                      <a:pt x="17" y="35"/>
                      <a:pt x="17" y="35"/>
                      <a:pt x="17" y="35"/>
                    </a:cubicBezTo>
                    <a:cubicBezTo>
                      <a:pt x="11" y="41"/>
                      <a:pt x="11" y="50"/>
                      <a:pt x="17" y="56"/>
                    </a:cubicBezTo>
                    <a:cubicBezTo>
                      <a:pt x="20" y="59"/>
                      <a:pt x="23" y="61"/>
                      <a:pt x="27" y="61"/>
                    </a:cubicBezTo>
                    <a:cubicBezTo>
                      <a:pt x="29" y="61"/>
                      <a:pt x="31" y="60"/>
                      <a:pt x="32" y="60"/>
                    </a:cubicBezTo>
                    <a:cubicBezTo>
                      <a:pt x="30" y="65"/>
                      <a:pt x="32" y="71"/>
                      <a:pt x="36" y="75"/>
                    </a:cubicBezTo>
                    <a:cubicBezTo>
                      <a:pt x="39" y="78"/>
                      <a:pt x="43" y="80"/>
                      <a:pt x="46" y="80"/>
                    </a:cubicBezTo>
                    <a:cubicBezTo>
                      <a:pt x="50" y="80"/>
                      <a:pt x="54" y="78"/>
                      <a:pt x="57" y="75"/>
                    </a:cubicBezTo>
                    <a:cubicBezTo>
                      <a:pt x="59" y="74"/>
                      <a:pt x="59" y="74"/>
                      <a:pt x="59" y="74"/>
                    </a:cubicBezTo>
                    <a:cubicBezTo>
                      <a:pt x="58" y="78"/>
                      <a:pt x="59" y="83"/>
                      <a:pt x="63" y="86"/>
                    </a:cubicBezTo>
                    <a:cubicBezTo>
                      <a:pt x="66" y="89"/>
                      <a:pt x="70" y="91"/>
                      <a:pt x="74" y="91"/>
                    </a:cubicBezTo>
                    <a:cubicBezTo>
                      <a:pt x="77" y="91"/>
                      <a:pt x="81" y="89"/>
                      <a:pt x="84" y="86"/>
                    </a:cubicBezTo>
                    <a:cubicBezTo>
                      <a:pt x="86" y="84"/>
                      <a:pt x="86" y="84"/>
                      <a:pt x="86" y="84"/>
                    </a:cubicBezTo>
                    <a:cubicBezTo>
                      <a:pt x="92" y="78"/>
                      <a:pt x="92" y="69"/>
                      <a:pt x="86" y="63"/>
                    </a:cubicBezTo>
                    <a:close/>
                  </a:path>
                </a:pathLst>
              </a:custGeom>
              <a:solidFill>
                <a:srgbClr val="E1E1E1"/>
              </a:solidFill>
              <a:ln w="12700" cap="rnd">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3" name="Freeform 145">
                <a:extLst>
                  <a:ext uri="{FF2B5EF4-FFF2-40B4-BE49-F238E27FC236}">
                    <a16:creationId xmlns:a16="http://schemas.microsoft.com/office/drawing/2014/main" id="{73FBE6D9-DB4F-4279-A5F1-39D356E327B0}"/>
                  </a:ext>
                </a:extLst>
              </p:cNvPr>
              <p:cNvSpPr>
                <a:spLocks/>
              </p:cNvSpPr>
              <p:nvPr/>
            </p:nvSpPr>
            <p:spPr bwMode="auto">
              <a:xfrm>
                <a:off x="7635325" y="5374810"/>
                <a:ext cx="52388" cy="52388"/>
              </a:xfrm>
              <a:custGeom>
                <a:avLst/>
                <a:gdLst>
                  <a:gd name="T0" fmla="*/ 33 w 33"/>
                  <a:gd name="T1" fmla="*/ 33 h 33"/>
                  <a:gd name="T2" fmla="*/ 0 w 33"/>
                  <a:gd name="T3" fmla="*/ 0 h 33"/>
                  <a:gd name="T4" fmla="*/ 33 w 33"/>
                  <a:gd name="T5" fmla="*/ 33 h 33"/>
                </a:gdLst>
                <a:ahLst/>
                <a:cxnLst>
                  <a:cxn ang="0">
                    <a:pos x="T0" y="T1"/>
                  </a:cxn>
                  <a:cxn ang="0">
                    <a:pos x="T2" y="T3"/>
                  </a:cxn>
                  <a:cxn ang="0">
                    <a:pos x="T4" y="T5"/>
                  </a:cxn>
                </a:cxnLst>
                <a:rect l="0" t="0" r="r" b="b"/>
                <a:pathLst>
                  <a:path w="33" h="33">
                    <a:moveTo>
                      <a:pt x="33" y="33"/>
                    </a:moveTo>
                    <a:lnTo>
                      <a:pt x="0" y="0"/>
                    </a:lnTo>
                    <a:lnTo>
                      <a:pt x="33" y="33"/>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4" name="Line 146">
                <a:extLst>
                  <a:ext uri="{FF2B5EF4-FFF2-40B4-BE49-F238E27FC236}">
                    <a16:creationId xmlns:a16="http://schemas.microsoft.com/office/drawing/2014/main" id="{641AEA31-711F-4BB1-A5C2-17CA7C710FB9}"/>
                  </a:ext>
                </a:extLst>
              </p:cNvPr>
              <p:cNvSpPr>
                <a:spLocks noChangeShapeType="1"/>
              </p:cNvSpPr>
              <p:nvPr/>
            </p:nvSpPr>
            <p:spPr bwMode="auto">
              <a:xfrm flipH="1" flipV="1">
                <a:off x="7635325" y="5374810"/>
                <a:ext cx="52388" cy="52388"/>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5" name="Freeform 147">
                <a:extLst>
                  <a:ext uri="{FF2B5EF4-FFF2-40B4-BE49-F238E27FC236}">
                    <a16:creationId xmlns:a16="http://schemas.microsoft.com/office/drawing/2014/main" id="{A1720109-279D-410C-8BA9-057A545C2E64}"/>
                  </a:ext>
                </a:extLst>
              </p:cNvPr>
              <p:cNvSpPr>
                <a:spLocks/>
              </p:cNvSpPr>
              <p:nvPr/>
            </p:nvSpPr>
            <p:spPr bwMode="auto">
              <a:xfrm>
                <a:off x="7681363" y="5327185"/>
                <a:ext cx="57150" cy="55563"/>
              </a:xfrm>
              <a:custGeom>
                <a:avLst/>
                <a:gdLst>
                  <a:gd name="T0" fmla="*/ 36 w 36"/>
                  <a:gd name="T1" fmla="*/ 35 h 35"/>
                  <a:gd name="T2" fmla="*/ 0 w 36"/>
                  <a:gd name="T3" fmla="*/ 0 h 35"/>
                  <a:gd name="T4" fmla="*/ 36 w 36"/>
                  <a:gd name="T5" fmla="*/ 35 h 35"/>
                </a:gdLst>
                <a:ahLst/>
                <a:cxnLst>
                  <a:cxn ang="0">
                    <a:pos x="T0" y="T1"/>
                  </a:cxn>
                  <a:cxn ang="0">
                    <a:pos x="T2" y="T3"/>
                  </a:cxn>
                  <a:cxn ang="0">
                    <a:pos x="T4" y="T5"/>
                  </a:cxn>
                </a:cxnLst>
                <a:rect l="0" t="0" r="r" b="b"/>
                <a:pathLst>
                  <a:path w="36" h="35">
                    <a:moveTo>
                      <a:pt x="36" y="35"/>
                    </a:moveTo>
                    <a:lnTo>
                      <a:pt x="0" y="0"/>
                    </a:lnTo>
                    <a:lnTo>
                      <a:pt x="36" y="35"/>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6" name="Line 148">
                <a:extLst>
                  <a:ext uri="{FF2B5EF4-FFF2-40B4-BE49-F238E27FC236}">
                    <a16:creationId xmlns:a16="http://schemas.microsoft.com/office/drawing/2014/main" id="{498F47DA-DE65-4665-9B1C-D7AC2C8EA333}"/>
                  </a:ext>
                </a:extLst>
              </p:cNvPr>
              <p:cNvSpPr>
                <a:spLocks noChangeShapeType="1"/>
              </p:cNvSpPr>
              <p:nvPr/>
            </p:nvSpPr>
            <p:spPr bwMode="auto">
              <a:xfrm flipH="1" flipV="1">
                <a:off x="7681363" y="5327185"/>
                <a:ext cx="57150" cy="55563"/>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7" name="Freeform 149">
                <a:extLst>
                  <a:ext uri="{FF2B5EF4-FFF2-40B4-BE49-F238E27FC236}">
                    <a16:creationId xmlns:a16="http://schemas.microsoft.com/office/drawing/2014/main" id="{7286E906-EB7D-4F27-A9B0-4CB8DAAF6AE9}"/>
                  </a:ext>
                </a:extLst>
              </p:cNvPr>
              <p:cNvSpPr>
                <a:spLocks/>
              </p:cNvSpPr>
              <p:nvPr/>
            </p:nvSpPr>
            <p:spPr bwMode="auto">
              <a:xfrm>
                <a:off x="7659138" y="5350997"/>
                <a:ext cx="65088" cy="66675"/>
              </a:xfrm>
              <a:custGeom>
                <a:avLst/>
                <a:gdLst>
                  <a:gd name="T0" fmla="*/ 41 w 41"/>
                  <a:gd name="T1" fmla="*/ 42 h 42"/>
                  <a:gd name="T2" fmla="*/ 0 w 41"/>
                  <a:gd name="T3" fmla="*/ 0 h 42"/>
                  <a:gd name="T4" fmla="*/ 41 w 41"/>
                  <a:gd name="T5" fmla="*/ 42 h 42"/>
                </a:gdLst>
                <a:ahLst/>
                <a:cxnLst>
                  <a:cxn ang="0">
                    <a:pos x="T0" y="T1"/>
                  </a:cxn>
                  <a:cxn ang="0">
                    <a:pos x="T2" y="T3"/>
                  </a:cxn>
                  <a:cxn ang="0">
                    <a:pos x="T4" y="T5"/>
                  </a:cxn>
                </a:cxnLst>
                <a:rect l="0" t="0" r="r" b="b"/>
                <a:pathLst>
                  <a:path w="41" h="42">
                    <a:moveTo>
                      <a:pt x="41" y="42"/>
                    </a:moveTo>
                    <a:lnTo>
                      <a:pt x="0" y="0"/>
                    </a:lnTo>
                    <a:lnTo>
                      <a:pt x="41" y="42"/>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8" name="Line 150">
                <a:extLst>
                  <a:ext uri="{FF2B5EF4-FFF2-40B4-BE49-F238E27FC236}">
                    <a16:creationId xmlns:a16="http://schemas.microsoft.com/office/drawing/2014/main" id="{81948F26-F5D8-4C00-B266-37B775DC77C7}"/>
                  </a:ext>
                </a:extLst>
              </p:cNvPr>
              <p:cNvSpPr>
                <a:spLocks noChangeShapeType="1"/>
              </p:cNvSpPr>
              <p:nvPr/>
            </p:nvSpPr>
            <p:spPr bwMode="auto">
              <a:xfrm flipH="1" flipV="1">
                <a:off x="7659138" y="5350997"/>
                <a:ext cx="65088" cy="66675"/>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9" name="Line 151">
                <a:extLst>
                  <a:ext uri="{FF2B5EF4-FFF2-40B4-BE49-F238E27FC236}">
                    <a16:creationId xmlns:a16="http://schemas.microsoft.com/office/drawing/2014/main" id="{9B72665D-F8D8-44FE-B827-D142BF2BBC9F}"/>
                  </a:ext>
                </a:extLst>
              </p:cNvPr>
              <p:cNvSpPr>
                <a:spLocks noChangeShapeType="1"/>
              </p:cNvSpPr>
              <p:nvPr/>
            </p:nvSpPr>
            <p:spPr bwMode="auto">
              <a:xfrm>
                <a:off x="7608338" y="5390685"/>
                <a:ext cx="0" cy="0"/>
              </a:xfrm>
              <a:prstGeom prst="line">
                <a:avLst/>
              </a:prstGeom>
              <a:noFill/>
              <a:ln w="12700">
                <a:solidFill>
                  <a:srgbClr val="002060"/>
                </a:solidFill>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0" name="Line 152">
                <a:extLst>
                  <a:ext uri="{FF2B5EF4-FFF2-40B4-BE49-F238E27FC236}">
                    <a16:creationId xmlns:a16="http://schemas.microsoft.com/office/drawing/2014/main" id="{5981C5CF-C4D3-4193-9CC4-8698955F90FE}"/>
                  </a:ext>
                </a:extLst>
              </p:cNvPr>
              <p:cNvSpPr>
                <a:spLocks noChangeShapeType="1"/>
              </p:cNvSpPr>
              <p:nvPr/>
            </p:nvSpPr>
            <p:spPr bwMode="auto">
              <a:xfrm>
                <a:off x="7608338" y="5390685"/>
                <a:ext cx="0"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1" name="Line 153">
                <a:extLst>
                  <a:ext uri="{FF2B5EF4-FFF2-40B4-BE49-F238E27FC236}">
                    <a16:creationId xmlns:a16="http://schemas.microsoft.com/office/drawing/2014/main" id="{D7699EFA-3E78-4870-A874-798B3124637C}"/>
                  </a:ext>
                </a:extLst>
              </p:cNvPr>
              <p:cNvSpPr>
                <a:spLocks noChangeShapeType="1"/>
              </p:cNvSpPr>
              <p:nvPr/>
            </p:nvSpPr>
            <p:spPr bwMode="auto">
              <a:xfrm>
                <a:off x="7590875" y="5406560"/>
                <a:ext cx="0" cy="0"/>
              </a:xfrm>
              <a:prstGeom prst="line">
                <a:avLst/>
              </a:prstGeom>
              <a:noFill/>
              <a:ln w="12700">
                <a:solidFill>
                  <a:srgbClr val="002060"/>
                </a:solidFill>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2" name="Line 154">
                <a:extLst>
                  <a:ext uri="{FF2B5EF4-FFF2-40B4-BE49-F238E27FC236}">
                    <a16:creationId xmlns:a16="http://schemas.microsoft.com/office/drawing/2014/main" id="{0765FE84-A91A-4C02-9298-449F2A9702E0}"/>
                  </a:ext>
                </a:extLst>
              </p:cNvPr>
              <p:cNvSpPr>
                <a:spLocks noChangeShapeType="1"/>
              </p:cNvSpPr>
              <p:nvPr/>
            </p:nvSpPr>
            <p:spPr bwMode="auto">
              <a:xfrm>
                <a:off x="7590875" y="5406560"/>
                <a:ext cx="0"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3" name="Freeform 155">
                <a:extLst>
                  <a:ext uri="{FF2B5EF4-FFF2-40B4-BE49-F238E27FC236}">
                    <a16:creationId xmlns:a16="http://schemas.microsoft.com/office/drawing/2014/main" id="{9D2C1A04-1844-4D1A-AF1F-AD1477B464CE}"/>
                  </a:ext>
                </a:extLst>
              </p:cNvPr>
              <p:cNvSpPr>
                <a:spLocks/>
              </p:cNvSpPr>
              <p:nvPr/>
            </p:nvSpPr>
            <p:spPr bwMode="auto">
              <a:xfrm>
                <a:off x="7568650" y="5363697"/>
                <a:ext cx="22225" cy="22225"/>
              </a:xfrm>
              <a:custGeom>
                <a:avLst/>
                <a:gdLst>
                  <a:gd name="T0" fmla="*/ 0 w 14"/>
                  <a:gd name="T1" fmla="*/ 14 h 14"/>
                  <a:gd name="T2" fmla="*/ 14 w 14"/>
                  <a:gd name="T3" fmla="*/ 0 h 14"/>
                  <a:gd name="T4" fmla="*/ 0 w 14"/>
                  <a:gd name="T5" fmla="*/ 14 h 14"/>
                </a:gdLst>
                <a:ahLst/>
                <a:cxnLst>
                  <a:cxn ang="0">
                    <a:pos x="T0" y="T1"/>
                  </a:cxn>
                  <a:cxn ang="0">
                    <a:pos x="T2" y="T3"/>
                  </a:cxn>
                  <a:cxn ang="0">
                    <a:pos x="T4" y="T5"/>
                  </a:cxn>
                </a:cxnLst>
                <a:rect l="0" t="0" r="r" b="b"/>
                <a:pathLst>
                  <a:path w="14" h="14">
                    <a:moveTo>
                      <a:pt x="0" y="14"/>
                    </a:moveTo>
                    <a:lnTo>
                      <a:pt x="14" y="0"/>
                    </a:lnTo>
                    <a:lnTo>
                      <a:pt x="0" y="14"/>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4" name="Line 156">
                <a:extLst>
                  <a:ext uri="{FF2B5EF4-FFF2-40B4-BE49-F238E27FC236}">
                    <a16:creationId xmlns:a16="http://schemas.microsoft.com/office/drawing/2014/main" id="{11F2A141-AC68-446B-A3E4-69F04280FA44}"/>
                  </a:ext>
                </a:extLst>
              </p:cNvPr>
              <p:cNvSpPr>
                <a:spLocks noChangeShapeType="1"/>
              </p:cNvSpPr>
              <p:nvPr/>
            </p:nvSpPr>
            <p:spPr bwMode="auto">
              <a:xfrm flipV="1">
                <a:off x="7568650" y="5363697"/>
                <a:ext cx="22225" cy="22225"/>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5" name="Freeform 157">
                <a:extLst>
                  <a:ext uri="{FF2B5EF4-FFF2-40B4-BE49-F238E27FC236}">
                    <a16:creationId xmlns:a16="http://schemas.microsoft.com/office/drawing/2014/main" id="{21EAB785-E876-4273-AAE5-F7E1954CB593}"/>
                  </a:ext>
                </a:extLst>
              </p:cNvPr>
              <p:cNvSpPr>
                <a:spLocks/>
              </p:cNvSpPr>
              <p:nvPr/>
            </p:nvSpPr>
            <p:spPr bwMode="auto">
              <a:xfrm>
                <a:off x="7587700" y="5385922"/>
                <a:ext cx="25400" cy="23813"/>
              </a:xfrm>
              <a:custGeom>
                <a:avLst/>
                <a:gdLst>
                  <a:gd name="T0" fmla="*/ 0 w 16"/>
                  <a:gd name="T1" fmla="*/ 15 h 15"/>
                  <a:gd name="T2" fmla="*/ 16 w 16"/>
                  <a:gd name="T3" fmla="*/ 0 h 15"/>
                  <a:gd name="T4" fmla="*/ 0 w 16"/>
                  <a:gd name="T5" fmla="*/ 15 h 15"/>
                </a:gdLst>
                <a:ahLst/>
                <a:cxnLst>
                  <a:cxn ang="0">
                    <a:pos x="T0" y="T1"/>
                  </a:cxn>
                  <a:cxn ang="0">
                    <a:pos x="T2" y="T3"/>
                  </a:cxn>
                  <a:cxn ang="0">
                    <a:pos x="T4" y="T5"/>
                  </a:cxn>
                </a:cxnLst>
                <a:rect l="0" t="0" r="r" b="b"/>
                <a:pathLst>
                  <a:path w="16" h="15">
                    <a:moveTo>
                      <a:pt x="0" y="15"/>
                    </a:moveTo>
                    <a:lnTo>
                      <a:pt x="16" y="0"/>
                    </a:lnTo>
                    <a:lnTo>
                      <a:pt x="0" y="15"/>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6" name="Line 158">
                <a:extLst>
                  <a:ext uri="{FF2B5EF4-FFF2-40B4-BE49-F238E27FC236}">
                    <a16:creationId xmlns:a16="http://schemas.microsoft.com/office/drawing/2014/main" id="{A24FC6F0-FA1F-4578-9321-4F2E94D119E5}"/>
                  </a:ext>
                </a:extLst>
              </p:cNvPr>
              <p:cNvSpPr>
                <a:spLocks noChangeShapeType="1"/>
              </p:cNvSpPr>
              <p:nvPr/>
            </p:nvSpPr>
            <p:spPr bwMode="auto">
              <a:xfrm flipV="1">
                <a:off x="7587700" y="5385922"/>
                <a:ext cx="25400" cy="23813"/>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7" name="Freeform 159">
                <a:extLst>
                  <a:ext uri="{FF2B5EF4-FFF2-40B4-BE49-F238E27FC236}">
                    <a16:creationId xmlns:a16="http://schemas.microsoft.com/office/drawing/2014/main" id="{CFE1CAEF-832C-4E7D-8FE6-CCFFBDAD0C68}"/>
                  </a:ext>
                </a:extLst>
              </p:cNvPr>
              <p:cNvSpPr>
                <a:spLocks/>
              </p:cNvSpPr>
              <p:nvPr/>
            </p:nvSpPr>
            <p:spPr bwMode="auto">
              <a:xfrm>
                <a:off x="7613100" y="5409735"/>
                <a:ext cx="23813" cy="20638"/>
              </a:xfrm>
              <a:custGeom>
                <a:avLst/>
                <a:gdLst>
                  <a:gd name="T0" fmla="*/ 0 w 15"/>
                  <a:gd name="T1" fmla="*/ 13 h 13"/>
                  <a:gd name="T2" fmla="*/ 15 w 15"/>
                  <a:gd name="T3" fmla="*/ 0 h 13"/>
                  <a:gd name="T4" fmla="*/ 0 w 15"/>
                  <a:gd name="T5" fmla="*/ 13 h 13"/>
                </a:gdLst>
                <a:ahLst/>
                <a:cxnLst>
                  <a:cxn ang="0">
                    <a:pos x="T0" y="T1"/>
                  </a:cxn>
                  <a:cxn ang="0">
                    <a:pos x="T2" y="T3"/>
                  </a:cxn>
                  <a:cxn ang="0">
                    <a:pos x="T4" y="T5"/>
                  </a:cxn>
                </a:cxnLst>
                <a:rect l="0" t="0" r="r" b="b"/>
                <a:pathLst>
                  <a:path w="15" h="13">
                    <a:moveTo>
                      <a:pt x="0" y="13"/>
                    </a:moveTo>
                    <a:lnTo>
                      <a:pt x="15" y="0"/>
                    </a:lnTo>
                    <a:lnTo>
                      <a:pt x="0" y="13"/>
                    </a:lnTo>
                    <a:close/>
                  </a:path>
                </a:pathLst>
              </a:custGeom>
              <a:solidFill>
                <a:srgbClr val="FFFFFF"/>
              </a:solidFill>
              <a:ln w="12700">
                <a:solidFill>
                  <a:srgbClr val="00206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58" name="Line 160">
                <a:extLst>
                  <a:ext uri="{FF2B5EF4-FFF2-40B4-BE49-F238E27FC236}">
                    <a16:creationId xmlns:a16="http://schemas.microsoft.com/office/drawing/2014/main" id="{DC0079BF-F89B-45F5-B4B4-B19D1B8C418F}"/>
                  </a:ext>
                </a:extLst>
              </p:cNvPr>
              <p:cNvSpPr>
                <a:spLocks noChangeShapeType="1"/>
              </p:cNvSpPr>
              <p:nvPr/>
            </p:nvSpPr>
            <p:spPr bwMode="auto">
              <a:xfrm flipV="1">
                <a:off x="7613100" y="5409735"/>
                <a:ext cx="23813" cy="20638"/>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359" name="Group 358">
            <a:extLst>
              <a:ext uri="{FF2B5EF4-FFF2-40B4-BE49-F238E27FC236}">
                <a16:creationId xmlns:a16="http://schemas.microsoft.com/office/drawing/2014/main" id="{8C4B3166-7627-4DDA-83A9-4B4C7F210F2C}"/>
              </a:ext>
            </a:extLst>
          </p:cNvPr>
          <p:cNvGrpSpPr/>
          <p:nvPr/>
        </p:nvGrpSpPr>
        <p:grpSpPr>
          <a:xfrm>
            <a:off x="4058351" y="2884762"/>
            <a:ext cx="492894" cy="492894"/>
            <a:chOff x="9444160" y="-785172"/>
            <a:chExt cx="492964" cy="492964"/>
          </a:xfrm>
        </p:grpSpPr>
        <p:sp>
          <p:nvSpPr>
            <p:cNvPr id="360" name="Oval 359">
              <a:extLst>
                <a:ext uri="{FF2B5EF4-FFF2-40B4-BE49-F238E27FC236}">
                  <a16:creationId xmlns:a16="http://schemas.microsoft.com/office/drawing/2014/main" id="{B73A2A43-6C39-4F65-90A8-83F94AD9B77C}"/>
                </a:ext>
              </a:extLst>
            </p:cNvPr>
            <p:cNvSpPr/>
            <p:nvPr/>
          </p:nvSpPr>
          <p:spPr bwMode="auto">
            <a:xfrm>
              <a:off x="9444160" y="-785172"/>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61" name="Group 360">
              <a:extLst>
                <a:ext uri="{FF2B5EF4-FFF2-40B4-BE49-F238E27FC236}">
                  <a16:creationId xmlns:a16="http://schemas.microsoft.com/office/drawing/2014/main" id="{997810E1-87A7-4856-955D-B32F4582E019}"/>
                </a:ext>
              </a:extLst>
            </p:cNvPr>
            <p:cNvGrpSpPr/>
            <p:nvPr/>
          </p:nvGrpSpPr>
          <p:grpSpPr>
            <a:xfrm>
              <a:off x="9610449" y="-646418"/>
              <a:ext cx="186699" cy="206943"/>
              <a:chOff x="6540046" y="4542529"/>
              <a:chExt cx="131763" cy="146050"/>
            </a:xfrm>
          </p:grpSpPr>
          <p:sp>
            <p:nvSpPr>
              <p:cNvPr id="362" name="Freeform 68">
                <a:extLst>
                  <a:ext uri="{FF2B5EF4-FFF2-40B4-BE49-F238E27FC236}">
                    <a16:creationId xmlns:a16="http://schemas.microsoft.com/office/drawing/2014/main" id="{A74CD866-8799-4224-9386-BE0180160A7C}"/>
                  </a:ext>
                </a:extLst>
              </p:cNvPr>
              <p:cNvSpPr>
                <a:spLocks/>
              </p:cNvSpPr>
              <p:nvPr/>
            </p:nvSpPr>
            <p:spPr bwMode="auto">
              <a:xfrm>
                <a:off x="6633709" y="4542529"/>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63" name="Line 69">
                <a:extLst>
                  <a:ext uri="{FF2B5EF4-FFF2-40B4-BE49-F238E27FC236}">
                    <a16:creationId xmlns:a16="http://schemas.microsoft.com/office/drawing/2014/main" id="{C980A85A-C532-4384-A9D5-FE5EEAF29B9F}"/>
                  </a:ext>
                </a:extLst>
              </p:cNvPr>
              <p:cNvSpPr>
                <a:spLocks noChangeShapeType="1"/>
              </p:cNvSpPr>
              <p:nvPr/>
            </p:nvSpPr>
            <p:spPr bwMode="auto">
              <a:xfrm flipH="1">
                <a:off x="6540046" y="4567929"/>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64" name="Freeform 70">
                <a:extLst>
                  <a:ext uri="{FF2B5EF4-FFF2-40B4-BE49-F238E27FC236}">
                    <a16:creationId xmlns:a16="http://schemas.microsoft.com/office/drawing/2014/main" id="{CA9C98C5-224C-4176-BA8B-44380C66C3E6}"/>
                  </a:ext>
                </a:extLst>
              </p:cNvPr>
              <p:cNvSpPr>
                <a:spLocks/>
              </p:cNvSpPr>
              <p:nvPr/>
            </p:nvSpPr>
            <p:spPr bwMode="auto">
              <a:xfrm>
                <a:off x="6633709" y="4601267"/>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65" name="Line 71">
                <a:extLst>
                  <a:ext uri="{FF2B5EF4-FFF2-40B4-BE49-F238E27FC236}">
                    <a16:creationId xmlns:a16="http://schemas.microsoft.com/office/drawing/2014/main" id="{6FE947E6-A832-4AEB-BBA9-AF6FE4F2F054}"/>
                  </a:ext>
                </a:extLst>
              </p:cNvPr>
              <p:cNvSpPr>
                <a:spLocks noChangeShapeType="1"/>
              </p:cNvSpPr>
              <p:nvPr/>
            </p:nvSpPr>
            <p:spPr bwMode="auto">
              <a:xfrm flipH="1">
                <a:off x="6540046" y="4626667"/>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66" name="Freeform 72">
                <a:extLst>
                  <a:ext uri="{FF2B5EF4-FFF2-40B4-BE49-F238E27FC236}">
                    <a16:creationId xmlns:a16="http://schemas.microsoft.com/office/drawing/2014/main" id="{B756A660-4A03-474B-BC49-A62E799D167A}"/>
                  </a:ext>
                </a:extLst>
              </p:cNvPr>
              <p:cNvSpPr>
                <a:spLocks/>
              </p:cNvSpPr>
              <p:nvPr/>
            </p:nvSpPr>
            <p:spPr bwMode="auto">
              <a:xfrm>
                <a:off x="6633709" y="4660004"/>
                <a:ext cx="38100" cy="28575"/>
              </a:xfrm>
              <a:custGeom>
                <a:avLst/>
                <a:gdLst>
                  <a:gd name="T0" fmla="*/ 0 w 24"/>
                  <a:gd name="T1" fmla="*/ 13 h 18"/>
                  <a:gd name="T2" fmla="*/ 6 w 24"/>
                  <a:gd name="T3" fmla="*/ 18 h 18"/>
                  <a:gd name="T4" fmla="*/ 24 w 24"/>
                  <a:gd name="T5" fmla="*/ 0 h 18"/>
                </a:gdLst>
                <a:ahLst/>
                <a:cxnLst>
                  <a:cxn ang="0">
                    <a:pos x="T0" y="T1"/>
                  </a:cxn>
                  <a:cxn ang="0">
                    <a:pos x="T2" y="T3"/>
                  </a:cxn>
                  <a:cxn ang="0">
                    <a:pos x="T4" y="T5"/>
                  </a:cxn>
                </a:cxnLst>
                <a:rect l="0" t="0" r="r" b="b"/>
                <a:pathLst>
                  <a:path w="24" h="18">
                    <a:moveTo>
                      <a:pt x="0" y="13"/>
                    </a:moveTo>
                    <a:lnTo>
                      <a:pt x="6" y="18"/>
                    </a:lnTo>
                    <a:lnTo>
                      <a:pt x="24" y="0"/>
                    </a:lnTo>
                  </a:path>
                </a:pathLst>
              </a:custGeom>
              <a:noFill/>
              <a:ln w="12700" cap="rnd">
                <a:solidFill>
                  <a:srgbClr val="00206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67" name="Line 73">
                <a:extLst>
                  <a:ext uri="{FF2B5EF4-FFF2-40B4-BE49-F238E27FC236}">
                    <a16:creationId xmlns:a16="http://schemas.microsoft.com/office/drawing/2014/main" id="{724A1A6A-21C6-44EF-A3BD-0EBF1AAD01E2}"/>
                  </a:ext>
                </a:extLst>
              </p:cNvPr>
              <p:cNvSpPr>
                <a:spLocks noChangeShapeType="1"/>
              </p:cNvSpPr>
              <p:nvPr/>
            </p:nvSpPr>
            <p:spPr bwMode="auto">
              <a:xfrm flipH="1">
                <a:off x="6540046" y="4685404"/>
                <a:ext cx="65088" cy="0"/>
              </a:xfrm>
              <a:prstGeom prst="line">
                <a:avLst/>
              </a:prstGeom>
              <a:noFill/>
              <a:ln w="12700" cap="rnd">
                <a:solidFill>
                  <a:srgbClr val="002060"/>
                </a:solidFill>
                <a:prstDash val="solid"/>
                <a:round/>
                <a:headEnd/>
                <a:tailEnd/>
              </a:ln>
              <a:extLst>
                <a:ext uri="{909E8E84-426E-40DD-AFC4-6F175D3DCCD1}">
                  <a14:hiddenFill xmlns:a14="http://schemas.microsoft.com/office/drawing/2010/main">
                    <a:noFill/>
                  </a14:hiddenFill>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368" name="Group 367">
            <a:extLst>
              <a:ext uri="{FF2B5EF4-FFF2-40B4-BE49-F238E27FC236}">
                <a16:creationId xmlns:a16="http://schemas.microsoft.com/office/drawing/2014/main" id="{24032E76-7E6C-400C-84BC-BB2F1968E155}"/>
              </a:ext>
            </a:extLst>
          </p:cNvPr>
          <p:cNvGrpSpPr/>
          <p:nvPr/>
        </p:nvGrpSpPr>
        <p:grpSpPr>
          <a:xfrm>
            <a:off x="2934678" y="3112902"/>
            <a:ext cx="492894" cy="492894"/>
            <a:chOff x="2628653" y="-768144"/>
            <a:chExt cx="492964" cy="492964"/>
          </a:xfrm>
        </p:grpSpPr>
        <p:sp>
          <p:nvSpPr>
            <p:cNvPr id="369" name="Oval 368">
              <a:extLst>
                <a:ext uri="{FF2B5EF4-FFF2-40B4-BE49-F238E27FC236}">
                  <a16:creationId xmlns:a16="http://schemas.microsoft.com/office/drawing/2014/main" id="{CF1F9AB3-E721-4ABC-8841-0FF7E2D5FE51}"/>
                </a:ext>
              </a:extLst>
            </p:cNvPr>
            <p:cNvSpPr/>
            <p:nvPr/>
          </p:nvSpPr>
          <p:spPr bwMode="auto">
            <a:xfrm>
              <a:off x="2628653"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70" name="Group 369">
              <a:extLst>
                <a:ext uri="{FF2B5EF4-FFF2-40B4-BE49-F238E27FC236}">
                  <a16:creationId xmlns:a16="http://schemas.microsoft.com/office/drawing/2014/main" id="{E6DA796B-0642-4ED6-95EC-695E32FAB1B1}"/>
                </a:ext>
              </a:extLst>
            </p:cNvPr>
            <p:cNvGrpSpPr>
              <a:grpSpLocks noChangeAspect="1"/>
            </p:cNvGrpSpPr>
            <p:nvPr/>
          </p:nvGrpSpPr>
          <p:grpSpPr>
            <a:xfrm>
              <a:off x="2757699" y="-603354"/>
              <a:ext cx="248001" cy="175975"/>
              <a:chOff x="-1347664" y="7159089"/>
              <a:chExt cx="331435" cy="235176"/>
            </a:xfrm>
            <a:noFill/>
          </p:grpSpPr>
          <p:sp>
            <p:nvSpPr>
              <p:cNvPr id="371" name="Oval 370">
                <a:extLst>
                  <a:ext uri="{FF2B5EF4-FFF2-40B4-BE49-F238E27FC236}">
                    <a16:creationId xmlns:a16="http://schemas.microsoft.com/office/drawing/2014/main" id="{F7F5AEDB-5DD4-4E61-A127-05AF719FA0C8}"/>
                  </a:ext>
                </a:extLst>
              </p:cNvPr>
              <p:cNvSpPr>
                <a:spLocks noChangeArrowheads="1"/>
              </p:cNvSpPr>
              <p:nvPr/>
            </p:nvSpPr>
            <p:spPr bwMode="auto">
              <a:xfrm>
                <a:off x="-1117585" y="7159089"/>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2" name="Freeform 114">
                <a:extLst>
                  <a:ext uri="{FF2B5EF4-FFF2-40B4-BE49-F238E27FC236}">
                    <a16:creationId xmlns:a16="http://schemas.microsoft.com/office/drawing/2014/main" id="{AD0AB8E4-09AB-474F-BEF2-1ADDE18F31B1}"/>
                  </a:ext>
                </a:extLst>
              </p:cNvPr>
              <p:cNvSpPr>
                <a:spLocks/>
              </p:cNvSpPr>
              <p:nvPr/>
            </p:nvSpPr>
            <p:spPr bwMode="auto">
              <a:xfrm>
                <a:off x="-1143993"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3" name="Oval 113">
                <a:extLst>
                  <a:ext uri="{FF2B5EF4-FFF2-40B4-BE49-F238E27FC236}">
                    <a16:creationId xmlns:a16="http://schemas.microsoft.com/office/drawing/2014/main" id="{3A864928-0AEB-4FB1-992F-75571D7B0C1A}"/>
                  </a:ext>
                </a:extLst>
              </p:cNvPr>
              <p:cNvSpPr>
                <a:spLocks noChangeArrowheads="1"/>
              </p:cNvSpPr>
              <p:nvPr/>
            </p:nvSpPr>
            <p:spPr bwMode="auto">
              <a:xfrm>
                <a:off x="-1220386" y="7255082"/>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4" name="Freeform 114">
                <a:extLst>
                  <a:ext uri="{FF2B5EF4-FFF2-40B4-BE49-F238E27FC236}">
                    <a16:creationId xmlns:a16="http://schemas.microsoft.com/office/drawing/2014/main" id="{BA866329-F2BA-4CE0-8C4E-4CAD7739E54D}"/>
                  </a:ext>
                </a:extLst>
              </p:cNvPr>
              <p:cNvSpPr>
                <a:spLocks/>
              </p:cNvSpPr>
              <p:nvPr/>
            </p:nvSpPr>
            <p:spPr bwMode="auto">
              <a:xfrm>
                <a:off x="-1246796" y="7330740"/>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5" name="Oval 374">
                <a:extLst>
                  <a:ext uri="{FF2B5EF4-FFF2-40B4-BE49-F238E27FC236}">
                    <a16:creationId xmlns:a16="http://schemas.microsoft.com/office/drawing/2014/main" id="{40F13C1A-F01E-40A3-9159-18041294E0AE}"/>
                  </a:ext>
                </a:extLst>
              </p:cNvPr>
              <p:cNvSpPr>
                <a:spLocks noChangeArrowheads="1"/>
              </p:cNvSpPr>
              <p:nvPr/>
            </p:nvSpPr>
            <p:spPr bwMode="auto">
              <a:xfrm>
                <a:off x="-1321255" y="7159089"/>
                <a:ext cx="75659" cy="74231"/>
              </a:xfrm>
              <a:prstGeom prst="ellipse">
                <a:avLst/>
              </a:pr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76" name="Freeform 114">
                <a:extLst>
                  <a:ext uri="{FF2B5EF4-FFF2-40B4-BE49-F238E27FC236}">
                    <a16:creationId xmlns:a16="http://schemas.microsoft.com/office/drawing/2014/main" id="{81C8DE8C-8C70-49F5-B6D6-C1F4C02B9B74}"/>
                  </a:ext>
                </a:extLst>
              </p:cNvPr>
              <p:cNvSpPr>
                <a:spLocks/>
              </p:cNvSpPr>
              <p:nvPr/>
            </p:nvSpPr>
            <p:spPr bwMode="auto">
              <a:xfrm>
                <a:off x="-1347664" y="7234748"/>
                <a:ext cx="127764" cy="63525"/>
              </a:xfrm>
              <a:custGeom>
                <a:avLst/>
                <a:gdLst>
                  <a:gd name="T0" fmla="*/ 0 w 83"/>
                  <a:gd name="T1" fmla="*/ 41 h 41"/>
                  <a:gd name="T2" fmla="*/ 41 w 83"/>
                  <a:gd name="T3" fmla="*/ 0 h 41"/>
                  <a:gd name="T4" fmla="*/ 83 w 83"/>
                  <a:gd name="T5" fmla="*/ 41 h 41"/>
                </a:gdLst>
                <a:ahLst/>
                <a:cxnLst>
                  <a:cxn ang="0">
                    <a:pos x="T0" y="T1"/>
                  </a:cxn>
                  <a:cxn ang="0">
                    <a:pos x="T2" y="T3"/>
                  </a:cxn>
                  <a:cxn ang="0">
                    <a:pos x="T4" y="T5"/>
                  </a:cxn>
                </a:cxnLst>
                <a:rect l="0" t="0" r="r" b="b"/>
                <a:pathLst>
                  <a:path w="83" h="41">
                    <a:moveTo>
                      <a:pt x="0" y="41"/>
                    </a:moveTo>
                    <a:cubicBezTo>
                      <a:pt x="0" y="18"/>
                      <a:pt x="19" y="0"/>
                      <a:pt x="41" y="0"/>
                    </a:cubicBezTo>
                    <a:cubicBezTo>
                      <a:pt x="64" y="0"/>
                      <a:pt x="83" y="18"/>
                      <a:pt x="83" y="41"/>
                    </a:cubicBezTo>
                  </a:path>
                </a:pathLst>
              </a:custGeom>
              <a:grpFill/>
              <a:ln w="12700" cap="flat">
                <a:solidFill>
                  <a:srgbClr val="002060"/>
                </a:solidFill>
                <a:prstDash val="solid"/>
                <a:miter lim="800000"/>
                <a:headEnd/>
                <a:tailEnd/>
              </a:ln>
              <a:extLst/>
            </p:spPr>
            <p:txBody>
              <a:bodyPr vert="horz" wrap="square" lIns="89617" tIns="44808" rIns="89617" bIns="44808" numCol="1" anchor="t" anchorCtr="0" compatLnSpc="1">
                <a:prstTxWarp prst="textNoShape">
                  <a:avLst/>
                </a:prstTxWarp>
              </a:bodyPr>
              <a:lstStyle/>
              <a:p>
                <a:pPr marL="0" marR="0" lvl="0" indent="0" algn="l" defTabSz="896042" rtl="0" eaLnBrk="1" fontAlgn="auto" latinLnBrk="0" hangingPunct="1">
                  <a:lnSpc>
                    <a:spcPct val="100000"/>
                  </a:lnSpc>
                  <a:spcBef>
                    <a:spcPts val="0"/>
                  </a:spcBef>
                  <a:spcAft>
                    <a:spcPts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grpSp>
      <p:grpSp>
        <p:nvGrpSpPr>
          <p:cNvPr id="377" name="Group 376">
            <a:extLst>
              <a:ext uri="{FF2B5EF4-FFF2-40B4-BE49-F238E27FC236}">
                <a16:creationId xmlns:a16="http://schemas.microsoft.com/office/drawing/2014/main" id="{A1930445-7A24-4FB0-A469-2E828B2E75D5}"/>
              </a:ext>
            </a:extLst>
          </p:cNvPr>
          <p:cNvGrpSpPr/>
          <p:nvPr/>
        </p:nvGrpSpPr>
        <p:grpSpPr>
          <a:xfrm>
            <a:off x="5789451" y="4605376"/>
            <a:ext cx="492894" cy="492894"/>
            <a:chOff x="4328361" y="-768144"/>
            <a:chExt cx="492964" cy="492964"/>
          </a:xfrm>
        </p:grpSpPr>
        <p:sp>
          <p:nvSpPr>
            <p:cNvPr id="378" name="Oval 377">
              <a:extLst>
                <a:ext uri="{FF2B5EF4-FFF2-40B4-BE49-F238E27FC236}">
                  <a16:creationId xmlns:a16="http://schemas.microsoft.com/office/drawing/2014/main" id="{3FCF73A9-2081-4C9E-BD7E-5D4DE9085983}"/>
                </a:ext>
              </a:extLst>
            </p:cNvPr>
            <p:cNvSpPr/>
            <p:nvPr/>
          </p:nvSpPr>
          <p:spPr bwMode="auto">
            <a:xfrm>
              <a:off x="4328361" y="-768144"/>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79" name="Group 378">
              <a:extLst>
                <a:ext uri="{FF2B5EF4-FFF2-40B4-BE49-F238E27FC236}">
                  <a16:creationId xmlns:a16="http://schemas.microsoft.com/office/drawing/2014/main" id="{CE4967DD-AEA1-40F3-9347-684F2D5C4DC9}"/>
                </a:ext>
              </a:extLst>
            </p:cNvPr>
            <p:cNvGrpSpPr/>
            <p:nvPr/>
          </p:nvGrpSpPr>
          <p:grpSpPr>
            <a:xfrm>
              <a:off x="4442249" y="-673756"/>
              <a:ext cx="272672" cy="251710"/>
              <a:chOff x="8544911" y="5705404"/>
              <a:chExt cx="400992" cy="370165"/>
            </a:xfrm>
            <a:noFill/>
          </p:grpSpPr>
          <p:sp>
            <p:nvSpPr>
              <p:cNvPr id="380" name="Oval 243">
                <a:extLst>
                  <a:ext uri="{FF2B5EF4-FFF2-40B4-BE49-F238E27FC236}">
                    <a16:creationId xmlns:a16="http://schemas.microsoft.com/office/drawing/2014/main" id="{98EC5A44-F7AE-48AF-AB44-139AF46F3F74}"/>
                  </a:ext>
                </a:extLst>
              </p:cNvPr>
              <p:cNvSpPr>
                <a:spLocks noChangeArrowheads="1"/>
              </p:cNvSpPr>
              <p:nvPr/>
            </p:nvSpPr>
            <p:spPr bwMode="auto">
              <a:xfrm>
                <a:off x="8675500" y="5821569"/>
                <a:ext cx="146050" cy="146050"/>
              </a:xfrm>
              <a:prstGeom prst="ellipse">
                <a:avLst/>
              </a:prstGeom>
              <a:grp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1" name="Freeform 244">
                <a:extLst>
                  <a:ext uri="{FF2B5EF4-FFF2-40B4-BE49-F238E27FC236}">
                    <a16:creationId xmlns:a16="http://schemas.microsoft.com/office/drawing/2014/main" id="{C6E44558-95B9-4176-B2E9-7ED595C8E5F8}"/>
                  </a:ext>
                </a:extLst>
              </p:cNvPr>
              <p:cNvSpPr>
                <a:spLocks/>
              </p:cNvSpPr>
              <p:nvPr/>
            </p:nvSpPr>
            <p:spPr bwMode="auto">
              <a:xfrm>
                <a:off x="8642162" y="5967619"/>
                <a:ext cx="214313" cy="107950"/>
              </a:xfrm>
              <a:custGeom>
                <a:avLst/>
                <a:gdLst>
                  <a:gd name="T0" fmla="*/ 185 w 185"/>
                  <a:gd name="T1" fmla="*/ 93 h 93"/>
                  <a:gd name="T2" fmla="*/ 92 w 185"/>
                  <a:gd name="T3" fmla="*/ 0 h 93"/>
                  <a:gd name="T4" fmla="*/ 0 w 185"/>
                  <a:gd name="T5" fmla="*/ 93 h 93"/>
                </a:gdLst>
                <a:ahLst/>
                <a:cxnLst>
                  <a:cxn ang="0">
                    <a:pos x="T0" y="T1"/>
                  </a:cxn>
                  <a:cxn ang="0">
                    <a:pos x="T2" y="T3"/>
                  </a:cxn>
                  <a:cxn ang="0">
                    <a:pos x="T4" y="T5"/>
                  </a:cxn>
                </a:cxnLst>
                <a:rect l="0" t="0" r="r" b="b"/>
                <a:pathLst>
                  <a:path w="185" h="93">
                    <a:moveTo>
                      <a:pt x="185" y="93"/>
                    </a:moveTo>
                    <a:cubicBezTo>
                      <a:pt x="185" y="42"/>
                      <a:pt x="143" y="0"/>
                      <a:pt x="92" y="0"/>
                    </a:cubicBezTo>
                    <a:cubicBezTo>
                      <a:pt x="41" y="0"/>
                      <a:pt x="0" y="42"/>
                      <a:pt x="0" y="93"/>
                    </a:cubicBezTo>
                  </a:path>
                </a:pathLst>
              </a:custGeom>
              <a:grp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2" name="Freeform 245">
                <a:extLst>
                  <a:ext uri="{FF2B5EF4-FFF2-40B4-BE49-F238E27FC236}">
                    <a16:creationId xmlns:a16="http://schemas.microsoft.com/office/drawing/2014/main" id="{9FED815B-4A11-4812-9126-FB8929421279}"/>
                  </a:ext>
                </a:extLst>
              </p:cNvPr>
              <p:cNvSpPr>
                <a:spLocks/>
              </p:cNvSpPr>
              <p:nvPr/>
            </p:nvSpPr>
            <p:spPr bwMode="auto">
              <a:xfrm>
                <a:off x="8642162" y="5967619"/>
                <a:ext cx="214313" cy="107950"/>
              </a:xfrm>
              <a:custGeom>
                <a:avLst/>
                <a:gdLst>
                  <a:gd name="T0" fmla="*/ 185 w 185"/>
                  <a:gd name="T1" fmla="*/ 93 h 93"/>
                  <a:gd name="T2" fmla="*/ 92 w 185"/>
                  <a:gd name="T3" fmla="*/ 0 h 93"/>
                  <a:gd name="T4" fmla="*/ 0 w 185"/>
                  <a:gd name="T5" fmla="*/ 93 h 93"/>
                </a:gdLst>
                <a:ahLst/>
                <a:cxnLst>
                  <a:cxn ang="0">
                    <a:pos x="T0" y="T1"/>
                  </a:cxn>
                  <a:cxn ang="0">
                    <a:pos x="T2" y="T3"/>
                  </a:cxn>
                  <a:cxn ang="0">
                    <a:pos x="T4" y="T5"/>
                  </a:cxn>
                </a:cxnLst>
                <a:rect l="0" t="0" r="r" b="b"/>
                <a:pathLst>
                  <a:path w="185" h="93">
                    <a:moveTo>
                      <a:pt x="185" y="93"/>
                    </a:moveTo>
                    <a:cubicBezTo>
                      <a:pt x="185" y="42"/>
                      <a:pt x="143" y="0"/>
                      <a:pt x="92" y="0"/>
                    </a:cubicBezTo>
                    <a:cubicBezTo>
                      <a:pt x="41" y="0"/>
                      <a:pt x="0" y="42"/>
                      <a:pt x="0" y="93"/>
                    </a:cubicBezTo>
                  </a:path>
                </a:pathLst>
              </a:custGeom>
              <a:grpFill/>
              <a:ln w="12700" cap="sq">
                <a:solidFill>
                  <a:srgbClr val="002060"/>
                </a:solidFill>
                <a:prstDash val="solid"/>
                <a:round/>
                <a:headEnd/>
                <a:tailEnd/>
              </a:ln>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3" name="Freeform 246">
                <a:extLst>
                  <a:ext uri="{FF2B5EF4-FFF2-40B4-BE49-F238E27FC236}">
                    <a16:creationId xmlns:a16="http://schemas.microsoft.com/office/drawing/2014/main" id="{A7CDA347-04F8-49D2-B2E1-B92362A6D7CC}"/>
                  </a:ext>
                </a:extLst>
              </p:cNvPr>
              <p:cNvSpPr>
                <a:spLocks/>
              </p:cNvSpPr>
              <p:nvPr/>
            </p:nvSpPr>
            <p:spPr bwMode="auto">
              <a:xfrm>
                <a:off x="8544911" y="5862981"/>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4" name="Freeform 246">
                <a:extLst>
                  <a:ext uri="{FF2B5EF4-FFF2-40B4-BE49-F238E27FC236}">
                    <a16:creationId xmlns:a16="http://schemas.microsoft.com/office/drawing/2014/main" id="{FD068B74-6ABE-4828-AA45-68E6A06788F4}"/>
                  </a:ext>
                </a:extLst>
              </p:cNvPr>
              <p:cNvSpPr>
                <a:spLocks/>
              </p:cNvSpPr>
              <p:nvPr/>
            </p:nvSpPr>
            <p:spPr bwMode="auto">
              <a:xfrm>
                <a:off x="8699427" y="5705404"/>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85" name="Freeform 246">
                <a:extLst>
                  <a:ext uri="{FF2B5EF4-FFF2-40B4-BE49-F238E27FC236}">
                    <a16:creationId xmlns:a16="http://schemas.microsoft.com/office/drawing/2014/main" id="{10E22599-440E-4CE9-A5AF-D8A773D8259B}"/>
                  </a:ext>
                </a:extLst>
              </p:cNvPr>
              <p:cNvSpPr>
                <a:spLocks/>
              </p:cNvSpPr>
              <p:nvPr/>
            </p:nvSpPr>
            <p:spPr bwMode="auto">
              <a:xfrm>
                <a:off x="8857003" y="5858390"/>
                <a:ext cx="88900" cy="82550"/>
              </a:xfrm>
              <a:custGeom>
                <a:avLst/>
                <a:gdLst>
                  <a:gd name="T0" fmla="*/ 28 w 56"/>
                  <a:gd name="T1" fmla="*/ 0 h 52"/>
                  <a:gd name="T2" fmla="*/ 34 w 56"/>
                  <a:gd name="T3" fmla="*/ 19 h 52"/>
                  <a:gd name="T4" fmla="*/ 56 w 56"/>
                  <a:gd name="T5" fmla="*/ 19 h 52"/>
                  <a:gd name="T6" fmla="*/ 39 w 56"/>
                  <a:gd name="T7" fmla="*/ 32 h 52"/>
                  <a:gd name="T8" fmla="*/ 45 w 56"/>
                  <a:gd name="T9" fmla="*/ 52 h 52"/>
                  <a:gd name="T10" fmla="*/ 28 w 56"/>
                  <a:gd name="T11" fmla="*/ 40 h 52"/>
                  <a:gd name="T12" fmla="*/ 11 w 56"/>
                  <a:gd name="T13" fmla="*/ 52 h 52"/>
                  <a:gd name="T14" fmla="*/ 18 w 56"/>
                  <a:gd name="T15" fmla="*/ 32 h 52"/>
                  <a:gd name="T16" fmla="*/ 0 w 56"/>
                  <a:gd name="T17" fmla="*/ 19 h 52"/>
                  <a:gd name="T18" fmla="*/ 22 w 56"/>
                  <a:gd name="T19" fmla="*/ 19 h 52"/>
                  <a:gd name="T20" fmla="*/ 28 w 56"/>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52">
                    <a:moveTo>
                      <a:pt x="28" y="0"/>
                    </a:moveTo>
                    <a:lnTo>
                      <a:pt x="34" y="19"/>
                    </a:lnTo>
                    <a:lnTo>
                      <a:pt x="56" y="19"/>
                    </a:lnTo>
                    <a:lnTo>
                      <a:pt x="39" y="32"/>
                    </a:lnTo>
                    <a:lnTo>
                      <a:pt x="45" y="52"/>
                    </a:lnTo>
                    <a:lnTo>
                      <a:pt x="28" y="40"/>
                    </a:lnTo>
                    <a:lnTo>
                      <a:pt x="11" y="52"/>
                    </a:lnTo>
                    <a:lnTo>
                      <a:pt x="18" y="32"/>
                    </a:lnTo>
                    <a:lnTo>
                      <a:pt x="0" y="19"/>
                    </a:lnTo>
                    <a:lnTo>
                      <a:pt x="22" y="19"/>
                    </a:lnTo>
                    <a:lnTo>
                      <a:pt x="28" y="0"/>
                    </a:lnTo>
                    <a:close/>
                  </a:path>
                </a:pathLst>
              </a:custGeom>
              <a:noFill/>
              <a:ln w="12700" cap="sq">
                <a:solidFill>
                  <a:srgbClr val="002060"/>
                </a:solidFill>
                <a:prstDash val="solid"/>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grpSp>
      </p:grpSp>
      <p:grpSp>
        <p:nvGrpSpPr>
          <p:cNvPr id="393" name="Group 392">
            <a:extLst>
              <a:ext uri="{FF2B5EF4-FFF2-40B4-BE49-F238E27FC236}">
                <a16:creationId xmlns:a16="http://schemas.microsoft.com/office/drawing/2014/main" id="{7A922F43-6C52-41B0-BEB2-4B4CAEF432D1}"/>
              </a:ext>
            </a:extLst>
          </p:cNvPr>
          <p:cNvGrpSpPr/>
          <p:nvPr/>
        </p:nvGrpSpPr>
        <p:grpSpPr>
          <a:xfrm>
            <a:off x="10979743" y="3796998"/>
            <a:ext cx="492894" cy="492894"/>
            <a:chOff x="8577631" y="3659568"/>
            <a:chExt cx="492964" cy="492964"/>
          </a:xfrm>
        </p:grpSpPr>
        <p:sp>
          <p:nvSpPr>
            <p:cNvPr id="394" name="Oval 393">
              <a:extLst>
                <a:ext uri="{FF2B5EF4-FFF2-40B4-BE49-F238E27FC236}">
                  <a16:creationId xmlns:a16="http://schemas.microsoft.com/office/drawing/2014/main" id="{7FAB5D60-3205-4CB0-997A-A3EDAF24E990}"/>
                </a:ext>
              </a:extLst>
            </p:cNvPr>
            <p:cNvSpPr/>
            <p:nvPr/>
          </p:nvSpPr>
          <p:spPr bwMode="auto">
            <a:xfrm>
              <a:off x="8577631" y="3659568"/>
              <a:ext cx="492964" cy="492964"/>
            </a:xfrm>
            <a:prstGeom prst="ellipse">
              <a:avLst/>
            </a:prstGeom>
            <a:solidFill>
              <a:srgbClr val="E1E1E1"/>
            </a:solidFill>
            <a:ln w="10795" cap="flat" cmpd="sng" algn="ctr">
              <a:noFill/>
              <a:prstDash val="solid"/>
              <a:headEnd type="none" w="med" len="med"/>
              <a:tailEnd type="none" w="med" len="med"/>
            </a:ln>
            <a:effectLst/>
          </p:spPr>
          <p:txBody>
            <a:bodyPr vert="horz" wrap="square" lIns="0" tIns="45706" rIns="0" bIns="45706" numCol="1" rtlCol="0" anchor="ctr" anchorCtr="0" compatLnSpc="1">
              <a:prstTxWarp prst="textNoShape">
                <a:avLst/>
              </a:prstTxWarp>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1174" b="0" i="0" u="none" strike="noStrike" kern="0" cap="none" spc="49"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395" name="Group 394">
              <a:extLst>
                <a:ext uri="{FF2B5EF4-FFF2-40B4-BE49-F238E27FC236}">
                  <a16:creationId xmlns:a16="http://schemas.microsoft.com/office/drawing/2014/main" id="{D9D927AD-0E68-40AB-B881-FB954B74B5B3}"/>
                </a:ext>
              </a:extLst>
            </p:cNvPr>
            <p:cNvGrpSpPr/>
            <p:nvPr/>
          </p:nvGrpSpPr>
          <p:grpSpPr>
            <a:xfrm>
              <a:off x="8747523" y="3774306"/>
              <a:ext cx="160733" cy="246075"/>
              <a:chOff x="8747523" y="2236049"/>
              <a:chExt cx="160733" cy="246075"/>
            </a:xfrm>
          </p:grpSpPr>
          <p:sp>
            <p:nvSpPr>
              <p:cNvPr id="396" name="Rectangle: Rounded Corners 395">
                <a:extLst>
                  <a:ext uri="{FF2B5EF4-FFF2-40B4-BE49-F238E27FC236}">
                    <a16:creationId xmlns:a16="http://schemas.microsoft.com/office/drawing/2014/main" id="{DFB7468F-702B-47A6-A864-43B6828965EA}"/>
                  </a:ext>
                </a:extLst>
              </p:cNvPr>
              <p:cNvSpPr/>
              <p:nvPr/>
            </p:nvSpPr>
            <p:spPr bwMode="auto">
              <a:xfrm>
                <a:off x="8747523" y="2236049"/>
                <a:ext cx="160733" cy="246075"/>
              </a:xfrm>
              <a:prstGeom prst="roundRect">
                <a:avLst/>
              </a:prstGeom>
              <a:noFill/>
              <a:ln w="12700" cap="flat" cmpd="sng" algn="ctr">
                <a:solidFill>
                  <a:srgbClr val="7030A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Segoe UI Semilight"/>
                  <a:ea typeface="Segoe UI" pitchFamily="34" charset="0"/>
                  <a:cs typeface="Segoe UI" pitchFamily="34" charset="0"/>
                </a:endParaRPr>
              </a:p>
            </p:txBody>
          </p:sp>
          <p:cxnSp>
            <p:nvCxnSpPr>
              <p:cNvPr id="397" name="Straight Connector 396">
                <a:extLst>
                  <a:ext uri="{FF2B5EF4-FFF2-40B4-BE49-F238E27FC236}">
                    <a16:creationId xmlns:a16="http://schemas.microsoft.com/office/drawing/2014/main" id="{1B067503-48BC-4778-8EFF-95302A51D327}"/>
                  </a:ext>
                </a:extLst>
              </p:cNvPr>
              <p:cNvCxnSpPr>
                <a:cxnSpLocks/>
              </p:cNvCxnSpPr>
              <p:nvPr/>
            </p:nvCxnSpPr>
            <p:spPr>
              <a:xfrm>
                <a:off x="8747523" y="2278425"/>
                <a:ext cx="160733" cy="0"/>
              </a:xfrm>
              <a:prstGeom prst="line">
                <a:avLst/>
              </a:prstGeom>
              <a:noFill/>
              <a:ln w="12700" cap="flat" cmpd="sng" algn="ctr">
                <a:solidFill>
                  <a:srgbClr val="7030A0"/>
                </a:solidFill>
                <a:prstDash val="solid"/>
                <a:headEnd type="none"/>
                <a:tailEnd type="none"/>
              </a:ln>
              <a:effectLst/>
            </p:spPr>
          </p:cxnSp>
          <p:cxnSp>
            <p:nvCxnSpPr>
              <p:cNvPr id="398" name="Straight Connector 397">
                <a:extLst>
                  <a:ext uri="{FF2B5EF4-FFF2-40B4-BE49-F238E27FC236}">
                    <a16:creationId xmlns:a16="http://schemas.microsoft.com/office/drawing/2014/main" id="{8AE75BF0-2D41-4066-901F-875B1E6D6655}"/>
                  </a:ext>
                </a:extLst>
              </p:cNvPr>
              <p:cNvCxnSpPr>
                <a:cxnSpLocks/>
              </p:cNvCxnSpPr>
              <p:nvPr/>
            </p:nvCxnSpPr>
            <p:spPr>
              <a:xfrm>
                <a:off x="8747523" y="2433206"/>
                <a:ext cx="160733" cy="0"/>
              </a:xfrm>
              <a:prstGeom prst="line">
                <a:avLst/>
              </a:prstGeom>
              <a:noFill/>
              <a:ln w="12700" cap="flat" cmpd="sng" algn="ctr">
                <a:solidFill>
                  <a:srgbClr val="7030A0"/>
                </a:solidFill>
                <a:prstDash val="solid"/>
                <a:headEnd type="none"/>
                <a:tailEnd type="none"/>
              </a:ln>
              <a:effectLst/>
            </p:spPr>
          </p:cxnSp>
          <p:cxnSp>
            <p:nvCxnSpPr>
              <p:cNvPr id="399" name="Straight Connector 398">
                <a:extLst>
                  <a:ext uri="{FF2B5EF4-FFF2-40B4-BE49-F238E27FC236}">
                    <a16:creationId xmlns:a16="http://schemas.microsoft.com/office/drawing/2014/main" id="{06F049E2-896A-401C-BF25-F7D2172A7ECA}"/>
                  </a:ext>
                </a:extLst>
              </p:cNvPr>
              <p:cNvCxnSpPr>
                <a:cxnSpLocks/>
              </p:cNvCxnSpPr>
              <p:nvPr/>
            </p:nvCxnSpPr>
            <p:spPr>
              <a:xfrm>
                <a:off x="8813028" y="2455805"/>
                <a:ext cx="26193" cy="0"/>
              </a:xfrm>
              <a:prstGeom prst="line">
                <a:avLst/>
              </a:prstGeom>
              <a:noFill/>
              <a:ln w="12700" cap="flat" cmpd="sng" algn="ctr">
                <a:solidFill>
                  <a:srgbClr val="7030A0"/>
                </a:solidFill>
                <a:prstDash val="solid"/>
                <a:headEnd type="none"/>
                <a:tailEnd type="none"/>
              </a:ln>
              <a:effectLst/>
            </p:spPr>
          </p:cxnSp>
        </p:grpSp>
      </p:grpSp>
    </p:spTree>
    <p:extLst>
      <p:ext uri="{BB962C8B-B14F-4D97-AF65-F5344CB8AC3E}">
        <p14:creationId xmlns:p14="http://schemas.microsoft.com/office/powerpoint/2010/main" val="9665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499"/>
                                          </p:stCondLst>
                                        </p:cTn>
                                        <p:tgtEl>
                                          <p:spTgt spid="26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64"/>
                                        </p:tgtEl>
                                      </p:cBhvr>
                                      <p:by x="0" y="0"/>
                                    </p:animScale>
                                  </p:childTnLst>
                                </p:cTn>
                              </p:par>
                              <p:par>
                                <p:cTn id="9" presetID="1" presetClass="entr" presetSubtype="0" fill="hold" nodeType="withEffect">
                                  <p:stCondLst>
                                    <p:cond delay="0"/>
                                  </p:stCondLst>
                                  <p:childTnLst>
                                    <p:set>
                                      <p:cBhvr>
                                        <p:cTn id="10" dur="1" fill="hold">
                                          <p:stCondLst>
                                            <p:cond delay="499"/>
                                          </p:stCondLst>
                                        </p:cTn>
                                        <p:tgtEl>
                                          <p:spTgt spid="294"/>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294"/>
                                        </p:tgtEl>
                                      </p:cBhvr>
                                      <p:by x="0" y="0"/>
                                    </p:animScale>
                                  </p:childTnLst>
                                </p:cTn>
                              </p:par>
                              <p:par>
                                <p:cTn id="13" presetID="1" presetClass="entr" presetSubtype="0" fill="hold" nodeType="withEffect">
                                  <p:stCondLst>
                                    <p:cond delay="0"/>
                                  </p:stCondLst>
                                  <p:childTnLst>
                                    <p:set>
                                      <p:cBhvr>
                                        <p:cTn id="14" dur="1" fill="hold">
                                          <p:stCondLst>
                                            <p:cond delay="499"/>
                                          </p:stCondLst>
                                        </p:cTn>
                                        <p:tgtEl>
                                          <p:spTgt spid="270"/>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270"/>
                                        </p:tgtEl>
                                      </p:cBhvr>
                                      <p:by x="0" y="0"/>
                                    </p:animScale>
                                  </p:childTnLst>
                                </p:cTn>
                              </p:par>
                              <p:par>
                                <p:cTn id="17" presetID="1" presetClass="entr" presetSubtype="0" fill="hold" nodeType="withEffect">
                                  <p:stCondLst>
                                    <p:cond delay="0"/>
                                  </p:stCondLst>
                                  <p:childTnLst>
                                    <p:set>
                                      <p:cBhvr>
                                        <p:cTn id="18" dur="1" fill="hold">
                                          <p:stCondLst>
                                            <p:cond delay="499"/>
                                          </p:stCondLst>
                                        </p:cTn>
                                        <p:tgtEl>
                                          <p:spTgt spid="289"/>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289"/>
                                        </p:tgtEl>
                                      </p:cBhvr>
                                      <p:by x="0" y="0"/>
                                    </p:animScale>
                                  </p:childTnLst>
                                </p:cTn>
                              </p:par>
                              <p:par>
                                <p:cTn id="21" presetID="1" presetClass="entr" presetSubtype="0" fill="hold" nodeType="withEffect">
                                  <p:stCondLst>
                                    <p:cond delay="0"/>
                                  </p:stCondLst>
                                  <p:childTnLst>
                                    <p:set>
                                      <p:cBhvr>
                                        <p:cTn id="22" dur="1" fill="hold">
                                          <p:stCondLst>
                                            <p:cond delay="499"/>
                                          </p:stCondLst>
                                        </p:cTn>
                                        <p:tgtEl>
                                          <p:spTgt spid="393"/>
                                        </p:tgtEl>
                                        <p:attrNameLst>
                                          <p:attrName>style.visibility</p:attrName>
                                        </p:attrNameLst>
                                      </p:cBhvr>
                                      <p:to>
                                        <p:strVal val="visible"/>
                                      </p:to>
                                    </p:set>
                                  </p:childTnLst>
                                </p:cTn>
                              </p:par>
                              <p:par>
                                <p:cTn id="23" presetID="6" presetClass="emph" presetSubtype="0" accel="100000" autoRev="1" fill="hold" nodeType="withEffect">
                                  <p:stCondLst>
                                    <p:cond delay="0"/>
                                  </p:stCondLst>
                                  <p:childTnLst>
                                    <p:animScale>
                                      <p:cBhvr>
                                        <p:cTn id="24" dur="500" fill="hold"/>
                                        <p:tgtEl>
                                          <p:spTgt spid="393"/>
                                        </p:tgtEl>
                                      </p:cBhvr>
                                      <p:by x="0" y="0"/>
                                    </p:animScale>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56"/>
                                        </p:tgtEl>
                                        <p:attrNameLst>
                                          <p:attrName>style.visibility</p:attrName>
                                        </p:attrNameLst>
                                      </p:cBhvr>
                                      <p:to>
                                        <p:strVal val="visible"/>
                                      </p:to>
                                    </p:set>
                                    <p:animEffect transition="in" filter="fade">
                                      <p:cBhvr>
                                        <p:cTn id="28" dur="5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94B5A-D915-49D6-9574-54198A3462C0}"/>
              </a:ext>
            </a:extLst>
          </p:cNvPr>
          <p:cNvSpPr>
            <a:spLocks noGrp="1"/>
          </p:cNvSpPr>
          <p:nvPr>
            <p:ph type="title"/>
          </p:nvPr>
        </p:nvSpPr>
        <p:spPr/>
        <p:txBody>
          <a:bodyPr/>
          <a:lstStyle/>
          <a:p>
            <a:r>
              <a:rPr lang="en-US" dirty="0"/>
              <a:t>Continue your learning</a:t>
            </a:r>
          </a:p>
        </p:txBody>
      </p:sp>
      <p:sp>
        <p:nvSpPr>
          <p:cNvPr id="3" name="Content Placeholder 2">
            <a:extLst>
              <a:ext uri="{FF2B5EF4-FFF2-40B4-BE49-F238E27FC236}">
                <a16:creationId xmlns:a16="http://schemas.microsoft.com/office/drawing/2014/main" id="{B9A77A21-BAF9-45FA-A91C-47000FB112D3}"/>
              </a:ext>
            </a:extLst>
          </p:cNvPr>
          <p:cNvSpPr>
            <a:spLocks noGrp="1"/>
          </p:cNvSpPr>
          <p:nvPr>
            <p:ph idx="1"/>
          </p:nvPr>
        </p:nvSpPr>
        <p:spPr/>
        <p:txBody>
          <a:bodyPr/>
          <a:lstStyle/>
          <a:p>
            <a:r>
              <a:rPr lang="en-US" dirty="0"/>
              <a:t>Join us for </a:t>
            </a:r>
            <a:r>
              <a:rPr lang="en-US" b="1" dirty="0"/>
              <a:t>Monthly Dynamics Learning calls</a:t>
            </a:r>
          </a:p>
          <a:p>
            <a:pPr lvl="1"/>
            <a:r>
              <a:rPr lang="en-US" dirty="0"/>
              <a:t>First call:  Monday, October 16</a:t>
            </a:r>
            <a:r>
              <a:rPr lang="en-US" baseline="30000" dirty="0"/>
              <a:t>th</a:t>
            </a:r>
            <a:r>
              <a:rPr lang="en-US" dirty="0"/>
              <a:t> – 11am-Noon Central</a:t>
            </a:r>
          </a:p>
          <a:p>
            <a:pPr lvl="1"/>
            <a:r>
              <a:rPr lang="en-US" dirty="0"/>
              <a:t>Topic:  Overview of Dynamics 365</a:t>
            </a:r>
          </a:p>
          <a:p>
            <a:pPr lvl="1"/>
            <a:endParaRPr lang="en-US" dirty="0"/>
          </a:p>
          <a:p>
            <a:r>
              <a:rPr lang="en-US" dirty="0"/>
              <a:t>Engage with us on Teams</a:t>
            </a:r>
          </a:p>
          <a:p>
            <a:pPr lvl="1"/>
            <a:r>
              <a:rPr lang="en-US" b="1" dirty="0"/>
              <a:t>US OCP Tech Team </a:t>
            </a:r>
            <a:r>
              <a:rPr lang="en-US" dirty="0"/>
              <a:t>– </a:t>
            </a:r>
            <a:r>
              <a:rPr lang="en-US" b="1" dirty="0">
                <a:hlinkClick r:id="rId3"/>
              </a:rPr>
              <a:t>Solutions-Business Apps </a:t>
            </a:r>
            <a:r>
              <a:rPr lang="en-US" dirty="0"/>
              <a:t>channel</a:t>
            </a:r>
          </a:p>
          <a:p>
            <a:pPr lvl="1"/>
            <a:endParaRPr lang="en-US" dirty="0"/>
          </a:p>
        </p:txBody>
      </p:sp>
    </p:spTree>
    <p:extLst>
      <p:ext uri="{BB962C8B-B14F-4D97-AF65-F5344CB8AC3E}">
        <p14:creationId xmlns:p14="http://schemas.microsoft.com/office/powerpoint/2010/main" val="2075987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E348-97D6-44D4-BB75-C79D8626FA4A}"/>
              </a:ext>
            </a:extLst>
          </p:cNvPr>
          <p:cNvSpPr>
            <a:spLocks noGrp="1"/>
          </p:cNvSpPr>
          <p:nvPr>
            <p:ph type="title"/>
          </p:nvPr>
        </p:nvSpPr>
        <p:spPr>
          <a:xfrm>
            <a:off x="717949" y="179295"/>
            <a:ext cx="11112100" cy="1320800"/>
          </a:xfrm>
        </p:spPr>
        <p:txBody>
          <a:bodyPr/>
          <a:lstStyle/>
          <a:p>
            <a:r>
              <a:rPr lang="en-US" dirty="0"/>
              <a:t>Business Apps – Dynamics 365 </a:t>
            </a:r>
            <a:r>
              <a:rPr lang="en-US" sz="2000" dirty="0"/>
              <a:t>(Customer Engagement/Operations) </a:t>
            </a:r>
          </a:p>
        </p:txBody>
      </p:sp>
      <p:sp>
        <p:nvSpPr>
          <p:cNvPr id="9" name="Content Placeholder 2">
            <a:extLst>
              <a:ext uri="{FF2B5EF4-FFF2-40B4-BE49-F238E27FC236}">
                <a16:creationId xmlns:a16="http://schemas.microsoft.com/office/drawing/2014/main" id="{EAC4EBB6-1175-4138-A169-701E978A642E}"/>
              </a:ext>
            </a:extLst>
          </p:cNvPr>
          <p:cNvSpPr txBox="1">
            <a:spLocks/>
          </p:cNvSpPr>
          <p:nvPr/>
        </p:nvSpPr>
        <p:spPr>
          <a:xfrm>
            <a:off x="8034288" y="4289817"/>
            <a:ext cx="3795761" cy="818791"/>
          </a:xfrm>
          <a:prstGeom prst="rect">
            <a:avLst/>
          </a:prstGeom>
          <a:ln w="12700">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BG/</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CxP</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Gopi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Sankaran</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(OCP)</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FA2D8106-7EDD-4D7F-A5B4-D557DDCDAF6C}"/>
              </a:ext>
            </a:extLst>
          </p:cNvPr>
          <p:cNvSpPr txBox="1">
            <a:spLocks/>
          </p:cNvSpPr>
          <p:nvPr/>
        </p:nvSpPr>
        <p:spPr>
          <a:xfrm>
            <a:off x="8034288" y="2766292"/>
            <a:ext cx="3795761" cy="1405297"/>
          </a:xfrm>
          <a:prstGeom prst="rect">
            <a:avLst/>
          </a:prstGeom>
          <a:ln w="12700">
            <a:solidFill>
              <a:schemeClr val="tx1"/>
            </a:solidFill>
          </a:ln>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OCP PTA Tech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Managers:  Brenda Shamon, Jim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Prusack</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Renato Leite, Jason Foerch, Sam Surana</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Greg Degruy, Craig Presti, </a:t>
            </a:r>
            <a:r>
              <a:rPr kumimoji="0" lang="pt-B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Mani Ramachandran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46E20225-55DB-4E2B-9043-6148DABEC45A}"/>
              </a:ext>
            </a:extLst>
          </p:cNvPr>
          <p:cNvSpPr txBox="1">
            <a:spLocks/>
          </p:cNvSpPr>
          <p:nvPr/>
        </p:nvSpPr>
        <p:spPr>
          <a:xfrm>
            <a:off x="8034289" y="5226836"/>
            <a:ext cx="3795760" cy="1211256"/>
          </a:xfrm>
          <a:prstGeom prst="rect">
            <a:avLst/>
          </a:prstGeom>
          <a:ln w="12700">
            <a:solidFill>
              <a:schemeClr val="tx1"/>
            </a:solidFill>
          </a:ln>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M&amp;O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Guadalupe Duran</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Kristin Fleek</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Kati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Hvidtfeldt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12" name="Content Placeholder 2">
            <a:extLst>
              <a:ext uri="{FF2B5EF4-FFF2-40B4-BE49-F238E27FC236}">
                <a16:creationId xmlns:a16="http://schemas.microsoft.com/office/drawing/2014/main" id="{A60F5501-3B9F-4DF9-ABEE-30A63D15EBF5}"/>
              </a:ext>
            </a:extLst>
          </p:cNvPr>
          <p:cNvSpPr txBox="1">
            <a:spLocks/>
          </p:cNvSpPr>
          <p:nvPr/>
        </p:nvSpPr>
        <p:spPr>
          <a:xfrm>
            <a:off x="8034289" y="1307869"/>
            <a:ext cx="3795760" cy="1340195"/>
          </a:xfrm>
          <a:prstGeom prst="rect">
            <a:avLst/>
          </a:prstGeom>
          <a:ln w="12700">
            <a:solidFill>
              <a:schemeClr val="tx1"/>
            </a:solidFill>
          </a:ln>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OCP PDM/PTS SME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Bobby Clay, Janet Kahr, Lori Vangerud, John O’Donnell, Susan Shane</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Barb Borrowman, Karen Moen, Tom Taylor, Heather Rippere</a:t>
            </a:r>
          </a:p>
        </p:txBody>
      </p:sp>
      <p:sp>
        <p:nvSpPr>
          <p:cNvPr id="13" name="Content Placeholder 2">
            <a:extLst>
              <a:ext uri="{FF2B5EF4-FFF2-40B4-BE49-F238E27FC236}">
                <a16:creationId xmlns:a16="http://schemas.microsoft.com/office/drawing/2014/main" id="{8CC8EBC5-8882-43D1-9A91-AF5A0E044570}"/>
              </a:ext>
            </a:extLst>
          </p:cNvPr>
          <p:cNvSpPr>
            <a:spLocks noGrp="1"/>
          </p:cNvSpPr>
          <p:nvPr>
            <p:ph idx="1"/>
          </p:nvPr>
        </p:nvSpPr>
        <p:spPr>
          <a:xfrm>
            <a:off x="658284" y="1305421"/>
            <a:ext cx="7254554" cy="5132671"/>
          </a:xfrm>
          <a:ln w="12700">
            <a:solidFill>
              <a:schemeClr val="tx1"/>
            </a:solidFill>
          </a:ln>
        </p:spPr>
        <p:txBody>
          <a:bodyPr>
            <a:normAutofit fontScale="77500" lnSpcReduction="20000"/>
          </a:bodyPr>
          <a:lstStyle/>
          <a:p>
            <a:r>
              <a:rPr lang="en-US" sz="2400" dirty="0"/>
              <a:t>Blogs to follow: </a:t>
            </a:r>
          </a:p>
          <a:p>
            <a:pPr lvl="1"/>
            <a:r>
              <a:rPr lang="en-US" sz="2000" dirty="0">
                <a:hlinkClick r:id="rId3"/>
              </a:rPr>
              <a:t>Product Group – Cust Eng</a:t>
            </a:r>
            <a:r>
              <a:rPr lang="en-US" sz="2000" dirty="0"/>
              <a:t>, Product Group – Operations</a:t>
            </a:r>
          </a:p>
          <a:p>
            <a:pPr lvl="1"/>
            <a:r>
              <a:rPr lang="en-US" sz="2000" dirty="0">
                <a:hlinkClick r:id="rId4"/>
              </a:rPr>
              <a:t>Premier Field Engineer – Cust Eng</a:t>
            </a:r>
            <a:r>
              <a:rPr lang="en-US" sz="2000" dirty="0"/>
              <a:t>, </a:t>
            </a:r>
            <a:r>
              <a:rPr lang="en-US" sz="2000" dirty="0">
                <a:hlinkClick r:id="rId5"/>
              </a:rPr>
              <a:t>Premier Field Engineer – Operations</a:t>
            </a:r>
            <a:endParaRPr lang="en-US" sz="2000" dirty="0"/>
          </a:p>
          <a:p>
            <a:r>
              <a:rPr lang="en-US" sz="2400" dirty="0"/>
              <a:t>YouTube channels: </a:t>
            </a:r>
            <a:r>
              <a:rPr lang="en-US" sz="1900" dirty="0">
                <a:hlinkClick r:id="rId6"/>
              </a:rPr>
              <a:t>Microsoft Dynamics 365</a:t>
            </a:r>
            <a:r>
              <a:rPr lang="en-US" sz="1900" dirty="0"/>
              <a:t>, </a:t>
            </a:r>
            <a:r>
              <a:rPr lang="en-US" sz="1900" dirty="0">
                <a:hlinkClick r:id="rId7"/>
              </a:rPr>
              <a:t>Dynamics Partner</a:t>
            </a:r>
            <a:endParaRPr lang="en-US" sz="3500" dirty="0"/>
          </a:p>
          <a:p>
            <a:r>
              <a:rPr lang="en-US" sz="2400" dirty="0"/>
              <a:t>Key Internal Sites: </a:t>
            </a:r>
            <a:r>
              <a:rPr lang="en-US" sz="1900" dirty="0">
                <a:hlinkClick r:id="rId8"/>
              </a:rPr>
              <a:t>Dynamics Hub on </a:t>
            </a:r>
            <a:r>
              <a:rPr lang="en-US" sz="1900" dirty="0" err="1">
                <a:hlinkClick r:id="rId8"/>
              </a:rPr>
              <a:t>InfoPedia</a:t>
            </a:r>
            <a:r>
              <a:rPr lang="en-US" sz="1900" dirty="0"/>
              <a:t>, </a:t>
            </a:r>
            <a:r>
              <a:rPr lang="en-US" sz="1900" dirty="0">
                <a:hlinkClick r:id="rId9"/>
              </a:rPr>
              <a:t>Dynamics – The Hive (GBB team)</a:t>
            </a:r>
            <a:r>
              <a:rPr lang="en-US" sz="1900" dirty="0"/>
              <a:t>, </a:t>
            </a:r>
            <a:r>
              <a:rPr lang="en-US" sz="1900" dirty="0">
                <a:hlinkClick r:id="rId10"/>
              </a:rPr>
              <a:t>Dynamics 365 – Well</a:t>
            </a:r>
            <a:r>
              <a:rPr lang="en-US" sz="1900" dirty="0"/>
              <a:t>, </a:t>
            </a:r>
            <a:r>
              <a:rPr lang="en-US" sz="2000" dirty="0">
                <a:hlinkClick r:id="rId11"/>
              </a:rPr>
              <a:t>Demo Guidance</a:t>
            </a:r>
            <a:endParaRPr lang="en-US" sz="2000" dirty="0"/>
          </a:p>
          <a:p>
            <a:r>
              <a:rPr lang="en-US" sz="2400" dirty="0"/>
              <a:t>Learning Plans: coming soon</a:t>
            </a:r>
          </a:p>
          <a:p>
            <a:r>
              <a:rPr lang="en-US" sz="2400" dirty="0"/>
              <a:t>Exams/Certs: </a:t>
            </a:r>
            <a:r>
              <a:rPr lang="en-US" sz="2100" dirty="0"/>
              <a:t>MB2-715, MB2-716, MB2-717, MB2-718, MB6-701, MB6-705, MB6-890, MB6-892, MB6-893</a:t>
            </a:r>
          </a:p>
          <a:p>
            <a:r>
              <a:rPr lang="en-US" sz="2400" dirty="0"/>
              <a:t>DLs to Join: See presenter notes below</a:t>
            </a:r>
          </a:p>
          <a:p>
            <a:r>
              <a:rPr lang="en-US" sz="2400" dirty="0"/>
              <a:t>Yammer Groups to Join</a:t>
            </a:r>
            <a:endParaRPr lang="en-US" sz="1700" dirty="0"/>
          </a:p>
          <a:p>
            <a:pPr lvl="1"/>
            <a:r>
              <a:rPr lang="en-US" sz="1800" dirty="0">
                <a:hlinkClick r:id="rId12"/>
              </a:rPr>
              <a:t>Dynamics Pricing &amp; Licensing</a:t>
            </a:r>
            <a:endParaRPr lang="en-US" sz="1800" dirty="0"/>
          </a:p>
          <a:p>
            <a:pPr lvl="1"/>
            <a:r>
              <a:rPr lang="en-US" sz="1800" dirty="0">
                <a:hlinkClick r:id="rId13"/>
              </a:rPr>
              <a:t>Microsoft Dynamics 365</a:t>
            </a:r>
            <a:endParaRPr lang="en-US" sz="1800" dirty="0"/>
          </a:p>
          <a:p>
            <a:pPr lvl="1"/>
            <a:r>
              <a:rPr lang="en-US" sz="1800" dirty="0">
                <a:hlinkClick r:id="rId14"/>
              </a:rPr>
              <a:t>Dynamics Partner Team</a:t>
            </a:r>
            <a:endParaRPr lang="en-US" sz="1800" dirty="0"/>
          </a:p>
          <a:p>
            <a:pPr lvl="1"/>
            <a:r>
              <a:rPr lang="en-US" sz="1800" dirty="0">
                <a:hlinkClick r:id="rId15"/>
              </a:rPr>
              <a:t>Relationship Sales (LinkedIn + Dynamics 365 for Sales) </a:t>
            </a:r>
            <a:endParaRPr lang="en-US" sz="3200" dirty="0"/>
          </a:p>
          <a:p>
            <a:r>
              <a:rPr lang="en-US" sz="2400" dirty="0"/>
              <a:t>Twitter: </a:t>
            </a:r>
            <a:r>
              <a:rPr lang="en-US" sz="2100" dirty="0"/>
              <a:t>@MSFTDynamics365 , @</a:t>
            </a:r>
            <a:r>
              <a:rPr lang="en-US" sz="2100" dirty="0" err="1"/>
              <a:t>MSDynamicsCRM</a:t>
            </a:r>
            <a:r>
              <a:rPr lang="en-US" sz="2100" dirty="0"/>
              <a:t> ‏, @</a:t>
            </a:r>
            <a:r>
              <a:rPr lang="en-US" sz="2100" dirty="0" err="1"/>
              <a:t>MSFTDynamicsERP</a:t>
            </a:r>
            <a:r>
              <a:rPr lang="en-US" sz="2100" dirty="0"/>
              <a:t> ‏, @hayden43, @</a:t>
            </a:r>
            <a:r>
              <a:rPr lang="en-US" sz="2100" dirty="0" err="1"/>
              <a:t>eboocock</a:t>
            </a:r>
            <a:r>
              <a:rPr lang="en-US" sz="2100" dirty="0"/>
              <a:t> ‏, @</a:t>
            </a:r>
            <a:r>
              <a:rPr lang="en-US" sz="2100" dirty="0" err="1"/>
              <a:t>briangalicia</a:t>
            </a:r>
            <a:r>
              <a:rPr lang="en-US" sz="2100" dirty="0"/>
              <a:t>, @</a:t>
            </a:r>
            <a:r>
              <a:rPr lang="en-US" sz="2100" dirty="0" err="1"/>
              <a:t>msdynamicsworld</a:t>
            </a:r>
            <a:r>
              <a:rPr lang="en-US" sz="2100" dirty="0"/>
              <a:t> </a:t>
            </a:r>
          </a:p>
          <a:p>
            <a:r>
              <a:rPr lang="en-US" sz="2400" dirty="0"/>
              <a:t>Community Resources: </a:t>
            </a:r>
            <a:r>
              <a:rPr lang="en-US" sz="1500" dirty="0">
                <a:hlinkClick r:id="rId16"/>
              </a:rPr>
              <a:t>Yammer Group</a:t>
            </a:r>
            <a:r>
              <a:rPr lang="en-US" sz="1500" dirty="0"/>
              <a:t>, </a:t>
            </a:r>
            <a:r>
              <a:rPr lang="en-US" sz="1500" dirty="0">
                <a:hlinkClick r:id="rId17"/>
              </a:rPr>
              <a:t>Community Blog</a:t>
            </a:r>
            <a:r>
              <a:rPr lang="en-US" sz="1500" dirty="0"/>
              <a:t>, </a:t>
            </a:r>
            <a:r>
              <a:rPr lang="en-US" sz="1500" dirty="0">
                <a:hlinkClick r:id="rId18"/>
              </a:rPr>
              <a:t>Enablement Blog</a:t>
            </a:r>
            <a:r>
              <a:rPr lang="en-US" sz="1500" dirty="0"/>
              <a:t>, </a:t>
            </a:r>
            <a:r>
              <a:rPr lang="en-US" sz="1500" dirty="0">
                <a:hlinkClick r:id="rId19"/>
              </a:rPr>
              <a:t>Community Calls</a:t>
            </a:r>
            <a:endParaRPr lang="en-US" sz="1500" dirty="0"/>
          </a:p>
        </p:txBody>
      </p:sp>
    </p:spTree>
    <p:extLst>
      <p:ext uri="{BB962C8B-B14F-4D97-AF65-F5344CB8AC3E}">
        <p14:creationId xmlns:p14="http://schemas.microsoft.com/office/powerpoint/2010/main" val="1640214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E348-97D6-44D4-BB75-C79D8626FA4A}"/>
              </a:ext>
            </a:extLst>
          </p:cNvPr>
          <p:cNvSpPr>
            <a:spLocks noGrp="1"/>
          </p:cNvSpPr>
          <p:nvPr>
            <p:ph type="title"/>
          </p:nvPr>
        </p:nvSpPr>
        <p:spPr>
          <a:xfrm>
            <a:off x="717949" y="179295"/>
            <a:ext cx="11112100" cy="1320800"/>
          </a:xfrm>
        </p:spPr>
        <p:txBody>
          <a:bodyPr/>
          <a:lstStyle/>
          <a:p>
            <a:r>
              <a:rPr lang="en-US" dirty="0"/>
              <a:t>Business Apps – Dynamics 365 </a:t>
            </a:r>
            <a:r>
              <a:rPr lang="en-US" sz="2000" dirty="0"/>
              <a:t>(Customer Engagement/Operations) </a:t>
            </a:r>
          </a:p>
        </p:txBody>
      </p:sp>
      <p:sp>
        <p:nvSpPr>
          <p:cNvPr id="5" name="Content Placeholder 2">
            <a:extLst>
              <a:ext uri="{FF2B5EF4-FFF2-40B4-BE49-F238E27FC236}">
                <a16:creationId xmlns:a16="http://schemas.microsoft.com/office/drawing/2014/main" id="{D5A1963E-4AD4-4A8E-84A6-FCDB253ED02D}"/>
              </a:ext>
            </a:extLst>
          </p:cNvPr>
          <p:cNvSpPr txBox="1">
            <a:spLocks/>
          </p:cNvSpPr>
          <p:nvPr/>
        </p:nvSpPr>
        <p:spPr>
          <a:xfrm>
            <a:off x="8034288" y="4289817"/>
            <a:ext cx="3795761" cy="818791"/>
          </a:xfrm>
          <a:prstGeom prst="rect">
            <a:avLst/>
          </a:prstGeom>
          <a:ln w="12700">
            <a:solidFill>
              <a:schemeClr val="tx1"/>
            </a:solidFill>
          </a:ln>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BG/</a:t>
            </a: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CxP</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Gopi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Sankaran</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(OCP)</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047019EF-FD09-42A8-BB88-921FA643F21C}"/>
              </a:ext>
            </a:extLst>
          </p:cNvPr>
          <p:cNvSpPr txBox="1">
            <a:spLocks/>
          </p:cNvSpPr>
          <p:nvPr/>
        </p:nvSpPr>
        <p:spPr>
          <a:xfrm>
            <a:off x="8034288" y="2766292"/>
            <a:ext cx="3795761" cy="1405297"/>
          </a:xfrm>
          <a:prstGeom prst="rect">
            <a:avLst/>
          </a:prstGeom>
          <a:ln w="12700">
            <a:solidFill>
              <a:schemeClr val="tx1"/>
            </a:solidFill>
          </a:ln>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OCP PTA Tech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Managers:  Brenda Shamon, Jim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Prusack</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Renato Leite, Jason Foerch, Sam Surana</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Greg Degruy, Craig Presti, </a:t>
            </a:r>
            <a:r>
              <a:rPr kumimoji="0" lang="pt-BR"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Mani Ramachandran</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3C99518B-E5B5-4B81-9F47-8E585E1E151E}"/>
              </a:ext>
            </a:extLst>
          </p:cNvPr>
          <p:cNvSpPr txBox="1">
            <a:spLocks/>
          </p:cNvSpPr>
          <p:nvPr/>
        </p:nvSpPr>
        <p:spPr>
          <a:xfrm>
            <a:off x="8034289" y="5226836"/>
            <a:ext cx="3795760" cy="1211256"/>
          </a:xfrm>
          <a:prstGeom prst="rect">
            <a:avLst/>
          </a:prstGeom>
          <a:ln w="12700">
            <a:solidFill>
              <a:schemeClr val="tx1"/>
            </a:solidFill>
          </a:ln>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M&amp;O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Guadalupe Duran</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Kristin Fleek</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Kati </a:t>
            </a:r>
            <a:r>
              <a:rPr kumimoji="0" lang="en-US" sz="16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Hvidtfeldt</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
        <p:nvSpPr>
          <p:cNvPr id="8" name="Content Placeholder 2">
            <a:extLst>
              <a:ext uri="{FF2B5EF4-FFF2-40B4-BE49-F238E27FC236}">
                <a16:creationId xmlns:a16="http://schemas.microsoft.com/office/drawing/2014/main" id="{D4DEF4BD-1988-4F2B-8DB5-DBB2A8B77349}"/>
              </a:ext>
            </a:extLst>
          </p:cNvPr>
          <p:cNvSpPr txBox="1">
            <a:spLocks/>
          </p:cNvSpPr>
          <p:nvPr/>
        </p:nvSpPr>
        <p:spPr>
          <a:xfrm>
            <a:off x="8034289" y="1307869"/>
            <a:ext cx="3795760" cy="1340195"/>
          </a:xfrm>
          <a:prstGeom prst="rect">
            <a:avLst/>
          </a:prstGeom>
          <a:ln w="12700">
            <a:solidFill>
              <a:schemeClr val="tx1"/>
            </a:solidFill>
          </a:ln>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OCP PDM/PTS SME Resources</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Bobby Clay, Janet Kahr, Lori Vangerud, John O’Donnell, Susan Shane</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Barb Borrowman, Karen Moen, Tom Taylor, Heather Rippere</a:t>
            </a:r>
          </a:p>
        </p:txBody>
      </p:sp>
      <p:sp>
        <p:nvSpPr>
          <p:cNvPr id="9" name="Content Placeholder 2">
            <a:extLst>
              <a:ext uri="{FF2B5EF4-FFF2-40B4-BE49-F238E27FC236}">
                <a16:creationId xmlns:a16="http://schemas.microsoft.com/office/drawing/2014/main" id="{F13C5395-5894-4111-BA8E-8D26577D91EC}"/>
              </a:ext>
            </a:extLst>
          </p:cNvPr>
          <p:cNvSpPr txBox="1">
            <a:spLocks/>
          </p:cNvSpPr>
          <p:nvPr/>
        </p:nvSpPr>
        <p:spPr>
          <a:xfrm>
            <a:off x="677334" y="1307869"/>
            <a:ext cx="7147713" cy="5130223"/>
          </a:xfrm>
          <a:prstGeom prst="rect">
            <a:avLst/>
          </a:prstGeom>
          <a:ln w="12700">
            <a:solidFill>
              <a:schemeClr val="tx1"/>
            </a:solidFill>
          </a:ln>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4472C4"/>
              </a:buClr>
              <a:buSzPct val="80000"/>
              <a:buFont typeface="Wingdings 3" charset="2"/>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External/Partner Resources</a:t>
            </a: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PartnerSource</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https://mbs.microsoft.com/partnersource/northamerica</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Dynamics Learning Portal: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4"/>
              </a:rPr>
              <a:t>https://mbspartner.microsoft.com/Home</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Dynamics 365 Industry Solutions: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5"/>
              </a:rPr>
              <a:t>https://appsource.microsoft.com/en-us/marketplace/apps?product=dynamics-365&amp;page=1</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Roadmap: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6"/>
              </a:rPr>
              <a:t>http://roadmap.dynamics.com</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Yammer:  </a:t>
            </a: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7"/>
              </a:rPr>
              <a:t>US Partner Dynamics 365 Yammer community</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8"/>
              </a:rPr>
              <a:t>Microsoft Dynamics Managed Partners Worldwide</a:t>
            </a:r>
            <a:endPar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Documentation</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Docs: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9"/>
              </a:rPr>
              <a:t>https://docs.microsoft.com/en-us/dynamics365/</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Setup &amp; Admin: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10"/>
              </a:rPr>
              <a:t>https://www.microsoft.com/en-us/dynamics/crm-setup-and-administration/default.aspx</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Developer Center: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11"/>
              </a:rPr>
              <a:t>https://msdn.microsoft.com/en-us/dynamics365</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742950" marR="0" lvl="1" indent="-285750" algn="l" defTabSz="457200" rtl="0" eaLnBrk="1" fontAlgn="auto" latinLnBrk="0" hangingPunct="1">
              <a:lnSpc>
                <a:spcPct val="100000"/>
              </a:lnSpc>
              <a:spcBef>
                <a:spcPts val="1000"/>
              </a:spcBef>
              <a:spcAft>
                <a:spcPts val="0"/>
              </a:spcAft>
              <a:buClr>
                <a:srgbClr val="4472C4"/>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Help &amp; Training:  </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12"/>
              </a:rPr>
              <a:t>https://www.microsoft.com/en-us/dynamics/crm-customer-center/default.aspx</a:t>
            </a: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720364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304" y="2078006"/>
            <a:ext cx="6256188" cy="3560794"/>
          </a:xfrm>
        </p:spPr>
        <p:txBody>
          <a:bodyPr>
            <a:normAutofit/>
          </a:bodyPr>
          <a:lstStyle/>
          <a:p>
            <a:pPr defTabSz="913822" fontAlgn="base">
              <a:lnSpc>
                <a:spcPct val="110000"/>
              </a:lnSpc>
              <a:spcAft>
                <a:spcPct val="0"/>
              </a:spcAft>
            </a:pPr>
            <a:br>
              <a:rPr lang="en-US" sz="5400" dirty="0"/>
            </a:br>
            <a:r>
              <a:rPr lang="en-US" sz="5400" dirty="0"/>
              <a:t>Thank you!</a:t>
            </a:r>
            <a:endParaRPr lang="en-US" sz="6600" i="1" dirty="0">
              <a:solidFill>
                <a:srgbClr val="FFFF00"/>
              </a:solidFill>
            </a:endParaRPr>
          </a:p>
        </p:txBody>
      </p:sp>
    </p:spTree>
    <p:extLst>
      <p:ext uri="{BB962C8B-B14F-4D97-AF65-F5344CB8AC3E}">
        <p14:creationId xmlns:p14="http://schemas.microsoft.com/office/powerpoint/2010/main" val="199183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ext uri="{D42A27DB-BD31-4B8C-83A1-F6EECF244321}">
                <p14:modId xmlns:p14="http://schemas.microsoft.com/office/powerpoint/2010/main" val="218337713"/>
              </p:ext>
            </p:extLst>
          </p:nvPr>
        </p:nvGraphicFramePr>
        <p:xfrm>
          <a:off x="6172077" y="1170902"/>
          <a:ext cx="5577959" cy="3460678"/>
        </p:xfrm>
        <a:graphic>
          <a:graphicData uri="http://schemas.openxmlformats.org/drawingml/2006/table">
            <a:tbl>
              <a:tblPr firstRow="1" firstCol="1" bandRow="1"/>
              <a:tblGrid>
                <a:gridCol w="1443210">
                  <a:extLst>
                    <a:ext uri="{9D8B030D-6E8A-4147-A177-3AD203B41FA5}">
                      <a16:colId xmlns:a16="http://schemas.microsoft.com/office/drawing/2014/main" val="1602185061"/>
                    </a:ext>
                  </a:extLst>
                </a:gridCol>
                <a:gridCol w="4134749">
                  <a:extLst>
                    <a:ext uri="{9D8B030D-6E8A-4147-A177-3AD203B41FA5}">
                      <a16:colId xmlns:a16="http://schemas.microsoft.com/office/drawing/2014/main" val="1022456163"/>
                    </a:ext>
                  </a:extLst>
                </a:gridCol>
              </a:tblGrid>
              <a:tr h="0">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Top Partner Needs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0">
                <a:tc>
                  <a:txBody>
                    <a:bodyPr/>
                    <a:lstStyle/>
                    <a:p>
                      <a:pPr marL="0" marR="0">
                        <a:spcBef>
                          <a:spcPts val="0"/>
                        </a:spcBef>
                        <a:spcAft>
                          <a:spcPts val="0"/>
                        </a:spcAft>
                      </a:pP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275518">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Top Partner opportunities and resources</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Modernization business value and market relevance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0">
                <a:tc vMerge="1">
                  <a:txBody>
                    <a:bodyPr/>
                    <a:lstStyle/>
                    <a:p>
                      <a:endParaRPr lang="en-US"/>
                    </a:p>
                  </a:txBody>
                  <a:tcPr>
                    <a:lnT w="12700" cmpd="sng">
                      <a:noFill/>
                      <a:prstDash val="solid"/>
                    </a:lnT>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Competitive migrations from Teradata and Oracle</a:t>
                      </a:r>
                    </a:p>
                  </a:txBody>
                  <a:tcPr anchor="ctr">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0">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Access to engineering programs like DMS which is in private preview. </a:t>
                      </a:r>
                      <a:r>
                        <a:rPr lang="en-US" sz="1100" b="1" kern="1200" err="1">
                          <a:solidFill>
                            <a:schemeClr val="tx1"/>
                          </a:solidFill>
                          <a:latin typeface="Segoe UI Light" panose="020B0502040204020203" pitchFamily="34" charset="0"/>
                          <a:ea typeface="+mn-ea"/>
                          <a:cs typeface="Segoe UI Light" panose="020B0502040204020203" pitchFamily="34" charset="0"/>
                        </a:rPr>
                        <a:t>StepUp</a:t>
                      </a:r>
                      <a:r>
                        <a:rPr lang="en-US" sz="1100" b="1" kern="1200">
                          <a:solidFill>
                            <a:schemeClr val="tx1"/>
                          </a:solidFill>
                          <a:latin typeface="Segoe UI Light" panose="020B0502040204020203" pitchFamily="34" charset="0"/>
                          <a:ea typeface="+mn-ea"/>
                          <a:cs typeface="Segoe UI Light" panose="020B0502040204020203" pitchFamily="34" charset="0"/>
                        </a:rPr>
                        <a:t> series coming up in November.</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131199">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Managed Instance (</a:t>
                      </a:r>
                      <a:r>
                        <a:rPr lang="en-US" sz="1100" b="1" kern="1200" err="1">
                          <a:solidFill>
                            <a:schemeClr val="tx1"/>
                          </a:solidFill>
                          <a:latin typeface="Segoe UI Light" panose="020B0502040204020203" pitchFamily="34" charset="0"/>
                          <a:ea typeface="+mn-ea"/>
                          <a:cs typeface="Segoe UI Light" panose="020B0502040204020203" pitchFamily="34" charset="0"/>
                        </a:rPr>
                        <a:t>CloudLifter</a:t>
                      </a:r>
                      <a:r>
                        <a:rPr lang="en-US" sz="1100" b="1" kern="1200">
                          <a:solidFill>
                            <a:schemeClr val="tx1"/>
                          </a:solidFill>
                          <a:latin typeface="Segoe UI Light" panose="020B0502040204020203" pitchFamily="34" charset="0"/>
                          <a:ea typeface="+mn-ea"/>
                          <a:cs typeface="Segoe UI Light" panose="020B0502040204020203" pitchFamily="34" charset="0"/>
                        </a:rPr>
                        <a:t>)</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0">
                <a:tc vMerge="1">
                  <a:txBody>
                    <a:bodyPr/>
                    <a:lstStyle/>
                    <a:p>
                      <a:endParaRPr lang="en-US"/>
                    </a:p>
                  </a:txBody>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Data Platform Competency</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r h="0">
                <a:tc vMerge="1">
                  <a:txBody>
                    <a:bodyPr/>
                    <a:lstStyle/>
                    <a:p>
                      <a:endParaRPr lang="en-US"/>
                    </a:p>
                  </a:txBody>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SQL Always on/hands on labs – Data for Development and Data Insights Track</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3643786"/>
                  </a:ext>
                </a:extLst>
              </a:tr>
              <a:tr h="0">
                <a:tc vMerge="1">
                  <a:txBody>
                    <a:bodyPr/>
                    <a:lstStyle/>
                    <a:p>
                      <a:endParaRPr lang="en-US"/>
                    </a:p>
                  </a:txBody>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SQL Server on Linux</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59606891"/>
                  </a:ext>
                </a:extLst>
              </a:tr>
              <a:tr h="0">
                <a:tc>
                  <a:txBody>
                    <a:bodyPr/>
                    <a:lstStyle/>
                    <a:p>
                      <a:pPr marL="0" marR="0" algn="l" defTabSz="914180" rtl="0" eaLnBrk="1" latinLnBrk="0" hangingPunct="1">
                        <a:spcBef>
                          <a:spcPts val="0"/>
                        </a:spcBef>
                        <a:spcAft>
                          <a:spcPts val="0"/>
                        </a:spcAft>
                      </a:pP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Oracle boot camp and partner practice playbook</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418155212"/>
                  </a:ext>
                </a:extLst>
              </a:tr>
              <a:tr h="0">
                <a:tc>
                  <a:txBody>
                    <a:bodyPr/>
                    <a:lstStyle/>
                    <a:p>
                      <a:pPr marL="0" marR="0" algn="l" defTabSz="914180" rtl="0" eaLnBrk="1" latinLnBrk="0" hangingPunct="1">
                        <a:spcBef>
                          <a:spcPts val="0"/>
                        </a:spcBef>
                        <a:spcAft>
                          <a:spcPts val="0"/>
                        </a:spcAft>
                      </a:pP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APS to SQL DW engagements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18410952"/>
                  </a:ext>
                </a:extLst>
              </a:tr>
              <a:tr h="0">
                <a:tc>
                  <a:txBody>
                    <a:bodyPr/>
                    <a:lstStyle/>
                    <a:p>
                      <a:pPr marL="0" marR="0" algn="l" defTabSz="914180" rtl="0" eaLnBrk="1" latinLnBrk="0" hangingPunct="1">
                        <a:spcBef>
                          <a:spcPts val="0"/>
                        </a:spcBef>
                        <a:spcAft>
                          <a:spcPts val="0"/>
                        </a:spcAft>
                      </a:pP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1100" b="1" kern="1200">
                          <a:solidFill>
                            <a:schemeClr val="tx1"/>
                          </a:solidFill>
                          <a:latin typeface="Segoe UI Light" panose="020B0502040204020203" pitchFamily="34" charset="0"/>
                          <a:ea typeface="+mn-ea"/>
                          <a:cs typeface="Segoe UI Light" panose="020B0502040204020203" pitchFamily="34" charset="0"/>
                        </a:rPr>
                        <a:t>SaaS offerings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01747293"/>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a:t>Data Modernization </a:t>
            </a:r>
          </a:p>
        </p:txBody>
      </p:sp>
      <p:graphicFrame>
        <p:nvGraphicFramePr>
          <p:cNvPr id="3" name="Table 2">
            <a:extLst>
              <a:ext uri="{FF2B5EF4-FFF2-40B4-BE49-F238E27FC236}">
                <a16:creationId xmlns:a16="http://schemas.microsoft.com/office/drawing/2014/main" id="{48054352-D8F1-4C5A-8AB6-C0AA33B42819}"/>
              </a:ext>
            </a:extLst>
          </p:cNvPr>
          <p:cNvGraphicFramePr>
            <a:graphicFrameLocks noGrp="1"/>
          </p:cNvGraphicFramePr>
          <p:nvPr>
            <p:extLst/>
          </p:nvPr>
        </p:nvGraphicFramePr>
        <p:xfrm>
          <a:off x="505090" y="1170902"/>
          <a:ext cx="5539052" cy="5038595"/>
        </p:xfrm>
        <a:graphic>
          <a:graphicData uri="http://schemas.openxmlformats.org/drawingml/2006/table">
            <a:tbl>
              <a:tblPr firstRow="1" firstCol="1" bandRow="1"/>
              <a:tblGrid>
                <a:gridCol w="1819468">
                  <a:extLst>
                    <a:ext uri="{9D8B030D-6E8A-4147-A177-3AD203B41FA5}">
                      <a16:colId xmlns:a16="http://schemas.microsoft.com/office/drawing/2014/main" val="1197398110"/>
                    </a:ext>
                  </a:extLst>
                </a:gridCol>
                <a:gridCol w="3719584">
                  <a:extLst>
                    <a:ext uri="{9D8B030D-6E8A-4147-A177-3AD203B41FA5}">
                      <a16:colId xmlns:a16="http://schemas.microsoft.com/office/drawing/2014/main" val="883348752"/>
                    </a:ext>
                  </a:extLst>
                </a:gridCol>
              </a:tblGrid>
              <a:tr h="315051">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Solution Ideas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112233738"/>
                  </a:ext>
                </a:extLst>
              </a:tr>
              <a:tr h="427367">
                <a:tc>
                  <a:txBody>
                    <a:bodyPr/>
                    <a:lstStyle/>
                    <a:p>
                      <a:r>
                        <a:rPr lang="en-US"/>
                        <a:t>Building Block</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Typical Solutions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65257799"/>
                  </a:ext>
                </a:extLst>
              </a:tr>
              <a:tr h="477353">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Data Platform Modernization and Mission Critical Applications</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SQL Migration Assessment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96194868"/>
                  </a:ext>
                </a:extLst>
              </a:tr>
              <a:tr h="477353">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err="1">
                          <a:solidFill>
                            <a:schemeClr val="tx1"/>
                          </a:solidFill>
                          <a:latin typeface="Segoe UI Light" panose="020B0502040204020203" pitchFamily="34" charset="0"/>
                          <a:ea typeface="+mn-ea"/>
                          <a:cs typeface="Segoe UI Light" panose="020B0502040204020203" pitchFamily="34" charset="0"/>
                        </a:rPr>
                        <a:t>Brillio</a:t>
                      </a:r>
                      <a:r>
                        <a:rPr lang="en-US" sz="1100" b="1" kern="1200">
                          <a:solidFill>
                            <a:schemeClr val="tx1"/>
                          </a:solidFill>
                          <a:latin typeface="Segoe UI Light" panose="020B0502040204020203" pitchFamily="34" charset="0"/>
                          <a:ea typeface="+mn-ea"/>
                          <a:cs typeface="Segoe UI Light" panose="020B0502040204020203" pitchFamily="34" charset="0"/>
                        </a:rPr>
                        <a:t> Data Platform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52526035"/>
                  </a:ext>
                </a:extLst>
              </a:tr>
              <a:tr h="477353">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Catapult Cloud Data Migration Managed Service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68396035"/>
                  </a:ext>
                </a:extLst>
              </a:tr>
              <a:tr h="477353">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Oracle Migration to SQL/Azure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b="1"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Oracle Migration with </a:t>
                      </a:r>
                      <a:r>
                        <a:rPr lang="en-US" sz="1100" b="1" kern="1200" err="1">
                          <a:solidFill>
                            <a:schemeClr val="tx1"/>
                          </a:solidFill>
                          <a:latin typeface="Segoe UI Light" panose="020B0502040204020203" pitchFamily="34" charset="0"/>
                          <a:ea typeface="+mn-ea"/>
                          <a:cs typeface="Segoe UI Light" panose="020B0502040204020203" pitchFamily="34" charset="0"/>
                        </a:rPr>
                        <a:t>LegiTest</a:t>
                      </a:r>
                      <a:r>
                        <a:rPr lang="en-US" sz="1100" b="1" kern="1200">
                          <a:solidFill>
                            <a:schemeClr val="tx1"/>
                          </a:solidFill>
                          <a:latin typeface="Segoe UI Light" panose="020B0502040204020203" pitchFamily="34" charset="0"/>
                          <a:ea typeface="+mn-ea"/>
                          <a:cs typeface="Segoe UI Light" panose="020B0502040204020203" pitchFamily="34" charset="0"/>
                        </a:rPr>
                        <a:t> – Pragmatic Works</a:t>
                      </a:r>
                    </a:p>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Cloud D</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16665513"/>
                  </a:ext>
                </a:extLst>
              </a:tr>
              <a:tr h="477353">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MDX for Oracle Experts – </a:t>
                      </a:r>
                      <a:r>
                        <a:rPr lang="en-US" sz="1100" b="1" kern="1200" err="1">
                          <a:solidFill>
                            <a:schemeClr val="tx1"/>
                          </a:solidFill>
                          <a:latin typeface="Segoe UI Light" panose="020B0502040204020203" pitchFamily="34" charset="0"/>
                          <a:ea typeface="+mn-ea"/>
                          <a:cs typeface="Segoe UI Light" panose="020B0502040204020203" pitchFamily="34" charset="0"/>
                        </a:rPr>
                        <a:t>Capax</a:t>
                      </a:r>
                      <a:r>
                        <a:rPr lang="en-US" sz="1100" b="1" kern="1200">
                          <a:solidFill>
                            <a:schemeClr val="tx1"/>
                          </a:solidFill>
                          <a:latin typeface="Segoe UI Light" panose="020B0502040204020203" pitchFamily="34" charset="0"/>
                          <a:ea typeface="+mn-ea"/>
                          <a:cs typeface="Segoe UI Light" panose="020B0502040204020203" pitchFamily="34" charset="0"/>
                        </a:rPr>
                        <a:t> Global</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09108248"/>
                  </a:ext>
                </a:extLst>
              </a:tr>
              <a:tr h="477353">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DB Best Oracle Migration assessment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9063173"/>
                  </a:ext>
                </a:extLst>
              </a:tr>
              <a:tr h="477353">
                <a:tc rowSpan="3">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Data Warehousing and Big Data</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b="1" kern="1200">
                          <a:solidFill>
                            <a:schemeClr val="tx1"/>
                          </a:solidFill>
                          <a:latin typeface="Segoe UI Light" panose="020B0502040204020203" pitchFamily="34" charset="0"/>
                          <a:ea typeface="+mn-ea"/>
                          <a:cs typeface="Segoe UI Light" panose="020B0502040204020203" pitchFamily="34" charset="0"/>
                        </a:rPr>
                        <a:t>Decisions at your fingertips – SNP</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91610163"/>
                  </a:ext>
                </a:extLst>
              </a:tr>
              <a:tr h="477353">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dirty="0" err="1">
                          <a:solidFill>
                            <a:schemeClr val="tx1"/>
                          </a:solidFill>
                          <a:latin typeface="Segoe UI Light" panose="020B0502040204020203" pitchFamily="34" charset="0"/>
                          <a:ea typeface="+mn-ea"/>
                          <a:cs typeface="Segoe UI Light" panose="020B0502040204020203" pitchFamily="34" charset="0"/>
                        </a:rPr>
                        <a:t>Optimigrate</a:t>
                      </a:r>
                      <a:endParaRPr lang="en-US" sz="1100" b="1" kern="1200" dirty="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233405921"/>
                  </a:ext>
                </a:extLst>
              </a:tr>
              <a:tr h="477353">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b="1" kern="1200" dirty="0">
                          <a:solidFill>
                            <a:schemeClr val="tx1"/>
                          </a:solidFill>
                          <a:latin typeface="Segoe UI Light" panose="020B0502040204020203" pitchFamily="34" charset="0"/>
                          <a:ea typeface="+mn-ea"/>
                          <a:cs typeface="Segoe UI Light" panose="020B0502040204020203" pitchFamily="34" charset="0"/>
                        </a:rPr>
                        <a:t>SQL Migration Workshop (Data Maturity Assessment, SQL 2017 and ADS, migration demo)</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16183555"/>
                  </a:ext>
                </a:extLst>
              </a:tr>
            </a:tbl>
          </a:graphicData>
        </a:graphic>
      </p:graphicFrame>
    </p:spTree>
    <p:extLst>
      <p:ext uri="{BB962C8B-B14F-4D97-AF65-F5344CB8AC3E}">
        <p14:creationId xmlns:p14="http://schemas.microsoft.com/office/powerpoint/2010/main" val="188214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1D6FE3A-CE0D-4449-8FDF-D9872C6A23A3}"/>
              </a:ext>
            </a:extLst>
          </p:cNvPr>
          <p:cNvSpPr/>
          <p:nvPr/>
        </p:nvSpPr>
        <p:spPr bwMode="auto">
          <a:xfrm>
            <a:off x="255340" y="3347596"/>
            <a:ext cx="3881519" cy="167049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7" name="Rectangle 36">
            <a:extLst>
              <a:ext uri="{FF2B5EF4-FFF2-40B4-BE49-F238E27FC236}">
                <a16:creationId xmlns:a16="http://schemas.microsoft.com/office/drawing/2014/main" id="{04DEEE04-EC9B-4AC2-9282-B970CFF63727}"/>
              </a:ext>
            </a:extLst>
          </p:cNvPr>
          <p:cNvSpPr/>
          <p:nvPr/>
        </p:nvSpPr>
        <p:spPr bwMode="auto">
          <a:xfrm>
            <a:off x="4186098" y="3347596"/>
            <a:ext cx="3825910" cy="167049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8" name="Rectangle 37">
            <a:extLst>
              <a:ext uri="{FF2B5EF4-FFF2-40B4-BE49-F238E27FC236}">
                <a16:creationId xmlns:a16="http://schemas.microsoft.com/office/drawing/2014/main" id="{B9E841E3-7D74-4048-A107-F1CF05DF6125}"/>
              </a:ext>
            </a:extLst>
          </p:cNvPr>
          <p:cNvSpPr/>
          <p:nvPr/>
        </p:nvSpPr>
        <p:spPr bwMode="auto">
          <a:xfrm>
            <a:off x="8089194" y="3339645"/>
            <a:ext cx="3819539" cy="1670496"/>
          </a:xfrm>
          <a:prstGeom prst="rect">
            <a:avLst/>
          </a:prstGeom>
          <a:solidFill>
            <a:srgbClr val="F2F2F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33" name="Rectangle 32"/>
          <p:cNvSpPr/>
          <p:nvPr/>
        </p:nvSpPr>
        <p:spPr>
          <a:xfrm>
            <a:off x="255339" y="2711868"/>
            <a:ext cx="3881519" cy="627497"/>
          </a:xfrm>
          <a:prstGeom prst="rect">
            <a:avLst/>
          </a:prstGeom>
          <a:solidFill>
            <a:srgbClr val="3A96DD"/>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268927" rIns="179285" bIns="268927" rtlCol="0" anchor="ctr" anchorCtr="0">
            <a:noAutofit/>
          </a:bodyPr>
          <a:lstStyle/>
          <a:p>
            <a:pPr marL="0" marR="0" lvl="0" indent="0" algn="ctr" defTabSz="914192" rtl="0" eaLnBrk="1" fontAlgn="auto" latinLnBrk="0" hangingPunct="1">
              <a:lnSpc>
                <a:spcPct val="90000"/>
              </a:lnSpc>
              <a:spcBef>
                <a:spcPts val="1176"/>
              </a:spcBef>
              <a:spcAft>
                <a:spcPts val="0"/>
              </a:spcAft>
              <a:buClrTx/>
              <a:buSzTx/>
              <a:buFontTx/>
              <a:buNone/>
              <a:tabLst/>
              <a:defRPr/>
            </a:pPr>
            <a:r>
              <a:rPr kumimoji="0" lang="en-GB" sz="1568" b="0" i="0" u="none" strike="noStrike" kern="1200" cap="none" spc="0" normalizeH="0" baseline="0" noProof="0" dirty="0">
                <a:ln>
                  <a:noFill/>
                </a:ln>
                <a:gradFill>
                  <a:gsLst>
                    <a:gs pos="93443">
                      <a:srgbClr val="FFFFFF"/>
                    </a:gs>
                    <a:gs pos="84699">
                      <a:srgbClr val="FFFFFF"/>
                    </a:gs>
                  </a:gsLst>
                  <a:lin ang="5400000" scaled="0"/>
                </a:gradFill>
                <a:effectLst/>
                <a:uLnTx/>
                <a:uFillTx/>
                <a:latin typeface="Segoe UI Semibold" panose="020B0702040204020203" pitchFamily="34" charset="0"/>
                <a:ea typeface="+mn-ea"/>
                <a:cs typeface="Segoe UI Semibold" panose="020B0702040204020203" pitchFamily="34" charset="0"/>
              </a:rPr>
              <a:t>Office 365 Business Center</a:t>
            </a:r>
          </a:p>
        </p:txBody>
      </p:sp>
      <p:sp>
        <p:nvSpPr>
          <p:cNvPr id="34" name="Rectangle 33"/>
          <p:cNvSpPr/>
          <p:nvPr/>
        </p:nvSpPr>
        <p:spPr>
          <a:xfrm>
            <a:off x="4186098" y="2711868"/>
            <a:ext cx="3836698" cy="627497"/>
          </a:xfrm>
          <a:prstGeom prst="rect">
            <a:avLst/>
          </a:prstGeom>
          <a:solidFill>
            <a:srgbClr val="3A96DD"/>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268927" rIns="179285" bIns="268927" rtlCol="0" anchor="ctr" anchorCtr="0">
            <a:noAutofit/>
          </a:bodyPr>
          <a:lstStyle/>
          <a:p>
            <a:pPr marL="0" marR="0" lvl="0" indent="0" algn="ctr" defTabSz="914192" rtl="0" eaLnBrk="1" fontAlgn="auto" latinLnBrk="0" hangingPunct="1">
              <a:lnSpc>
                <a:spcPct val="90000"/>
              </a:lnSpc>
              <a:spcBef>
                <a:spcPts val="1176"/>
              </a:spcBef>
              <a:spcAft>
                <a:spcPts val="0"/>
              </a:spcAft>
              <a:buClrTx/>
              <a:buSzTx/>
              <a:buFontTx/>
              <a:buNone/>
              <a:tabLst/>
              <a:defRPr/>
            </a:pPr>
            <a:r>
              <a:rPr kumimoji="0" lang="en-GB" sz="1568" b="0" i="0" u="none" strike="noStrike" kern="1200" cap="none" spc="0" normalizeH="0" baseline="0" noProof="0" dirty="0">
                <a:ln>
                  <a:noFill/>
                </a:ln>
                <a:gradFill>
                  <a:gsLst>
                    <a:gs pos="93443">
                      <a:srgbClr val="FFFFFF"/>
                    </a:gs>
                    <a:gs pos="84699">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Dynamics 365, Business edition</a:t>
            </a:r>
          </a:p>
        </p:txBody>
      </p:sp>
      <p:sp>
        <p:nvSpPr>
          <p:cNvPr id="35" name="Rectangle 34"/>
          <p:cNvSpPr/>
          <p:nvPr/>
        </p:nvSpPr>
        <p:spPr>
          <a:xfrm>
            <a:off x="8072035" y="2711868"/>
            <a:ext cx="3836698" cy="627497"/>
          </a:xfrm>
          <a:prstGeom prst="rect">
            <a:avLst/>
          </a:prstGeom>
          <a:solidFill>
            <a:srgbClr val="3A96DD"/>
          </a:solidFill>
          <a:ln>
            <a:noFill/>
          </a:ln>
        </p:spPr>
        <p:style>
          <a:lnRef idx="2">
            <a:schemeClr val="accent1">
              <a:shade val="50000"/>
            </a:schemeClr>
          </a:lnRef>
          <a:fillRef idx="1">
            <a:schemeClr val="accent1"/>
          </a:fillRef>
          <a:effectRef idx="0">
            <a:schemeClr val="accent1"/>
          </a:effectRef>
          <a:fontRef idx="minor">
            <a:schemeClr val="lt1"/>
          </a:fontRef>
        </p:style>
        <p:txBody>
          <a:bodyPr lIns="179285" tIns="268927" rIns="179285" bIns="268927" rtlCol="0" anchor="ctr" anchorCtr="0">
            <a:noAutofit/>
          </a:bodyPr>
          <a:lstStyle/>
          <a:p>
            <a:pPr marL="0" marR="0" lvl="0" indent="0" algn="ctr" defTabSz="914192" rtl="0" eaLnBrk="1" fontAlgn="auto" latinLnBrk="0" hangingPunct="1">
              <a:lnSpc>
                <a:spcPct val="90000"/>
              </a:lnSpc>
              <a:spcBef>
                <a:spcPts val="1176"/>
              </a:spcBef>
              <a:spcAft>
                <a:spcPts val="0"/>
              </a:spcAft>
              <a:buClrTx/>
              <a:buSzTx/>
              <a:buFontTx/>
              <a:buNone/>
              <a:tabLst/>
              <a:defRPr/>
            </a:pPr>
            <a:r>
              <a:rPr kumimoji="0" lang="en-GB" sz="1568" b="0" i="0" u="none" strike="noStrike" kern="1200" cap="none" spc="0" normalizeH="0" baseline="0" noProof="0" dirty="0">
                <a:ln>
                  <a:noFill/>
                </a:ln>
                <a:gradFill>
                  <a:gsLst>
                    <a:gs pos="93443">
                      <a:srgbClr val="FFFFFF"/>
                    </a:gs>
                    <a:gs pos="84699">
                      <a:srgbClr val="FFFFFF"/>
                    </a:gs>
                  </a:gsLst>
                  <a:lin ang="5400000" scaled="0"/>
                </a:gradFill>
                <a:effectLst/>
                <a:uLnTx/>
                <a:uFillTx/>
                <a:latin typeface="Segoe UI Semibold" panose="020B0702040204020203" pitchFamily="34" charset="0"/>
                <a:ea typeface="+mn-ea"/>
                <a:cs typeface="Segoe UI Semibold" panose="020B0702040204020203" pitchFamily="34" charset="0"/>
              </a:rPr>
              <a:t>Dynamics 365, Enterprise edition</a:t>
            </a:r>
          </a:p>
        </p:txBody>
      </p:sp>
      <p:sp>
        <p:nvSpPr>
          <p:cNvPr id="3" name="Title 2">
            <a:extLst>
              <a:ext uri="{FF2B5EF4-FFF2-40B4-BE49-F238E27FC236}">
                <a16:creationId xmlns:a16="http://schemas.microsoft.com/office/drawing/2014/main" id="{F81EB8B9-A992-42D8-B76E-425571B1C98B}"/>
              </a:ext>
            </a:extLst>
          </p:cNvPr>
          <p:cNvSpPr>
            <a:spLocks noGrp="1"/>
          </p:cNvSpPr>
          <p:nvPr>
            <p:ph type="title"/>
          </p:nvPr>
        </p:nvSpPr>
        <p:spPr/>
        <p:txBody>
          <a:bodyPr/>
          <a:lstStyle/>
          <a:p>
            <a:r>
              <a:rPr lang="en-GB" sz="4607" dirty="0"/>
              <a:t>Microsoft Business Applications approach</a:t>
            </a:r>
            <a:endParaRPr lang="en-US" sz="4607" dirty="0"/>
          </a:p>
        </p:txBody>
      </p:sp>
      <p:sp>
        <p:nvSpPr>
          <p:cNvPr id="4" name="TextBox 3">
            <a:extLst>
              <a:ext uri="{FF2B5EF4-FFF2-40B4-BE49-F238E27FC236}">
                <a16:creationId xmlns:a16="http://schemas.microsoft.com/office/drawing/2014/main" id="{A1D21E86-6579-45BB-81F5-D95DF3AB628B}"/>
              </a:ext>
            </a:extLst>
          </p:cNvPr>
          <p:cNvSpPr txBox="1"/>
          <p:nvPr/>
        </p:nvSpPr>
        <p:spPr>
          <a:xfrm>
            <a:off x="-25686" y="6241992"/>
            <a:ext cx="12038026" cy="561211"/>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961" b="0" i="1"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NOTE:  Slide does not include exhaustive list of apps in each category</a:t>
            </a:r>
          </a:p>
        </p:txBody>
      </p:sp>
      <p:sp>
        <p:nvSpPr>
          <p:cNvPr id="8" name="TextBox 7">
            <a:extLst>
              <a:ext uri="{FF2B5EF4-FFF2-40B4-BE49-F238E27FC236}">
                <a16:creationId xmlns:a16="http://schemas.microsoft.com/office/drawing/2014/main" id="{32795A21-79D7-4044-B824-FCA61F291CFA}"/>
              </a:ext>
            </a:extLst>
          </p:cNvPr>
          <p:cNvSpPr txBox="1"/>
          <p:nvPr/>
        </p:nvSpPr>
        <p:spPr>
          <a:xfrm>
            <a:off x="255339" y="3347596"/>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Microsoft Invoicing</a:t>
            </a:r>
          </a:p>
        </p:txBody>
      </p:sp>
      <p:sp>
        <p:nvSpPr>
          <p:cNvPr id="19" name="TextBox 18">
            <a:extLst>
              <a:ext uri="{FF2B5EF4-FFF2-40B4-BE49-F238E27FC236}">
                <a16:creationId xmlns:a16="http://schemas.microsoft.com/office/drawing/2014/main" id="{63B14228-242C-420F-AE78-96D91C4F5784}"/>
              </a:ext>
            </a:extLst>
          </p:cNvPr>
          <p:cNvSpPr txBox="1"/>
          <p:nvPr/>
        </p:nvSpPr>
        <p:spPr>
          <a:xfrm>
            <a:off x="255339" y="3744513"/>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Outlook Customer Manager</a:t>
            </a:r>
          </a:p>
        </p:txBody>
      </p:sp>
      <p:sp>
        <p:nvSpPr>
          <p:cNvPr id="20" name="TextBox 19">
            <a:extLst>
              <a:ext uri="{FF2B5EF4-FFF2-40B4-BE49-F238E27FC236}">
                <a16:creationId xmlns:a16="http://schemas.microsoft.com/office/drawing/2014/main" id="{976A7F0D-937E-4187-B6D7-38B6492A611F}"/>
              </a:ext>
            </a:extLst>
          </p:cNvPr>
          <p:cNvSpPr txBox="1"/>
          <p:nvPr/>
        </p:nvSpPr>
        <p:spPr>
          <a:xfrm>
            <a:off x="255339" y="4141430"/>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Microsoft Connections</a:t>
            </a:r>
          </a:p>
        </p:txBody>
      </p:sp>
      <p:sp>
        <p:nvSpPr>
          <p:cNvPr id="21" name="TextBox 20">
            <a:extLst>
              <a:ext uri="{FF2B5EF4-FFF2-40B4-BE49-F238E27FC236}">
                <a16:creationId xmlns:a16="http://schemas.microsoft.com/office/drawing/2014/main" id="{F08B9232-F152-4900-B91C-06453821E11F}"/>
              </a:ext>
            </a:extLst>
          </p:cNvPr>
          <p:cNvSpPr txBox="1"/>
          <p:nvPr/>
        </p:nvSpPr>
        <p:spPr>
          <a:xfrm>
            <a:off x="255339" y="4538347"/>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Etc</a:t>
            </a:r>
            <a:endPar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4" name="TextBox 23">
            <a:extLst>
              <a:ext uri="{FF2B5EF4-FFF2-40B4-BE49-F238E27FC236}">
                <a16:creationId xmlns:a16="http://schemas.microsoft.com/office/drawing/2014/main" id="{2D05C675-D0D4-43C4-BCA9-3EE4C4454641}"/>
              </a:ext>
            </a:extLst>
          </p:cNvPr>
          <p:cNvSpPr txBox="1"/>
          <p:nvPr/>
        </p:nvSpPr>
        <p:spPr>
          <a:xfrm>
            <a:off x="4147647" y="3318205"/>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Finance and Operations, BE</a:t>
            </a:r>
          </a:p>
        </p:txBody>
      </p:sp>
      <p:sp>
        <p:nvSpPr>
          <p:cNvPr id="25" name="TextBox 24">
            <a:extLst>
              <a:ext uri="{FF2B5EF4-FFF2-40B4-BE49-F238E27FC236}">
                <a16:creationId xmlns:a16="http://schemas.microsoft.com/office/drawing/2014/main" id="{A37F0DCF-DEC5-40C2-A901-087DC708A522}"/>
              </a:ext>
            </a:extLst>
          </p:cNvPr>
          <p:cNvSpPr txBox="1"/>
          <p:nvPr/>
        </p:nvSpPr>
        <p:spPr>
          <a:xfrm>
            <a:off x="4147647" y="3715122"/>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Sales, BE</a:t>
            </a:r>
          </a:p>
        </p:txBody>
      </p:sp>
      <p:sp>
        <p:nvSpPr>
          <p:cNvPr id="26" name="TextBox 25">
            <a:extLst>
              <a:ext uri="{FF2B5EF4-FFF2-40B4-BE49-F238E27FC236}">
                <a16:creationId xmlns:a16="http://schemas.microsoft.com/office/drawing/2014/main" id="{1FF98BF3-B58A-4984-B298-93481E26A4CB}"/>
              </a:ext>
            </a:extLst>
          </p:cNvPr>
          <p:cNvSpPr txBox="1"/>
          <p:nvPr/>
        </p:nvSpPr>
        <p:spPr>
          <a:xfrm>
            <a:off x="4147647" y="4112039"/>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Marketing, BE</a:t>
            </a:r>
          </a:p>
        </p:txBody>
      </p:sp>
      <p:sp>
        <p:nvSpPr>
          <p:cNvPr id="27" name="TextBox 26">
            <a:extLst>
              <a:ext uri="{FF2B5EF4-FFF2-40B4-BE49-F238E27FC236}">
                <a16:creationId xmlns:a16="http://schemas.microsoft.com/office/drawing/2014/main" id="{52DC6943-335C-4E9E-95E9-AA043E1DBA92}"/>
              </a:ext>
            </a:extLst>
          </p:cNvPr>
          <p:cNvSpPr txBox="1"/>
          <p:nvPr/>
        </p:nvSpPr>
        <p:spPr>
          <a:xfrm>
            <a:off x="4147647" y="4508956"/>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Etc</a:t>
            </a:r>
            <a:endPar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29" name="TextBox 28">
            <a:extLst>
              <a:ext uri="{FF2B5EF4-FFF2-40B4-BE49-F238E27FC236}">
                <a16:creationId xmlns:a16="http://schemas.microsoft.com/office/drawing/2014/main" id="{AFBDC0CE-CBAB-410D-9136-85CA56478C3E}"/>
              </a:ext>
            </a:extLst>
          </p:cNvPr>
          <p:cNvSpPr txBox="1"/>
          <p:nvPr/>
        </p:nvSpPr>
        <p:spPr>
          <a:xfrm>
            <a:off x="8072036" y="3339359"/>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Finance and Operations, EE</a:t>
            </a:r>
          </a:p>
        </p:txBody>
      </p:sp>
      <p:sp>
        <p:nvSpPr>
          <p:cNvPr id="30" name="TextBox 29">
            <a:extLst>
              <a:ext uri="{FF2B5EF4-FFF2-40B4-BE49-F238E27FC236}">
                <a16:creationId xmlns:a16="http://schemas.microsoft.com/office/drawing/2014/main" id="{D7B839D1-5A93-4B5D-BE51-22EE5E047D70}"/>
              </a:ext>
            </a:extLst>
          </p:cNvPr>
          <p:cNvSpPr txBox="1"/>
          <p:nvPr/>
        </p:nvSpPr>
        <p:spPr>
          <a:xfrm>
            <a:off x="8072036" y="3736276"/>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Sales, EE</a:t>
            </a:r>
          </a:p>
        </p:txBody>
      </p:sp>
      <p:sp>
        <p:nvSpPr>
          <p:cNvPr id="31" name="TextBox 30">
            <a:extLst>
              <a:ext uri="{FF2B5EF4-FFF2-40B4-BE49-F238E27FC236}">
                <a16:creationId xmlns:a16="http://schemas.microsoft.com/office/drawing/2014/main" id="{0EB3815D-527A-41F0-8BC1-461763AA5E7E}"/>
              </a:ext>
            </a:extLst>
          </p:cNvPr>
          <p:cNvSpPr txBox="1"/>
          <p:nvPr/>
        </p:nvSpPr>
        <p:spPr>
          <a:xfrm>
            <a:off x="8072036" y="4133193"/>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Adobe Marketing Cloud</a:t>
            </a:r>
          </a:p>
        </p:txBody>
      </p:sp>
      <p:sp>
        <p:nvSpPr>
          <p:cNvPr id="32" name="TextBox 31">
            <a:extLst>
              <a:ext uri="{FF2B5EF4-FFF2-40B4-BE49-F238E27FC236}">
                <a16:creationId xmlns:a16="http://schemas.microsoft.com/office/drawing/2014/main" id="{9041AC5E-4FA8-4A06-88B2-A212C8696919}"/>
              </a:ext>
            </a:extLst>
          </p:cNvPr>
          <p:cNvSpPr txBox="1"/>
          <p:nvPr/>
        </p:nvSpPr>
        <p:spPr>
          <a:xfrm>
            <a:off x="8072036" y="4530110"/>
            <a:ext cx="3881519" cy="479745"/>
          </a:xfrm>
          <a:prstGeom prst="rect">
            <a:avLst/>
          </a:prstGeom>
          <a:noFill/>
        </p:spPr>
        <p:txBody>
          <a:bodyPr wrap="squar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en-US" sz="1372"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Etc</a:t>
            </a:r>
            <a:endParaRPr kumimoji="0" lang="en-US" sz="1372"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p:txBody>
      </p:sp>
      <p:cxnSp>
        <p:nvCxnSpPr>
          <p:cNvPr id="5" name="Straight Arrow Connector 4">
            <a:extLst>
              <a:ext uri="{FF2B5EF4-FFF2-40B4-BE49-F238E27FC236}">
                <a16:creationId xmlns:a16="http://schemas.microsoft.com/office/drawing/2014/main" id="{E5A49208-2A5D-4F31-89C4-D4DF43D4F2D8}"/>
              </a:ext>
            </a:extLst>
          </p:cNvPr>
          <p:cNvCxnSpPr/>
          <p:nvPr/>
        </p:nvCxnSpPr>
        <p:spPr>
          <a:xfrm>
            <a:off x="358944" y="5759679"/>
            <a:ext cx="1154978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9E052C-9D73-4334-97E3-423347A36EEB}"/>
              </a:ext>
            </a:extLst>
          </p:cNvPr>
          <p:cNvSpPr txBox="1"/>
          <p:nvPr/>
        </p:nvSpPr>
        <p:spPr>
          <a:xfrm>
            <a:off x="10300553" y="5181469"/>
            <a:ext cx="1718450" cy="615522"/>
          </a:xfrm>
          <a:prstGeom prst="rect">
            <a:avLst/>
          </a:prstGeom>
          <a:noFill/>
        </p:spPr>
        <p:txBody>
          <a:bodyPr wrap="square" lIns="179285" tIns="143428" rIns="179285" bIns="143428" rtlCol="0">
            <a:spAutoFit/>
          </a:bodyPr>
          <a:lstStyle/>
          <a:p>
            <a:pPr marL="0" marR="0" lvl="0" indent="0" algn="r"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More complex business processes</a:t>
            </a:r>
          </a:p>
        </p:txBody>
      </p:sp>
      <p:sp>
        <p:nvSpPr>
          <p:cNvPr id="28" name="TextBox 27">
            <a:extLst>
              <a:ext uri="{FF2B5EF4-FFF2-40B4-BE49-F238E27FC236}">
                <a16:creationId xmlns:a16="http://schemas.microsoft.com/office/drawing/2014/main" id="{918F8695-EB7E-4455-BC38-DDF793F71DB6}"/>
              </a:ext>
            </a:extLst>
          </p:cNvPr>
          <p:cNvSpPr txBox="1"/>
          <p:nvPr/>
        </p:nvSpPr>
        <p:spPr>
          <a:xfrm>
            <a:off x="90020" y="5123823"/>
            <a:ext cx="1718450" cy="615522"/>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176"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Less complex business processes</a:t>
            </a:r>
          </a:p>
        </p:txBody>
      </p:sp>
    </p:spTree>
    <p:extLst>
      <p:ext uri="{BB962C8B-B14F-4D97-AF65-F5344CB8AC3E}">
        <p14:creationId xmlns:p14="http://schemas.microsoft.com/office/powerpoint/2010/main" val="3679503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fill="hold"/>
                                        <p:tgtEl>
                                          <p:spTgt spid="35"/>
                                        </p:tgtEl>
                                        <p:attrNameLst>
                                          <p:attrName>ppt_x</p:attrName>
                                        </p:attrNameLst>
                                      </p:cBhvr>
                                      <p:tavLst>
                                        <p:tav tm="0">
                                          <p:val>
                                            <p:strVal val="#ppt_x"/>
                                          </p:val>
                                        </p:tav>
                                        <p:tav tm="100000">
                                          <p:val>
                                            <p:strVal val="#ppt_x"/>
                                          </p:val>
                                        </p:tav>
                                      </p:tavLst>
                                    </p:anim>
                                    <p:anim calcmode="lin" valueType="num">
                                      <p:cBhvr additive="base">
                                        <p:cTn id="16" dur="50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ppt_x"/>
                                          </p:val>
                                        </p:tav>
                                        <p:tav tm="100000">
                                          <p:val>
                                            <p:strVal val="#ppt_x"/>
                                          </p:val>
                                        </p:tav>
                                      </p:tavLst>
                                    </p:anim>
                                    <p:anim calcmode="lin" valueType="num">
                                      <p:cBhvr additive="base">
                                        <p:cTn id="76" dur="500" fill="hold"/>
                                        <p:tgtEl>
                                          <p:spTgt spid="27"/>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additive="base">
                                        <p:cTn id="83" dur="500" fill="hold"/>
                                        <p:tgtEl>
                                          <p:spTgt spid="21"/>
                                        </p:tgtEl>
                                        <p:attrNameLst>
                                          <p:attrName>ppt_x</p:attrName>
                                        </p:attrNameLst>
                                      </p:cBhvr>
                                      <p:tavLst>
                                        <p:tav tm="0">
                                          <p:val>
                                            <p:strVal val="#ppt_x"/>
                                          </p:val>
                                        </p:tav>
                                        <p:tav tm="100000">
                                          <p:val>
                                            <p:strVal val="#ppt_x"/>
                                          </p:val>
                                        </p:tav>
                                      </p:tavLst>
                                    </p:anim>
                                    <p:anim calcmode="lin" valueType="num">
                                      <p:cBhvr additive="base">
                                        <p:cTn id="84" dur="500" fill="hold"/>
                                        <p:tgtEl>
                                          <p:spTgt spid="21"/>
                                        </p:tgtEl>
                                        <p:attrNameLst>
                                          <p:attrName>ppt_y</p:attrName>
                                        </p:attrNameLst>
                                      </p:cBhvr>
                                      <p:tavLst>
                                        <p:tav tm="0">
                                          <p:val>
                                            <p:strVal val="1+#ppt_h/2"/>
                                          </p:val>
                                        </p:tav>
                                        <p:tav tm="100000">
                                          <p:val>
                                            <p:strVal val="#ppt_y"/>
                                          </p:val>
                                        </p:tav>
                                      </p:tavLst>
                                    </p:anim>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38" grpId="0" animBg="1"/>
      <p:bldP spid="33" grpId="0" animBg="1"/>
      <p:bldP spid="34" grpId="0" animBg="1"/>
      <p:bldP spid="35" grpId="0" animBg="1"/>
      <p:bldP spid="4" grpId="0"/>
      <p:bldP spid="8" grpId="0"/>
      <p:bldP spid="19" grpId="0"/>
      <p:bldP spid="20" grpId="0"/>
      <p:bldP spid="21" grpId="0"/>
      <p:bldP spid="24" grpId="0"/>
      <p:bldP spid="25" grpId="0"/>
      <p:bldP spid="26" grpId="0"/>
      <p:bldP spid="27" grpId="0"/>
      <p:bldP spid="29" grpId="0"/>
      <p:bldP spid="30" grpId="0"/>
      <p:bldP spid="31" grpId="0"/>
      <p:bldP spid="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6077" y="1428603"/>
            <a:ext cx="2945220" cy="2335417"/>
            <a:chOff x="4349" y="1428034"/>
            <a:chExt cx="2946056" cy="2336080"/>
          </a:xfrm>
        </p:grpSpPr>
        <p:pic>
          <p:nvPicPr>
            <p:cNvPr id="120" name="Picture 119"/>
            <p:cNvPicPr>
              <a:picLocks noChangeAspect="1"/>
            </p:cNvPicPr>
            <p:nvPr/>
          </p:nvPicPr>
          <p:blipFill>
            <a:blip r:embed="rId3"/>
            <a:stretch>
              <a:fillRect/>
            </a:stretch>
          </p:blipFill>
          <p:spPr>
            <a:xfrm flipV="1">
              <a:off x="4349" y="1428034"/>
              <a:ext cx="2946056" cy="2336080"/>
            </a:xfrm>
            <a:prstGeom prst="rect">
              <a:avLst/>
            </a:prstGeom>
          </p:spPr>
        </p:pic>
        <p:pic>
          <p:nvPicPr>
            <p:cNvPr id="123" name="Picture 122"/>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Effect>
                        <a14:brightnessContrast bright="-29000"/>
                      </a14:imgEffect>
                    </a14:imgLayer>
                  </a14:imgProps>
                </a:ext>
                <a:ext uri="{28A0092B-C50C-407E-A947-70E740481C1C}">
                  <a14:useLocalDpi xmlns:a14="http://schemas.microsoft.com/office/drawing/2010/main" val="0"/>
                </a:ext>
              </a:extLst>
            </a:blip>
            <a:stretch>
              <a:fillRect/>
            </a:stretch>
          </p:blipFill>
          <p:spPr>
            <a:xfrm>
              <a:off x="284099" y="2459450"/>
              <a:ext cx="1290690" cy="297051"/>
            </a:xfrm>
            <a:prstGeom prst="rect">
              <a:avLst/>
            </a:prstGeom>
          </p:spPr>
        </p:pic>
      </p:grpSp>
      <p:grpSp>
        <p:nvGrpSpPr>
          <p:cNvPr id="132" name="Group 131"/>
          <p:cNvGrpSpPr/>
          <p:nvPr/>
        </p:nvGrpSpPr>
        <p:grpSpPr>
          <a:xfrm>
            <a:off x="9257230" y="1428603"/>
            <a:ext cx="3318545" cy="2335417"/>
            <a:chOff x="9258126" y="1428034"/>
            <a:chExt cx="3319487" cy="2336080"/>
          </a:xfrm>
        </p:grpSpPr>
        <p:pic>
          <p:nvPicPr>
            <p:cNvPr id="122" name="Picture 121"/>
            <p:cNvPicPr>
              <a:picLocks noChangeAspect="1"/>
            </p:cNvPicPr>
            <p:nvPr/>
          </p:nvPicPr>
          <p:blipFill>
            <a:blip r:embed="rId3"/>
            <a:stretch>
              <a:fillRect/>
            </a:stretch>
          </p:blipFill>
          <p:spPr>
            <a:xfrm flipH="1" flipV="1">
              <a:off x="9258126" y="1428034"/>
              <a:ext cx="2946056" cy="2336080"/>
            </a:xfrm>
            <a:prstGeom prst="rect">
              <a:avLst/>
            </a:prstGeom>
          </p:spPr>
        </p:pic>
        <p:sp>
          <p:nvSpPr>
            <p:cNvPr id="124" name="TextBox 123"/>
            <p:cNvSpPr txBox="1"/>
            <p:nvPr/>
          </p:nvSpPr>
          <p:spPr>
            <a:xfrm>
              <a:off x="10178557" y="3053351"/>
              <a:ext cx="2104723" cy="544637"/>
            </a:xfrm>
            <a:prstGeom prst="rect">
              <a:avLst/>
            </a:prstGeom>
            <a:noFill/>
          </p:spPr>
          <p:txBody>
            <a:bodyPr wrap="square" lIns="182750" tIns="146199" rIns="182750" bIns="146199" rtlCol="0">
              <a:spAutoFit/>
            </a:bodyPr>
            <a:lstStyle/>
            <a:p>
              <a:pPr marL="0" marR="0" lvl="0" indent="0" algn="ctr" defTabSz="91352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Azure IoT </a:t>
              </a:r>
            </a:p>
          </p:txBody>
        </p:sp>
        <p:sp>
          <p:nvSpPr>
            <p:cNvPr id="125" name="TextBox 124"/>
            <p:cNvSpPr txBox="1"/>
            <p:nvPr/>
          </p:nvSpPr>
          <p:spPr>
            <a:xfrm>
              <a:off x="9389442" y="1729062"/>
              <a:ext cx="2746406" cy="544637"/>
            </a:xfrm>
            <a:prstGeom prst="rect">
              <a:avLst/>
            </a:prstGeom>
            <a:noFill/>
          </p:spPr>
          <p:txBody>
            <a:bodyPr wrap="square" lIns="182750" tIns="146199" rIns="182750" bIns="146199" rtlCol="0">
              <a:spAutoFit/>
            </a:bodyPr>
            <a:lstStyle/>
            <a:p>
              <a:pPr marL="0" marR="0" lvl="0" indent="0" algn="ctr" defTabSz="913522"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Cortana Intelligence </a:t>
              </a:r>
            </a:p>
          </p:txBody>
        </p:sp>
        <p:grpSp>
          <p:nvGrpSpPr>
            <p:cNvPr id="126" name="Group 125"/>
            <p:cNvGrpSpPr/>
            <p:nvPr/>
          </p:nvGrpSpPr>
          <p:grpSpPr>
            <a:xfrm>
              <a:off x="9945474" y="2429138"/>
              <a:ext cx="2632139" cy="544637"/>
              <a:chOff x="4562559" y="5693643"/>
              <a:chExt cx="2632139" cy="544637"/>
            </a:xfrm>
          </p:grpSpPr>
          <p:sp>
            <p:nvSpPr>
              <p:cNvPr id="127" name="TextBox 126"/>
              <p:cNvSpPr txBox="1"/>
              <p:nvPr/>
            </p:nvSpPr>
            <p:spPr>
              <a:xfrm>
                <a:off x="4562559" y="5693643"/>
                <a:ext cx="2632139" cy="544637"/>
              </a:xfrm>
              <a:prstGeom prst="rect">
                <a:avLst/>
              </a:prstGeom>
              <a:noFill/>
            </p:spPr>
            <p:txBody>
              <a:bodyPr wrap="square" lIns="182750" tIns="146199" rIns="182750" bIns="146199" rtlCol="0">
                <a:spAutoFit/>
              </a:bodyPr>
              <a:lstStyle/>
              <a:p>
                <a:pPr marL="0" marR="0" lvl="0" indent="0" algn="ctr" defTabSz="913522" rtl="0" eaLnBrk="1" fontAlgn="auto" latinLnBrk="0" hangingPunct="1">
                  <a:lnSpc>
                    <a:spcPct val="90000"/>
                  </a:lnSpc>
                  <a:spcBef>
                    <a:spcPts val="0"/>
                  </a:spcBef>
                  <a:spcAft>
                    <a:spcPts val="600"/>
                  </a:spcAft>
                  <a:buClrTx/>
                  <a:buSzTx/>
                  <a:buFontTx/>
                  <a:buNone/>
                  <a:tabLst/>
                  <a:defRPr/>
                </a:pPr>
                <a:r>
                  <a:rPr kumimoji="0" lang="en-US" sz="17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Power BI</a:t>
                </a:r>
              </a:p>
            </p:txBody>
          </p:sp>
          <p:pic>
            <p:nvPicPr>
              <p:cNvPr id="128" name="Picture 12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9000" contrast="-70000"/>
                        </a14:imgEffect>
                      </a14:imgLayer>
                    </a14:imgProps>
                  </a:ext>
                  <a:ext uri="{28A0092B-C50C-407E-A947-70E740481C1C}">
                    <a14:useLocalDpi xmlns:a14="http://schemas.microsoft.com/office/drawing/2010/main" val="0"/>
                  </a:ext>
                </a:extLst>
              </a:blip>
              <a:stretch>
                <a:fillRect/>
              </a:stretch>
            </p:blipFill>
            <p:spPr>
              <a:xfrm>
                <a:off x="5074315" y="5697464"/>
                <a:ext cx="365051" cy="437288"/>
              </a:xfrm>
              <a:prstGeom prst="rect">
                <a:avLst/>
              </a:prstGeom>
            </p:spPr>
          </p:pic>
        </p:grpSp>
      </p:grpSp>
      <p:grpSp>
        <p:nvGrpSpPr>
          <p:cNvPr id="133" name="Group 132"/>
          <p:cNvGrpSpPr/>
          <p:nvPr/>
        </p:nvGrpSpPr>
        <p:grpSpPr>
          <a:xfrm>
            <a:off x="9257230" y="3856052"/>
            <a:ext cx="3074782" cy="2335417"/>
            <a:chOff x="9258126" y="3856172"/>
            <a:chExt cx="3075655" cy="2336080"/>
          </a:xfrm>
        </p:grpSpPr>
        <p:pic>
          <p:nvPicPr>
            <p:cNvPr id="121" name="Picture 120"/>
            <p:cNvPicPr>
              <a:picLocks noChangeAspect="1"/>
            </p:cNvPicPr>
            <p:nvPr/>
          </p:nvPicPr>
          <p:blipFill>
            <a:blip r:embed="rId3"/>
            <a:stretch>
              <a:fillRect/>
            </a:stretch>
          </p:blipFill>
          <p:spPr>
            <a:xfrm flipH="1">
              <a:off x="9258126" y="3856172"/>
              <a:ext cx="2946056" cy="2336080"/>
            </a:xfrm>
            <a:prstGeom prst="rect">
              <a:avLst/>
            </a:prstGeom>
          </p:spPr>
        </p:pic>
        <p:sp>
          <p:nvSpPr>
            <p:cNvPr id="129" name="TextBox 128"/>
            <p:cNvSpPr txBox="1"/>
            <p:nvPr/>
          </p:nvSpPr>
          <p:spPr>
            <a:xfrm>
              <a:off x="10229058" y="4850385"/>
              <a:ext cx="2104723" cy="544637"/>
            </a:xfrm>
            <a:prstGeom prst="rect">
              <a:avLst/>
            </a:prstGeom>
            <a:noFill/>
          </p:spPr>
          <p:txBody>
            <a:bodyPr wrap="square" lIns="182750" tIns="146199" rIns="182750" bIns="146199" rtlCol="0">
              <a:spAutoFit/>
            </a:bodyPr>
            <a:lstStyle/>
            <a:p>
              <a:pPr marL="0" marR="0" lvl="0" indent="0" algn="ctr" defTabSz="913522" rtl="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AppSource</a:t>
              </a:r>
            </a:p>
          </p:txBody>
        </p:sp>
      </p:grpSp>
      <p:grpSp>
        <p:nvGrpSpPr>
          <p:cNvPr id="131" name="Group 130"/>
          <p:cNvGrpSpPr/>
          <p:nvPr/>
        </p:nvGrpSpPr>
        <p:grpSpPr>
          <a:xfrm>
            <a:off x="6077" y="3856051"/>
            <a:ext cx="2945220" cy="2335417"/>
            <a:chOff x="4349" y="3856172"/>
            <a:chExt cx="2946056" cy="2336080"/>
          </a:xfrm>
        </p:grpSpPr>
        <p:pic>
          <p:nvPicPr>
            <p:cNvPr id="59" name="Picture 58"/>
            <p:cNvPicPr>
              <a:picLocks noChangeAspect="1"/>
            </p:cNvPicPr>
            <p:nvPr/>
          </p:nvPicPr>
          <p:blipFill>
            <a:blip r:embed="rId3"/>
            <a:stretch>
              <a:fillRect/>
            </a:stretch>
          </p:blipFill>
          <p:spPr>
            <a:xfrm>
              <a:off x="4349" y="3856172"/>
              <a:ext cx="2946056" cy="2336080"/>
            </a:xfrm>
            <a:prstGeom prst="rect">
              <a:avLst/>
            </a:prstGeom>
          </p:spPr>
        </p:pic>
        <p:sp>
          <p:nvSpPr>
            <p:cNvPr id="130" name="TextBox 129"/>
            <p:cNvSpPr txBox="1"/>
            <p:nvPr/>
          </p:nvSpPr>
          <p:spPr>
            <a:xfrm>
              <a:off x="74321" y="4040205"/>
              <a:ext cx="2623383" cy="1957567"/>
            </a:xfrm>
            <a:prstGeom prst="rect">
              <a:avLst/>
            </a:prstGeom>
            <a:noFill/>
          </p:spPr>
          <p:txBody>
            <a:bodyPr wrap="square" lIns="182750" tIns="146199" rIns="182750" bIns="146199" rtlCol="0">
              <a:spAutoFit/>
            </a:bodyPr>
            <a:lstStyle/>
            <a:p>
              <a:pPr marL="0" marR="0" lvl="0" indent="0" algn="l" defTabSz="913522" rtl="0" eaLnBrk="1" fontAlgn="auto" latinLnBrk="0" hangingPunct="1">
                <a:lnSpc>
                  <a:spcPct val="200000"/>
                </a:lnSpc>
                <a:spcBef>
                  <a:spcPts val="0"/>
                </a:spcBef>
                <a:spcAft>
                  <a:spcPts val="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PowerApps </a:t>
              </a:r>
            </a:p>
            <a:p>
              <a:pPr marL="0" marR="0" lvl="0" indent="0" algn="l" defTabSz="913522" rtl="0" eaLnBrk="1" fontAlgn="auto" latinLnBrk="0" hangingPunct="1">
                <a:lnSpc>
                  <a:spcPct val="200000"/>
                </a:lnSpc>
                <a:spcBef>
                  <a:spcPts val="0"/>
                </a:spcBef>
                <a:spcAft>
                  <a:spcPts val="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Microsoft Flow </a:t>
              </a:r>
            </a:p>
            <a:p>
              <a:pPr marL="0" marR="0" lvl="0" indent="0" algn="l" defTabSz="913522" rtl="0" eaLnBrk="1" fontAlgn="auto" latinLnBrk="0" hangingPunct="1">
                <a:lnSpc>
                  <a:spcPct val="200000"/>
                </a:lnSpc>
                <a:spcBef>
                  <a:spcPts val="0"/>
                </a:spcBef>
                <a:spcAft>
                  <a:spcPts val="0"/>
                </a:spcAft>
                <a:buClrTx/>
                <a:buSzTx/>
                <a:buFontTx/>
                <a:buNone/>
                <a:tabLst/>
                <a:defRPr/>
              </a:pPr>
              <a:r>
                <a:rPr kumimoji="0" lang="en-US" sz="18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Segoe UI" panose="020B0502040204020203" pitchFamily="34" charset="0"/>
                </a:rPr>
                <a:t>Common Data Service</a:t>
              </a:r>
            </a:p>
          </p:txBody>
        </p:sp>
      </p:grpSp>
      <p:sp>
        <p:nvSpPr>
          <p:cNvPr id="3" name="Title 2"/>
          <p:cNvSpPr>
            <a:spLocks noGrp="1"/>
          </p:cNvSpPr>
          <p:nvPr>
            <p:ph type="title"/>
          </p:nvPr>
        </p:nvSpPr>
        <p:spPr/>
        <p:txBody>
          <a:bodyPr/>
          <a:lstStyle/>
          <a:p>
            <a:r>
              <a:rPr lang="en-US" dirty="0"/>
              <a:t>Dynamics 365, Enterprise Edition</a:t>
            </a:r>
          </a:p>
        </p:txBody>
      </p:sp>
      <p:pic>
        <p:nvPicPr>
          <p:cNvPr id="24" name="Picture 23"/>
          <p:cNvPicPr>
            <a:picLocks noChangeAspect="1"/>
          </p:cNvPicPr>
          <p:nvPr/>
        </p:nvPicPr>
        <p:blipFill>
          <a:blip r:embed="rId8"/>
          <a:stretch>
            <a:fillRect/>
          </a:stretch>
        </p:blipFill>
        <p:spPr>
          <a:xfrm>
            <a:off x="4942285" y="2769617"/>
            <a:ext cx="1472782" cy="1358514"/>
          </a:xfrm>
          <a:prstGeom prst="rect">
            <a:avLst/>
          </a:prstGeom>
        </p:spPr>
      </p:pic>
      <p:pic>
        <p:nvPicPr>
          <p:cNvPr id="25" name="Picture 24"/>
          <p:cNvPicPr>
            <a:picLocks noChangeAspect="1"/>
          </p:cNvPicPr>
          <p:nvPr/>
        </p:nvPicPr>
        <p:blipFill>
          <a:blip r:embed="rId9"/>
          <a:stretch>
            <a:fillRect/>
          </a:stretch>
        </p:blipFill>
        <p:spPr>
          <a:xfrm>
            <a:off x="6487381" y="2248236"/>
            <a:ext cx="2158388" cy="1180765"/>
          </a:xfrm>
          <a:prstGeom prst="rect">
            <a:avLst/>
          </a:prstGeom>
        </p:spPr>
      </p:pic>
      <p:pic>
        <p:nvPicPr>
          <p:cNvPr id="29" name="Picture 28"/>
          <p:cNvPicPr>
            <a:picLocks noChangeAspect="1"/>
          </p:cNvPicPr>
          <p:nvPr/>
        </p:nvPicPr>
        <p:blipFill>
          <a:blip r:embed="rId10"/>
          <a:stretch>
            <a:fillRect/>
          </a:stretch>
        </p:blipFill>
        <p:spPr>
          <a:xfrm>
            <a:off x="9241396" y="2411357"/>
            <a:ext cx="863355" cy="1637835"/>
          </a:xfrm>
          <a:prstGeom prst="rect">
            <a:avLst/>
          </a:prstGeom>
        </p:spPr>
      </p:pic>
      <p:pic>
        <p:nvPicPr>
          <p:cNvPr id="30" name="Picture 29"/>
          <p:cNvPicPr>
            <a:picLocks noChangeAspect="1"/>
          </p:cNvPicPr>
          <p:nvPr/>
        </p:nvPicPr>
        <p:blipFill>
          <a:blip r:embed="rId11"/>
          <a:stretch>
            <a:fillRect/>
          </a:stretch>
        </p:blipFill>
        <p:spPr>
          <a:xfrm>
            <a:off x="8386598" y="4669659"/>
            <a:ext cx="1460086" cy="698302"/>
          </a:xfrm>
          <a:prstGeom prst="rect">
            <a:avLst/>
          </a:prstGeom>
        </p:spPr>
      </p:pic>
      <p:pic>
        <p:nvPicPr>
          <p:cNvPr id="31" name="Picture 30"/>
          <p:cNvPicPr>
            <a:picLocks noChangeAspect="1"/>
          </p:cNvPicPr>
          <p:nvPr/>
        </p:nvPicPr>
        <p:blipFill>
          <a:blip r:embed="rId12"/>
          <a:stretch>
            <a:fillRect/>
          </a:stretch>
        </p:blipFill>
        <p:spPr>
          <a:xfrm>
            <a:off x="6794027" y="4478110"/>
            <a:ext cx="1028408" cy="723694"/>
          </a:xfrm>
          <a:prstGeom prst="rect">
            <a:avLst/>
          </a:prstGeom>
        </p:spPr>
      </p:pic>
      <p:pic>
        <p:nvPicPr>
          <p:cNvPr id="34" name="Picture 33"/>
          <p:cNvPicPr>
            <a:picLocks noChangeAspect="1"/>
          </p:cNvPicPr>
          <p:nvPr/>
        </p:nvPicPr>
        <p:blipFill>
          <a:blip r:embed="rId13"/>
          <a:stretch>
            <a:fillRect/>
          </a:stretch>
        </p:blipFill>
        <p:spPr>
          <a:xfrm>
            <a:off x="2626847" y="2238576"/>
            <a:ext cx="1612443" cy="393589"/>
          </a:xfrm>
          <a:prstGeom prst="rect">
            <a:avLst/>
          </a:prstGeom>
        </p:spPr>
      </p:pic>
      <p:pic>
        <p:nvPicPr>
          <p:cNvPr id="35" name="Picture 34"/>
          <p:cNvPicPr>
            <a:picLocks noChangeAspect="1"/>
          </p:cNvPicPr>
          <p:nvPr/>
        </p:nvPicPr>
        <p:blipFill>
          <a:blip r:embed="rId14"/>
          <a:stretch>
            <a:fillRect/>
          </a:stretch>
        </p:blipFill>
        <p:spPr>
          <a:xfrm>
            <a:off x="2078695" y="3139191"/>
            <a:ext cx="165053" cy="1295032"/>
          </a:xfrm>
          <a:prstGeom prst="rect">
            <a:avLst/>
          </a:prstGeom>
        </p:spPr>
      </p:pic>
      <p:pic>
        <p:nvPicPr>
          <p:cNvPr id="36" name="Picture 35"/>
          <p:cNvPicPr>
            <a:picLocks noChangeAspect="1"/>
          </p:cNvPicPr>
          <p:nvPr/>
        </p:nvPicPr>
        <p:blipFill>
          <a:blip r:embed="rId15"/>
          <a:stretch>
            <a:fillRect/>
          </a:stretch>
        </p:blipFill>
        <p:spPr>
          <a:xfrm>
            <a:off x="2601455" y="4954778"/>
            <a:ext cx="1663228" cy="406284"/>
          </a:xfrm>
          <a:prstGeom prst="rect">
            <a:avLst/>
          </a:prstGeom>
        </p:spPr>
      </p:pic>
      <p:pic>
        <p:nvPicPr>
          <p:cNvPr id="68" name="Picture 67"/>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40104" y="2097525"/>
            <a:ext cx="1673853" cy="1694704"/>
          </a:xfrm>
          <a:prstGeom prst="ellipse">
            <a:avLst/>
          </a:prstGeom>
          <a:ln w="19050">
            <a:solidFill>
              <a:schemeClr val="tx1">
                <a:lumMod val="75000"/>
              </a:schemeClr>
            </a:solidFill>
          </a:ln>
        </p:spPr>
      </p:pic>
      <p:grpSp>
        <p:nvGrpSpPr>
          <p:cNvPr id="45" name="Group 44"/>
          <p:cNvGrpSpPr/>
          <p:nvPr/>
        </p:nvGrpSpPr>
        <p:grpSpPr>
          <a:xfrm>
            <a:off x="3817444" y="1747548"/>
            <a:ext cx="1619564" cy="1018286"/>
            <a:chOff x="3816798" y="1667555"/>
            <a:chExt cx="1620024" cy="1018575"/>
          </a:xfrm>
        </p:grpSpPr>
        <p:pic>
          <p:nvPicPr>
            <p:cNvPr id="70" name="Picture 6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0286" y="2246829"/>
              <a:ext cx="439301" cy="439301"/>
            </a:xfrm>
            <a:prstGeom prst="rect">
              <a:avLst/>
            </a:prstGeom>
          </p:spPr>
        </p:pic>
        <p:sp>
          <p:nvSpPr>
            <p:cNvPr id="79" name="TextBox 78"/>
            <p:cNvSpPr txBox="1"/>
            <p:nvPr/>
          </p:nvSpPr>
          <p:spPr>
            <a:xfrm>
              <a:off x="3816798" y="1667555"/>
              <a:ext cx="1620024" cy="443324"/>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Project Service Automation</a:t>
              </a:r>
            </a:p>
          </p:txBody>
        </p:sp>
      </p:grpSp>
      <p:grpSp>
        <p:nvGrpSpPr>
          <p:cNvPr id="49" name="Group 48"/>
          <p:cNvGrpSpPr/>
          <p:nvPr/>
        </p:nvGrpSpPr>
        <p:grpSpPr>
          <a:xfrm>
            <a:off x="5989951" y="4129855"/>
            <a:ext cx="1150004" cy="853004"/>
            <a:chOff x="5961672" y="4065887"/>
            <a:chExt cx="1150330" cy="853247"/>
          </a:xfrm>
        </p:grpSpPr>
        <p:pic>
          <p:nvPicPr>
            <p:cNvPr id="73" name="Picture 7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32740" y="4065887"/>
              <a:ext cx="470266" cy="346116"/>
            </a:xfrm>
            <a:prstGeom prst="rect">
              <a:avLst/>
            </a:prstGeom>
          </p:spPr>
        </p:pic>
        <p:sp>
          <p:nvSpPr>
            <p:cNvPr id="87" name="TextBox 86"/>
            <p:cNvSpPr txBox="1"/>
            <p:nvPr/>
          </p:nvSpPr>
          <p:spPr>
            <a:xfrm>
              <a:off x="5961672" y="4697472"/>
              <a:ext cx="1150330" cy="221662"/>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Marketing*</a:t>
              </a:r>
            </a:p>
          </p:txBody>
        </p:sp>
      </p:grpSp>
      <p:grpSp>
        <p:nvGrpSpPr>
          <p:cNvPr id="46" name="Group 45"/>
          <p:cNvGrpSpPr/>
          <p:nvPr/>
        </p:nvGrpSpPr>
        <p:grpSpPr>
          <a:xfrm>
            <a:off x="8424492" y="2138146"/>
            <a:ext cx="976095" cy="759205"/>
            <a:chOff x="8425152" y="2137779"/>
            <a:chExt cx="976373" cy="759420"/>
          </a:xfrm>
        </p:grpSpPr>
        <p:pic>
          <p:nvPicPr>
            <p:cNvPr id="69" name="Picture 6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718093" y="2137779"/>
              <a:ext cx="378297" cy="378295"/>
            </a:xfrm>
            <a:prstGeom prst="rect">
              <a:avLst/>
            </a:prstGeom>
            <a:solidFill>
              <a:schemeClr val="bg1"/>
            </a:solidFill>
          </p:spPr>
        </p:pic>
        <p:sp>
          <p:nvSpPr>
            <p:cNvPr id="88" name="TextBox 87"/>
            <p:cNvSpPr txBox="1"/>
            <p:nvPr/>
          </p:nvSpPr>
          <p:spPr>
            <a:xfrm>
              <a:off x="8425152" y="2675537"/>
              <a:ext cx="976373" cy="221662"/>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Sales</a:t>
              </a:r>
            </a:p>
          </p:txBody>
        </p:sp>
      </p:grpSp>
      <p:grpSp>
        <p:nvGrpSpPr>
          <p:cNvPr id="47" name="Group 46"/>
          <p:cNvGrpSpPr/>
          <p:nvPr/>
        </p:nvGrpSpPr>
        <p:grpSpPr>
          <a:xfrm>
            <a:off x="8722627" y="4074711"/>
            <a:ext cx="1353864" cy="463133"/>
            <a:chOff x="8723372" y="4074897"/>
            <a:chExt cx="1354248" cy="463264"/>
          </a:xfrm>
        </p:grpSpPr>
        <p:pic>
          <p:nvPicPr>
            <p:cNvPr id="74" name="Picture 7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759252" y="4074897"/>
              <a:ext cx="318368" cy="432567"/>
            </a:xfrm>
            <a:prstGeom prst="rect">
              <a:avLst/>
            </a:prstGeom>
          </p:spPr>
        </p:pic>
        <p:sp>
          <p:nvSpPr>
            <p:cNvPr id="90" name="TextBox 89"/>
            <p:cNvSpPr txBox="1"/>
            <p:nvPr/>
          </p:nvSpPr>
          <p:spPr>
            <a:xfrm>
              <a:off x="8723372" y="4094837"/>
              <a:ext cx="976373" cy="443324"/>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Customer Service</a:t>
              </a:r>
            </a:p>
          </p:txBody>
        </p:sp>
      </p:grpSp>
      <p:grpSp>
        <p:nvGrpSpPr>
          <p:cNvPr id="48" name="Group 47"/>
          <p:cNvGrpSpPr/>
          <p:nvPr/>
        </p:nvGrpSpPr>
        <p:grpSpPr>
          <a:xfrm>
            <a:off x="7572538" y="5115855"/>
            <a:ext cx="976095" cy="892886"/>
            <a:chOff x="7572957" y="5116335"/>
            <a:chExt cx="976373" cy="893140"/>
          </a:xfrm>
        </p:grpSpPr>
        <p:pic>
          <p:nvPicPr>
            <p:cNvPr id="71" name="Picture 7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855299" y="5116335"/>
              <a:ext cx="438092" cy="322436"/>
            </a:xfrm>
            <a:prstGeom prst="rect">
              <a:avLst/>
            </a:prstGeom>
          </p:spPr>
        </p:pic>
        <p:sp>
          <p:nvSpPr>
            <p:cNvPr id="94" name="TextBox 93"/>
            <p:cNvSpPr txBox="1"/>
            <p:nvPr/>
          </p:nvSpPr>
          <p:spPr>
            <a:xfrm>
              <a:off x="7572957" y="5566151"/>
              <a:ext cx="976373" cy="443324"/>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Field Service</a:t>
              </a:r>
            </a:p>
          </p:txBody>
        </p:sp>
      </p:grpSp>
      <p:sp>
        <p:nvSpPr>
          <p:cNvPr id="134" name="Rectangle 133"/>
          <p:cNvSpPr/>
          <p:nvPr/>
        </p:nvSpPr>
        <p:spPr bwMode="auto">
          <a:xfrm>
            <a:off x="8839613" y="6411906"/>
            <a:ext cx="3884546" cy="4066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2" rIns="182802" bIns="146242" numCol="1" spcCol="0" rtlCol="0" fromWordArt="0" anchor="ctr" anchorCtr="0" forceAA="0" compatLnSpc="1">
            <a:prstTxWarp prst="textNoShape">
              <a:avLst/>
            </a:prstTxWarp>
            <a:noAutofit/>
          </a:bodyPr>
          <a:lstStyle/>
          <a:p>
            <a:pPr marL="0" marR="0" lvl="0" indent="0" algn="l" defTabSz="931935" rtl="0" eaLnBrk="1" fontAlgn="base" latinLnBrk="0" hangingPunct="1">
              <a:lnSpc>
                <a:spcPct val="0"/>
              </a:lnSpc>
              <a:spcBef>
                <a:spcPct val="0"/>
              </a:spcBef>
              <a:spcAft>
                <a:spcPct val="0"/>
              </a:spcAft>
              <a:buClrTx/>
              <a:buSzTx/>
              <a:buFontTx/>
              <a:buNone/>
              <a:tabLst/>
              <a:defRPr/>
            </a:pPr>
            <a:r>
              <a:rPr kumimoji="0" lang="en-US" sz="1200" b="0" i="0" u="none" strike="noStrike" kern="0" cap="none" spc="0" normalizeH="0" baseline="0" noProof="0">
                <a:ln>
                  <a:noFill/>
                </a:ln>
                <a:solidFill>
                  <a:srgbClr val="FFFFFF">
                    <a:lumMod val="65000"/>
                  </a:srgbClr>
                </a:solidFill>
                <a:effectLst/>
                <a:uLnTx/>
                <a:uFillTx/>
                <a:latin typeface="Segoe UI"/>
                <a:ea typeface="+mn-ea"/>
                <a:cs typeface="+mn-cs"/>
              </a:rPr>
              <a:t>*Brought to you by Adobe Marketing Cloud</a:t>
            </a:r>
            <a:endParaRPr kumimoji="0" lang="en-US" sz="2000" b="0" i="0" u="none" strike="noStrike" kern="0" cap="none" spc="0" normalizeH="0" baseline="0" noProof="0">
              <a:ln>
                <a:noFill/>
              </a:ln>
              <a:solidFill>
                <a:srgbClr val="FFFFFF">
                  <a:lumMod val="65000"/>
                </a:srgbClr>
              </a:solidFill>
              <a:effectLst/>
              <a:uLnTx/>
              <a:uFillTx/>
              <a:latin typeface="Segoe UI"/>
              <a:ea typeface="Segoe UI" pitchFamily="34" charset="0"/>
              <a:cs typeface="Segoe UI" pitchFamily="34" charset="0"/>
            </a:endParaRPr>
          </a:p>
        </p:txBody>
      </p:sp>
      <p:grpSp>
        <p:nvGrpSpPr>
          <p:cNvPr id="7" name="Group 6"/>
          <p:cNvGrpSpPr/>
          <p:nvPr/>
        </p:nvGrpSpPr>
        <p:grpSpPr>
          <a:xfrm>
            <a:off x="4334982" y="4794731"/>
            <a:ext cx="659572" cy="781978"/>
            <a:chOff x="5330160" y="5416477"/>
            <a:chExt cx="659760" cy="782201"/>
          </a:xfrm>
        </p:grpSpPr>
        <p:pic>
          <p:nvPicPr>
            <p:cNvPr id="6" name="Picture 5"/>
            <p:cNvPicPr>
              <a:picLocks noChangeAspect="1"/>
            </p:cNvPicPr>
            <p:nvPr/>
          </p:nvPicPr>
          <p:blipFill>
            <a:blip r:embed="rId2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430986" y="5416477"/>
              <a:ext cx="496270" cy="496270"/>
            </a:xfrm>
            <a:prstGeom prst="rect">
              <a:avLst/>
            </a:prstGeom>
          </p:spPr>
        </p:pic>
        <p:sp>
          <p:nvSpPr>
            <p:cNvPr id="60" name="TextBox 59"/>
            <p:cNvSpPr txBox="1"/>
            <p:nvPr/>
          </p:nvSpPr>
          <p:spPr>
            <a:xfrm>
              <a:off x="5330160" y="5977016"/>
              <a:ext cx="659760" cy="221662"/>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Retail</a:t>
              </a:r>
            </a:p>
          </p:txBody>
        </p:sp>
      </p:grpSp>
      <p:grpSp>
        <p:nvGrpSpPr>
          <p:cNvPr id="8" name="Group 7"/>
          <p:cNvGrpSpPr/>
          <p:nvPr/>
        </p:nvGrpSpPr>
        <p:grpSpPr>
          <a:xfrm>
            <a:off x="2257079" y="4419494"/>
            <a:ext cx="1129103" cy="456367"/>
            <a:chOff x="5445649" y="5438771"/>
            <a:chExt cx="1129423" cy="456496"/>
          </a:xfrm>
        </p:grpSpPr>
        <p:pic>
          <p:nvPicPr>
            <p:cNvPr id="4" name="Picture 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45649" y="5438771"/>
              <a:ext cx="458206" cy="456496"/>
            </a:xfrm>
            <a:prstGeom prst="rect">
              <a:avLst/>
            </a:prstGeom>
          </p:spPr>
        </p:pic>
        <p:sp>
          <p:nvSpPr>
            <p:cNvPr id="63" name="TextBox 62"/>
            <p:cNvSpPr txBox="1"/>
            <p:nvPr/>
          </p:nvSpPr>
          <p:spPr>
            <a:xfrm>
              <a:off x="5915312" y="5553058"/>
              <a:ext cx="659760" cy="221662"/>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Talent</a:t>
              </a:r>
            </a:p>
          </p:txBody>
        </p:sp>
      </p:grpSp>
      <p:pic>
        <p:nvPicPr>
          <p:cNvPr id="56" name="Picture 55"/>
          <p:cNvPicPr>
            <a:picLocks noChangeAspect="1"/>
          </p:cNvPicPr>
          <p:nvPr/>
        </p:nvPicPr>
        <p:blipFill>
          <a:blip r:embed="rId24"/>
          <a:stretch>
            <a:fillRect/>
          </a:stretch>
        </p:blipFill>
        <p:spPr>
          <a:xfrm>
            <a:off x="4821838" y="3923782"/>
            <a:ext cx="1161142" cy="1005174"/>
          </a:xfrm>
          <a:prstGeom prst="rect">
            <a:avLst/>
          </a:prstGeom>
        </p:spPr>
      </p:pic>
      <p:grpSp>
        <p:nvGrpSpPr>
          <p:cNvPr id="54" name="Group 53">
            <a:extLst>
              <a:ext uri="{FF2B5EF4-FFF2-40B4-BE49-F238E27FC236}">
                <a16:creationId xmlns:a16="http://schemas.microsoft.com/office/drawing/2014/main" id="{D7FA9947-32C4-4AE6-A40B-A75FDB1D5886}"/>
              </a:ext>
            </a:extLst>
          </p:cNvPr>
          <p:cNvGrpSpPr/>
          <p:nvPr/>
        </p:nvGrpSpPr>
        <p:grpSpPr>
          <a:xfrm>
            <a:off x="2142939" y="2596314"/>
            <a:ext cx="1813028" cy="524839"/>
            <a:chOff x="2840678" y="3860917"/>
            <a:chExt cx="1849383" cy="535363"/>
          </a:xfrm>
        </p:grpSpPr>
        <p:sp>
          <p:nvSpPr>
            <p:cNvPr id="55" name="TextBox 54">
              <a:extLst>
                <a:ext uri="{FF2B5EF4-FFF2-40B4-BE49-F238E27FC236}">
                  <a16:creationId xmlns:a16="http://schemas.microsoft.com/office/drawing/2014/main" id="{7FC61E00-A718-4010-A828-CF4B53D38C09}"/>
                </a:ext>
              </a:extLst>
            </p:cNvPr>
            <p:cNvSpPr txBox="1"/>
            <p:nvPr/>
          </p:nvSpPr>
          <p:spPr>
            <a:xfrm>
              <a:off x="3251685" y="3944195"/>
              <a:ext cx="1438376" cy="452085"/>
            </a:xfrm>
            <a:prstGeom prst="rect">
              <a:avLst/>
            </a:prstGeom>
            <a:noFill/>
          </p:spPr>
          <p:txBody>
            <a:bodyPr wrap="square" lIns="0" tIns="0" rIns="0" bIns="0" rtlCol="0" anchor="ctr">
              <a:spAutoFit/>
            </a:bodyPr>
            <a:lstStyle/>
            <a:p>
              <a:pPr marL="0" marR="0" lvl="0" indent="0" algn="ctr" defTabSz="913698"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Finance and Operations</a:t>
              </a:r>
            </a:p>
          </p:txBody>
        </p:sp>
        <p:pic>
          <p:nvPicPr>
            <p:cNvPr id="57" name="Picture 56">
              <a:extLst>
                <a:ext uri="{FF2B5EF4-FFF2-40B4-BE49-F238E27FC236}">
                  <a16:creationId xmlns:a16="http://schemas.microsoft.com/office/drawing/2014/main" id="{486842F5-6670-4D2E-8B8C-FC89A80888A5}"/>
                </a:ext>
              </a:extLst>
            </p:cNvPr>
            <p:cNvPicPr>
              <a:picLocks noChangeAspect="1"/>
            </p:cNvPicPr>
            <p:nvPr/>
          </p:nvPicPr>
          <p:blipFill>
            <a:blip r:embed="rId25"/>
            <a:stretch>
              <a:fillRect/>
            </a:stretch>
          </p:blipFill>
          <p:spPr>
            <a:xfrm>
              <a:off x="2840678" y="3860917"/>
              <a:ext cx="494776" cy="494776"/>
            </a:xfrm>
            <a:prstGeom prst="rect">
              <a:avLst/>
            </a:prstGeom>
          </p:spPr>
        </p:pic>
      </p:grpSp>
    </p:spTree>
    <p:extLst>
      <p:ext uri="{BB962C8B-B14F-4D97-AF65-F5344CB8AC3E}">
        <p14:creationId xmlns:p14="http://schemas.microsoft.com/office/powerpoint/2010/main" val="287429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10" presetClass="entr" presetSubtype="0" fill="hold" nodeType="withEffect">
                                  <p:stCondLst>
                                    <p:cond delay="20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250"/>
                                        <p:tgtEl>
                                          <p:spTgt spid="46"/>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up)">
                                      <p:cBhvr>
                                        <p:cTn id="20" dur="500"/>
                                        <p:tgtEl>
                                          <p:spTgt spid="29"/>
                                        </p:tgtEl>
                                      </p:cBhvr>
                                    </p:animEffect>
                                  </p:childTnLst>
                                </p:cTn>
                              </p:par>
                              <p:par>
                                <p:cTn id="21" presetID="10" presetClass="entr" presetSubtype="0" fill="hold" nodeType="withEffect">
                                  <p:stCondLst>
                                    <p:cond delay="20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250"/>
                                        <p:tgtEl>
                                          <p:spTgt spid="47"/>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par>
                                <p:cTn id="28" presetID="10" presetClass="entr" presetSubtype="0" fill="hold" nodeType="withEffect">
                                  <p:stCondLst>
                                    <p:cond delay="20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250"/>
                                        <p:tgtEl>
                                          <p:spTgt spid="48"/>
                                        </p:tgtEl>
                                      </p:cBhvr>
                                    </p:animEffect>
                                  </p:childTnLst>
                                </p:cTn>
                              </p:par>
                            </p:childTnLst>
                          </p:cTn>
                        </p:par>
                        <p:par>
                          <p:cTn id="31" fill="hold">
                            <p:stCondLst>
                              <p:cond delay="2000"/>
                            </p:stCondLst>
                            <p:childTnLst>
                              <p:par>
                                <p:cTn id="32" presetID="22" presetClass="entr" presetSubtype="2"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par>
                                <p:cTn id="35" presetID="10" presetClass="entr" presetSubtype="0" fill="hold" nodeType="withEffect">
                                  <p:stCondLst>
                                    <p:cond delay="2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250"/>
                                        <p:tgtEl>
                                          <p:spTgt spid="49"/>
                                        </p:tgtEl>
                                      </p:cBhvr>
                                    </p:animEffect>
                                  </p:childTnLst>
                                </p:cTn>
                              </p:par>
                            </p:childTnLst>
                          </p:cTn>
                        </p:par>
                        <p:par>
                          <p:cTn id="38" fill="hold">
                            <p:stCondLst>
                              <p:cond delay="2500"/>
                            </p:stCondLst>
                            <p:childTnLst>
                              <p:par>
                                <p:cTn id="39" presetID="22" presetClass="entr" presetSubtype="2"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par>
                                <p:cTn id="42" presetID="10" presetClass="entr" presetSubtype="0" fill="hold" nodeType="withEffect">
                                  <p:stCondLst>
                                    <p:cond delay="20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250"/>
                                        <p:tgtEl>
                                          <p:spTgt spid="45"/>
                                        </p:tgtEl>
                                      </p:cBhvr>
                                    </p:animEffect>
                                  </p:childTnLst>
                                </p:cTn>
                              </p:par>
                            </p:childTnLst>
                          </p:cTn>
                        </p:par>
                        <p:par>
                          <p:cTn id="45" fill="hold">
                            <p:stCondLst>
                              <p:cond delay="3000"/>
                            </p:stCondLst>
                            <p:childTnLst>
                              <p:par>
                                <p:cTn id="46" presetID="22" presetClass="entr" presetSubtype="2"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right)">
                                      <p:cBhvr>
                                        <p:cTn id="48" dur="500"/>
                                        <p:tgtEl>
                                          <p:spTgt spid="34"/>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250"/>
                                        <p:tgtEl>
                                          <p:spTgt spid="54"/>
                                        </p:tgtEl>
                                      </p:cBhvr>
                                    </p:animEffect>
                                  </p:childTnLst>
                                </p:cTn>
                              </p:par>
                            </p:childTnLst>
                          </p:cTn>
                        </p:par>
                        <p:par>
                          <p:cTn id="53" fill="hold">
                            <p:stCondLst>
                              <p:cond delay="3750"/>
                            </p:stCondLst>
                            <p:childTnLst>
                              <p:par>
                                <p:cTn id="54" presetID="22" presetClass="entr" presetSubtype="1" fill="hold" nodeType="after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wipe(up)">
                                      <p:cBhvr>
                                        <p:cTn id="56" dur="500"/>
                                        <p:tgtEl>
                                          <p:spTgt spid="35"/>
                                        </p:tgtEl>
                                      </p:cBhvr>
                                    </p:animEffect>
                                  </p:childTnLst>
                                </p:cTn>
                              </p:par>
                              <p:par>
                                <p:cTn id="57" presetID="10" presetClass="entr" presetSubtype="0" fill="hold" nodeType="withEffect">
                                  <p:stCondLst>
                                    <p:cond delay="20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250"/>
                                        <p:tgtEl>
                                          <p:spTgt spid="8"/>
                                        </p:tgtEl>
                                      </p:cBhvr>
                                    </p:animEffect>
                                  </p:childTnLst>
                                </p:cTn>
                              </p:par>
                            </p:childTnLst>
                          </p:cTn>
                        </p:par>
                        <p:par>
                          <p:cTn id="60" fill="hold">
                            <p:stCondLst>
                              <p:cond delay="4250"/>
                            </p:stCondLst>
                            <p:childTnLst>
                              <p:par>
                                <p:cTn id="61" presetID="22" presetClass="entr" presetSubtype="8"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10" presetClass="entr" presetSubtype="0" fill="hold" nodeType="withEffect">
                                  <p:stCondLst>
                                    <p:cond delay="20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250"/>
                                        <p:tgtEl>
                                          <p:spTgt spid="7"/>
                                        </p:tgtEl>
                                      </p:cBhvr>
                                    </p:animEffect>
                                  </p:childTnLst>
                                </p:cTn>
                              </p:par>
                            </p:childTnLst>
                          </p:cTn>
                        </p:par>
                        <p:par>
                          <p:cTn id="67" fill="hold">
                            <p:stCondLst>
                              <p:cond delay="4750"/>
                            </p:stCondLst>
                            <p:childTnLst>
                              <p:par>
                                <p:cTn id="68" presetID="22" presetClass="entr" presetSubtype="8"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left)">
                                      <p:cBhvr>
                                        <p:cTn id="70" dur="500"/>
                                        <p:tgtEl>
                                          <p:spTgt spid="5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4"/>
                                        </p:tgtEl>
                                        <p:attrNameLst>
                                          <p:attrName>style.visibility</p:attrName>
                                        </p:attrNameLst>
                                      </p:cBhvr>
                                      <p:to>
                                        <p:strVal val="visible"/>
                                      </p:to>
                                    </p:set>
                                    <p:animEffect transition="in" filter="fade">
                                      <p:cBhvr>
                                        <p:cTn id="73" dur="500"/>
                                        <p:tgtEl>
                                          <p:spTgt spid="134"/>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decel="50000" fill="hold" nodeType="clickEffect">
                                  <p:stCondLst>
                                    <p:cond delay="0"/>
                                  </p:stCondLst>
                                  <p:childTnLst>
                                    <p:set>
                                      <p:cBhvr>
                                        <p:cTn id="77" dur="1" fill="hold">
                                          <p:stCondLst>
                                            <p:cond delay="0"/>
                                          </p:stCondLst>
                                        </p:cTn>
                                        <p:tgtEl>
                                          <p:spTgt spid="97"/>
                                        </p:tgtEl>
                                        <p:attrNameLst>
                                          <p:attrName>style.visibility</p:attrName>
                                        </p:attrNameLst>
                                      </p:cBhvr>
                                      <p:to>
                                        <p:strVal val="visible"/>
                                      </p:to>
                                    </p:set>
                                    <p:anim calcmode="lin" valueType="num">
                                      <p:cBhvr additive="base">
                                        <p:cTn id="78" dur="750" fill="hold"/>
                                        <p:tgtEl>
                                          <p:spTgt spid="97"/>
                                        </p:tgtEl>
                                        <p:attrNameLst>
                                          <p:attrName>ppt_x</p:attrName>
                                        </p:attrNameLst>
                                      </p:cBhvr>
                                      <p:tavLst>
                                        <p:tav tm="0">
                                          <p:val>
                                            <p:strVal val="0-#ppt_w/2"/>
                                          </p:val>
                                        </p:tav>
                                        <p:tav tm="100000">
                                          <p:val>
                                            <p:strVal val="#ppt_x"/>
                                          </p:val>
                                        </p:tav>
                                      </p:tavLst>
                                    </p:anim>
                                    <p:anim calcmode="lin" valueType="num">
                                      <p:cBhvr additive="base">
                                        <p:cTn id="79" dur="750" fill="hold"/>
                                        <p:tgtEl>
                                          <p:spTgt spid="97"/>
                                        </p:tgtEl>
                                        <p:attrNameLst>
                                          <p:attrName>ppt_y</p:attrName>
                                        </p:attrNameLst>
                                      </p:cBhvr>
                                      <p:tavLst>
                                        <p:tav tm="0">
                                          <p:val>
                                            <p:strVal val="#ppt_y"/>
                                          </p:val>
                                        </p:tav>
                                        <p:tav tm="100000">
                                          <p:val>
                                            <p:strVal val="#ppt_y"/>
                                          </p:val>
                                        </p:tav>
                                      </p:tavLst>
                                    </p:anim>
                                  </p:childTnLst>
                                </p:cTn>
                              </p:par>
                              <p:par>
                                <p:cTn id="80" presetID="2" presetClass="entr" presetSubtype="8" decel="50000" fill="hold" nodeType="withEffect">
                                  <p:stCondLst>
                                    <p:cond delay="200"/>
                                  </p:stCondLst>
                                  <p:childTnLst>
                                    <p:set>
                                      <p:cBhvr>
                                        <p:cTn id="81" dur="1" fill="hold">
                                          <p:stCondLst>
                                            <p:cond delay="0"/>
                                          </p:stCondLst>
                                        </p:cTn>
                                        <p:tgtEl>
                                          <p:spTgt spid="131"/>
                                        </p:tgtEl>
                                        <p:attrNameLst>
                                          <p:attrName>style.visibility</p:attrName>
                                        </p:attrNameLst>
                                      </p:cBhvr>
                                      <p:to>
                                        <p:strVal val="visible"/>
                                      </p:to>
                                    </p:set>
                                    <p:anim calcmode="lin" valueType="num">
                                      <p:cBhvr additive="base">
                                        <p:cTn id="82" dur="750" fill="hold"/>
                                        <p:tgtEl>
                                          <p:spTgt spid="131"/>
                                        </p:tgtEl>
                                        <p:attrNameLst>
                                          <p:attrName>ppt_x</p:attrName>
                                        </p:attrNameLst>
                                      </p:cBhvr>
                                      <p:tavLst>
                                        <p:tav tm="0">
                                          <p:val>
                                            <p:strVal val="0-#ppt_w/2"/>
                                          </p:val>
                                        </p:tav>
                                        <p:tav tm="100000">
                                          <p:val>
                                            <p:strVal val="#ppt_x"/>
                                          </p:val>
                                        </p:tav>
                                      </p:tavLst>
                                    </p:anim>
                                    <p:anim calcmode="lin" valueType="num">
                                      <p:cBhvr additive="base">
                                        <p:cTn id="83" dur="750" fill="hold"/>
                                        <p:tgtEl>
                                          <p:spTgt spid="131"/>
                                        </p:tgtEl>
                                        <p:attrNameLst>
                                          <p:attrName>ppt_y</p:attrName>
                                        </p:attrNameLst>
                                      </p:cBhvr>
                                      <p:tavLst>
                                        <p:tav tm="0">
                                          <p:val>
                                            <p:strVal val="#ppt_y"/>
                                          </p:val>
                                        </p:tav>
                                        <p:tav tm="100000">
                                          <p:val>
                                            <p:strVal val="#ppt_y"/>
                                          </p:val>
                                        </p:tav>
                                      </p:tavLst>
                                    </p:anim>
                                  </p:childTnLst>
                                </p:cTn>
                              </p:par>
                              <p:par>
                                <p:cTn id="84" presetID="2" presetClass="entr" presetSubtype="2" decel="50000" fill="hold" nodeType="withEffect">
                                  <p:stCondLst>
                                    <p:cond delay="400"/>
                                  </p:stCondLst>
                                  <p:childTnLst>
                                    <p:set>
                                      <p:cBhvr>
                                        <p:cTn id="85" dur="1" fill="hold">
                                          <p:stCondLst>
                                            <p:cond delay="0"/>
                                          </p:stCondLst>
                                        </p:cTn>
                                        <p:tgtEl>
                                          <p:spTgt spid="132"/>
                                        </p:tgtEl>
                                        <p:attrNameLst>
                                          <p:attrName>style.visibility</p:attrName>
                                        </p:attrNameLst>
                                      </p:cBhvr>
                                      <p:to>
                                        <p:strVal val="visible"/>
                                      </p:to>
                                    </p:set>
                                    <p:anim calcmode="lin" valueType="num">
                                      <p:cBhvr additive="base">
                                        <p:cTn id="86" dur="750" fill="hold"/>
                                        <p:tgtEl>
                                          <p:spTgt spid="132"/>
                                        </p:tgtEl>
                                        <p:attrNameLst>
                                          <p:attrName>ppt_x</p:attrName>
                                        </p:attrNameLst>
                                      </p:cBhvr>
                                      <p:tavLst>
                                        <p:tav tm="0">
                                          <p:val>
                                            <p:strVal val="1+#ppt_w/2"/>
                                          </p:val>
                                        </p:tav>
                                        <p:tav tm="100000">
                                          <p:val>
                                            <p:strVal val="#ppt_x"/>
                                          </p:val>
                                        </p:tav>
                                      </p:tavLst>
                                    </p:anim>
                                    <p:anim calcmode="lin" valueType="num">
                                      <p:cBhvr additive="base">
                                        <p:cTn id="87" dur="750" fill="hold"/>
                                        <p:tgtEl>
                                          <p:spTgt spid="132"/>
                                        </p:tgtEl>
                                        <p:attrNameLst>
                                          <p:attrName>ppt_y</p:attrName>
                                        </p:attrNameLst>
                                      </p:cBhvr>
                                      <p:tavLst>
                                        <p:tav tm="0">
                                          <p:val>
                                            <p:strVal val="#ppt_y"/>
                                          </p:val>
                                        </p:tav>
                                        <p:tav tm="100000">
                                          <p:val>
                                            <p:strVal val="#ppt_y"/>
                                          </p:val>
                                        </p:tav>
                                      </p:tavLst>
                                    </p:anim>
                                  </p:childTnLst>
                                </p:cTn>
                              </p:par>
                              <p:par>
                                <p:cTn id="88" presetID="2" presetClass="entr" presetSubtype="2" decel="50000" fill="hold" nodeType="withEffect">
                                  <p:stCondLst>
                                    <p:cond delay="600"/>
                                  </p:stCondLst>
                                  <p:childTnLst>
                                    <p:set>
                                      <p:cBhvr>
                                        <p:cTn id="89" dur="1" fill="hold">
                                          <p:stCondLst>
                                            <p:cond delay="0"/>
                                          </p:stCondLst>
                                        </p:cTn>
                                        <p:tgtEl>
                                          <p:spTgt spid="133"/>
                                        </p:tgtEl>
                                        <p:attrNameLst>
                                          <p:attrName>style.visibility</p:attrName>
                                        </p:attrNameLst>
                                      </p:cBhvr>
                                      <p:to>
                                        <p:strVal val="visible"/>
                                      </p:to>
                                    </p:set>
                                    <p:anim calcmode="lin" valueType="num">
                                      <p:cBhvr additive="base">
                                        <p:cTn id="90" dur="750" fill="hold"/>
                                        <p:tgtEl>
                                          <p:spTgt spid="133"/>
                                        </p:tgtEl>
                                        <p:attrNameLst>
                                          <p:attrName>ppt_x</p:attrName>
                                        </p:attrNameLst>
                                      </p:cBhvr>
                                      <p:tavLst>
                                        <p:tav tm="0">
                                          <p:val>
                                            <p:strVal val="1+#ppt_w/2"/>
                                          </p:val>
                                        </p:tav>
                                        <p:tav tm="100000">
                                          <p:val>
                                            <p:strVal val="#ppt_x"/>
                                          </p:val>
                                        </p:tav>
                                      </p:tavLst>
                                    </p:anim>
                                    <p:anim calcmode="lin" valueType="num">
                                      <p:cBhvr additive="base">
                                        <p:cTn id="91" dur="75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5BF6D2-917A-45A9-A5D2-0C44F2089164}"/>
              </a:ext>
            </a:extLst>
          </p:cNvPr>
          <p:cNvSpPr>
            <a:spLocks noGrp="1"/>
          </p:cNvSpPr>
          <p:nvPr>
            <p:ph type="title"/>
          </p:nvPr>
        </p:nvSpPr>
        <p:spPr/>
        <p:txBody>
          <a:bodyPr/>
          <a:lstStyle/>
          <a:p>
            <a:r>
              <a:rPr lang="en-US" dirty="0"/>
              <a:t>Dynamics 365, Business edition</a:t>
            </a:r>
          </a:p>
        </p:txBody>
      </p:sp>
      <p:grpSp>
        <p:nvGrpSpPr>
          <p:cNvPr id="2" name="Group 1">
            <a:extLst>
              <a:ext uri="{FF2B5EF4-FFF2-40B4-BE49-F238E27FC236}">
                <a16:creationId xmlns:a16="http://schemas.microsoft.com/office/drawing/2014/main" id="{0BF292C2-7BFC-451B-B3B2-D86459D3CA9A}"/>
              </a:ext>
            </a:extLst>
          </p:cNvPr>
          <p:cNvGrpSpPr/>
          <p:nvPr/>
        </p:nvGrpSpPr>
        <p:grpSpPr>
          <a:xfrm>
            <a:off x="1" y="1636170"/>
            <a:ext cx="12191377" cy="4930283"/>
            <a:chOff x="0" y="1668482"/>
            <a:chExt cx="12435840" cy="5029145"/>
          </a:xfrm>
        </p:grpSpPr>
        <p:sp>
          <p:nvSpPr>
            <p:cNvPr id="5" name="Rectangle 4"/>
            <p:cNvSpPr/>
            <p:nvPr/>
          </p:nvSpPr>
          <p:spPr bwMode="auto">
            <a:xfrm>
              <a:off x="0" y="1668482"/>
              <a:ext cx="12435840" cy="5029145"/>
            </a:xfrm>
            <a:prstGeom prst="rect">
              <a:avLst/>
            </a:prstGeom>
            <a:solidFill>
              <a:schemeClr val="bg1">
                <a:lumMod val="95000"/>
              </a:scheme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91371" tIns="45687" rIns="91371" bIns="45687" numCol="1" rtlCol="0" anchor="ctr" anchorCtr="0" compatLnSpc="1">
              <a:prstTxWarp prst="textNoShape">
                <a:avLst/>
              </a:prstTxWarp>
            </a:bodyPr>
            <a:lstStyle/>
            <a:p>
              <a:pPr marL="0" marR="0" lvl="0" indent="0" algn="ctr" defTabSz="91322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cxnSp>
          <p:nvCxnSpPr>
            <p:cNvPr id="24" name="Straight Connector 23"/>
            <p:cNvCxnSpPr/>
            <p:nvPr/>
          </p:nvCxnSpPr>
          <p:spPr>
            <a:xfrm>
              <a:off x="9144285" y="2314560"/>
              <a:ext cx="0" cy="3736988"/>
            </a:xfrm>
            <a:prstGeom prst="line">
              <a:avLst/>
            </a:prstGeom>
            <a:ln w="1905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292189" y="2314560"/>
              <a:ext cx="0" cy="3736988"/>
            </a:xfrm>
            <a:prstGeom prst="line">
              <a:avLst/>
            </a:prstGeom>
            <a:ln w="19050">
              <a:solidFill>
                <a:srgbClr val="E6E6E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5" name="MSD"/>
            <p:cNvSpPr txBox="1"/>
            <p:nvPr/>
          </p:nvSpPr>
          <p:spPr>
            <a:xfrm>
              <a:off x="3543554" y="2765750"/>
              <a:ext cx="5348732" cy="1312415"/>
            </a:xfrm>
            <a:prstGeom prst="rect">
              <a:avLst/>
            </a:prstGeom>
            <a:noFill/>
          </p:spPr>
          <p:txBody>
            <a:bodyPr wrap="square" lIns="179133" tIns="143305" rIns="179133" bIns="143305" rtlCol="0">
              <a:spAutoFit/>
            </a:bodyPr>
            <a:lstStyle/>
            <a:p>
              <a:pPr marL="0" marR="0" lvl="0" indent="0" algn="ctr" defTabSz="895526" rtl="0" eaLnBrk="1" fontAlgn="auto" latinLnBrk="0" hangingPunct="1">
                <a:lnSpc>
                  <a:spcPct val="90000"/>
                </a:lnSpc>
                <a:spcBef>
                  <a:spcPts val="0"/>
                </a:spcBef>
                <a:spcAft>
                  <a:spcPts val="588"/>
                </a:spcAft>
                <a:buClrTx/>
                <a:buSzTx/>
                <a:buFontTx/>
                <a:buNone/>
                <a:tabLst/>
                <a:defRPr/>
              </a:pPr>
              <a:r>
                <a:rPr kumimoji="0" lang="en-US" sz="3529" b="1" i="0" u="none" strike="noStrike" kern="0" cap="none" spc="0" normalizeH="0" baseline="0" noProof="0" dirty="0">
                  <a:ln>
                    <a:noFill/>
                  </a:ln>
                  <a:gradFill>
                    <a:gsLst>
                      <a:gs pos="84699">
                        <a:srgbClr val="3A96DD"/>
                      </a:gs>
                      <a:gs pos="55191">
                        <a:srgbClr val="3A96DD"/>
                      </a:gs>
                    </a:gsLst>
                    <a:lin ang="5400000" scaled="0"/>
                  </a:gradFill>
                  <a:effectLst/>
                  <a:uLnTx/>
                  <a:uFillTx/>
                  <a:latin typeface="Segoe UI Light"/>
                  <a:ea typeface="+mn-ea"/>
                  <a:cs typeface="+mn-cs"/>
                </a:rPr>
                <a:t>Microsoft Dynamics 365, Business edition</a:t>
              </a:r>
            </a:p>
          </p:txBody>
        </p:sp>
        <p:sp>
          <p:nvSpPr>
            <p:cNvPr id="20" name="engage"/>
            <p:cNvSpPr/>
            <p:nvPr/>
          </p:nvSpPr>
          <p:spPr bwMode="auto">
            <a:xfrm>
              <a:off x="0" y="6051549"/>
              <a:ext cx="12435840" cy="64607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33" tIns="143305" rIns="179133" bIns="143305" numCol="1" spcCol="0" rtlCol="0" fromWordArt="0" anchor="ctr" anchorCtr="0" forceAA="0" compatLnSpc="1">
              <a:prstTxWarp prst="textNoShape">
                <a:avLst/>
              </a:prstTxWarp>
              <a:spAutoFit/>
            </a:bodyPr>
            <a:lstStyle/>
            <a:p>
              <a:pPr marL="0" marR="0" lvl="0" indent="0" algn="ctr" defTabSz="913049" rtl="0" eaLnBrk="1" fontAlgn="base" latinLnBrk="0" hangingPunct="1">
                <a:lnSpc>
                  <a:spcPct val="95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56284">
                        <a:srgbClr val="FFFFFF"/>
                      </a:gs>
                      <a:gs pos="66000">
                        <a:srgbClr val="FFFFFF"/>
                      </a:gs>
                    </a:gsLst>
                    <a:lin ang="5400000" scaled="0"/>
                  </a:gradFill>
                  <a:effectLst/>
                  <a:uLnTx/>
                  <a:uFillTx/>
                  <a:latin typeface="Segoe UI Semilight"/>
                  <a:ea typeface="+mn-ea"/>
                  <a:cs typeface="Segoe UI" panose="020B0502040204020203" pitchFamily="34" charset="0"/>
                </a:rPr>
                <a:t>PowerApps, Flow, Common Data Model</a:t>
              </a:r>
            </a:p>
          </p:txBody>
        </p:sp>
        <p:sp>
          <p:nvSpPr>
            <p:cNvPr id="21" name="engage"/>
            <p:cNvSpPr/>
            <p:nvPr/>
          </p:nvSpPr>
          <p:spPr bwMode="auto">
            <a:xfrm>
              <a:off x="0" y="1668482"/>
              <a:ext cx="12435840" cy="64607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33" tIns="143305" rIns="179133" bIns="143305" numCol="1" spcCol="0" rtlCol="0" fromWordArt="0" anchor="ctr" anchorCtr="0" forceAA="0" compatLnSpc="1">
              <a:prstTxWarp prst="textNoShape">
                <a:avLst/>
              </a:prstTxWarp>
              <a:spAutoFit/>
            </a:bodyPr>
            <a:lstStyle/>
            <a:p>
              <a:pPr marL="0" marR="0" lvl="0" indent="0" algn="ctr" defTabSz="913049" rtl="0" eaLnBrk="1" fontAlgn="base" latinLnBrk="0" hangingPunct="1">
                <a:lnSpc>
                  <a:spcPct val="95000"/>
                </a:lnSpc>
                <a:spcBef>
                  <a:spcPct val="0"/>
                </a:spcBef>
                <a:spcAft>
                  <a:spcPct val="0"/>
                </a:spcAft>
                <a:buClrTx/>
                <a:buSzTx/>
                <a:buFontTx/>
                <a:buNone/>
                <a:tabLst/>
                <a:defRPr/>
              </a:pPr>
              <a:r>
                <a:rPr kumimoji="0" lang="en-US" sz="2353" b="0" i="0" u="none" strike="noStrike" kern="0" cap="none" spc="0" normalizeH="0" baseline="0" noProof="0" dirty="0">
                  <a:ln>
                    <a:noFill/>
                  </a:ln>
                  <a:gradFill>
                    <a:gsLst>
                      <a:gs pos="56284">
                        <a:srgbClr val="FFFFFF"/>
                      </a:gs>
                      <a:gs pos="66000">
                        <a:srgbClr val="FFFFFF"/>
                      </a:gs>
                    </a:gsLst>
                    <a:lin ang="5400000" scaled="0"/>
                  </a:gradFill>
                  <a:effectLst/>
                  <a:uLnTx/>
                  <a:uFillTx/>
                  <a:latin typeface="Segoe UI Semilight"/>
                  <a:ea typeface="+mn-ea"/>
                  <a:cs typeface="Segoe UI" panose="020B0502040204020203" pitchFamily="34" charset="0"/>
                </a:rPr>
                <a:t>Microsoft </a:t>
              </a:r>
              <a:r>
                <a:rPr kumimoji="0" lang="en-US" sz="2353" b="0" i="0" u="none" strike="noStrike" kern="0" cap="none" spc="0" normalizeH="0" baseline="0" noProof="0" dirty="0" err="1">
                  <a:ln>
                    <a:noFill/>
                  </a:ln>
                  <a:gradFill>
                    <a:gsLst>
                      <a:gs pos="56284">
                        <a:srgbClr val="FFFFFF"/>
                      </a:gs>
                      <a:gs pos="66000">
                        <a:srgbClr val="FFFFFF"/>
                      </a:gs>
                    </a:gsLst>
                    <a:lin ang="5400000" scaled="0"/>
                  </a:gradFill>
                  <a:effectLst/>
                  <a:uLnTx/>
                  <a:uFillTx/>
                  <a:latin typeface="Segoe UI Semilight"/>
                  <a:ea typeface="+mn-ea"/>
                  <a:cs typeface="Segoe UI" panose="020B0502040204020203" pitchFamily="34" charset="0"/>
                </a:rPr>
                <a:t>AppSource</a:t>
              </a:r>
              <a:endParaRPr kumimoji="0" lang="en-US" sz="2353" b="0" i="0" u="none" strike="noStrike" kern="0" cap="none" spc="0" normalizeH="0" baseline="0" noProof="0" dirty="0">
                <a:ln>
                  <a:noFill/>
                </a:ln>
                <a:gradFill>
                  <a:gsLst>
                    <a:gs pos="56284">
                      <a:srgbClr val="FFFFFF"/>
                    </a:gs>
                    <a:gs pos="66000">
                      <a:srgbClr val="FFFFFF"/>
                    </a:gs>
                  </a:gsLst>
                  <a:lin ang="5400000" scaled="0"/>
                </a:gradFill>
                <a:effectLst/>
                <a:uLnTx/>
                <a:uFillTx/>
                <a:latin typeface="Segoe UI Semilight"/>
                <a:ea typeface="+mn-ea"/>
                <a:cs typeface="Segoe UI" panose="020B0502040204020203" pitchFamily="34" charset="0"/>
              </a:endParaRPr>
            </a:p>
          </p:txBody>
        </p:sp>
        <p:sp>
          <p:nvSpPr>
            <p:cNvPr id="25" name="TextBox 24"/>
            <p:cNvSpPr txBox="1"/>
            <p:nvPr/>
          </p:nvSpPr>
          <p:spPr>
            <a:xfrm>
              <a:off x="9418602" y="4780144"/>
              <a:ext cx="2743237" cy="572254"/>
            </a:xfrm>
            <a:prstGeom prst="rect">
              <a:avLst/>
            </a:prstGeom>
            <a:noFill/>
          </p:spPr>
          <p:txBody>
            <a:bodyPr wrap="square" lIns="179285" tIns="143326" rIns="179158" bIns="143326" rtlCol="0">
              <a:spAutoFit/>
            </a:bodyPr>
            <a:lstStyle/>
            <a:p>
              <a:pPr marL="0" marR="0" lvl="0" indent="0" algn="l"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55191">
                        <a:srgbClr val="353535"/>
                      </a:gs>
                      <a:gs pos="34000">
                        <a:srgbClr val="353535"/>
                      </a:gs>
                    </a:gsLst>
                    <a:lin ang="5400000" scaled="0"/>
                  </a:gradFill>
                  <a:effectLst/>
                  <a:uLnTx/>
                  <a:uFillTx/>
                  <a:latin typeface="Segoe UI Semilight"/>
                  <a:ea typeface="+mn-ea"/>
                  <a:cs typeface="Segoe UI" panose="020B0502040204020203" pitchFamily="34" charset="0"/>
                </a:rPr>
                <a:t>Azure IoT Suite</a:t>
              </a:r>
            </a:p>
          </p:txBody>
        </p:sp>
        <p:sp>
          <p:nvSpPr>
            <p:cNvPr id="26" name="TextBox 25"/>
            <p:cNvSpPr txBox="1"/>
            <p:nvPr/>
          </p:nvSpPr>
          <p:spPr>
            <a:xfrm>
              <a:off x="9418603" y="3013710"/>
              <a:ext cx="2743236" cy="577727"/>
            </a:xfrm>
            <a:prstGeom prst="rect">
              <a:avLst/>
            </a:prstGeom>
            <a:noFill/>
          </p:spPr>
          <p:txBody>
            <a:bodyPr wrap="square" lIns="179285" tIns="143326" rIns="179158" bIns="143326" rtlCol="0">
              <a:spAutoFit/>
            </a:bodyPr>
            <a:lstStyle/>
            <a:p>
              <a:pPr marL="0" marR="0" lvl="0" indent="0" algn="l"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55191">
                        <a:srgbClr val="353535"/>
                      </a:gs>
                      <a:gs pos="34000">
                        <a:srgbClr val="353535"/>
                      </a:gs>
                    </a:gsLst>
                    <a:lin ang="5400000" scaled="0"/>
                  </a:gradFill>
                  <a:effectLst/>
                  <a:uLnTx/>
                  <a:uFillTx/>
                  <a:latin typeface="Segoe UI Semilight"/>
                  <a:ea typeface="+mn-ea"/>
                  <a:cs typeface="Segoe UI" panose="020B0502040204020203" pitchFamily="34" charset="0"/>
                </a:rPr>
                <a:t>Power BI</a:t>
              </a:r>
            </a:p>
          </p:txBody>
        </p:sp>
        <p:sp>
          <p:nvSpPr>
            <p:cNvPr id="28" name="TextBox 27"/>
            <p:cNvSpPr txBox="1"/>
            <p:nvPr/>
          </p:nvSpPr>
          <p:spPr>
            <a:xfrm>
              <a:off x="9418602" y="3761164"/>
              <a:ext cx="2743237" cy="849253"/>
            </a:xfrm>
            <a:prstGeom prst="rect">
              <a:avLst/>
            </a:prstGeom>
            <a:noFill/>
          </p:spPr>
          <p:txBody>
            <a:bodyPr wrap="square" lIns="179285" tIns="143326" rIns="179158" bIns="143326" rtlCol="0">
              <a:spAutoFit/>
            </a:bodyPr>
            <a:lstStyle/>
            <a:p>
              <a:pPr marL="0" marR="0" lvl="0" indent="0" algn="l"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55191">
                        <a:srgbClr val="353535"/>
                      </a:gs>
                      <a:gs pos="34000">
                        <a:srgbClr val="353535"/>
                      </a:gs>
                    </a:gsLst>
                    <a:lin ang="5400000" scaled="0"/>
                  </a:gradFill>
                  <a:effectLst/>
                  <a:uLnTx/>
                  <a:uFillTx/>
                  <a:latin typeface="Segoe UI Semilight"/>
                  <a:ea typeface="+mn-ea"/>
                  <a:cs typeface="Segoe UI" panose="020B0502040204020203" pitchFamily="34" charset="0"/>
                </a:rPr>
                <a:t>Cortana </a:t>
              </a:r>
              <a:br>
                <a:rPr kumimoji="0" lang="en-US" sz="1961" b="0" i="0" u="none" strike="noStrike" kern="0" cap="none" spc="0" normalizeH="0" baseline="0" noProof="0" dirty="0">
                  <a:ln>
                    <a:noFill/>
                  </a:ln>
                  <a:gradFill>
                    <a:gsLst>
                      <a:gs pos="55191">
                        <a:srgbClr val="353535"/>
                      </a:gs>
                      <a:gs pos="34000">
                        <a:srgbClr val="353535"/>
                      </a:gs>
                    </a:gsLst>
                    <a:lin ang="5400000" scaled="0"/>
                  </a:gradFill>
                  <a:effectLst/>
                  <a:uLnTx/>
                  <a:uFillTx/>
                  <a:latin typeface="Segoe UI Semilight"/>
                  <a:ea typeface="+mn-ea"/>
                  <a:cs typeface="Segoe UI" panose="020B0502040204020203" pitchFamily="34" charset="0"/>
                </a:rPr>
              </a:br>
              <a:r>
                <a:rPr kumimoji="0" lang="en-US" sz="1961" b="0" i="0" u="none" strike="noStrike" kern="0" cap="none" spc="0" normalizeH="0" baseline="0" noProof="0" dirty="0">
                  <a:ln>
                    <a:noFill/>
                  </a:ln>
                  <a:gradFill>
                    <a:gsLst>
                      <a:gs pos="55191">
                        <a:srgbClr val="353535"/>
                      </a:gs>
                      <a:gs pos="34000">
                        <a:srgbClr val="353535"/>
                      </a:gs>
                    </a:gsLst>
                    <a:lin ang="5400000" scaled="0"/>
                  </a:gradFill>
                  <a:effectLst/>
                  <a:uLnTx/>
                  <a:uFillTx/>
                  <a:latin typeface="Segoe UI Semilight"/>
                  <a:ea typeface="+mn-ea"/>
                  <a:cs typeface="Segoe UI" panose="020B0502040204020203" pitchFamily="34" charset="0"/>
                </a:rPr>
                <a:t>Intelligence Suite</a:t>
              </a:r>
            </a:p>
          </p:txBody>
        </p:sp>
        <p:sp>
          <p:nvSpPr>
            <p:cNvPr id="33" name="TextBox 32"/>
            <p:cNvSpPr txBox="1"/>
            <p:nvPr/>
          </p:nvSpPr>
          <p:spPr>
            <a:xfrm>
              <a:off x="5349558" y="4535360"/>
              <a:ext cx="1737360" cy="572254"/>
            </a:xfrm>
            <a:prstGeom prst="rect">
              <a:avLst/>
            </a:prstGeom>
            <a:noFill/>
          </p:spPr>
          <p:txBody>
            <a:bodyPr wrap="square" lIns="179158" tIns="143326" rIns="179158" bIns="143326" rtlCol="0">
              <a:spAutoFit/>
            </a:bodyPr>
            <a:lstStyle/>
            <a:p>
              <a:pPr marL="0" marR="0" lvl="0" indent="0" algn="ctr"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6011">
                        <a:srgbClr val="353535"/>
                      </a:gs>
                      <a:gs pos="19000">
                        <a:srgbClr val="353535"/>
                      </a:gs>
                    </a:gsLst>
                    <a:lin ang="5400000" scaled="0"/>
                  </a:gradFill>
                  <a:effectLst/>
                  <a:uLnTx/>
                  <a:uFillTx/>
                  <a:latin typeface="Segoe UI Semilight"/>
                  <a:ea typeface="+mn-ea"/>
                  <a:cs typeface="+mn-cs"/>
                </a:rPr>
                <a:t>Sales</a:t>
              </a:r>
            </a:p>
          </p:txBody>
        </p:sp>
        <p:sp>
          <p:nvSpPr>
            <p:cNvPr id="37" name="TextBox 36"/>
            <p:cNvSpPr txBox="1"/>
            <p:nvPr/>
          </p:nvSpPr>
          <p:spPr>
            <a:xfrm>
              <a:off x="7086889" y="4535360"/>
              <a:ext cx="1737360" cy="572254"/>
            </a:xfrm>
            <a:prstGeom prst="rect">
              <a:avLst/>
            </a:prstGeom>
            <a:noFill/>
          </p:spPr>
          <p:txBody>
            <a:bodyPr wrap="square" lIns="179158" tIns="143326" rIns="179158" bIns="143326" rtlCol="0">
              <a:spAutoFit/>
            </a:bodyPr>
            <a:lstStyle/>
            <a:p>
              <a:pPr marL="0" marR="0" lvl="0" indent="0" algn="ctr"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6011">
                        <a:srgbClr val="353535"/>
                      </a:gs>
                      <a:gs pos="19000">
                        <a:srgbClr val="353535"/>
                      </a:gs>
                    </a:gsLst>
                    <a:lin ang="5400000" scaled="0"/>
                  </a:gradFill>
                  <a:effectLst/>
                  <a:uLnTx/>
                  <a:uFillTx/>
                  <a:latin typeface="Segoe UI Semilight"/>
                  <a:ea typeface="+mn-ea"/>
                  <a:cs typeface="+mn-cs"/>
                </a:rPr>
                <a:t>Marketing</a:t>
              </a:r>
            </a:p>
          </p:txBody>
        </p:sp>
        <p:sp>
          <p:nvSpPr>
            <p:cNvPr id="41" name="TextBox 40"/>
            <p:cNvSpPr txBox="1"/>
            <p:nvPr/>
          </p:nvSpPr>
          <p:spPr>
            <a:xfrm>
              <a:off x="3612226" y="4535360"/>
              <a:ext cx="1737360" cy="849253"/>
            </a:xfrm>
            <a:prstGeom prst="rect">
              <a:avLst/>
            </a:prstGeom>
            <a:noFill/>
          </p:spPr>
          <p:txBody>
            <a:bodyPr wrap="square" lIns="179158" tIns="143326" rIns="179158" bIns="143326" rtlCol="0">
              <a:spAutoFit/>
            </a:bodyPr>
            <a:lstStyle/>
            <a:p>
              <a:pPr marL="0" marR="0" lvl="0" indent="0" algn="ctr" defTabSz="895526" rtl="0" eaLnBrk="1" fontAlgn="auto" latinLnBrk="0" hangingPunct="1">
                <a:lnSpc>
                  <a:spcPct val="90000"/>
                </a:lnSpc>
                <a:spcBef>
                  <a:spcPts val="0"/>
                </a:spcBef>
                <a:spcAft>
                  <a:spcPts val="588"/>
                </a:spcAft>
                <a:buClrTx/>
                <a:buSzTx/>
                <a:buFontTx/>
                <a:buNone/>
                <a:tabLst/>
                <a:defRPr/>
              </a:pPr>
              <a:r>
                <a:rPr kumimoji="0" lang="en-US" sz="1961" b="0" i="0" u="none" strike="noStrike" kern="0" cap="none" spc="0" normalizeH="0" baseline="0" noProof="0" dirty="0">
                  <a:ln>
                    <a:noFill/>
                  </a:ln>
                  <a:gradFill>
                    <a:gsLst>
                      <a:gs pos="6011">
                        <a:srgbClr val="353535"/>
                      </a:gs>
                      <a:gs pos="19000">
                        <a:srgbClr val="353535"/>
                      </a:gs>
                    </a:gsLst>
                    <a:lin ang="5400000" scaled="0"/>
                  </a:gradFill>
                  <a:effectLst/>
                  <a:uLnTx/>
                  <a:uFillTx/>
                  <a:latin typeface="Segoe UI Semilight"/>
                  <a:ea typeface="+mn-ea"/>
                  <a:cs typeface="+mn-cs"/>
                </a:rPr>
                <a:t>Finance and Operations</a:t>
              </a:r>
            </a:p>
          </p:txBody>
        </p:sp>
        <p:pic>
          <p:nvPicPr>
            <p:cNvPr id="34" name="Graphic 33">
              <a:extLst>
                <a:ext uri="{FF2B5EF4-FFF2-40B4-BE49-F238E27FC236}">
                  <a16:creationId xmlns:a16="http://schemas.microsoft.com/office/drawing/2014/main" id="{77864E11-4AED-4AF5-9BED-840895AB9C5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8854" y="4031558"/>
              <a:ext cx="1554480" cy="302992"/>
            </a:xfrm>
            <a:prstGeom prst="rect">
              <a:avLst/>
            </a:prstGeom>
          </p:spPr>
        </p:pic>
      </p:grpSp>
    </p:spTree>
    <p:extLst>
      <p:ext uri="{BB962C8B-B14F-4D97-AF65-F5344CB8AC3E}">
        <p14:creationId xmlns:p14="http://schemas.microsoft.com/office/powerpoint/2010/main" val="328696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00" fill="hold"/>
                                        <p:tgtEl>
                                          <p:spTgt spid="2"/>
                                        </p:tgtEl>
                                        <p:attrNameLst>
                                          <p:attrName>ppt_x</p:attrName>
                                        </p:attrNameLst>
                                      </p:cBhvr>
                                      <p:tavLst>
                                        <p:tav tm="0">
                                          <p:val>
                                            <p:strVal val="#ppt_x"/>
                                          </p:val>
                                        </p:tav>
                                        <p:tav tm="100000">
                                          <p:val>
                                            <p:strVal val="#ppt_x"/>
                                          </p:val>
                                        </p:tav>
                                      </p:tavLst>
                                    </p:anim>
                                    <p:anim calcmode="lin" valueType="num">
                                      <p:cBhvr additive="base">
                                        <p:cTn id="8" dur="7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226602" y="1383126"/>
            <a:ext cx="5417244" cy="4963886"/>
          </a:xfrm>
          <a:prstGeom prst="rect">
            <a:avLst/>
          </a:prstGeom>
          <a:solidFill>
            <a:schemeClr val="bg1">
              <a:lumMod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p:cNvSpPr>
            <a:spLocks noGrp="1"/>
          </p:cNvSpPr>
          <p:nvPr>
            <p:ph type="title"/>
          </p:nvPr>
        </p:nvSpPr>
        <p:spPr/>
        <p:txBody>
          <a:bodyPr/>
          <a:lstStyle/>
          <a:p>
            <a:r>
              <a:rPr lang="en-US" sz="4400"/>
              <a:t>Two Dynamics 365 Editions</a:t>
            </a:r>
          </a:p>
        </p:txBody>
      </p:sp>
      <p:sp>
        <p:nvSpPr>
          <p:cNvPr id="6" name="Rectangle 5"/>
          <p:cNvSpPr/>
          <p:nvPr/>
        </p:nvSpPr>
        <p:spPr bwMode="auto">
          <a:xfrm>
            <a:off x="6603504" y="1618348"/>
            <a:ext cx="4663440" cy="86246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rtl="0" eaLnBrk="1" fontAlgn="base" latinLnBrk="0" hangingPunct="1">
              <a:lnSpc>
                <a:spcPct val="80000"/>
              </a:lnSpc>
              <a:spcBef>
                <a:spcPct val="0"/>
              </a:spcBef>
              <a:spcAft>
                <a:spcPct val="0"/>
              </a:spcAft>
              <a:buClrTx/>
              <a:buSzTx/>
              <a:buFontTx/>
              <a:buNone/>
              <a:tabLst/>
              <a:defRPr/>
            </a:pPr>
            <a:r>
              <a:rPr kumimoji="0" lang="en-US" sz="2800" b="1" i="0" u="none" strike="noStrike" kern="0" cap="none" spc="-67"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Enterprise edition</a:t>
            </a:r>
          </a:p>
        </p:txBody>
      </p:sp>
      <p:sp>
        <p:nvSpPr>
          <p:cNvPr id="12" name="TextBox 11"/>
          <p:cNvSpPr txBox="1"/>
          <p:nvPr/>
        </p:nvSpPr>
        <p:spPr>
          <a:xfrm>
            <a:off x="6603504" y="2736506"/>
            <a:ext cx="4953283" cy="1757404"/>
          </a:xfrm>
          <a:prstGeom prst="rect">
            <a:avLst/>
          </a:prstGeom>
          <a:noFill/>
        </p:spPr>
        <p:txBody>
          <a:bodyPr wrap="square" lIns="182880" tIns="146304" rIns="182880" bIns="146304" rtlCol="0" anchor="t">
            <a:spAutoFit/>
          </a:bodyPr>
          <a:lstStyle/>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Optimized for 250+ Employees</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Comprises CRMOL and AX</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Online / On premises dual use rights</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20 user minimum on AX related SKUs</a:t>
            </a:r>
          </a:p>
        </p:txBody>
      </p:sp>
      <p:sp>
        <p:nvSpPr>
          <p:cNvPr id="8" name="Rectangle 7"/>
          <p:cNvSpPr/>
          <p:nvPr/>
        </p:nvSpPr>
        <p:spPr bwMode="auto">
          <a:xfrm>
            <a:off x="796827" y="1618347"/>
            <a:ext cx="4663440" cy="862461"/>
          </a:xfrm>
          <a:prstGeom prst="rect">
            <a:avLst/>
          </a:prstGeom>
          <a:solidFill>
            <a:schemeClr val="tx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rtl="0" eaLnBrk="1" fontAlgn="base" latinLnBrk="0" hangingPunct="1">
              <a:lnSpc>
                <a:spcPct val="80000"/>
              </a:lnSpc>
              <a:spcBef>
                <a:spcPct val="0"/>
              </a:spcBef>
              <a:spcAft>
                <a:spcPct val="0"/>
              </a:spcAft>
              <a:buClrTx/>
              <a:buSzTx/>
              <a:buFontTx/>
              <a:buNone/>
              <a:tabLst/>
              <a:defRPr/>
            </a:pPr>
            <a:r>
              <a:rPr kumimoji="0" lang="en-US" sz="2800" b="1" i="0" u="none" strike="noStrike" kern="0" cap="none" spc="-67"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Business edition</a:t>
            </a:r>
          </a:p>
        </p:txBody>
      </p:sp>
      <p:sp>
        <p:nvSpPr>
          <p:cNvPr id="9" name="TextBox 8"/>
          <p:cNvSpPr txBox="1"/>
          <p:nvPr/>
        </p:nvSpPr>
        <p:spPr>
          <a:xfrm>
            <a:off x="796826" y="2736506"/>
            <a:ext cx="4872453" cy="2834622"/>
          </a:xfrm>
          <a:prstGeom prst="rect">
            <a:avLst/>
          </a:prstGeom>
          <a:noFill/>
        </p:spPr>
        <p:txBody>
          <a:bodyPr wrap="square" lIns="182880" tIns="146304" rIns="182880" bIns="146304" rtlCol="0">
            <a:spAutoFit/>
          </a:bodyPr>
          <a:lstStyle>
            <a:defPPr>
              <a:defRPr lang="en-US"/>
            </a:defPPr>
            <a:lvl1pPr marL="233363" indent="-233363" defTabSz="932742">
              <a:spcAft>
                <a:spcPts val="600"/>
              </a:spcAft>
              <a:buFont typeface="Arial" panose="020B0604020202020204" pitchFamily="34" charset="0"/>
              <a:buChar char="•"/>
              <a:defRPr sz="2400"/>
            </a:lvl1pPr>
          </a:lstStyle>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Optimized for 10-250 Employees</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Dynamics 365 for Financials </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Sales (future), Marketing (future), and Customer Service (future)</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Cloud Only</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505050"/>
                </a:solidFill>
                <a:effectLst/>
                <a:uLnTx/>
                <a:uFillTx/>
                <a:latin typeface="Segoe UI"/>
                <a:ea typeface="+mn-ea"/>
                <a:cs typeface="+mn-cs"/>
              </a:rPr>
              <a:t>300 seat maximum</a:t>
            </a:r>
          </a:p>
          <a:p>
            <a:pPr marL="233363" marR="0" lvl="0" indent="-233363" algn="l" defTabSz="932742"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000" b="0" i="0" u="none" strike="noStrike" kern="0" cap="none" spc="0" normalizeH="0" baseline="0" noProof="0">
              <a:ln>
                <a:noFill/>
              </a:ln>
              <a:solidFill>
                <a:srgbClr val="505050"/>
              </a:solidFill>
              <a:effectLst/>
              <a:uLnTx/>
              <a:uFillTx/>
              <a:latin typeface="Segoe UI"/>
              <a:ea typeface="+mn-ea"/>
              <a:cs typeface="+mn-cs"/>
            </a:endParaRPr>
          </a:p>
        </p:txBody>
      </p:sp>
      <p:sp>
        <p:nvSpPr>
          <p:cNvPr id="2" name="TextBox 1"/>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Tree>
    <p:extLst>
      <p:ext uri="{BB962C8B-B14F-4D97-AF65-F5344CB8AC3E}">
        <p14:creationId xmlns:p14="http://schemas.microsoft.com/office/powerpoint/2010/main" val="3643752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bwMode="auto">
          <a:xfrm>
            <a:off x="4515675" y="2935378"/>
            <a:ext cx="1462832" cy="722703"/>
          </a:xfrm>
          <a:prstGeom prst="rect">
            <a:avLst/>
          </a:prstGeom>
          <a:solidFill>
            <a:srgbClr val="0070C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FIELD SERVICE</a:t>
            </a:r>
            <a:endParaRPr kumimoji="0" lang="en-US" sz="1400" b="1" i="1"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65" name="Rectangle 64"/>
          <p:cNvSpPr/>
          <p:nvPr/>
        </p:nvSpPr>
        <p:spPr bwMode="auto">
          <a:xfrm>
            <a:off x="2936905" y="2935378"/>
            <a:ext cx="1462832" cy="722703"/>
          </a:xfrm>
          <a:prstGeom prst="rect">
            <a:avLst/>
          </a:prstGeom>
          <a:solidFill>
            <a:srgbClr val="0070C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SALES</a:t>
            </a: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72" name="Rectangle 71"/>
          <p:cNvSpPr/>
          <p:nvPr/>
        </p:nvSpPr>
        <p:spPr>
          <a:xfrm>
            <a:off x="1358135" y="2935378"/>
            <a:ext cx="1462832" cy="73477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14" tIns="89630" rIns="0" rtlCol="0" anchor="t"/>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Segoe UI Semibold" panose="020B0702040204020203" pitchFamily="34" charset="0"/>
              </a:rPr>
              <a:t>POWERAPPS</a:t>
            </a:r>
            <a:r>
              <a:rPr kumimoji="0" lang="en-US" sz="1400" b="1" i="0" u="none" strike="noStrike" kern="0" cap="none" spc="0" normalizeH="0" baseline="0" noProof="0">
                <a:ln>
                  <a:noFill/>
                </a:ln>
                <a:solidFill>
                  <a:srgbClr val="FFFFFF"/>
                </a:solidFill>
                <a:effectLst/>
                <a:uLnTx/>
                <a:uFillTx/>
                <a:latin typeface="Segoe UI Semilight"/>
                <a:ea typeface="+mn-ea"/>
                <a:cs typeface="Segoe UI Semibold" panose="020B0702040204020203" pitchFamily="34" charset="0"/>
              </a:rPr>
              <a:t> </a:t>
            </a:r>
          </a:p>
        </p:txBody>
      </p:sp>
      <p:grpSp>
        <p:nvGrpSpPr>
          <p:cNvPr id="43" name="Group 42"/>
          <p:cNvGrpSpPr/>
          <p:nvPr/>
        </p:nvGrpSpPr>
        <p:grpSpPr>
          <a:xfrm>
            <a:off x="1345653" y="5723023"/>
            <a:ext cx="9460138" cy="482042"/>
            <a:chOff x="448213" y="3512955"/>
            <a:chExt cx="11295575" cy="451998"/>
          </a:xfrm>
          <a:solidFill>
            <a:srgbClr val="5C2D91"/>
          </a:solidFill>
        </p:grpSpPr>
        <p:sp>
          <p:nvSpPr>
            <p:cNvPr id="44" name="Rectangle 43"/>
            <p:cNvSpPr/>
            <p:nvPr/>
          </p:nvSpPr>
          <p:spPr bwMode="auto">
            <a:xfrm>
              <a:off x="448213" y="3512955"/>
              <a:ext cx="11295575" cy="451998"/>
            </a:xfrm>
            <a:prstGeom prst="rect">
              <a:avLst/>
            </a:prstGeom>
            <a:grp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1414" rIns="91414"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TEAM MEMBERS</a:t>
              </a:r>
            </a:p>
          </p:txBody>
        </p:sp>
        <p:sp>
          <p:nvSpPr>
            <p:cNvPr id="55" name="Rectangle 54"/>
            <p:cNvSpPr/>
            <p:nvPr/>
          </p:nvSpPr>
          <p:spPr bwMode="auto">
            <a:xfrm>
              <a:off x="9858447" y="3525238"/>
              <a:ext cx="1869743" cy="39319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400" b="1"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sp>
        <p:nvSpPr>
          <p:cNvPr id="7" name="Title 6"/>
          <p:cNvSpPr>
            <a:spLocks noGrp="1"/>
          </p:cNvSpPr>
          <p:nvPr>
            <p:ph type="title"/>
          </p:nvPr>
        </p:nvSpPr>
        <p:spPr>
          <a:xfrm>
            <a:off x="468884" y="167922"/>
            <a:ext cx="11276001" cy="899537"/>
          </a:xfrm>
        </p:spPr>
        <p:txBody>
          <a:bodyPr anchor="ctr"/>
          <a:lstStyle/>
          <a:p>
            <a:r>
              <a:rPr lang="en-US" sz="3600"/>
              <a:t>Name change for Dynamics 365 Plans</a:t>
            </a:r>
          </a:p>
        </p:txBody>
      </p:sp>
      <p:sp>
        <p:nvSpPr>
          <p:cNvPr id="25" name="Rectangle 24"/>
          <p:cNvSpPr/>
          <p:nvPr/>
        </p:nvSpPr>
        <p:spPr bwMode="auto">
          <a:xfrm>
            <a:off x="1214936" y="1267190"/>
            <a:ext cx="9540316" cy="641463"/>
          </a:xfrm>
          <a:prstGeom prst="rect">
            <a:avLst/>
          </a:prstGeom>
          <a:solidFill>
            <a:schemeClr val="accent3"/>
          </a:solid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568"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DYNAMICS 365 PLAN</a:t>
            </a:r>
            <a:r>
              <a:rPr kumimoji="0" lang="en-US" sz="1568" b="1"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light"/>
              </a:rPr>
              <a:t>        $ 210</a:t>
            </a:r>
            <a:endPar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26" name="Rectangle 25"/>
          <p:cNvSpPr/>
          <p:nvPr/>
        </p:nvSpPr>
        <p:spPr bwMode="auto">
          <a:xfrm>
            <a:off x="1252646" y="2170779"/>
            <a:ext cx="4706330" cy="596529"/>
          </a:xfrm>
          <a:prstGeom prst="rect">
            <a:avLst/>
          </a:prstGeom>
          <a:solidFill>
            <a:schemeClr val="accent3"/>
          </a:solid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CUSTOMER ENGAGEMENT PLAN</a:t>
            </a:r>
          </a:p>
        </p:txBody>
      </p:sp>
      <p:sp>
        <p:nvSpPr>
          <p:cNvPr id="40" name="TextBox 39"/>
          <p:cNvSpPr txBox="1"/>
          <p:nvPr/>
        </p:nvSpPr>
        <p:spPr>
          <a:xfrm>
            <a:off x="5705570" y="2302761"/>
            <a:ext cx="369345"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 name="TextBox 1"/>
          <p:cNvSpPr txBox="1"/>
          <p:nvPr/>
        </p:nvSpPr>
        <p:spPr>
          <a:xfrm>
            <a:off x="10284281" y="5775404"/>
            <a:ext cx="558407"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$8</a:t>
            </a:r>
          </a:p>
        </p:txBody>
      </p:sp>
      <p:sp>
        <p:nvSpPr>
          <p:cNvPr id="38" name="TextBox 37"/>
          <p:cNvSpPr txBox="1"/>
          <p:nvPr/>
        </p:nvSpPr>
        <p:spPr>
          <a:xfrm>
            <a:off x="5237290" y="2147009"/>
            <a:ext cx="747535" cy="521415"/>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light"/>
                <a:ea typeface="+mn-ea"/>
                <a:cs typeface="+mn-cs"/>
              </a:rPr>
              <a:t>$115</a:t>
            </a:r>
          </a:p>
        </p:txBody>
      </p:sp>
      <p:sp>
        <p:nvSpPr>
          <p:cNvPr id="39" name="TextBox 38"/>
          <p:cNvSpPr txBox="1"/>
          <p:nvPr/>
        </p:nvSpPr>
        <p:spPr>
          <a:xfrm>
            <a:off x="10080492" y="1768442"/>
            <a:ext cx="834106" cy="489296"/>
          </a:xfrm>
          <a:prstGeom prst="rect">
            <a:avLst/>
          </a:prstGeom>
          <a:noFill/>
        </p:spPr>
        <p:txBody>
          <a:bodyPr wrap="squar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$210</a:t>
            </a:r>
          </a:p>
        </p:txBody>
      </p:sp>
      <p:sp>
        <p:nvSpPr>
          <p:cNvPr id="48" name="TextBox 47"/>
          <p:cNvSpPr txBox="1"/>
          <p:nvPr/>
        </p:nvSpPr>
        <p:spPr>
          <a:xfrm>
            <a:off x="5332123" y="3215026"/>
            <a:ext cx="652972"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$95</a:t>
            </a:r>
          </a:p>
        </p:txBody>
      </p:sp>
      <p:sp>
        <p:nvSpPr>
          <p:cNvPr id="49" name="TextBox 48"/>
          <p:cNvSpPr txBox="1"/>
          <p:nvPr/>
        </p:nvSpPr>
        <p:spPr>
          <a:xfrm>
            <a:off x="3771770" y="3215027"/>
            <a:ext cx="652972"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$95</a:t>
            </a:r>
          </a:p>
        </p:txBody>
      </p:sp>
      <p:sp>
        <p:nvSpPr>
          <p:cNvPr id="62" name="TextBox 61"/>
          <p:cNvSpPr txBox="1"/>
          <p:nvPr/>
        </p:nvSpPr>
        <p:spPr>
          <a:xfrm>
            <a:off x="2199125" y="3185498"/>
            <a:ext cx="662588" cy="493142"/>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$40</a:t>
            </a:r>
          </a:p>
        </p:txBody>
      </p:sp>
      <p:sp>
        <p:nvSpPr>
          <p:cNvPr id="27" name="Rectangle 26"/>
          <p:cNvSpPr/>
          <p:nvPr/>
        </p:nvSpPr>
        <p:spPr bwMode="auto">
          <a:xfrm>
            <a:off x="2943653" y="3771572"/>
            <a:ext cx="1462832" cy="722703"/>
          </a:xfrm>
          <a:prstGeom prst="rect">
            <a:avLst/>
          </a:prstGeom>
          <a:solidFill>
            <a:srgbClr val="0070C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CUSTOMER SERVICE</a:t>
            </a:r>
          </a:p>
        </p:txBody>
      </p:sp>
      <p:sp>
        <p:nvSpPr>
          <p:cNvPr id="28" name="Rectangle 27"/>
          <p:cNvSpPr/>
          <p:nvPr/>
        </p:nvSpPr>
        <p:spPr bwMode="auto">
          <a:xfrm>
            <a:off x="4515675" y="3761388"/>
            <a:ext cx="1462832" cy="722703"/>
          </a:xfrm>
          <a:prstGeom prst="rect">
            <a:avLst/>
          </a:prstGeom>
          <a:solidFill>
            <a:srgbClr val="0070C0"/>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3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PROJECT SERVICE AUTOMATION </a:t>
            </a:r>
          </a:p>
        </p:txBody>
      </p:sp>
      <p:sp>
        <p:nvSpPr>
          <p:cNvPr id="29" name="TextBox 28"/>
          <p:cNvSpPr txBox="1"/>
          <p:nvPr/>
        </p:nvSpPr>
        <p:spPr>
          <a:xfrm>
            <a:off x="5392348" y="4084411"/>
            <a:ext cx="652972"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$95</a:t>
            </a:r>
          </a:p>
        </p:txBody>
      </p:sp>
      <p:sp>
        <p:nvSpPr>
          <p:cNvPr id="30" name="TextBox 29"/>
          <p:cNvSpPr txBox="1"/>
          <p:nvPr/>
        </p:nvSpPr>
        <p:spPr>
          <a:xfrm>
            <a:off x="3766265" y="4067994"/>
            <a:ext cx="652972"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$95</a:t>
            </a:r>
          </a:p>
        </p:txBody>
      </p:sp>
      <p:sp>
        <p:nvSpPr>
          <p:cNvPr id="31" name="Rectangle 30"/>
          <p:cNvSpPr/>
          <p:nvPr/>
        </p:nvSpPr>
        <p:spPr bwMode="auto">
          <a:xfrm>
            <a:off x="6075011" y="2170132"/>
            <a:ext cx="4706330" cy="608100"/>
          </a:xfrm>
          <a:prstGeom prst="rect">
            <a:avLst/>
          </a:prstGeom>
          <a:solidFill>
            <a:schemeClr val="accent3"/>
          </a:solidFill>
          <a:ln w="28575">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UNIFIED OPERATIONS PLAN</a:t>
            </a:r>
          </a:p>
        </p:txBody>
      </p:sp>
      <p:sp>
        <p:nvSpPr>
          <p:cNvPr id="32" name="TextBox 31"/>
          <p:cNvSpPr txBox="1"/>
          <p:nvPr/>
        </p:nvSpPr>
        <p:spPr>
          <a:xfrm>
            <a:off x="10527838" y="2301609"/>
            <a:ext cx="369345"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4" name="TextBox 33"/>
          <p:cNvSpPr txBox="1"/>
          <p:nvPr/>
        </p:nvSpPr>
        <p:spPr>
          <a:xfrm>
            <a:off x="10024355" y="2144298"/>
            <a:ext cx="779591" cy="521415"/>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solidFill>
                  <a:srgbClr val="FFFFFF"/>
                </a:solidFill>
                <a:effectLst/>
                <a:uLnTx/>
                <a:uFillTx/>
                <a:latin typeface="Segoe UI Semilight"/>
                <a:ea typeface="+mn-ea"/>
                <a:cs typeface="+mn-cs"/>
              </a:rPr>
              <a:t>$190</a:t>
            </a:r>
          </a:p>
        </p:txBody>
      </p:sp>
      <p:sp>
        <p:nvSpPr>
          <p:cNvPr id="36" name="Rectangle 35"/>
          <p:cNvSpPr/>
          <p:nvPr/>
        </p:nvSpPr>
        <p:spPr bwMode="auto">
          <a:xfrm>
            <a:off x="7757635" y="2915389"/>
            <a:ext cx="1211388" cy="722703"/>
          </a:xfrm>
          <a:prstGeom prst="rect">
            <a:avLst/>
          </a:prstGeom>
          <a:solidFill>
            <a:srgbClr val="0078D7"/>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RETAIL</a:t>
            </a: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37" name="Rectangle 36"/>
          <p:cNvSpPr/>
          <p:nvPr/>
        </p:nvSpPr>
        <p:spPr>
          <a:xfrm>
            <a:off x="6178865" y="2915389"/>
            <a:ext cx="1462832" cy="734770"/>
          </a:xfrm>
          <a:prstGeom prst="rect">
            <a:avLst/>
          </a:prstGeom>
          <a:solidFill>
            <a:srgbClr val="C00000"/>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1414" tIns="89630" rIns="0" rtlCol="0" anchor="t"/>
          <a:lstStyle/>
          <a:p>
            <a:pPr marL="0" marR="0" lvl="0" indent="0" algn="l" defTabSz="91404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Segoe UI Semibold" panose="020B0702040204020203" pitchFamily="34" charset="0"/>
              </a:rPr>
              <a:t>POWERAPPS </a:t>
            </a:r>
          </a:p>
        </p:txBody>
      </p:sp>
      <p:sp>
        <p:nvSpPr>
          <p:cNvPr id="50" name="TextBox 49"/>
          <p:cNvSpPr txBox="1"/>
          <p:nvPr/>
        </p:nvSpPr>
        <p:spPr>
          <a:xfrm>
            <a:off x="7019856" y="3191631"/>
            <a:ext cx="662588" cy="493142"/>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$40</a:t>
            </a:r>
          </a:p>
        </p:txBody>
      </p:sp>
      <p:sp>
        <p:nvSpPr>
          <p:cNvPr id="59" name="Rectangle 58"/>
          <p:cNvSpPr/>
          <p:nvPr/>
        </p:nvSpPr>
        <p:spPr bwMode="auto">
          <a:xfrm>
            <a:off x="7764186" y="3734029"/>
            <a:ext cx="1211388" cy="722703"/>
          </a:xfrm>
          <a:prstGeom prst="rect">
            <a:avLst/>
          </a:prstGeom>
          <a:solidFill>
            <a:srgbClr val="0078D7"/>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30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TALENT</a:t>
            </a:r>
          </a:p>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52" name="TextBox 51"/>
          <p:cNvSpPr txBox="1"/>
          <p:nvPr/>
        </p:nvSpPr>
        <p:spPr>
          <a:xfrm>
            <a:off x="10548766" y="1759186"/>
            <a:ext cx="369345"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66" name="Rectangle 65"/>
          <p:cNvSpPr/>
          <p:nvPr/>
        </p:nvSpPr>
        <p:spPr bwMode="auto">
          <a:xfrm>
            <a:off x="6092907" y="5157148"/>
            <a:ext cx="4706330" cy="448149"/>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ACTIVITY</a:t>
            </a:r>
          </a:p>
        </p:txBody>
      </p:sp>
      <p:sp>
        <p:nvSpPr>
          <p:cNvPr id="67" name="TextBox 66"/>
          <p:cNvSpPr txBox="1"/>
          <p:nvPr/>
        </p:nvSpPr>
        <p:spPr>
          <a:xfrm>
            <a:off x="10076036" y="5114141"/>
            <a:ext cx="652972" cy="489296"/>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$50</a:t>
            </a:r>
          </a:p>
        </p:txBody>
      </p:sp>
      <p:sp>
        <p:nvSpPr>
          <p:cNvPr id="45" name="TextBox 44"/>
          <p:cNvSpPr txBox="1"/>
          <p:nvPr/>
        </p:nvSpPr>
        <p:spPr>
          <a:xfrm>
            <a:off x="8385147" y="3230668"/>
            <a:ext cx="717082" cy="489296"/>
          </a:xfrm>
          <a:prstGeom prst="rect">
            <a:avLst/>
          </a:prstGeom>
          <a:noFill/>
        </p:spPr>
        <p:txBody>
          <a:bodyPr wrap="none" lIns="182854" tIns="146284" rIns="182854" bIns="146284" rtlCol="0">
            <a:spAutoFit/>
          </a:body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$170</a:t>
            </a:r>
          </a:p>
        </p:txBody>
      </p:sp>
      <p:sp>
        <p:nvSpPr>
          <p:cNvPr id="47" name="TextBox 46"/>
          <p:cNvSpPr txBox="1"/>
          <p:nvPr/>
        </p:nvSpPr>
        <p:spPr>
          <a:xfrm>
            <a:off x="8363328" y="4039800"/>
            <a:ext cx="662588" cy="493142"/>
          </a:xfrm>
          <a:prstGeom prst="rect">
            <a:avLst/>
          </a:prstGeom>
          <a:noFill/>
        </p:spPr>
        <p:txBody>
          <a:bodyPr wrap="non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light"/>
                <a:ea typeface="+mn-ea"/>
                <a:cs typeface="+mn-cs"/>
              </a:rPr>
              <a:t>$40</a:t>
            </a:r>
          </a:p>
        </p:txBody>
      </p:sp>
      <p:sp>
        <p:nvSpPr>
          <p:cNvPr id="41" name="TextBox 40"/>
          <p:cNvSpPr txBox="1"/>
          <p:nvPr/>
        </p:nvSpPr>
        <p:spPr>
          <a:xfrm>
            <a:off x="7400449" y="4122009"/>
            <a:ext cx="1196640" cy="440827"/>
          </a:xfrm>
          <a:prstGeom prst="rect">
            <a:avLst/>
          </a:prstGeom>
          <a:noFill/>
        </p:spPr>
        <p:txBody>
          <a:bodyPr wrap="square" lIns="182854" tIns="146284" rIns="182854" bIns="146284" rtlCol="0">
            <a:spAutoFit/>
          </a:body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a:ln>
                  <a:noFill/>
                </a:ln>
                <a:solidFill>
                  <a:srgbClr val="FFFFFF"/>
                </a:solidFill>
                <a:effectLst/>
                <a:uLnTx/>
                <a:uFillTx/>
                <a:latin typeface="Segoe UI Semilight"/>
                <a:ea typeface="+mn-ea"/>
                <a:cs typeface="+mn-cs"/>
              </a:rPr>
              <a:t>5 seat min</a:t>
            </a:r>
          </a:p>
        </p:txBody>
      </p:sp>
      <p:sp>
        <p:nvSpPr>
          <p:cNvPr id="46" name="Rectangle 45"/>
          <p:cNvSpPr/>
          <p:nvPr/>
        </p:nvSpPr>
        <p:spPr bwMode="auto">
          <a:xfrm>
            <a:off x="9059551" y="2914802"/>
            <a:ext cx="1714277" cy="1541345"/>
          </a:xfrm>
          <a:prstGeom prst="rect">
            <a:avLst/>
          </a:prstGeom>
          <a:solidFill>
            <a:srgbClr val="0078D7"/>
          </a:solidFill>
          <a:ln w="28575">
            <a:solidFill>
              <a:schemeClr val="tx1"/>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27" tIns="91427"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ts val="0"/>
              </a:spcAft>
              <a:buClrTx/>
              <a:buSzTx/>
              <a:buFontTx/>
              <a:buNone/>
              <a:tabLst/>
              <a:defRPr/>
            </a:pP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rPr>
              <a:t>FINANCE AND OPERATIONS</a:t>
            </a:r>
            <a:endParaRPr kumimoji="0" lang="en-US" sz="1400" b="1" i="1"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itchFamily="34" charset="0"/>
              <a:cs typeface="Segoe UI Semibold" panose="020B0702040204020203" pitchFamily="34" charset="0"/>
            </a:endParaRPr>
          </a:p>
        </p:txBody>
      </p:sp>
      <p:sp>
        <p:nvSpPr>
          <p:cNvPr id="42" name="Rectangle 41"/>
          <p:cNvSpPr/>
          <p:nvPr/>
        </p:nvSpPr>
        <p:spPr>
          <a:xfrm>
            <a:off x="2465216" y="6539070"/>
            <a:ext cx="7470523" cy="280678"/>
          </a:xfrm>
          <a:prstGeom prst="rect">
            <a:avLst/>
          </a:prstGeom>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200" b="0" i="0" u="none" strike="noStrike" kern="0" cap="none" spc="-70" normalizeH="0" baseline="0" noProof="0">
                <a:ln>
                  <a:noFill/>
                </a:ln>
                <a:solidFill>
                  <a:srgbClr val="FFFFFF">
                    <a:lumMod val="50000"/>
                  </a:srgbClr>
                </a:solidFill>
                <a:effectLst/>
                <a:uLnTx/>
                <a:uFillTx/>
                <a:latin typeface="Segoe UI Light" panose="020B0502040204020203" pitchFamily="34" charset="0"/>
                <a:ea typeface="+mn-ea"/>
                <a:cs typeface="Segoe UI Light" panose="020B0502040204020203" pitchFamily="34" charset="0"/>
              </a:rPr>
              <a:t>All pricing subject to change please consult price list for actual pricing</a:t>
            </a:r>
            <a:endParaRPr kumimoji="0" lang="en-US" sz="1200" b="0" i="0" u="none" strike="noStrike" kern="1200" cap="none" spc="0" normalizeH="0" baseline="0" noProof="0">
              <a:ln>
                <a:noFill/>
              </a:ln>
              <a:solidFill>
                <a:srgbClr val="FFFFFF">
                  <a:lumMod val="50000"/>
                </a:srgbClr>
              </a:solidFill>
              <a:effectLst/>
              <a:uLnTx/>
              <a:uFillTx/>
              <a:latin typeface="Segoe UI Light" panose="020B0502040204020203" pitchFamily="34" charset="0"/>
              <a:ea typeface="+mn-ea"/>
              <a:cs typeface="Segoe UI Light" panose="020B0502040204020203" pitchFamily="34" charset="0"/>
            </a:endParaRPr>
          </a:p>
        </p:txBody>
      </p:sp>
      <p:sp>
        <p:nvSpPr>
          <p:cNvPr id="51" name="Rectangle 50">
            <a:extLst>
              <a:ext uri="{FF2B5EF4-FFF2-40B4-BE49-F238E27FC236}">
                <a16:creationId xmlns:a16="http://schemas.microsoft.com/office/drawing/2014/main" id="{ED2467D0-8A93-4912-826D-15BDB6EFD9F2}"/>
              </a:ext>
            </a:extLst>
          </p:cNvPr>
          <p:cNvSpPr/>
          <p:nvPr/>
        </p:nvSpPr>
        <p:spPr bwMode="auto">
          <a:xfrm>
            <a:off x="6092908" y="4585531"/>
            <a:ext cx="4699817" cy="448149"/>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89630" rIns="179259"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anose="020B0502040204020203" pitchFamily="34" charset="0"/>
                <a:cs typeface="Segoe UI" panose="020B0502040204020203" pitchFamily="34" charset="0"/>
              </a:rPr>
              <a:t>DEVICE         </a:t>
            </a:r>
            <a:r>
              <a:rPr kumimoji="0" lang="en-US" sz="1400" b="1"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anose="020B0502040204020203" pitchFamily="34" charset="0"/>
                <a:cs typeface="Segoe UI" panose="020B0502040204020203" pitchFamily="34" charset="0"/>
              </a:rPr>
              <a:t>                                                           </a:t>
            </a: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Semilight"/>
                <a:ea typeface="Segoe UI" panose="020B0502040204020203" pitchFamily="34" charset="0"/>
                <a:cs typeface="Segoe UI" panose="020B0502040204020203" pitchFamily="34" charset="0"/>
              </a:rPr>
              <a:t>$75</a:t>
            </a:r>
          </a:p>
        </p:txBody>
      </p:sp>
      <p:sp>
        <p:nvSpPr>
          <p:cNvPr id="54" name="TextBox 53">
            <a:extLst>
              <a:ext uri="{FF2B5EF4-FFF2-40B4-BE49-F238E27FC236}">
                <a16:creationId xmlns:a16="http://schemas.microsoft.com/office/drawing/2014/main" id="{E5123639-8278-4BCC-A523-491A00D2FFD1}"/>
              </a:ext>
            </a:extLst>
          </p:cNvPr>
          <p:cNvSpPr txBox="1"/>
          <p:nvPr/>
        </p:nvSpPr>
        <p:spPr>
          <a:xfrm>
            <a:off x="9011623" y="3638092"/>
            <a:ext cx="2025461" cy="880885"/>
          </a:xfrm>
          <a:prstGeom prst="rect">
            <a:avLst/>
          </a:prstGeom>
          <a:noFill/>
        </p:spPr>
        <p:txBody>
          <a:bodyPr wrap="squar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200" b="0" i="1" u="none" strike="noStrike" kern="0" cap="none" spc="0" normalizeH="0" baseline="0" noProof="0">
                <a:ln>
                  <a:noFill/>
                </a:ln>
                <a:solidFill>
                  <a:srgbClr val="FFFFFF"/>
                </a:solidFill>
                <a:effectLst/>
                <a:uLnTx/>
                <a:uFillTx/>
                <a:latin typeface="Segoe UI Semilight"/>
                <a:ea typeface="+mn-ea"/>
                <a:cs typeface="Segoe UI" panose="020B0502040204020203" pitchFamily="34" charset="0"/>
              </a:rPr>
              <a:t>20 seat min</a:t>
            </a:r>
          </a:p>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1200" b="0" i="1" u="none" strike="noStrike" kern="0" cap="none" spc="0" normalizeH="0" baseline="0" noProof="0">
                <a:ln>
                  <a:noFill/>
                </a:ln>
                <a:solidFill>
                  <a:srgbClr val="FFFFFF"/>
                </a:solidFill>
                <a:effectLst/>
                <a:uLnTx/>
                <a:uFillTx/>
                <a:latin typeface="Segoe UI Semilight"/>
                <a:ea typeface="+mn-ea"/>
                <a:cs typeface="Segoe UI" panose="020B0502040204020203" pitchFamily="34" charset="0"/>
              </a:rPr>
              <a:t>Included with         Unified Operations Plan</a:t>
            </a:r>
          </a:p>
        </p:txBody>
      </p:sp>
      <p:sp>
        <p:nvSpPr>
          <p:cNvPr id="53" name="TextBox 52">
            <a:extLst>
              <a:ext uri="{FF2B5EF4-FFF2-40B4-BE49-F238E27FC236}">
                <a16:creationId xmlns:a16="http://schemas.microsoft.com/office/drawing/2014/main" id="{0BEC6344-E057-4AB0-8805-07861D69CD2D}"/>
              </a:ext>
            </a:extLst>
          </p:cNvPr>
          <p:cNvSpPr txBox="1"/>
          <p:nvPr/>
        </p:nvSpPr>
        <p:spPr>
          <a:xfrm>
            <a:off x="7610356" y="3330594"/>
            <a:ext cx="1048504" cy="440827"/>
          </a:xfrm>
          <a:prstGeom prst="rect">
            <a:avLst/>
          </a:prstGeom>
          <a:noFill/>
        </p:spPr>
        <p:txBody>
          <a:bodyPr wrap="square" lIns="182854" tIns="146284" rIns="182854" bIns="146284" rtlCol="0">
            <a:spAutoFit/>
          </a:bodyPr>
          <a:lstStyle/>
          <a:p>
            <a:pPr marL="0" marR="0" lvl="0" indent="0" algn="r" defTabSz="914225" rtl="0" eaLnBrk="1" fontAlgn="auto" latinLnBrk="0" hangingPunct="1">
              <a:lnSpc>
                <a:spcPct val="90000"/>
              </a:lnSpc>
              <a:spcBef>
                <a:spcPts val="0"/>
              </a:spcBef>
              <a:spcAft>
                <a:spcPts val="600"/>
              </a:spcAft>
              <a:buClrTx/>
              <a:buSzTx/>
              <a:buFontTx/>
              <a:buNone/>
              <a:tabLst/>
              <a:defRPr/>
            </a:pPr>
            <a:r>
              <a:rPr kumimoji="0" lang="en-US" sz="1050" b="0" i="1" u="none" strike="noStrike" kern="0" cap="none" spc="0" normalizeH="0" baseline="0" noProof="0">
                <a:ln>
                  <a:noFill/>
                </a:ln>
                <a:solidFill>
                  <a:srgbClr val="FFFFFF"/>
                </a:solidFill>
                <a:effectLst/>
                <a:uLnTx/>
                <a:uFillTx/>
                <a:latin typeface="Segoe UI Semilight"/>
                <a:ea typeface="+mn-ea"/>
                <a:cs typeface="Segoe UI" panose="020B0502040204020203" pitchFamily="34" charset="0"/>
              </a:rPr>
              <a:t>20 seat min</a:t>
            </a:r>
          </a:p>
        </p:txBody>
      </p:sp>
    </p:spTree>
    <p:extLst>
      <p:ext uri="{BB962C8B-B14F-4D97-AF65-F5344CB8AC3E}">
        <p14:creationId xmlns:p14="http://schemas.microsoft.com/office/powerpoint/2010/main" val="15718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p>
            <a:r>
              <a:rPr lang="en-US">
                <a:solidFill>
                  <a:schemeClr val="tx1"/>
                </a:solidFill>
              </a:rPr>
              <a:t>Dynamics 365, Business Edition Pricing</a:t>
            </a:r>
          </a:p>
        </p:txBody>
      </p:sp>
      <p:grpSp>
        <p:nvGrpSpPr>
          <p:cNvPr id="6" name="Group 5"/>
          <p:cNvGrpSpPr/>
          <p:nvPr/>
        </p:nvGrpSpPr>
        <p:grpSpPr>
          <a:xfrm>
            <a:off x="1849921" y="1684222"/>
            <a:ext cx="2496949" cy="3461271"/>
            <a:chOff x="1934044" y="1717496"/>
            <a:chExt cx="2547018" cy="3530675"/>
          </a:xfrm>
        </p:grpSpPr>
        <p:sp>
          <p:nvSpPr>
            <p:cNvPr id="3" name="TextBox 2"/>
            <p:cNvSpPr txBox="1"/>
            <p:nvPr/>
          </p:nvSpPr>
          <p:spPr>
            <a:xfrm>
              <a:off x="1934044" y="1717496"/>
              <a:ext cx="2547018" cy="515225"/>
            </a:xfrm>
            <a:prstGeom prst="rect">
              <a:avLst/>
            </a:prstGeom>
            <a:noFill/>
          </p:spPr>
          <p:txBody>
            <a:bodyPr wrap="square" lIns="0" tIns="100702" rIns="62939" bIns="100702" rtlCol="0">
              <a:spAutoFit/>
            </a:bodyPr>
            <a:lstStyle/>
            <a:p>
              <a:pPr marL="0" marR="0" lvl="0" indent="0" algn="l" defTabSz="753516" rtl="0" eaLnBrk="1" fontAlgn="auto" latinLnBrk="0" hangingPunct="1">
                <a:lnSpc>
                  <a:spcPct val="100000"/>
                </a:lnSpc>
                <a:spcBef>
                  <a:spcPts val="0"/>
                </a:spcBef>
                <a:spcAft>
                  <a:spcPts val="0"/>
                </a:spcAft>
                <a:buClrTx/>
                <a:buSzTx/>
                <a:buFontTx/>
                <a:buNone/>
                <a:tabLst/>
                <a:defRPr/>
              </a:pPr>
              <a:r>
                <a:rPr kumimoji="0" lang="en-US" sz="1961" b="1" i="0" u="none" strike="noStrike" kern="0" cap="none" spc="0" normalizeH="0" baseline="0" noProof="0">
                  <a:ln>
                    <a:noFill/>
                  </a:ln>
                  <a:gradFill>
                    <a:gsLst>
                      <a:gs pos="0">
                        <a:srgbClr val="00B6C2"/>
                      </a:gs>
                      <a:gs pos="100000">
                        <a:srgbClr val="00B6C2"/>
                      </a:gs>
                    </a:gsLst>
                    <a:lin ang="0" scaled="0"/>
                  </a:gradFill>
                  <a:effectLst/>
                  <a:uLnTx/>
                  <a:uFillTx/>
                  <a:latin typeface="Segoe UI Semibold" panose="020B0702040204020203" pitchFamily="34" charset="0"/>
                  <a:ea typeface="+mn-ea"/>
                  <a:cs typeface="Segoe UI Semibold" panose="020B0702040204020203" pitchFamily="34" charset="0"/>
                </a:rPr>
                <a:t>BUSINESS PLANS</a:t>
              </a:r>
            </a:p>
          </p:txBody>
        </p:sp>
        <p:sp>
          <p:nvSpPr>
            <p:cNvPr id="5" name="Rectangle 4"/>
            <p:cNvSpPr/>
            <p:nvPr/>
          </p:nvSpPr>
          <p:spPr bwMode="auto">
            <a:xfrm>
              <a:off x="1934044" y="2379793"/>
              <a:ext cx="1932302" cy="2868378"/>
            </a:xfrm>
            <a:prstGeom prst="rect">
              <a:avLst/>
            </a:prstGeom>
            <a:noFill/>
            <a:ln w="19050">
              <a:solidFill>
                <a:schemeClr val="accent3"/>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91427" rIns="91427" bIns="18285"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90000"/>
                </a:lnSpc>
                <a:spcBef>
                  <a:spcPct val="0"/>
                </a:spcBef>
                <a:spcAft>
                  <a:spcPts val="300"/>
                </a:spcAft>
                <a:buClrTx/>
                <a:buSzTx/>
                <a:buFontTx/>
                <a:buNone/>
                <a:tabLst/>
                <a:defRPr/>
              </a:pPr>
              <a:r>
                <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rPr>
                <a:t>$50</a:t>
              </a: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r>
                <a:rPr kumimoji="0" lang="en-US" sz="180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rPr>
                <a:t>Business Plan</a:t>
              </a:r>
            </a:p>
            <a:p>
              <a:pPr marL="0" marR="0" lvl="0" indent="0" algn="l" defTabSz="932293" rtl="0" eaLnBrk="1" fontAlgn="base" latinLnBrk="0" hangingPunct="1">
                <a:lnSpc>
                  <a:spcPct val="90000"/>
                </a:lnSpc>
                <a:spcBef>
                  <a:spcPct val="0"/>
                </a:spcBef>
                <a:spcAft>
                  <a:spcPts val="300"/>
                </a:spcAft>
                <a:buClrTx/>
                <a:buSzTx/>
                <a:buFontTx/>
                <a:buNone/>
                <a:tabLst/>
                <a:defRPr/>
              </a:pPr>
              <a:r>
                <a:rPr kumimoji="0" lang="en-US" sz="120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rPr>
                <a:t>(coming soon)</a:t>
              </a: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180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1400" b="0" i="1"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1400" b="0" i="1"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r>
                <a:rPr kumimoji="0" lang="en-US" sz="1400" b="0" i="1"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rPr>
                <a:t>With tiered pricing</a:t>
              </a: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a:p>
              <a:pPr marL="0" marR="0" lvl="0" indent="0" algn="l" defTabSz="932293" rtl="0" eaLnBrk="1" fontAlgn="base" latinLnBrk="0" hangingPunct="1">
                <a:lnSpc>
                  <a:spcPct val="90000"/>
                </a:lnSpc>
                <a:spcBef>
                  <a:spcPct val="0"/>
                </a:spcBef>
                <a:spcAft>
                  <a:spcPts val="300"/>
                </a:spcAft>
                <a:buClrTx/>
                <a:buSzTx/>
                <a:buFontTx/>
                <a:buNone/>
                <a:tabLst/>
                <a:defRPr/>
              </a:pPr>
              <a:endPar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mn-ea"/>
                <a:cs typeface="Segoe UI" pitchFamily="34" charset="0"/>
              </a:endParaRPr>
            </a:p>
          </p:txBody>
        </p:sp>
      </p:grpSp>
      <p:sp>
        <p:nvSpPr>
          <p:cNvPr id="9" name="TextBox 8"/>
          <p:cNvSpPr txBox="1"/>
          <p:nvPr/>
        </p:nvSpPr>
        <p:spPr>
          <a:xfrm>
            <a:off x="6034110" y="1684222"/>
            <a:ext cx="3498184" cy="505097"/>
          </a:xfrm>
          <a:prstGeom prst="rect">
            <a:avLst/>
          </a:prstGeom>
          <a:noFill/>
        </p:spPr>
        <p:txBody>
          <a:bodyPr wrap="square" lIns="0" tIns="100702" rIns="62939" bIns="100702" rtlCol="0">
            <a:spAutoFit/>
          </a:bodyPr>
          <a:lstStyle/>
          <a:p>
            <a:pPr marL="0" marR="0" lvl="0" indent="0" algn="l" defTabSz="753516" rtl="0" eaLnBrk="1" fontAlgn="auto" latinLnBrk="0" hangingPunct="1">
              <a:lnSpc>
                <a:spcPct val="100000"/>
              </a:lnSpc>
              <a:spcBef>
                <a:spcPts val="0"/>
              </a:spcBef>
              <a:spcAft>
                <a:spcPts val="0"/>
              </a:spcAft>
              <a:buClrTx/>
              <a:buSzTx/>
              <a:buFontTx/>
              <a:buNone/>
              <a:tabLst/>
              <a:defRPr/>
            </a:pPr>
            <a:r>
              <a:rPr kumimoji="0" lang="en-US" sz="1961" b="1" i="0" u="none" strike="noStrike" kern="0" cap="none" spc="0" normalizeH="0" baseline="0" noProof="0">
                <a:ln>
                  <a:noFill/>
                </a:ln>
                <a:solidFill>
                  <a:srgbClr val="3892D9">
                    <a:lumMod val="10000"/>
                  </a:srgbClr>
                </a:solidFill>
                <a:effectLst/>
                <a:uLnTx/>
                <a:uFillTx/>
                <a:latin typeface="Segoe UI Semibold" panose="020B0702040204020203" pitchFamily="34" charset="0"/>
                <a:ea typeface="+mn-ea"/>
                <a:cs typeface="Segoe UI Semibold" panose="020B0702040204020203" pitchFamily="34" charset="0"/>
              </a:rPr>
              <a:t>BUSINESS APPS</a:t>
            </a:r>
          </a:p>
        </p:txBody>
      </p:sp>
      <p:sp>
        <p:nvSpPr>
          <p:cNvPr id="12" name="Rectangle 11"/>
          <p:cNvSpPr/>
          <p:nvPr/>
        </p:nvSpPr>
        <p:spPr bwMode="auto">
          <a:xfrm>
            <a:off x="9126486" y="3828943"/>
            <a:ext cx="1316549" cy="131655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4821" tIns="143407" rIns="44821"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745" b="1"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$5</a:t>
            </a:r>
          </a:p>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8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endParaRPr>
          </a:p>
          <a:p>
            <a:pPr marL="0" marR="0" lvl="0" indent="0" algn="ctr" defTabSz="913927" rtl="0" eaLnBrk="1" fontAlgn="base" latinLnBrk="0" hangingPunct="1">
              <a:lnSpc>
                <a:spcPct val="90000"/>
              </a:lnSpc>
              <a:spcBef>
                <a:spcPct val="0"/>
              </a:spcBef>
              <a:spcAft>
                <a:spcPts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Business </a:t>
            </a:r>
            <a:br>
              <a:rPr kumimoji="0" lang="en-US" sz="16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br>
            <a:r>
              <a:rPr kumimoji="0" lang="en-US" sz="16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Team Members</a:t>
            </a:r>
          </a:p>
        </p:txBody>
      </p:sp>
      <p:sp>
        <p:nvSpPr>
          <p:cNvPr id="13" name="Rectangle 12"/>
          <p:cNvSpPr/>
          <p:nvPr/>
        </p:nvSpPr>
        <p:spPr bwMode="auto">
          <a:xfrm>
            <a:off x="6034109" y="2333500"/>
            <a:ext cx="1316549" cy="1316550"/>
          </a:xfrm>
          <a:prstGeom prst="rect">
            <a:avLst/>
          </a:prstGeom>
          <a:noFill/>
          <a:ln w="190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91427" rIns="18288" bIns="18285"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275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$40</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8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16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Sales    </a:t>
            </a:r>
          </a:p>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(coming soon)</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err="1">
              <a:ln>
                <a:noFill/>
              </a:ln>
              <a:solidFill>
                <a:srgbClr val="505050"/>
              </a:solidFill>
              <a:effectLst/>
              <a:uLnTx/>
              <a:uFillTx/>
              <a:latin typeface="Segoe UI"/>
              <a:ea typeface="Segoe UI" pitchFamily="34" charset="0"/>
              <a:cs typeface="Segoe UI" pitchFamily="34" charset="0"/>
            </a:endParaRPr>
          </a:p>
        </p:txBody>
      </p:sp>
      <p:sp>
        <p:nvSpPr>
          <p:cNvPr id="14" name="Rectangle 13"/>
          <p:cNvSpPr/>
          <p:nvPr/>
        </p:nvSpPr>
        <p:spPr bwMode="auto">
          <a:xfrm>
            <a:off x="7580299" y="2333500"/>
            <a:ext cx="1316549" cy="1316550"/>
          </a:xfrm>
          <a:prstGeom prst="rect">
            <a:avLst/>
          </a:prstGeom>
          <a:solidFill>
            <a:schemeClr val="accent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745" b="1"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$40</a:t>
            </a:r>
          </a:p>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11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Financials</a:t>
            </a:r>
            <a:endParaRPr kumimoji="0" lang="en-US" sz="2353"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endParaRPr>
          </a:p>
        </p:txBody>
      </p:sp>
      <p:sp>
        <p:nvSpPr>
          <p:cNvPr id="10" name="Rectangle 9"/>
          <p:cNvSpPr/>
          <p:nvPr/>
        </p:nvSpPr>
        <p:spPr bwMode="auto">
          <a:xfrm>
            <a:off x="6034109" y="3828943"/>
            <a:ext cx="1316549" cy="1316550"/>
          </a:xfrm>
          <a:prstGeom prst="rect">
            <a:avLst/>
          </a:prstGeom>
          <a:noFill/>
          <a:ln w="190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91427" rIns="18288" bIns="18285"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28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$40</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16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Marketing </a:t>
            </a:r>
            <a:r>
              <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(coming soon)</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err="1">
              <a:ln>
                <a:noFill/>
              </a:ln>
              <a:solidFill>
                <a:srgbClr val="505050"/>
              </a:solidFill>
              <a:effectLst/>
              <a:uLnTx/>
              <a:uFillTx/>
              <a:latin typeface="Segoe UI"/>
              <a:ea typeface="Segoe UI" pitchFamily="34" charset="0"/>
              <a:cs typeface="Segoe UI" pitchFamily="34" charset="0"/>
            </a:endParaRPr>
          </a:p>
        </p:txBody>
      </p:sp>
      <p:sp>
        <p:nvSpPr>
          <p:cNvPr id="15" name="Rectangle 14"/>
          <p:cNvSpPr/>
          <p:nvPr/>
        </p:nvSpPr>
        <p:spPr bwMode="auto">
          <a:xfrm>
            <a:off x="9126486" y="2333499"/>
            <a:ext cx="1397133" cy="1316550"/>
          </a:xfrm>
          <a:prstGeom prst="rect">
            <a:avLst/>
          </a:prstGeom>
          <a:solidFill>
            <a:schemeClr val="accent2">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2745" b="1"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$40</a:t>
            </a:r>
          </a:p>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8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endParaRPr>
          </a:p>
          <a:p>
            <a:pPr marL="0" marR="0" lvl="0" indent="0" algn="ctr" defTabSz="913927" rtl="0" eaLnBrk="1" fontAlgn="base" latinLnBrk="0" hangingPunct="1">
              <a:lnSpc>
                <a:spcPct val="90000"/>
              </a:lnSpc>
              <a:spcBef>
                <a:spcPct val="0"/>
              </a:spcBef>
              <a:spcAft>
                <a:spcPts val="0"/>
              </a:spcAft>
              <a:buClrTx/>
              <a:buSzTx/>
              <a:buFontTx/>
              <a:buNone/>
              <a:tabLst/>
              <a:defRPr/>
            </a:pPr>
            <a:r>
              <a:rPr kumimoji="0" lang="en-US" sz="1600" b="0" i="0" u="none" strike="noStrike" kern="0" cap="none" spc="0" normalizeH="0" baseline="0" noProof="0">
                <a:ln>
                  <a:noFill/>
                </a:ln>
                <a:gradFill>
                  <a:gsLst>
                    <a:gs pos="0">
                      <a:srgbClr val="FFFFFF"/>
                    </a:gs>
                    <a:gs pos="100000">
                      <a:srgbClr val="FFFFFF"/>
                    </a:gs>
                  </a:gsLst>
                  <a:lin ang="0" scaled="0"/>
                </a:gradFill>
                <a:effectLst/>
                <a:uLnTx/>
                <a:uFillTx/>
                <a:latin typeface="Segoe UI"/>
                <a:ea typeface="Segoe UI" pitchFamily="34" charset="0"/>
                <a:cs typeface="Segoe UI" pitchFamily="34" charset="0"/>
              </a:rPr>
              <a:t>PowerApps</a:t>
            </a:r>
          </a:p>
        </p:txBody>
      </p:sp>
      <p:sp>
        <p:nvSpPr>
          <p:cNvPr id="17" name="TextBox 16"/>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16" name="Rectangle 15"/>
          <p:cNvSpPr/>
          <p:nvPr/>
        </p:nvSpPr>
        <p:spPr bwMode="auto">
          <a:xfrm>
            <a:off x="7580297" y="3828943"/>
            <a:ext cx="1316549" cy="1316550"/>
          </a:xfrm>
          <a:prstGeom prst="rect">
            <a:avLst/>
          </a:prstGeom>
          <a:noFill/>
          <a:ln w="1905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 tIns="91427" rIns="18288" bIns="18285"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28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$40</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16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Customer Service</a:t>
            </a:r>
          </a:p>
          <a:p>
            <a:pPr marL="0" marR="0" lvl="0" indent="0" algn="ctr" defTabSz="932293" rtl="0" eaLnBrk="1" fontAlgn="base" latinLnBrk="0" hangingPunct="1">
              <a:lnSpc>
                <a:spcPct val="90000"/>
              </a:lnSpc>
              <a:spcBef>
                <a:spcPct val="0"/>
              </a:spcBef>
              <a:spcAft>
                <a:spcPts val="300"/>
              </a:spcAft>
              <a:buClrTx/>
              <a:buSzTx/>
              <a:buFontTx/>
              <a:buNone/>
              <a:tabLst/>
              <a:defRPr/>
            </a:pPr>
            <a:r>
              <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rPr>
              <a:t>(coming soon)</a:t>
            </a: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a:ln>
                <a:noFill/>
              </a:ln>
              <a:gradFill>
                <a:gsLst>
                  <a:gs pos="0">
                    <a:srgbClr val="505050"/>
                  </a:gs>
                  <a:gs pos="100000">
                    <a:srgbClr val="505050"/>
                  </a:gs>
                </a:gsLst>
              </a:gradFill>
              <a:effectLst/>
              <a:uLnTx/>
              <a:uFillTx/>
              <a:latin typeface="Segoe UI"/>
              <a:ea typeface="Segoe UI" pitchFamily="34" charset="0"/>
              <a:cs typeface="Segoe UI" pitchFamily="34" charset="0"/>
            </a:endParaRPr>
          </a:p>
          <a:p>
            <a:pPr marL="0" marR="0" lvl="0" indent="0" algn="ctr" defTabSz="932293" rtl="0" eaLnBrk="1" fontAlgn="base" latinLnBrk="0" hangingPunct="1">
              <a:lnSpc>
                <a:spcPct val="90000"/>
              </a:lnSpc>
              <a:spcBef>
                <a:spcPct val="0"/>
              </a:spcBef>
              <a:spcAft>
                <a:spcPts val="300"/>
              </a:spcAft>
              <a:buClrTx/>
              <a:buSzTx/>
              <a:buFontTx/>
              <a:buNone/>
              <a:tabLst/>
              <a:defRPr/>
            </a:pPr>
            <a:endParaRPr kumimoji="0" lang="en-US" sz="1100" b="0" i="0" u="none" strike="noStrike" kern="0" cap="none" spc="0" normalizeH="0" baseline="0" noProof="0" err="1">
              <a:ln>
                <a:noFill/>
              </a:ln>
              <a:solidFill>
                <a:srgbClr val="505050"/>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1607242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5ACE938E-287C-479B-B685-193AA12FA150}"/>
              </a:ext>
            </a:extLst>
          </p:cNvPr>
          <p:cNvGraphicFramePr>
            <a:graphicFrameLocks noGrp="1"/>
          </p:cNvGraphicFramePr>
          <p:nvPr>
            <p:extLst/>
          </p:nvPr>
        </p:nvGraphicFramePr>
        <p:xfrm>
          <a:off x="6144684" y="1208232"/>
          <a:ext cx="2743200" cy="5039449"/>
        </p:xfrm>
        <a:graphic>
          <a:graphicData uri="http://schemas.openxmlformats.org/drawingml/2006/table">
            <a:tbl>
              <a:tblPr firstRow="1" firstCol="1" bandRow="1"/>
              <a:tblGrid>
                <a:gridCol w="1005840">
                  <a:extLst>
                    <a:ext uri="{9D8B030D-6E8A-4147-A177-3AD203B41FA5}">
                      <a16:colId xmlns:a16="http://schemas.microsoft.com/office/drawing/2014/main" val="1427106582"/>
                    </a:ext>
                  </a:extLst>
                </a:gridCol>
                <a:gridCol w="1737360">
                  <a:extLst>
                    <a:ext uri="{9D8B030D-6E8A-4147-A177-3AD203B41FA5}">
                      <a16:colId xmlns:a16="http://schemas.microsoft.com/office/drawing/2014/main" val="3553102956"/>
                    </a:ext>
                  </a:extLst>
                </a:gridCol>
              </a:tblGrid>
              <a:tr h="273972">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Apps and Infrastructure</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50000"/>
                        </a:schemeClr>
                      </a:solidFill>
                      <a:prstDash val="solid"/>
                      <a:round/>
                      <a:headEnd type="none" w="med" len="med"/>
                      <a:tailEnd type="none" w="med" len="med"/>
                    </a:lnL>
                    <a:lnR w="6350" cap="flat" cmpd="sng" algn="ctr">
                      <a:solidFill>
                        <a:schemeClr val="accent1">
                          <a:lumMod val="50000"/>
                        </a:schemeClr>
                      </a:solidFill>
                      <a:prstDash val="solid"/>
                      <a:round/>
                      <a:headEnd type="none" w="med" len="med"/>
                      <a:tailEnd type="none" w="med" len="med"/>
                    </a:lnR>
                    <a:lnT w="6350" cap="flat" cmpd="sng" algn="ctr">
                      <a:solidFill>
                        <a:schemeClr val="accent1">
                          <a:lumMod val="50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50000"/>
                      </a:schemeClr>
                    </a:solidFill>
                  </a:tcPr>
                </a:tc>
                <a:tc hMerge="1">
                  <a:txBody>
                    <a:bodyPr/>
                    <a:lstStyle/>
                    <a:p>
                      <a:endParaRPr lang="en-US"/>
                    </a:p>
                  </a:txBody>
                  <a:tcPr/>
                </a:tc>
                <a:extLst>
                  <a:ext uri="{0D108BD9-81ED-4DB2-BD59-A6C34878D82A}">
                    <a16:rowId xmlns:a16="http://schemas.microsoft.com/office/drawing/2014/main" val="749620909"/>
                  </a:ext>
                </a:extLst>
              </a:tr>
              <a:tr h="395737">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0815183"/>
                  </a:ext>
                </a:extLst>
              </a:tr>
              <a:tr h="189952">
                <a:tc rowSpan="11">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Cloud Infrastructure and Management</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T="27432" marB="27432"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Networking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567866555"/>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Storage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6824500"/>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High Performance Computing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36990203"/>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Center Transformation</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59376005"/>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Windows Server Apps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9410225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Extending Azure with</a:t>
                      </a:r>
                      <a:br>
                        <a:rPr lang="en-US" sz="900" kern="1200">
                          <a:solidFill>
                            <a:schemeClr val="tx1"/>
                          </a:solidFill>
                          <a:latin typeface="Segoe UI Light" panose="020B0502040204020203" pitchFamily="34" charset="0"/>
                          <a:ea typeface="+mn-ea"/>
                          <a:cs typeface="Segoe UI Light" panose="020B0502040204020203" pitchFamily="34" charset="0"/>
                        </a:rPr>
                      </a:br>
                      <a:r>
                        <a:rPr lang="en-US" sz="900" kern="1200">
                          <a:solidFill>
                            <a:schemeClr val="tx1"/>
                          </a:solidFill>
                          <a:latin typeface="Segoe UI Light" panose="020B0502040204020203" pitchFamily="34" charset="0"/>
                          <a:ea typeface="+mn-ea"/>
                          <a:cs typeface="Segoe UI Light" panose="020B0502040204020203" pitchFamily="34" charset="0"/>
                        </a:rPr>
                        <a:t>Azure Stack</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7012075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Development and Test + DevOps</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20958017"/>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SAP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65815887"/>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Red Hat on Azure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85633104"/>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Hybrid Infrastructure Security and Management</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28099313"/>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Backup, Archive, and DR</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59409253"/>
                  </a:ext>
                </a:extLst>
              </a:tr>
              <a:tr h="189952">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Application Innovation</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marT="27432" marB="27432"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DevOps</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09710366"/>
                  </a:ext>
                </a:extLst>
              </a:tr>
              <a:tr h="3256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Digital Marketing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43779171"/>
                  </a:ext>
                </a:extLst>
              </a:tr>
              <a:tr h="189952">
                <a:tc vMerge="1">
                  <a:txBody>
                    <a:bodyPr/>
                    <a:lstStyle/>
                    <a:p>
                      <a:endParaRPr lang="en-US"/>
                    </a:p>
                  </a:txBody>
                  <a:tcPr/>
                </a:tc>
                <a:tc>
                  <a:txBody>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Segoe UI Light" panose="020B0502040204020203" pitchFamily="34" charset="0"/>
                          <a:ea typeface="+mn-ea"/>
                          <a:cs typeface="Segoe UI Light" panose="020B0502040204020203" pitchFamily="34" charset="0"/>
                        </a:rPr>
                        <a:t>Customer Facing – Mobile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04721277"/>
                  </a:ext>
                </a:extLst>
              </a:tr>
              <a:tr h="461310">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Transactional Apps/eCommerce</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032836642"/>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Gaming</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0004199"/>
                  </a:ext>
                </a:extLst>
              </a:tr>
              <a:tr h="1899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Facing – Media</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65548551"/>
                  </a:ext>
                </a:extLst>
              </a:tr>
              <a:tr h="325631">
                <a:tc vMerge="1">
                  <a:txBody>
                    <a:bodyPr/>
                    <a:lstStyle/>
                    <a:p>
                      <a:endParaRPr lang="en-US"/>
                    </a:p>
                  </a:txBody>
                  <a:tcPr/>
                </a:tc>
                <a:tc>
                  <a:txBody>
                    <a:bodyPr/>
                    <a:lstStyle/>
                    <a:p>
                      <a:pPr marL="0" marR="0">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App Modernization and Integration</a:t>
                      </a:r>
                    </a:p>
                  </a:txBody>
                  <a:tcPr marT="18288" marB="18288"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88878543"/>
                  </a:ext>
                </a:extLst>
              </a:tr>
            </a:tbl>
          </a:graphicData>
        </a:graphic>
      </p:graphicFrame>
      <p:graphicFrame>
        <p:nvGraphicFramePr>
          <p:cNvPr id="10" name="Table 9">
            <a:extLst>
              <a:ext uri="{FF2B5EF4-FFF2-40B4-BE49-F238E27FC236}">
                <a16:creationId xmlns:a16="http://schemas.microsoft.com/office/drawing/2014/main" id="{F5DAEA44-9B3D-4985-89CC-5F104A2C32C2}"/>
              </a:ext>
            </a:extLst>
          </p:cNvPr>
          <p:cNvGraphicFramePr>
            <a:graphicFrameLocks noGrp="1"/>
          </p:cNvGraphicFramePr>
          <p:nvPr>
            <p:extLst/>
          </p:nvPr>
        </p:nvGraphicFramePr>
        <p:xfrm>
          <a:off x="457200" y="1208232"/>
          <a:ext cx="2743200" cy="5038589"/>
        </p:xfrm>
        <a:graphic>
          <a:graphicData uri="http://schemas.openxmlformats.org/drawingml/2006/table">
            <a:tbl>
              <a:tblPr firstRow="1" firstCol="1" bandRow="1"/>
              <a:tblGrid>
                <a:gridCol w="1005840">
                  <a:extLst>
                    <a:ext uri="{9D8B030D-6E8A-4147-A177-3AD203B41FA5}">
                      <a16:colId xmlns:a16="http://schemas.microsoft.com/office/drawing/2014/main" val="2634184799"/>
                    </a:ext>
                  </a:extLst>
                </a:gridCol>
                <a:gridCol w="1737360">
                  <a:extLst>
                    <a:ext uri="{9D8B030D-6E8A-4147-A177-3AD203B41FA5}">
                      <a16:colId xmlns:a16="http://schemas.microsoft.com/office/drawing/2014/main" val="3689002117"/>
                    </a:ext>
                  </a:extLst>
                </a:gridCol>
              </a:tblGrid>
              <a:tr h="29583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Modern Workplace</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noFill/>
                      <a:prstDash val="solid"/>
                      <a:round/>
                      <a:headEnd type="none" w="med" len="med"/>
                      <a:tailEnd type="none" w="med" len="med"/>
                    </a:lnB>
                    <a:solidFill>
                      <a:schemeClr val="accent1"/>
                    </a:solidFill>
                  </a:tcPr>
                </a:tc>
                <a:tc hMerge="1">
                  <a:txBody>
                    <a:bodyPr/>
                    <a:lstStyle/>
                    <a:p>
                      <a:endParaRPr lang="en-US"/>
                    </a:p>
                  </a:txBody>
                  <a:tcPr/>
                </a:tc>
                <a:extLst>
                  <a:ext uri="{0D108BD9-81ED-4DB2-BD59-A6C34878D82A}">
                    <a16:rowId xmlns:a16="http://schemas.microsoft.com/office/drawing/2014/main" val="1096816494"/>
                  </a:ext>
                </a:extLst>
              </a:tr>
              <a:tr h="427323">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10905393"/>
                  </a:ext>
                </a:extLst>
              </a:tr>
              <a:tr h="394452">
                <a:tc rowSpan="3">
                  <a:txBody>
                    <a:bodyPr/>
                    <a:lstStyle/>
                    <a:p>
                      <a:pPr marL="0" marR="0" algn="l" defTabSz="914180" rtl="0" eaLnBrk="1" latinLnBrk="0" hangingPunct="1">
                        <a:spcBef>
                          <a:spcPts val="0"/>
                        </a:spcBef>
                        <a:spcAft>
                          <a:spcPts val="0"/>
                        </a:spcAft>
                      </a:pPr>
                      <a:r>
                        <a:rPr lang="en-US" sz="1000" kern="1200" dirty="0">
                          <a:solidFill>
                            <a:schemeClr val="tx1"/>
                          </a:solidFill>
                          <a:effectLst/>
                          <a:latin typeface="Segoe UI Semibold" panose="020B0702040204020203" pitchFamily="34" charset="0"/>
                          <a:cs typeface="Segoe UI Semibold" panose="020B0702040204020203" pitchFamily="34" charset="0"/>
                        </a:rPr>
                        <a:t>Collaboration</a:t>
                      </a:r>
                      <a:endParaRPr lang="en-US" sz="1000" kern="12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sz="900" kern="1200" dirty="0">
                          <a:solidFill>
                            <a:schemeClr val="dk1"/>
                          </a:solidFill>
                          <a:latin typeface="Segoe UI Light" panose="020B0502040204020203" pitchFamily="34" charset="0"/>
                          <a:ea typeface="+mn-ea"/>
                          <a:cs typeface="Segoe UI Light" panose="020B0502040204020203" pitchFamily="34" charset="0"/>
                        </a:rPr>
                        <a:t>Modern Collaboration and Effective Teamwork</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368493231"/>
                  </a:ext>
                </a:extLst>
              </a:tr>
              <a:tr h="394452">
                <a:tc vMerge="1">
                  <a:txBody>
                    <a:bodyPr/>
                    <a:lstStyle/>
                    <a:p>
                      <a:endParaRPr lang="en-US"/>
                    </a:p>
                  </a:txBody>
                  <a:tcPr/>
                </a:tc>
                <a:tc>
                  <a:txBody>
                    <a:bodyPr/>
                    <a:lstStyle/>
                    <a:p>
                      <a:r>
                        <a:rPr lang="en-US" sz="900" kern="1200" dirty="0">
                          <a:solidFill>
                            <a:schemeClr val="tx1"/>
                          </a:solidFill>
                          <a:latin typeface="Segoe UI Light" panose="020B0502040204020203" pitchFamily="34" charset="0"/>
                          <a:ea typeface="+mn-ea"/>
                          <a:cs typeface="Segoe UI Light" panose="020B0502040204020203" pitchFamily="34" charset="0"/>
                        </a:rPr>
                        <a:t>Employee Engagement and Empowerment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39284883"/>
                  </a:ext>
                </a:extLst>
              </a:tr>
              <a:tr h="391031">
                <a:tc vMerge="1">
                  <a:txBody>
                    <a:bodyPr/>
                    <a:lstStyle/>
                    <a:p>
                      <a:endParaRPr lang="en-US"/>
                    </a:p>
                  </a:txBody>
                  <a:tcPr/>
                </a:tc>
                <a:tc>
                  <a:txBody>
                    <a:bodyPr/>
                    <a:lstStyle/>
                    <a:p>
                      <a:r>
                        <a:rPr lang="en-US" sz="900" kern="1200" dirty="0">
                          <a:solidFill>
                            <a:schemeClr val="tx1"/>
                          </a:solidFill>
                          <a:latin typeface="Segoe UI Light" panose="020B0502040204020203" pitchFamily="34" charset="0"/>
                          <a:ea typeface="+mn-ea"/>
                          <a:cs typeface="Segoe UI Light" panose="020B0502040204020203" pitchFamily="34" charset="0"/>
                        </a:rPr>
                        <a:t>First Line Workers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244296342"/>
                  </a:ext>
                </a:extLst>
              </a:tr>
              <a:tr h="391031">
                <a:tc rowSpan="2">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Modern Desktop</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Desktop Deployment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037448983"/>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Desktop Managed Services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97577586"/>
                  </a:ext>
                </a:extLst>
              </a:tr>
              <a:tr h="394452">
                <a:tc rowSpan="4">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Security and Compliance</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Enterprise-level Identity protection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93856251"/>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Control and protect information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9034700"/>
                  </a:ext>
                </a:extLst>
              </a:tr>
              <a:tr h="391031">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Regulatory compliance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21681622"/>
                  </a:ext>
                </a:extLst>
              </a:tr>
              <a:tr h="394452">
                <a:tc vMerge="1">
                  <a:txBody>
                    <a:bodyPr/>
                    <a:lstStyle/>
                    <a:p>
                      <a:endParaRPr lang="en-US"/>
                    </a:p>
                  </a:txBody>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Proactive attack detection and prevention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75152089"/>
                  </a:ext>
                </a:extLst>
              </a:tr>
              <a:tr h="391031">
                <a:tc rowSpan="2">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Cloud Voice</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Meetings with PSTN dial-in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4182014669"/>
                  </a:ext>
                </a:extLst>
              </a:tr>
              <a:tr h="384591">
                <a:tc vMerge="1">
                  <a:txBody>
                    <a:bodyPr/>
                    <a:lstStyle/>
                    <a:p>
                      <a:endParaRPr lang="en-US"/>
                    </a:p>
                  </a:txBody>
                  <a:tcPr/>
                </a:tc>
                <a:tc>
                  <a:txBody>
                    <a:bodyPr/>
                    <a:lstStyle/>
                    <a:p>
                      <a:pPr marL="0" marR="0">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Cloud PBX enablement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823693066"/>
                  </a:ext>
                </a:extLst>
              </a:tr>
            </a:tbl>
          </a:graphicData>
        </a:graphic>
      </p:graphicFrame>
      <p:graphicFrame>
        <p:nvGraphicFramePr>
          <p:cNvPr id="11" name="Table 10">
            <a:extLst>
              <a:ext uri="{FF2B5EF4-FFF2-40B4-BE49-F238E27FC236}">
                <a16:creationId xmlns:a16="http://schemas.microsoft.com/office/drawing/2014/main" id="{E5046A76-E6B8-4202-AA4B-696D629F0D56}"/>
              </a:ext>
            </a:extLst>
          </p:cNvPr>
          <p:cNvGraphicFramePr>
            <a:graphicFrameLocks noGrp="1"/>
          </p:cNvGraphicFramePr>
          <p:nvPr>
            <p:extLst/>
          </p:nvPr>
        </p:nvGraphicFramePr>
        <p:xfrm>
          <a:off x="3300942" y="1208232"/>
          <a:ext cx="2743200" cy="5038594"/>
        </p:xfrm>
        <a:graphic>
          <a:graphicData uri="http://schemas.openxmlformats.org/drawingml/2006/table">
            <a:tbl>
              <a:tblPr firstRow="1" firstCol="1" bandRow="1"/>
              <a:tblGrid>
                <a:gridCol w="1005840">
                  <a:extLst>
                    <a:ext uri="{9D8B030D-6E8A-4147-A177-3AD203B41FA5}">
                      <a16:colId xmlns:a16="http://schemas.microsoft.com/office/drawing/2014/main" val="2904940989"/>
                    </a:ext>
                  </a:extLst>
                </a:gridCol>
                <a:gridCol w="1737360">
                  <a:extLst>
                    <a:ext uri="{9D8B030D-6E8A-4147-A177-3AD203B41FA5}">
                      <a16:colId xmlns:a16="http://schemas.microsoft.com/office/drawing/2014/main" val="526395646"/>
                    </a:ext>
                  </a:extLst>
                </a:gridCol>
              </a:tblGrid>
              <a:tr h="287424">
                <a:tc gridSpan="2">
                  <a:txBody>
                    <a:bodyPr/>
                    <a:lstStyle/>
                    <a:p>
                      <a:pPr marL="0" marR="0" algn="ctr">
                        <a:spcBef>
                          <a:spcPts val="0"/>
                        </a:spcBef>
                        <a:spcAft>
                          <a:spcPts val="0"/>
                        </a:spcAft>
                      </a:pPr>
                      <a:r>
                        <a:rPr lang="en-US" sz="1200" dirty="0">
                          <a:solidFill>
                            <a:schemeClr val="bg1"/>
                          </a:solidFill>
                          <a:effectLst/>
                          <a:latin typeface="Segoe UI Semibold" panose="020B0702040204020203" pitchFamily="34" charset="0"/>
                          <a:cs typeface="Segoe UI Semibold" panose="020B0702040204020203" pitchFamily="34" charset="0"/>
                        </a:rPr>
                        <a:t>Business Applications</a:t>
                      </a:r>
                      <a:endParaRPr lang="en-US" sz="900" dirty="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529710318"/>
                  </a:ext>
                </a:extLst>
              </a:tr>
              <a:tr h="389891">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5265151"/>
                  </a:ext>
                </a:extLst>
              </a:tr>
              <a:tr h="435493">
                <a:tc rowSpan="4">
                  <a:txBody>
                    <a:bodyPr/>
                    <a:lstStyle/>
                    <a:p>
                      <a:pPr marL="0" marR="0">
                        <a:spcBef>
                          <a:spcPts val="0"/>
                        </a:spcBef>
                        <a:spcAft>
                          <a:spcPts val="0"/>
                        </a:spcAft>
                      </a:pPr>
                      <a:r>
                        <a:rPr lang="en-US" sz="1000" dirty="0">
                          <a:solidFill>
                            <a:schemeClr val="tx1"/>
                          </a:solidFill>
                          <a:effectLst/>
                          <a:latin typeface="Segoe UI Semibold" panose="020B0702040204020203" pitchFamily="34" charset="0"/>
                          <a:cs typeface="Segoe UI Semibold" panose="020B0702040204020203" pitchFamily="34" charset="0"/>
                        </a:rPr>
                        <a:t>Customer Engagement</a:t>
                      </a:r>
                      <a:endParaRPr lang="en-US" sz="1000" dirty="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Customer Service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608166128"/>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Field Service</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063281895"/>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Project Service Automation</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392105321"/>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Sales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263815916"/>
                  </a:ext>
                </a:extLst>
              </a:tr>
              <a:tr h="435493">
                <a:tc rowSpan="3">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Operations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Talent Management</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881651018"/>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Retail</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74592647"/>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Finance and Operations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34201813"/>
                  </a:ext>
                </a:extLst>
              </a:tr>
              <a:tr h="435493">
                <a:tc rowSpan="3">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Business Apps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Finance and Operations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31693175"/>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Sales</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945922384"/>
                  </a:ext>
                </a:extLst>
              </a:tr>
              <a:tr h="435493">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Marketing</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02654057"/>
                  </a:ext>
                </a:extLst>
              </a:tr>
            </a:tbl>
          </a:graphicData>
        </a:graphic>
      </p:graphicFrame>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nvPr>
        </p:nvGraphicFramePr>
        <p:xfrm>
          <a:off x="8993188" y="1208232"/>
          <a:ext cx="2743200" cy="5043431"/>
        </p:xfrm>
        <a:graphic>
          <a:graphicData uri="http://schemas.openxmlformats.org/drawingml/2006/table">
            <a:tbl>
              <a:tblPr firstRow="1" firstCol="1" bandRow="1"/>
              <a:tblGrid>
                <a:gridCol w="1005840">
                  <a:extLst>
                    <a:ext uri="{9D8B030D-6E8A-4147-A177-3AD203B41FA5}">
                      <a16:colId xmlns:a16="http://schemas.microsoft.com/office/drawing/2014/main" val="1602185061"/>
                    </a:ext>
                  </a:extLst>
                </a:gridCol>
                <a:gridCol w="1737360">
                  <a:extLst>
                    <a:ext uri="{9D8B030D-6E8A-4147-A177-3AD203B41FA5}">
                      <a16:colId xmlns:a16="http://schemas.microsoft.com/office/drawing/2014/main" val="1022456163"/>
                    </a:ext>
                  </a:extLst>
                </a:gridCol>
              </a:tblGrid>
              <a:tr h="27851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Data and AI</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85055">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a:t>
                      </a:r>
                      <a:br>
                        <a:rPr lang="en-US" sz="1000">
                          <a:solidFill>
                            <a:schemeClr val="tx1"/>
                          </a:solidFill>
                          <a:effectLst/>
                          <a:latin typeface="Segoe UI Semibold" panose="020B0702040204020203" pitchFamily="34" charset="0"/>
                          <a:cs typeface="Segoe UI Semibold" panose="020B0702040204020203" pitchFamily="34" charset="0"/>
                        </a:rPr>
                      </a:br>
                      <a:r>
                        <a:rPr lang="en-US" sz="1000">
                          <a:solidFill>
                            <a:schemeClr val="tx1"/>
                          </a:solidFill>
                          <a:effectLst/>
                          <a:latin typeface="Segoe UI Semibold" panose="020B0702040204020203" pitchFamily="34" charset="0"/>
                          <a:cs typeface="Segoe UI Semibold" panose="020B0702040204020203" pitchFamily="34" charset="0"/>
                        </a:rPr>
                        <a:t>Solution</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624096">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Data Platform and Analytics</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Platform Modernization and Mission Critical Applications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Oracle Migration to SQL/Azure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Data Warehousing and Big Data</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Business Analytics and AI</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Modern Business Intelligence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a:solidFill>
                            <a:schemeClr val="tx1"/>
                          </a:solidFill>
                          <a:latin typeface="Segoe UI Light" panose="020B0502040204020203" pitchFamily="34" charset="0"/>
                          <a:ea typeface="+mn-ea"/>
                          <a:cs typeface="Segoe UI Light" panose="020B0502040204020203" pitchFamily="34" charset="0"/>
                        </a:rPr>
                        <a:t>IoT PaaS Solutions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900" kern="1200" dirty="0">
                          <a:solidFill>
                            <a:schemeClr val="tx1"/>
                          </a:solidFill>
                          <a:latin typeface="Segoe UI Light" panose="020B0502040204020203" pitchFamily="34" charset="0"/>
                          <a:ea typeface="+mn-ea"/>
                          <a:cs typeface="Segoe UI Light" panose="020B0502040204020203" pitchFamily="34" charset="0"/>
                        </a:rPr>
                        <a:t>IoT SaaS Solutions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59606891"/>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a:t>Practices/Solutions and Practice building blocks</a:t>
            </a:r>
          </a:p>
        </p:txBody>
      </p:sp>
      <p:sp>
        <p:nvSpPr>
          <p:cNvPr id="8" name="Rectangle 7">
            <a:extLst>
              <a:ext uri="{FF2B5EF4-FFF2-40B4-BE49-F238E27FC236}">
                <a16:creationId xmlns:a16="http://schemas.microsoft.com/office/drawing/2014/main" id="{1C2FC8AD-D4B4-4B15-91B0-4B8465DCC0D6}"/>
              </a:ext>
            </a:extLst>
          </p:cNvPr>
          <p:cNvSpPr/>
          <p:nvPr/>
        </p:nvSpPr>
        <p:spPr bwMode="auto">
          <a:xfrm>
            <a:off x="505090" y="6492269"/>
            <a:ext cx="11279188" cy="285686"/>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14004"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Semibold" panose="020B0702040204020203" pitchFamily="34" charset="0"/>
                <a:ea typeface="+mn-ea"/>
                <a:cs typeface="+mn-cs"/>
              </a:rPr>
              <a:t>Industry/Horizontal Solutions</a:t>
            </a:r>
          </a:p>
        </p:txBody>
      </p:sp>
    </p:spTree>
    <p:extLst>
      <p:ext uri="{BB962C8B-B14F-4D97-AF65-F5344CB8AC3E}">
        <p14:creationId xmlns:p14="http://schemas.microsoft.com/office/powerpoint/2010/main" val="1459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A23FF-2081-4A25-B659-13734FC4A866}"/>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23A9C022-C93A-4090-ABEC-E913561A9729}"/>
              </a:ext>
            </a:extLst>
          </p:cNvPr>
          <p:cNvSpPr>
            <a:spLocks noGrp="1"/>
          </p:cNvSpPr>
          <p:nvPr>
            <p:ph idx="1"/>
          </p:nvPr>
        </p:nvSpPr>
        <p:spPr>
          <a:xfrm>
            <a:off x="677333" y="1455420"/>
            <a:ext cx="9961911" cy="5077651"/>
          </a:xfrm>
        </p:spPr>
        <p:txBody>
          <a:bodyPr>
            <a:normAutofit lnSpcReduction="10000"/>
          </a:bodyPr>
          <a:lstStyle/>
          <a:p>
            <a:r>
              <a:rPr lang="en-US" sz="2600" dirty="0">
                <a:solidFill>
                  <a:schemeClr val="accent1"/>
                </a:solidFill>
                <a:latin typeface="+mj-lt"/>
                <a:ea typeface="+mj-ea"/>
                <a:cs typeface="+mj-cs"/>
              </a:rPr>
              <a:t>CE Portal - </a:t>
            </a:r>
            <a:r>
              <a:rPr lang="en-US" dirty="0">
                <a:hlinkClick r:id="rId3"/>
              </a:rPr>
              <a:t>http://aka.ms/ceportal</a:t>
            </a:r>
            <a:endParaRPr lang="en-US" sz="2400" dirty="0"/>
          </a:p>
          <a:p>
            <a:r>
              <a:rPr lang="en-US" sz="2400" dirty="0">
                <a:hlinkClick r:id="rId4"/>
              </a:rPr>
              <a:t>Business Model Guide </a:t>
            </a:r>
            <a:r>
              <a:rPr lang="en-US" sz="2400" dirty="0"/>
              <a:t>– Partner Business Model Guide to pragmatically approach Ideation and Innovation exercises</a:t>
            </a:r>
          </a:p>
          <a:p>
            <a:r>
              <a:rPr lang="en-US" sz="2200" b="1" dirty="0"/>
              <a:t>Practice Development Playbooks</a:t>
            </a:r>
            <a:r>
              <a:rPr lang="en-US" sz="2200" dirty="0"/>
              <a:t>:</a:t>
            </a:r>
          </a:p>
          <a:p>
            <a:pPr lvl="1"/>
            <a:r>
              <a:rPr lang="en-US" dirty="0"/>
              <a:t>aka.ms/</a:t>
            </a:r>
            <a:r>
              <a:rPr lang="en-US" dirty="0" err="1"/>
              <a:t>cloudsecurityplaybook</a:t>
            </a:r>
            <a:endParaRPr lang="en-US" dirty="0"/>
          </a:p>
          <a:p>
            <a:pPr lvl="1"/>
            <a:r>
              <a:rPr lang="en-US" dirty="0"/>
              <a:t>aka.ms/</a:t>
            </a:r>
            <a:r>
              <a:rPr lang="en-US" dirty="0" err="1"/>
              <a:t>cloudappdevplaybook</a:t>
            </a:r>
            <a:endParaRPr lang="en-US" dirty="0"/>
          </a:p>
          <a:p>
            <a:pPr lvl="1"/>
            <a:r>
              <a:rPr lang="en-US" dirty="0"/>
              <a:t>aka.ms/</a:t>
            </a:r>
            <a:r>
              <a:rPr lang="en-US" dirty="0" err="1"/>
              <a:t>dataplatformplaybook</a:t>
            </a:r>
            <a:endParaRPr lang="en-US" dirty="0"/>
          </a:p>
          <a:p>
            <a:pPr lvl="1"/>
            <a:r>
              <a:rPr lang="en-US" dirty="0"/>
              <a:t>aka.ms/</a:t>
            </a:r>
            <a:r>
              <a:rPr lang="en-US" dirty="0" err="1"/>
              <a:t>cloudinfraplaybook</a:t>
            </a:r>
            <a:endParaRPr lang="en-US" dirty="0"/>
          </a:p>
          <a:p>
            <a:pPr lvl="1"/>
            <a:r>
              <a:rPr lang="en-US" dirty="0"/>
              <a:t>aka.ms/</a:t>
            </a:r>
            <a:r>
              <a:rPr lang="en-US" dirty="0" err="1"/>
              <a:t>mobilityplaybook</a:t>
            </a:r>
            <a:endParaRPr lang="en-US" dirty="0"/>
          </a:p>
          <a:p>
            <a:pPr lvl="1"/>
            <a:r>
              <a:rPr lang="en-US" u="sng" dirty="0">
                <a:hlinkClick r:id="rId5"/>
              </a:rPr>
              <a:t>https://partner.microsoft.com/en-us/business-opportunities/build-a-practice</a:t>
            </a:r>
            <a:endParaRPr lang="en-US" u="sng" dirty="0"/>
          </a:p>
          <a:p>
            <a:r>
              <a:rPr lang="en-US" sz="2200" b="1" dirty="0"/>
              <a:t>Industry Book of Dreams</a:t>
            </a:r>
          </a:p>
          <a:p>
            <a:pPr lvl="1"/>
            <a:r>
              <a:rPr lang="en-US" u="sng" dirty="0">
                <a:hlinkClick r:id="rId6"/>
              </a:rPr>
              <a:t>https://microsoft.sharepoint.com/teams/servicesportfolio/enterprisestrategy/SitePages/Book%20of%20Dreams.aspx</a:t>
            </a:r>
            <a:r>
              <a:rPr lang="en-US" u="sng" dirty="0"/>
              <a:t> </a:t>
            </a:r>
            <a:endParaRPr lang="en-US" dirty="0"/>
          </a:p>
          <a:p>
            <a:endParaRPr lang="en-US" sz="2400" dirty="0"/>
          </a:p>
          <a:p>
            <a:endParaRPr lang="en-US" sz="2400" dirty="0"/>
          </a:p>
        </p:txBody>
      </p:sp>
    </p:spTree>
    <p:extLst>
      <p:ext uri="{BB962C8B-B14F-4D97-AF65-F5344CB8AC3E}">
        <p14:creationId xmlns:p14="http://schemas.microsoft.com/office/powerpoint/2010/main" val="3076104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93637" y="983422"/>
            <a:ext cx="2409110"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Digital Transformation</a:t>
            </a:r>
          </a:p>
        </p:txBody>
      </p:sp>
      <p:sp>
        <p:nvSpPr>
          <p:cNvPr id="28" name="TextBox 27"/>
          <p:cNvSpPr txBox="1"/>
          <p:nvPr/>
        </p:nvSpPr>
        <p:spPr>
          <a:xfrm>
            <a:off x="93637" y="1300278"/>
            <a:ext cx="638316" cy="215444"/>
          </a:xfrm>
          <a:prstGeom prst="rect">
            <a:avLst/>
          </a:prstGeom>
          <a:noFill/>
        </p:spPr>
        <p:txBody>
          <a:bodyPr wrap="none" rtlCol="0">
            <a:spAutoFit/>
          </a:bodyPr>
          <a:lstStyle/>
          <a:p>
            <a:r>
              <a:rPr lang="en-US" sz="800">
                <a:solidFill>
                  <a:schemeClr val="bg1"/>
                </a:solidFill>
              </a:rPr>
              <a:t>Traditional</a:t>
            </a:r>
          </a:p>
        </p:txBody>
      </p:sp>
      <p:sp>
        <p:nvSpPr>
          <p:cNvPr id="29" name="TextBox 28"/>
          <p:cNvSpPr txBox="1"/>
          <p:nvPr/>
        </p:nvSpPr>
        <p:spPr>
          <a:xfrm>
            <a:off x="5012620" y="1314069"/>
            <a:ext cx="723275" cy="215444"/>
          </a:xfrm>
          <a:prstGeom prst="rect">
            <a:avLst/>
          </a:prstGeom>
          <a:noFill/>
        </p:spPr>
        <p:txBody>
          <a:bodyPr wrap="none" rtlCol="0">
            <a:spAutoFit/>
          </a:bodyPr>
          <a:lstStyle/>
          <a:p>
            <a:pPr algn="r"/>
            <a:r>
              <a:rPr lang="en-US" sz="800">
                <a:solidFill>
                  <a:schemeClr val="bg1"/>
                </a:solidFill>
              </a:rPr>
              <a:t>Transformed</a:t>
            </a:r>
          </a:p>
        </p:txBody>
      </p:sp>
      <p:sp>
        <p:nvSpPr>
          <p:cNvPr id="30" name="TextBox 29"/>
          <p:cNvSpPr txBox="1"/>
          <p:nvPr/>
        </p:nvSpPr>
        <p:spPr>
          <a:xfrm>
            <a:off x="2655124" y="1314069"/>
            <a:ext cx="538929" cy="215444"/>
          </a:xfrm>
          <a:prstGeom prst="rect">
            <a:avLst/>
          </a:prstGeom>
          <a:noFill/>
        </p:spPr>
        <p:txBody>
          <a:bodyPr wrap="none" rtlCol="0">
            <a:spAutoFit/>
          </a:bodyPr>
          <a:lstStyle/>
          <a:p>
            <a:pPr algn="ctr"/>
            <a:r>
              <a:rPr lang="en-US" sz="800">
                <a:solidFill>
                  <a:schemeClr val="bg1"/>
                </a:solidFill>
              </a:rPr>
              <a:t>Evolving</a:t>
            </a:r>
          </a:p>
        </p:txBody>
      </p:sp>
      <p:sp>
        <p:nvSpPr>
          <p:cNvPr id="36" name="Text Placeholder 4"/>
          <p:cNvSpPr txBox="1">
            <a:spLocks/>
          </p:cNvSpPr>
          <p:nvPr/>
        </p:nvSpPr>
        <p:spPr>
          <a:xfrm>
            <a:off x="93637" y="342325"/>
            <a:ext cx="1728058"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Cloud Maturity</a:t>
            </a:r>
          </a:p>
        </p:txBody>
      </p:sp>
      <p:sp>
        <p:nvSpPr>
          <p:cNvPr id="37" name="TextBox 36"/>
          <p:cNvSpPr txBox="1"/>
          <p:nvPr/>
        </p:nvSpPr>
        <p:spPr>
          <a:xfrm>
            <a:off x="93637" y="750154"/>
            <a:ext cx="1023037" cy="215444"/>
          </a:xfrm>
          <a:prstGeom prst="rect">
            <a:avLst/>
          </a:prstGeom>
          <a:noFill/>
        </p:spPr>
        <p:txBody>
          <a:bodyPr wrap="none" rtlCol="0">
            <a:spAutoFit/>
          </a:bodyPr>
          <a:lstStyle/>
          <a:p>
            <a:r>
              <a:rPr lang="en-US" sz="800">
                <a:solidFill>
                  <a:schemeClr val="bg1"/>
                </a:solidFill>
              </a:rPr>
              <a:t>Cloud Incompatible </a:t>
            </a:r>
          </a:p>
        </p:txBody>
      </p:sp>
      <p:sp>
        <p:nvSpPr>
          <p:cNvPr id="38" name="TextBox 37"/>
          <p:cNvSpPr txBox="1"/>
          <p:nvPr/>
        </p:nvSpPr>
        <p:spPr>
          <a:xfrm>
            <a:off x="1282535" y="750154"/>
            <a:ext cx="931666" cy="215444"/>
          </a:xfrm>
          <a:prstGeom prst="rect">
            <a:avLst/>
          </a:prstGeom>
          <a:noFill/>
        </p:spPr>
        <p:txBody>
          <a:bodyPr wrap="none" rtlCol="0">
            <a:spAutoFit/>
          </a:bodyPr>
          <a:lstStyle/>
          <a:p>
            <a:pPr algn="ctr"/>
            <a:r>
              <a:rPr lang="en-US" sz="800">
                <a:solidFill>
                  <a:schemeClr val="bg1"/>
                </a:solidFill>
              </a:rPr>
              <a:t>Cloud Compatible</a:t>
            </a:r>
          </a:p>
        </p:txBody>
      </p:sp>
      <p:sp>
        <p:nvSpPr>
          <p:cNvPr id="40" name="TextBox 39"/>
          <p:cNvSpPr txBox="1"/>
          <p:nvPr/>
        </p:nvSpPr>
        <p:spPr>
          <a:xfrm>
            <a:off x="3270103" y="750154"/>
            <a:ext cx="901209" cy="215444"/>
          </a:xfrm>
          <a:prstGeom prst="rect">
            <a:avLst/>
          </a:prstGeom>
          <a:noFill/>
        </p:spPr>
        <p:txBody>
          <a:bodyPr wrap="none" rtlCol="0">
            <a:spAutoFit/>
          </a:bodyPr>
          <a:lstStyle/>
          <a:p>
            <a:pPr algn="ctr"/>
            <a:r>
              <a:rPr lang="en-US" sz="800">
                <a:solidFill>
                  <a:schemeClr val="bg1"/>
                </a:solidFill>
              </a:rPr>
              <a:t>Cloud Connected</a:t>
            </a:r>
          </a:p>
        </p:txBody>
      </p:sp>
      <p:sp>
        <p:nvSpPr>
          <p:cNvPr id="41" name="TextBox 40"/>
          <p:cNvSpPr txBox="1"/>
          <p:nvPr/>
        </p:nvSpPr>
        <p:spPr>
          <a:xfrm>
            <a:off x="4275108" y="750154"/>
            <a:ext cx="628698" cy="215444"/>
          </a:xfrm>
          <a:prstGeom prst="rect">
            <a:avLst/>
          </a:prstGeom>
          <a:noFill/>
        </p:spPr>
        <p:txBody>
          <a:bodyPr wrap="none" rtlCol="0">
            <a:spAutoFit/>
          </a:bodyPr>
          <a:lstStyle/>
          <a:p>
            <a:pPr algn="ctr"/>
            <a:r>
              <a:rPr lang="en-US" sz="800">
                <a:solidFill>
                  <a:schemeClr val="bg1"/>
                </a:solidFill>
              </a:rPr>
              <a:t>Cloud First</a:t>
            </a:r>
          </a:p>
        </p:txBody>
      </p:sp>
      <p:sp>
        <p:nvSpPr>
          <p:cNvPr id="42" name="TextBox 41"/>
          <p:cNvSpPr txBox="1"/>
          <p:nvPr/>
        </p:nvSpPr>
        <p:spPr>
          <a:xfrm>
            <a:off x="5007602" y="750154"/>
            <a:ext cx="720069" cy="215444"/>
          </a:xfrm>
          <a:prstGeom prst="rect">
            <a:avLst/>
          </a:prstGeom>
          <a:noFill/>
        </p:spPr>
        <p:txBody>
          <a:bodyPr wrap="none" rtlCol="0">
            <a:spAutoFit/>
          </a:bodyPr>
          <a:lstStyle/>
          <a:p>
            <a:pPr algn="ctr"/>
            <a:r>
              <a:rPr lang="en-US" sz="800">
                <a:solidFill>
                  <a:schemeClr val="bg1"/>
                </a:solidFill>
              </a:rPr>
              <a:t>Cloud Native</a:t>
            </a:r>
          </a:p>
        </p:txBody>
      </p:sp>
      <p:sp>
        <p:nvSpPr>
          <p:cNvPr id="43" name="TextBox 42"/>
          <p:cNvSpPr txBox="1"/>
          <p:nvPr/>
        </p:nvSpPr>
        <p:spPr>
          <a:xfrm>
            <a:off x="2317997" y="750154"/>
            <a:ext cx="848310" cy="215444"/>
          </a:xfrm>
          <a:prstGeom prst="rect">
            <a:avLst/>
          </a:prstGeom>
          <a:noFill/>
        </p:spPr>
        <p:txBody>
          <a:bodyPr wrap="none" rtlCol="0">
            <a:spAutoFit/>
          </a:bodyPr>
          <a:lstStyle/>
          <a:p>
            <a:pPr algn="ctr"/>
            <a:r>
              <a:rPr lang="en-US" sz="800">
                <a:solidFill>
                  <a:schemeClr val="bg1"/>
                </a:solidFill>
              </a:rPr>
              <a:t>Cloud Deployed</a:t>
            </a:r>
          </a:p>
        </p:txBody>
      </p:sp>
      <p:sp>
        <p:nvSpPr>
          <p:cNvPr id="25" name="Title 1">
            <a:extLst>
              <a:ext uri="{FF2B5EF4-FFF2-40B4-BE49-F238E27FC236}">
                <a16:creationId xmlns:a16="http://schemas.microsoft.com/office/drawing/2014/main" id="{DD9E4E50-696F-4DD2-9C97-DF52627680A0}"/>
              </a:ext>
            </a:extLst>
          </p:cNvPr>
          <p:cNvSpPr txBox="1">
            <a:spLocks/>
          </p:cNvSpPr>
          <p:nvPr/>
        </p:nvSpPr>
        <p:spPr>
          <a:xfrm>
            <a:off x="1613036" y="139738"/>
            <a:ext cx="7051040" cy="7324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err="1"/>
              <a:t>Softchoice</a:t>
            </a:r>
            <a:r>
              <a:rPr lang="en-US"/>
              <a:t> Tech Check</a:t>
            </a:r>
          </a:p>
        </p:txBody>
      </p:sp>
      <p:sp>
        <p:nvSpPr>
          <p:cNvPr id="33" name="Content Placeholder 32">
            <a:extLst>
              <a:ext uri="{FF2B5EF4-FFF2-40B4-BE49-F238E27FC236}">
                <a16:creationId xmlns:a16="http://schemas.microsoft.com/office/drawing/2014/main" id="{08AC3B15-E347-45CF-80A1-1745011B676F}"/>
              </a:ext>
            </a:extLst>
          </p:cNvPr>
          <p:cNvSpPr>
            <a:spLocks noGrp="1"/>
          </p:cNvSpPr>
          <p:nvPr>
            <p:ph idx="1"/>
          </p:nvPr>
        </p:nvSpPr>
        <p:spPr>
          <a:xfrm>
            <a:off x="6599879" y="1158944"/>
            <a:ext cx="4992688" cy="5962658"/>
          </a:xfrm>
          <a:prstGeom prst="rect">
            <a:avLst/>
          </a:prstGeom>
        </p:spPr>
        <p:txBody>
          <a:bodyPr wrap="square">
            <a:spAutoFit/>
          </a:bodyPr>
          <a:lstStyle/>
          <a:p>
            <a:r>
              <a:rPr lang="en-US" sz="1400" err="1"/>
              <a:t>Softchoice</a:t>
            </a:r>
            <a:r>
              <a:rPr lang="en-US" sz="1400"/>
              <a:t> has generated extensive intellectual property over many years and consolidated it into a </a:t>
            </a:r>
            <a:r>
              <a:rPr lang="en-US" sz="1400" err="1"/>
              <a:t>TechCheck</a:t>
            </a:r>
            <a:r>
              <a:rPr lang="en-US" sz="1400"/>
              <a:t> portfolio is designed to help you explore your current state and determine where gaps exist</a:t>
            </a:r>
          </a:p>
          <a:p>
            <a:r>
              <a:rPr lang="en-US" sz="1400" b="1"/>
              <a:t>PTS led:</a:t>
            </a:r>
          </a:p>
          <a:p>
            <a:pPr lvl="1"/>
            <a:r>
              <a:rPr lang="en-US" sz="1400"/>
              <a:t>Understand partner growth plans around SQL and Data Practice</a:t>
            </a:r>
          </a:p>
          <a:p>
            <a:pPr lvl="1"/>
            <a:r>
              <a:rPr lang="en-US" sz="1400"/>
              <a:t>Discuss SQL Modernization as a play in their Tech Check offering</a:t>
            </a:r>
          </a:p>
          <a:p>
            <a:pPr lvl="1"/>
            <a:r>
              <a:rPr lang="en-US" sz="1400"/>
              <a:t>Identify current enablement needs and skills gap </a:t>
            </a:r>
          </a:p>
          <a:p>
            <a:pPr lvl="1"/>
            <a:r>
              <a:rPr lang="en-US" sz="1400"/>
              <a:t>Train the trainer workshop - PPE on Data Modernization</a:t>
            </a:r>
          </a:p>
          <a:p>
            <a:r>
              <a:rPr lang="en-US" sz="1400" b="1"/>
              <a:t>PDM led:</a:t>
            </a:r>
          </a:p>
          <a:p>
            <a:pPr lvl="1"/>
            <a:r>
              <a:rPr lang="en-US" sz="1400"/>
              <a:t>Marketing campaign across different geos with customers</a:t>
            </a:r>
          </a:p>
          <a:p>
            <a:r>
              <a:rPr lang="en-US" sz="1400" b="1"/>
              <a:t>CSA led:</a:t>
            </a:r>
            <a:endParaRPr lang="en-US" sz="1400"/>
          </a:p>
          <a:p>
            <a:pPr lvl="1"/>
            <a:r>
              <a:rPr lang="en-US" sz="1400"/>
              <a:t>Tools discussion/Private preview of DMS were included in the offering with CSA assistance (Rishi)</a:t>
            </a:r>
          </a:p>
          <a:p>
            <a:pPr lvl="1"/>
            <a:r>
              <a:rPr lang="en-US" sz="1400"/>
              <a:t>Evaluated and co-delivered first workshop with the partner</a:t>
            </a:r>
          </a:p>
          <a:p>
            <a:pPr lvl="1"/>
            <a:endParaRPr lang="en-US" sz="800" b="1">
              <a:latin typeface="Arial" panose="020B0604020202020204" pitchFamily="34" charset="0"/>
              <a:cs typeface="Arial" panose="020B0604020202020204" pitchFamily="34" charset="0"/>
            </a:endParaRPr>
          </a:p>
          <a:p>
            <a:pPr marL="457200" lvl="1" indent="0">
              <a:buNone/>
            </a:pPr>
            <a:r>
              <a:rPr lang="en-US" sz="1200" b="1">
                <a:latin typeface="Arial" panose="020B0604020202020204" pitchFamily="34" charset="0"/>
                <a:cs typeface="Arial" panose="020B0604020202020204" pitchFamily="34" charset="0"/>
              </a:rPr>
              <a:t>	</a:t>
            </a:r>
          </a:p>
          <a:p>
            <a:pPr marL="457200" lvl="1" indent="0">
              <a:buNone/>
            </a:pPr>
            <a:endParaRPr lang="en-US" sz="600" b="1"/>
          </a:p>
          <a:p>
            <a:endParaRPr lang="en-US" sz="1000"/>
          </a:p>
          <a:p>
            <a:endParaRPr lang="en-US" sz="1000"/>
          </a:p>
          <a:p>
            <a:endParaRPr lang="en-US" sz="1000"/>
          </a:p>
        </p:txBody>
      </p:sp>
      <p:pic>
        <p:nvPicPr>
          <p:cNvPr id="3" name="Picture 2">
            <a:extLst>
              <a:ext uri="{FF2B5EF4-FFF2-40B4-BE49-F238E27FC236}">
                <a16:creationId xmlns:a16="http://schemas.microsoft.com/office/drawing/2014/main" id="{8C1A320B-F218-4975-8516-9B44EF638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9465" y="-65101"/>
            <a:ext cx="2647950" cy="962025"/>
          </a:xfrm>
          <a:prstGeom prst="rect">
            <a:avLst/>
          </a:prstGeom>
        </p:spPr>
      </p:pic>
      <p:pic>
        <p:nvPicPr>
          <p:cNvPr id="4" name="Picture 3">
            <a:extLst>
              <a:ext uri="{FF2B5EF4-FFF2-40B4-BE49-F238E27FC236}">
                <a16:creationId xmlns:a16="http://schemas.microsoft.com/office/drawing/2014/main" id="{ECDEBBF2-DF69-4683-8A49-CE8F07C5FD59}"/>
              </a:ext>
            </a:extLst>
          </p:cNvPr>
          <p:cNvPicPr>
            <a:picLocks noChangeAspect="1"/>
          </p:cNvPicPr>
          <p:nvPr/>
        </p:nvPicPr>
        <p:blipFill>
          <a:blip r:embed="rId4"/>
          <a:stretch>
            <a:fillRect/>
          </a:stretch>
        </p:blipFill>
        <p:spPr>
          <a:xfrm>
            <a:off x="7923103" y="-65101"/>
            <a:ext cx="2647950" cy="962025"/>
          </a:xfrm>
          <a:prstGeom prst="rect">
            <a:avLst/>
          </a:prstGeom>
        </p:spPr>
      </p:pic>
      <p:pic>
        <p:nvPicPr>
          <p:cNvPr id="6" name="Picture 5">
            <a:extLst>
              <a:ext uri="{FF2B5EF4-FFF2-40B4-BE49-F238E27FC236}">
                <a16:creationId xmlns:a16="http://schemas.microsoft.com/office/drawing/2014/main" id="{EEDEBDCA-5BBF-48CC-B097-2CACF6F8023F}"/>
              </a:ext>
            </a:extLst>
          </p:cNvPr>
          <p:cNvPicPr>
            <a:picLocks noChangeAspect="1"/>
          </p:cNvPicPr>
          <p:nvPr/>
        </p:nvPicPr>
        <p:blipFill>
          <a:blip r:embed="rId5"/>
          <a:stretch>
            <a:fillRect/>
          </a:stretch>
        </p:blipFill>
        <p:spPr>
          <a:xfrm>
            <a:off x="500416" y="1074766"/>
            <a:ext cx="5927834" cy="4809838"/>
          </a:xfrm>
          <a:prstGeom prst="rect">
            <a:avLst/>
          </a:prstGeom>
        </p:spPr>
      </p:pic>
    </p:spTree>
    <p:extLst>
      <p:ext uri="{BB962C8B-B14F-4D97-AF65-F5344CB8AC3E}">
        <p14:creationId xmlns:p14="http://schemas.microsoft.com/office/powerpoint/2010/main" val="3396193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2E9503C8-E3F5-408A-A91D-E748FC23669B}"/>
              </a:ext>
            </a:extLst>
          </p:cNvPr>
          <p:cNvGraphicFramePr>
            <a:graphicFrameLocks noGrp="1"/>
          </p:cNvGraphicFramePr>
          <p:nvPr>
            <p:extLst>
              <p:ext uri="{D42A27DB-BD31-4B8C-83A1-F6EECF244321}">
                <p14:modId xmlns:p14="http://schemas.microsoft.com/office/powerpoint/2010/main" val="4132758130"/>
              </p:ext>
            </p:extLst>
          </p:nvPr>
        </p:nvGraphicFramePr>
        <p:xfrm>
          <a:off x="6158429" y="1208232"/>
          <a:ext cx="5577959" cy="5656342"/>
        </p:xfrm>
        <a:graphic>
          <a:graphicData uri="http://schemas.openxmlformats.org/drawingml/2006/table">
            <a:tbl>
              <a:tblPr firstRow="1" firstCol="1" bandRow="1"/>
              <a:tblGrid>
                <a:gridCol w="1443210">
                  <a:extLst>
                    <a:ext uri="{9D8B030D-6E8A-4147-A177-3AD203B41FA5}">
                      <a16:colId xmlns:a16="http://schemas.microsoft.com/office/drawing/2014/main" val="1602185061"/>
                    </a:ext>
                  </a:extLst>
                </a:gridCol>
                <a:gridCol w="4134749">
                  <a:extLst>
                    <a:ext uri="{9D8B030D-6E8A-4147-A177-3AD203B41FA5}">
                      <a16:colId xmlns:a16="http://schemas.microsoft.com/office/drawing/2014/main" val="1022456163"/>
                    </a:ext>
                  </a:extLst>
                </a:gridCol>
              </a:tblGrid>
              <a:tr h="27851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Top Partner Needs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2"/>
                      </a:solidFill>
                      <a:prstDash val="solid"/>
                      <a:round/>
                      <a:headEnd type="none" w="med" len="med"/>
                      <a:tailEnd type="none" w="med" len="med"/>
                    </a:lnL>
                    <a:lnR w="6350" cap="flat" cmpd="sng" algn="ctr">
                      <a:solidFill>
                        <a:schemeClr val="accent2"/>
                      </a:solidFill>
                      <a:prstDash val="solid"/>
                      <a:round/>
                      <a:headEnd type="none" w="med" len="med"/>
                      <a:tailEnd type="none" w="med" len="med"/>
                    </a:lnR>
                    <a:lnT w="6350" cap="flat" cmpd="sng" algn="ctr">
                      <a:solidFill>
                        <a:schemeClr val="accent2"/>
                      </a:solidFill>
                      <a:prstDash val="solid"/>
                      <a:round/>
                      <a:headEnd type="none" w="med" len="med"/>
                      <a:tailEnd type="none" w="med" len="med"/>
                    </a:lnT>
                    <a:lnB w="6350" cap="flat" cmpd="sng" algn="ctr">
                      <a:noFill/>
                      <a:prstDash val="solid"/>
                      <a:round/>
                      <a:headEnd type="none" w="med" len="med"/>
                      <a:tailEnd type="none" w="med" len="med"/>
                    </a:lnB>
                    <a:solidFill>
                      <a:srgbClr val="002060"/>
                    </a:solidFill>
                  </a:tcPr>
                </a:tc>
                <a:tc hMerge="1">
                  <a:txBody>
                    <a:bodyPr/>
                    <a:lstStyle/>
                    <a:p>
                      <a:endParaRPr lang="en-US"/>
                    </a:p>
                  </a:txBody>
                  <a:tcPr/>
                </a:tc>
                <a:extLst>
                  <a:ext uri="{0D108BD9-81ED-4DB2-BD59-A6C34878D82A}">
                    <a16:rowId xmlns:a16="http://schemas.microsoft.com/office/drawing/2014/main" val="2072725465"/>
                  </a:ext>
                </a:extLst>
              </a:tr>
              <a:tr h="385055">
                <a:tc>
                  <a:txBody>
                    <a:bodyPr/>
                    <a:lstStyle/>
                    <a:p>
                      <a:pPr marL="0" marR="0">
                        <a:spcBef>
                          <a:spcPts val="0"/>
                        </a:spcBef>
                        <a:spcAft>
                          <a:spcPts val="0"/>
                        </a:spcAft>
                      </a:pP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Practice building blocks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0977369"/>
                  </a:ext>
                </a:extLst>
              </a:tr>
              <a:tr h="624096">
                <a:tc rowSpan="7">
                  <a:txBody>
                    <a:bodyPr/>
                    <a:lstStyle/>
                    <a:p>
                      <a:pPr marL="0" marR="0" algn="l" defTabSz="914180" rtl="0" eaLnBrk="1" latinLnBrk="0" hangingPunct="1">
                        <a:spcBef>
                          <a:spcPts val="0"/>
                        </a:spcBef>
                        <a:spcAft>
                          <a:spcPts val="0"/>
                        </a:spcAft>
                      </a:pPr>
                      <a:r>
                        <a:rPr lang="en-US" sz="1000" kern="1200">
                          <a:solidFill>
                            <a:schemeClr val="tx1"/>
                          </a:solidFill>
                          <a:effectLst/>
                          <a:latin typeface="Segoe UI Semibold" panose="020B0702040204020203" pitchFamily="34" charset="0"/>
                          <a:cs typeface="Segoe UI Semibold" panose="020B0702040204020203" pitchFamily="34" charset="0"/>
                        </a:rPr>
                        <a:t>Top Partner opportunities and resources</a:t>
                      </a: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a:effectLst/>
                          <a:latin typeface="Segoe UI" panose="020B0502040204020203" pitchFamily="34" charset="0"/>
                          <a:cs typeface="Segoe UI" panose="020B0502040204020203" pitchFamily="34" charset="0"/>
                          <a:hlinkClick r:id="rId3" tooltip="Watch this webinar on how you can successfully partner with Microsoft to capture the BI market opportunity. Get an overview of our most up-to-date training resources, marketing materials, incentives and offers to help build and grow your practice."/>
                        </a:rPr>
                        <a:t>Selling Business Intelligence Solutions with Microsoft</a:t>
                      </a: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66737880"/>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Insights is a journey – data – reports – dashboards – predictive models – recommendations .</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976348951"/>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78% of Analytics and AI projects driven by </a:t>
                      </a:r>
                      <a:r>
                        <a:rPr lang="en-US" sz="1100" kern="1200" err="1">
                          <a:solidFill>
                            <a:schemeClr val="tx1"/>
                          </a:solidFill>
                          <a:latin typeface="Segoe UI" panose="020B0502040204020203" pitchFamily="34" charset="0"/>
                          <a:ea typeface="+mn-ea"/>
                          <a:cs typeface="Segoe UI" panose="020B0502040204020203" pitchFamily="34" charset="0"/>
                        </a:rPr>
                        <a:t>LoB</a:t>
                      </a:r>
                      <a:r>
                        <a:rPr lang="en-US" sz="1100" kern="1200">
                          <a:solidFill>
                            <a:schemeClr val="tx1"/>
                          </a:solidFill>
                          <a:latin typeface="Segoe UI" panose="020B0502040204020203" pitchFamily="34" charset="0"/>
                          <a:ea typeface="+mn-ea"/>
                          <a:cs typeface="Segoe UI" panose="020B0502040204020203" pitchFamily="34" charset="0"/>
                        </a:rPr>
                        <a:t> and business owners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55754143"/>
                  </a:ext>
                </a:extLst>
              </a:tr>
              <a:tr h="624096">
                <a:tc vMerge="1">
                  <a:txBody>
                    <a:bodyPr/>
                    <a:lstStyle/>
                    <a:p>
                      <a:endParaRPr lang="en-US"/>
                    </a:p>
                  </a:txBody>
                  <a:tcPr/>
                </a:tc>
                <a:tc>
                  <a:txBody>
                    <a:bodyPr/>
                    <a:lstStyle/>
                    <a:p>
                      <a:pPr algn="l" defTabSz="931684">
                        <a:lnSpc>
                          <a:spcPct val="100000"/>
                        </a:lnSpc>
                      </a:pPr>
                      <a:r>
                        <a:rPr lang="en-US" sz="1100" kern="1200">
                          <a:solidFill>
                            <a:schemeClr val="tx1"/>
                          </a:solidFill>
                          <a:latin typeface="Segoe UI" panose="020B0502040204020203" pitchFamily="34" charset="0"/>
                          <a:ea typeface="+mn-ea"/>
                          <a:cs typeface="Segoe UI" panose="020B0502040204020203" pitchFamily="34" charset="0"/>
                        </a:rPr>
                        <a:t>Cognitive Services</a:t>
                      </a:r>
                      <a:endParaRPr lang="en-US" sz="1100">
                        <a:gradFill>
                          <a:gsLst>
                            <a:gs pos="0">
                              <a:schemeClr val="tx1"/>
                            </a:gs>
                            <a:gs pos="74000">
                              <a:schemeClr val="tx1"/>
                            </a:gs>
                          </a:gsLst>
                        </a:gradFill>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766536945"/>
                  </a:ext>
                </a:extLst>
              </a:tr>
              <a:tr h="624096">
                <a:tc vMerge="1">
                  <a:txBody>
                    <a:bodyPr/>
                    <a:lstStyle/>
                    <a:p>
                      <a:endParaRPr lang="en-US"/>
                    </a:p>
                  </a:txBody>
                  <a:tcPr/>
                </a:tc>
                <a:tc>
                  <a:txBody>
                    <a:bodyPr/>
                    <a:lstStyle/>
                    <a:p>
                      <a:pPr algn="l" defTabSz="931684">
                        <a:lnSpc>
                          <a:spcPct val="100000"/>
                        </a:lnSpc>
                      </a:pPr>
                      <a:r>
                        <a:rPr lang="en-US" sz="1100" kern="1200">
                          <a:solidFill>
                            <a:schemeClr val="tx1"/>
                          </a:solidFill>
                          <a:latin typeface="Segoe UI" panose="020B0502040204020203" pitchFamily="34" charset="0"/>
                          <a:ea typeface="+mn-ea"/>
                          <a:cs typeface="Segoe UI" panose="020B0502040204020203" pitchFamily="34" charset="0"/>
                        </a:rPr>
                        <a:t>Book of Dreams and Solution Maps</a:t>
                      </a:r>
                      <a:endParaRPr lang="en-US" sz="1100">
                        <a:gradFill>
                          <a:gsLst>
                            <a:gs pos="0">
                              <a:schemeClr val="tx1"/>
                            </a:gs>
                            <a:gs pos="74000">
                              <a:schemeClr val="tx1"/>
                            </a:gs>
                          </a:gsLst>
                        </a:gradFill>
                        <a:latin typeface="Segoe UI" panose="020B0502040204020203" pitchFamily="34" charset="0"/>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497263786"/>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Showcase applications on </a:t>
                      </a:r>
                      <a:r>
                        <a:rPr lang="en-US" sz="1100" kern="1200" err="1">
                          <a:solidFill>
                            <a:schemeClr val="tx1"/>
                          </a:solidFill>
                          <a:latin typeface="Segoe UI" panose="020B0502040204020203" pitchFamily="34" charset="0"/>
                          <a:ea typeface="+mn-ea"/>
                          <a:cs typeface="Segoe UI" panose="020B0502040204020203" pitchFamily="34" charset="0"/>
                        </a:rPr>
                        <a:t>AppSource</a:t>
                      </a:r>
                      <a:r>
                        <a:rPr lang="en-US" sz="1100" kern="1200">
                          <a:solidFill>
                            <a:schemeClr val="tx1"/>
                          </a:solidFill>
                          <a:latin typeface="Segoe UI" panose="020B0502040204020203" pitchFamily="34" charset="0"/>
                          <a:ea typeface="+mn-ea"/>
                          <a:cs typeface="Segoe UI" panose="020B0502040204020203" pitchFamily="34" charset="0"/>
                        </a:rPr>
                        <a:t> or </a:t>
                      </a:r>
                      <a:r>
                        <a:rPr lang="en-US" sz="1100" kern="1200" err="1">
                          <a:solidFill>
                            <a:schemeClr val="tx1"/>
                          </a:solidFill>
                          <a:latin typeface="Segoe UI" panose="020B0502040204020203" pitchFamily="34" charset="0"/>
                          <a:ea typeface="+mn-ea"/>
                          <a:cs typeface="Segoe UI" panose="020B0502040204020203" pitchFamily="34" charset="0"/>
                        </a:rPr>
                        <a:t>PowerBI</a:t>
                      </a:r>
                      <a:endParaRPr lang="en-US" sz="1100" kern="1200">
                        <a:solidFill>
                          <a:schemeClr val="tx1"/>
                        </a:solidFill>
                        <a:latin typeface="Segoe UI" panose="020B0502040204020203" pitchFamily="34" charset="0"/>
                        <a:ea typeface="+mn-ea"/>
                        <a:cs typeface="Segoe UI" panose="020B0502040204020203" pitchFamily="34" charset="0"/>
                      </a:endParaRPr>
                    </a:p>
                    <a:p>
                      <a:pPr marL="0" marR="0" algn="l" defTabSz="914367" rtl="0" eaLnBrk="1" latinLnBrk="0" hangingPunct="1">
                        <a:spcBef>
                          <a:spcPts val="0"/>
                        </a:spcBef>
                        <a:spcAft>
                          <a:spcPts val="0"/>
                        </a:spcAft>
                      </a:pPr>
                      <a:r>
                        <a:rPr lang="en-US" sz="1100" err="1">
                          <a:effectLst/>
                          <a:hlinkClick r:id="rId4"/>
                        </a:rPr>
                        <a:t>AppSource</a:t>
                      </a:r>
                      <a:r>
                        <a:rPr lang="en-US" sz="1100">
                          <a:effectLst/>
                          <a:hlinkClick r:id="rId4"/>
                        </a:rPr>
                        <a:t> Solution Showcase (SaaS apps)</a:t>
                      </a:r>
                      <a:r>
                        <a:rPr lang="en-US" sz="1100">
                          <a:effectLst/>
                        </a:rPr>
                        <a:t>, </a:t>
                      </a:r>
                      <a:r>
                        <a:rPr lang="en-US" sz="1100">
                          <a:effectLst/>
                          <a:hlinkClick r:id="rId5"/>
                        </a:rPr>
                        <a:t>Analytics Solution Showcase</a:t>
                      </a:r>
                      <a:r>
                        <a:rPr lang="en-US" sz="1100">
                          <a:effectLst/>
                        </a:rPr>
                        <a:t>, </a:t>
                      </a:r>
                      <a:r>
                        <a:rPr lang="en-US" sz="1100">
                          <a:effectLst/>
                          <a:hlinkClick r:id="rId6"/>
                        </a:rPr>
                        <a:t>Power BI Solution Showcase</a:t>
                      </a:r>
                      <a:endParaRPr lang="en-US" sz="1100" kern="1200">
                        <a:solidFill>
                          <a:schemeClr val="tx1"/>
                        </a:solidFill>
                        <a:latin typeface="Segoe UI" panose="020B0502040204020203" pitchFamily="34" charset="0"/>
                        <a:ea typeface="+mn-ea"/>
                        <a:cs typeface="Segoe UI" panose="020B0502040204020203" pitchFamily="34" charset="0"/>
                      </a:endParaRP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493507055"/>
                  </a:ext>
                </a:extLst>
              </a:tr>
              <a:tr h="624096">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Competency – Data Analytics</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659606891"/>
                  </a:ext>
                </a:extLst>
              </a:tr>
              <a:tr h="624096">
                <a:tc>
                  <a:txBody>
                    <a:bodyPr/>
                    <a:lstStyle/>
                    <a:p>
                      <a:pPr marL="0" marR="0" algn="l" defTabSz="914180" rtl="0" eaLnBrk="1" latinLnBrk="0" hangingPunct="1">
                        <a:spcBef>
                          <a:spcPts val="0"/>
                        </a:spcBef>
                        <a:spcAft>
                          <a:spcPts val="0"/>
                        </a:spcAft>
                      </a:pPr>
                      <a:endParaRPr lang="en-US" sz="1000" kern="12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kern="1200">
                          <a:solidFill>
                            <a:schemeClr val="tx1"/>
                          </a:solidFill>
                          <a:latin typeface="Segoe UI" panose="020B0502040204020203" pitchFamily="34" charset="0"/>
                          <a:ea typeface="+mn-ea"/>
                          <a:cs typeface="Segoe UI" panose="020B0502040204020203" pitchFamily="34" charset="0"/>
                        </a:rPr>
                        <a:t>Margins of 35-45%</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772604483"/>
                  </a:ext>
                </a:extLst>
              </a:tr>
            </a:tbl>
          </a:graphicData>
        </a:graphic>
      </p:graphicFrame>
      <p:sp>
        <p:nvSpPr>
          <p:cNvPr id="2" name="Title 1">
            <a:extLst>
              <a:ext uri="{FF2B5EF4-FFF2-40B4-BE49-F238E27FC236}">
                <a16:creationId xmlns:a16="http://schemas.microsoft.com/office/drawing/2014/main" id="{FC435CDA-BEBF-45C6-8DBB-D546C8C3AE58}"/>
              </a:ext>
            </a:extLst>
          </p:cNvPr>
          <p:cNvSpPr>
            <a:spLocks noGrp="1"/>
          </p:cNvSpPr>
          <p:nvPr>
            <p:ph type="title"/>
          </p:nvPr>
        </p:nvSpPr>
        <p:spPr>
          <a:xfrm>
            <a:off x="186614" y="359663"/>
            <a:ext cx="12372392" cy="603121"/>
          </a:xfrm>
        </p:spPr>
        <p:txBody>
          <a:bodyPr>
            <a:normAutofit fontScale="90000"/>
          </a:bodyPr>
          <a:lstStyle/>
          <a:p>
            <a:r>
              <a:rPr lang="en-US" sz="4800"/>
              <a:t>Analytics and AI</a:t>
            </a:r>
          </a:p>
        </p:txBody>
      </p:sp>
      <p:graphicFrame>
        <p:nvGraphicFramePr>
          <p:cNvPr id="6" name="Table 5">
            <a:extLst>
              <a:ext uri="{FF2B5EF4-FFF2-40B4-BE49-F238E27FC236}">
                <a16:creationId xmlns:a16="http://schemas.microsoft.com/office/drawing/2014/main" id="{77F6F8AB-4AC4-4435-B0FD-CDFD57865679}"/>
              </a:ext>
            </a:extLst>
          </p:cNvPr>
          <p:cNvGraphicFramePr>
            <a:graphicFrameLocks noGrp="1"/>
          </p:cNvGraphicFramePr>
          <p:nvPr>
            <p:extLst/>
          </p:nvPr>
        </p:nvGraphicFramePr>
        <p:xfrm>
          <a:off x="274864" y="1053743"/>
          <a:ext cx="5590911" cy="5804257"/>
        </p:xfrm>
        <a:graphic>
          <a:graphicData uri="http://schemas.openxmlformats.org/drawingml/2006/table">
            <a:tbl>
              <a:tblPr firstRow="1" firstCol="1" bandRow="1"/>
              <a:tblGrid>
                <a:gridCol w="1836503">
                  <a:extLst>
                    <a:ext uri="{9D8B030D-6E8A-4147-A177-3AD203B41FA5}">
                      <a16:colId xmlns:a16="http://schemas.microsoft.com/office/drawing/2014/main" val="1197398110"/>
                    </a:ext>
                  </a:extLst>
                </a:gridCol>
                <a:gridCol w="3754408">
                  <a:extLst>
                    <a:ext uri="{9D8B030D-6E8A-4147-A177-3AD203B41FA5}">
                      <a16:colId xmlns:a16="http://schemas.microsoft.com/office/drawing/2014/main" val="883348752"/>
                    </a:ext>
                  </a:extLst>
                </a:gridCol>
              </a:tblGrid>
              <a:tr h="440149">
                <a:tc gridSpan="2">
                  <a:txBody>
                    <a:bodyPr/>
                    <a:lstStyle/>
                    <a:p>
                      <a:pPr marL="0" marR="0" algn="ctr">
                        <a:spcBef>
                          <a:spcPts val="0"/>
                        </a:spcBef>
                        <a:spcAft>
                          <a:spcPts val="0"/>
                        </a:spcAft>
                      </a:pPr>
                      <a:r>
                        <a:rPr lang="en-US" sz="1200">
                          <a:solidFill>
                            <a:schemeClr val="bg1"/>
                          </a:solidFill>
                          <a:effectLst/>
                          <a:latin typeface="Segoe UI Semibold" panose="020B0702040204020203" pitchFamily="34" charset="0"/>
                          <a:cs typeface="Segoe UI Semibold" panose="020B0702040204020203" pitchFamily="34" charset="0"/>
                        </a:rPr>
                        <a:t>Solution Ideas</a:t>
                      </a:r>
                      <a:endParaRPr lang="en-US" sz="900">
                        <a:solidFill>
                          <a:schemeClr val="bg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lumMod val="75000"/>
                        </a:schemeClr>
                      </a:solidFill>
                      <a:prstDash val="solid"/>
                      <a:round/>
                      <a:headEnd type="none" w="med" len="med"/>
                      <a:tailEnd type="none" w="med" len="med"/>
                    </a:lnT>
                    <a:lnB w="6350" cap="flat" cmpd="sng" algn="ctr">
                      <a:noFill/>
                      <a:prstDash val="solid"/>
                      <a:round/>
                      <a:headEnd type="none" w="med" len="med"/>
                      <a:tailEnd type="none" w="med" len="med"/>
                    </a:lnB>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2112233738"/>
                  </a:ext>
                </a:extLst>
              </a:tr>
              <a:tr h="597063">
                <a:tc>
                  <a:txBody>
                    <a:bodyPr/>
                    <a:lstStyle/>
                    <a:p>
                      <a:r>
                        <a:rPr lang="en-US"/>
                        <a:t>Building Block</a:t>
                      </a: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a:spcBef>
                          <a:spcPts val="0"/>
                        </a:spcBef>
                        <a:spcAft>
                          <a:spcPts val="0"/>
                        </a:spcAft>
                      </a:pPr>
                      <a:r>
                        <a:rPr lang="en-US" sz="1000">
                          <a:solidFill>
                            <a:schemeClr val="tx1"/>
                          </a:solidFill>
                          <a:effectLst/>
                          <a:latin typeface="Segoe UI Semibold" panose="020B0702040204020203" pitchFamily="34" charset="0"/>
                          <a:cs typeface="Segoe UI Semibold" panose="020B0702040204020203" pitchFamily="34" charset="0"/>
                        </a:rPr>
                        <a:t>Typical Solutions</a:t>
                      </a:r>
                      <a:endParaRPr lang="en-US" sz="1000">
                        <a:solidFill>
                          <a:schemeClr val="tx1"/>
                        </a:solidFill>
                        <a:effectLst/>
                        <a:latin typeface="Segoe UI Semibold" panose="020B0702040204020203" pitchFamily="34" charset="0"/>
                        <a:ea typeface="Calibri" panose="020F0502020204030204" pitchFamily="34" charset="0"/>
                        <a:cs typeface="Segoe UI Semibold" panose="020B07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65257799"/>
                  </a:ext>
                </a:extLst>
              </a:tr>
              <a:tr h="666897">
                <a:tc rowSpan="3">
                  <a:txBody>
                    <a:bodyPr/>
                    <a:lstStyle/>
                    <a:p>
                      <a:pPr marL="0" marR="0" algn="l" defTabSz="914367" rtl="0" eaLnBrk="1" latinLnBrk="0" hangingPunct="1">
                        <a:spcBef>
                          <a:spcPts val="0"/>
                        </a:spcBef>
                        <a:spcAft>
                          <a:spcPts val="0"/>
                        </a:spcAft>
                      </a:pPr>
                      <a:r>
                        <a:rPr lang="en-US" sz="1100" kern="1200">
                          <a:solidFill>
                            <a:schemeClr val="tx1"/>
                          </a:solidFill>
                          <a:effectLst/>
                          <a:latin typeface="Segoe UI" panose="020B0502040204020203" pitchFamily="34" charset="0"/>
                          <a:ea typeface="+mn-ea"/>
                          <a:cs typeface="Segoe UI" panose="020B0502040204020203" pitchFamily="34" charset="0"/>
                        </a:rPr>
                        <a:t>Business Analytics and AI</a:t>
                      </a: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algn="l" defTabSz="914367" rtl="0" eaLnBrk="1" latinLnBrk="0" hangingPunct="1">
                        <a:spcBef>
                          <a:spcPts val="0"/>
                        </a:spcBef>
                        <a:spcAft>
                          <a:spcPts val="0"/>
                        </a:spcAft>
                      </a:pPr>
                      <a:r>
                        <a:rPr lang="en-US" sz="1100" kern="1200">
                          <a:solidFill>
                            <a:schemeClr val="tx1"/>
                          </a:solidFill>
                          <a:effectLst/>
                          <a:latin typeface="Segoe UI" panose="020B0502040204020203" pitchFamily="34" charset="0"/>
                          <a:ea typeface="+mn-ea"/>
                          <a:cs typeface="Segoe UI" panose="020B0502040204020203" pitchFamily="34" charset="0"/>
                          <a:hlinkClick r:id="rId7"/>
                        </a:rPr>
                        <a:t>Bots for </a:t>
                      </a:r>
                      <a:r>
                        <a:rPr lang="en-US" sz="1100" kern="1200" err="1">
                          <a:solidFill>
                            <a:schemeClr val="tx1"/>
                          </a:solidFill>
                          <a:effectLst/>
                          <a:latin typeface="Segoe UI" panose="020B0502040204020203" pitchFamily="34" charset="0"/>
                          <a:ea typeface="+mn-ea"/>
                          <a:cs typeface="Segoe UI" panose="020B0502040204020203" pitchFamily="34" charset="0"/>
                          <a:hlinkClick r:id="rId7"/>
                        </a:rPr>
                        <a:t>Business</a:t>
                      </a:r>
                      <a:r>
                        <a:rPr lang="en-US" sz="1100" kern="1200" err="1">
                          <a:solidFill>
                            <a:schemeClr val="tx1"/>
                          </a:solidFill>
                          <a:effectLst/>
                          <a:latin typeface="Segoe UI" panose="020B0502040204020203" pitchFamily="34" charset="0"/>
                          <a:ea typeface="+mn-ea"/>
                          <a:cs typeface="Segoe UI" panose="020B0502040204020203" pitchFamily="34" charset="0"/>
                        </a:rPr>
                        <a:t>BOTs</a:t>
                      </a:r>
                      <a:r>
                        <a:rPr lang="en-US" sz="1100" kern="1200">
                          <a:solidFill>
                            <a:schemeClr val="tx1"/>
                          </a:solidFill>
                          <a:effectLst/>
                          <a:latin typeface="Segoe UI" panose="020B0502040204020203" pitchFamily="34" charset="0"/>
                          <a:ea typeface="+mn-ea"/>
                          <a:cs typeface="Segoe UI" panose="020B0502040204020203" pitchFamily="34" charset="0"/>
                        </a:rPr>
                        <a:t> are artificially intelligent agents that understand and interact to drive your business forward </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96194868"/>
                  </a:ext>
                </a:extLst>
              </a:tr>
              <a:tr h="666897">
                <a:tc vMerge="1">
                  <a:txBody>
                    <a:bodyPr/>
                    <a:lstStyle/>
                    <a:p>
                      <a:endParaRPr lang="en-US"/>
                    </a:p>
                  </a:txBody>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u="sng" kern="1200" err="1">
                          <a:solidFill>
                            <a:schemeClr val="tx1"/>
                          </a:solidFill>
                          <a:effectLst/>
                          <a:latin typeface="Segoe UI" panose="020B0502040204020203" pitchFamily="34" charset="0"/>
                          <a:ea typeface="+mn-ea"/>
                          <a:cs typeface="Segoe UI" panose="020B0502040204020203" pitchFamily="34" charset="0"/>
                          <a:hlinkClick r:id="rId8"/>
                        </a:rPr>
                        <a:t>Optimix</a:t>
                      </a:r>
                      <a:r>
                        <a:rPr lang="en-US" sz="1100" kern="1200">
                          <a:solidFill>
                            <a:schemeClr val="tx1"/>
                          </a:solidFill>
                          <a:effectLst/>
                          <a:latin typeface="Segoe UI" panose="020B0502040204020203" pitchFamily="34" charset="0"/>
                          <a:ea typeface="+mn-ea"/>
                          <a:cs typeface="Segoe UI" panose="020B0502040204020203" pitchFamily="34" charset="0"/>
                        </a:rPr>
                        <a:t> </a:t>
                      </a:r>
                      <a:r>
                        <a:rPr lang="en-US" sz="1100" kern="1200" err="1">
                          <a:solidFill>
                            <a:schemeClr val="tx1"/>
                          </a:solidFill>
                          <a:effectLst/>
                          <a:latin typeface="Segoe UI" panose="020B0502040204020203" pitchFamily="34" charset="0"/>
                          <a:ea typeface="+mn-ea"/>
                          <a:cs typeface="Segoe UI" panose="020B0502040204020203" pitchFamily="34" charset="0"/>
                        </a:rPr>
                        <a:t>Optimix</a:t>
                      </a:r>
                      <a:r>
                        <a:rPr lang="en-US" sz="1100" kern="1200">
                          <a:solidFill>
                            <a:schemeClr val="tx1"/>
                          </a:solidFill>
                          <a:effectLst/>
                          <a:latin typeface="Segoe UI" panose="020B0502040204020203" pitchFamily="34" charset="0"/>
                          <a:ea typeface="+mn-ea"/>
                          <a:cs typeface="Segoe UI" panose="020B0502040204020203" pitchFamily="34" charset="0"/>
                        </a:rPr>
                        <a:t> enables what-if scenarios to set accurate promotion budgets that fits your business goals. (Marketing)</a:t>
                      </a:r>
                      <a:endParaRPr lang="en-US" sz="1100" b="1" kern="120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52526035"/>
                  </a:ext>
                </a:extLst>
              </a:tr>
              <a:tr h="666897">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u="sng" kern="1200">
                          <a:solidFill>
                            <a:schemeClr val="tx1"/>
                          </a:solidFill>
                          <a:effectLst/>
                          <a:latin typeface="Segoe UI" panose="020B0502040204020203" pitchFamily="34" charset="0"/>
                          <a:ea typeface="+mn-ea"/>
                          <a:cs typeface="Segoe UI" panose="020B0502040204020203" pitchFamily="34" charset="0"/>
                          <a:hlinkClick r:id="rId9"/>
                        </a:rPr>
                        <a:t>Smart Asset Management</a:t>
                      </a:r>
                      <a:r>
                        <a:rPr lang="en-US" sz="1100" kern="1200">
                          <a:solidFill>
                            <a:schemeClr val="tx1"/>
                          </a:solidFill>
                          <a:effectLst/>
                          <a:latin typeface="Segoe UI" panose="020B0502040204020203" pitchFamily="34" charset="0"/>
                          <a:ea typeface="+mn-ea"/>
                          <a:cs typeface="Segoe UI" panose="020B0502040204020203" pitchFamily="34" charset="0"/>
                        </a:rPr>
                        <a:t> With billions of dollars of investment in assets, the utility industry faces major issues monitoring their assets &amp; supplying energy to customers without interruptions. Delivering high impact &amp; simple solutions for a new technology-enabled world, SAM uses the </a:t>
                      </a:r>
                      <a:r>
                        <a:rPr lang="en-US" sz="1100" kern="1200" err="1">
                          <a:solidFill>
                            <a:schemeClr val="tx1"/>
                          </a:solidFill>
                          <a:effectLst/>
                          <a:latin typeface="Segoe UI" panose="020B0502040204020203" pitchFamily="34" charset="0"/>
                          <a:ea typeface="+mn-ea"/>
                          <a:cs typeface="Segoe UI" panose="020B0502040204020203" pitchFamily="34" charset="0"/>
                        </a:rPr>
                        <a:t>Brillio</a:t>
                      </a:r>
                      <a:r>
                        <a:rPr lang="en-US" sz="1100" kern="1200">
                          <a:solidFill>
                            <a:schemeClr val="tx1"/>
                          </a:solidFill>
                          <a:effectLst/>
                          <a:latin typeface="Segoe UI" panose="020B0502040204020203" pitchFamily="34" charset="0"/>
                          <a:ea typeface="+mn-ea"/>
                          <a:cs typeface="Segoe UI" panose="020B0502040204020203" pitchFamily="34" charset="0"/>
                        </a:rPr>
                        <a:t> Data Platform &amp; predictive analysis to look into the health of assets effectively &amp; efficiently. (Manufacturing)</a:t>
                      </a:r>
                      <a:endParaRPr lang="en-US" sz="1100" b="1" kern="1200">
                        <a:solidFill>
                          <a:schemeClr val="tx1"/>
                        </a:solidFill>
                        <a:latin typeface="Segoe UI" panose="020B0502040204020203" pitchFamily="34" charset="0"/>
                        <a:ea typeface="+mn-ea"/>
                        <a:cs typeface="Segoe UI" panose="020B0502040204020203" pitchFamily="34" charset="0"/>
                      </a:endParaRP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68396035"/>
                  </a:ext>
                </a:extLst>
              </a:tr>
              <a:tr h="666897">
                <a:tc rowSpan="3">
                  <a:txBody>
                    <a:bodyPr/>
                    <a:lstStyle/>
                    <a:p>
                      <a:pPr marL="0" marR="0" algn="l" defTabSz="914367" rtl="0" eaLnBrk="1" latinLnBrk="0" hangingPunct="1">
                        <a:spcBef>
                          <a:spcPts val="0"/>
                        </a:spcBef>
                        <a:spcAft>
                          <a:spcPts val="0"/>
                        </a:spcAft>
                      </a:pPr>
                      <a:r>
                        <a:rPr lang="en-US" sz="1100" b="1" kern="1200">
                          <a:solidFill>
                            <a:schemeClr val="tx1"/>
                          </a:solidFill>
                          <a:latin typeface="Segoe UI Light" panose="020B0502040204020203" pitchFamily="34" charset="0"/>
                          <a:ea typeface="+mn-ea"/>
                          <a:cs typeface="Segoe UI Light" panose="020B0502040204020203" pitchFamily="34" charset="0"/>
                        </a:rPr>
                        <a:t>Modern Business Intelligence</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100" b="1" kern="1200">
                        <a:solidFill>
                          <a:schemeClr val="tx1"/>
                        </a:solidFill>
                        <a:latin typeface="Segoe UI Light" panose="020B0502040204020203" pitchFamily="34" charset="0"/>
                        <a:ea typeface="+mn-ea"/>
                        <a:cs typeface="Segoe UI Light" panose="020B0502040204020203"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100" u="sng" kern="1200">
                          <a:solidFill>
                            <a:schemeClr val="tx1"/>
                          </a:solidFill>
                          <a:effectLst/>
                          <a:latin typeface="Segoe UI" panose="020B0502040204020203" pitchFamily="34" charset="0"/>
                          <a:ea typeface="+mn-ea"/>
                          <a:cs typeface="Segoe UI" panose="020B0502040204020203" pitchFamily="34" charset="0"/>
                          <a:hlinkClick r:id="rId10"/>
                        </a:rPr>
                        <a:t>Shelf Scanner for </a:t>
                      </a:r>
                      <a:r>
                        <a:rPr lang="en-US" sz="1100" kern="1200" err="1">
                          <a:solidFill>
                            <a:schemeClr val="tx1"/>
                          </a:solidFill>
                          <a:effectLst/>
                          <a:latin typeface="Segoe UI" panose="020B0502040204020203" pitchFamily="34" charset="0"/>
                          <a:ea typeface="+mn-ea"/>
                          <a:cs typeface="Segoe UI" panose="020B0502040204020203" pitchFamily="34" charset="0"/>
                          <a:hlinkClick r:id="rId10"/>
                        </a:rPr>
                        <a:t>CPG</a:t>
                      </a:r>
                      <a:r>
                        <a:rPr lang="en-US" sz="1100" kern="1200" err="1">
                          <a:solidFill>
                            <a:schemeClr val="tx1"/>
                          </a:solidFill>
                          <a:effectLst/>
                          <a:latin typeface="Segoe UI" panose="020B0502040204020203" pitchFamily="34" charset="0"/>
                          <a:ea typeface="+mn-ea"/>
                          <a:cs typeface="Segoe UI" panose="020B0502040204020203" pitchFamily="34" charset="0"/>
                        </a:rPr>
                        <a:t>Brillio</a:t>
                      </a:r>
                      <a:r>
                        <a:rPr lang="en-US" sz="1100" kern="1200">
                          <a:solidFill>
                            <a:schemeClr val="tx1"/>
                          </a:solidFill>
                          <a:effectLst/>
                          <a:latin typeface="Segoe UI" panose="020B0502040204020203" pitchFamily="34" charset="0"/>
                          <a:ea typeface="+mn-ea"/>
                          <a:cs typeface="Segoe UI" panose="020B0502040204020203" pitchFamily="34" charset="0"/>
                        </a:rPr>
                        <a:t> Shelf Scanner for CPG provides Real Time Visibility and Insights into in-store execution (CPG and Retail)</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516665513"/>
                  </a:ext>
                </a:extLst>
              </a:tr>
              <a:tr h="666897">
                <a:tc vMerge="1">
                  <a:txBody>
                    <a:bodyPr/>
                    <a:lstStyle/>
                    <a:p>
                      <a:endParaRPr lang="en-US"/>
                    </a:p>
                  </a:txBody>
                  <a:tcPr/>
                </a:tc>
                <a:tc>
                  <a:txBody>
                    <a:bodyPr/>
                    <a:lstStyle/>
                    <a:p>
                      <a:pPr marL="0" marR="0">
                        <a:spcBef>
                          <a:spcPts val="0"/>
                        </a:spcBef>
                        <a:spcAft>
                          <a:spcPts val="0"/>
                        </a:spcAft>
                      </a:pPr>
                      <a:r>
                        <a:rPr lang="en-US" sz="1100" kern="1200">
                          <a:solidFill>
                            <a:schemeClr val="tx1"/>
                          </a:solidFill>
                          <a:effectLst/>
                          <a:latin typeface="Segoe UI" panose="020B0502040204020203" pitchFamily="34" charset="0"/>
                          <a:ea typeface="+mn-ea"/>
                          <a:cs typeface="Segoe UI" panose="020B0502040204020203" pitchFamily="34" charset="0"/>
                          <a:hlinkClick r:id="rId11"/>
                        </a:rPr>
                        <a:t>Voice of the Customer</a:t>
                      </a:r>
                      <a:r>
                        <a:rPr lang="en-US" sz="1100" kern="1200">
                          <a:solidFill>
                            <a:schemeClr val="tx1"/>
                          </a:solidFill>
                          <a:effectLst/>
                          <a:latin typeface="Segoe UI" panose="020B0502040204020203" pitchFamily="34" charset="0"/>
                          <a:ea typeface="+mn-ea"/>
                          <a:cs typeface="Segoe UI" panose="020B0502040204020203" pitchFamily="34" charset="0"/>
                        </a:rPr>
                        <a:t> (Social Media Intelligence) Handles unstructured public data to evaluate user needs &amp; insights for brand &amp; reputation management (Retail/Marketing)</a:t>
                      </a:r>
                    </a:p>
                  </a:txBody>
                  <a:tcPr marL="68580" marR="68580" marT="0" marB="0">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809108248"/>
                  </a:ext>
                </a:extLst>
              </a:tr>
              <a:tr h="666897">
                <a:tc vMerge="1">
                  <a:txBody>
                    <a:bodyPr/>
                    <a:lstStyle/>
                    <a:p>
                      <a:endParaRPr lang="en-US"/>
                    </a:p>
                  </a:txBody>
                  <a:tcPr/>
                </a:tc>
                <a:tc>
                  <a:txBody>
                    <a:bodyPr/>
                    <a:lstStyle/>
                    <a:p>
                      <a:pPr marL="0" marR="0" algn="l" defTabSz="914367" rtl="0" eaLnBrk="1" latinLnBrk="0" hangingPunct="1">
                        <a:spcBef>
                          <a:spcPts val="0"/>
                        </a:spcBef>
                        <a:spcAft>
                          <a:spcPts val="0"/>
                        </a:spcAft>
                      </a:pPr>
                      <a:r>
                        <a:rPr lang="en-US" sz="1100" u="sng" kern="1200">
                          <a:solidFill>
                            <a:schemeClr val="tx1"/>
                          </a:solidFill>
                          <a:effectLst/>
                          <a:latin typeface="Segoe UI" panose="020B0502040204020203" pitchFamily="34" charset="0"/>
                          <a:ea typeface="+mn-ea"/>
                          <a:cs typeface="Segoe UI" panose="020B0502040204020203" pitchFamily="34" charset="0"/>
                          <a:hlinkClick r:id="rId12"/>
                        </a:rPr>
                        <a:t>Predict Product </a:t>
                      </a:r>
                      <a:r>
                        <a:rPr lang="en-US" sz="1100" kern="1200" err="1">
                          <a:solidFill>
                            <a:srgbClr val="000000"/>
                          </a:solidFill>
                          <a:effectLst/>
                          <a:latin typeface="Calibri" panose="020F0502020204030204" pitchFamily="34" charset="0"/>
                          <a:ea typeface="+mn-ea"/>
                          <a:cs typeface="+mn-cs"/>
                          <a:hlinkClick r:id="rId12"/>
                        </a:rPr>
                        <a:t>Quality</a:t>
                      </a:r>
                      <a:r>
                        <a:rPr lang="en-US" sz="1100" kern="1200" err="1">
                          <a:solidFill>
                            <a:srgbClr val="000000"/>
                          </a:solidFill>
                          <a:effectLst/>
                          <a:latin typeface="Calibri" panose="020F0502020204030204" pitchFamily="34" charset="0"/>
                          <a:ea typeface="+mn-ea"/>
                          <a:cs typeface="+mn-cs"/>
                        </a:rPr>
                        <a:t>Predict</a:t>
                      </a:r>
                      <a:r>
                        <a:rPr lang="en-US" sz="1100" kern="1200">
                          <a:solidFill>
                            <a:srgbClr val="000000"/>
                          </a:solidFill>
                          <a:effectLst/>
                          <a:latin typeface="Calibri" panose="020F0502020204030204" pitchFamily="34" charset="0"/>
                          <a:ea typeface="+mn-ea"/>
                          <a:cs typeface="+mn-cs"/>
                        </a:rPr>
                        <a:t> product quality and reduce waste (Manufacturing)</a:t>
                      </a:r>
                    </a:p>
                  </a:txBody>
                  <a:tcPr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59063173"/>
                  </a:ext>
                </a:extLst>
              </a:tr>
            </a:tbl>
          </a:graphicData>
        </a:graphic>
      </p:graphicFrame>
    </p:spTree>
    <p:extLst>
      <p:ext uri="{BB962C8B-B14F-4D97-AF65-F5344CB8AC3E}">
        <p14:creationId xmlns:p14="http://schemas.microsoft.com/office/powerpoint/2010/main" val="2886380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Advanced Analytics and Intelligence solutions</a:t>
            </a:r>
          </a:p>
        </p:txBody>
      </p:sp>
      <p:graphicFrame>
        <p:nvGraphicFramePr>
          <p:cNvPr id="5" name="Table 4"/>
          <p:cNvGraphicFramePr>
            <a:graphicFrameLocks noGrp="1"/>
          </p:cNvGraphicFramePr>
          <p:nvPr>
            <p:extLst>
              <p:ext uri="{D42A27DB-BD31-4B8C-83A1-F6EECF244321}">
                <p14:modId xmlns:p14="http://schemas.microsoft.com/office/powerpoint/2010/main" val="537050885"/>
              </p:ext>
            </p:extLst>
          </p:nvPr>
        </p:nvGraphicFramePr>
        <p:xfrm>
          <a:off x="411704" y="1343062"/>
          <a:ext cx="11330720" cy="4830592"/>
        </p:xfrm>
        <a:graphic>
          <a:graphicData uri="http://schemas.openxmlformats.org/drawingml/2006/table">
            <a:tbl>
              <a:tblPr firstRow="1" firstCol="1" bandRow="1"/>
              <a:tblGrid>
                <a:gridCol w="1529072">
                  <a:extLst>
                    <a:ext uri="{9D8B030D-6E8A-4147-A177-3AD203B41FA5}">
                      <a16:colId xmlns:a16="http://schemas.microsoft.com/office/drawing/2014/main" val="1118155731"/>
                    </a:ext>
                  </a:extLst>
                </a:gridCol>
                <a:gridCol w="2450129">
                  <a:extLst>
                    <a:ext uri="{9D8B030D-6E8A-4147-A177-3AD203B41FA5}">
                      <a16:colId xmlns:a16="http://schemas.microsoft.com/office/drawing/2014/main" val="2617798403"/>
                    </a:ext>
                  </a:extLst>
                </a:gridCol>
                <a:gridCol w="2450129">
                  <a:extLst>
                    <a:ext uri="{9D8B030D-6E8A-4147-A177-3AD203B41FA5}">
                      <a16:colId xmlns:a16="http://schemas.microsoft.com/office/drawing/2014/main" val="3485896913"/>
                    </a:ext>
                  </a:extLst>
                </a:gridCol>
                <a:gridCol w="2450129">
                  <a:extLst>
                    <a:ext uri="{9D8B030D-6E8A-4147-A177-3AD203B41FA5}">
                      <a16:colId xmlns:a16="http://schemas.microsoft.com/office/drawing/2014/main" val="734981353"/>
                    </a:ext>
                  </a:extLst>
                </a:gridCol>
                <a:gridCol w="2451261">
                  <a:extLst>
                    <a:ext uri="{9D8B030D-6E8A-4147-A177-3AD203B41FA5}">
                      <a16:colId xmlns:a16="http://schemas.microsoft.com/office/drawing/2014/main" val="161666100"/>
                    </a:ext>
                  </a:extLst>
                </a:gridCol>
              </a:tblGrid>
              <a:tr h="100514">
                <a:tc>
                  <a:txBody>
                    <a:bodyPr/>
                    <a:lstStyle/>
                    <a:p>
                      <a:pPr marL="0" marR="0" algn="ctr">
                        <a:spcBef>
                          <a:spcPts val="0"/>
                        </a:spcBef>
                        <a:spcAft>
                          <a:spcPts val="0"/>
                        </a:spcAft>
                      </a:pPr>
                      <a:r>
                        <a:rPr lang="en-US" sz="2200">
                          <a:solidFill>
                            <a:schemeClr val="bg1"/>
                          </a:solidFill>
                          <a:effectLst/>
                          <a:latin typeface="Segoe UI Light" panose="020B0502040204020203" pitchFamily="34" charset="0"/>
                          <a:ea typeface="Segoe UI" panose="020B0502040204020203" pitchFamily="34" charset="0"/>
                          <a:cs typeface="Segoe UI Light" panose="020B0502040204020203" pitchFamily="34" charset="0"/>
                        </a:rPr>
                        <a:t>Vertical</a:t>
                      </a:r>
                    </a:p>
                  </a:txBody>
                  <a:tcPr marL="23963" marR="23963" marT="14312" marB="14312" anchor="ctr">
                    <a:lnL>
                      <a:noFill/>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2200">
                          <a:solidFill>
                            <a:schemeClr val="bg1"/>
                          </a:solidFill>
                          <a:effectLst/>
                          <a:latin typeface="Segoe UI Light" panose="020B0502040204020203" pitchFamily="34" charset="0"/>
                          <a:ea typeface="Segoe UI" panose="020B0502040204020203" pitchFamily="34" charset="0"/>
                          <a:cs typeface="Segoe UI Light" panose="020B0502040204020203" pitchFamily="34" charset="0"/>
                        </a:rPr>
                        <a:t>Sales &amp; Marketing</a:t>
                      </a:r>
                    </a:p>
                  </a:txBody>
                  <a:tcPr marL="23963" marR="23963" marT="14312" marB="143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2200">
                          <a:solidFill>
                            <a:schemeClr val="bg1"/>
                          </a:solidFill>
                          <a:effectLst/>
                          <a:latin typeface="Segoe UI Light" panose="020B0502040204020203" pitchFamily="34" charset="0"/>
                          <a:ea typeface="Segoe UI" panose="020B0502040204020203" pitchFamily="34" charset="0"/>
                          <a:cs typeface="Segoe UI Light" panose="020B0502040204020203" pitchFamily="34" charset="0"/>
                        </a:rPr>
                        <a:t>Finance &amp; Risk</a:t>
                      </a:r>
                    </a:p>
                  </a:txBody>
                  <a:tcPr marL="23963" marR="23963" marT="14312" marB="143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2200">
                          <a:solidFill>
                            <a:schemeClr val="bg1"/>
                          </a:solidFill>
                          <a:effectLst/>
                          <a:latin typeface="Segoe UI Light" panose="020B0502040204020203" pitchFamily="34" charset="0"/>
                          <a:ea typeface="Segoe UI" panose="020B0502040204020203" pitchFamily="34" charset="0"/>
                          <a:cs typeface="Segoe UI Light" panose="020B0502040204020203" pitchFamily="34" charset="0"/>
                        </a:rPr>
                        <a:t>Customer &amp; Channel</a:t>
                      </a:r>
                    </a:p>
                  </a:txBody>
                  <a:tcPr marL="23963" marR="23963" marT="14312" marB="14312"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2200">
                          <a:solidFill>
                            <a:schemeClr val="bg1"/>
                          </a:solidFill>
                          <a:effectLst/>
                          <a:latin typeface="Segoe UI Light" panose="020B0502040204020203" pitchFamily="34" charset="0"/>
                          <a:ea typeface="Segoe UI" panose="020B0502040204020203" pitchFamily="34" charset="0"/>
                          <a:cs typeface="Segoe UI Light" panose="020B0502040204020203" pitchFamily="34" charset="0"/>
                        </a:rPr>
                        <a:t>Operations &amp; Workforce</a:t>
                      </a:r>
                    </a:p>
                  </a:txBody>
                  <a:tcPr marL="23963" marR="23963" marT="14312" marB="14312" anchor="ctr">
                    <a:lnL w="6350" cap="flat" cmpd="sng" algn="ctr">
                      <a:solidFill>
                        <a:schemeClr val="bg1"/>
                      </a:solidFill>
                      <a:prstDash val="solid"/>
                      <a:round/>
                      <a:headEnd type="none" w="med" len="med"/>
                      <a:tailEnd type="none" w="med" len="med"/>
                    </a:lnL>
                    <a:lnR>
                      <a:noFill/>
                    </a:lnR>
                    <a:lnT>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712371233"/>
                  </a:ext>
                </a:extLst>
              </a:tr>
              <a:tr h="531856">
                <a:tc>
                  <a:txBody>
                    <a:bodyPr/>
                    <a:lstStyle/>
                    <a:p>
                      <a:pPr marL="0" marR="0">
                        <a:spcBef>
                          <a:spcPts val="0"/>
                        </a:spcBef>
                        <a:spcAft>
                          <a:spcPts val="0"/>
                        </a:spcAft>
                      </a:pPr>
                      <a:r>
                        <a:rPr lang="en-US" sz="1600">
                          <a:solidFill>
                            <a:schemeClr val="bg1"/>
                          </a:solidFill>
                          <a:effectLst/>
                          <a:latin typeface="Segoe UI" panose="020B0502040204020203" pitchFamily="34" charset="0"/>
                          <a:ea typeface="Segoe UI" panose="020B0502040204020203" pitchFamily="34" charset="0"/>
                          <a:cs typeface="Segoe UI" panose="020B0502040204020203" pitchFamily="34" charset="0"/>
                        </a:rPr>
                        <a:t>Retail</a:t>
                      </a:r>
                    </a:p>
                  </a:txBody>
                  <a:tcPr marR="23963" marT="14312" marB="14312" anchor="ctr">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marR="0" lvl="0" indent="-220663">
                        <a:spcBef>
                          <a:spcPts val="500"/>
                        </a:spcBef>
                        <a:spcAft>
                          <a:spcPts val="0"/>
                        </a:spcAft>
                        <a:buClr>
                          <a:srgbClr val="505050"/>
                        </a:buClr>
                        <a:buSzPts val="900"/>
                        <a:buFont typeface="Symbol" panose="05050102010706020507" pitchFamily="18" charset="2"/>
                        <a:buChar char=""/>
                      </a:pPr>
                      <a:r>
                        <a:rPr lang="en-US" sz="14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Demand Forecasting</a:t>
                      </a:r>
                    </a:p>
                    <a:p>
                      <a:pPr marL="342900" marR="0" lvl="0" indent="-220663">
                        <a:spcBef>
                          <a:spcPts val="500"/>
                        </a:spcBef>
                        <a:spcAft>
                          <a:spcPts val="0"/>
                        </a:spcAft>
                        <a:buClr>
                          <a:srgbClr val="505050"/>
                        </a:buClr>
                        <a:buSzPts val="900"/>
                        <a:buFont typeface="Symbol" panose="05050102010706020507" pitchFamily="18" charset="2"/>
                        <a:buChar char=""/>
                      </a:pPr>
                      <a:r>
                        <a:rPr lang="en-US" sz="14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Loyalty Programs</a:t>
                      </a:r>
                    </a:p>
                    <a:p>
                      <a:pPr marL="342900" marR="0" lvl="0" indent="-220663">
                        <a:spcBef>
                          <a:spcPts val="500"/>
                        </a:spcBef>
                        <a:spcAft>
                          <a:spcPts val="0"/>
                        </a:spcAft>
                        <a:buClr>
                          <a:srgbClr val="505050"/>
                        </a:buClr>
                        <a:buSzPts val="900"/>
                        <a:buFont typeface="Symbol" panose="05050102010706020507" pitchFamily="18" charset="2"/>
                        <a:buChar char=""/>
                      </a:pPr>
                      <a:r>
                        <a:rPr lang="en-US" sz="14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Cross-sell &amp; Upsell</a:t>
                      </a:r>
                    </a:p>
                    <a:p>
                      <a:pPr marL="342900" marR="0" lvl="0" indent="-220663">
                        <a:spcBef>
                          <a:spcPts val="500"/>
                        </a:spcBef>
                        <a:spcAft>
                          <a:spcPts val="0"/>
                        </a:spcAft>
                        <a:buClr>
                          <a:srgbClr val="505050"/>
                        </a:buClr>
                        <a:buSzPts val="900"/>
                        <a:buFont typeface="Symbol" panose="05050102010706020507" pitchFamily="18" charset="2"/>
                        <a:buChar char=""/>
                      </a:pPr>
                      <a:r>
                        <a:rPr lang="en-US" sz="14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Customer Acquisition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Fraud Detection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Pricing Strategy</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Personalization </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Lifetime Customer Value</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Product Segmentation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Store Location Demographics</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Supply Chain Management</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Inventory Management</a:t>
                      </a:r>
                    </a:p>
                  </a:txBody>
                  <a:tcPr marR="23963" marT="91440" marB="14312">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1151285"/>
                  </a:ext>
                </a:extLst>
              </a:tr>
              <a:tr h="459966">
                <a:tc>
                  <a:txBody>
                    <a:bodyPr/>
                    <a:lstStyle/>
                    <a:p>
                      <a:pPr marL="0" marR="0">
                        <a:spcBef>
                          <a:spcPts val="0"/>
                        </a:spcBef>
                        <a:spcAft>
                          <a:spcPts val="0"/>
                        </a:spcAft>
                      </a:pPr>
                      <a:r>
                        <a:rPr lang="en-US" sz="1600">
                          <a:solidFill>
                            <a:schemeClr val="bg1"/>
                          </a:solidFill>
                          <a:effectLst/>
                          <a:latin typeface="Segoe UI" panose="020B0502040204020203" pitchFamily="34" charset="0"/>
                          <a:ea typeface="Segoe UI" panose="020B0502040204020203" pitchFamily="34" charset="0"/>
                          <a:cs typeface="Segoe UI" panose="020B0502040204020203" pitchFamily="34" charset="0"/>
                        </a:rPr>
                        <a:t>Financial Services </a:t>
                      </a:r>
                    </a:p>
                  </a:txBody>
                  <a:tcPr marR="23963" marT="14312" marB="14312" anchor="ctr">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Customer Churn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Loyalty Programs</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Cross-sell &amp; Upsell</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Customer Acquisition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Fraud Detection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Risk&amp; Compliance </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Loan Defaults </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Personalization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Lifetime Customer Value </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Call Center Optimization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Pay for Performance</a:t>
                      </a:r>
                    </a:p>
                  </a:txBody>
                  <a:tcPr marR="23963" marT="91440" marB="14312">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1981582"/>
                  </a:ext>
                </a:extLst>
              </a:tr>
              <a:tr h="316185">
                <a:tc>
                  <a:txBody>
                    <a:bodyPr/>
                    <a:lstStyle/>
                    <a:p>
                      <a:pPr marL="0" marR="0">
                        <a:spcBef>
                          <a:spcPts val="0"/>
                        </a:spcBef>
                        <a:spcAft>
                          <a:spcPts val="0"/>
                        </a:spcAft>
                      </a:pPr>
                      <a:r>
                        <a:rPr lang="en-US" sz="1600">
                          <a:solidFill>
                            <a:schemeClr val="bg1"/>
                          </a:solidFill>
                          <a:effectLst/>
                          <a:latin typeface="Segoe UI" panose="020B0502040204020203" pitchFamily="34" charset="0"/>
                          <a:ea typeface="Segoe UI" panose="020B0502040204020203" pitchFamily="34" charset="0"/>
                          <a:cs typeface="Segoe UI" panose="020B0502040204020203" pitchFamily="34" charset="0"/>
                        </a:rPr>
                        <a:t>Healthcare </a:t>
                      </a:r>
                    </a:p>
                  </a:txBody>
                  <a:tcPr marR="23963" marT="14312" marB="14312" anchor="ctr">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Marketing Mix Optimization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Patient Acquisition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Fraud Detection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Bill Collection </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Population Health</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Patient Demographics </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Operational Efficiency</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Pay for Performance</a:t>
                      </a:r>
                    </a:p>
                  </a:txBody>
                  <a:tcPr marR="23963" marT="91440" marB="14312">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37730361"/>
                  </a:ext>
                </a:extLst>
              </a:tr>
              <a:tr h="459966">
                <a:tc>
                  <a:txBody>
                    <a:bodyPr/>
                    <a:lstStyle/>
                    <a:p>
                      <a:pPr marL="0" marR="0">
                        <a:spcBef>
                          <a:spcPts val="0"/>
                        </a:spcBef>
                        <a:spcAft>
                          <a:spcPts val="0"/>
                        </a:spcAft>
                      </a:pPr>
                      <a:r>
                        <a:rPr lang="en-US" sz="1600">
                          <a:solidFill>
                            <a:schemeClr val="bg1"/>
                          </a:solidFill>
                          <a:effectLst/>
                          <a:latin typeface="Segoe UI" panose="020B0502040204020203" pitchFamily="34" charset="0"/>
                          <a:ea typeface="Segoe UI" panose="020B0502040204020203" pitchFamily="34" charset="0"/>
                          <a:cs typeface="Segoe UI" panose="020B0502040204020203" pitchFamily="34" charset="0"/>
                        </a:rPr>
                        <a:t>Manufacturing</a:t>
                      </a:r>
                    </a:p>
                  </a:txBody>
                  <a:tcPr marR="23963" marT="14312" marB="14312" anchor="ctr">
                    <a:lnL>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accent1"/>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Demand Forecasting</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Marketing mix Optimization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Pricing Strategy</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Performance Risk Management</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Supply Chain Optimization</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Personalization</a:t>
                      </a:r>
                    </a:p>
                  </a:txBody>
                  <a:tcPr marR="23963" marT="91440" marB="14312">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Remote Monitoring</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Predictive Maintenance</a:t>
                      </a:r>
                    </a:p>
                    <a:p>
                      <a:pPr marL="342900" marR="0" lvl="0" indent="-220663" algn="l" defTabSz="914367" rtl="0" eaLnBrk="1" latinLnBrk="0" hangingPunct="1">
                        <a:spcBef>
                          <a:spcPts val="500"/>
                        </a:spcBef>
                        <a:spcAft>
                          <a:spcPts val="0"/>
                        </a:spcAft>
                        <a:buClr>
                          <a:srgbClr val="505050"/>
                        </a:buClr>
                        <a:buSzPts val="900"/>
                        <a:buFont typeface="Symbol" panose="05050102010706020507" pitchFamily="18" charset="2"/>
                        <a:buChar char=""/>
                      </a:pPr>
                      <a:r>
                        <a:rPr lang="en-US" sz="1400" kern="1200">
                          <a:solidFill>
                            <a:srgbClr val="505050"/>
                          </a:solidFill>
                          <a:effectLst/>
                          <a:latin typeface="Segoe UI" panose="020B0502040204020203" pitchFamily="34" charset="0"/>
                          <a:ea typeface="Segoe UI" panose="020B0502040204020203" pitchFamily="34" charset="0"/>
                          <a:cs typeface="Times New Roman" panose="02020603050405020304" pitchFamily="18" charset="0"/>
                        </a:rPr>
                        <a:t>Asset Management</a:t>
                      </a:r>
                    </a:p>
                  </a:txBody>
                  <a:tcPr marR="23963" marT="91440" marB="14312">
                    <a:lnL w="635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15040433"/>
                  </a:ext>
                </a:extLst>
              </a:tr>
            </a:tbl>
          </a:graphicData>
        </a:graphic>
      </p:graphicFrame>
    </p:spTree>
    <p:extLst>
      <p:ext uri="{BB962C8B-B14F-4D97-AF65-F5344CB8AC3E}">
        <p14:creationId xmlns:p14="http://schemas.microsoft.com/office/powerpoint/2010/main" val="3098919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4"/>
          <p:cNvSpPr txBox="1">
            <a:spLocks/>
          </p:cNvSpPr>
          <p:nvPr/>
        </p:nvSpPr>
        <p:spPr>
          <a:xfrm>
            <a:off x="93637" y="983422"/>
            <a:ext cx="2409110"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Digital Transformation</a:t>
            </a:r>
          </a:p>
        </p:txBody>
      </p:sp>
      <p:sp>
        <p:nvSpPr>
          <p:cNvPr id="28" name="TextBox 27"/>
          <p:cNvSpPr txBox="1"/>
          <p:nvPr/>
        </p:nvSpPr>
        <p:spPr>
          <a:xfrm>
            <a:off x="93637" y="1300278"/>
            <a:ext cx="638316" cy="215444"/>
          </a:xfrm>
          <a:prstGeom prst="rect">
            <a:avLst/>
          </a:prstGeom>
          <a:noFill/>
        </p:spPr>
        <p:txBody>
          <a:bodyPr wrap="none" rtlCol="0">
            <a:spAutoFit/>
          </a:bodyPr>
          <a:lstStyle/>
          <a:p>
            <a:r>
              <a:rPr lang="en-US" sz="800">
                <a:solidFill>
                  <a:schemeClr val="bg1"/>
                </a:solidFill>
              </a:rPr>
              <a:t>Traditional</a:t>
            </a:r>
          </a:p>
        </p:txBody>
      </p:sp>
      <p:sp>
        <p:nvSpPr>
          <p:cNvPr id="29" name="TextBox 28"/>
          <p:cNvSpPr txBox="1"/>
          <p:nvPr/>
        </p:nvSpPr>
        <p:spPr>
          <a:xfrm>
            <a:off x="5012620" y="1314069"/>
            <a:ext cx="723275" cy="215444"/>
          </a:xfrm>
          <a:prstGeom prst="rect">
            <a:avLst/>
          </a:prstGeom>
          <a:noFill/>
        </p:spPr>
        <p:txBody>
          <a:bodyPr wrap="none" rtlCol="0">
            <a:spAutoFit/>
          </a:bodyPr>
          <a:lstStyle/>
          <a:p>
            <a:pPr algn="r"/>
            <a:r>
              <a:rPr lang="en-US" sz="800">
                <a:solidFill>
                  <a:schemeClr val="bg1"/>
                </a:solidFill>
              </a:rPr>
              <a:t>Transformed</a:t>
            </a:r>
          </a:p>
        </p:txBody>
      </p:sp>
      <p:sp>
        <p:nvSpPr>
          <p:cNvPr id="30" name="TextBox 29"/>
          <p:cNvSpPr txBox="1"/>
          <p:nvPr/>
        </p:nvSpPr>
        <p:spPr>
          <a:xfrm>
            <a:off x="2655124" y="1314069"/>
            <a:ext cx="538929" cy="215444"/>
          </a:xfrm>
          <a:prstGeom prst="rect">
            <a:avLst/>
          </a:prstGeom>
          <a:noFill/>
        </p:spPr>
        <p:txBody>
          <a:bodyPr wrap="none" rtlCol="0">
            <a:spAutoFit/>
          </a:bodyPr>
          <a:lstStyle/>
          <a:p>
            <a:pPr algn="ctr"/>
            <a:r>
              <a:rPr lang="en-US" sz="800">
                <a:solidFill>
                  <a:schemeClr val="bg1"/>
                </a:solidFill>
              </a:rPr>
              <a:t>Evolving</a:t>
            </a:r>
          </a:p>
        </p:txBody>
      </p:sp>
      <p:sp>
        <p:nvSpPr>
          <p:cNvPr id="36" name="Text Placeholder 4"/>
          <p:cNvSpPr txBox="1">
            <a:spLocks/>
          </p:cNvSpPr>
          <p:nvPr/>
        </p:nvSpPr>
        <p:spPr>
          <a:xfrm>
            <a:off x="93637" y="342325"/>
            <a:ext cx="1728058" cy="36249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800">
                <a:solidFill>
                  <a:schemeClr val="bg1"/>
                </a:solidFill>
              </a:rPr>
              <a:t>Cloud Maturity</a:t>
            </a:r>
          </a:p>
        </p:txBody>
      </p:sp>
      <p:sp>
        <p:nvSpPr>
          <p:cNvPr id="37" name="TextBox 36"/>
          <p:cNvSpPr txBox="1"/>
          <p:nvPr/>
        </p:nvSpPr>
        <p:spPr>
          <a:xfrm>
            <a:off x="93637" y="750154"/>
            <a:ext cx="1023037" cy="215444"/>
          </a:xfrm>
          <a:prstGeom prst="rect">
            <a:avLst/>
          </a:prstGeom>
          <a:noFill/>
        </p:spPr>
        <p:txBody>
          <a:bodyPr wrap="none" rtlCol="0">
            <a:spAutoFit/>
          </a:bodyPr>
          <a:lstStyle/>
          <a:p>
            <a:r>
              <a:rPr lang="en-US" sz="800">
                <a:solidFill>
                  <a:schemeClr val="bg1"/>
                </a:solidFill>
              </a:rPr>
              <a:t>Cloud Incompatible </a:t>
            </a:r>
          </a:p>
        </p:txBody>
      </p:sp>
      <p:sp>
        <p:nvSpPr>
          <p:cNvPr id="38" name="TextBox 37"/>
          <p:cNvSpPr txBox="1"/>
          <p:nvPr/>
        </p:nvSpPr>
        <p:spPr>
          <a:xfrm>
            <a:off x="1282535" y="750154"/>
            <a:ext cx="931666" cy="215444"/>
          </a:xfrm>
          <a:prstGeom prst="rect">
            <a:avLst/>
          </a:prstGeom>
          <a:noFill/>
        </p:spPr>
        <p:txBody>
          <a:bodyPr wrap="none" rtlCol="0">
            <a:spAutoFit/>
          </a:bodyPr>
          <a:lstStyle/>
          <a:p>
            <a:pPr algn="ctr"/>
            <a:r>
              <a:rPr lang="en-US" sz="800">
                <a:solidFill>
                  <a:schemeClr val="bg1"/>
                </a:solidFill>
              </a:rPr>
              <a:t>Cloud Compatible</a:t>
            </a:r>
          </a:p>
        </p:txBody>
      </p:sp>
      <p:sp>
        <p:nvSpPr>
          <p:cNvPr id="40" name="TextBox 39"/>
          <p:cNvSpPr txBox="1"/>
          <p:nvPr/>
        </p:nvSpPr>
        <p:spPr>
          <a:xfrm>
            <a:off x="3270103" y="750154"/>
            <a:ext cx="901209" cy="215444"/>
          </a:xfrm>
          <a:prstGeom prst="rect">
            <a:avLst/>
          </a:prstGeom>
          <a:noFill/>
        </p:spPr>
        <p:txBody>
          <a:bodyPr wrap="none" rtlCol="0">
            <a:spAutoFit/>
          </a:bodyPr>
          <a:lstStyle/>
          <a:p>
            <a:pPr algn="ctr"/>
            <a:r>
              <a:rPr lang="en-US" sz="800">
                <a:solidFill>
                  <a:schemeClr val="bg1"/>
                </a:solidFill>
              </a:rPr>
              <a:t>Cloud Connected</a:t>
            </a:r>
          </a:p>
        </p:txBody>
      </p:sp>
      <p:sp>
        <p:nvSpPr>
          <p:cNvPr id="41" name="TextBox 40"/>
          <p:cNvSpPr txBox="1"/>
          <p:nvPr/>
        </p:nvSpPr>
        <p:spPr>
          <a:xfrm>
            <a:off x="4275108" y="750154"/>
            <a:ext cx="628698" cy="215444"/>
          </a:xfrm>
          <a:prstGeom prst="rect">
            <a:avLst/>
          </a:prstGeom>
          <a:noFill/>
        </p:spPr>
        <p:txBody>
          <a:bodyPr wrap="none" rtlCol="0">
            <a:spAutoFit/>
          </a:bodyPr>
          <a:lstStyle/>
          <a:p>
            <a:pPr algn="ctr"/>
            <a:r>
              <a:rPr lang="en-US" sz="800">
                <a:solidFill>
                  <a:schemeClr val="bg1"/>
                </a:solidFill>
              </a:rPr>
              <a:t>Cloud First</a:t>
            </a:r>
          </a:p>
        </p:txBody>
      </p:sp>
      <p:sp>
        <p:nvSpPr>
          <p:cNvPr id="42" name="TextBox 41"/>
          <p:cNvSpPr txBox="1"/>
          <p:nvPr/>
        </p:nvSpPr>
        <p:spPr>
          <a:xfrm>
            <a:off x="5007602" y="750154"/>
            <a:ext cx="720069" cy="215444"/>
          </a:xfrm>
          <a:prstGeom prst="rect">
            <a:avLst/>
          </a:prstGeom>
          <a:noFill/>
        </p:spPr>
        <p:txBody>
          <a:bodyPr wrap="none" rtlCol="0">
            <a:spAutoFit/>
          </a:bodyPr>
          <a:lstStyle/>
          <a:p>
            <a:pPr algn="ctr"/>
            <a:r>
              <a:rPr lang="en-US" sz="800">
                <a:solidFill>
                  <a:schemeClr val="bg1"/>
                </a:solidFill>
              </a:rPr>
              <a:t>Cloud Native</a:t>
            </a:r>
          </a:p>
        </p:txBody>
      </p:sp>
      <p:sp>
        <p:nvSpPr>
          <p:cNvPr id="43" name="TextBox 42"/>
          <p:cNvSpPr txBox="1"/>
          <p:nvPr/>
        </p:nvSpPr>
        <p:spPr>
          <a:xfrm>
            <a:off x="2317997" y="750154"/>
            <a:ext cx="848310" cy="215444"/>
          </a:xfrm>
          <a:prstGeom prst="rect">
            <a:avLst/>
          </a:prstGeom>
          <a:noFill/>
        </p:spPr>
        <p:txBody>
          <a:bodyPr wrap="none" rtlCol="0">
            <a:spAutoFit/>
          </a:bodyPr>
          <a:lstStyle/>
          <a:p>
            <a:pPr algn="ctr"/>
            <a:r>
              <a:rPr lang="en-US" sz="800">
                <a:solidFill>
                  <a:schemeClr val="bg1"/>
                </a:solidFill>
              </a:rPr>
              <a:t>Cloud Deployed</a:t>
            </a:r>
          </a:p>
        </p:txBody>
      </p:sp>
      <p:sp>
        <p:nvSpPr>
          <p:cNvPr id="25" name="Title 1">
            <a:extLst>
              <a:ext uri="{FF2B5EF4-FFF2-40B4-BE49-F238E27FC236}">
                <a16:creationId xmlns:a16="http://schemas.microsoft.com/office/drawing/2014/main" id="{DD9E4E50-696F-4DD2-9C97-DF52627680A0}"/>
              </a:ext>
            </a:extLst>
          </p:cNvPr>
          <p:cNvSpPr txBox="1">
            <a:spLocks/>
          </p:cNvSpPr>
          <p:nvPr/>
        </p:nvSpPr>
        <p:spPr>
          <a:xfrm>
            <a:off x="1206115" y="185621"/>
            <a:ext cx="7123909" cy="82586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New Signature’s Predict Product Quality</a:t>
            </a:r>
          </a:p>
        </p:txBody>
      </p:sp>
      <p:sp>
        <p:nvSpPr>
          <p:cNvPr id="33" name="Content Placeholder 32">
            <a:extLst>
              <a:ext uri="{FF2B5EF4-FFF2-40B4-BE49-F238E27FC236}">
                <a16:creationId xmlns:a16="http://schemas.microsoft.com/office/drawing/2014/main" id="{08AC3B15-E347-45CF-80A1-1745011B676F}"/>
              </a:ext>
            </a:extLst>
          </p:cNvPr>
          <p:cNvSpPr>
            <a:spLocks noGrp="1"/>
          </p:cNvSpPr>
          <p:nvPr>
            <p:ph idx="1"/>
          </p:nvPr>
        </p:nvSpPr>
        <p:spPr>
          <a:xfrm>
            <a:off x="6682469" y="1217958"/>
            <a:ext cx="4992688" cy="4866460"/>
          </a:xfrm>
          <a:prstGeom prst="rect">
            <a:avLst/>
          </a:prstGeom>
        </p:spPr>
        <p:txBody>
          <a:bodyPr wrap="square">
            <a:spAutoFit/>
          </a:bodyPr>
          <a:lstStyle/>
          <a:p>
            <a:r>
              <a:rPr lang="en-US" sz="1400" dirty="0" err="1"/>
              <a:t>Softchoice</a:t>
            </a:r>
            <a:r>
              <a:rPr lang="en-US" sz="1400" dirty="0"/>
              <a:t> has generated extensive intellectual property over many years and consolidated it into a </a:t>
            </a:r>
            <a:r>
              <a:rPr lang="en-US" sz="1400" dirty="0" err="1"/>
              <a:t>TechCheck</a:t>
            </a:r>
            <a:r>
              <a:rPr lang="en-US" sz="1400" dirty="0"/>
              <a:t> portfolio is designed to help you explore your current state and determine where gaps exist</a:t>
            </a:r>
          </a:p>
          <a:p>
            <a:r>
              <a:rPr lang="en-US" sz="1400" b="1" dirty="0"/>
              <a:t>PTS led:</a:t>
            </a:r>
          </a:p>
          <a:p>
            <a:pPr lvl="1"/>
            <a:r>
              <a:rPr lang="en-US" sz="1400" dirty="0"/>
              <a:t>Understand the partner engagements and opportunity for repeatable IP</a:t>
            </a:r>
          </a:p>
          <a:p>
            <a:pPr lvl="1"/>
            <a:r>
              <a:rPr lang="en-US" sz="1400" dirty="0"/>
              <a:t>Discuss evolution of </a:t>
            </a:r>
            <a:r>
              <a:rPr lang="en-US" sz="1400" b="1" u="sng" dirty="0">
                <a:hlinkClick r:id="rId3"/>
              </a:rPr>
              <a:t>Predict Product Quality</a:t>
            </a:r>
            <a:r>
              <a:rPr lang="en-US" sz="1400" b="1" u="sng" dirty="0"/>
              <a:t> </a:t>
            </a:r>
            <a:r>
              <a:rPr lang="en-US" sz="1400" dirty="0"/>
              <a:t>Offering</a:t>
            </a:r>
          </a:p>
          <a:p>
            <a:pPr lvl="1"/>
            <a:r>
              <a:rPr lang="en-US" sz="1400" dirty="0"/>
              <a:t>Enablement needs and offering profitability/margins </a:t>
            </a:r>
          </a:p>
          <a:p>
            <a:pPr lvl="1"/>
            <a:r>
              <a:rPr lang="en-US" sz="1400" dirty="0"/>
              <a:t>Cheat Sheet and sales enablement</a:t>
            </a:r>
          </a:p>
          <a:p>
            <a:r>
              <a:rPr lang="en-US" sz="1400" b="1" dirty="0"/>
              <a:t>PDM led:</a:t>
            </a:r>
          </a:p>
          <a:p>
            <a:pPr lvl="1"/>
            <a:r>
              <a:rPr lang="en-US" sz="1400" dirty="0"/>
              <a:t>Marketing campaign and Industry alignment</a:t>
            </a:r>
          </a:p>
          <a:p>
            <a:r>
              <a:rPr lang="en-US" sz="1400" b="1" dirty="0"/>
              <a:t>CSA led:</a:t>
            </a:r>
            <a:endParaRPr lang="en-US" sz="1400" dirty="0"/>
          </a:p>
          <a:p>
            <a:pPr lvl="1"/>
            <a:r>
              <a:rPr lang="en-US" sz="1400" dirty="0"/>
              <a:t>Offering design sessions</a:t>
            </a:r>
          </a:p>
          <a:p>
            <a:pPr lvl="1"/>
            <a:r>
              <a:rPr lang="en-US" sz="1400" dirty="0"/>
              <a:t>Framework and </a:t>
            </a:r>
            <a:r>
              <a:rPr lang="en-US" sz="1400" dirty="0" err="1"/>
              <a:t>algorigthms</a:t>
            </a:r>
            <a:r>
              <a:rPr lang="en-US" sz="1400" dirty="0"/>
              <a:t> for ML</a:t>
            </a:r>
          </a:p>
          <a:p>
            <a:pPr lvl="1"/>
            <a:r>
              <a:rPr lang="en-US" sz="1400" dirty="0"/>
              <a:t>Tweak offering based on customer learnings</a:t>
            </a:r>
          </a:p>
          <a:p>
            <a:r>
              <a:rPr lang="en-US" sz="1400" b="1" dirty="0"/>
              <a:t>Offering components:</a:t>
            </a:r>
          </a:p>
          <a:p>
            <a:pPr lvl="1"/>
            <a:r>
              <a:rPr lang="en-US" sz="1400" dirty="0"/>
              <a:t>30 Minute Intro Call, Quick Start, Use Case Workshop, Six Weeks to Insights, Integration with sensors, actions</a:t>
            </a:r>
          </a:p>
        </p:txBody>
      </p:sp>
      <p:pic>
        <p:nvPicPr>
          <p:cNvPr id="2" name="Picture 1">
            <a:extLst>
              <a:ext uri="{FF2B5EF4-FFF2-40B4-BE49-F238E27FC236}">
                <a16:creationId xmlns:a16="http://schemas.microsoft.com/office/drawing/2014/main" id="{7921F1C8-40C0-4ACB-8CAB-CAEBA127162C}"/>
              </a:ext>
            </a:extLst>
          </p:cNvPr>
          <p:cNvPicPr>
            <a:picLocks noChangeAspect="1"/>
          </p:cNvPicPr>
          <p:nvPr/>
        </p:nvPicPr>
        <p:blipFill>
          <a:blip r:embed="rId4"/>
          <a:stretch>
            <a:fillRect/>
          </a:stretch>
        </p:blipFill>
        <p:spPr>
          <a:xfrm>
            <a:off x="422417" y="1150783"/>
            <a:ext cx="5888628" cy="4666952"/>
          </a:xfrm>
          <a:prstGeom prst="rect">
            <a:avLst/>
          </a:prstGeom>
        </p:spPr>
      </p:pic>
      <p:pic>
        <p:nvPicPr>
          <p:cNvPr id="19" name="Picture 18">
            <a:extLst>
              <a:ext uri="{FF2B5EF4-FFF2-40B4-BE49-F238E27FC236}">
                <a16:creationId xmlns:a16="http://schemas.microsoft.com/office/drawing/2014/main" id="{FF3AD6EB-8EDB-4352-9752-2229DE65CE04}"/>
              </a:ext>
            </a:extLst>
          </p:cNvPr>
          <p:cNvPicPr>
            <a:picLocks noChangeAspect="1"/>
          </p:cNvPicPr>
          <p:nvPr/>
        </p:nvPicPr>
        <p:blipFill>
          <a:blip r:embed="rId5"/>
          <a:stretch>
            <a:fillRect/>
          </a:stretch>
        </p:blipFill>
        <p:spPr>
          <a:xfrm>
            <a:off x="8956265" y="185620"/>
            <a:ext cx="2729554" cy="669785"/>
          </a:xfrm>
          <a:prstGeom prst="rect">
            <a:avLst/>
          </a:prstGeom>
        </p:spPr>
      </p:pic>
    </p:spTree>
    <p:extLst>
      <p:ext uri="{BB962C8B-B14F-4D97-AF65-F5344CB8AC3E}">
        <p14:creationId xmlns:p14="http://schemas.microsoft.com/office/powerpoint/2010/main" val="14347238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TEMPLATE">
  <a:themeElements>
    <a:clrScheme name="Dynamics365">
      <a:dk1>
        <a:srgbClr val="505050"/>
      </a:dk1>
      <a:lt1>
        <a:srgbClr val="FFFFFF"/>
      </a:lt1>
      <a:dk2>
        <a:srgbClr val="001E4E"/>
      </a:dk2>
      <a:lt2>
        <a:srgbClr val="3892D9"/>
      </a:lt2>
      <a:accent1>
        <a:srgbClr val="001C44"/>
      </a:accent1>
      <a:accent2>
        <a:srgbClr val="3892DA"/>
      </a:accent2>
      <a:accent3>
        <a:srgbClr val="00B6C2"/>
      </a:accent3>
      <a:accent4>
        <a:srgbClr val="4F5B6B"/>
      </a:accent4>
      <a:accent5>
        <a:srgbClr val="384351"/>
      </a:accent5>
      <a:accent6>
        <a:srgbClr val="1B212A"/>
      </a:accent6>
      <a:hlink>
        <a:srgbClr val="3893DB"/>
      </a:hlink>
      <a:folHlink>
        <a:srgbClr val="3893DB"/>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365_template_16-9_DARK_BLUE_2017" id="{8FB303E4-D316-EC41-9A70-82CB8DE19F07}" vid="{199F96B1-A9C6-C248-867E-D36ABDDB8BCF}"/>
    </a:ext>
  </a:extLst>
</a:theme>
</file>

<file path=ppt/theme/theme4.xml><?xml version="1.0" encoding="utf-8"?>
<a:theme xmlns:a="http://schemas.openxmlformats.org/drawingml/2006/main" name="Blank Page Slide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Ready Them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0" rIns="91440" bIns="0" numCol="1" spcCol="0" rtlCol="0" fromWordArt="0" anchor="t" anchorCtr="0" forceAA="0" compatLnSpc="1">
        <a:prstTxWarp prst="textNoShape">
          <a:avLst/>
        </a:prstTxWarp>
        <a:noAutofit/>
      </a:bodyPr>
      <a:lstStyle>
        <a:defPPr defTabSz="932472" fontAlgn="base">
          <a:spcBef>
            <a:spcPct val="0"/>
          </a:spcBef>
          <a:spcAft>
            <a:spcPct val="0"/>
          </a:spcAft>
          <a:defRPr sz="1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Ready Theme" id="{49758D57-1EC8-4B9D-8208-60439DA21328}" vid="{A84FB33F-76D5-4E37-9B81-F9E840946180}"/>
    </a:ext>
  </a:extLst>
</a:theme>
</file>

<file path=ppt/theme/theme6.xml><?xml version="1.0" encoding="utf-8"?>
<a:theme xmlns:a="http://schemas.openxmlformats.org/drawingml/2006/main" name="3-50088_Microsoft_Inspire_Template">
  <a:themeElements>
    <a:clrScheme name="Microsoft Inspire">
      <a:dk1>
        <a:srgbClr val="353535"/>
      </a:dk1>
      <a:lt1>
        <a:srgbClr val="FFFFFF"/>
      </a:lt1>
      <a:dk2>
        <a:srgbClr val="5C2D91"/>
      </a:dk2>
      <a:lt2>
        <a:srgbClr val="E6E6E6"/>
      </a:lt2>
      <a:accent1>
        <a:srgbClr val="5C2D91"/>
      </a:accent1>
      <a:accent2>
        <a:srgbClr val="00188F"/>
      </a:accent2>
      <a:accent3>
        <a:srgbClr val="737373"/>
      </a:accent3>
      <a:accent4>
        <a:srgbClr val="002050"/>
      </a:accent4>
      <a:accent5>
        <a:srgbClr val="0078D7"/>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2017_Breakout_Template.potx" id="{3CDC1B93-BD8E-4F1F-AF9B-D56C06BDD095}" vid="{FF6A3A47-4C82-49FB-AFA4-303C22998115}"/>
    </a:ext>
  </a:extLst>
</a:theme>
</file>

<file path=ppt/theme/theme7.xml><?xml version="1.0" encoding="utf-8"?>
<a:theme xmlns:a="http://schemas.openxmlformats.org/drawingml/2006/main" name="1_WHITE TEMPLATE">
  <a:themeElements>
    <a:clrScheme name="Custom 18">
      <a:dk1>
        <a:srgbClr val="505050"/>
      </a:dk1>
      <a:lt1>
        <a:srgbClr val="FFFFFF"/>
      </a:lt1>
      <a:dk2>
        <a:srgbClr val="002050"/>
      </a:dk2>
      <a:lt2>
        <a:srgbClr val="9BD2FF"/>
      </a:lt2>
      <a:accent1>
        <a:srgbClr val="1C305E"/>
      </a:accent1>
      <a:accent2>
        <a:srgbClr val="0078D7"/>
      </a:accent2>
      <a:accent3>
        <a:srgbClr val="D83B01"/>
      </a:accent3>
      <a:accent4>
        <a:srgbClr val="107C10"/>
      </a:accent4>
      <a:accent5>
        <a:srgbClr val="B4009E"/>
      </a:accent5>
      <a:accent6>
        <a:srgbClr val="5C2D9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1C326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oduct_Brand_template_16-9_Business_DARK_BLUE_1" id="{8CB21BE8-F48F-4D88-8D8E-91D1D080601D}" vid="{EE3D9C20-80C7-4D70-8FF3-828A31A2FDF4}"/>
    </a:ext>
  </a:extLst>
</a:theme>
</file>

<file path=ppt/theme/theme8.xml><?xml version="1.0" encoding="utf-8"?>
<a:theme xmlns:a="http://schemas.openxmlformats.org/drawingml/2006/main" name="1_MGXFY17 GS Template Light">
  <a:themeElements>
    <a:clrScheme name="MGX">
      <a:dk1>
        <a:srgbClr val="505050"/>
      </a:dk1>
      <a:lt1>
        <a:srgbClr val="FFFFFF"/>
      </a:lt1>
      <a:dk2>
        <a:srgbClr val="00188F"/>
      </a:dk2>
      <a:lt2>
        <a:srgbClr val="EAEAEA"/>
      </a:lt2>
      <a:accent1>
        <a:srgbClr val="00188F"/>
      </a:accent1>
      <a:accent2>
        <a:srgbClr val="0078D7"/>
      </a:accent2>
      <a:accent3>
        <a:srgbClr val="002050"/>
      </a:accent3>
      <a:accent4>
        <a:srgbClr val="505050"/>
      </a:accent4>
      <a:accent5>
        <a:srgbClr val="FFB900"/>
      </a:accent5>
      <a:accent6>
        <a:srgbClr val="BAD80A"/>
      </a:accent6>
      <a:hlink>
        <a:srgbClr val="00188F"/>
      </a:hlink>
      <a:folHlink>
        <a:srgbClr val="00188F"/>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GXFY17_GS_Template_v2.potx" id="{84453F01-C766-443D-9D6A-8EEA516D9643}" vid="{52B71C5B-B6DE-4A15-9242-AEE7AED8B9A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565C02AF658144A8DE5D5B50E10A78" ma:contentTypeVersion="6" ma:contentTypeDescription="Create a new document." ma:contentTypeScope="" ma:versionID="215a335fbfd3ca26036b7e2a663e5e0f">
  <xsd:schema xmlns:xsd="http://www.w3.org/2001/XMLSchema" xmlns:xs="http://www.w3.org/2001/XMLSchema" xmlns:p="http://schemas.microsoft.com/office/2006/metadata/properties" xmlns:ns2="b0912748-34d3-43fe-abbe-13b67236eefa" xmlns:ns3="569bab51-8b7b-4298-948e-4a5b4fcfb50f" targetNamespace="http://schemas.microsoft.com/office/2006/metadata/properties" ma:root="true" ma:fieldsID="da4ea35d76d46bd44f6c1b9542bb469a" ns2:_="" ns3:_="">
    <xsd:import namespace="b0912748-34d3-43fe-abbe-13b67236eefa"/>
    <xsd:import namespace="569bab51-8b7b-4298-948e-4a5b4fcfb50f"/>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912748-34d3-43fe-abbe-13b67236ee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Location" ma:index="13" nillable="true" ma:displayName="MediaServiceLocation" ma:descrip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9bab51-8b7b-4298-948e-4a5b4fcfb50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8ECE37-EBD6-4E6B-A6BB-A87F9E563831}">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263878e2-7769-4d58-a85c-4de0d7475d55"/>
    <ds:schemaRef ds:uri="2a1234a3-39d5-46d4-850d-5f5bb5e5ad8e"/>
    <ds:schemaRef ds:uri="http://www.w3.org/XML/1998/namespace"/>
  </ds:schemaRefs>
</ds:datastoreItem>
</file>

<file path=customXml/itemProps2.xml><?xml version="1.0" encoding="utf-8"?>
<ds:datastoreItem xmlns:ds="http://schemas.openxmlformats.org/officeDocument/2006/customXml" ds:itemID="{5E988ACD-61C4-4572-98B3-FAD4BD75BD42}"/>
</file>

<file path=customXml/itemProps3.xml><?xml version="1.0" encoding="utf-8"?>
<ds:datastoreItem xmlns:ds="http://schemas.openxmlformats.org/officeDocument/2006/customXml" ds:itemID="{6525EF5D-3D5F-4CD6-B1B8-BA998AFD77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7928</Words>
  <Application>Microsoft Office PowerPoint</Application>
  <PresentationFormat>Widescreen</PresentationFormat>
  <Paragraphs>1472</Paragraphs>
  <Slides>57</Slides>
  <Notes>46</Notes>
  <HiddenSlides>4</HiddenSlides>
  <MMClips>0</MMClips>
  <ScaleCrop>false</ScaleCrop>
  <HeadingPairs>
    <vt:vector size="8" baseType="variant">
      <vt:variant>
        <vt:lpstr>Fonts Used</vt:lpstr>
      </vt:variant>
      <vt:variant>
        <vt:i4>20</vt:i4>
      </vt:variant>
      <vt:variant>
        <vt:lpstr>Theme</vt:lpstr>
      </vt:variant>
      <vt:variant>
        <vt:i4>8</vt:i4>
      </vt:variant>
      <vt:variant>
        <vt:lpstr>Embedded OLE Servers</vt:lpstr>
      </vt:variant>
      <vt:variant>
        <vt:i4>1</vt:i4>
      </vt:variant>
      <vt:variant>
        <vt:lpstr>Slide Titles</vt:lpstr>
      </vt:variant>
      <vt:variant>
        <vt:i4>57</vt:i4>
      </vt:variant>
    </vt:vector>
  </HeadingPairs>
  <TitlesOfParts>
    <vt:vector size="86" baseType="lpstr">
      <vt:lpstr>Arial</vt:lpstr>
      <vt:lpstr>Calibri</vt:lpstr>
      <vt:lpstr>Calibri Light</vt:lpstr>
      <vt:lpstr>Consolas</vt:lpstr>
      <vt:lpstr>Frutiger LT Std 55 Roman</vt:lpstr>
      <vt:lpstr>Frutiger LT Std 57 Cn</vt:lpstr>
      <vt:lpstr>Frutiger LT Std 65 Bold</vt:lpstr>
      <vt:lpstr>HP Simplified</vt:lpstr>
      <vt:lpstr>Lucida Grande</vt:lpstr>
      <vt:lpstr>Segoe</vt:lpstr>
      <vt:lpstr>Segoe Light</vt:lpstr>
      <vt:lpstr>Segoe UI</vt:lpstr>
      <vt:lpstr>Segoe UI Black</vt:lpstr>
      <vt:lpstr>Segoe UI Light</vt:lpstr>
      <vt:lpstr>Segoe UI Semibold</vt:lpstr>
      <vt:lpstr>Segoe UI Semilight</vt:lpstr>
      <vt:lpstr>Symbol</vt:lpstr>
      <vt:lpstr>Times New Roman</vt:lpstr>
      <vt:lpstr>Wingdings</vt:lpstr>
      <vt:lpstr>Wingdings 3</vt:lpstr>
      <vt:lpstr>Office Theme</vt:lpstr>
      <vt:lpstr>1_Office Theme</vt:lpstr>
      <vt:lpstr>WHITE TEMPLATE</vt:lpstr>
      <vt:lpstr>Blank Page Slide Master</vt:lpstr>
      <vt:lpstr>Ready Theme</vt:lpstr>
      <vt:lpstr>3-50088_Microsoft_Inspire_Template</vt:lpstr>
      <vt:lpstr>1_WHITE TEMPLATE</vt:lpstr>
      <vt:lpstr>1_MGXFY17 GS Template Light</vt:lpstr>
      <vt:lpstr>think-cell Slide</vt:lpstr>
      <vt:lpstr>Data and AI – Partner Technical Strategy</vt:lpstr>
      <vt:lpstr>Agenda</vt:lpstr>
      <vt:lpstr>PowerPoint Presentation</vt:lpstr>
      <vt:lpstr>Data and AI – Practice Building Blocks</vt:lpstr>
      <vt:lpstr>Data Modernization </vt:lpstr>
      <vt:lpstr>PowerPoint Presentation</vt:lpstr>
      <vt:lpstr>Analytics and AI</vt:lpstr>
      <vt:lpstr>PowerPoint Presentation</vt:lpstr>
      <vt:lpstr>PowerPoint Presentation</vt:lpstr>
      <vt:lpstr>IoT</vt:lpstr>
      <vt:lpstr>PowerPoint Presentation</vt:lpstr>
      <vt:lpstr>ISV Solution Idea  </vt:lpstr>
      <vt:lpstr>Data Monetization with real-time analytics</vt:lpstr>
      <vt:lpstr>Ziosk Engagements</vt:lpstr>
      <vt:lpstr>PowerPoint Presentation</vt:lpstr>
      <vt:lpstr>Ongoing Learning – Data and AI</vt:lpstr>
      <vt:lpstr>Executive View</vt:lpstr>
      <vt:lpstr>Q&amp;A</vt:lpstr>
      <vt:lpstr>Appendix</vt:lpstr>
      <vt:lpstr>Practices/Solutions and Practice building blocks</vt:lpstr>
      <vt:lpstr>Resources</vt:lpstr>
      <vt:lpstr>PowerPoint Presentation</vt:lpstr>
      <vt:lpstr>Top ISV solutions in Enable Hybrid Data Platform</vt:lpstr>
      <vt:lpstr>Top ISV solutions in Data Warehousing (EDW)</vt:lpstr>
      <vt:lpstr>Top ISV solutions in Data Warehousing (EDW)</vt:lpstr>
      <vt:lpstr>Top ISV solutions in Business Critical Application Platform</vt:lpstr>
      <vt:lpstr>Top ISV solutions in Application Platform Migration</vt:lpstr>
      <vt:lpstr>PowerPoint Presentation</vt:lpstr>
      <vt:lpstr>Transition from Services to Solutions</vt:lpstr>
      <vt:lpstr>Data Platform Modernization Play Blueprint</vt:lpstr>
      <vt:lpstr>Technical Strategy Debrief Business Apps  Contributors:  Barb Borrowman, Karen Moen, Renato Leite, Mani Ramachandran, Tom Taylor, Anjali Justus  https://aka.ms/ocpbusinessapps</vt:lpstr>
      <vt:lpstr>Agenda</vt:lpstr>
      <vt:lpstr>Dynamics Quiz</vt:lpstr>
      <vt:lpstr>PowerPoint Presentation</vt:lpstr>
      <vt:lpstr>PowerPoint Presentation</vt:lpstr>
      <vt:lpstr>Dynamics Partner</vt:lpstr>
      <vt:lpstr>Dynamics 365 </vt:lpstr>
      <vt:lpstr>Business Apps:  Customer Engagement</vt:lpstr>
      <vt:lpstr>Business Apps: Unified Operations</vt:lpstr>
      <vt:lpstr>Business Apps (Business Edition)</vt:lpstr>
      <vt:lpstr>What you need to know &amp; ask you partner?</vt:lpstr>
      <vt:lpstr>PowerPoint Presentation</vt:lpstr>
      <vt:lpstr>PowerPoint Presentation</vt:lpstr>
      <vt:lpstr>PowerPoint Presentation</vt:lpstr>
      <vt:lpstr>PowerPoint Presentation</vt:lpstr>
      <vt:lpstr>Continue your learning</vt:lpstr>
      <vt:lpstr>Business Apps – Dynamics 365 (Customer Engagement/Operations) </vt:lpstr>
      <vt:lpstr>Business Apps – Dynamics 365 (Customer Engagement/Operations) </vt:lpstr>
      <vt:lpstr> Thank you!</vt:lpstr>
      <vt:lpstr>Microsoft Business Applications approach</vt:lpstr>
      <vt:lpstr>Dynamics 365, Enterprise Edition</vt:lpstr>
      <vt:lpstr>Dynamics 365, Business edition</vt:lpstr>
      <vt:lpstr>Two Dynamics 365 Editions</vt:lpstr>
      <vt:lpstr>Name change for Dynamics 365 Plans</vt:lpstr>
      <vt:lpstr>Dynamics 365, Business Edition Pricing</vt:lpstr>
      <vt:lpstr>Practices/Solutions and Practice building blocks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and AI – Partner Technical Strategy</dc:title>
  <cp:lastModifiedBy>Sriram Ganapathy</cp:lastModifiedBy>
  <cp:revision>1</cp:revision>
  <dcterms:modified xsi:type="dcterms:W3CDTF">2017-09-21T20:25:42Z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0x010100A9565C02AF658144A8DE5D5B50E10A78</vt:lpwstr>
  </property>
</Properties>
</file>