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slideLayouts/slideLayout31.xml" ContentType="application/vnd.openxmlformats-officedocument.presentationml.slideLayout+xml"/>
  <Override PartName="/ppt/theme/theme18.xml" ContentType="application/vnd.openxmlformats-officedocument.theme+xml"/>
  <Override PartName="/ppt/slideLayouts/slideLayout32.xml" ContentType="application/vnd.openxmlformats-officedocument.presentationml.slideLayout+xml"/>
  <Override PartName="/ppt/theme/theme19.xml" ContentType="application/vnd.openxmlformats-officedocument.theme+xml"/>
  <Override PartName="/ppt/slideLayouts/slideLayout33.xml" ContentType="application/vnd.openxmlformats-officedocument.presentationml.slideLayout+xml"/>
  <Override PartName="/ppt/theme/theme20.xml" ContentType="application/vnd.openxmlformats-officedocument.theme+xml"/>
  <Override PartName="/ppt/slideLayouts/slideLayout34.xml" ContentType="application/vnd.openxmlformats-officedocument.presentationml.slideLayout+xml"/>
  <Override PartName="/ppt/theme/theme21.xml" ContentType="application/vnd.openxmlformats-officedocument.theme+xml"/>
  <Override PartName="/ppt/slideLayouts/slideLayout35.xml" ContentType="application/vnd.openxmlformats-officedocument.presentationml.slideLayout+xml"/>
  <Override PartName="/ppt/theme/theme22.xml" ContentType="application/vnd.openxmlformats-officedocument.theme+xml"/>
  <Override PartName="/ppt/slideLayouts/slideLayout36.xml" ContentType="application/vnd.openxmlformats-officedocument.presentationml.slideLayout+xml"/>
  <Override PartName="/ppt/theme/theme23.xml" ContentType="application/vnd.openxmlformats-officedocument.theme+xml"/>
  <Override PartName="/ppt/slideLayouts/slideLayout37.xml" ContentType="application/vnd.openxmlformats-officedocument.presentationml.slideLayout+xml"/>
  <Override PartName="/ppt/theme/theme24.xml" ContentType="application/vnd.openxmlformats-officedocument.theme+xml"/>
  <Override PartName="/ppt/slideLayouts/slideLayout38.xml" ContentType="application/vnd.openxmlformats-officedocument.presentationml.slideLayout+xml"/>
  <Override PartName="/ppt/theme/theme2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  <p:sldMasterId id="2147483663" r:id="rId8"/>
    <p:sldMasterId id="2147483665" r:id="rId9"/>
    <p:sldMasterId id="2147483668" r:id="rId10"/>
    <p:sldMasterId id="2147483673" r:id="rId11"/>
    <p:sldMasterId id="2147483675" r:id="rId12"/>
    <p:sldMasterId id="2147483677" r:id="rId13"/>
    <p:sldMasterId id="2147483679" r:id="rId14"/>
    <p:sldMasterId id="2147483681" r:id="rId15"/>
    <p:sldMasterId id="2147483683" r:id="rId16"/>
    <p:sldMasterId id="2147483685" r:id="rId17"/>
    <p:sldMasterId id="2147483687" r:id="rId18"/>
    <p:sldMasterId id="2147483689" r:id="rId19"/>
    <p:sldMasterId id="2147483691" r:id="rId20"/>
    <p:sldMasterId id="2147483693" r:id="rId21"/>
    <p:sldMasterId id="2147483695" r:id="rId22"/>
    <p:sldMasterId id="2147483697" r:id="rId23"/>
    <p:sldMasterId id="2147483700" r:id="rId24"/>
    <p:sldMasterId id="2147483702" r:id="rId25"/>
    <p:sldMasterId id="2147483704" r:id="rId26"/>
    <p:sldMasterId id="2147483706" r:id="rId27"/>
    <p:sldMasterId id="2147483708" r:id="rId28"/>
    <p:sldMasterId id="2147483710" r:id="rId29"/>
    <p:sldMasterId id="2147483712" r:id="rId30"/>
    <p:sldMasterId id="2147483714" r:id="rId31"/>
    <p:sldMasterId id="2147483716" r:id="rId32"/>
    <p:sldMasterId id="2147483725" r:id="rId33"/>
    <p:sldMasterId id="2147483741" r:id="rId34"/>
    <p:sldMasterId id="2147483789" r:id="rId35"/>
  </p:sldMasterIdLst>
  <p:notesMasterIdLst>
    <p:notesMasterId r:id="rId49"/>
  </p:notesMasterIdLst>
  <p:sldIdLst>
    <p:sldId id="340" r:id="rId36"/>
    <p:sldId id="350" r:id="rId37"/>
    <p:sldId id="343" r:id="rId38"/>
    <p:sldId id="342" r:id="rId39"/>
    <p:sldId id="337" r:id="rId40"/>
    <p:sldId id="355" r:id="rId41"/>
    <p:sldId id="336" r:id="rId42"/>
    <p:sldId id="344" r:id="rId43"/>
    <p:sldId id="268" r:id="rId44"/>
    <p:sldId id="351" r:id="rId45"/>
    <p:sldId id="352" r:id="rId46"/>
    <p:sldId id="353" r:id="rId47"/>
    <p:sldId id="35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ifer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7.xml"/><Relationship Id="rId18" Type="http://schemas.openxmlformats.org/officeDocument/2006/relationships/slideMaster" Target="slideMasters/slideMaster12.xml"/><Relationship Id="rId26" Type="http://schemas.openxmlformats.org/officeDocument/2006/relationships/slideMaster" Target="slideMasters/slideMaster20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15.xml"/><Relationship Id="rId34" Type="http://schemas.openxmlformats.org/officeDocument/2006/relationships/slideMaster" Target="slideMasters/slideMaster28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Master" Target="slideMasters/slideMaster11.xml"/><Relationship Id="rId25" Type="http://schemas.openxmlformats.org/officeDocument/2006/relationships/slideMaster" Target="slideMasters/slideMaster19.xml"/><Relationship Id="rId33" Type="http://schemas.openxmlformats.org/officeDocument/2006/relationships/slideMaster" Target="slideMasters/slideMaster27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0.xml"/><Relationship Id="rId20" Type="http://schemas.openxmlformats.org/officeDocument/2006/relationships/slideMaster" Target="slideMasters/slideMaster14.xml"/><Relationship Id="rId29" Type="http://schemas.openxmlformats.org/officeDocument/2006/relationships/slideMaster" Target="slideMasters/slideMaster23.xml"/><Relationship Id="rId41" Type="http://schemas.openxmlformats.org/officeDocument/2006/relationships/slide" Target="slides/slide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Master" Target="slideMasters/slideMaster18.xml"/><Relationship Id="rId32" Type="http://schemas.openxmlformats.org/officeDocument/2006/relationships/slideMaster" Target="slideMasters/slideMaster26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9.xml"/><Relationship Id="rId23" Type="http://schemas.openxmlformats.org/officeDocument/2006/relationships/slideMaster" Target="slideMasters/slideMaster17.xml"/><Relationship Id="rId28" Type="http://schemas.openxmlformats.org/officeDocument/2006/relationships/slideMaster" Target="slideMasters/slideMaster22.xml"/><Relationship Id="rId36" Type="http://schemas.openxmlformats.org/officeDocument/2006/relationships/slide" Target="slides/slide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4.xml"/><Relationship Id="rId19" Type="http://schemas.openxmlformats.org/officeDocument/2006/relationships/slideMaster" Target="slideMasters/slideMaster13.xml"/><Relationship Id="rId31" Type="http://schemas.openxmlformats.org/officeDocument/2006/relationships/slideMaster" Target="slideMasters/slideMaster25.xml"/><Relationship Id="rId44" Type="http://schemas.openxmlformats.org/officeDocument/2006/relationships/slide" Target="slides/slide9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Master" Target="slideMasters/slideMaster8.xml"/><Relationship Id="rId22" Type="http://schemas.openxmlformats.org/officeDocument/2006/relationships/slideMaster" Target="slideMasters/slideMaster16.xml"/><Relationship Id="rId27" Type="http://schemas.openxmlformats.org/officeDocument/2006/relationships/slideMaster" Target="slideMasters/slideMaster21.xml"/><Relationship Id="rId30" Type="http://schemas.openxmlformats.org/officeDocument/2006/relationships/slideMaster" Target="slideMasters/slideMaster24.xml"/><Relationship Id="rId35" Type="http://schemas.openxmlformats.org/officeDocument/2006/relationships/slideMaster" Target="slideMasters/slideMaster29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8" Type="http://schemas.openxmlformats.org/officeDocument/2006/relationships/slideMaster" Target="slideMasters/slideMaster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5DBB0-619D-457A-AD89-FECA789F49DB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C8D9C-C72C-479C-8C9E-A1C507F62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2A30C-AF58-4252-943A-CC70E441F8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6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9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3638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0564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By the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43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4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12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1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2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3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921" y="4099919"/>
            <a:ext cx="8534400" cy="945896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921" y="5048958"/>
            <a:ext cx="8534400" cy="836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48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ullet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59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3570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26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21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3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Confidentiality slide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20772" y="2291365"/>
            <a:ext cx="10249783" cy="1009695"/>
            <a:chOff x="1041241" y="2198265"/>
            <a:chExt cx="10455312" cy="1029795"/>
          </a:xfrm>
        </p:grpSpPr>
        <p:sp>
          <p:nvSpPr>
            <p:cNvPr id="3" name="laptop"/>
            <p:cNvSpPr>
              <a:spLocks noChangeAspect="1" noEditPoints="1"/>
            </p:cNvSpPr>
            <p:nvPr/>
          </p:nvSpPr>
          <p:spPr bwMode="auto">
            <a:xfrm>
              <a:off x="9891754" y="2198265"/>
              <a:ext cx="1417556" cy="843914"/>
            </a:xfrm>
            <a:custGeom>
              <a:avLst/>
              <a:gdLst>
                <a:gd name="T0" fmla="*/ 212 w 257"/>
                <a:gd name="T1" fmla="*/ 107 h 153"/>
                <a:gd name="T2" fmla="*/ 43 w 257"/>
                <a:gd name="T3" fmla="*/ 107 h 153"/>
                <a:gd name="T4" fmla="*/ 43 w 257"/>
                <a:gd name="T5" fmla="*/ 0 h 153"/>
                <a:gd name="T6" fmla="*/ 212 w 257"/>
                <a:gd name="T7" fmla="*/ 0 h 153"/>
                <a:gd name="T8" fmla="*/ 212 w 257"/>
                <a:gd name="T9" fmla="*/ 107 h 153"/>
                <a:gd name="T10" fmla="*/ 43 w 257"/>
                <a:gd name="T11" fmla="*/ 107 h 153"/>
                <a:gd name="T12" fmla="*/ 0 w 257"/>
                <a:gd name="T13" fmla="*/ 153 h 153"/>
                <a:gd name="T14" fmla="*/ 257 w 257"/>
                <a:gd name="T15" fmla="*/ 153 h 153"/>
                <a:gd name="T16" fmla="*/ 212 w 257"/>
                <a:gd name="T17" fmla="*/ 10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" h="153">
                  <a:moveTo>
                    <a:pt x="212" y="107"/>
                  </a:moveTo>
                  <a:lnTo>
                    <a:pt x="43" y="107"/>
                  </a:lnTo>
                  <a:lnTo>
                    <a:pt x="43" y="0"/>
                  </a:lnTo>
                  <a:lnTo>
                    <a:pt x="212" y="0"/>
                  </a:lnTo>
                  <a:lnTo>
                    <a:pt x="212" y="107"/>
                  </a:lnTo>
                  <a:moveTo>
                    <a:pt x="43" y="107"/>
                  </a:moveTo>
                  <a:lnTo>
                    <a:pt x="0" y="153"/>
                  </a:lnTo>
                  <a:lnTo>
                    <a:pt x="257" y="153"/>
                  </a:lnTo>
                  <a:lnTo>
                    <a:pt x="212" y="107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4" name="phone"/>
            <p:cNvSpPr>
              <a:spLocks noChangeAspect="1" noEditPoints="1"/>
            </p:cNvSpPr>
            <p:nvPr/>
          </p:nvSpPr>
          <p:spPr bwMode="auto">
            <a:xfrm>
              <a:off x="4177456" y="2253648"/>
              <a:ext cx="473065" cy="757539"/>
            </a:xfrm>
            <a:custGeom>
              <a:avLst/>
              <a:gdLst>
                <a:gd name="T0" fmla="*/ 148 w 148"/>
                <a:gd name="T1" fmla="*/ 112 h 237"/>
                <a:gd name="T2" fmla="*/ 148 w 148"/>
                <a:gd name="T3" fmla="*/ 237 h 237"/>
                <a:gd name="T4" fmla="*/ 0 w 148"/>
                <a:gd name="T5" fmla="*/ 237 h 237"/>
                <a:gd name="T6" fmla="*/ 0 w 148"/>
                <a:gd name="T7" fmla="*/ 0 h 237"/>
                <a:gd name="T8" fmla="*/ 148 w 148"/>
                <a:gd name="T9" fmla="*/ 0 h 237"/>
                <a:gd name="T10" fmla="*/ 148 w 148"/>
                <a:gd name="T11" fmla="*/ 112 h 237"/>
                <a:gd name="T12" fmla="*/ 0 w 148"/>
                <a:gd name="T13" fmla="*/ 29 h 237"/>
                <a:gd name="T14" fmla="*/ 148 w 148"/>
                <a:gd name="T15" fmla="*/ 29 h 237"/>
                <a:gd name="T16" fmla="*/ 0 w 148"/>
                <a:gd name="T17" fmla="*/ 172 h 237"/>
                <a:gd name="T18" fmla="*/ 148 w 148"/>
                <a:gd name="T19" fmla="*/ 172 h 237"/>
                <a:gd name="T20" fmla="*/ 66 w 148"/>
                <a:gd name="T21" fmla="*/ 204 h 237"/>
                <a:gd name="T22" fmla="*/ 82 w 148"/>
                <a:gd name="T23" fmla="*/ 20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37">
                  <a:moveTo>
                    <a:pt x="148" y="112"/>
                  </a:moveTo>
                  <a:lnTo>
                    <a:pt x="148" y="237"/>
                  </a:lnTo>
                  <a:lnTo>
                    <a:pt x="0" y="23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112"/>
                  </a:lnTo>
                  <a:moveTo>
                    <a:pt x="0" y="29"/>
                  </a:moveTo>
                  <a:lnTo>
                    <a:pt x="148" y="29"/>
                  </a:lnTo>
                  <a:moveTo>
                    <a:pt x="0" y="172"/>
                  </a:moveTo>
                  <a:lnTo>
                    <a:pt x="148" y="172"/>
                  </a:lnTo>
                  <a:moveTo>
                    <a:pt x="66" y="204"/>
                  </a:moveTo>
                  <a:lnTo>
                    <a:pt x="82" y="204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5" name="tablet_2"/>
            <p:cNvSpPr>
              <a:spLocks noChangeAspect="1" noEditPoints="1"/>
            </p:cNvSpPr>
            <p:nvPr/>
          </p:nvSpPr>
          <p:spPr bwMode="auto">
            <a:xfrm>
              <a:off x="6815622" y="2222769"/>
              <a:ext cx="1118473" cy="819293"/>
            </a:xfrm>
            <a:custGeom>
              <a:avLst/>
              <a:gdLst>
                <a:gd name="T0" fmla="*/ 243 w 243"/>
                <a:gd name="T1" fmla="*/ 83 h 178"/>
                <a:gd name="T2" fmla="*/ 243 w 243"/>
                <a:gd name="T3" fmla="*/ 178 h 178"/>
                <a:gd name="T4" fmla="*/ 0 w 243"/>
                <a:gd name="T5" fmla="*/ 178 h 178"/>
                <a:gd name="T6" fmla="*/ 0 w 243"/>
                <a:gd name="T7" fmla="*/ 0 h 178"/>
                <a:gd name="T8" fmla="*/ 243 w 243"/>
                <a:gd name="T9" fmla="*/ 0 h 178"/>
                <a:gd name="T10" fmla="*/ 243 w 243"/>
                <a:gd name="T11" fmla="*/ 83 h 178"/>
                <a:gd name="T12" fmla="*/ 113 w 243"/>
                <a:gd name="T13" fmla="*/ 147 h 178"/>
                <a:gd name="T14" fmla="*/ 129 w 243"/>
                <a:gd name="T15" fmla="*/ 14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78">
                  <a:moveTo>
                    <a:pt x="243" y="83"/>
                  </a:moveTo>
                  <a:lnTo>
                    <a:pt x="243" y="178"/>
                  </a:lnTo>
                  <a:lnTo>
                    <a:pt x="0" y="178"/>
                  </a:lnTo>
                  <a:lnTo>
                    <a:pt x="0" y="0"/>
                  </a:lnTo>
                  <a:lnTo>
                    <a:pt x="243" y="0"/>
                  </a:lnTo>
                  <a:lnTo>
                    <a:pt x="243" y="83"/>
                  </a:lnTo>
                  <a:moveTo>
                    <a:pt x="113" y="147"/>
                  </a:moveTo>
                  <a:lnTo>
                    <a:pt x="129" y="147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6" name="camera"/>
            <p:cNvSpPr>
              <a:spLocks noChangeAspect="1" noEditPoints="1"/>
            </p:cNvSpPr>
            <p:nvPr/>
          </p:nvSpPr>
          <p:spPr bwMode="auto">
            <a:xfrm>
              <a:off x="1041241" y="2295852"/>
              <a:ext cx="842296" cy="673131"/>
            </a:xfrm>
            <a:custGeom>
              <a:avLst/>
              <a:gdLst>
                <a:gd name="T0" fmla="*/ 0 w 330"/>
                <a:gd name="T1" fmla="*/ 24 h 264"/>
                <a:gd name="T2" fmla="*/ 87 w 330"/>
                <a:gd name="T3" fmla="*/ 24 h 264"/>
                <a:gd name="T4" fmla="*/ 111 w 330"/>
                <a:gd name="T5" fmla="*/ 0 h 264"/>
                <a:gd name="T6" fmla="*/ 217 w 330"/>
                <a:gd name="T7" fmla="*/ 0 h 264"/>
                <a:gd name="T8" fmla="*/ 242 w 330"/>
                <a:gd name="T9" fmla="*/ 24 h 264"/>
                <a:gd name="T10" fmla="*/ 330 w 330"/>
                <a:gd name="T11" fmla="*/ 24 h 264"/>
                <a:gd name="T12" fmla="*/ 330 w 330"/>
                <a:gd name="T13" fmla="*/ 264 h 264"/>
                <a:gd name="T14" fmla="*/ 0 w 330"/>
                <a:gd name="T15" fmla="*/ 264 h 264"/>
                <a:gd name="T16" fmla="*/ 0 w 330"/>
                <a:gd name="T17" fmla="*/ 24 h 264"/>
                <a:gd name="T18" fmla="*/ 165 w 330"/>
                <a:gd name="T19" fmla="*/ 221 h 264"/>
                <a:gd name="T20" fmla="*/ 242 w 330"/>
                <a:gd name="T21" fmla="*/ 144 h 264"/>
                <a:gd name="T22" fmla="*/ 165 w 330"/>
                <a:gd name="T23" fmla="*/ 67 h 264"/>
                <a:gd name="T24" fmla="*/ 88 w 330"/>
                <a:gd name="T25" fmla="*/ 144 h 264"/>
                <a:gd name="T26" fmla="*/ 165 w 330"/>
                <a:gd name="T27" fmla="*/ 221 h 264"/>
                <a:gd name="T28" fmla="*/ 42 w 330"/>
                <a:gd name="T29" fmla="*/ 73 h 264"/>
                <a:gd name="T30" fmla="*/ 48 w 330"/>
                <a:gd name="T31" fmla="*/ 67 h 264"/>
                <a:gd name="T32" fmla="*/ 42 w 330"/>
                <a:gd name="T33" fmla="*/ 61 h 264"/>
                <a:gd name="T34" fmla="*/ 36 w 330"/>
                <a:gd name="T35" fmla="*/ 67 h 264"/>
                <a:gd name="T36" fmla="*/ 42 w 330"/>
                <a:gd name="T37" fmla="*/ 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264">
                  <a:moveTo>
                    <a:pt x="0" y="24"/>
                  </a:moveTo>
                  <a:cubicBezTo>
                    <a:pt x="87" y="24"/>
                    <a:pt x="87" y="24"/>
                    <a:pt x="87" y="2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330" y="24"/>
                    <a:pt x="330" y="24"/>
                    <a:pt x="330" y="24"/>
                  </a:cubicBezTo>
                  <a:cubicBezTo>
                    <a:pt x="330" y="264"/>
                    <a:pt x="330" y="264"/>
                    <a:pt x="330" y="264"/>
                  </a:cubicBezTo>
                  <a:cubicBezTo>
                    <a:pt x="0" y="264"/>
                    <a:pt x="0" y="264"/>
                    <a:pt x="0" y="264"/>
                  </a:cubicBezTo>
                  <a:lnTo>
                    <a:pt x="0" y="24"/>
                  </a:lnTo>
                  <a:close/>
                  <a:moveTo>
                    <a:pt x="165" y="221"/>
                  </a:moveTo>
                  <a:cubicBezTo>
                    <a:pt x="208" y="221"/>
                    <a:pt x="242" y="187"/>
                    <a:pt x="242" y="144"/>
                  </a:cubicBezTo>
                  <a:cubicBezTo>
                    <a:pt x="242" y="101"/>
                    <a:pt x="208" y="67"/>
                    <a:pt x="165" y="67"/>
                  </a:cubicBezTo>
                  <a:cubicBezTo>
                    <a:pt x="123" y="67"/>
                    <a:pt x="88" y="101"/>
                    <a:pt x="88" y="144"/>
                  </a:cubicBezTo>
                  <a:cubicBezTo>
                    <a:pt x="88" y="187"/>
                    <a:pt x="123" y="221"/>
                    <a:pt x="165" y="221"/>
                  </a:cubicBezTo>
                  <a:close/>
                  <a:moveTo>
                    <a:pt x="42" y="73"/>
                  </a:moveTo>
                  <a:cubicBezTo>
                    <a:pt x="45" y="73"/>
                    <a:pt x="48" y="70"/>
                    <a:pt x="48" y="67"/>
                  </a:cubicBezTo>
                  <a:cubicBezTo>
                    <a:pt x="48" y="64"/>
                    <a:pt x="45" y="61"/>
                    <a:pt x="42" y="61"/>
                  </a:cubicBezTo>
                  <a:cubicBezTo>
                    <a:pt x="38" y="61"/>
                    <a:pt x="36" y="64"/>
                    <a:pt x="36" y="67"/>
                  </a:cubicBezTo>
                  <a:cubicBezTo>
                    <a:pt x="36" y="70"/>
                    <a:pt x="38" y="73"/>
                    <a:pt x="42" y="7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8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</a:endParaRPr>
            </a:p>
          </p:txBody>
        </p:sp>
        <p:sp>
          <p:nvSpPr>
            <p:cNvPr id="9" name="Multiplication Sign 8"/>
            <p:cNvSpPr/>
            <p:nvPr/>
          </p:nvSpPr>
          <p:spPr bwMode="auto">
            <a:xfrm>
              <a:off x="1654939" y="2770865"/>
              <a:ext cx="457195" cy="457195"/>
            </a:xfrm>
            <a:prstGeom prst="mathMultiply">
              <a:avLst>
                <a:gd name="adj1" fmla="val 16854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Multiplication Sign 9"/>
            <p:cNvSpPr/>
            <p:nvPr/>
          </p:nvSpPr>
          <p:spPr bwMode="auto">
            <a:xfrm>
              <a:off x="4406053" y="2770865"/>
              <a:ext cx="457195" cy="457195"/>
            </a:xfrm>
            <a:prstGeom prst="mathMultiply">
              <a:avLst>
                <a:gd name="adj1" fmla="val 16854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Multiplication Sign 10"/>
            <p:cNvSpPr/>
            <p:nvPr/>
          </p:nvSpPr>
          <p:spPr bwMode="auto">
            <a:xfrm>
              <a:off x="7703328" y="2770865"/>
              <a:ext cx="457195" cy="457195"/>
            </a:xfrm>
            <a:prstGeom prst="mathMultiply">
              <a:avLst>
                <a:gd name="adj1" fmla="val 16854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Multiplication Sign 12"/>
            <p:cNvSpPr/>
            <p:nvPr/>
          </p:nvSpPr>
          <p:spPr bwMode="auto">
            <a:xfrm>
              <a:off x="11039358" y="2770865"/>
              <a:ext cx="457195" cy="457195"/>
            </a:xfrm>
            <a:prstGeom prst="mathMultiply">
              <a:avLst>
                <a:gd name="adj1" fmla="val 16854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9379" y="4403248"/>
            <a:ext cx="10933243" cy="2163685"/>
          </a:xfrm>
          <a:prstGeom prst="rect">
            <a:avLst/>
          </a:prstGeom>
          <a:noFill/>
        </p:spPr>
        <p:txBody>
          <a:bodyPr wrap="none" lIns="179285" tIns="143428" rIns="179285" bIns="143428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176"/>
              </a:spcBef>
              <a:spcAft>
                <a:spcPts val="588"/>
              </a:spcAft>
            </a:pPr>
            <a:r>
              <a:rPr lang="en-US" sz="2157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157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176"/>
              </a:spcBef>
              <a:spcAft>
                <a:spcPts val="588"/>
              </a:spcAft>
            </a:pPr>
            <a:r>
              <a:rPr lang="en-US" sz="2157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157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176"/>
              </a:spcBef>
              <a:spcAft>
                <a:spcPts val="588"/>
              </a:spcAft>
            </a:pPr>
            <a:r>
              <a:rPr lang="en-US" sz="2157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157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176"/>
              </a:spcBef>
              <a:spcAft>
                <a:spcPts val="588"/>
              </a:spcAft>
            </a:pPr>
            <a:r>
              <a:rPr lang="en-US" sz="2157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</p:spTree>
    <p:extLst>
      <p:ext uri="{BB962C8B-B14F-4D97-AF65-F5344CB8AC3E}">
        <p14:creationId xmlns:p14="http://schemas.microsoft.com/office/powerpoint/2010/main" val="873462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4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0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727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105A-E0F1-43F5-B59A-8F6BFBF0E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117A8-E6DE-4118-82D4-8AC85B318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59CCB-8D04-4CC0-B255-B171CA3A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BB6E-5696-43C8-84BB-CCEE9C6CE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B5DEB-217E-45CC-9208-2666BC01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E5E3-3164-41E5-8CC8-13743FA3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EA6E-AB97-4A2B-A504-4EB3096DE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3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70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D82CC-F6E2-4993-B231-C07DFC5C4AB6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06ECD-80F9-49C2-A304-BEBB21875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27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with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921" y="4099919"/>
            <a:ext cx="8534400" cy="94589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921" y="5048958"/>
            <a:ext cx="8534400" cy="836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4303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197793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0" y="313419"/>
            <a:ext cx="10822941" cy="574516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0" y="1001854"/>
            <a:ext cx="10822941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184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674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243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71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711" y="809201"/>
            <a:ext cx="4436533" cy="1679991"/>
          </a:xfrm>
          <a:prstGeom prst="rect">
            <a:avLst/>
          </a:prstGeom>
          <a:solidFill>
            <a:srgbClr val="71B3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925711" y="2750881"/>
            <a:ext cx="4436533" cy="1679991"/>
          </a:xfrm>
          <a:prstGeom prst="rect">
            <a:avLst/>
          </a:prstGeom>
          <a:solidFill>
            <a:srgbClr val="CD880E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925711" y="4692569"/>
            <a:ext cx="4436533" cy="1679991"/>
          </a:xfrm>
          <a:prstGeom prst="rect">
            <a:avLst/>
          </a:prstGeom>
          <a:solidFill>
            <a:srgbClr val="226F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uy in lightbul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27" y="937141"/>
            <a:ext cx="564541" cy="767481"/>
          </a:xfrm>
          <a:prstGeom prst="rect">
            <a:avLst/>
          </a:prstGeom>
        </p:spPr>
      </p:pic>
      <p:pic>
        <p:nvPicPr>
          <p:cNvPr id="11" name="Picture 10" descr="guy at boar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85" y="4835982"/>
            <a:ext cx="744432" cy="730116"/>
          </a:xfrm>
          <a:prstGeom prst="rect">
            <a:avLst/>
          </a:prstGeom>
        </p:spPr>
      </p:pic>
      <p:pic>
        <p:nvPicPr>
          <p:cNvPr id="12" name="Picture 11" descr="guys at a 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1" y="2946423"/>
            <a:ext cx="727455" cy="727455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271" y="1357227"/>
            <a:ext cx="3178237" cy="1047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667" b="1" i="0">
                <a:solidFill>
                  <a:srgbClr val="FFFFFF"/>
                </a:solidFill>
                <a:latin typeface="+mn-lt"/>
                <a:cs typeface="Frutiger LT Std 55 Roman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1940271" y="3317530"/>
            <a:ext cx="3178237" cy="1047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667" b="1" i="0">
                <a:solidFill>
                  <a:srgbClr val="FFFFFF"/>
                </a:solidFill>
                <a:latin typeface="+mn-lt"/>
                <a:cs typeface="Frutiger LT Std 55 Roman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1"/>
          </p:nvPr>
        </p:nvSpPr>
        <p:spPr>
          <a:xfrm>
            <a:off x="1940271" y="5249302"/>
            <a:ext cx="3178237" cy="1047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667" b="1" i="0">
                <a:solidFill>
                  <a:srgbClr val="FFFFFF"/>
                </a:solidFill>
                <a:latin typeface="+mn-lt"/>
                <a:cs typeface="Frutiger LT Std 55 Roman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881737" y="84153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79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981929" y="1106453"/>
            <a:ext cx="4326588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2667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400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400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7526571" y="1094261"/>
            <a:ext cx="4326588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2667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400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400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9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7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5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21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72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Bullets - TO ACTIVATE MULTIPLE BULLET SYMBOLS USE INDENT RIGHT BUTTOON ON TOOL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94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23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1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125010"/>
            <a:ext cx="5216171" cy="4744509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lnSpc>
                <a:spcPct val="200000"/>
              </a:lnSpc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/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>
                <a:solidFill>
                  <a:srgbClr val="2F5487"/>
                </a:solidFill>
              </a:defRPr>
            </a:lvl2pPr>
            <a:lvl3pPr marL="1676358" indent="-457189">
              <a:buClr>
                <a:srgbClr val="46B6F0"/>
              </a:buClr>
              <a:buSzPct val="100000"/>
              <a:buFont typeface="Arial"/>
              <a:buChar char="•"/>
              <a:defRPr sz="2933">
                <a:solidFill>
                  <a:srgbClr val="2F5487"/>
                </a:solidFill>
              </a:defRPr>
            </a:lvl3pPr>
          </a:lstStyle>
          <a:p>
            <a:pPr lvl="0"/>
            <a:r>
              <a:rPr lang="en-US"/>
              <a:t>[Agenda Item]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</a:p>
          <a:p>
            <a:pPr lvl="1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32709" y="1186039"/>
            <a:ext cx="2629607" cy="4660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0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5952" y="1113719"/>
            <a:ext cx="2889955" cy="491967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596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690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27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4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Bulle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7210520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981929" y="1106453"/>
            <a:ext cx="4326588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2667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400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400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7526571" y="1094261"/>
            <a:ext cx="4326588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2667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400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400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2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74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00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7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8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47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0762" y="2523069"/>
            <a:ext cx="8691639" cy="360256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1219140" indent="-609570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2133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1676317" indent="-457178">
              <a:buFont typeface="Arial"/>
              <a:buChar char="•"/>
              <a:defRPr sz="1867">
                <a:latin typeface="+mn-lt"/>
              </a:defRPr>
            </a:lvl3pPr>
            <a:lvl4pPr marL="2285886" indent="-457178">
              <a:buFont typeface="Arial"/>
              <a:buChar char="•"/>
              <a:defRPr>
                <a:latin typeface="Frutiger 57 Condensed"/>
              </a:defRPr>
            </a:lvl4pPr>
            <a:lvl5pPr marL="2895456" indent="-457178">
              <a:buFont typeface="Arial"/>
              <a:buChar char="•"/>
              <a:defRPr>
                <a:latin typeface="Frutiger 57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609570"/>
            <a:fld id="{6E45DD91-AD3A-3348-8EA1-9FEE709D14F3}" type="datetimeFigureOut">
              <a:rPr lang="en-US" smtClean="0">
                <a:solidFill>
                  <a:prstClr val="black"/>
                </a:solidFill>
              </a:rPr>
              <a:pPr defTabSz="609570"/>
              <a:t>9/19/2017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609570"/>
            <a:fld id="{B4B0E36D-BA7B-0249-903C-586585E0D5C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91369" y="846668"/>
            <a:ext cx="6929967" cy="694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39ED6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891369" y="1540935"/>
            <a:ext cx="8691033" cy="7281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04324" y="70301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90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95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4324" y="70301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863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8133" y="1344405"/>
            <a:ext cx="8314267" cy="4781229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4324" y="70301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514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6" y="1344086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70" indent="-609570"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</a:lstStyle>
          <a:p>
            <a:pPr lvl="0"/>
            <a:r>
              <a:rPr lang="en-US"/>
              <a:t>[Summarize Value Proposition for Prospect]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4324" y="70301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0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588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922" y="4607919"/>
            <a:ext cx="10643985" cy="945896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1F497D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921" y="5556959"/>
            <a:ext cx="8534400" cy="836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733">
                <a:solidFill>
                  <a:schemeClr val="tx1">
                    <a:tint val="75000"/>
                  </a:schemeClr>
                </a:solidFill>
                <a:latin typeface="Frutiger LT Std 55 Roman" panose="020B0602020204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806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Frutiger LT Std 55 Roman"/>
                <a:cs typeface="Frutiger LT Std 55 Roman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8967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98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93228" y="1136154"/>
            <a:ext cx="5188160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121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Small box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667" y="1059043"/>
            <a:ext cx="3976603" cy="50767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29" y="1179689"/>
            <a:ext cx="3600795" cy="474151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buClr>
                <a:srgbClr val="46B6F0"/>
              </a:buClr>
              <a:buSzPct val="100000"/>
              <a:buFont typeface="Wingdings" charset="2"/>
              <a:buChar char="§"/>
              <a:defRPr sz="2133" b="0" i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5 Roman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737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ullet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0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007232" y="1061853"/>
            <a:ext cx="8528049" cy="4525433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609570" indent="-609570"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1097226" indent="-365742">
              <a:lnSpc>
                <a:spcPct val="80000"/>
              </a:lnSpc>
              <a:buClr>
                <a:srgbClr val="00B0F0"/>
              </a:buClr>
              <a:buFont typeface="Arial" panose="020B0604020202020204" pitchFamily="34" charset="0"/>
              <a:buChar char="•"/>
              <a:defRPr sz="2667">
                <a:solidFill>
                  <a:schemeClr val="tx1"/>
                </a:solidFill>
              </a:defRPr>
            </a:lvl2pPr>
            <a:lvl3pPr marL="1523925" indent="-304784">
              <a:buClr>
                <a:srgbClr val="00B0F0"/>
              </a:buClr>
              <a:buFont typeface="Wingdings" panose="05000000000000000000" pitchFamily="2" charset="2"/>
              <a:buChar char="§"/>
              <a:defRPr sz="2133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Test</a:t>
            </a:r>
          </a:p>
          <a:p>
            <a:pPr lvl="1"/>
            <a:r>
              <a:rPr lang="en-US"/>
              <a:t>Test</a:t>
            </a:r>
          </a:p>
          <a:p>
            <a:pPr lvl="2"/>
            <a:r>
              <a:rPr lang="en-US"/>
              <a:t>example</a:t>
            </a:r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Test</a:t>
            </a:r>
          </a:p>
          <a:p>
            <a:pPr lvl="0"/>
            <a:r>
              <a:rPr lang="en-US"/>
              <a:t>[Summarize Value Proposition for Prospect]</a:t>
            </a:r>
          </a:p>
          <a:p>
            <a:pPr lvl="0"/>
            <a:r>
              <a:rPr lang="en-US"/>
              <a:t>[Summarize Value Proposition for Prospect]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6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ing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6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60185" y="1344085"/>
            <a:ext cx="8528049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4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19"/>
          <a:stretch/>
        </p:blipFill>
        <p:spPr>
          <a:xfrm>
            <a:off x="1888353" y="0"/>
            <a:ext cx="10303647" cy="68586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gray">
          <a:xfrm>
            <a:off x="0" y="0"/>
            <a:ext cx="3854938" cy="685800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 bwMode="white">
          <a:xfrm>
            <a:off x="469900" y="5906820"/>
            <a:ext cx="3205779" cy="724246"/>
          </a:xfrm>
          <a:prstGeom prst="rect">
            <a:avLst/>
          </a:prstGeom>
          <a:noFill/>
        </p:spPr>
        <p:txBody>
          <a:bodyPr wrap="square" lIns="0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3137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j-lt"/>
              </a:rPr>
              <a:t>25–28 July 2016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9900" y="1584421"/>
            <a:ext cx="2749042" cy="40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2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802" r="13030" b="11695"/>
          <a:stretch/>
        </p:blipFill>
        <p:spPr>
          <a:xfrm flipH="1">
            <a:off x="311" y="-312"/>
            <a:ext cx="12191377" cy="685862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0000"/>
                </a:srgbClr>
              </a:gs>
              <a:gs pos="18000">
                <a:srgbClr val="000000">
                  <a:alpha val="25000"/>
                </a:srgbClr>
              </a:gs>
              <a:gs pos="43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96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2958514" y="2532458"/>
            <a:ext cx="8963736" cy="4034475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  <p:sp>
        <p:nvSpPr>
          <p:cNvPr id="24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233487" y="291069"/>
            <a:ext cx="2690831" cy="567015"/>
          </a:xfrm>
        </p:spPr>
        <p:txBody>
          <a:bodyPr lIns="182880" tIns="146304" rIns="182880" bIns="146304"/>
          <a:lstStyle>
            <a:lvl1pPr marL="0" indent="0" algn="r">
              <a:buNone/>
              <a:defRPr sz="1961">
                <a:gradFill>
                  <a:gsLst>
                    <a:gs pos="5310">
                      <a:srgbClr val="111111"/>
                    </a:gs>
                    <a:gs pos="20354">
                      <a:srgbClr val="11111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958514" y="2532147"/>
            <a:ext cx="8972394" cy="223532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958514" y="4773828"/>
            <a:ext cx="8972394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5932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586" y="470067"/>
            <a:ext cx="1421436" cy="304828"/>
          </a:xfrm>
          <a:prstGeom prst="rect">
            <a:avLst/>
          </a:prstGeom>
        </p:spPr>
      </p:pic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233488" y="291069"/>
            <a:ext cx="2689274" cy="567015"/>
          </a:xfrm>
        </p:spPr>
        <p:txBody>
          <a:bodyPr lIns="182880" tIns="146304" rIns="182880" bIns="146304"/>
          <a:lstStyle>
            <a:lvl1pPr marL="0" indent="0" algn="r">
              <a:buNone/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1751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99717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56487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12175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3381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26388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51477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324" y="70303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18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10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12124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65645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37528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64000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812518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352548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6465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93082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67579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66184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786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32573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38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337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103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96887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203" y="484076"/>
            <a:ext cx="1421441" cy="304828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1081622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81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849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gradFill>
                  <a:gsLst>
                    <a:gs pos="0">
                      <a:srgbClr val="DDDDDD">
                        <a:lumMod val="75000"/>
                      </a:srgbClr>
                    </a:gs>
                    <a:gs pos="100000">
                      <a:srgbClr val="DDDDDD">
                        <a:lumMod val="75000"/>
                      </a:srgbClr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B22E-D3C8-4129-8E85-2E5037E3E69B}" type="slidenum">
              <a:rPr lang="en-US" smtClean="0">
                <a:gradFill>
                  <a:gsLst>
                    <a:gs pos="0">
                      <a:srgbClr val="DDDDDD">
                        <a:lumMod val="75000"/>
                      </a:srgbClr>
                    </a:gs>
                    <a:gs pos="100000">
                      <a:srgbClr val="DDDDDD">
                        <a:lumMod val="75000"/>
                      </a:srgb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srgbClr val="DDDDDD">
                      <a:lumMod val="75000"/>
                    </a:srgbClr>
                  </a:gs>
                  <a:gs pos="100000">
                    <a:srgbClr val="DDDDDD">
                      <a:lumMod val="75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9240" y="1411761"/>
            <a:ext cx="11653523" cy="2052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98213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238252"/>
            <a:ext cx="12192000" cy="4810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387" tIns="45693" rIns="91387" bIns="45693" numCol="1" rtlCol="0" anchor="ctr" anchorCtr="0" compatLnSpc="1">
            <a:prstTxWarp prst="textNoShape">
              <a:avLst/>
            </a:prstTxWarp>
          </a:bodyPr>
          <a:lstStyle/>
          <a:p>
            <a:pPr defTabSz="913561" fontAlgn="base">
              <a:spcBef>
                <a:spcPct val="0"/>
              </a:spcBef>
              <a:spcAft>
                <a:spcPct val="0"/>
              </a:spcAft>
            </a:pPr>
            <a:endParaRPr lang="en-US" sz="1999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69270" y="6596165"/>
            <a:ext cx="543178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lang="en-US" sz="1200" kern="1200" smtClean="0">
                <a:gradFill>
                  <a:gsLst>
                    <a:gs pos="73333">
                      <a:srgbClr val="808080"/>
                    </a:gs>
                    <a:gs pos="38000">
                      <a:srgbClr val="80808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defTabSz="1217818"/>
            <a:fld id="{71F47D9D-8D60-4698-A495-89D102E182A2}" type="slidenum">
              <a:rPr lang="en-US" sz="1000" smtClean="0"/>
              <a:pPr defTabSz="1217818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541022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93228" y="1136154"/>
            <a:ext cx="5188160" cy="4525433"/>
          </a:xfrm>
          <a:prstGeom prst="rect">
            <a:avLst/>
          </a:prstGeom>
        </p:spPr>
        <p:txBody>
          <a:bodyPr>
            <a:normAutofit/>
          </a:bodyPr>
          <a:lstStyle>
            <a:lvl1pPr marL="609585" indent="-609585">
              <a:buClr>
                <a:srgbClr val="46B6F0"/>
              </a:buClr>
              <a:buSzPct val="100000"/>
              <a:buFont typeface="Wingdings" charset="2"/>
              <a:buChar char="§"/>
              <a:defRPr sz="3200" b="0" i="0" baseline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7 Cn"/>
              </a:defRPr>
            </a:lvl1pPr>
            <a:lvl2pPr marL="990575" indent="-380990">
              <a:buClr>
                <a:srgbClr val="46B6F0"/>
              </a:buClr>
              <a:buFont typeface="Lucida Grande"/>
              <a:buChar char="-"/>
              <a:defRPr sz="2933" baseline="0"/>
            </a:lvl2pPr>
            <a:lvl3pPr marL="1904952" indent="-685783">
              <a:buClr>
                <a:srgbClr val="46B6F0"/>
              </a:buClr>
              <a:buSzPct val="100000"/>
              <a:buFont typeface="Arial"/>
              <a:buChar char="•"/>
              <a:defRPr sz="2933" baseline="0"/>
            </a:lvl3pPr>
          </a:lstStyle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r>
              <a:rPr lang="en-US"/>
              <a:t>[Summarize Value Proposition for Prospect]</a:t>
            </a:r>
          </a:p>
          <a:p>
            <a:pPr lvl="1"/>
            <a:r>
              <a:rPr lang="en-US"/>
              <a:t>Second Bullets</a:t>
            </a:r>
          </a:p>
          <a:p>
            <a:pPr lvl="2"/>
            <a:r>
              <a:rPr lang="en-US"/>
              <a:t>Third Bullets</a:t>
            </a:r>
            <a:br>
              <a:rPr lang="en-US"/>
            </a:br>
            <a:endParaRPr lang="en-US"/>
          </a:p>
          <a:p>
            <a:pPr lvl="0"/>
            <a:br>
              <a:rPr lang="en-US"/>
            </a:b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96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171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763465"/>
            <a:ext cx="12192000" cy="373063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Segoe UI Light" pitchFamily="34" charset="0"/>
              </a:defRPr>
            </a:lvl1pPr>
            <a:lvl2pPr marL="281566" indent="0">
              <a:buNone/>
              <a:defRPr/>
            </a:lvl2pPr>
            <a:lvl3pPr marL="588250" indent="0">
              <a:buNone/>
              <a:defRPr/>
            </a:lvl3pPr>
            <a:lvl4pPr marL="869816" indent="0">
              <a:buNone/>
              <a:defRPr/>
            </a:lvl4pPr>
            <a:lvl5pPr marL="1105115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4510224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0868" y="6581262"/>
            <a:ext cx="3861807" cy="184666"/>
          </a:xfrm>
          <a:prstGeom prst="rect">
            <a:avLst/>
          </a:prstGeom>
        </p:spPr>
        <p:txBody>
          <a:bodyPr/>
          <a:lstStyle/>
          <a:p>
            <a:pPr defTabSz="914049">
              <a:defRPr/>
            </a:pPr>
            <a:r>
              <a:rPr lang="en-US" sz="882">
                <a:solidFill>
                  <a:srgbClr val="292929"/>
                </a:solidFill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1633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" t="1853" r="1090"/>
          <a:stretch/>
        </p:blipFill>
        <p:spPr>
          <a:xfrm flipH="1">
            <a:off x="0" y="2"/>
            <a:ext cx="12190264" cy="68579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3" y="2084174"/>
            <a:ext cx="6278150" cy="3491849"/>
          </a:xfrm>
          <a:prstGeom prst="rect">
            <a:avLst/>
          </a:prstGeom>
          <a:solidFill>
            <a:srgbClr val="002050">
              <a:alpha val="8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3" y="2084173"/>
            <a:ext cx="6274911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58"/>
            <a:ext cx="6276530" cy="169876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6715" y="6029313"/>
            <a:ext cx="1668788" cy="3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Photo_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802" r="13030" b="11695"/>
          <a:stretch/>
        </p:blipFill>
        <p:spPr>
          <a:xfrm flipH="1">
            <a:off x="312" y="-312"/>
            <a:ext cx="12191377" cy="685862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0000"/>
                </a:srgbClr>
              </a:gs>
              <a:gs pos="18000">
                <a:srgbClr val="000000">
                  <a:alpha val="25000"/>
                </a:srgbClr>
              </a:gs>
              <a:gs pos="43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13" rIns="0" bIns="45713" numCol="1" rtlCol="0" anchor="ctr" anchorCtr="0" compatLnSpc="1">
            <a:prstTxWarp prst="textNoShape">
              <a:avLst/>
            </a:prstTxWarp>
          </a:bodyPr>
          <a:lstStyle/>
          <a:p>
            <a:pPr algn="ctr" defTabSz="913927" fontAlgn="base">
              <a:spcBef>
                <a:spcPct val="0"/>
              </a:spcBef>
              <a:spcAft>
                <a:spcPct val="0"/>
              </a:spcAft>
            </a:pPr>
            <a:endParaRPr lang="en-US" sz="196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2958514" y="2532459"/>
            <a:ext cx="8963736" cy="4034475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  <p:sp>
        <p:nvSpPr>
          <p:cNvPr id="24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233487" y="291070"/>
            <a:ext cx="2690831" cy="567015"/>
          </a:xfrm>
        </p:spPr>
        <p:txBody>
          <a:bodyPr lIns="182880" tIns="146304" rIns="182880" bIns="146304"/>
          <a:lstStyle>
            <a:lvl1pPr marL="0" indent="0" algn="r">
              <a:buNone/>
              <a:defRPr sz="1961">
                <a:gradFill>
                  <a:gsLst>
                    <a:gs pos="5310">
                      <a:srgbClr val="111111"/>
                    </a:gs>
                    <a:gs pos="20354">
                      <a:srgbClr val="11111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958514" y="2532147"/>
            <a:ext cx="8972394" cy="223532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958514" y="4773828"/>
            <a:ext cx="8972394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75850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icrosoft.com/global/en-us/news/publishingimages/At_The_Commons_Redmond_Campus_Web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72"/>
            <a:ext cx="12192000" cy="68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93444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0831798" cy="899665"/>
          </a:xfrm>
        </p:spPr>
        <p:txBody>
          <a:bodyPr/>
          <a:lstStyle/>
          <a:p>
            <a:r>
              <a:rPr lang="en-US"/>
              <a:t>Click to edit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39" y="1038194"/>
            <a:ext cx="4916906" cy="561290"/>
          </a:xfrm>
        </p:spPr>
        <p:txBody>
          <a:bodyPr/>
          <a:lstStyle>
            <a:lvl1pPr marL="0" indent="0">
              <a:buNone/>
              <a:defRPr sz="2745">
                <a:solidFill>
                  <a:schemeClr val="tx2"/>
                </a:solidFill>
              </a:defRPr>
            </a:lvl1pPr>
            <a:lvl2pPr marL="336080" indent="0">
              <a:buNone/>
              <a:defRPr/>
            </a:lvl2pPr>
            <a:lvl3pPr marL="560134" indent="0">
              <a:buNone/>
              <a:defRPr/>
            </a:lvl3pPr>
            <a:lvl4pPr marL="784187" indent="0">
              <a:buNone/>
              <a:defRPr/>
            </a:lvl4pPr>
            <a:lvl5pPr marL="100824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240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71060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11" indent="0">
              <a:buNone/>
              <a:defRPr/>
            </a:lvl3pPr>
            <a:lvl4pPr marL="448021" indent="0">
              <a:buNone/>
              <a:defRPr/>
            </a:lvl4pPr>
            <a:lvl5pPr marL="67203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39" y="1038195"/>
            <a:ext cx="10757098" cy="506972"/>
          </a:xfrm>
        </p:spPr>
        <p:txBody>
          <a:bodyPr/>
          <a:lstStyle>
            <a:lvl1pPr marL="0" indent="0">
              <a:buNone/>
              <a:defRPr sz="2353">
                <a:solidFill>
                  <a:schemeClr val="tx2"/>
                </a:solidFill>
              </a:defRPr>
            </a:lvl1pPr>
            <a:lvl2pPr marL="336015" indent="0">
              <a:buNone/>
              <a:defRPr/>
            </a:lvl2pPr>
            <a:lvl3pPr marL="560027" indent="0">
              <a:buNone/>
              <a:defRPr/>
            </a:lvl3pPr>
            <a:lvl4pPr marL="784036" indent="0">
              <a:buNone/>
              <a:defRPr/>
            </a:lvl4pPr>
            <a:lvl5pPr marL="100804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805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9270" y="6596165"/>
            <a:ext cx="543178" cy="153888"/>
          </a:xfrm>
          <a:prstGeom prst="rect">
            <a:avLst/>
          </a:prstGeom>
        </p:spPr>
        <p:txBody>
          <a:bodyPr/>
          <a:lstStyle/>
          <a:p>
            <a:pPr defTabSz="1218066"/>
            <a:fld id="{71F47D9D-8D60-4698-A495-89D102E182A2}" type="slidenum">
              <a:rPr lang="en-US" sz="1000" smtClean="0"/>
              <a:pPr defTabSz="1218066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874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et of Things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1" y="0"/>
            <a:ext cx="12198926" cy="6868303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-63112"/>
            <a:ext cx="12192000" cy="6994525"/>
          </a:xfrm>
          <a:prstGeom prst="rect">
            <a:avLst/>
          </a:prstGeom>
          <a:gradFill>
            <a:gsLst>
              <a:gs pos="6100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676728" y="435412"/>
            <a:ext cx="2085432" cy="446719"/>
            <a:chOff x="9759951" y="481013"/>
            <a:chExt cx="2127249" cy="455612"/>
          </a:xfrm>
        </p:grpSpPr>
        <p:sp>
          <p:nvSpPr>
            <p:cNvPr id="3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9761538" y="481013"/>
              <a:ext cx="2125662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92"/>
              <a:endParaRPr lang="en-US" sz="1765">
                <a:solidFill>
                  <a:srgbClr val="505050"/>
                </a:solidFill>
              </a:endParaRPr>
            </a:p>
          </p:txBody>
        </p:sp>
        <p:grpSp>
          <p:nvGrpSpPr>
            <p:cNvPr id="32" name="Group 31"/>
            <p:cNvGrpSpPr/>
            <p:nvPr userDrawn="1"/>
          </p:nvGrpSpPr>
          <p:grpSpPr>
            <a:xfrm>
              <a:off x="10352088" y="552450"/>
              <a:ext cx="1535112" cy="296862"/>
              <a:chOff x="10352088" y="552450"/>
              <a:chExt cx="1535112" cy="296862"/>
            </a:xfrm>
            <a:solidFill>
              <a:schemeClr val="bg1"/>
            </a:solidFill>
          </p:grpSpPr>
          <p:sp>
            <p:nvSpPr>
              <p:cNvPr id="37" name="Freeform 5"/>
              <p:cNvSpPr>
                <a:spLocks/>
              </p:cNvSpPr>
              <p:nvPr userDrawn="1"/>
            </p:nvSpPr>
            <p:spPr bwMode="auto">
              <a:xfrm>
                <a:off x="10352088" y="571500"/>
                <a:ext cx="293687" cy="273050"/>
              </a:xfrm>
              <a:custGeom>
                <a:avLst/>
                <a:gdLst>
                  <a:gd name="T0" fmla="*/ 118 w 218"/>
                  <a:gd name="T1" fmla="*/ 126 h 201"/>
                  <a:gd name="T2" fmla="*/ 109 w 218"/>
                  <a:gd name="T3" fmla="*/ 153 h 201"/>
                  <a:gd name="T4" fmla="*/ 108 w 218"/>
                  <a:gd name="T5" fmla="*/ 153 h 201"/>
                  <a:gd name="T6" fmla="*/ 100 w 218"/>
                  <a:gd name="T7" fmla="*/ 127 h 201"/>
                  <a:gd name="T8" fmla="*/ 49 w 218"/>
                  <a:gd name="T9" fmla="*/ 0 h 201"/>
                  <a:gd name="T10" fmla="*/ 0 w 218"/>
                  <a:gd name="T11" fmla="*/ 0 h 201"/>
                  <a:gd name="T12" fmla="*/ 0 w 218"/>
                  <a:gd name="T13" fmla="*/ 201 h 201"/>
                  <a:gd name="T14" fmla="*/ 32 w 218"/>
                  <a:gd name="T15" fmla="*/ 201 h 201"/>
                  <a:gd name="T16" fmla="*/ 32 w 218"/>
                  <a:gd name="T17" fmla="*/ 77 h 201"/>
                  <a:gd name="T18" fmla="*/ 32 w 218"/>
                  <a:gd name="T19" fmla="*/ 50 h 201"/>
                  <a:gd name="T20" fmla="*/ 31 w 218"/>
                  <a:gd name="T21" fmla="*/ 37 h 201"/>
                  <a:gd name="T22" fmla="*/ 32 w 218"/>
                  <a:gd name="T23" fmla="*/ 37 h 201"/>
                  <a:gd name="T24" fmla="*/ 36 w 218"/>
                  <a:gd name="T25" fmla="*/ 54 h 201"/>
                  <a:gd name="T26" fmla="*/ 97 w 218"/>
                  <a:gd name="T27" fmla="*/ 201 h 201"/>
                  <a:gd name="T28" fmla="*/ 120 w 218"/>
                  <a:gd name="T29" fmla="*/ 201 h 201"/>
                  <a:gd name="T30" fmla="*/ 180 w 218"/>
                  <a:gd name="T31" fmla="*/ 53 h 201"/>
                  <a:gd name="T32" fmla="*/ 184 w 218"/>
                  <a:gd name="T33" fmla="*/ 37 h 201"/>
                  <a:gd name="T34" fmla="*/ 185 w 218"/>
                  <a:gd name="T35" fmla="*/ 37 h 201"/>
                  <a:gd name="T36" fmla="*/ 183 w 218"/>
                  <a:gd name="T37" fmla="*/ 73 h 201"/>
                  <a:gd name="T38" fmla="*/ 183 w 218"/>
                  <a:gd name="T39" fmla="*/ 201 h 201"/>
                  <a:gd name="T40" fmla="*/ 218 w 218"/>
                  <a:gd name="T41" fmla="*/ 201 h 201"/>
                  <a:gd name="T42" fmla="*/ 218 w 218"/>
                  <a:gd name="T43" fmla="*/ 0 h 201"/>
                  <a:gd name="T44" fmla="*/ 170 w 218"/>
                  <a:gd name="T45" fmla="*/ 0 h 201"/>
                  <a:gd name="T46" fmla="*/ 118 w 218"/>
                  <a:gd name="T47" fmla="*/ 12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" h="201">
                    <a:moveTo>
                      <a:pt x="118" y="126"/>
                    </a:moveTo>
                    <a:cubicBezTo>
                      <a:pt x="109" y="153"/>
                      <a:pt x="109" y="153"/>
                      <a:pt x="109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7" y="147"/>
                      <a:pt x="104" y="138"/>
                      <a:pt x="100" y="12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32" y="201"/>
                      <a:pt x="32" y="201"/>
                      <a:pt x="32" y="201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2" y="70"/>
                      <a:pt x="32" y="61"/>
                      <a:pt x="32" y="50"/>
                    </a:cubicBezTo>
                    <a:cubicBezTo>
                      <a:pt x="32" y="45"/>
                      <a:pt x="31" y="40"/>
                      <a:pt x="31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3" y="45"/>
                      <a:pt x="35" y="50"/>
                      <a:pt x="36" y="54"/>
                    </a:cubicBezTo>
                    <a:cubicBezTo>
                      <a:pt x="97" y="201"/>
                      <a:pt x="97" y="201"/>
                      <a:pt x="97" y="201"/>
                    </a:cubicBezTo>
                    <a:cubicBezTo>
                      <a:pt x="120" y="201"/>
                      <a:pt x="120" y="201"/>
                      <a:pt x="120" y="201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1" y="50"/>
                      <a:pt x="183" y="43"/>
                      <a:pt x="184" y="37"/>
                    </a:cubicBezTo>
                    <a:cubicBezTo>
                      <a:pt x="185" y="37"/>
                      <a:pt x="185" y="37"/>
                      <a:pt x="185" y="37"/>
                    </a:cubicBezTo>
                    <a:cubicBezTo>
                      <a:pt x="184" y="52"/>
                      <a:pt x="183" y="65"/>
                      <a:pt x="183" y="73"/>
                    </a:cubicBezTo>
                    <a:cubicBezTo>
                      <a:pt x="183" y="201"/>
                      <a:pt x="183" y="201"/>
                      <a:pt x="183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170" y="0"/>
                      <a:pt x="170" y="0"/>
                      <a:pt x="170" y="0"/>
                    </a:cubicBezTo>
                    <a:lnTo>
                      <a:pt x="118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38" name="Rectangle 6"/>
              <p:cNvSpPr>
                <a:spLocks noChangeArrowheads="1"/>
              </p:cNvSpPr>
              <p:nvPr userDrawn="1"/>
            </p:nvSpPr>
            <p:spPr bwMode="auto">
              <a:xfrm>
                <a:off x="10688638" y="649288"/>
                <a:ext cx="46037" cy="1952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39" name="Freeform 7"/>
              <p:cNvSpPr>
                <a:spLocks/>
              </p:cNvSpPr>
              <p:nvPr userDrawn="1"/>
            </p:nvSpPr>
            <p:spPr bwMode="auto">
              <a:xfrm>
                <a:off x="10685463" y="566738"/>
                <a:ext cx="53975" cy="52387"/>
              </a:xfrm>
              <a:custGeom>
                <a:avLst/>
                <a:gdLst>
                  <a:gd name="T0" fmla="*/ 21 w 41"/>
                  <a:gd name="T1" fmla="*/ 0 h 39"/>
                  <a:gd name="T2" fmla="*/ 6 w 41"/>
                  <a:gd name="T3" fmla="*/ 5 h 39"/>
                  <a:gd name="T4" fmla="*/ 0 w 41"/>
                  <a:gd name="T5" fmla="*/ 19 h 39"/>
                  <a:gd name="T6" fmla="*/ 6 w 41"/>
                  <a:gd name="T7" fmla="*/ 33 h 39"/>
                  <a:gd name="T8" fmla="*/ 21 w 41"/>
                  <a:gd name="T9" fmla="*/ 39 h 39"/>
                  <a:gd name="T10" fmla="*/ 35 w 41"/>
                  <a:gd name="T11" fmla="*/ 33 h 39"/>
                  <a:gd name="T12" fmla="*/ 41 w 41"/>
                  <a:gd name="T13" fmla="*/ 19 h 39"/>
                  <a:gd name="T14" fmla="*/ 35 w 41"/>
                  <a:gd name="T15" fmla="*/ 5 h 39"/>
                  <a:gd name="T16" fmla="*/ 21 w 41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9">
                    <a:moveTo>
                      <a:pt x="21" y="0"/>
                    </a:moveTo>
                    <a:cubicBezTo>
                      <a:pt x="15" y="0"/>
                      <a:pt x="10" y="2"/>
                      <a:pt x="6" y="5"/>
                    </a:cubicBezTo>
                    <a:cubicBezTo>
                      <a:pt x="2" y="9"/>
                      <a:pt x="0" y="14"/>
                      <a:pt x="0" y="19"/>
                    </a:cubicBezTo>
                    <a:cubicBezTo>
                      <a:pt x="0" y="25"/>
                      <a:pt x="2" y="30"/>
                      <a:pt x="6" y="33"/>
                    </a:cubicBezTo>
                    <a:cubicBezTo>
                      <a:pt x="10" y="37"/>
                      <a:pt x="15" y="39"/>
                      <a:pt x="21" y="39"/>
                    </a:cubicBezTo>
                    <a:cubicBezTo>
                      <a:pt x="26" y="39"/>
                      <a:pt x="31" y="37"/>
                      <a:pt x="35" y="33"/>
                    </a:cubicBezTo>
                    <a:cubicBezTo>
                      <a:pt x="39" y="30"/>
                      <a:pt x="41" y="25"/>
                      <a:pt x="41" y="19"/>
                    </a:cubicBezTo>
                    <a:cubicBezTo>
                      <a:pt x="41" y="14"/>
                      <a:pt x="39" y="9"/>
                      <a:pt x="35" y="5"/>
                    </a:cubicBezTo>
                    <a:cubicBezTo>
                      <a:pt x="31" y="1"/>
                      <a:pt x="27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0" name="Freeform 8"/>
              <p:cNvSpPr>
                <a:spLocks/>
              </p:cNvSpPr>
              <p:nvPr userDrawn="1"/>
            </p:nvSpPr>
            <p:spPr bwMode="auto">
              <a:xfrm>
                <a:off x="10766425" y="644525"/>
                <a:ext cx="153987" cy="204787"/>
              </a:xfrm>
              <a:custGeom>
                <a:avLst/>
                <a:gdLst>
                  <a:gd name="T0" fmla="*/ 97 w 114"/>
                  <a:gd name="T1" fmla="*/ 2 h 152"/>
                  <a:gd name="T2" fmla="*/ 78 w 114"/>
                  <a:gd name="T3" fmla="*/ 0 h 152"/>
                  <a:gd name="T4" fmla="*/ 37 w 114"/>
                  <a:gd name="T5" fmla="*/ 10 h 152"/>
                  <a:gd name="T6" fmla="*/ 10 w 114"/>
                  <a:gd name="T7" fmla="*/ 38 h 152"/>
                  <a:gd name="T8" fmla="*/ 0 w 114"/>
                  <a:gd name="T9" fmla="*/ 80 h 152"/>
                  <a:gd name="T10" fmla="*/ 10 w 114"/>
                  <a:gd name="T11" fmla="*/ 117 h 152"/>
                  <a:gd name="T12" fmla="*/ 35 w 114"/>
                  <a:gd name="T13" fmla="*/ 143 h 152"/>
                  <a:gd name="T14" fmla="*/ 72 w 114"/>
                  <a:gd name="T15" fmla="*/ 152 h 152"/>
                  <a:gd name="T16" fmla="*/ 113 w 114"/>
                  <a:gd name="T17" fmla="*/ 142 h 152"/>
                  <a:gd name="T18" fmla="*/ 114 w 114"/>
                  <a:gd name="T19" fmla="*/ 142 h 152"/>
                  <a:gd name="T20" fmla="*/ 114 w 114"/>
                  <a:gd name="T21" fmla="*/ 111 h 152"/>
                  <a:gd name="T22" fmla="*/ 112 w 114"/>
                  <a:gd name="T23" fmla="*/ 112 h 152"/>
                  <a:gd name="T24" fmla="*/ 95 w 114"/>
                  <a:gd name="T25" fmla="*/ 121 h 152"/>
                  <a:gd name="T26" fmla="*/ 79 w 114"/>
                  <a:gd name="T27" fmla="*/ 124 h 152"/>
                  <a:gd name="T28" fmla="*/ 47 w 114"/>
                  <a:gd name="T29" fmla="*/ 112 h 152"/>
                  <a:gd name="T30" fmla="*/ 35 w 114"/>
                  <a:gd name="T31" fmla="*/ 77 h 152"/>
                  <a:gd name="T32" fmla="*/ 48 w 114"/>
                  <a:gd name="T33" fmla="*/ 42 h 152"/>
                  <a:gd name="T34" fmla="*/ 80 w 114"/>
                  <a:gd name="T35" fmla="*/ 29 h 152"/>
                  <a:gd name="T36" fmla="*/ 112 w 114"/>
                  <a:gd name="T37" fmla="*/ 40 h 152"/>
                  <a:gd name="T38" fmla="*/ 114 w 114"/>
                  <a:gd name="T39" fmla="*/ 41 h 152"/>
                  <a:gd name="T40" fmla="*/ 114 w 114"/>
                  <a:gd name="T41" fmla="*/ 8 h 152"/>
                  <a:gd name="T42" fmla="*/ 113 w 114"/>
                  <a:gd name="T43" fmla="*/ 8 h 152"/>
                  <a:gd name="T44" fmla="*/ 97 w 114"/>
                  <a:gd name="T45" fmla="*/ 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152">
                    <a:moveTo>
                      <a:pt x="97" y="2"/>
                    </a:moveTo>
                    <a:cubicBezTo>
                      <a:pt x="90" y="1"/>
                      <a:pt x="84" y="0"/>
                      <a:pt x="78" y="0"/>
                    </a:cubicBezTo>
                    <a:cubicBezTo>
                      <a:pt x="62" y="0"/>
                      <a:pt x="48" y="4"/>
                      <a:pt x="37" y="10"/>
                    </a:cubicBezTo>
                    <a:cubicBezTo>
                      <a:pt x="25" y="17"/>
                      <a:pt x="16" y="26"/>
                      <a:pt x="10" y="38"/>
                    </a:cubicBezTo>
                    <a:cubicBezTo>
                      <a:pt x="3" y="50"/>
                      <a:pt x="0" y="64"/>
                      <a:pt x="0" y="80"/>
                    </a:cubicBezTo>
                    <a:cubicBezTo>
                      <a:pt x="0" y="94"/>
                      <a:pt x="4" y="106"/>
                      <a:pt x="10" y="117"/>
                    </a:cubicBezTo>
                    <a:cubicBezTo>
                      <a:pt x="16" y="128"/>
                      <a:pt x="24" y="137"/>
                      <a:pt x="35" y="143"/>
                    </a:cubicBezTo>
                    <a:cubicBezTo>
                      <a:pt x="46" y="149"/>
                      <a:pt x="58" y="152"/>
                      <a:pt x="72" y="152"/>
                    </a:cubicBezTo>
                    <a:cubicBezTo>
                      <a:pt x="88" y="152"/>
                      <a:pt x="102" y="149"/>
                      <a:pt x="113" y="142"/>
                    </a:cubicBezTo>
                    <a:cubicBezTo>
                      <a:pt x="114" y="142"/>
                      <a:pt x="114" y="142"/>
                      <a:pt x="114" y="142"/>
                    </a:cubicBezTo>
                    <a:cubicBezTo>
                      <a:pt x="114" y="111"/>
                      <a:pt x="114" y="111"/>
                      <a:pt x="114" y="111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07" y="116"/>
                      <a:pt x="101" y="118"/>
                      <a:pt x="95" y="121"/>
                    </a:cubicBezTo>
                    <a:cubicBezTo>
                      <a:pt x="89" y="123"/>
                      <a:pt x="84" y="124"/>
                      <a:pt x="79" y="124"/>
                    </a:cubicBezTo>
                    <a:cubicBezTo>
                      <a:pt x="66" y="124"/>
                      <a:pt x="55" y="120"/>
                      <a:pt x="47" y="112"/>
                    </a:cubicBezTo>
                    <a:cubicBezTo>
                      <a:pt x="39" y="103"/>
                      <a:pt x="35" y="92"/>
                      <a:pt x="35" y="77"/>
                    </a:cubicBezTo>
                    <a:cubicBezTo>
                      <a:pt x="35" y="62"/>
                      <a:pt x="39" y="51"/>
                      <a:pt x="48" y="42"/>
                    </a:cubicBezTo>
                    <a:cubicBezTo>
                      <a:pt x="56" y="33"/>
                      <a:pt x="66" y="29"/>
                      <a:pt x="80" y="29"/>
                    </a:cubicBezTo>
                    <a:cubicBezTo>
                      <a:pt x="91" y="29"/>
                      <a:pt x="102" y="32"/>
                      <a:pt x="112" y="40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4" y="8"/>
                      <a:pt x="114" y="8"/>
                      <a:pt x="114" y="8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08" y="6"/>
                      <a:pt x="103" y="4"/>
                      <a:pt x="9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1" name="Freeform 9"/>
              <p:cNvSpPr>
                <a:spLocks/>
              </p:cNvSpPr>
              <p:nvPr userDrawn="1"/>
            </p:nvSpPr>
            <p:spPr bwMode="auto">
              <a:xfrm>
                <a:off x="10953750" y="646113"/>
                <a:ext cx="114300" cy="198437"/>
              </a:xfrm>
              <a:custGeom>
                <a:avLst/>
                <a:gdLst>
                  <a:gd name="T0" fmla="*/ 71 w 85"/>
                  <a:gd name="T1" fmla="*/ 0 h 146"/>
                  <a:gd name="T2" fmla="*/ 48 w 85"/>
                  <a:gd name="T3" fmla="*/ 8 h 146"/>
                  <a:gd name="T4" fmla="*/ 35 w 85"/>
                  <a:gd name="T5" fmla="*/ 27 h 146"/>
                  <a:gd name="T6" fmla="*/ 34 w 85"/>
                  <a:gd name="T7" fmla="*/ 27 h 146"/>
                  <a:gd name="T8" fmla="*/ 34 w 85"/>
                  <a:gd name="T9" fmla="*/ 2 h 146"/>
                  <a:gd name="T10" fmla="*/ 0 w 85"/>
                  <a:gd name="T11" fmla="*/ 2 h 146"/>
                  <a:gd name="T12" fmla="*/ 0 w 85"/>
                  <a:gd name="T13" fmla="*/ 146 h 146"/>
                  <a:gd name="T14" fmla="*/ 34 w 85"/>
                  <a:gd name="T15" fmla="*/ 146 h 146"/>
                  <a:gd name="T16" fmla="*/ 34 w 85"/>
                  <a:gd name="T17" fmla="*/ 72 h 146"/>
                  <a:gd name="T18" fmla="*/ 43 w 85"/>
                  <a:gd name="T19" fmla="*/ 42 h 146"/>
                  <a:gd name="T20" fmla="*/ 65 w 85"/>
                  <a:gd name="T21" fmla="*/ 30 h 146"/>
                  <a:gd name="T22" fmla="*/ 75 w 85"/>
                  <a:gd name="T23" fmla="*/ 32 h 146"/>
                  <a:gd name="T24" fmla="*/ 83 w 85"/>
                  <a:gd name="T25" fmla="*/ 35 h 146"/>
                  <a:gd name="T26" fmla="*/ 85 w 85"/>
                  <a:gd name="T27" fmla="*/ 36 h 146"/>
                  <a:gd name="T28" fmla="*/ 85 w 85"/>
                  <a:gd name="T29" fmla="*/ 2 h 146"/>
                  <a:gd name="T30" fmla="*/ 84 w 85"/>
                  <a:gd name="T31" fmla="*/ 1 h 146"/>
                  <a:gd name="T32" fmla="*/ 71 w 85"/>
                  <a:gd name="T3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146">
                    <a:moveTo>
                      <a:pt x="71" y="0"/>
                    </a:moveTo>
                    <a:cubicBezTo>
                      <a:pt x="62" y="0"/>
                      <a:pt x="55" y="2"/>
                      <a:pt x="48" y="8"/>
                    </a:cubicBezTo>
                    <a:cubicBezTo>
                      <a:pt x="42" y="12"/>
                      <a:pt x="38" y="19"/>
                      <a:pt x="35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34" y="146"/>
                      <a:pt x="34" y="146"/>
                      <a:pt x="34" y="146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60"/>
                      <a:pt x="37" y="50"/>
                      <a:pt x="43" y="42"/>
                    </a:cubicBezTo>
                    <a:cubicBezTo>
                      <a:pt x="48" y="34"/>
                      <a:pt x="56" y="30"/>
                      <a:pt x="65" y="30"/>
                    </a:cubicBezTo>
                    <a:cubicBezTo>
                      <a:pt x="68" y="30"/>
                      <a:pt x="71" y="30"/>
                      <a:pt x="75" y="32"/>
                    </a:cubicBezTo>
                    <a:cubicBezTo>
                      <a:pt x="79" y="32"/>
                      <a:pt x="82" y="34"/>
                      <a:pt x="83" y="35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0"/>
                      <a:pt x="76" y="0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2" name="Freeform 10"/>
              <p:cNvSpPr>
                <a:spLocks noEditPoints="1"/>
              </p:cNvSpPr>
              <p:nvPr userDrawn="1"/>
            </p:nvSpPr>
            <p:spPr bwMode="auto">
              <a:xfrm>
                <a:off x="11069638" y="644525"/>
                <a:ext cx="200025" cy="204787"/>
              </a:xfrm>
              <a:custGeom>
                <a:avLst/>
                <a:gdLst>
                  <a:gd name="T0" fmla="*/ 77 w 149"/>
                  <a:gd name="T1" fmla="*/ 0 h 152"/>
                  <a:gd name="T2" fmla="*/ 20 w 149"/>
                  <a:gd name="T3" fmla="*/ 21 h 152"/>
                  <a:gd name="T4" fmla="*/ 0 w 149"/>
                  <a:gd name="T5" fmla="*/ 78 h 152"/>
                  <a:gd name="T6" fmla="*/ 20 w 149"/>
                  <a:gd name="T7" fmla="*/ 132 h 152"/>
                  <a:gd name="T8" fmla="*/ 73 w 149"/>
                  <a:gd name="T9" fmla="*/ 152 h 152"/>
                  <a:gd name="T10" fmla="*/ 128 w 149"/>
                  <a:gd name="T11" fmla="*/ 131 h 152"/>
                  <a:gd name="T12" fmla="*/ 149 w 149"/>
                  <a:gd name="T13" fmla="*/ 75 h 152"/>
                  <a:gd name="T14" fmla="*/ 130 w 149"/>
                  <a:gd name="T15" fmla="*/ 20 h 152"/>
                  <a:gd name="T16" fmla="*/ 77 w 149"/>
                  <a:gd name="T17" fmla="*/ 0 h 152"/>
                  <a:gd name="T18" fmla="*/ 104 w 149"/>
                  <a:gd name="T19" fmla="*/ 112 h 152"/>
                  <a:gd name="T20" fmla="*/ 76 w 149"/>
                  <a:gd name="T21" fmla="*/ 124 h 152"/>
                  <a:gd name="T22" fmla="*/ 46 w 149"/>
                  <a:gd name="T23" fmla="*/ 111 h 152"/>
                  <a:gd name="T24" fmla="*/ 36 w 149"/>
                  <a:gd name="T25" fmla="*/ 76 h 152"/>
                  <a:gd name="T26" fmla="*/ 46 w 149"/>
                  <a:gd name="T27" fmla="*/ 41 h 152"/>
                  <a:gd name="T28" fmla="*/ 75 w 149"/>
                  <a:gd name="T29" fmla="*/ 28 h 152"/>
                  <a:gd name="T30" fmla="*/ 104 w 149"/>
                  <a:gd name="T31" fmla="*/ 40 h 152"/>
                  <a:gd name="T32" fmla="*/ 114 w 149"/>
                  <a:gd name="T33" fmla="*/ 76 h 152"/>
                  <a:gd name="T34" fmla="*/ 104 w 149"/>
                  <a:gd name="T35" fmla="*/ 11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2">
                    <a:moveTo>
                      <a:pt x="77" y="0"/>
                    </a:moveTo>
                    <a:cubicBezTo>
                      <a:pt x="53" y="0"/>
                      <a:pt x="34" y="7"/>
                      <a:pt x="20" y="21"/>
                    </a:cubicBezTo>
                    <a:cubicBezTo>
                      <a:pt x="7" y="35"/>
                      <a:pt x="0" y="54"/>
                      <a:pt x="0" y="78"/>
                    </a:cubicBezTo>
                    <a:cubicBezTo>
                      <a:pt x="0" y="101"/>
                      <a:pt x="7" y="119"/>
                      <a:pt x="20" y="132"/>
                    </a:cubicBezTo>
                    <a:cubicBezTo>
                      <a:pt x="33" y="145"/>
                      <a:pt x="51" y="152"/>
                      <a:pt x="73" y="152"/>
                    </a:cubicBezTo>
                    <a:cubicBezTo>
                      <a:pt x="96" y="152"/>
                      <a:pt x="115" y="145"/>
                      <a:pt x="128" y="131"/>
                    </a:cubicBezTo>
                    <a:cubicBezTo>
                      <a:pt x="142" y="117"/>
                      <a:pt x="149" y="98"/>
                      <a:pt x="149" y="75"/>
                    </a:cubicBezTo>
                    <a:cubicBezTo>
                      <a:pt x="149" y="52"/>
                      <a:pt x="142" y="34"/>
                      <a:pt x="130" y="20"/>
                    </a:cubicBezTo>
                    <a:cubicBezTo>
                      <a:pt x="117" y="7"/>
                      <a:pt x="99" y="0"/>
                      <a:pt x="77" y="0"/>
                    </a:cubicBezTo>
                    <a:close/>
                    <a:moveTo>
                      <a:pt x="104" y="112"/>
                    </a:moveTo>
                    <a:cubicBezTo>
                      <a:pt x="98" y="120"/>
                      <a:pt x="88" y="124"/>
                      <a:pt x="76" y="124"/>
                    </a:cubicBezTo>
                    <a:cubicBezTo>
                      <a:pt x="63" y="124"/>
                      <a:pt x="53" y="120"/>
                      <a:pt x="46" y="111"/>
                    </a:cubicBezTo>
                    <a:cubicBezTo>
                      <a:pt x="40" y="103"/>
                      <a:pt x="36" y="91"/>
                      <a:pt x="36" y="76"/>
                    </a:cubicBezTo>
                    <a:cubicBezTo>
                      <a:pt x="36" y="61"/>
                      <a:pt x="40" y="49"/>
                      <a:pt x="46" y="41"/>
                    </a:cubicBezTo>
                    <a:cubicBezTo>
                      <a:pt x="53" y="32"/>
                      <a:pt x="63" y="28"/>
                      <a:pt x="75" y="28"/>
                    </a:cubicBezTo>
                    <a:cubicBezTo>
                      <a:pt x="87" y="28"/>
                      <a:pt x="97" y="32"/>
                      <a:pt x="104" y="40"/>
                    </a:cubicBezTo>
                    <a:cubicBezTo>
                      <a:pt x="110" y="48"/>
                      <a:pt x="114" y="60"/>
                      <a:pt x="114" y="76"/>
                    </a:cubicBezTo>
                    <a:cubicBezTo>
                      <a:pt x="114" y="92"/>
                      <a:pt x="110" y="104"/>
                      <a:pt x="104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 userDrawn="1"/>
            </p:nvSpPr>
            <p:spPr bwMode="auto">
              <a:xfrm>
                <a:off x="11291888" y="644525"/>
                <a:ext cx="130175" cy="204787"/>
              </a:xfrm>
              <a:custGeom>
                <a:avLst/>
                <a:gdLst>
                  <a:gd name="T0" fmla="*/ 59 w 96"/>
                  <a:gd name="T1" fmla="*/ 64 h 152"/>
                  <a:gd name="T2" fmla="*/ 39 w 96"/>
                  <a:gd name="T3" fmla="*/ 53 h 152"/>
                  <a:gd name="T4" fmla="*/ 35 w 96"/>
                  <a:gd name="T5" fmla="*/ 42 h 152"/>
                  <a:gd name="T6" fmla="*/ 40 w 96"/>
                  <a:gd name="T7" fmla="*/ 31 h 152"/>
                  <a:gd name="T8" fmla="*/ 55 w 96"/>
                  <a:gd name="T9" fmla="*/ 27 h 152"/>
                  <a:gd name="T10" fmla="*/ 72 w 96"/>
                  <a:gd name="T11" fmla="*/ 30 h 152"/>
                  <a:gd name="T12" fmla="*/ 87 w 96"/>
                  <a:gd name="T13" fmla="*/ 37 h 152"/>
                  <a:gd name="T14" fmla="*/ 89 w 96"/>
                  <a:gd name="T15" fmla="*/ 38 h 152"/>
                  <a:gd name="T16" fmla="*/ 89 w 96"/>
                  <a:gd name="T17" fmla="*/ 6 h 152"/>
                  <a:gd name="T18" fmla="*/ 89 w 96"/>
                  <a:gd name="T19" fmla="*/ 6 h 152"/>
                  <a:gd name="T20" fmla="*/ 73 w 96"/>
                  <a:gd name="T21" fmla="*/ 2 h 152"/>
                  <a:gd name="T22" fmla="*/ 56 w 96"/>
                  <a:gd name="T23" fmla="*/ 0 h 152"/>
                  <a:gd name="T24" fmla="*/ 16 w 96"/>
                  <a:gd name="T25" fmla="*/ 12 h 152"/>
                  <a:gd name="T26" fmla="*/ 1 w 96"/>
                  <a:gd name="T27" fmla="*/ 44 h 152"/>
                  <a:gd name="T28" fmla="*/ 4 w 96"/>
                  <a:gd name="T29" fmla="*/ 62 h 152"/>
                  <a:gd name="T30" fmla="*/ 14 w 96"/>
                  <a:gd name="T31" fmla="*/ 76 h 152"/>
                  <a:gd name="T32" fmla="*/ 35 w 96"/>
                  <a:gd name="T33" fmla="*/ 88 h 152"/>
                  <a:gd name="T34" fmla="*/ 52 w 96"/>
                  <a:gd name="T35" fmla="*/ 96 h 152"/>
                  <a:gd name="T36" fmla="*/ 60 w 96"/>
                  <a:gd name="T37" fmla="*/ 102 h 152"/>
                  <a:gd name="T38" fmla="*/ 62 w 96"/>
                  <a:gd name="T39" fmla="*/ 110 h 152"/>
                  <a:gd name="T40" fmla="*/ 39 w 96"/>
                  <a:gd name="T41" fmla="*/ 124 h 152"/>
                  <a:gd name="T42" fmla="*/ 21 w 96"/>
                  <a:gd name="T43" fmla="*/ 121 h 152"/>
                  <a:gd name="T44" fmla="*/ 1 w 96"/>
                  <a:gd name="T45" fmla="*/ 111 h 152"/>
                  <a:gd name="T46" fmla="*/ 0 w 96"/>
                  <a:gd name="T47" fmla="*/ 110 h 152"/>
                  <a:gd name="T48" fmla="*/ 0 w 96"/>
                  <a:gd name="T49" fmla="*/ 143 h 152"/>
                  <a:gd name="T50" fmla="*/ 0 w 96"/>
                  <a:gd name="T51" fmla="*/ 144 h 152"/>
                  <a:gd name="T52" fmla="*/ 19 w 96"/>
                  <a:gd name="T53" fmla="*/ 149 h 152"/>
                  <a:gd name="T54" fmla="*/ 38 w 96"/>
                  <a:gd name="T55" fmla="*/ 152 h 152"/>
                  <a:gd name="T56" fmla="*/ 80 w 96"/>
                  <a:gd name="T57" fmla="*/ 139 h 152"/>
                  <a:gd name="T58" fmla="*/ 96 w 96"/>
                  <a:gd name="T59" fmla="*/ 106 h 152"/>
                  <a:gd name="T60" fmla="*/ 87 w 96"/>
                  <a:gd name="T61" fmla="*/ 82 h 152"/>
                  <a:gd name="T62" fmla="*/ 59 w 96"/>
                  <a:gd name="T63" fmla="*/ 6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" h="152">
                    <a:moveTo>
                      <a:pt x="59" y="64"/>
                    </a:moveTo>
                    <a:cubicBezTo>
                      <a:pt x="48" y="59"/>
                      <a:pt x="41" y="56"/>
                      <a:pt x="39" y="53"/>
                    </a:cubicBezTo>
                    <a:cubicBezTo>
                      <a:pt x="36" y="50"/>
                      <a:pt x="35" y="46"/>
                      <a:pt x="35" y="42"/>
                    </a:cubicBezTo>
                    <a:cubicBezTo>
                      <a:pt x="35" y="37"/>
                      <a:pt x="36" y="34"/>
                      <a:pt x="40" y="31"/>
                    </a:cubicBezTo>
                    <a:cubicBezTo>
                      <a:pt x="43" y="28"/>
                      <a:pt x="48" y="27"/>
                      <a:pt x="55" y="27"/>
                    </a:cubicBezTo>
                    <a:cubicBezTo>
                      <a:pt x="60" y="27"/>
                      <a:pt x="66" y="28"/>
                      <a:pt x="72" y="30"/>
                    </a:cubicBezTo>
                    <a:cubicBezTo>
                      <a:pt x="78" y="32"/>
                      <a:pt x="83" y="34"/>
                      <a:pt x="87" y="37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5" y="4"/>
                      <a:pt x="79" y="3"/>
                      <a:pt x="73" y="2"/>
                    </a:cubicBezTo>
                    <a:cubicBezTo>
                      <a:pt x="67" y="0"/>
                      <a:pt x="61" y="0"/>
                      <a:pt x="56" y="0"/>
                    </a:cubicBezTo>
                    <a:cubicBezTo>
                      <a:pt x="40" y="0"/>
                      <a:pt x="27" y="4"/>
                      <a:pt x="16" y="12"/>
                    </a:cubicBezTo>
                    <a:cubicBezTo>
                      <a:pt x="6" y="21"/>
                      <a:pt x="1" y="32"/>
                      <a:pt x="1" y="44"/>
                    </a:cubicBezTo>
                    <a:cubicBezTo>
                      <a:pt x="1" y="51"/>
                      <a:pt x="2" y="57"/>
                      <a:pt x="4" y="62"/>
                    </a:cubicBezTo>
                    <a:cubicBezTo>
                      <a:pt x="6" y="68"/>
                      <a:pt x="9" y="72"/>
                      <a:pt x="14" y="76"/>
                    </a:cubicBezTo>
                    <a:cubicBezTo>
                      <a:pt x="19" y="80"/>
                      <a:pt x="26" y="84"/>
                      <a:pt x="35" y="88"/>
                    </a:cubicBezTo>
                    <a:cubicBezTo>
                      <a:pt x="43" y="91"/>
                      <a:pt x="49" y="94"/>
                      <a:pt x="52" y="96"/>
                    </a:cubicBezTo>
                    <a:cubicBezTo>
                      <a:pt x="56" y="98"/>
                      <a:pt x="59" y="100"/>
                      <a:pt x="60" y="102"/>
                    </a:cubicBezTo>
                    <a:cubicBezTo>
                      <a:pt x="61" y="104"/>
                      <a:pt x="62" y="107"/>
                      <a:pt x="62" y="110"/>
                    </a:cubicBezTo>
                    <a:cubicBezTo>
                      <a:pt x="62" y="120"/>
                      <a:pt x="55" y="124"/>
                      <a:pt x="39" y="124"/>
                    </a:cubicBezTo>
                    <a:cubicBezTo>
                      <a:pt x="34" y="124"/>
                      <a:pt x="27" y="123"/>
                      <a:pt x="21" y="121"/>
                    </a:cubicBezTo>
                    <a:cubicBezTo>
                      <a:pt x="14" y="118"/>
                      <a:pt x="7" y="115"/>
                      <a:pt x="1" y="111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5" y="146"/>
                      <a:pt x="11" y="148"/>
                      <a:pt x="19" y="149"/>
                    </a:cubicBezTo>
                    <a:cubicBezTo>
                      <a:pt x="26" y="151"/>
                      <a:pt x="32" y="152"/>
                      <a:pt x="38" y="152"/>
                    </a:cubicBezTo>
                    <a:cubicBezTo>
                      <a:pt x="56" y="152"/>
                      <a:pt x="70" y="148"/>
                      <a:pt x="80" y="139"/>
                    </a:cubicBezTo>
                    <a:cubicBezTo>
                      <a:pt x="91" y="131"/>
                      <a:pt x="96" y="120"/>
                      <a:pt x="96" y="106"/>
                    </a:cubicBezTo>
                    <a:cubicBezTo>
                      <a:pt x="96" y="97"/>
                      <a:pt x="93" y="88"/>
                      <a:pt x="87" y="82"/>
                    </a:cubicBezTo>
                    <a:cubicBezTo>
                      <a:pt x="82" y="75"/>
                      <a:pt x="73" y="69"/>
                      <a:pt x="59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4" name="Freeform 12"/>
              <p:cNvSpPr>
                <a:spLocks noEditPoints="1"/>
              </p:cNvSpPr>
              <p:nvPr userDrawn="1"/>
            </p:nvSpPr>
            <p:spPr bwMode="auto">
              <a:xfrm>
                <a:off x="11441113" y="644525"/>
                <a:ext cx="201612" cy="204787"/>
              </a:xfrm>
              <a:custGeom>
                <a:avLst/>
                <a:gdLst>
                  <a:gd name="T0" fmla="*/ 77 w 149"/>
                  <a:gd name="T1" fmla="*/ 0 h 152"/>
                  <a:gd name="T2" fmla="*/ 20 w 149"/>
                  <a:gd name="T3" fmla="*/ 21 h 152"/>
                  <a:gd name="T4" fmla="*/ 0 w 149"/>
                  <a:gd name="T5" fmla="*/ 78 h 152"/>
                  <a:gd name="T6" fmla="*/ 20 w 149"/>
                  <a:gd name="T7" fmla="*/ 132 h 152"/>
                  <a:gd name="T8" fmla="*/ 73 w 149"/>
                  <a:gd name="T9" fmla="*/ 152 h 152"/>
                  <a:gd name="T10" fmla="*/ 128 w 149"/>
                  <a:gd name="T11" fmla="*/ 131 h 152"/>
                  <a:gd name="T12" fmla="*/ 149 w 149"/>
                  <a:gd name="T13" fmla="*/ 75 h 152"/>
                  <a:gd name="T14" fmla="*/ 130 w 149"/>
                  <a:gd name="T15" fmla="*/ 20 h 152"/>
                  <a:gd name="T16" fmla="*/ 77 w 149"/>
                  <a:gd name="T17" fmla="*/ 0 h 152"/>
                  <a:gd name="T18" fmla="*/ 104 w 149"/>
                  <a:gd name="T19" fmla="*/ 112 h 152"/>
                  <a:gd name="T20" fmla="*/ 75 w 149"/>
                  <a:gd name="T21" fmla="*/ 124 h 152"/>
                  <a:gd name="T22" fmla="*/ 46 w 149"/>
                  <a:gd name="T23" fmla="*/ 111 h 152"/>
                  <a:gd name="T24" fmla="*/ 36 w 149"/>
                  <a:gd name="T25" fmla="*/ 76 h 152"/>
                  <a:gd name="T26" fmla="*/ 46 w 149"/>
                  <a:gd name="T27" fmla="*/ 41 h 152"/>
                  <a:gd name="T28" fmla="*/ 75 w 149"/>
                  <a:gd name="T29" fmla="*/ 28 h 152"/>
                  <a:gd name="T30" fmla="*/ 103 w 149"/>
                  <a:gd name="T31" fmla="*/ 40 h 152"/>
                  <a:gd name="T32" fmla="*/ 114 w 149"/>
                  <a:gd name="T33" fmla="*/ 76 h 152"/>
                  <a:gd name="T34" fmla="*/ 104 w 149"/>
                  <a:gd name="T35" fmla="*/ 11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152">
                    <a:moveTo>
                      <a:pt x="77" y="0"/>
                    </a:moveTo>
                    <a:cubicBezTo>
                      <a:pt x="53" y="0"/>
                      <a:pt x="34" y="7"/>
                      <a:pt x="20" y="21"/>
                    </a:cubicBezTo>
                    <a:cubicBezTo>
                      <a:pt x="7" y="35"/>
                      <a:pt x="0" y="54"/>
                      <a:pt x="0" y="78"/>
                    </a:cubicBezTo>
                    <a:cubicBezTo>
                      <a:pt x="0" y="101"/>
                      <a:pt x="7" y="119"/>
                      <a:pt x="20" y="132"/>
                    </a:cubicBezTo>
                    <a:cubicBezTo>
                      <a:pt x="33" y="145"/>
                      <a:pt x="51" y="152"/>
                      <a:pt x="73" y="152"/>
                    </a:cubicBezTo>
                    <a:cubicBezTo>
                      <a:pt x="96" y="152"/>
                      <a:pt x="115" y="145"/>
                      <a:pt x="128" y="131"/>
                    </a:cubicBezTo>
                    <a:cubicBezTo>
                      <a:pt x="142" y="117"/>
                      <a:pt x="149" y="98"/>
                      <a:pt x="149" y="75"/>
                    </a:cubicBezTo>
                    <a:cubicBezTo>
                      <a:pt x="149" y="52"/>
                      <a:pt x="142" y="34"/>
                      <a:pt x="130" y="20"/>
                    </a:cubicBezTo>
                    <a:cubicBezTo>
                      <a:pt x="117" y="7"/>
                      <a:pt x="99" y="0"/>
                      <a:pt x="77" y="0"/>
                    </a:cubicBezTo>
                    <a:close/>
                    <a:moveTo>
                      <a:pt x="104" y="112"/>
                    </a:moveTo>
                    <a:cubicBezTo>
                      <a:pt x="97" y="120"/>
                      <a:pt x="88" y="124"/>
                      <a:pt x="75" y="124"/>
                    </a:cubicBezTo>
                    <a:cubicBezTo>
                      <a:pt x="63" y="124"/>
                      <a:pt x="53" y="120"/>
                      <a:pt x="46" y="111"/>
                    </a:cubicBezTo>
                    <a:cubicBezTo>
                      <a:pt x="39" y="103"/>
                      <a:pt x="36" y="91"/>
                      <a:pt x="36" y="76"/>
                    </a:cubicBezTo>
                    <a:cubicBezTo>
                      <a:pt x="36" y="61"/>
                      <a:pt x="39" y="49"/>
                      <a:pt x="46" y="41"/>
                    </a:cubicBezTo>
                    <a:cubicBezTo>
                      <a:pt x="53" y="32"/>
                      <a:pt x="63" y="28"/>
                      <a:pt x="75" y="28"/>
                    </a:cubicBezTo>
                    <a:cubicBezTo>
                      <a:pt x="87" y="28"/>
                      <a:pt x="96" y="32"/>
                      <a:pt x="103" y="40"/>
                    </a:cubicBezTo>
                    <a:cubicBezTo>
                      <a:pt x="110" y="48"/>
                      <a:pt x="114" y="60"/>
                      <a:pt x="114" y="76"/>
                    </a:cubicBezTo>
                    <a:cubicBezTo>
                      <a:pt x="113" y="92"/>
                      <a:pt x="110" y="104"/>
                      <a:pt x="104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  <p:sp>
            <p:nvSpPr>
              <p:cNvPr id="45" name="Freeform 13"/>
              <p:cNvSpPr>
                <a:spLocks/>
              </p:cNvSpPr>
              <p:nvPr userDrawn="1"/>
            </p:nvSpPr>
            <p:spPr bwMode="auto">
              <a:xfrm>
                <a:off x="11645900" y="552450"/>
                <a:ext cx="241300" cy="296862"/>
              </a:xfrm>
              <a:custGeom>
                <a:avLst/>
                <a:gdLst>
                  <a:gd name="T0" fmla="*/ 179 w 179"/>
                  <a:gd name="T1" fmla="*/ 100 h 220"/>
                  <a:gd name="T2" fmla="*/ 179 w 179"/>
                  <a:gd name="T3" fmla="*/ 72 h 220"/>
                  <a:gd name="T4" fmla="*/ 144 w 179"/>
                  <a:gd name="T5" fmla="*/ 72 h 220"/>
                  <a:gd name="T6" fmla="*/ 144 w 179"/>
                  <a:gd name="T7" fmla="*/ 29 h 220"/>
                  <a:gd name="T8" fmla="*/ 143 w 179"/>
                  <a:gd name="T9" fmla="*/ 29 h 220"/>
                  <a:gd name="T10" fmla="*/ 111 w 179"/>
                  <a:gd name="T11" fmla="*/ 39 h 220"/>
                  <a:gd name="T12" fmla="*/ 110 w 179"/>
                  <a:gd name="T13" fmla="*/ 39 h 220"/>
                  <a:gd name="T14" fmla="*/ 110 w 179"/>
                  <a:gd name="T15" fmla="*/ 72 h 220"/>
                  <a:gd name="T16" fmla="*/ 59 w 179"/>
                  <a:gd name="T17" fmla="*/ 72 h 220"/>
                  <a:gd name="T18" fmla="*/ 59 w 179"/>
                  <a:gd name="T19" fmla="*/ 54 h 220"/>
                  <a:gd name="T20" fmla="*/ 65 w 179"/>
                  <a:gd name="T21" fmla="*/ 35 h 220"/>
                  <a:gd name="T22" fmla="*/ 80 w 179"/>
                  <a:gd name="T23" fmla="*/ 28 h 220"/>
                  <a:gd name="T24" fmla="*/ 95 w 179"/>
                  <a:gd name="T25" fmla="*/ 32 h 220"/>
                  <a:gd name="T26" fmla="*/ 96 w 179"/>
                  <a:gd name="T27" fmla="*/ 32 h 220"/>
                  <a:gd name="T28" fmla="*/ 96 w 179"/>
                  <a:gd name="T29" fmla="*/ 3 h 220"/>
                  <a:gd name="T30" fmla="*/ 96 w 179"/>
                  <a:gd name="T31" fmla="*/ 3 h 220"/>
                  <a:gd name="T32" fmla="*/ 77 w 179"/>
                  <a:gd name="T33" fmla="*/ 0 h 220"/>
                  <a:gd name="T34" fmla="*/ 49 w 179"/>
                  <a:gd name="T35" fmla="*/ 7 h 220"/>
                  <a:gd name="T36" fmla="*/ 31 w 179"/>
                  <a:gd name="T37" fmla="*/ 25 h 220"/>
                  <a:gd name="T38" fmla="*/ 24 w 179"/>
                  <a:gd name="T39" fmla="*/ 52 h 220"/>
                  <a:gd name="T40" fmla="*/ 24 w 179"/>
                  <a:gd name="T41" fmla="*/ 72 h 220"/>
                  <a:gd name="T42" fmla="*/ 0 w 179"/>
                  <a:gd name="T43" fmla="*/ 72 h 220"/>
                  <a:gd name="T44" fmla="*/ 0 w 179"/>
                  <a:gd name="T45" fmla="*/ 100 h 220"/>
                  <a:gd name="T46" fmla="*/ 24 w 179"/>
                  <a:gd name="T47" fmla="*/ 100 h 220"/>
                  <a:gd name="T48" fmla="*/ 24 w 179"/>
                  <a:gd name="T49" fmla="*/ 216 h 220"/>
                  <a:gd name="T50" fmla="*/ 59 w 179"/>
                  <a:gd name="T51" fmla="*/ 216 h 220"/>
                  <a:gd name="T52" fmla="*/ 59 w 179"/>
                  <a:gd name="T53" fmla="*/ 100 h 220"/>
                  <a:gd name="T54" fmla="*/ 109 w 179"/>
                  <a:gd name="T55" fmla="*/ 100 h 220"/>
                  <a:gd name="T56" fmla="*/ 109 w 179"/>
                  <a:gd name="T57" fmla="*/ 174 h 220"/>
                  <a:gd name="T58" fmla="*/ 152 w 179"/>
                  <a:gd name="T59" fmla="*/ 220 h 220"/>
                  <a:gd name="T60" fmla="*/ 167 w 179"/>
                  <a:gd name="T61" fmla="*/ 218 h 220"/>
                  <a:gd name="T62" fmla="*/ 178 w 179"/>
                  <a:gd name="T63" fmla="*/ 215 h 220"/>
                  <a:gd name="T64" fmla="*/ 178 w 179"/>
                  <a:gd name="T65" fmla="*/ 214 h 220"/>
                  <a:gd name="T66" fmla="*/ 178 w 179"/>
                  <a:gd name="T67" fmla="*/ 186 h 220"/>
                  <a:gd name="T68" fmla="*/ 177 w 179"/>
                  <a:gd name="T69" fmla="*/ 187 h 220"/>
                  <a:gd name="T70" fmla="*/ 170 w 179"/>
                  <a:gd name="T71" fmla="*/ 190 h 220"/>
                  <a:gd name="T72" fmla="*/ 163 w 179"/>
                  <a:gd name="T73" fmla="*/ 192 h 220"/>
                  <a:gd name="T74" fmla="*/ 149 w 179"/>
                  <a:gd name="T75" fmla="*/ 186 h 220"/>
                  <a:gd name="T76" fmla="*/ 144 w 179"/>
                  <a:gd name="T77" fmla="*/ 168 h 220"/>
                  <a:gd name="T78" fmla="*/ 144 w 179"/>
                  <a:gd name="T79" fmla="*/ 100 h 220"/>
                  <a:gd name="T80" fmla="*/ 179 w 179"/>
                  <a:gd name="T81" fmla="*/ 10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9" h="220">
                    <a:moveTo>
                      <a:pt x="179" y="100"/>
                    </a:moveTo>
                    <a:cubicBezTo>
                      <a:pt x="179" y="72"/>
                      <a:pt x="179" y="72"/>
                      <a:pt x="179" y="72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3" y="29"/>
                      <a:pt x="143" y="29"/>
                      <a:pt x="143" y="2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72"/>
                      <a:pt x="110" y="72"/>
                      <a:pt x="110" y="72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46"/>
                      <a:pt x="61" y="39"/>
                      <a:pt x="65" y="35"/>
                    </a:cubicBezTo>
                    <a:cubicBezTo>
                      <a:pt x="68" y="30"/>
                      <a:pt x="74" y="28"/>
                      <a:pt x="80" y="28"/>
                    </a:cubicBezTo>
                    <a:cubicBezTo>
                      <a:pt x="85" y="28"/>
                      <a:pt x="90" y="30"/>
                      <a:pt x="95" y="32"/>
                    </a:cubicBezTo>
                    <a:cubicBezTo>
                      <a:pt x="96" y="32"/>
                      <a:pt x="96" y="32"/>
                      <a:pt x="96" y="32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1" y="1"/>
                      <a:pt x="85" y="0"/>
                      <a:pt x="77" y="0"/>
                    </a:cubicBezTo>
                    <a:cubicBezTo>
                      <a:pt x="67" y="0"/>
                      <a:pt x="57" y="2"/>
                      <a:pt x="49" y="7"/>
                    </a:cubicBezTo>
                    <a:cubicBezTo>
                      <a:pt x="41" y="11"/>
                      <a:pt x="35" y="17"/>
                      <a:pt x="31" y="25"/>
                    </a:cubicBezTo>
                    <a:cubicBezTo>
                      <a:pt x="26" y="33"/>
                      <a:pt x="24" y="42"/>
                      <a:pt x="24" y="5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24" y="100"/>
                      <a:pt x="24" y="100"/>
                      <a:pt x="24" y="100"/>
                    </a:cubicBezTo>
                    <a:cubicBezTo>
                      <a:pt x="24" y="216"/>
                      <a:pt x="24" y="216"/>
                      <a:pt x="24" y="216"/>
                    </a:cubicBezTo>
                    <a:cubicBezTo>
                      <a:pt x="59" y="216"/>
                      <a:pt x="59" y="216"/>
                      <a:pt x="59" y="216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74"/>
                      <a:pt x="109" y="174"/>
                      <a:pt x="109" y="174"/>
                    </a:cubicBezTo>
                    <a:cubicBezTo>
                      <a:pt x="109" y="204"/>
                      <a:pt x="124" y="220"/>
                      <a:pt x="152" y="220"/>
                    </a:cubicBezTo>
                    <a:cubicBezTo>
                      <a:pt x="157" y="220"/>
                      <a:pt x="162" y="219"/>
                      <a:pt x="167" y="218"/>
                    </a:cubicBezTo>
                    <a:cubicBezTo>
                      <a:pt x="172" y="217"/>
                      <a:pt x="175" y="216"/>
                      <a:pt x="178" y="215"/>
                    </a:cubicBezTo>
                    <a:cubicBezTo>
                      <a:pt x="178" y="214"/>
                      <a:pt x="178" y="214"/>
                      <a:pt x="178" y="214"/>
                    </a:cubicBezTo>
                    <a:cubicBezTo>
                      <a:pt x="178" y="186"/>
                      <a:pt x="178" y="186"/>
                      <a:pt x="178" y="186"/>
                    </a:cubicBezTo>
                    <a:cubicBezTo>
                      <a:pt x="177" y="187"/>
                      <a:pt x="177" y="187"/>
                      <a:pt x="177" y="187"/>
                    </a:cubicBezTo>
                    <a:cubicBezTo>
                      <a:pt x="175" y="188"/>
                      <a:pt x="173" y="190"/>
                      <a:pt x="170" y="190"/>
                    </a:cubicBezTo>
                    <a:cubicBezTo>
                      <a:pt x="167" y="191"/>
                      <a:pt x="165" y="192"/>
                      <a:pt x="163" y="192"/>
                    </a:cubicBezTo>
                    <a:cubicBezTo>
                      <a:pt x="157" y="192"/>
                      <a:pt x="152" y="190"/>
                      <a:pt x="149" y="186"/>
                    </a:cubicBezTo>
                    <a:cubicBezTo>
                      <a:pt x="145" y="183"/>
                      <a:pt x="144" y="176"/>
                      <a:pt x="144" y="168"/>
                    </a:cubicBezTo>
                    <a:cubicBezTo>
                      <a:pt x="144" y="100"/>
                      <a:pt x="144" y="100"/>
                      <a:pt x="144" y="100"/>
                    </a:cubicBezTo>
                    <a:cubicBezTo>
                      <a:pt x="179" y="100"/>
                      <a:pt x="179" y="100"/>
                      <a:pt x="179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192"/>
                <a:endParaRPr lang="en-US" sz="1765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33" name="Rectangle 14"/>
            <p:cNvSpPr>
              <a:spLocks noChangeArrowheads="1"/>
            </p:cNvSpPr>
            <p:nvPr userDrawn="1"/>
          </p:nvSpPr>
          <p:spPr bwMode="auto">
            <a:xfrm>
              <a:off x="9759951" y="481013"/>
              <a:ext cx="215900" cy="217487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92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4" name="Rectangle 15"/>
            <p:cNvSpPr>
              <a:spLocks noChangeArrowheads="1"/>
            </p:cNvSpPr>
            <p:nvPr userDrawn="1"/>
          </p:nvSpPr>
          <p:spPr bwMode="auto">
            <a:xfrm>
              <a:off x="9999663" y="481013"/>
              <a:ext cx="215900" cy="217487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92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5" name="Rectangle 16"/>
            <p:cNvSpPr>
              <a:spLocks noChangeArrowheads="1"/>
            </p:cNvSpPr>
            <p:nvPr userDrawn="1"/>
          </p:nvSpPr>
          <p:spPr bwMode="auto">
            <a:xfrm>
              <a:off x="9759951" y="719138"/>
              <a:ext cx="215900" cy="217487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92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Rectangle 17"/>
            <p:cNvSpPr>
              <a:spLocks noChangeArrowheads="1"/>
            </p:cNvSpPr>
            <p:nvPr userDrawn="1"/>
          </p:nvSpPr>
          <p:spPr bwMode="auto">
            <a:xfrm>
              <a:off x="9999663" y="719138"/>
              <a:ext cx="215900" cy="21748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92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3" name="Rectangle 22"/>
          <p:cNvSpPr/>
          <p:nvPr userDrawn="1"/>
        </p:nvSpPr>
        <p:spPr bwMode="gray">
          <a:xfrm>
            <a:off x="6409944" y="1408176"/>
            <a:ext cx="5340096" cy="297180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409945" y="1413776"/>
            <a:ext cx="5332362" cy="2095332"/>
          </a:xfrm>
          <a:noFill/>
        </p:spPr>
        <p:txBody>
          <a:bodyPr lIns="393192" tIns="393192" rIns="146304" bIns="91440" anchor="t" anchorCtr="0"/>
          <a:lstStyle>
            <a:lvl1pPr>
              <a:defRPr sz="4800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09944" y="3494812"/>
            <a:ext cx="5340096" cy="877163"/>
          </a:xfrm>
        </p:spPr>
        <p:txBody>
          <a:bodyPr lIns="393192" bIns="393192" anchor="b" anchorCtr="0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643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 Microsoft Ready - Edi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57008" y="5999452"/>
            <a:ext cx="5113948" cy="615609"/>
            <a:chOff x="274638" y="4554931"/>
            <a:chExt cx="5216493" cy="627864"/>
          </a:xfrm>
        </p:grpSpPr>
        <p:sp>
          <p:nvSpPr>
            <p:cNvPr id="7" name="TextBox 6"/>
            <p:cNvSpPr txBox="1"/>
            <p:nvPr/>
          </p:nvSpPr>
          <p:spPr>
            <a:xfrm>
              <a:off x="274638" y="4554931"/>
              <a:ext cx="5216493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Las Vegas, Nevada	July 17–21, 2017</a:t>
              </a:r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3059781" y="4673270"/>
              <a:ext cx="0" cy="365756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C9DEE-6F0F-4952-B2B1-A47AFA7F3DE1}"/>
              </a:ext>
            </a:extLst>
          </p:cNvPr>
          <p:cNvSpPr txBox="1"/>
          <p:nvPr/>
        </p:nvSpPr>
        <p:spPr>
          <a:xfrm>
            <a:off x="221373" y="1834504"/>
            <a:ext cx="5692890" cy="1022871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Microsoft Ready 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D16D0-030B-4E01-8C7E-8FA7B612B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8510" y="1834504"/>
            <a:ext cx="6274974" cy="1022069"/>
          </a:xfrm>
        </p:spPr>
        <p:txBody>
          <a:bodyPr lIns="182880" tIns="146304" rIns="182880" bIns="146304"/>
          <a:lstStyle>
            <a:lvl1pPr marL="0" indent="0">
              <a:buNone/>
              <a:defRPr sz="5294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994D1-B42D-4DF0-86D5-48A780335374}"/>
              </a:ext>
            </a:extLst>
          </p:cNvPr>
          <p:cNvSpPr txBox="1"/>
          <p:nvPr/>
        </p:nvSpPr>
        <p:spPr>
          <a:xfrm>
            <a:off x="202095" y="2599697"/>
            <a:ext cx="5661415" cy="102299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EA71668-2A88-4115-853E-BEC05FB59E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8510" y="2599697"/>
            <a:ext cx="6274974" cy="1022998"/>
          </a:xfrm>
        </p:spPr>
        <p:txBody>
          <a:bodyPr lIns="182880" tIns="146304" rIns="182880" bIns="146304"/>
          <a:lstStyle>
            <a:lvl1pPr marL="0" indent="0">
              <a:buNone/>
              <a:defRPr sz="5294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4CE8-0669-40AC-B5B3-94E0883E20B7}"/>
              </a:ext>
            </a:extLst>
          </p:cNvPr>
          <p:cNvSpPr txBox="1"/>
          <p:nvPr/>
        </p:nvSpPr>
        <p:spPr>
          <a:xfrm>
            <a:off x="202095" y="3378027"/>
            <a:ext cx="5661415" cy="102299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r"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AE5335-01B3-4932-AE7C-C7409C947F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8510" y="3378027"/>
            <a:ext cx="6274974" cy="1022998"/>
          </a:xfrm>
        </p:spPr>
        <p:txBody>
          <a:bodyPr lIns="182880" tIns="146304" rIns="182880" bIns="146304"/>
          <a:lstStyle>
            <a:lvl1pPr marL="0" indent="0">
              <a:buNone/>
              <a:defRPr sz="5294"/>
            </a:lvl1pPr>
          </a:lstStyle>
          <a:p>
            <a:pPr lvl="0"/>
            <a:r>
              <a:rPr lang="en-US"/>
              <a:t>&lt;theme word here&gt;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1E864-D76C-4EE8-B187-3A722343D017}"/>
              </a:ext>
            </a:extLst>
          </p:cNvPr>
          <p:cNvSpPr txBox="1"/>
          <p:nvPr/>
        </p:nvSpPr>
        <p:spPr>
          <a:xfrm>
            <a:off x="4927287" y="4143220"/>
            <a:ext cx="6339711" cy="1022998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keep transforming</a:t>
            </a:r>
          </a:p>
        </p:txBody>
      </p:sp>
    </p:spTree>
    <p:extLst>
      <p:ext uri="{BB962C8B-B14F-4D97-AF65-F5344CB8AC3E}">
        <p14:creationId xmlns:p14="http://schemas.microsoft.com/office/powerpoint/2010/main" val="331606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Small box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667" y="1059043"/>
            <a:ext cx="3976603" cy="50767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29" y="1179689"/>
            <a:ext cx="3600795" cy="474151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buClr>
                <a:srgbClr val="46B6F0"/>
              </a:buClr>
              <a:buSzPct val="100000"/>
              <a:buFont typeface="Wingdings" charset="2"/>
              <a:buChar char="§"/>
              <a:defRPr sz="2133" b="0" i="0">
                <a:solidFill>
                  <a:schemeClr val="tx2">
                    <a:lumMod val="50000"/>
                  </a:schemeClr>
                </a:solidFill>
                <a:latin typeface="+mn-lt"/>
                <a:cs typeface="Frutiger LT Std 55 Roman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04324" y="70300"/>
            <a:ext cx="9135789" cy="49414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  <a:cs typeface="Frutiger LT Std 65 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8275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 Microsoft Ready - Gener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57008" y="5999452"/>
            <a:ext cx="5113948" cy="615609"/>
            <a:chOff x="274638" y="4554931"/>
            <a:chExt cx="5216493" cy="627864"/>
          </a:xfrm>
        </p:grpSpPr>
        <p:sp>
          <p:nvSpPr>
            <p:cNvPr id="7" name="TextBox 6"/>
            <p:cNvSpPr txBox="1"/>
            <p:nvPr/>
          </p:nvSpPr>
          <p:spPr>
            <a:xfrm>
              <a:off x="274638" y="4554931"/>
              <a:ext cx="5216493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2353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Las Vegas, Nevada	July 17–21, 2017</a:t>
              </a:r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3059781" y="4673270"/>
              <a:ext cx="0" cy="365756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C9DEE-6F0F-4952-B2B1-A47AFA7F3DE1}"/>
              </a:ext>
            </a:extLst>
          </p:cNvPr>
          <p:cNvSpPr txBox="1"/>
          <p:nvPr/>
        </p:nvSpPr>
        <p:spPr>
          <a:xfrm>
            <a:off x="221373" y="1834504"/>
            <a:ext cx="7869651" cy="1022998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Microsoft Ready to believe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994D1-B42D-4DF0-86D5-48A780335374}"/>
              </a:ext>
            </a:extLst>
          </p:cNvPr>
          <p:cNvSpPr txBox="1"/>
          <p:nvPr/>
        </p:nvSpPr>
        <p:spPr>
          <a:xfrm>
            <a:off x="4927287" y="2599697"/>
            <a:ext cx="5661415" cy="102299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explore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74CE8-0669-40AC-B5B3-94E0883E20B7}"/>
              </a:ext>
            </a:extLst>
          </p:cNvPr>
          <p:cNvSpPr txBox="1"/>
          <p:nvPr/>
        </p:nvSpPr>
        <p:spPr>
          <a:xfrm>
            <a:off x="4927287" y="3378027"/>
            <a:ext cx="5661415" cy="102299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l"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win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1E864-D76C-4EE8-B187-3A722343D017}"/>
              </a:ext>
            </a:extLst>
          </p:cNvPr>
          <p:cNvSpPr txBox="1"/>
          <p:nvPr/>
        </p:nvSpPr>
        <p:spPr>
          <a:xfrm>
            <a:off x="4927287" y="4143220"/>
            <a:ext cx="6339711" cy="1022998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5294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to keep transforming</a:t>
            </a:r>
          </a:p>
        </p:txBody>
      </p:sp>
    </p:spTree>
    <p:extLst>
      <p:ext uri="{BB962C8B-B14F-4D97-AF65-F5344CB8AC3E}">
        <p14:creationId xmlns:p14="http://schemas.microsoft.com/office/powerpoint/2010/main" val="162544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339677" y="288560"/>
            <a:ext cx="3585699" cy="567015"/>
          </a:xfrm>
        </p:spPr>
        <p:txBody>
          <a:bodyPr lIns="182880" tIns="146304" rIns="182880" bIns="146304"/>
          <a:lstStyle>
            <a:lvl1pPr marL="0" indent="0" algn="r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69303" y="5997080"/>
            <a:ext cx="3585699" cy="567015"/>
          </a:xfrm>
        </p:spPr>
        <p:txBody>
          <a:bodyPr lIns="182880" tIns="146304" rIns="182880" bIns="146304" anchor="b"/>
          <a:lstStyle>
            <a:lvl1pPr marL="0" indent="0" algn="l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Yammer hashtag</a:t>
            </a:r>
          </a:p>
        </p:txBody>
      </p:sp>
    </p:spTree>
    <p:extLst>
      <p:ext uri="{BB962C8B-B14F-4D97-AF65-F5344CB8AC3E}">
        <p14:creationId xmlns:p14="http://schemas.microsoft.com/office/powerpoint/2010/main" val="1804160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324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266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727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94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995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923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08073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3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318292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/>
          <p:cNvSpPr txBox="1"/>
          <p:nvPr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687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5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7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theme" Target="../theme/theme2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image" Target="../media/image32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43.emf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ud Services Tribrid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HC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2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IT SECUR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032514CUSTOM SOFTWARE D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SHAREPO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Network Infrastru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_NA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032514DYNAMICS CR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C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0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A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bridge Ma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3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bpage Customer Servi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creen Shot 2014-01-07 at 3.53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8258"/>
            <a:ext cx="2635907" cy="5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032514G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Blured 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bridge-Powerpoint_updated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5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032514BUILDING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2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Page Conclusio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6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image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332" y="0"/>
            <a:ext cx="2572637" cy="644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8" y="84010"/>
            <a:ext cx="1222359" cy="4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032514_BLAN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1" y="-1"/>
            <a:ext cx="12228709" cy="68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9" r:id="rId37"/>
    <p:sldLayoutId id="2147483781" r:id="rId3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8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bridge-Powerpoint_updated_v1032514 BUILD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33" r:id="rId3"/>
    <p:sldLayoutId id="2147483782" r:id="rId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idge-Powerpoint_updated_v1032514_BLANK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1" y="-1"/>
            <a:ext cx="12228709" cy="68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34" r:id="rId5"/>
    <p:sldLayoutId id="2147483739" r:id="rId6"/>
    <p:sldLayoutId id="2147483784" r:id="rId7"/>
    <p:sldLayoutId id="2147483785" r:id="rId8"/>
    <p:sldLayoutId id="2147483786" r:id="rId9"/>
    <p:sldLayoutId id="2147483788" r:id="rId10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idge-Powerpoint_updated_v1_Industry Solu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095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bridge-Powerpoint_updated_v1032514clou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6189" cy="68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4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idge-Powerpoint_updated_v1Customer Sup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3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idge-Powerpoint_updated_v1business applic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bridge-Powerpoint_updated_v1Servi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" y="-1"/>
            <a:ext cx="12213501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4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27317" y="814451"/>
            <a:ext cx="6781800" cy="5901047"/>
            <a:chOff x="6705600" y="879920"/>
            <a:chExt cx="5203425" cy="4527656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0058400" y="2057400"/>
              <a:ext cx="457200" cy="381000"/>
            </a:xfrm>
            <a:prstGeom prst="line">
              <a:avLst/>
            </a:prstGeom>
            <a:ln>
              <a:solidFill>
                <a:srgbClr val="A1A1A4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 flipV="1">
              <a:off x="8229600" y="2057400"/>
              <a:ext cx="457200" cy="457200"/>
            </a:xfrm>
            <a:prstGeom prst="line">
              <a:avLst/>
            </a:prstGeom>
            <a:ln>
              <a:solidFill>
                <a:srgbClr val="A1A1A4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9220200" y="3962400"/>
              <a:ext cx="0" cy="228600"/>
            </a:xfrm>
            <a:prstGeom prst="line">
              <a:avLst/>
            </a:prstGeom>
            <a:ln>
              <a:solidFill>
                <a:srgbClr val="A1A1A4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1"/>
            <a:stretch/>
          </p:blipFill>
          <p:spPr>
            <a:xfrm>
              <a:off x="6705600" y="879920"/>
              <a:ext cx="5203425" cy="452765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9829800" y="1487662"/>
              <a:ext cx="609600" cy="6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667"/>
              <a:t>What Issues Are Businesses Facing Today? </a:t>
            </a:r>
          </a:p>
        </p:txBody>
      </p:sp>
    </p:spTree>
    <p:extLst>
      <p:ext uri="{BB962C8B-B14F-4D97-AF65-F5344CB8AC3E}">
        <p14:creationId xmlns:p14="http://schemas.microsoft.com/office/powerpoint/2010/main" val="29047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Straight Connector 777"/>
          <p:cNvCxnSpPr/>
          <p:nvPr/>
        </p:nvCxnSpPr>
        <p:spPr>
          <a:xfrm flipH="1" flipV="1">
            <a:off x="2287278" y="4648882"/>
            <a:ext cx="1269575" cy="1045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79" name="Straight Connector 778"/>
          <p:cNvCxnSpPr/>
          <p:nvPr/>
        </p:nvCxnSpPr>
        <p:spPr>
          <a:xfrm flipH="1">
            <a:off x="7738981" y="3902073"/>
            <a:ext cx="149362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0" name="Straight Connector 779"/>
          <p:cNvCxnSpPr/>
          <p:nvPr/>
        </p:nvCxnSpPr>
        <p:spPr>
          <a:xfrm flipH="1">
            <a:off x="10427492" y="3080585"/>
            <a:ext cx="224042" cy="194170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1" name="Straight Connector 780"/>
          <p:cNvCxnSpPr/>
          <p:nvPr/>
        </p:nvCxnSpPr>
        <p:spPr>
          <a:xfrm flipH="1" flipV="1">
            <a:off x="5199830" y="2408455"/>
            <a:ext cx="1344255" cy="164297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2" name="Straight Connector 781"/>
          <p:cNvCxnSpPr/>
          <p:nvPr/>
        </p:nvCxnSpPr>
        <p:spPr>
          <a:xfrm flipV="1">
            <a:off x="4303660" y="2408455"/>
            <a:ext cx="896170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3" name="Straight Connector 782"/>
          <p:cNvCxnSpPr/>
          <p:nvPr/>
        </p:nvCxnSpPr>
        <p:spPr>
          <a:xfrm flipV="1">
            <a:off x="1881741" y="3827392"/>
            <a:ext cx="3094047" cy="1897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784" name="TextBox 783"/>
          <p:cNvSpPr txBox="1"/>
          <p:nvPr/>
        </p:nvSpPr>
        <p:spPr>
          <a:xfrm>
            <a:off x="282547" y="448493"/>
            <a:ext cx="10260849" cy="628592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8960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Connected Data: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Dynamics 365</a:t>
            </a:r>
            <a:endParaRPr kumimoji="0" lang="en-US" sz="2400" b="0" i="0" u="none" strike="noStrike" kern="0" cap="none" spc="-29" normalizeH="0" baseline="0" noProof="0">
              <a:ln>
                <a:noFill/>
              </a:ln>
              <a:gradFill>
                <a:gsLst>
                  <a:gs pos="17699">
                    <a:srgbClr val="0078D7"/>
                  </a:gs>
                  <a:gs pos="48673">
                    <a:srgbClr val="0078D7"/>
                  </a:gs>
                </a:gsLst>
                <a:lin ang="5400000" scaled="1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86" name="Mobile node 1"/>
          <p:cNvSpPr/>
          <p:nvPr/>
        </p:nvSpPr>
        <p:spPr bwMode="auto">
          <a:xfrm>
            <a:off x="913799" y="468459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7" name="Mobile node 1"/>
          <p:cNvSpPr/>
          <p:nvPr/>
        </p:nvSpPr>
        <p:spPr bwMode="auto">
          <a:xfrm>
            <a:off x="7993312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8" name="Mobile node 1"/>
          <p:cNvSpPr/>
          <p:nvPr/>
        </p:nvSpPr>
        <p:spPr bwMode="auto">
          <a:xfrm>
            <a:off x="11083898" y="392172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9" name="Mobile node 1"/>
          <p:cNvSpPr/>
          <p:nvPr/>
        </p:nvSpPr>
        <p:spPr bwMode="auto">
          <a:xfrm>
            <a:off x="3901028" y="381796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790" name="Straight Connector 789"/>
          <p:cNvCxnSpPr/>
          <p:nvPr/>
        </p:nvCxnSpPr>
        <p:spPr>
          <a:xfrm>
            <a:off x="1689830" y="2408454"/>
            <a:ext cx="1493617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1" name="Straight Connector 790"/>
          <p:cNvCxnSpPr/>
          <p:nvPr/>
        </p:nvCxnSpPr>
        <p:spPr>
          <a:xfrm flipV="1">
            <a:off x="1764510" y="1960372"/>
            <a:ext cx="2091065" cy="4480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2" name="Straight Connector 791"/>
          <p:cNvCxnSpPr/>
          <p:nvPr/>
        </p:nvCxnSpPr>
        <p:spPr>
          <a:xfrm flipH="1" flipV="1">
            <a:off x="3829939" y="1984385"/>
            <a:ext cx="473722" cy="10961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3" name="Straight Connector 792"/>
          <p:cNvCxnSpPr/>
          <p:nvPr/>
        </p:nvCxnSpPr>
        <p:spPr>
          <a:xfrm flipH="1">
            <a:off x="1913872" y="4574200"/>
            <a:ext cx="448085" cy="112021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4" name="Straight Connector 793"/>
          <p:cNvCxnSpPr/>
          <p:nvPr/>
        </p:nvCxnSpPr>
        <p:spPr>
          <a:xfrm flipH="1" flipV="1">
            <a:off x="3855575" y="1960370"/>
            <a:ext cx="1344255" cy="44808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5" name="Straight Connector 794"/>
          <p:cNvCxnSpPr/>
          <p:nvPr/>
        </p:nvCxnSpPr>
        <p:spPr>
          <a:xfrm flipV="1">
            <a:off x="6842809" y="2259093"/>
            <a:ext cx="0" cy="104553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6" name="Straight Connector 795"/>
          <p:cNvCxnSpPr/>
          <p:nvPr/>
        </p:nvCxnSpPr>
        <p:spPr>
          <a:xfrm flipH="1" flipV="1">
            <a:off x="6842809" y="2259093"/>
            <a:ext cx="1941703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7" name="Straight Connector 796"/>
          <p:cNvCxnSpPr/>
          <p:nvPr/>
        </p:nvCxnSpPr>
        <p:spPr>
          <a:xfrm flipV="1">
            <a:off x="7888342" y="1811008"/>
            <a:ext cx="1642979" cy="20163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8" name="Straight Connector 797"/>
          <p:cNvCxnSpPr/>
          <p:nvPr/>
        </p:nvCxnSpPr>
        <p:spPr>
          <a:xfrm flipH="1" flipV="1">
            <a:off x="9531321" y="1811009"/>
            <a:ext cx="1120213" cy="119489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9" name="Straight Connector 798"/>
          <p:cNvCxnSpPr>
            <a:stCxn id="956" idx="4"/>
          </p:cNvCxnSpPr>
          <p:nvPr/>
        </p:nvCxnSpPr>
        <p:spPr>
          <a:xfrm flipH="1">
            <a:off x="7738981" y="4680340"/>
            <a:ext cx="889886" cy="108875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0" name="Straight Connector 799"/>
          <p:cNvCxnSpPr/>
          <p:nvPr/>
        </p:nvCxnSpPr>
        <p:spPr>
          <a:xfrm flipH="1" flipV="1">
            <a:off x="9381961" y="4051435"/>
            <a:ext cx="1045533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1" name="Straight Connector 800"/>
          <p:cNvCxnSpPr/>
          <p:nvPr/>
        </p:nvCxnSpPr>
        <p:spPr>
          <a:xfrm>
            <a:off x="6544086" y="4051435"/>
            <a:ext cx="1194894" cy="171766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2" name="Straight Connector 801"/>
          <p:cNvCxnSpPr/>
          <p:nvPr/>
        </p:nvCxnSpPr>
        <p:spPr>
          <a:xfrm>
            <a:off x="5052025" y="3975198"/>
            <a:ext cx="969296" cy="82304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3" name="Straight Connector 802"/>
          <p:cNvCxnSpPr/>
          <p:nvPr/>
        </p:nvCxnSpPr>
        <p:spPr>
          <a:xfrm flipH="1">
            <a:off x="4975787" y="3080583"/>
            <a:ext cx="1941703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4" name="Straight Connector 803"/>
          <p:cNvCxnSpPr/>
          <p:nvPr/>
        </p:nvCxnSpPr>
        <p:spPr>
          <a:xfrm>
            <a:off x="1017702" y="4798244"/>
            <a:ext cx="886430" cy="96435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5" name="Straight Connector 804"/>
          <p:cNvCxnSpPr/>
          <p:nvPr/>
        </p:nvCxnSpPr>
        <p:spPr>
          <a:xfrm flipH="1">
            <a:off x="7738980" y="5769095"/>
            <a:ext cx="1642979" cy="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6" name="Straight Connector 805"/>
          <p:cNvCxnSpPr>
            <a:cxnSpLocks/>
            <a:endCxn id="154" idx="2"/>
          </p:cNvCxnSpPr>
          <p:nvPr/>
        </p:nvCxnSpPr>
        <p:spPr>
          <a:xfrm>
            <a:off x="8096151" y="1827242"/>
            <a:ext cx="1313967" cy="80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7" name="Straight Connector 806"/>
          <p:cNvCxnSpPr/>
          <p:nvPr/>
        </p:nvCxnSpPr>
        <p:spPr>
          <a:xfrm flipH="1" flipV="1">
            <a:off x="3183447" y="3379308"/>
            <a:ext cx="821489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8" name="Straight Connector 807"/>
          <p:cNvCxnSpPr/>
          <p:nvPr/>
        </p:nvCxnSpPr>
        <p:spPr>
          <a:xfrm flipV="1">
            <a:off x="2361958" y="3354361"/>
            <a:ext cx="801543" cy="121984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9" name="Straight Connector 808"/>
          <p:cNvCxnSpPr/>
          <p:nvPr/>
        </p:nvCxnSpPr>
        <p:spPr>
          <a:xfrm flipH="1">
            <a:off x="1017700" y="2408455"/>
            <a:ext cx="746809" cy="238978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0" name="Straight Connector 809"/>
          <p:cNvCxnSpPr>
            <a:stCxn id="906" idx="2"/>
          </p:cNvCxnSpPr>
          <p:nvPr/>
        </p:nvCxnSpPr>
        <p:spPr>
          <a:xfrm flipH="1">
            <a:off x="6021319" y="4087893"/>
            <a:ext cx="551582" cy="71035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1" name="Straight Connector 810"/>
          <p:cNvCxnSpPr/>
          <p:nvPr/>
        </p:nvCxnSpPr>
        <p:spPr>
          <a:xfrm>
            <a:off x="5199830" y="2408455"/>
            <a:ext cx="1717660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2" name="Straight Connector 811"/>
          <p:cNvCxnSpPr/>
          <p:nvPr/>
        </p:nvCxnSpPr>
        <p:spPr>
          <a:xfrm>
            <a:off x="6021320" y="4872924"/>
            <a:ext cx="1717660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3" name="Straight Connector 812"/>
          <p:cNvCxnSpPr/>
          <p:nvPr/>
        </p:nvCxnSpPr>
        <p:spPr>
          <a:xfrm flipH="1">
            <a:off x="3183446" y="3155264"/>
            <a:ext cx="1120213" cy="2240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4" name="Straight Connector 813"/>
          <p:cNvCxnSpPr/>
          <p:nvPr/>
        </p:nvCxnSpPr>
        <p:spPr>
          <a:xfrm flipV="1">
            <a:off x="6917492" y="1811009"/>
            <a:ext cx="2613830" cy="134425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5" name="Straight Connector 814"/>
          <p:cNvCxnSpPr/>
          <p:nvPr/>
        </p:nvCxnSpPr>
        <p:spPr>
          <a:xfrm>
            <a:off x="6917491" y="3155264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6" name="Straight Connector 815"/>
          <p:cNvCxnSpPr/>
          <p:nvPr/>
        </p:nvCxnSpPr>
        <p:spPr>
          <a:xfrm flipH="1">
            <a:off x="1391108" y="1960369"/>
            <a:ext cx="2464466" cy="17923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7" name="Straight Connector 816"/>
          <p:cNvCxnSpPr/>
          <p:nvPr/>
        </p:nvCxnSpPr>
        <p:spPr>
          <a:xfrm flipV="1">
            <a:off x="10427493" y="4051435"/>
            <a:ext cx="746809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839" name="Group 838"/>
          <p:cNvGrpSpPr/>
          <p:nvPr/>
        </p:nvGrpSpPr>
        <p:grpSpPr>
          <a:xfrm>
            <a:off x="1491306" y="2159772"/>
            <a:ext cx="492894" cy="492894"/>
            <a:chOff x="4297892" y="3537408"/>
            <a:chExt cx="502920" cy="502920"/>
          </a:xfrm>
        </p:grpSpPr>
        <p:sp>
          <p:nvSpPr>
            <p:cNvPr id="840" name="Oval 839"/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1" name="Group 840"/>
            <p:cNvGrpSpPr/>
            <p:nvPr/>
          </p:nvGrpSpPr>
          <p:grpSpPr>
            <a:xfrm>
              <a:off x="4462674" y="3720435"/>
              <a:ext cx="182880" cy="136866"/>
              <a:chOff x="4457912" y="3720435"/>
              <a:chExt cx="182880" cy="136866"/>
            </a:xfrm>
          </p:grpSpPr>
          <p:sp>
            <p:nvSpPr>
              <p:cNvPr id="842" name="Line 37"/>
              <p:cNvSpPr>
                <a:spLocks noChangeShapeType="1"/>
              </p:cNvSpPr>
              <p:nvPr/>
            </p:nvSpPr>
            <p:spPr bwMode="auto">
              <a:xfrm>
                <a:off x="4500977" y="3788868"/>
                <a:ext cx="139815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3" name="Freeform 38"/>
              <p:cNvSpPr>
                <a:spLocks/>
              </p:cNvSpPr>
              <p:nvPr/>
            </p:nvSpPr>
            <p:spPr bwMode="auto">
              <a:xfrm>
                <a:off x="4609525" y="375701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4" name="Rectangle 39"/>
              <p:cNvSpPr>
                <a:spLocks noChangeArrowheads="1"/>
              </p:cNvSpPr>
              <p:nvPr/>
            </p:nvSpPr>
            <p:spPr bwMode="auto">
              <a:xfrm>
                <a:off x="4457912" y="3720435"/>
                <a:ext cx="113858" cy="136866"/>
              </a:xfrm>
              <a:prstGeom prst="rect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45" name="Group 844"/>
          <p:cNvGrpSpPr/>
          <p:nvPr/>
        </p:nvGrpSpPr>
        <p:grpSpPr>
          <a:xfrm>
            <a:off x="2080938" y="4354194"/>
            <a:ext cx="492894" cy="492894"/>
            <a:chOff x="457200" y="3537408"/>
            <a:chExt cx="502920" cy="502920"/>
          </a:xfrm>
        </p:grpSpPr>
        <p:sp>
          <p:nvSpPr>
            <p:cNvPr id="846" name="Oval 845"/>
            <p:cNvSpPr/>
            <p:nvPr/>
          </p:nvSpPr>
          <p:spPr bwMode="auto">
            <a:xfrm>
              <a:off x="457200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7" name="Group 846"/>
            <p:cNvGrpSpPr/>
            <p:nvPr/>
          </p:nvGrpSpPr>
          <p:grpSpPr>
            <a:xfrm>
              <a:off x="609110" y="3692665"/>
              <a:ext cx="199100" cy="182880"/>
              <a:chOff x="61533" y="3545450"/>
              <a:chExt cx="199100" cy="182880"/>
            </a:xfrm>
          </p:grpSpPr>
          <p:sp>
            <p:nvSpPr>
              <p:cNvPr id="848" name="Freeform 43"/>
              <p:cNvSpPr>
                <a:spLocks/>
              </p:cNvSpPr>
              <p:nvPr/>
            </p:nvSpPr>
            <p:spPr bwMode="auto">
              <a:xfrm>
                <a:off x="62108" y="3577610"/>
                <a:ext cx="197760" cy="150720"/>
              </a:xfrm>
              <a:custGeom>
                <a:avLst/>
                <a:gdLst>
                  <a:gd name="T0" fmla="*/ 178 w 210"/>
                  <a:gd name="T1" fmla="*/ 158 h 158"/>
                  <a:gd name="T2" fmla="*/ 32 w 210"/>
                  <a:gd name="T3" fmla="*/ 158 h 158"/>
                  <a:gd name="T4" fmla="*/ 0 w 210"/>
                  <a:gd name="T5" fmla="*/ 126 h 158"/>
                  <a:gd name="T6" fmla="*/ 0 w 210"/>
                  <a:gd name="T7" fmla="*/ 32 h 158"/>
                  <a:gd name="T8" fmla="*/ 32 w 210"/>
                  <a:gd name="T9" fmla="*/ 0 h 158"/>
                  <a:gd name="T10" fmla="*/ 178 w 210"/>
                  <a:gd name="T11" fmla="*/ 0 h 158"/>
                  <a:gd name="T12" fmla="*/ 210 w 210"/>
                  <a:gd name="T13" fmla="*/ 32 h 158"/>
                  <a:gd name="T14" fmla="*/ 210 w 210"/>
                  <a:gd name="T15" fmla="*/ 126 h 158"/>
                  <a:gd name="T16" fmla="*/ 178 w 210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158">
                    <a:moveTo>
                      <a:pt x="178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6" y="158"/>
                      <a:pt x="0" y="152"/>
                      <a:pt x="0" y="1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6"/>
                      <a:pt x="6" y="0"/>
                      <a:pt x="32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204" y="0"/>
                      <a:pt x="210" y="6"/>
                      <a:pt x="210" y="32"/>
                    </a:cubicBezTo>
                    <a:cubicBezTo>
                      <a:pt x="210" y="126"/>
                      <a:pt x="210" y="126"/>
                      <a:pt x="210" y="126"/>
                    </a:cubicBezTo>
                    <a:cubicBezTo>
                      <a:pt x="210" y="152"/>
                      <a:pt x="204" y="158"/>
                      <a:pt x="178" y="158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9" name="Freeform 44"/>
              <p:cNvSpPr>
                <a:spLocks/>
              </p:cNvSpPr>
              <p:nvPr/>
            </p:nvSpPr>
            <p:spPr bwMode="auto">
              <a:xfrm>
                <a:off x="107228" y="3545450"/>
                <a:ext cx="107520" cy="32160"/>
              </a:xfrm>
              <a:custGeom>
                <a:avLst/>
                <a:gdLst>
                  <a:gd name="T0" fmla="*/ 0 w 114"/>
                  <a:gd name="T1" fmla="*/ 34 h 34"/>
                  <a:gd name="T2" fmla="*/ 0 w 114"/>
                  <a:gd name="T3" fmla="*/ 20 h 34"/>
                  <a:gd name="T4" fmla="*/ 20 w 114"/>
                  <a:gd name="T5" fmla="*/ 0 h 34"/>
                  <a:gd name="T6" fmla="*/ 94 w 114"/>
                  <a:gd name="T7" fmla="*/ 0 h 34"/>
                  <a:gd name="T8" fmla="*/ 114 w 114"/>
                  <a:gd name="T9" fmla="*/ 20 h 34"/>
                  <a:gd name="T10" fmla="*/ 114 w 114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34">
                    <a:moveTo>
                      <a:pt x="0" y="3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"/>
                      <a:pt x="2" y="0"/>
                      <a:pt x="20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2" y="0"/>
                      <a:pt x="114" y="3"/>
                      <a:pt x="114" y="20"/>
                    </a:cubicBezTo>
                    <a:cubicBezTo>
                      <a:pt x="114" y="34"/>
                      <a:pt x="114" y="34"/>
                      <a:pt x="114" y="3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0" name="Freeform: Shape 849"/>
              <p:cNvSpPr/>
              <p:nvPr/>
            </p:nvSpPr>
            <p:spPr bwMode="auto">
              <a:xfrm rot="10800000">
                <a:off x="61533" y="3636470"/>
                <a:ext cx="199100" cy="34125"/>
              </a:xfrm>
              <a:custGeom>
                <a:avLst/>
                <a:gdLst>
                  <a:gd name="connsiteX0" fmla="*/ 0 w 135731"/>
                  <a:gd name="connsiteY0" fmla="*/ 71437 h 71437"/>
                  <a:gd name="connsiteX1" fmla="*/ 71437 w 135731"/>
                  <a:gd name="connsiteY1" fmla="*/ 0 h 71437"/>
                  <a:gd name="connsiteX2" fmla="*/ 135731 w 135731"/>
                  <a:gd name="connsiteY2" fmla="*/ 64294 h 71437"/>
                  <a:gd name="connsiteX0" fmla="*/ 0 w 135731"/>
                  <a:gd name="connsiteY0" fmla="*/ 71460 h 71460"/>
                  <a:gd name="connsiteX1" fmla="*/ 71437 w 135731"/>
                  <a:gd name="connsiteY1" fmla="*/ 23 h 71460"/>
                  <a:gd name="connsiteX2" fmla="*/ 135731 w 135731"/>
                  <a:gd name="connsiteY2" fmla="*/ 64317 h 71460"/>
                  <a:gd name="connsiteX0" fmla="*/ 0 w 197540"/>
                  <a:gd name="connsiteY0" fmla="*/ 62679 h 64296"/>
                  <a:gd name="connsiteX1" fmla="*/ 133246 w 197540"/>
                  <a:gd name="connsiteY1" fmla="*/ 2 h 64296"/>
                  <a:gd name="connsiteX2" fmla="*/ 197540 w 197540"/>
                  <a:gd name="connsiteY2" fmla="*/ 64296 h 64296"/>
                  <a:gd name="connsiteX0" fmla="*/ 0 w 197540"/>
                  <a:gd name="connsiteY0" fmla="*/ 32508 h 34125"/>
                  <a:gd name="connsiteX1" fmla="*/ 98691 w 197540"/>
                  <a:gd name="connsiteY1" fmla="*/ 6 h 34125"/>
                  <a:gd name="connsiteX2" fmla="*/ 197540 w 197540"/>
                  <a:gd name="connsiteY2" fmla="*/ 34125 h 3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540" h="34125">
                    <a:moveTo>
                      <a:pt x="0" y="32508"/>
                    </a:moveTo>
                    <a:cubicBezTo>
                      <a:pt x="23812" y="8696"/>
                      <a:pt x="65768" y="-264"/>
                      <a:pt x="98691" y="6"/>
                    </a:cubicBezTo>
                    <a:cubicBezTo>
                      <a:pt x="131614" y="276"/>
                      <a:pt x="176109" y="12694"/>
                      <a:pt x="197540" y="34125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851" name="Straight Connector 850"/>
              <p:cNvCxnSpPr/>
              <p:nvPr/>
            </p:nvCxnSpPr>
            <p:spPr>
              <a:xfrm>
                <a:off x="10722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52" name="Straight Connector 851"/>
              <p:cNvCxnSpPr/>
              <p:nvPr/>
            </p:nvCxnSpPr>
            <p:spPr>
              <a:xfrm>
                <a:off x="21474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</p:grpSp>
      </p:grpSp>
      <p:grpSp>
        <p:nvGrpSpPr>
          <p:cNvPr id="853" name="Group 852"/>
          <p:cNvGrpSpPr/>
          <p:nvPr/>
        </p:nvGrpSpPr>
        <p:grpSpPr>
          <a:xfrm>
            <a:off x="4706624" y="3583335"/>
            <a:ext cx="492894" cy="492894"/>
            <a:chOff x="4297892" y="2841460"/>
            <a:chExt cx="502920" cy="502920"/>
          </a:xfrm>
        </p:grpSpPr>
        <p:sp>
          <p:nvSpPr>
            <p:cNvPr id="854" name="Oval 853"/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55" name="Group 854"/>
            <p:cNvGrpSpPr/>
            <p:nvPr/>
          </p:nvGrpSpPr>
          <p:grpSpPr>
            <a:xfrm>
              <a:off x="4457912" y="3016068"/>
              <a:ext cx="182880" cy="125133"/>
              <a:chOff x="4434490" y="3008491"/>
              <a:chExt cx="182880" cy="125133"/>
            </a:xfrm>
          </p:grpSpPr>
          <p:sp>
            <p:nvSpPr>
              <p:cNvPr id="856" name="Line 27"/>
              <p:cNvSpPr>
                <a:spLocks noChangeShapeType="1"/>
              </p:cNvSpPr>
              <p:nvPr/>
            </p:nvSpPr>
            <p:spPr bwMode="auto">
              <a:xfrm>
                <a:off x="4434490" y="3133624"/>
                <a:ext cx="18288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7" name="Line 28"/>
              <p:cNvSpPr>
                <a:spLocks noChangeShapeType="1"/>
              </p:cNvSpPr>
              <p:nvPr/>
            </p:nvSpPr>
            <p:spPr bwMode="auto">
              <a:xfrm>
                <a:off x="4502890" y="3110584"/>
                <a:ext cx="273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8" name="Line 29"/>
              <p:cNvSpPr>
                <a:spLocks noChangeShapeType="1"/>
              </p:cNvSpPr>
              <p:nvPr/>
            </p:nvSpPr>
            <p:spPr bwMode="auto">
              <a:xfrm flipV="1">
                <a:off x="4526429" y="3027064"/>
                <a:ext cx="84240" cy="8496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9" name="Line 32"/>
              <p:cNvSpPr>
                <a:spLocks noChangeShapeType="1"/>
              </p:cNvSpPr>
              <p:nvPr/>
            </p:nvSpPr>
            <p:spPr bwMode="auto">
              <a:xfrm>
                <a:off x="4435930" y="3110584"/>
                <a:ext cx="201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0" name="Line 33"/>
              <p:cNvSpPr>
                <a:spLocks noChangeShapeType="1"/>
              </p:cNvSpPr>
              <p:nvPr/>
            </p:nvSpPr>
            <p:spPr bwMode="auto">
              <a:xfrm>
                <a:off x="4470490" y="3110584"/>
                <a:ext cx="1944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1" name="Freeform 38"/>
              <p:cNvSpPr>
                <a:spLocks/>
              </p:cNvSpPr>
              <p:nvPr/>
            </p:nvSpPr>
            <p:spPr bwMode="auto">
              <a:xfrm rot="18900000">
                <a:off x="4582443" y="300849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2" name="Group 861"/>
          <p:cNvGrpSpPr/>
          <p:nvPr/>
        </p:nvGrpSpPr>
        <p:grpSpPr>
          <a:xfrm>
            <a:off x="7478862" y="5543291"/>
            <a:ext cx="492894" cy="492894"/>
            <a:chOff x="5748872" y="3478565"/>
            <a:chExt cx="502920" cy="502920"/>
          </a:xfrm>
        </p:grpSpPr>
        <p:sp>
          <p:nvSpPr>
            <p:cNvPr id="863" name="Oval 862"/>
            <p:cNvSpPr/>
            <p:nvPr/>
          </p:nvSpPr>
          <p:spPr bwMode="auto">
            <a:xfrm>
              <a:off x="5748872" y="347856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64" name="Group 53"/>
            <p:cNvGrpSpPr>
              <a:grpSpLocks noChangeAspect="1"/>
            </p:cNvGrpSpPr>
            <p:nvPr/>
          </p:nvGrpSpPr>
          <p:grpSpPr bwMode="auto">
            <a:xfrm>
              <a:off x="5935305" y="3638585"/>
              <a:ext cx="130055" cy="182880"/>
              <a:chOff x="1955" y="3359"/>
              <a:chExt cx="389" cy="547"/>
            </a:xfrm>
            <a:solidFill>
              <a:srgbClr val="0078D7"/>
            </a:solidFill>
          </p:grpSpPr>
          <p:sp>
            <p:nvSpPr>
              <p:cNvPr id="865" name="Freeform 54"/>
              <p:cNvSpPr>
                <a:spLocks/>
              </p:cNvSpPr>
              <p:nvPr/>
            </p:nvSpPr>
            <p:spPr bwMode="auto">
              <a:xfrm>
                <a:off x="1955" y="3359"/>
                <a:ext cx="389" cy="547"/>
              </a:xfrm>
              <a:custGeom>
                <a:avLst/>
                <a:gdLst>
                  <a:gd name="T0" fmla="*/ 389 w 389"/>
                  <a:gd name="T1" fmla="*/ 547 h 547"/>
                  <a:gd name="T2" fmla="*/ 0 w 389"/>
                  <a:gd name="T3" fmla="*/ 547 h 547"/>
                  <a:gd name="T4" fmla="*/ 0 w 389"/>
                  <a:gd name="T5" fmla="*/ 0 h 547"/>
                  <a:gd name="T6" fmla="*/ 389 w 389"/>
                  <a:gd name="T7" fmla="*/ 0 h 547"/>
                  <a:gd name="T8" fmla="*/ 389 w 389"/>
                  <a:gd name="T9" fmla="*/ 16 h 547"/>
                  <a:gd name="T10" fmla="*/ 389 w 389"/>
                  <a:gd name="T11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547">
                    <a:moveTo>
                      <a:pt x="38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389" y="0"/>
                    </a:lnTo>
                    <a:lnTo>
                      <a:pt x="389" y="16"/>
                    </a:lnTo>
                    <a:lnTo>
                      <a:pt x="389" y="547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6" name="Freeform 55"/>
              <p:cNvSpPr>
                <a:spLocks/>
              </p:cNvSpPr>
              <p:nvPr/>
            </p:nvSpPr>
            <p:spPr bwMode="auto">
              <a:xfrm>
                <a:off x="2134" y="3359"/>
                <a:ext cx="210" cy="547"/>
              </a:xfrm>
              <a:custGeom>
                <a:avLst/>
                <a:gdLst>
                  <a:gd name="T0" fmla="*/ 210 w 210"/>
                  <a:gd name="T1" fmla="*/ 547 h 547"/>
                  <a:gd name="T2" fmla="*/ 0 w 210"/>
                  <a:gd name="T3" fmla="*/ 431 h 547"/>
                  <a:gd name="T4" fmla="*/ 0 w 210"/>
                  <a:gd name="T5" fmla="*/ 117 h 547"/>
                  <a:gd name="T6" fmla="*/ 210 w 21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547">
                    <a:moveTo>
                      <a:pt x="210" y="547"/>
                    </a:moveTo>
                    <a:lnTo>
                      <a:pt x="0" y="431"/>
                    </a:lnTo>
                    <a:lnTo>
                      <a:pt x="0" y="117"/>
                    </a:lnTo>
                    <a:lnTo>
                      <a:pt x="21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7" name="Line 56"/>
              <p:cNvSpPr>
                <a:spLocks noChangeShapeType="1"/>
              </p:cNvSpPr>
              <p:nvPr/>
            </p:nvSpPr>
            <p:spPr bwMode="auto">
              <a:xfrm>
                <a:off x="2161" y="3634"/>
                <a:ext cx="38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8" name="Group 867"/>
          <p:cNvGrpSpPr/>
          <p:nvPr/>
        </p:nvGrpSpPr>
        <p:grpSpPr>
          <a:xfrm>
            <a:off x="6682917" y="2878113"/>
            <a:ext cx="492894" cy="492894"/>
            <a:chOff x="6793209" y="4761287"/>
            <a:chExt cx="502920" cy="502920"/>
          </a:xfrm>
        </p:grpSpPr>
        <p:sp>
          <p:nvSpPr>
            <p:cNvPr id="869" name="Oval 868"/>
            <p:cNvSpPr/>
            <p:nvPr/>
          </p:nvSpPr>
          <p:spPr bwMode="auto">
            <a:xfrm>
              <a:off x="6793209" y="4761287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70" name="Group 4"/>
            <p:cNvGrpSpPr>
              <a:grpSpLocks noChangeAspect="1"/>
            </p:cNvGrpSpPr>
            <p:nvPr/>
          </p:nvGrpSpPr>
          <p:grpSpPr bwMode="auto">
            <a:xfrm>
              <a:off x="6978505" y="4921307"/>
              <a:ext cx="132328" cy="182880"/>
              <a:chOff x="4159" y="1821"/>
              <a:chExt cx="178" cy="246"/>
            </a:xfrm>
            <a:solidFill>
              <a:srgbClr val="0078D7"/>
            </a:solidFill>
          </p:grpSpPr>
          <p:sp>
            <p:nvSpPr>
              <p:cNvPr id="871" name="Freeform 5"/>
              <p:cNvSpPr>
                <a:spLocks/>
              </p:cNvSpPr>
              <p:nvPr/>
            </p:nvSpPr>
            <p:spPr bwMode="auto">
              <a:xfrm>
                <a:off x="4189" y="1821"/>
                <a:ext cx="144" cy="214"/>
              </a:xfrm>
              <a:custGeom>
                <a:avLst/>
                <a:gdLst>
                  <a:gd name="T0" fmla="*/ 144 w 144"/>
                  <a:gd name="T1" fmla="*/ 50 h 214"/>
                  <a:gd name="T2" fmla="*/ 144 w 144"/>
                  <a:gd name="T3" fmla="*/ 214 h 214"/>
                  <a:gd name="T4" fmla="*/ 0 w 144"/>
                  <a:gd name="T5" fmla="*/ 214 h 214"/>
                  <a:gd name="T6" fmla="*/ 0 w 144"/>
                  <a:gd name="T7" fmla="*/ 0 h 214"/>
                  <a:gd name="T8" fmla="*/ 98 w 144"/>
                  <a:gd name="T9" fmla="*/ 0 h 214"/>
                  <a:gd name="T10" fmla="*/ 144 w 144"/>
                  <a:gd name="T11" fmla="*/ 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214">
                    <a:moveTo>
                      <a:pt x="144" y="50"/>
                    </a:moveTo>
                    <a:lnTo>
                      <a:pt x="144" y="214"/>
                    </a:lnTo>
                    <a:lnTo>
                      <a:pt x="0" y="214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44" y="5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283" y="1823"/>
                <a:ext cx="54" cy="52"/>
              </a:xfrm>
              <a:custGeom>
                <a:avLst/>
                <a:gdLst>
                  <a:gd name="T0" fmla="*/ 0 w 54"/>
                  <a:gd name="T1" fmla="*/ 0 h 52"/>
                  <a:gd name="T2" fmla="*/ 0 w 54"/>
                  <a:gd name="T3" fmla="*/ 52 h 52"/>
                  <a:gd name="T4" fmla="*/ 54 w 54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52">
                    <a:moveTo>
                      <a:pt x="0" y="0"/>
                    </a:moveTo>
                    <a:lnTo>
                      <a:pt x="0" y="52"/>
                    </a:lnTo>
                    <a:lnTo>
                      <a:pt x="54" y="52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3" name="Freeform 7"/>
              <p:cNvSpPr>
                <a:spLocks/>
              </p:cNvSpPr>
              <p:nvPr/>
            </p:nvSpPr>
            <p:spPr bwMode="auto">
              <a:xfrm>
                <a:off x="4159" y="1855"/>
                <a:ext cx="144" cy="212"/>
              </a:xfrm>
              <a:custGeom>
                <a:avLst/>
                <a:gdLst>
                  <a:gd name="T0" fmla="*/ 144 w 144"/>
                  <a:gd name="T1" fmla="*/ 180 h 212"/>
                  <a:gd name="T2" fmla="*/ 144 w 144"/>
                  <a:gd name="T3" fmla="*/ 212 h 212"/>
                  <a:gd name="T4" fmla="*/ 0 w 144"/>
                  <a:gd name="T5" fmla="*/ 212 h 212"/>
                  <a:gd name="T6" fmla="*/ 0 w 144"/>
                  <a:gd name="T7" fmla="*/ 0 h 212"/>
                  <a:gd name="T8" fmla="*/ 30 w 144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12">
                    <a:moveTo>
                      <a:pt x="144" y="180"/>
                    </a:moveTo>
                    <a:lnTo>
                      <a:pt x="144" y="212"/>
                    </a:lnTo>
                    <a:lnTo>
                      <a:pt x="0" y="212"/>
                    </a:lnTo>
                    <a:lnTo>
                      <a:pt x="0" y="0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cxnSp>
        <p:nvCxnSpPr>
          <p:cNvPr id="916" name="Straight Connector 915"/>
          <p:cNvCxnSpPr/>
          <p:nvPr/>
        </p:nvCxnSpPr>
        <p:spPr>
          <a:xfrm flipV="1">
            <a:off x="5050468" y="4872925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5" name="Straight Connector 924"/>
          <p:cNvCxnSpPr/>
          <p:nvPr/>
        </p:nvCxnSpPr>
        <p:spPr>
          <a:xfrm flipV="1">
            <a:off x="9381960" y="5040956"/>
            <a:ext cx="1082872" cy="728137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6" name="Straight Connector 925"/>
          <p:cNvCxnSpPr/>
          <p:nvPr/>
        </p:nvCxnSpPr>
        <p:spPr>
          <a:xfrm flipH="1">
            <a:off x="9456640" y="3005901"/>
            <a:ext cx="1194896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39" name="Straight Connector 938"/>
          <p:cNvCxnSpPr/>
          <p:nvPr/>
        </p:nvCxnSpPr>
        <p:spPr>
          <a:xfrm>
            <a:off x="7888344" y="3827391"/>
            <a:ext cx="1493617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945" name="Group 944"/>
          <p:cNvGrpSpPr/>
          <p:nvPr/>
        </p:nvGrpSpPr>
        <p:grpSpPr>
          <a:xfrm>
            <a:off x="10157986" y="4732387"/>
            <a:ext cx="492894" cy="492894"/>
            <a:chOff x="457200" y="4233356"/>
            <a:chExt cx="502920" cy="502920"/>
          </a:xfrm>
        </p:grpSpPr>
        <p:sp>
          <p:nvSpPr>
            <p:cNvPr id="946" name="Oval 945"/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47" name="Group 18"/>
            <p:cNvGrpSpPr>
              <a:grpSpLocks noChangeAspect="1"/>
            </p:cNvGrpSpPr>
            <p:nvPr/>
          </p:nvGrpSpPr>
          <p:grpSpPr bwMode="auto">
            <a:xfrm>
              <a:off x="594995" y="4370516"/>
              <a:ext cx="233680" cy="228600"/>
              <a:chOff x="3825" y="2115"/>
              <a:chExt cx="184" cy="180"/>
            </a:xfrm>
          </p:grpSpPr>
          <p:sp>
            <p:nvSpPr>
              <p:cNvPr id="948" name="Freeform 19"/>
              <p:cNvSpPr>
                <a:spLocks/>
              </p:cNvSpPr>
              <p:nvPr/>
            </p:nvSpPr>
            <p:spPr bwMode="auto">
              <a:xfrm>
                <a:off x="3825" y="2115"/>
                <a:ext cx="172" cy="180"/>
              </a:xfrm>
              <a:custGeom>
                <a:avLst/>
                <a:gdLst>
                  <a:gd name="T0" fmla="*/ 79 w 86"/>
                  <a:gd name="T1" fmla="*/ 51 h 89"/>
                  <a:gd name="T2" fmla="*/ 79 w 86"/>
                  <a:gd name="T3" fmla="*/ 44 h 89"/>
                  <a:gd name="T4" fmla="*/ 78 w 86"/>
                  <a:gd name="T5" fmla="*/ 34 h 89"/>
                  <a:gd name="T6" fmla="*/ 86 w 86"/>
                  <a:gd name="T7" fmla="*/ 30 h 89"/>
                  <a:gd name="T8" fmla="*/ 77 w 86"/>
                  <a:gd name="T9" fmla="*/ 15 h 89"/>
                  <a:gd name="T10" fmla="*/ 70 w 86"/>
                  <a:gd name="T11" fmla="*/ 19 h 89"/>
                  <a:gd name="T12" fmla="*/ 51 w 86"/>
                  <a:gd name="T13" fmla="*/ 8 h 89"/>
                  <a:gd name="T14" fmla="*/ 51 w 86"/>
                  <a:gd name="T15" fmla="*/ 0 h 89"/>
                  <a:gd name="T16" fmla="*/ 34 w 86"/>
                  <a:gd name="T17" fmla="*/ 0 h 89"/>
                  <a:gd name="T18" fmla="*/ 34 w 86"/>
                  <a:gd name="T19" fmla="*/ 9 h 89"/>
                  <a:gd name="T20" fmla="*/ 16 w 86"/>
                  <a:gd name="T21" fmla="*/ 19 h 89"/>
                  <a:gd name="T22" fmla="*/ 8 w 86"/>
                  <a:gd name="T23" fmla="*/ 15 h 89"/>
                  <a:gd name="T24" fmla="*/ 0 w 86"/>
                  <a:gd name="T25" fmla="*/ 30 h 89"/>
                  <a:gd name="T26" fmla="*/ 8 w 86"/>
                  <a:gd name="T27" fmla="*/ 34 h 89"/>
                  <a:gd name="T28" fmla="*/ 6 w 86"/>
                  <a:gd name="T29" fmla="*/ 44 h 89"/>
                  <a:gd name="T30" fmla="*/ 8 w 86"/>
                  <a:gd name="T31" fmla="*/ 54 h 89"/>
                  <a:gd name="T32" fmla="*/ 0 w 86"/>
                  <a:gd name="T33" fmla="*/ 58 h 89"/>
                  <a:gd name="T34" fmla="*/ 8 w 86"/>
                  <a:gd name="T35" fmla="*/ 73 h 89"/>
                  <a:gd name="T36" fmla="*/ 16 w 86"/>
                  <a:gd name="T37" fmla="*/ 69 h 89"/>
                  <a:gd name="T38" fmla="*/ 34 w 86"/>
                  <a:gd name="T39" fmla="*/ 79 h 89"/>
                  <a:gd name="T40" fmla="*/ 34 w 86"/>
                  <a:gd name="T41" fmla="*/ 89 h 89"/>
                  <a:gd name="T42" fmla="*/ 51 w 86"/>
                  <a:gd name="T43" fmla="*/ 89 h 89"/>
                  <a:gd name="T44" fmla="*/ 51 w 86"/>
                  <a:gd name="T45" fmla="*/ 80 h 89"/>
                  <a:gd name="T46" fmla="*/ 63 w 86"/>
                  <a:gd name="T47" fmla="*/ 7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89">
                    <a:moveTo>
                      <a:pt x="79" y="51"/>
                    </a:moveTo>
                    <a:cubicBezTo>
                      <a:pt x="79" y="48"/>
                      <a:pt x="79" y="46"/>
                      <a:pt x="79" y="44"/>
                    </a:cubicBezTo>
                    <a:cubicBezTo>
                      <a:pt x="79" y="41"/>
                      <a:pt x="79" y="37"/>
                      <a:pt x="78" y="34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5" y="14"/>
                      <a:pt x="58" y="10"/>
                      <a:pt x="51" y="8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7" y="10"/>
                      <a:pt x="21" y="14"/>
                      <a:pt x="16" y="19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7"/>
                      <a:pt x="6" y="41"/>
                      <a:pt x="6" y="44"/>
                    </a:cubicBezTo>
                    <a:cubicBezTo>
                      <a:pt x="6" y="48"/>
                      <a:pt x="7" y="51"/>
                      <a:pt x="8" y="5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21" y="74"/>
                      <a:pt x="27" y="78"/>
                      <a:pt x="34" y="79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51" y="89"/>
                      <a:pt x="51" y="89"/>
                      <a:pt x="51" y="89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5" y="79"/>
                      <a:pt x="60" y="77"/>
                      <a:pt x="63" y="7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49" name="Freeform 20"/>
              <p:cNvSpPr>
                <a:spLocks/>
              </p:cNvSpPr>
              <p:nvPr/>
            </p:nvSpPr>
            <p:spPr bwMode="auto">
              <a:xfrm>
                <a:off x="3869" y="2162"/>
                <a:ext cx="62" cy="78"/>
              </a:xfrm>
              <a:custGeom>
                <a:avLst/>
                <a:gdLst>
                  <a:gd name="T0" fmla="*/ 9 w 31"/>
                  <a:gd name="T1" fmla="*/ 39 h 39"/>
                  <a:gd name="T2" fmla="*/ 0 w 31"/>
                  <a:gd name="T3" fmla="*/ 21 h 39"/>
                  <a:gd name="T4" fmla="*/ 21 w 31"/>
                  <a:gd name="T5" fmla="*/ 0 h 39"/>
                  <a:gd name="T6" fmla="*/ 31 w 31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9">
                    <a:moveTo>
                      <a:pt x="9" y="39"/>
                    </a:moveTo>
                    <a:cubicBezTo>
                      <a:pt x="3" y="35"/>
                      <a:pt x="0" y="29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25" y="0"/>
                      <a:pt x="28" y="1"/>
                      <a:pt x="31" y="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50" name="Freeform 21"/>
              <p:cNvSpPr>
                <a:spLocks/>
              </p:cNvSpPr>
              <p:nvPr/>
            </p:nvSpPr>
            <p:spPr bwMode="auto">
              <a:xfrm>
                <a:off x="3889" y="2178"/>
                <a:ext cx="120" cy="95"/>
              </a:xfrm>
              <a:custGeom>
                <a:avLst/>
                <a:gdLst>
                  <a:gd name="T0" fmla="*/ 12 w 60"/>
                  <a:gd name="T1" fmla="*/ 8 h 47"/>
                  <a:gd name="T2" fmla="*/ 14 w 60"/>
                  <a:gd name="T3" fmla="*/ 14 h 47"/>
                  <a:gd name="T4" fmla="*/ 9 w 60"/>
                  <a:gd name="T5" fmla="*/ 15 h 47"/>
                  <a:gd name="T6" fmla="*/ 1 w 60"/>
                  <a:gd name="T7" fmla="*/ 10 h 47"/>
                  <a:gd name="T8" fmla="*/ 0 w 60"/>
                  <a:gd name="T9" fmla="*/ 16 h 47"/>
                  <a:gd name="T10" fmla="*/ 15 w 60"/>
                  <a:gd name="T11" fmla="*/ 26 h 47"/>
                  <a:gd name="T12" fmla="*/ 19 w 60"/>
                  <a:gd name="T13" fmla="*/ 25 h 47"/>
                  <a:gd name="T14" fmla="*/ 49 w 60"/>
                  <a:gd name="T15" fmla="*/ 45 h 47"/>
                  <a:gd name="T16" fmla="*/ 50 w 60"/>
                  <a:gd name="T17" fmla="*/ 45 h 47"/>
                  <a:gd name="T18" fmla="*/ 55 w 60"/>
                  <a:gd name="T19" fmla="*/ 47 h 47"/>
                  <a:gd name="T20" fmla="*/ 60 w 60"/>
                  <a:gd name="T21" fmla="*/ 40 h 47"/>
                  <a:gd name="T22" fmla="*/ 55 w 60"/>
                  <a:gd name="T23" fmla="*/ 36 h 47"/>
                  <a:gd name="T24" fmla="*/ 26 w 60"/>
                  <a:gd name="T25" fmla="*/ 14 h 47"/>
                  <a:gd name="T26" fmla="*/ 25 w 60"/>
                  <a:gd name="T27" fmla="*/ 12 h 47"/>
                  <a:gd name="T28" fmla="*/ 11 w 60"/>
                  <a:gd name="T29" fmla="*/ 1 h 47"/>
                  <a:gd name="T30" fmla="*/ 6 w 60"/>
                  <a:gd name="T31" fmla="*/ 3 h 47"/>
                  <a:gd name="T32" fmla="*/ 12 w 60"/>
                  <a:gd name="T33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47">
                    <a:moveTo>
                      <a:pt x="12" y="8"/>
                    </a:moveTo>
                    <a:cubicBezTo>
                      <a:pt x="12" y="8"/>
                      <a:pt x="15" y="11"/>
                      <a:pt x="14" y="14"/>
                    </a:cubicBezTo>
                    <a:cubicBezTo>
                      <a:pt x="12" y="17"/>
                      <a:pt x="9" y="15"/>
                      <a:pt x="9" y="1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2"/>
                      <a:pt x="0" y="14"/>
                      <a:pt x="0" y="16"/>
                    </a:cubicBezTo>
                    <a:cubicBezTo>
                      <a:pt x="1" y="23"/>
                      <a:pt x="8" y="28"/>
                      <a:pt x="15" y="26"/>
                    </a:cubicBezTo>
                    <a:cubicBezTo>
                      <a:pt x="17" y="26"/>
                      <a:pt x="18" y="26"/>
                      <a:pt x="19" y="2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2" y="47"/>
                      <a:pt x="53" y="47"/>
                      <a:pt x="55" y="47"/>
                    </a:cubicBezTo>
                    <a:cubicBezTo>
                      <a:pt x="58" y="46"/>
                      <a:pt x="60" y="44"/>
                      <a:pt x="60" y="40"/>
                    </a:cubicBezTo>
                    <a:cubicBezTo>
                      <a:pt x="59" y="38"/>
                      <a:pt x="57" y="37"/>
                      <a:pt x="55" y="3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5" y="12"/>
                    </a:cubicBezTo>
                    <a:cubicBezTo>
                      <a:pt x="24" y="5"/>
                      <a:pt x="17" y="0"/>
                      <a:pt x="11" y="1"/>
                    </a:cubicBezTo>
                    <a:cubicBezTo>
                      <a:pt x="9" y="2"/>
                      <a:pt x="7" y="2"/>
                      <a:pt x="6" y="3"/>
                    </a:cubicBezTo>
                    <a:lnTo>
                      <a:pt x="12" y="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72" name="Group 971"/>
          <p:cNvGrpSpPr/>
          <p:nvPr/>
        </p:nvGrpSpPr>
        <p:grpSpPr>
          <a:xfrm>
            <a:off x="7636293" y="3603840"/>
            <a:ext cx="492894" cy="492894"/>
            <a:chOff x="457200" y="2841460"/>
            <a:chExt cx="502920" cy="502920"/>
          </a:xfrm>
        </p:grpSpPr>
        <p:sp>
          <p:nvSpPr>
            <p:cNvPr id="973" name="Oval 972"/>
            <p:cNvSpPr/>
            <p:nvPr/>
          </p:nvSpPr>
          <p:spPr bwMode="auto">
            <a:xfrm>
              <a:off x="457200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74" name="Group 59"/>
            <p:cNvGrpSpPr>
              <a:grpSpLocks noChangeAspect="1"/>
            </p:cNvGrpSpPr>
            <p:nvPr/>
          </p:nvGrpSpPr>
          <p:grpSpPr bwMode="auto">
            <a:xfrm>
              <a:off x="602672" y="3001480"/>
              <a:ext cx="211976" cy="182880"/>
              <a:chOff x="897" y="1587"/>
              <a:chExt cx="357" cy="308"/>
            </a:xfrm>
            <a:solidFill>
              <a:srgbClr val="0078D7"/>
            </a:solidFill>
          </p:grpSpPr>
          <p:sp>
            <p:nvSpPr>
              <p:cNvPr id="975" name="Line 60"/>
              <p:cNvSpPr>
                <a:spLocks noChangeShapeType="1"/>
              </p:cNvSpPr>
              <p:nvPr/>
            </p:nvSpPr>
            <p:spPr bwMode="auto">
              <a:xfrm flipV="1">
                <a:off x="950" y="1587"/>
                <a:ext cx="0" cy="308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6" name="Freeform 61"/>
              <p:cNvSpPr>
                <a:spLocks/>
              </p:cNvSpPr>
              <p:nvPr/>
            </p:nvSpPr>
            <p:spPr bwMode="auto">
              <a:xfrm>
                <a:off x="897" y="1587"/>
                <a:ext cx="108" cy="54"/>
              </a:xfrm>
              <a:custGeom>
                <a:avLst/>
                <a:gdLst>
                  <a:gd name="T0" fmla="*/ 0 w 108"/>
                  <a:gd name="T1" fmla="*/ 54 h 54"/>
                  <a:gd name="T2" fmla="*/ 53 w 108"/>
                  <a:gd name="T3" fmla="*/ 0 h 54"/>
                  <a:gd name="T4" fmla="*/ 108 w 108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0" y="54"/>
                    </a:moveTo>
                    <a:lnTo>
                      <a:pt x="53" y="0"/>
                    </a:lnTo>
                    <a:lnTo>
                      <a:pt x="108" y="54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7" name="Freeform 62"/>
              <p:cNvSpPr>
                <a:spLocks/>
              </p:cNvSpPr>
              <p:nvPr/>
            </p:nvSpPr>
            <p:spPr bwMode="auto">
              <a:xfrm>
                <a:off x="897" y="1841"/>
                <a:ext cx="108" cy="54"/>
              </a:xfrm>
              <a:custGeom>
                <a:avLst/>
                <a:gdLst>
                  <a:gd name="T0" fmla="*/ 108 w 108"/>
                  <a:gd name="T1" fmla="*/ 0 h 54"/>
                  <a:gd name="T2" fmla="*/ 53 w 108"/>
                  <a:gd name="T3" fmla="*/ 54 h 54"/>
                  <a:gd name="T4" fmla="*/ 0 w 108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108" y="0"/>
                    </a:moveTo>
                    <a:lnTo>
                      <a:pt x="53" y="5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8" name="Line 63"/>
              <p:cNvSpPr>
                <a:spLocks noChangeShapeType="1"/>
              </p:cNvSpPr>
              <p:nvPr/>
            </p:nvSpPr>
            <p:spPr bwMode="auto">
              <a:xfrm>
                <a:off x="1057" y="1627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9" name="Line 64"/>
              <p:cNvSpPr>
                <a:spLocks noChangeShapeType="1"/>
              </p:cNvSpPr>
              <p:nvPr/>
            </p:nvSpPr>
            <p:spPr bwMode="auto">
              <a:xfrm>
                <a:off x="1057" y="1869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0" name="Line 65"/>
              <p:cNvSpPr>
                <a:spLocks noChangeShapeType="1"/>
              </p:cNvSpPr>
              <p:nvPr/>
            </p:nvSpPr>
            <p:spPr bwMode="auto">
              <a:xfrm>
                <a:off x="1012" y="178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1" name="Line 66"/>
              <p:cNvSpPr>
                <a:spLocks noChangeShapeType="1"/>
              </p:cNvSpPr>
              <p:nvPr/>
            </p:nvSpPr>
            <p:spPr bwMode="auto">
              <a:xfrm>
                <a:off x="1012" y="170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82" name="Group 981"/>
          <p:cNvGrpSpPr/>
          <p:nvPr/>
        </p:nvGrpSpPr>
        <p:grpSpPr>
          <a:xfrm>
            <a:off x="3255510" y="5490915"/>
            <a:ext cx="492894" cy="492894"/>
            <a:chOff x="4297892" y="4233356"/>
            <a:chExt cx="502920" cy="502920"/>
          </a:xfrm>
        </p:grpSpPr>
        <p:sp>
          <p:nvSpPr>
            <p:cNvPr id="983" name="Oval 982"/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84" name="Group 983"/>
            <p:cNvGrpSpPr>
              <a:grpSpLocks noChangeAspect="1"/>
            </p:cNvGrpSpPr>
            <p:nvPr/>
          </p:nvGrpSpPr>
          <p:grpSpPr>
            <a:xfrm>
              <a:off x="4457912" y="4387032"/>
              <a:ext cx="182880" cy="195568"/>
              <a:chOff x="7621033" y="3475768"/>
              <a:chExt cx="200024" cy="213901"/>
            </a:xfrm>
            <a:solidFill>
              <a:srgbClr val="0078D7"/>
            </a:solidFill>
          </p:grpSpPr>
          <p:sp>
            <p:nvSpPr>
              <p:cNvPr id="985" name="Freeform 20"/>
              <p:cNvSpPr>
                <a:spLocks/>
              </p:cNvSpPr>
              <p:nvPr/>
            </p:nvSpPr>
            <p:spPr bwMode="auto">
              <a:xfrm>
                <a:off x="7623015" y="3475768"/>
                <a:ext cx="189315" cy="207157"/>
              </a:xfrm>
              <a:custGeom>
                <a:avLst/>
                <a:gdLst>
                  <a:gd name="T0" fmla="*/ 96 w 96"/>
                  <a:gd name="T1" fmla="*/ 48 h 104"/>
                  <a:gd name="T2" fmla="*/ 48 w 96"/>
                  <a:gd name="T3" fmla="*/ 0 h 104"/>
                  <a:gd name="T4" fmla="*/ 0 w 96"/>
                  <a:gd name="T5" fmla="*/ 48 h 104"/>
                  <a:gd name="T6" fmla="*/ 0 w 96"/>
                  <a:gd name="T7" fmla="*/ 87 h 104"/>
                  <a:gd name="T8" fmla="*/ 14 w 96"/>
                  <a:gd name="T9" fmla="*/ 103 h 104"/>
                  <a:gd name="T10" fmla="*/ 35 w 96"/>
                  <a:gd name="T11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04">
                    <a:moveTo>
                      <a:pt x="96" y="48"/>
                    </a:moveTo>
                    <a:cubicBezTo>
                      <a:pt x="96" y="21"/>
                      <a:pt x="75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4" y="101"/>
                      <a:pt x="14" y="103"/>
                    </a:cubicBezTo>
                    <a:cubicBezTo>
                      <a:pt x="24" y="104"/>
                      <a:pt x="35" y="103"/>
                      <a:pt x="35" y="10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6" name="Freeform 21"/>
              <p:cNvSpPr>
                <a:spLocks/>
              </p:cNvSpPr>
              <p:nvPr/>
            </p:nvSpPr>
            <p:spPr bwMode="auto">
              <a:xfrm>
                <a:off x="7621033" y="3566957"/>
                <a:ext cx="33700" cy="70374"/>
              </a:xfrm>
              <a:custGeom>
                <a:avLst/>
                <a:gdLst>
                  <a:gd name="T0" fmla="*/ 17 w 17"/>
                  <a:gd name="T1" fmla="*/ 1 h 35"/>
                  <a:gd name="T2" fmla="*/ 17 w 17"/>
                  <a:gd name="T3" fmla="*/ 34 h 35"/>
                  <a:gd name="T4" fmla="*/ 1 w 17"/>
                  <a:gd name="T5" fmla="*/ 30 h 35"/>
                  <a:gd name="T6" fmla="*/ 1 w 17"/>
                  <a:gd name="T7" fmla="*/ 5 h 35"/>
                  <a:gd name="T8" fmla="*/ 17 w 17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5">
                    <a:moveTo>
                      <a:pt x="17" y="1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" y="35"/>
                      <a:pt x="1" y="30"/>
                    </a:cubicBezTo>
                    <a:cubicBezTo>
                      <a:pt x="1" y="26"/>
                      <a:pt x="1" y="5"/>
                      <a:pt x="1" y="5"/>
                    </a:cubicBezTo>
                    <a:cubicBezTo>
                      <a:pt x="1" y="5"/>
                      <a:pt x="0" y="0"/>
                      <a:pt x="17" y="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7" name="Oval 22"/>
              <p:cNvSpPr>
                <a:spLocks noChangeArrowheads="1"/>
              </p:cNvSpPr>
              <p:nvPr/>
            </p:nvSpPr>
            <p:spPr bwMode="auto">
              <a:xfrm>
                <a:off x="7674557" y="3661916"/>
                <a:ext cx="29735" cy="27753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8" name="Oval 23"/>
              <p:cNvSpPr>
                <a:spLocks noChangeArrowheads="1"/>
              </p:cNvSpPr>
              <p:nvPr/>
            </p:nvSpPr>
            <p:spPr bwMode="auto">
              <a:xfrm>
                <a:off x="7793304" y="3561408"/>
                <a:ext cx="27753" cy="29735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96" name="Group 995"/>
          <p:cNvGrpSpPr/>
          <p:nvPr/>
        </p:nvGrpSpPr>
        <p:grpSpPr>
          <a:xfrm>
            <a:off x="126080" y="2277055"/>
            <a:ext cx="12114008" cy="4048703"/>
            <a:chOff x="126878" y="2753588"/>
            <a:chExt cx="12360426" cy="4131060"/>
          </a:xfrm>
        </p:grpSpPr>
        <p:sp>
          <p:nvSpPr>
            <p:cNvPr id="1006" name="Customer text"/>
            <p:cNvSpPr/>
            <p:nvPr/>
          </p:nvSpPr>
          <p:spPr>
            <a:xfrm>
              <a:off x="5297152" y="4206109"/>
              <a:ext cx="1219944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Forecast</a:t>
              </a:r>
            </a:p>
          </p:txBody>
        </p:sp>
        <p:sp>
          <p:nvSpPr>
            <p:cNvPr id="1007" name="Customer text"/>
            <p:cNvSpPr/>
            <p:nvPr/>
          </p:nvSpPr>
          <p:spPr>
            <a:xfrm>
              <a:off x="10859674" y="5293833"/>
              <a:ext cx="1627630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Equipment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maintenance</a:t>
              </a:r>
            </a:p>
          </p:txBody>
        </p:sp>
        <p:sp>
          <p:nvSpPr>
            <p:cNvPr id="1008" name="Customer text"/>
            <p:cNvSpPr/>
            <p:nvPr/>
          </p:nvSpPr>
          <p:spPr>
            <a:xfrm>
              <a:off x="8212121" y="4192616"/>
              <a:ext cx="1095062" cy="263492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Accounts</a:t>
              </a:r>
            </a:p>
          </p:txBody>
        </p:sp>
        <p:sp>
          <p:nvSpPr>
            <p:cNvPr id="1009" name="Customer text"/>
            <p:cNvSpPr/>
            <p:nvPr/>
          </p:nvSpPr>
          <p:spPr>
            <a:xfrm>
              <a:off x="6879675" y="6621062"/>
              <a:ext cx="1732966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Opportunities</a:t>
              </a:r>
            </a:p>
          </p:txBody>
        </p:sp>
        <p:sp>
          <p:nvSpPr>
            <p:cNvPr id="1010" name="Customer text"/>
            <p:cNvSpPr/>
            <p:nvPr/>
          </p:nvSpPr>
          <p:spPr>
            <a:xfrm>
              <a:off x="2096107" y="6067791"/>
              <a:ext cx="1231648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Service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requests</a:t>
              </a:r>
            </a:p>
          </p:txBody>
        </p:sp>
        <p:sp>
          <p:nvSpPr>
            <p:cNvPr id="1011" name="Customer text"/>
            <p:cNvSpPr/>
            <p:nvPr/>
          </p:nvSpPr>
          <p:spPr>
            <a:xfrm>
              <a:off x="7315398" y="3486541"/>
              <a:ext cx="1071692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Orders</a:t>
              </a:r>
            </a:p>
          </p:txBody>
        </p:sp>
        <p:sp>
          <p:nvSpPr>
            <p:cNvPr id="1012" name="Customer text"/>
            <p:cNvSpPr/>
            <p:nvPr/>
          </p:nvSpPr>
          <p:spPr>
            <a:xfrm>
              <a:off x="937087" y="4907946"/>
              <a:ext cx="1190684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Support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case</a:t>
              </a:r>
            </a:p>
          </p:txBody>
        </p:sp>
        <p:sp>
          <p:nvSpPr>
            <p:cNvPr id="1013" name="Customer text"/>
            <p:cNvSpPr/>
            <p:nvPr/>
          </p:nvSpPr>
          <p:spPr>
            <a:xfrm>
              <a:off x="126878" y="2753588"/>
              <a:ext cx="1415010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Shipments</a:t>
              </a:r>
            </a:p>
          </p:txBody>
        </p:sp>
      </p:grpSp>
      <p:cxnSp>
        <p:nvCxnSpPr>
          <p:cNvPr id="1022" name="Straight Connector 1021"/>
          <p:cNvCxnSpPr/>
          <p:nvPr/>
        </p:nvCxnSpPr>
        <p:spPr>
          <a:xfrm flipH="1" flipV="1">
            <a:off x="3855575" y="4648883"/>
            <a:ext cx="1045534" cy="89617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266" name="Mobile node 1"/>
          <p:cNvSpPr/>
          <p:nvPr/>
        </p:nvSpPr>
        <p:spPr bwMode="auto">
          <a:xfrm>
            <a:off x="1235879" y="365175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7" name="Mobile node 1"/>
          <p:cNvSpPr/>
          <p:nvPr/>
        </p:nvSpPr>
        <p:spPr bwMode="auto">
          <a:xfrm>
            <a:off x="3693278" y="1859163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8" name="Mobile node 1"/>
          <p:cNvSpPr/>
          <p:nvPr/>
        </p:nvSpPr>
        <p:spPr bwMode="auto">
          <a:xfrm>
            <a:off x="4215623" y="3016634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2" name="Mobile node 1"/>
          <p:cNvSpPr/>
          <p:nvPr/>
        </p:nvSpPr>
        <p:spPr bwMode="auto">
          <a:xfrm>
            <a:off x="4868556" y="544435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3" name="Mobile node 1"/>
          <p:cNvSpPr/>
          <p:nvPr/>
        </p:nvSpPr>
        <p:spPr bwMode="auto">
          <a:xfrm>
            <a:off x="3663599" y="445902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4" name="Mobile node 1"/>
          <p:cNvSpPr/>
          <p:nvPr/>
        </p:nvSpPr>
        <p:spPr bwMode="auto">
          <a:xfrm>
            <a:off x="1787904" y="560462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5" name="Mobile node 1"/>
          <p:cNvSpPr/>
          <p:nvPr/>
        </p:nvSpPr>
        <p:spPr bwMode="auto">
          <a:xfrm>
            <a:off x="5907312" y="473800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6" name="Mobile node 1"/>
          <p:cNvSpPr/>
          <p:nvPr/>
        </p:nvSpPr>
        <p:spPr bwMode="auto">
          <a:xfrm>
            <a:off x="9308495" y="393073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7" name="Mobile node 1"/>
          <p:cNvSpPr/>
          <p:nvPr/>
        </p:nvSpPr>
        <p:spPr bwMode="auto">
          <a:xfrm>
            <a:off x="10519389" y="2921662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8" name="Mobile node 1"/>
          <p:cNvSpPr/>
          <p:nvPr/>
        </p:nvSpPr>
        <p:spPr bwMode="auto">
          <a:xfrm>
            <a:off x="8471556" y="46192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9" name="Mobile node 1"/>
          <p:cNvSpPr/>
          <p:nvPr/>
        </p:nvSpPr>
        <p:spPr bwMode="auto">
          <a:xfrm>
            <a:off x="8637756" y="264861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0" name="Mobile node 1"/>
          <p:cNvSpPr/>
          <p:nvPr/>
        </p:nvSpPr>
        <p:spPr bwMode="auto">
          <a:xfrm>
            <a:off x="6744254" y="21618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1" name="Mobile node 1"/>
          <p:cNvSpPr/>
          <p:nvPr/>
        </p:nvSpPr>
        <p:spPr bwMode="auto">
          <a:xfrm>
            <a:off x="6453401" y="399009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2" name="Mobile node 1"/>
          <p:cNvSpPr/>
          <p:nvPr/>
        </p:nvSpPr>
        <p:spPr bwMode="auto">
          <a:xfrm>
            <a:off x="9255073" y="565210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3" name="Mobile node 1"/>
          <p:cNvSpPr/>
          <p:nvPr/>
        </p:nvSpPr>
        <p:spPr bwMode="auto">
          <a:xfrm>
            <a:off x="5094115" y="229840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3" name="Mobile node 1">
            <a:extLst>
              <a:ext uri="{FF2B5EF4-FFF2-40B4-BE49-F238E27FC236}">
                <a16:creationId xmlns:a16="http://schemas.microsoft.com/office/drawing/2014/main" id="{8773B64D-6EF5-4340-9E96-954E196D443A}"/>
              </a:ext>
            </a:extLst>
          </p:cNvPr>
          <p:cNvSpPr/>
          <p:nvPr/>
        </p:nvSpPr>
        <p:spPr bwMode="auto">
          <a:xfrm>
            <a:off x="3060313" y="327721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4" name="Mobile node 1">
            <a:extLst>
              <a:ext uri="{FF2B5EF4-FFF2-40B4-BE49-F238E27FC236}">
                <a16:creationId xmlns:a16="http://schemas.microsoft.com/office/drawing/2014/main" id="{FA1BDF4D-5F5C-4783-B225-3A5037DAD901}"/>
              </a:ext>
            </a:extLst>
          </p:cNvPr>
          <p:cNvSpPr/>
          <p:nvPr/>
        </p:nvSpPr>
        <p:spPr bwMode="auto">
          <a:xfrm>
            <a:off x="9410119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2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3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78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4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98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8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85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6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97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86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94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78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78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6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4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0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2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5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4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7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3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9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8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7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3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9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26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500" fill="hold"/>
                                        <p:tgtEl>
                                          <p:spTgt spid="26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500" fill="hold"/>
                                        <p:tgtEl>
                                          <p:spTgt spid="26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500" fill="hold"/>
                                        <p:tgtEl>
                                          <p:spTgt spid="27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500" fill="hold"/>
                                        <p:tgtEl>
                                          <p:spTgt spid="27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500" fill="hold"/>
                                        <p:tgtEl>
                                          <p:spTgt spid="27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500" fill="hold"/>
                                        <p:tgtEl>
                                          <p:spTgt spid="27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500" fill="hold"/>
                                        <p:tgtEl>
                                          <p:spTgt spid="27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500" fill="hold"/>
                                        <p:tgtEl>
                                          <p:spTgt spid="27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" dur="500" fill="hold"/>
                                        <p:tgtEl>
                                          <p:spTgt spid="27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500" fill="hold"/>
                                        <p:tgtEl>
                                          <p:spTgt spid="27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500" fill="hold"/>
                                        <p:tgtEl>
                                          <p:spTgt spid="28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500" fill="hold"/>
                                        <p:tgtEl>
                                          <p:spTgt spid="28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500" fill="hold"/>
                                        <p:tgtEl>
                                          <p:spTgt spid="28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500" fill="hold"/>
                                        <p:tgtEl>
                                          <p:spTgt spid="28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500" fill="hold"/>
                                        <p:tgtEl>
                                          <p:spTgt spid="15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500" fill="hold"/>
                                        <p:tgtEl>
                                          <p:spTgt spid="15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" grpId="0" animBg="1"/>
      <p:bldP spid="786" grpId="1" animBg="1"/>
      <p:bldP spid="787" grpId="0" animBg="1"/>
      <p:bldP spid="787" grpId="1" animBg="1"/>
      <p:bldP spid="788" grpId="0" animBg="1"/>
      <p:bldP spid="788" grpId="1" animBg="1"/>
      <p:bldP spid="789" grpId="0" animBg="1"/>
      <p:bldP spid="789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Straight Connector 777"/>
          <p:cNvCxnSpPr/>
          <p:nvPr/>
        </p:nvCxnSpPr>
        <p:spPr>
          <a:xfrm flipH="1" flipV="1">
            <a:off x="2287278" y="4648882"/>
            <a:ext cx="1269575" cy="1045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79" name="Straight Connector 778"/>
          <p:cNvCxnSpPr/>
          <p:nvPr/>
        </p:nvCxnSpPr>
        <p:spPr>
          <a:xfrm flipH="1">
            <a:off x="7738981" y="3902073"/>
            <a:ext cx="149362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0" name="Straight Connector 779"/>
          <p:cNvCxnSpPr/>
          <p:nvPr/>
        </p:nvCxnSpPr>
        <p:spPr>
          <a:xfrm flipH="1">
            <a:off x="10427492" y="3080585"/>
            <a:ext cx="224042" cy="194170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1" name="Straight Connector 780"/>
          <p:cNvCxnSpPr/>
          <p:nvPr/>
        </p:nvCxnSpPr>
        <p:spPr>
          <a:xfrm flipH="1" flipV="1">
            <a:off x="5199830" y="2408455"/>
            <a:ext cx="1344255" cy="164297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2" name="Straight Connector 781"/>
          <p:cNvCxnSpPr/>
          <p:nvPr/>
        </p:nvCxnSpPr>
        <p:spPr>
          <a:xfrm flipV="1">
            <a:off x="4303660" y="2408455"/>
            <a:ext cx="896170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3" name="Straight Connector 782"/>
          <p:cNvCxnSpPr/>
          <p:nvPr/>
        </p:nvCxnSpPr>
        <p:spPr>
          <a:xfrm flipV="1">
            <a:off x="1881741" y="3827392"/>
            <a:ext cx="3094047" cy="1897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784" name="TextBox 783"/>
          <p:cNvSpPr txBox="1"/>
          <p:nvPr/>
        </p:nvSpPr>
        <p:spPr>
          <a:xfrm>
            <a:off x="282547" y="443300"/>
            <a:ext cx="10260849" cy="628592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8960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Connected Data: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Dynamics 365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5221">
                      <a:srgbClr val="DC3C00"/>
                    </a:gs>
                    <a:gs pos="43000">
                      <a:srgbClr val="DC3C0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Office 365</a:t>
            </a:r>
            <a:endParaRPr kumimoji="0" lang="en-US" sz="2400" b="0" i="0" u="none" strike="noStrike" kern="0" cap="none" spc="-29" normalizeH="0" baseline="0" noProof="0">
              <a:ln>
                <a:noFill/>
              </a:ln>
              <a:gradFill>
                <a:gsLst>
                  <a:gs pos="17699">
                    <a:srgbClr val="0078D7"/>
                  </a:gs>
                  <a:gs pos="48673">
                    <a:srgbClr val="0078D7"/>
                  </a:gs>
                </a:gsLst>
                <a:lin ang="5400000" scaled="1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85" name="Mobile node 1"/>
          <p:cNvSpPr/>
          <p:nvPr/>
        </p:nvSpPr>
        <p:spPr bwMode="auto">
          <a:xfrm>
            <a:off x="7482948" y="5823678"/>
            <a:ext cx="8960" cy="8960"/>
          </a:xfrm>
          <a:prstGeom prst="ellipse">
            <a:avLst/>
          </a:prstGeom>
          <a:solidFill>
            <a:srgbClr val="FFFFFF">
              <a:lumMod val="8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6" name="Mobile node 1"/>
          <p:cNvSpPr/>
          <p:nvPr/>
        </p:nvSpPr>
        <p:spPr bwMode="auto">
          <a:xfrm>
            <a:off x="913799" y="468459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7" name="Mobile node 1"/>
          <p:cNvSpPr/>
          <p:nvPr/>
        </p:nvSpPr>
        <p:spPr bwMode="auto">
          <a:xfrm>
            <a:off x="7993312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8" name="Mobile node 1"/>
          <p:cNvSpPr/>
          <p:nvPr/>
        </p:nvSpPr>
        <p:spPr bwMode="auto">
          <a:xfrm>
            <a:off x="11083898" y="392172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9" name="Mobile node 1"/>
          <p:cNvSpPr/>
          <p:nvPr/>
        </p:nvSpPr>
        <p:spPr bwMode="auto">
          <a:xfrm>
            <a:off x="3901028" y="381796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790" name="Straight Connector 789"/>
          <p:cNvCxnSpPr/>
          <p:nvPr/>
        </p:nvCxnSpPr>
        <p:spPr>
          <a:xfrm>
            <a:off x="1689830" y="2408454"/>
            <a:ext cx="1493617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1" name="Straight Connector 790"/>
          <p:cNvCxnSpPr/>
          <p:nvPr/>
        </p:nvCxnSpPr>
        <p:spPr>
          <a:xfrm flipV="1">
            <a:off x="1764510" y="1960372"/>
            <a:ext cx="2091065" cy="4480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2" name="Straight Connector 791"/>
          <p:cNvCxnSpPr/>
          <p:nvPr/>
        </p:nvCxnSpPr>
        <p:spPr>
          <a:xfrm flipH="1" flipV="1">
            <a:off x="3829939" y="1984385"/>
            <a:ext cx="473722" cy="10961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3" name="Straight Connector 792"/>
          <p:cNvCxnSpPr/>
          <p:nvPr/>
        </p:nvCxnSpPr>
        <p:spPr>
          <a:xfrm flipH="1">
            <a:off x="1913872" y="4574200"/>
            <a:ext cx="448085" cy="112021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4" name="Straight Connector 793"/>
          <p:cNvCxnSpPr/>
          <p:nvPr/>
        </p:nvCxnSpPr>
        <p:spPr>
          <a:xfrm flipH="1" flipV="1">
            <a:off x="3855575" y="1960370"/>
            <a:ext cx="1344255" cy="44808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5" name="Straight Connector 794"/>
          <p:cNvCxnSpPr/>
          <p:nvPr/>
        </p:nvCxnSpPr>
        <p:spPr>
          <a:xfrm flipV="1">
            <a:off x="6842809" y="2259093"/>
            <a:ext cx="0" cy="104553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6" name="Straight Connector 795"/>
          <p:cNvCxnSpPr/>
          <p:nvPr/>
        </p:nvCxnSpPr>
        <p:spPr>
          <a:xfrm flipH="1" flipV="1">
            <a:off x="6842809" y="2259093"/>
            <a:ext cx="1941703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7" name="Straight Connector 796"/>
          <p:cNvCxnSpPr/>
          <p:nvPr/>
        </p:nvCxnSpPr>
        <p:spPr>
          <a:xfrm flipV="1">
            <a:off x="7888342" y="1811008"/>
            <a:ext cx="1642979" cy="20163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8" name="Straight Connector 797"/>
          <p:cNvCxnSpPr/>
          <p:nvPr/>
        </p:nvCxnSpPr>
        <p:spPr>
          <a:xfrm flipH="1" flipV="1">
            <a:off x="9531321" y="1811009"/>
            <a:ext cx="1120213" cy="119489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9" name="Straight Connector 798"/>
          <p:cNvCxnSpPr>
            <a:stCxn id="956" idx="4"/>
          </p:cNvCxnSpPr>
          <p:nvPr/>
        </p:nvCxnSpPr>
        <p:spPr>
          <a:xfrm flipH="1">
            <a:off x="7738981" y="4680340"/>
            <a:ext cx="889886" cy="108875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0" name="Straight Connector 799"/>
          <p:cNvCxnSpPr/>
          <p:nvPr/>
        </p:nvCxnSpPr>
        <p:spPr>
          <a:xfrm flipH="1" flipV="1">
            <a:off x="9381961" y="4051435"/>
            <a:ext cx="1045533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1" name="Straight Connector 800"/>
          <p:cNvCxnSpPr/>
          <p:nvPr/>
        </p:nvCxnSpPr>
        <p:spPr>
          <a:xfrm>
            <a:off x="6544086" y="4051435"/>
            <a:ext cx="1194894" cy="171766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2" name="Straight Connector 801"/>
          <p:cNvCxnSpPr/>
          <p:nvPr/>
        </p:nvCxnSpPr>
        <p:spPr>
          <a:xfrm>
            <a:off x="5052025" y="3975198"/>
            <a:ext cx="969296" cy="82304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3" name="Straight Connector 802"/>
          <p:cNvCxnSpPr/>
          <p:nvPr/>
        </p:nvCxnSpPr>
        <p:spPr>
          <a:xfrm flipH="1">
            <a:off x="4975787" y="3080583"/>
            <a:ext cx="1941703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4" name="Straight Connector 803"/>
          <p:cNvCxnSpPr/>
          <p:nvPr/>
        </p:nvCxnSpPr>
        <p:spPr>
          <a:xfrm>
            <a:off x="1017702" y="4798244"/>
            <a:ext cx="886430" cy="96435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5" name="Straight Connector 804"/>
          <p:cNvCxnSpPr/>
          <p:nvPr/>
        </p:nvCxnSpPr>
        <p:spPr>
          <a:xfrm flipH="1">
            <a:off x="7738980" y="5769095"/>
            <a:ext cx="1642979" cy="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6" name="Straight Connector 805"/>
          <p:cNvCxnSpPr>
            <a:cxnSpLocks/>
            <a:endCxn id="154" idx="2"/>
          </p:cNvCxnSpPr>
          <p:nvPr/>
        </p:nvCxnSpPr>
        <p:spPr>
          <a:xfrm>
            <a:off x="8096151" y="1827242"/>
            <a:ext cx="1313967" cy="80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7" name="Straight Connector 806"/>
          <p:cNvCxnSpPr/>
          <p:nvPr/>
        </p:nvCxnSpPr>
        <p:spPr>
          <a:xfrm flipH="1" flipV="1">
            <a:off x="3183447" y="3379308"/>
            <a:ext cx="821489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8" name="Straight Connector 807"/>
          <p:cNvCxnSpPr/>
          <p:nvPr/>
        </p:nvCxnSpPr>
        <p:spPr>
          <a:xfrm flipV="1">
            <a:off x="2361958" y="3354361"/>
            <a:ext cx="801543" cy="121984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9" name="Straight Connector 808"/>
          <p:cNvCxnSpPr/>
          <p:nvPr/>
        </p:nvCxnSpPr>
        <p:spPr>
          <a:xfrm flipH="1">
            <a:off x="1017700" y="2408455"/>
            <a:ext cx="746809" cy="238978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0" name="Straight Connector 809"/>
          <p:cNvCxnSpPr>
            <a:stCxn id="906" idx="2"/>
          </p:cNvCxnSpPr>
          <p:nvPr/>
        </p:nvCxnSpPr>
        <p:spPr>
          <a:xfrm flipH="1">
            <a:off x="6021319" y="4087893"/>
            <a:ext cx="551582" cy="71035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1" name="Straight Connector 810"/>
          <p:cNvCxnSpPr/>
          <p:nvPr/>
        </p:nvCxnSpPr>
        <p:spPr>
          <a:xfrm>
            <a:off x="5199830" y="2408455"/>
            <a:ext cx="1717660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2" name="Straight Connector 811"/>
          <p:cNvCxnSpPr/>
          <p:nvPr/>
        </p:nvCxnSpPr>
        <p:spPr>
          <a:xfrm>
            <a:off x="6021320" y="4872924"/>
            <a:ext cx="1717660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3" name="Straight Connector 812"/>
          <p:cNvCxnSpPr/>
          <p:nvPr/>
        </p:nvCxnSpPr>
        <p:spPr>
          <a:xfrm flipH="1">
            <a:off x="3183446" y="3155264"/>
            <a:ext cx="1120213" cy="2240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4" name="Straight Connector 813"/>
          <p:cNvCxnSpPr/>
          <p:nvPr/>
        </p:nvCxnSpPr>
        <p:spPr>
          <a:xfrm flipV="1">
            <a:off x="6917492" y="1811009"/>
            <a:ext cx="2613830" cy="134425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5" name="Straight Connector 814"/>
          <p:cNvCxnSpPr/>
          <p:nvPr/>
        </p:nvCxnSpPr>
        <p:spPr>
          <a:xfrm>
            <a:off x="6917491" y="3155264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6" name="Straight Connector 815"/>
          <p:cNvCxnSpPr/>
          <p:nvPr/>
        </p:nvCxnSpPr>
        <p:spPr>
          <a:xfrm flipH="1">
            <a:off x="1391108" y="1960369"/>
            <a:ext cx="2464466" cy="17923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7" name="Straight Connector 816"/>
          <p:cNvCxnSpPr/>
          <p:nvPr/>
        </p:nvCxnSpPr>
        <p:spPr>
          <a:xfrm flipV="1">
            <a:off x="10427493" y="4051435"/>
            <a:ext cx="746809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839" name="Group 838"/>
          <p:cNvGrpSpPr/>
          <p:nvPr/>
        </p:nvGrpSpPr>
        <p:grpSpPr>
          <a:xfrm>
            <a:off x="1491306" y="2159772"/>
            <a:ext cx="492894" cy="492894"/>
            <a:chOff x="4297892" y="3537408"/>
            <a:chExt cx="502920" cy="502920"/>
          </a:xfrm>
        </p:grpSpPr>
        <p:sp>
          <p:nvSpPr>
            <p:cNvPr id="840" name="Oval 839"/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1" name="Group 840"/>
            <p:cNvGrpSpPr/>
            <p:nvPr/>
          </p:nvGrpSpPr>
          <p:grpSpPr>
            <a:xfrm>
              <a:off x="4462674" y="3720435"/>
              <a:ext cx="182880" cy="136866"/>
              <a:chOff x="4457912" y="3720435"/>
              <a:chExt cx="182880" cy="136866"/>
            </a:xfrm>
          </p:grpSpPr>
          <p:sp>
            <p:nvSpPr>
              <p:cNvPr id="842" name="Line 37"/>
              <p:cNvSpPr>
                <a:spLocks noChangeShapeType="1"/>
              </p:cNvSpPr>
              <p:nvPr/>
            </p:nvSpPr>
            <p:spPr bwMode="auto">
              <a:xfrm>
                <a:off x="4500977" y="3788868"/>
                <a:ext cx="139815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3" name="Freeform 38"/>
              <p:cNvSpPr>
                <a:spLocks/>
              </p:cNvSpPr>
              <p:nvPr/>
            </p:nvSpPr>
            <p:spPr bwMode="auto">
              <a:xfrm>
                <a:off x="4609525" y="375701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4" name="Rectangle 39"/>
              <p:cNvSpPr>
                <a:spLocks noChangeArrowheads="1"/>
              </p:cNvSpPr>
              <p:nvPr/>
            </p:nvSpPr>
            <p:spPr bwMode="auto">
              <a:xfrm>
                <a:off x="4457912" y="3720435"/>
                <a:ext cx="113858" cy="136866"/>
              </a:xfrm>
              <a:prstGeom prst="rect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45" name="Group 844"/>
          <p:cNvGrpSpPr/>
          <p:nvPr/>
        </p:nvGrpSpPr>
        <p:grpSpPr>
          <a:xfrm>
            <a:off x="2080938" y="4354194"/>
            <a:ext cx="492894" cy="492894"/>
            <a:chOff x="457200" y="3537408"/>
            <a:chExt cx="502920" cy="502920"/>
          </a:xfrm>
        </p:grpSpPr>
        <p:sp>
          <p:nvSpPr>
            <p:cNvPr id="846" name="Oval 845"/>
            <p:cNvSpPr/>
            <p:nvPr/>
          </p:nvSpPr>
          <p:spPr bwMode="auto">
            <a:xfrm>
              <a:off x="457200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7" name="Group 846"/>
            <p:cNvGrpSpPr/>
            <p:nvPr/>
          </p:nvGrpSpPr>
          <p:grpSpPr>
            <a:xfrm>
              <a:off x="609110" y="3692665"/>
              <a:ext cx="199100" cy="182880"/>
              <a:chOff x="61533" y="3545450"/>
              <a:chExt cx="199100" cy="182880"/>
            </a:xfrm>
          </p:grpSpPr>
          <p:sp>
            <p:nvSpPr>
              <p:cNvPr id="848" name="Freeform 43"/>
              <p:cNvSpPr>
                <a:spLocks/>
              </p:cNvSpPr>
              <p:nvPr/>
            </p:nvSpPr>
            <p:spPr bwMode="auto">
              <a:xfrm>
                <a:off x="62108" y="3577610"/>
                <a:ext cx="197760" cy="150720"/>
              </a:xfrm>
              <a:custGeom>
                <a:avLst/>
                <a:gdLst>
                  <a:gd name="T0" fmla="*/ 178 w 210"/>
                  <a:gd name="T1" fmla="*/ 158 h 158"/>
                  <a:gd name="T2" fmla="*/ 32 w 210"/>
                  <a:gd name="T3" fmla="*/ 158 h 158"/>
                  <a:gd name="T4" fmla="*/ 0 w 210"/>
                  <a:gd name="T5" fmla="*/ 126 h 158"/>
                  <a:gd name="T6" fmla="*/ 0 w 210"/>
                  <a:gd name="T7" fmla="*/ 32 h 158"/>
                  <a:gd name="T8" fmla="*/ 32 w 210"/>
                  <a:gd name="T9" fmla="*/ 0 h 158"/>
                  <a:gd name="T10" fmla="*/ 178 w 210"/>
                  <a:gd name="T11" fmla="*/ 0 h 158"/>
                  <a:gd name="T12" fmla="*/ 210 w 210"/>
                  <a:gd name="T13" fmla="*/ 32 h 158"/>
                  <a:gd name="T14" fmla="*/ 210 w 210"/>
                  <a:gd name="T15" fmla="*/ 126 h 158"/>
                  <a:gd name="T16" fmla="*/ 178 w 210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158">
                    <a:moveTo>
                      <a:pt x="178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6" y="158"/>
                      <a:pt x="0" y="152"/>
                      <a:pt x="0" y="1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6"/>
                      <a:pt x="6" y="0"/>
                      <a:pt x="32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204" y="0"/>
                      <a:pt x="210" y="6"/>
                      <a:pt x="210" y="32"/>
                    </a:cubicBezTo>
                    <a:cubicBezTo>
                      <a:pt x="210" y="126"/>
                      <a:pt x="210" y="126"/>
                      <a:pt x="210" y="126"/>
                    </a:cubicBezTo>
                    <a:cubicBezTo>
                      <a:pt x="210" y="152"/>
                      <a:pt x="204" y="158"/>
                      <a:pt x="178" y="158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9" name="Freeform 44"/>
              <p:cNvSpPr>
                <a:spLocks/>
              </p:cNvSpPr>
              <p:nvPr/>
            </p:nvSpPr>
            <p:spPr bwMode="auto">
              <a:xfrm>
                <a:off x="107228" y="3545450"/>
                <a:ext cx="107520" cy="32160"/>
              </a:xfrm>
              <a:custGeom>
                <a:avLst/>
                <a:gdLst>
                  <a:gd name="T0" fmla="*/ 0 w 114"/>
                  <a:gd name="T1" fmla="*/ 34 h 34"/>
                  <a:gd name="T2" fmla="*/ 0 w 114"/>
                  <a:gd name="T3" fmla="*/ 20 h 34"/>
                  <a:gd name="T4" fmla="*/ 20 w 114"/>
                  <a:gd name="T5" fmla="*/ 0 h 34"/>
                  <a:gd name="T6" fmla="*/ 94 w 114"/>
                  <a:gd name="T7" fmla="*/ 0 h 34"/>
                  <a:gd name="T8" fmla="*/ 114 w 114"/>
                  <a:gd name="T9" fmla="*/ 20 h 34"/>
                  <a:gd name="T10" fmla="*/ 114 w 114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34">
                    <a:moveTo>
                      <a:pt x="0" y="3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"/>
                      <a:pt x="2" y="0"/>
                      <a:pt x="20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2" y="0"/>
                      <a:pt x="114" y="3"/>
                      <a:pt x="114" y="20"/>
                    </a:cubicBezTo>
                    <a:cubicBezTo>
                      <a:pt x="114" y="34"/>
                      <a:pt x="114" y="34"/>
                      <a:pt x="114" y="3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0" name="Freeform: Shape 849"/>
              <p:cNvSpPr/>
              <p:nvPr/>
            </p:nvSpPr>
            <p:spPr bwMode="auto">
              <a:xfrm rot="10800000">
                <a:off x="61533" y="3636470"/>
                <a:ext cx="199100" cy="34125"/>
              </a:xfrm>
              <a:custGeom>
                <a:avLst/>
                <a:gdLst>
                  <a:gd name="connsiteX0" fmla="*/ 0 w 135731"/>
                  <a:gd name="connsiteY0" fmla="*/ 71437 h 71437"/>
                  <a:gd name="connsiteX1" fmla="*/ 71437 w 135731"/>
                  <a:gd name="connsiteY1" fmla="*/ 0 h 71437"/>
                  <a:gd name="connsiteX2" fmla="*/ 135731 w 135731"/>
                  <a:gd name="connsiteY2" fmla="*/ 64294 h 71437"/>
                  <a:gd name="connsiteX0" fmla="*/ 0 w 135731"/>
                  <a:gd name="connsiteY0" fmla="*/ 71460 h 71460"/>
                  <a:gd name="connsiteX1" fmla="*/ 71437 w 135731"/>
                  <a:gd name="connsiteY1" fmla="*/ 23 h 71460"/>
                  <a:gd name="connsiteX2" fmla="*/ 135731 w 135731"/>
                  <a:gd name="connsiteY2" fmla="*/ 64317 h 71460"/>
                  <a:gd name="connsiteX0" fmla="*/ 0 w 197540"/>
                  <a:gd name="connsiteY0" fmla="*/ 62679 h 64296"/>
                  <a:gd name="connsiteX1" fmla="*/ 133246 w 197540"/>
                  <a:gd name="connsiteY1" fmla="*/ 2 h 64296"/>
                  <a:gd name="connsiteX2" fmla="*/ 197540 w 197540"/>
                  <a:gd name="connsiteY2" fmla="*/ 64296 h 64296"/>
                  <a:gd name="connsiteX0" fmla="*/ 0 w 197540"/>
                  <a:gd name="connsiteY0" fmla="*/ 32508 h 34125"/>
                  <a:gd name="connsiteX1" fmla="*/ 98691 w 197540"/>
                  <a:gd name="connsiteY1" fmla="*/ 6 h 34125"/>
                  <a:gd name="connsiteX2" fmla="*/ 197540 w 197540"/>
                  <a:gd name="connsiteY2" fmla="*/ 34125 h 3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540" h="34125">
                    <a:moveTo>
                      <a:pt x="0" y="32508"/>
                    </a:moveTo>
                    <a:cubicBezTo>
                      <a:pt x="23812" y="8696"/>
                      <a:pt x="65768" y="-264"/>
                      <a:pt x="98691" y="6"/>
                    </a:cubicBezTo>
                    <a:cubicBezTo>
                      <a:pt x="131614" y="276"/>
                      <a:pt x="176109" y="12694"/>
                      <a:pt x="197540" y="34125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851" name="Straight Connector 850"/>
              <p:cNvCxnSpPr/>
              <p:nvPr/>
            </p:nvCxnSpPr>
            <p:spPr>
              <a:xfrm>
                <a:off x="10722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52" name="Straight Connector 851"/>
              <p:cNvCxnSpPr/>
              <p:nvPr/>
            </p:nvCxnSpPr>
            <p:spPr>
              <a:xfrm>
                <a:off x="21474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</p:grpSp>
      </p:grpSp>
      <p:grpSp>
        <p:nvGrpSpPr>
          <p:cNvPr id="853" name="Group 852"/>
          <p:cNvGrpSpPr/>
          <p:nvPr/>
        </p:nvGrpSpPr>
        <p:grpSpPr>
          <a:xfrm>
            <a:off x="4706624" y="3583335"/>
            <a:ext cx="492894" cy="492894"/>
            <a:chOff x="4297892" y="2841460"/>
            <a:chExt cx="502920" cy="502920"/>
          </a:xfrm>
        </p:grpSpPr>
        <p:sp>
          <p:nvSpPr>
            <p:cNvPr id="854" name="Oval 853"/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55" name="Group 854"/>
            <p:cNvGrpSpPr/>
            <p:nvPr/>
          </p:nvGrpSpPr>
          <p:grpSpPr>
            <a:xfrm>
              <a:off x="4457912" y="3016068"/>
              <a:ext cx="182880" cy="125133"/>
              <a:chOff x="4434490" y="3008491"/>
              <a:chExt cx="182880" cy="125133"/>
            </a:xfrm>
          </p:grpSpPr>
          <p:sp>
            <p:nvSpPr>
              <p:cNvPr id="856" name="Line 27"/>
              <p:cNvSpPr>
                <a:spLocks noChangeShapeType="1"/>
              </p:cNvSpPr>
              <p:nvPr/>
            </p:nvSpPr>
            <p:spPr bwMode="auto">
              <a:xfrm>
                <a:off x="4434490" y="3133624"/>
                <a:ext cx="18288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7" name="Line 28"/>
              <p:cNvSpPr>
                <a:spLocks noChangeShapeType="1"/>
              </p:cNvSpPr>
              <p:nvPr/>
            </p:nvSpPr>
            <p:spPr bwMode="auto">
              <a:xfrm>
                <a:off x="4502890" y="3110584"/>
                <a:ext cx="273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8" name="Line 29"/>
              <p:cNvSpPr>
                <a:spLocks noChangeShapeType="1"/>
              </p:cNvSpPr>
              <p:nvPr/>
            </p:nvSpPr>
            <p:spPr bwMode="auto">
              <a:xfrm flipV="1">
                <a:off x="4526429" y="3027064"/>
                <a:ext cx="84240" cy="8496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9" name="Line 32"/>
              <p:cNvSpPr>
                <a:spLocks noChangeShapeType="1"/>
              </p:cNvSpPr>
              <p:nvPr/>
            </p:nvSpPr>
            <p:spPr bwMode="auto">
              <a:xfrm>
                <a:off x="4435930" y="3110584"/>
                <a:ext cx="201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0" name="Line 33"/>
              <p:cNvSpPr>
                <a:spLocks noChangeShapeType="1"/>
              </p:cNvSpPr>
              <p:nvPr/>
            </p:nvSpPr>
            <p:spPr bwMode="auto">
              <a:xfrm>
                <a:off x="4470490" y="3110584"/>
                <a:ext cx="1944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1" name="Freeform 38"/>
              <p:cNvSpPr>
                <a:spLocks/>
              </p:cNvSpPr>
              <p:nvPr/>
            </p:nvSpPr>
            <p:spPr bwMode="auto">
              <a:xfrm rot="18900000">
                <a:off x="4582443" y="300849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2" name="Group 861"/>
          <p:cNvGrpSpPr/>
          <p:nvPr/>
        </p:nvGrpSpPr>
        <p:grpSpPr>
          <a:xfrm>
            <a:off x="7478862" y="5543291"/>
            <a:ext cx="492894" cy="492894"/>
            <a:chOff x="5748872" y="3478565"/>
            <a:chExt cx="502920" cy="502920"/>
          </a:xfrm>
        </p:grpSpPr>
        <p:sp>
          <p:nvSpPr>
            <p:cNvPr id="863" name="Oval 862"/>
            <p:cNvSpPr/>
            <p:nvPr/>
          </p:nvSpPr>
          <p:spPr bwMode="auto">
            <a:xfrm>
              <a:off x="5748872" y="347856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64" name="Group 53"/>
            <p:cNvGrpSpPr>
              <a:grpSpLocks noChangeAspect="1"/>
            </p:cNvGrpSpPr>
            <p:nvPr/>
          </p:nvGrpSpPr>
          <p:grpSpPr bwMode="auto">
            <a:xfrm>
              <a:off x="5935305" y="3638585"/>
              <a:ext cx="130055" cy="182880"/>
              <a:chOff x="1955" y="3359"/>
              <a:chExt cx="389" cy="547"/>
            </a:xfrm>
            <a:solidFill>
              <a:srgbClr val="0078D7"/>
            </a:solidFill>
          </p:grpSpPr>
          <p:sp>
            <p:nvSpPr>
              <p:cNvPr id="865" name="Freeform 54"/>
              <p:cNvSpPr>
                <a:spLocks/>
              </p:cNvSpPr>
              <p:nvPr/>
            </p:nvSpPr>
            <p:spPr bwMode="auto">
              <a:xfrm>
                <a:off x="1955" y="3359"/>
                <a:ext cx="389" cy="547"/>
              </a:xfrm>
              <a:custGeom>
                <a:avLst/>
                <a:gdLst>
                  <a:gd name="T0" fmla="*/ 389 w 389"/>
                  <a:gd name="T1" fmla="*/ 547 h 547"/>
                  <a:gd name="T2" fmla="*/ 0 w 389"/>
                  <a:gd name="T3" fmla="*/ 547 h 547"/>
                  <a:gd name="T4" fmla="*/ 0 w 389"/>
                  <a:gd name="T5" fmla="*/ 0 h 547"/>
                  <a:gd name="T6" fmla="*/ 389 w 389"/>
                  <a:gd name="T7" fmla="*/ 0 h 547"/>
                  <a:gd name="T8" fmla="*/ 389 w 389"/>
                  <a:gd name="T9" fmla="*/ 16 h 547"/>
                  <a:gd name="T10" fmla="*/ 389 w 389"/>
                  <a:gd name="T11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547">
                    <a:moveTo>
                      <a:pt x="38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389" y="0"/>
                    </a:lnTo>
                    <a:lnTo>
                      <a:pt x="389" y="16"/>
                    </a:lnTo>
                    <a:lnTo>
                      <a:pt x="389" y="547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6" name="Freeform 55"/>
              <p:cNvSpPr>
                <a:spLocks/>
              </p:cNvSpPr>
              <p:nvPr/>
            </p:nvSpPr>
            <p:spPr bwMode="auto">
              <a:xfrm>
                <a:off x="2134" y="3359"/>
                <a:ext cx="210" cy="547"/>
              </a:xfrm>
              <a:custGeom>
                <a:avLst/>
                <a:gdLst>
                  <a:gd name="T0" fmla="*/ 210 w 210"/>
                  <a:gd name="T1" fmla="*/ 547 h 547"/>
                  <a:gd name="T2" fmla="*/ 0 w 210"/>
                  <a:gd name="T3" fmla="*/ 431 h 547"/>
                  <a:gd name="T4" fmla="*/ 0 w 210"/>
                  <a:gd name="T5" fmla="*/ 117 h 547"/>
                  <a:gd name="T6" fmla="*/ 210 w 21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547">
                    <a:moveTo>
                      <a:pt x="210" y="547"/>
                    </a:moveTo>
                    <a:lnTo>
                      <a:pt x="0" y="431"/>
                    </a:lnTo>
                    <a:lnTo>
                      <a:pt x="0" y="117"/>
                    </a:lnTo>
                    <a:lnTo>
                      <a:pt x="21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7" name="Line 56"/>
              <p:cNvSpPr>
                <a:spLocks noChangeShapeType="1"/>
              </p:cNvSpPr>
              <p:nvPr/>
            </p:nvSpPr>
            <p:spPr bwMode="auto">
              <a:xfrm>
                <a:off x="2161" y="3634"/>
                <a:ext cx="38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8" name="Group 867"/>
          <p:cNvGrpSpPr/>
          <p:nvPr/>
        </p:nvGrpSpPr>
        <p:grpSpPr>
          <a:xfrm>
            <a:off x="6682917" y="2878113"/>
            <a:ext cx="492894" cy="492894"/>
            <a:chOff x="6793209" y="4761287"/>
            <a:chExt cx="502920" cy="502920"/>
          </a:xfrm>
        </p:grpSpPr>
        <p:sp>
          <p:nvSpPr>
            <p:cNvPr id="869" name="Oval 868"/>
            <p:cNvSpPr/>
            <p:nvPr/>
          </p:nvSpPr>
          <p:spPr bwMode="auto">
            <a:xfrm>
              <a:off x="6793209" y="4761287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70" name="Group 4"/>
            <p:cNvGrpSpPr>
              <a:grpSpLocks noChangeAspect="1"/>
            </p:cNvGrpSpPr>
            <p:nvPr/>
          </p:nvGrpSpPr>
          <p:grpSpPr bwMode="auto">
            <a:xfrm>
              <a:off x="6978505" y="4921307"/>
              <a:ext cx="132328" cy="182880"/>
              <a:chOff x="4159" y="1821"/>
              <a:chExt cx="178" cy="246"/>
            </a:xfrm>
            <a:solidFill>
              <a:srgbClr val="0078D7"/>
            </a:solidFill>
          </p:grpSpPr>
          <p:sp>
            <p:nvSpPr>
              <p:cNvPr id="871" name="Freeform 5"/>
              <p:cNvSpPr>
                <a:spLocks/>
              </p:cNvSpPr>
              <p:nvPr/>
            </p:nvSpPr>
            <p:spPr bwMode="auto">
              <a:xfrm>
                <a:off x="4189" y="1821"/>
                <a:ext cx="144" cy="214"/>
              </a:xfrm>
              <a:custGeom>
                <a:avLst/>
                <a:gdLst>
                  <a:gd name="T0" fmla="*/ 144 w 144"/>
                  <a:gd name="T1" fmla="*/ 50 h 214"/>
                  <a:gd name="T2" fmla="*/ 144 w 144"/>
                  <a:gd name="T3" fmla="*/ 214 h 214"/>
                  <a:gd name="T4" fmla="*/ 0 w 144"/>
                  <a:gd name="T5" fmla="*/ 214 h 214"/>
                  <a:gd name="T6" fmla="*/ 0 w 144"/>
                  <a:gd name="T7" fmla="*/ 0 h 214"/>
                  <a:gd name="T8" fmla="*/ 98 w 144"/>
                  <a:gd name="T9" fmla="*/ 0 h 214"/>
                  <a:gd name="T10" fmla="*/ 144 w 144"/>
                  <a:gd name="T11" fmla="*/ 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214">
                    <a:moveTo>
                      <a:pt x="144" y="50"/>
                    </a:moveTo>
                    <a:lnTo>
                      <a:pt x="144" y="214"/>
                    </a:lnTo>
                    <a:lnTo>
                      <a:pt x="0" y="214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44" y="5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283" y="1823"/>
                <a:ext cx="54" cy="52"/>
              </a:xfrm>
              <a:custGeom>
                <a:avLst/>
                <a:gdLst>
                  <a:gd name="T0" fmla="*/ 0 w 54"/>
                  <a:gd name="T1" fmla="*/ 0 h 52"/>
                  <a:gd name="T2" fmla="*/ 0 w 54"/>
                  <a:gd name="T3" fmla="*/ 52 h 52"/>
                  <a:gd name="T4" fmla="*/ 54 w 54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52">
                    <a:moveTo>
                      <a:pt x="0" y="0"/>
                    </a:moveTo>
                    <a:lnTo>
                      <a:pt x="0" y="52"/>
                    </a:lnTo>
                    <a:lnTo>
                      <a:pt x="54" y="52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3" name="Freeform 7"/>
              <p:cNvSpPr>
                <a:spLocks/>
              </p:cNvSpPr>
              <p:nvPr/>
            </p:nvSpPr>
            <p:spPr bwMode="auto">
              <a:xfrm>
                <a:off x="4159" y="1855"/>
                <a:ext cx="144" cy="212"/>
              </a:xfrm>
              <a:custGeom>
                <a:avLst/>
                <a:gdLst>
                  <a:gd name="T0" fmla="*/ 144 w 144"/>
                  <a:gd name="T1" fmla="*/ 180 h 212"/>
                  <a:gd name="T2" fmla="*/ 144 w 144"/>
                  <a:gd name="T3" fmla="*/ 212 h 212"/>
                  <a:gd name="T4" fmla="*/ 0 w 144"/>
                  <a:gd name="T5" fmla="*/ 212 h 212"/>
                  <a:gd name="T6" fmla="*/ 0 w 144"/>
                  <a:gd name="T7" fmla="*/ 0 h 212"/>
                  <a:gd name="T8" fmla="*/ 30 w 144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12">
                    <a:moveTo>
                      <a:pt x="144" y="180"/>
                    </a:moveTo>
                    <a:lnTo>
                      <a:pt x="144" y="212"/>
                    </a:lnTo>
                    <a:lnTo>
                      <a:pt x="0" y="212"/>
                    </a:lnTo>
                    <a:lnTo>
                      <a:pt x="0" y="0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cxnSp>
        <p:nvCxnSpPr>
          <p:cNvPr id="916" name="Straight Connector 915"/>
          <p:cNvCxnSpPr/>
          <p:nvPr/>
        </p:nvCxnSpPr>
        <p:spPr>
          <a:xfrm flipV="1">
            <a:off x="5050468" y="4872925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5" name="Straight Connector 924"/>
          <p:cNvCxnSpPr/>
          <p:nvPr/>
        </p:nvCxnSpPr>
        <p:spPr>
          <a:xfrm flipV="1">
            <a:off x="9381960" y="5040956"/>
            <a:ext cx="1082872" cy="728137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6" name="Straight Connector 925"/>
          <p:cNvCxnSpPr/>
          <p:nvPr/>
        </p:nvCxnSpPr>
        <p:spPr>
          <a:xfrm flipH="1">
            <a:off x="9456640" y="3005901"/>
            <a:ext cx="1194896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39" name="Straight Connector 938"/>
          <p:cNvCxnSpPr/>
          <p:nvPr/>
        </p:nvCxnSpPr>
        <p:spPr>
          <a:xfrm>
            <a:off x="7888344" y="3827391"/>
            <a:ext cx="1493617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945" name="Group 944"/>
          <p:cNvGrpSpPr/>
          <p:nvPr/>
        </p:nvGrpSpPr>
        <p:grpSpPr>
          <a:xfrm>
            <a:off x="10157986" y="4732387"/>
            <a:ext cx="492894" cy="492894"/>
            <a:chOff x="457200" y="4233356"/>
            <a:chExt cx="502920" cy="502920"/>
          </a:xfrm>
        </p:grpSpPr>
        <p:sp>
          <p:nvSpPr>
            <p:cNvPr id="946" name="Oval 945"/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47" name="Group 18"/>
            <p:cNvGrpSpPr>
              <a:grpSpLocks noChangeAspect="1"/>
            </p:cNvGrpSpPr>
            <p:nvPr/>
          </p:nvGrpSpPr>
          <p:grpSpPr bwMode="auto">
            <a:xfrm>
              <a:off x="594995" y="4370516"/>
              <a:ext cx="233680" cy="228600"/>
              <a:chOff x="3825" y="2115"/>
              <a:chExt cx="184" cy="180"/>
            </a:xfrm>
          </p:grpSpPr>
          <p:sp>
            <p:nvSpPr>
              <p:cNvPr id="948" name="Freeform 19"/>
              <p:cNvSpPr>
                <a:spLocks/>
              </p:cNvSpPr>
              <p:nvPr/>
            </p:nvSpPr>
            <p:spPr bwMode="auto">
              <a:xfrm>
                <a:off x="3825" y="2115"/>
                <a:ext cx="172" cy="180"/>
              </a:xfrm>
              <a:custGeom>
                <a:avLst/>
                <a:gdLst>
                  <a:gd name="T0" fmla="*/ 79 w 86"/>
                  <a:gd name="T1" fmla="*/ 51 h 89"/>
                  <a:gd name="T2" fmla="*/ 79 w 86"/>
                  <a:gd name="T3" fmla="*/ 44 h 89"/>
                  <a:gd name="T4" fmla="*/ 78 w 86"/>
                  <a:gd name="T5" fmla="*/ 34 h 89"/>
                  <a:gd name="T6" fmla="*/ 86 w 86"/>
                  <a:gd name="T7" fmla="*/ 30 h 89"/>
                  <a:gd name="T8" fmla="*/ 77 w 86"/>
                  <a:gd name="T9" fmla="*/ 15 h 89"/>
                  <a:gd name="T10" fmla="*/ 70 w 86"/>
                  <a:gd name="T11" fmla="*/ 19 h 89"/>
                  <a:gd name="T12" fmla="*/ 51 w 86"/>
                  <a:gd name="T13" fmla="*/ 8 h 89"/>
                  <a:gd name="T14" fmla="*/ 51 w 86"/>
                  <a:gd name="T15" fmla="*/ 0 h 89"/>
                  <a:gd name="T16" fmla="*/ 34 w 86"/>
                  <a:gd name="T17" fmla="*/ 0 h 89"/>
                  <a:gd name="T18" fmla="*/ 34 w 86"/>
                  <a:gd name="T19" fmla="*/ 9 h 89"/>
                  <a:gd name="T20" fmla="*/ 16 w 86"/>
                  <a:gd name="T21" fmla="*/ 19 h 89"/>
                  <a:gd name="T22" fmla="*/ 8 w 86"/>
                  <a:gd name="T23" fmla="*/ 15 h 89"/>
                  <a:gd name="T24" fmla="*/ 0 w 86"/>
                  <a:gd name="T25" fmla="*/ 30 h 89"/>
                  <a:gd name="T26" fmla="*/ 8 w 86"/>
                  <a:gd name="T27" fmla="*/ 34 h 89"/>
                  <a:gd name="T28" fmla="*/ 6 w 86"/>
                  <a:gd name="T29" fmla="*/ 44 h 89"/>
                  <a:gd name="T30" fmla="*/ 8 w 86"/>
                  <a:gd name="T31" fmla="*/ 54 h 89"/>
                  <a:gd name="T32" fmla="*/ 0 w 86"/>
                  <a:gd name="T33" fmla="*/ 58 h 89"/>
                  <a:gd name="T34" fmla="*/ 8 w 86"/>
                  <a:gd name="T35" fmla="*/ 73 h 89"/>
                  <a:gd name="T36" fmla="*/ 16 w 86"/>
                  <a:gd name="T37" fmla="*/ 69 h 89"/>
                  <a:gd name="T38" fmla="*/ 34 w 86"/>
                  <a:gd name="T39" fmla="*/ 79 h 89"/>
                  <a:gd name="T40" fmla="*/ 34 w 86"/>
                  <a:gd name="T41" fmla="*/ 89 h 89"/>
                  <a:gd name="T42" fmla="*/ 51 w 86"/>
                  <a:gd name="T43" fmla="*/ 89 h 89"/>
                  <a:gd name="T44" fmla="*/ 51 w 86"/>
                  <a:gd name="T45" fmla="*/ 80 h 89"/>
                  <a:gd name="T46" fmla="*/ 63 w 86"/>
                  <a:gd name="T47" fmla="*/ 7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89">
                    <a:moveTo>
                      <a:pt x="79" y="51"/>
                    </a:moveTo>
                    <a:cubicBezTo>
                      <a:pt x="79" y="48"/>
                      <a:pt x="79" y="46"/>
                      <a:pt x="79" y="44"/>
                    </a:cubicBezTo>
                    <a:cubicBezTo>
                      <a:pt x="79" y="41"/>
                      <a:pt x="79" y="37"/>
                      <a:pt x="78" y="34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5" y="14"/>
                      <a:pt x="58" y="10"/>
                      <a:pt x="51" y="8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7" y="10"/>
                      <a:pt x="21" y="14"/>
                      <a:pt x="16" y="19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7"/>
                      <a:pt x="6" y="41"/>
                      <a:pt x="6" y="44"/>
                    </a:cubicBezTo>
                    <a:cubicBezTo>
                      <a:pt x="6" y="48"/>
                      <a:pt x="7" y="51"/>
                      <a:pt x="8" y="5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21" y="74"/>
                      <a:pt x="27" y="78"/>
                      <a:pt x="34" y="79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51" y="89"/>
                      <a:pt x="51" y="89"/>
                      <a:pt x="51" y="89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5" y="79"/>
                      <a:pt x="60" y="77"/>
                      <a:pt x="63" y="7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49" name="Freeform 20"/>
              <p:cNvSpPr>
                <a:spLocks/>
              </p:cNvSpPr>
              <p:nvPr/>
            </p:nvSpPr>
            <p:spPr bwMode="auto">
              <a:xfrm>
                <a:off x="3869" y="2162"/>
                <a:ext cx="62" cy="78"/>
              </a:xfrm>
              <a:custGeom>
                <a:avLst/>
                <a:gdLst>
                  <a:gd name="T0" fmla="*/ 9 w 31"/>
                  <a:gd name="T1" fmla="*/ 39 h 39"/>
                  <a:gd name="T2" fmla="*/ 0 w 31"/>
                  <a:gd name="T3" fmla="*/ 21 h 39"/>
                  <a:gd name="T4" fmla="*/ 21 w 31"/>
                  <a:gd name="T5" fmla="*/ 0 h 39"/>
                  <a:gd name="T6" fmla="*/ 31 w 31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9">
                    <a:moveTo>
                      <a:pt x="9" y="39"/>
                    </a:moveTo>
                    <a:cubicBezTo>
                      <a:pt x="3" y="35"/>
                      <a:pt x="0" y="29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25" y="0"/>
                      <a:pt x="28" y="1"/>
                      <a:pt x="31" y="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50" name="Freeform 21"/>
              <p:cNvSpPr>
                <a:spLocks/>
              </p:cNvSpPr>
              <p:nvPr/>
            </p:nvSpPr>
            <p:spPr bwMode="auto">
              <a:xfrm>
                <a:off x="3889" y="2178"/>
                <a:ext cx="120" cy="95"/>
              </a:xfrm>
              <a:custGeom>
                <a:avLst/>
                <a:gdLst>
                  <a:gd name="T0" fmla="*/ 12 w 60"/>
                  <a:gd name="T1" fmla="*/ 8 h 47"/>
                  <a:gd name="T2" fmla="*/ 14 w 60"/>
                  <a:gd name="T3" fmla="*/ 14 h 47"/>
                  <a:gd name="T4" fmla="*/ 9 w 60"/>
                  <a:gd name="T5" fmla="*/ 15 h 47"/>
                  <a:gd name="T6" fmla="*/ 1 w 60"/>
                  <a:gd name="T7" fmla="*/ 10 h 47"/>
                  <a:gd name="T8" fmla="*/ 0 w 60"/>
                  <a:gd name="T9" fmla="*/ 16 h 47"/>
                  <a:gd name="T10" fmla="*/ 15 w 60"/>
                  <a:gd name="T11" fmla="*/ 26 h 47"/>
                  <a:gd name="T12" fmla="*/ 19 w 60"/>
                  <a:gd name="T13" fmla="*/ 25 h 47"/>
                  <a:gd name="T14" fmla="*/ 49 w 60"/>
                  <a:gd name="T15" fmla="*/ 45 h 47"/>
                  <a:gd name="T16" fmla="*/ 50 w 60"/>
                  <a:gd name="T17" fmla="*/ 45 h 47"/>
                  <a:gd name="T18" fmla="*/ 55 w 60"/>
                  <a:gd name="T19" fmla="*/ 47 h 47"/>
                  <a:gd name="T20" fmla="*/ 60 w 60"/>
                  <a:gd name="T21" fmla="*/ 40 h 47"/>
                  <a:gd name="T22" fmla="*/ 55 w 60"/>
                  <a:gd name="T23" fmla="*/ 36 h 47"/>
                  <a:gd name="T24" fmla="*/ 26 w 60"/>
                  <a:gd name="T25" fmla="*/ 14 h 47"/>
                  <a:gd name="T26" fmla="*/ 25 w 60"/>
                  <a:gd name="T27" fmla="*/ 12 h 47"/>
                  <a:gd name="T28" fmla="*/ 11 w 60"/>
                  <a:gd name="T29" fmla="*/ 1 h 47"/>
                  <a:gd name="T30" fmla="*/ 6 w 60"/>
                  <a:gd name="T31" fmla="*/ 3 h 47"/>
                  <a:gd name="T32" fmla="*/ 12 w 60"/>
                  <a:gd name="T33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47">
                    <a:moveTo>
                      <a:pt x="12" y="8"/>
                    </a:moveTo>
                    <a:cubicBezTo>
                      <a:pt x="12" y="8"/>
                      <a:pt x="15" y="11"/>
                      <a:pt x="14" y="14"/>
                    </a:cubicBezTo>
                    <a:cubicBezTo>
                      <a:pt x="12" y="17"/>
                      <a:pt x="9" y="15"/>
                      <a:pt x="9" y="1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2"/>
                      <a:pt x="0" y="14"/>
                      <a:pt x="0" y="16"/>
                    </a:cubicBezTo>
                    <a:cubicBezTo>
                      <a:pt x="1" y="23"/>
                      <a:pt x="8" y="28"/>
                      <a:pt x="15" y="26"/>
                    </a:cubicBezTo>
                    <a:cubicBezTo>
                      <a:pt x="17" y="26"/>
                      <a:pt x="18" y="26"/>
                      <a:pt x="19" y="2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2" y="47"/>
                      <a:pt x="53" y="47"/>
                      <a:pt x="55" y="47"/>
                    </a:cubicBezTo>
                    <a:cubicBezTo>
                      <a:pt x="58" y="46"/>
                      <a:pt x="60" y="44"/>
                      <a:pt x="60" y="40"/>
                    </a:cubicBezTo>
                    <a:cubicBezTo>
                      <a:pt x="59" y="38"/>
                      <a:pt x="57" y="37"/>
                      <a:pt x="55" y="3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5" y="12"/>
                    </a:cubicBezTo>
                    <a:cubicBezTo>
                      <a:pt x="24" y="5"/>
                      <a:pt x="17" y="0"/>
                      <a:pt x="11" y="1"/>
                    </a:cubicBezTo>
                    <a:cubicBezTo>
                      <a:pt x="9" y="2"/>
                      <a:pt x="7" y="2"/>
                      <a:pt x="6" y="3"/>
                    </a:cubicBezTo>
                    <a:lnTo>
                      <a:pt x="12" y="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72" name="Group 971"/>
          <p:cNvGrpSpPr/>
          <p:nvPr/>
        </p:nvGrpSpPr>
        <p:grpSpPr>
          <a:xfrm>
            <a:off x="7636293" y="3603840"/>
            <a:ext cx="492894" cy="492894"/>
            <a:chOff x="457200" y="2841460"/>
            <a:chExt cx="502920" cy="502920"/>
          </a:xfrm>
        </p:grpSpPr>
        <p:sp>
          <p:nvSpPr>
            <p:cNvPr id="973" name="Oval 972"/>
            <p:cNvSpPr/>
            <p:nvPr/>
          </p:nvSpPr>
          <p:spPr bwMode="auto">
            <a:xfrm>
              <a:off x="457200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74" name="Group 59"/>
            <p:cNvGrpSpPr>
              <a:grpSpLocks noChangeAspect="1"/>
            </p:cNvGrpSpPr>
            <p:nvPr/>
          </p:nvGrpSpPr>
          <p:grpSpPr bwMode="auto">
            <a:xfrm>
              <a:off x="602672" y="3001480"/>
              <a:ext cx="211976" cy="182880"/>
              <a:chOff x="897" y="1587"/>
              <a:chExt cx="357" cy="308"/>
            </a:xfrm>
            <a:solidFill>
              <a:srgbClr val="0078D7"/>
            </a:solidFill>
          </p:grpSpPr>
          <p:sp>
            <p:nvSpPr>
              <p:cNvPr id="975" name="Line 60"/>
              <p:cNvSpPr>
                <a:spLocks noChangeShapeType="1"/>
              </p:cNvSpPr>
              <p:nvPr/>
            </p:nvSpPr>
            <p:spPr bwMode="auto">
              <a:xfrm flipV="1">
                <a:off x="950" y="1587"/>
                <a:ext cx="0" cy="308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6" name="Freeform 61"/>
              <p:cNvSpPr>
                <a:spLocks/>
              </p:cNvSpPr>
              <p:nvPr/>
            </p:nvSpPr>
            <p:spPr bwMode="auto">
              <a:xfrm>
                <a:off x="897" y="1587"/>
                <a:ext cx="108" cy="54"/>
              </a:xfrm>
              <a:custGeom>
                <a:avLst/>
                <a:gdLst>
                  <a:gd name="T0" fmla="*/ 0 w 108"/>
                  <a:gd name="T1" fmla="*/ 54 h 54"/>
                  <a:gd name="T2" fmla="*/ 53 w 108"/>
                  <a:gd name="T3" fmla="*/ 0 h 54"/>
                  <a:gd name="T4" fmla="*/ 108 w 108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0" y="54"/>
                    </a:moveTo>
                    <a:lnTo>
                      <a:pt x="53" y="0"/>
                    </a:lnTo>
                    <a:lnTo>
                      <a:pt x="108" y="54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7" name="Freeform 62"/>
              <p:cNvSpPr>
                <a:spLocks/>
              </p:cNvSpPr>
              <p:nvPr/>
            </p:nvSpPr>
            <p:spPr bwMode="auto">
              <a:xfrm>
                <a:off x="897" y="1841"/>
                <a:ext cx="108" cy="54"/>
              </a:xfrm>
              <a:custGeom>
                <a:avLst/>
                <a:gdLst>
                  <a:gd name="T0" fmla="*/ 108 w 108"/>
                  <a:gd name="T1" fmla="*/ 0 h 54"/>
                  <a:gd name="T2" fmla="*/ 53 w 108"/>
                  <a:gd name="T3" fmla="*/ 54 h 54"/>
                  <a:gd name="T4" fmla="*/ 0 w 108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108" y="0"/>
                    </a:moveTo>
                    <a:lnTo>
                      <a:pt x="53" y="5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8" name="Line 63"/>
              <p:cNvSpPr>
                <a:spLocks noChangeShapeType="1"/>
              </p:cNvSpPr>
              <p:nvPr/>
            </p:nvSpPr>
            <p:spPr bwMode="auto">
              <a:xfrm>
                <a:off x="1057" y="1627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9" name="Line 64"/>
              <p:cNvSpPr>
                <a:spLocks noChangeShapeType="1"/>
              </p:cNvSpPr>
              <p:nvPr/>
            </p:nvSpPr>
            <p:spPr bwMode="auto">
              <a:xfrm>
                <a:off x="1057" y="1869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0" name="Line 65"/>
              <p:cNvSpPr>
                <a:spLocks noChangeShapeType="1"/>
              </p:cNvSpPr>
              <p:nvPr/>
            </p:nvSpPr>
            <p:spPr bwMode="auto">
              <a:xfrm>
                <a:off x="1012" y="178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1" name="Line 66"/>
              <p:cNvSpPr>
                <a:spLocks noChangeShapeType="1"/>
              </p:cNvSpPr>
              <p:nvPr/>
            </p:nvSpPr>
            <p:spPr bwMode="auto">
              <a:xfrm>
                <a:off x="1012" y="170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82" name="Group 981"/>
          <p:cNvGrpSpPr/>
          <p:nvPr/>
        </p:nvGrpSpPr>
        <p:grpSpPr>
          <a:xfrm>
            <a:off x="3255510" y="5490915"/>
            <a:ext cx="492894" cy="492894"/>
            <a:chOff x="4297892" y="4233356"/>
            <a:chExt cx="502920" cy="502920"/>
          </a:xfrm>
        </p:grpSpPr>
        <p:sp>
          <p:nvSpPr>
            <p:cNvPr id="983" name="Oval 982"/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84" name="Group 983"/>
            <p:cNvGrpSpPr>
              <a:grpSpLocks noChangeAspect="1"/>
            </p:cNvGrpSpPr>
            <p:nvPr/>
          </p:nvGrpSpPr>
          <p:grpSpPr>
            <a:xfrm>
              <a:off x="4457912" y="4387032"/>
              <a:ext cx="182880" cy="195568"/>
              <a:chOff x="7621033" y="3475768"/>
              <a:chExt cx="200024" cy="213901"/>
            </a:xfrm>
            <a:solidFill>
              <a:srgbClr val="0078D7"/>
            </a:solidFill>
          </p:grpSpPr>
          <p:sp>
            <p:nvSpPr>
              <p:cNvPr id="985" name="Freeform 20"/>
              <p:cNvSpPr>
                <a:spLocks/>
              </p:cNvSpPr>
              <p:nvPr/>
            </p:nvSpPr>
            <p:spPr bwMode="auto">
              <a:xfrm>
                <a:off x="7623015" y="3475768"/>
                <a:ext cx="189315" cy="207157"/>
              </a:xfrm>
              <a:custGeom>
                <a:avLst/>
                <a:gdLst>
                  <a:gd name="T0" fmla="*/ 96 w 96"/>
                  <a:gd name="T1" fmla="*/ 48 h 104"/>
                  <a:gd name="T2" fmla="*/ 48 w 96"/>
                  <a:gd name="T3" fmla="*/ 0 h 104"/>
                  <a:gd name="T4" fmla="*/ 0 w 96"/>
                  <a:gd name="T5" fmla="*/ 48 h 104"/>
                  <a:gd name="T6" fmla="*/ 0 w 96"/>
                  <a:gd name="T7" fmla="*/ 87 h 104"/>
                  <a:gd name="T8" fmla="*/ 14 w 96"/>
                  <a:gd name="T9" fmla="*/ 103 h 104"/>
                  <a:gd name="T10" fmla="*/ 35 w 96"/>
                  <a:gd name="T11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04">
                    <a:moveTo>
                      <a:pt x="96" y="48"/>
                    </a:moveTo>
                    <a:cubicBezTo>
                      <a:pt x="96" y="21"/>
                      <a:pt x="75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4" y="101"/>
                      <a:pt x="14" y="103"/>
                    </a:cubicBezTo>
                    <a:cubicBezTo>
                      <a:pt x="24" y="104"/>
                      <a:pt x="35" y="103"/>
                      <a:pt x="35" y="10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6" name="Freeform 21"/>
              <p:cNvSpPr>
                <a:spLocks/>
              </p:cNvSpPr>
              <p:nvPr/>
            </p:nvSpPr>
            <p:spPr bwMode="auto">
              <a:xfrm>
                <a:off x="7621033" y="3566957"/>
                <a:ext cx="33700" cy="70374"/>
              </a:xfrm>
              <a:custGeom>
                <a:avLst/>
                <a:gdLst>
                  <a:gd name="T0" fmla="*/ 17 w 17"/>
                  <a:gd name="T1" fmla="*/ 1 h 35"/>
                  <a:gd name="T2" fmla="*/ 17 w 17"/>
                  <a:gd name="T3" fmla="*/ 34 h 35"/>
                  <a:gd name="T4" fmla="*/ 1 w 17"/>
                  <a:gd name="T5" fmla="*/ 30 h 35"/>
                  <a:gd name="T6" fmla="*/ 1 w 17"/>
                  <a:gd name="T7" fmla="*/ 5 h 35"/>
                  <a:gd name="T8" fmla="*/ 17 w 17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5">
                    <a:moveTo>
                      <a:pt x="17" y="1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" y="35"/>
                      <a:pt x="1" y="30"/>
                    </a:cubicBezTo>
                    <a:cubicBezTo>
                      <a:pt x="1" y="26"/>
                      <a:pt x="1" y="5"/>
                      <a:pt x="1" y="5"/>
                    </a:cubicBezTo>
                    <a:cubicBezTo>
                      <a:pt x="1" y="5"/>
                      <a:pt x="0" y="0"/>
                      <a:pt x="17" y="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7" name="Oval 22"/>
              <p:cNvSpPr>
                <a:spLocks noChangeArrowheads="1"/>
              </p:cNvSpPr>
              <p:nvPr/>
            </p:nvSpPr>
            <p:spPr bwMode="auto">
              <a:xfrm>
                <a:off x="7674557" y="3661916"/>
                <a:ext cx="29735" cy="27753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8" name="Oval 23"/>
              <p:cNvSpPr>
                <a:spLocks noChangeArrowheads="1"/>
              </p:cNvSpPr>
              <p:nvPr/>
            </p:nvSpPr>
            <p:spPr bwMode="auto">
              <a:xfrm>
                <a:off x="7793304" y="3561408"/>
                <a:ext cx="27753" cy="29735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96" name="Group 995"/>
          <p:cNvGrpSpPr/>
          <p:nvPr/>
        </p:nvGrpSpPr>
        <p:grpSpPr>
          <a:xfrm>
            <a:off x="126080" y="2277055"/>
            <a:ext cx="12114008" cy="3672486"/>
            <a:chOff x="126878" y="2753588"/>
            <a:chExt cx="12360426" cy="3747190"/>
          </a:xfrm>
        </p:grpSpPr>
        <p:sp>
          <p:nvSpPr>
            <p:cNvPr id="1006" name="Customer text"/>
            <p:cNvSpPr/>
            <p:nvPr/>
          </p:nvSpPr>
          <p:spPr>
            <a:xfrm>
              <a:off x="5297152" y="4206109"/>
              <a:ext cx="1219944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Forecast</a:t>
              </a:r>
            </a:p>
          </p:txBody>
        </p:sp>
        <p:sp>
          <p:nvSpPr>
            <p:cNvPr id="1007" name="Customer text"/>
            <p:cNvSpPr/>
            <p:nvPr/>
          </p:nvSpPr>
          <p:spPr>
            <a:xfrm>
              <a:off x="10859674" y="5293833"/>
              <a:ext cx="1627630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Equipment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maintenance</a:t>
              </a:r>
            </a:p>
          </p:txBody>
        </p:sp>
        <p:sp>
          <p:nvSpPr>
            <p:cNvPr id="1008" name="Customer text"/>
            <p:cNvSpPr/>
            <p:nvPr/>
          </p:nvSpPr>
          <p:spPr>
            <a:xfrm>
              <a:off x="8212121" y="4192616"/>
              <a:ext cx="1179024" cy="263492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Accounts</a:t>
              </a:r>
            </a:p>
          </p:txBody>
        </p:sp>
        <p:sp>
          <p:nvSpPr>
            <p:cNvPr id="1010" name="Customer text"/>
            <p:cNvSpPr/>
            <p:nvPr/>
          </p:nvSpPr>
          <p:spPr>
            <a:xfrm>
              <a:off x="2096107" y="6067791"/>
              <a:ext cx="1231648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Service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requests</a:t>
              </a:r>
            </a:p>
          </p:txBody>
        </p:sp>
        <p:sp>
          <p:nvSpPr>
            <p:cNvPr id="1011" name="Customer text"/>
            <p:cNvSpPr/>
            <p:nvPr/>
          </p:nvSpPr>
          <p:spPr>
            <a:xfrm>
              <a:off x="7315398" y="3486541"/>
              <a:ext cx="1071692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Orders</a:t>
              </a:r>
            </a:p>
          </p:txBody>
        </p:sp>
        <p:sp>
          <p:nvSpPr>
            <p:cNvPr id="1012" name="Customer text"/>
            <p:cNvSpPr/>
            <p:nvPr/>
          </p:nvSpPr>
          <p:spPr>
            <a:xfrm>
              <a:off x="937087" y="4907946"/>
              <a:ext cx="1190684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Support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case</a:t>
              </a:r>
            </a:p>
          </p:txBody>
        </p:sp>
        <p:sp>
          <p:nvSpPr>
            <p:cNvPr id="1013" name="Customer text"/>
            <p:cNvSpPr/>
            <p:nvPr/>
          </p:nvSpPr>
          <p:spPr>
            <a:xfrm>
              <a:off x="126878" y="2753588"/>
              <a:ext cx="1415010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Shipments</a:t>
              </a:r>
            </a:p>
          </p:txBody>
        </p:sp>
      </p:grpSp>
      <p:cxnSp>
        <p:nvCxnSpPr>
          <p:cNvPr id="1022" name="Straight Connector 1021"/>
          <p:cNvCxnSpPr/>
          <p:nvPr/>
        </p:nvCxnSpPr>
        <p:spPr>
          <a:xfrm flipH="1" flipV="1">
            <a:off x="3855575" y="4648883"/>
            <a:ext cx="1045534" cy="89617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266" name="Mobile node 1"/>
          <p:cNvSpPr/>
          <p:nvPr/>
        </p:nvSpPr>
        <p:spPr bwMode="auto">
          <a:xfrm>
            <a:off x="1235879" y="365175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7" name="Mobile node 1"/>
          <p:cNvSpPr/>
          <p:nvPr/>
        </p:nvSpPr>
        <p:spPr bwMode="auto">
          <a:xfrm>
            <a:off x="3693278" y="1859163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8" name="Mobile node 1"/>
          <p:cNvSpPr/>
          <p:nvPr/>
        </p:nvSpPr>
        <p:spPr bwMode="auto">
          <a:xfrm>
            <a:off x="4215623" y="3016634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2" name="Mobile node 1"/>
          <p:cNvSpPr/>
          <p:nvPr/>
        </p:nvSpPr>
        <p:spPr bwMode="auto">
          <a:xfrm>
            <a:off x="4868556" y="544435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3" name="Mobile node 1"/>
          <p:cNvSpPr/>
          <p:nvPr/>
        </p:nvSpPr>
        <p:spPr bwMode="auto">
          <a:xfrm>
            <a:off x="3663599" y="445902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4" name="Mobile node 1"/>
          <p:cNvSpPr/>
          <p:nvPr/>
        </p:nvSpPr>
        <p:spPr bwMode="auto">
          <a:xfrm>
            <a:off x="1787904" y="560462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5" name="Mobile node 1"/>
          <p:cNvSpPr/>
          <p:nvPr/>
        </p:nvSpPr>
        <p:spPr bwMode="auto">
          <a:xfrm>
            <a:off x="5907312" y="473800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6" name="Mobile node 1"/>
          <p:cNvSpPr/>
          <p:nvPr/>
        </p:nvSpPr>
        <p:spPr bwMode="auto">
          <a:xfrm>
            <a:off x="9308495" y="393073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7" name="Mobile node 1"/>
          <p:cNvSpPr/>
          <p:nvPr/>
        </p:nvSpPr>
        <p:spPr bwMode="auto">
          <a:xfrm>
            <a:off x="10519389" y="2921662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8" name="Mobile node 1"/>
          <p:cNvSpPr/>
          <p:nvPr/>
        </p:nvSpPr>
        <p:spPr bwMode="auto">
          <a:xfrm>
            <a:off x="8471556" y="46192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9" name="Mobile node 1"/>
          <p:cNvSpPr/>
          <p:nvPr/>
        </p:nvSpPr>
        <p:spPr bwMode="auto">
          <a:xfrm>
            <a:off x="8637756" y="264861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0" name="Mobile node 1"/>
          <p:cNvSpPr/>
          <p:nvPr/>
        </p:nvSpPr>
        <p:spPr bwMode="auto">
          <a:xfrm>
            <a:off x="6744254" y="21618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1" name="Mobile node 1"/>
          <p:cNvSpPr/>
          <p:nvPr/>
        </p:nvSpPr>
        <p:spPr bwMode="auto">
          <a:xfrm>
            <a:off x="6453401" y="399009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2" name="Mobile node 1"/>
          <p:cNvSpPr/>
          <p:nvPr/>
        </p:nvSpPr>
        <p:spPr bwMode="auto">
          <a:xfrm>
            <a:off x="9255073" y="565210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3" name="Mobile node 1"/>
          <p:cNvSpPr/>
          <p:nvPr/>
        </p:nvSpPr>
        <p:spPr bwMode="auto">
          <a:xfrm>
            <a:off x="5094115" y="229840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3" name="Mobile node 1">
            <a:extLst>
              <a:ext uri="{FF2B5EF4-FFF2-40B4-BE49-F238E27FC236}">
                <a16:creationId xmlns:a16="http://schemas.microsoft.com/office/drawing/2014/main" id="{8773B64D-6EF5-4340-9E96-954E196D443A}"/>
              </a:ext>
            </a:extLst>
          </p:cNvPr>
          <p:cNvSpPr/>
          <p:nvPr/>
        </p:nvSpPr>
        <p:spPr bwMode="auto">
          <a:xfrm>
            <a:off x="3060313" y="327721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4" name="Mobile node 1">
            <a:extLst>
              <a:ext uri="{FF2B5EF4-FFF2-40B4-BE49-F238E27FC236}">
                <a16:creationId xmlns:a16="http://schemas.microsoft.com/office/drawing/2014/main" id="{FA1BDF4D-5F5C-4783-B225-3A5037DAD901}"/>
              </a:ext>
            </a:extLst>
          </p:cNvPr>
          <p:cNvSpPr/>
          <p:nvPr/>
        </p:nvSpPr>
        <p:spPr bwMode="auto">
          <a:xfrm>
            <a:off x="9410119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1FAA79F-F161-4C83-9A23-F9733964BE0D}"/>
              </a:ext>
            </a:extLst>
          </p:cNvPr>
          <p:cNvGrpSpPr/>
          <p:nvPr/>
        </p:nvGrpSpPr>
        <p:grpSpPr>
          <a:xfrm>
            <a:off x="1933368" y="1807311"/>
            <a:ext cx="8932904" cy="3847912"/>
            <a:chOff x="1971532" y="1842819"/>
            <a:chExt cx="9113320" cy="3925628"/>
          </a:xfrm>
        </p:grpSpPr>
        <p:sp>
          <p:nvSpPr>
            <p:cNvPr id="132" name="Customer text">
              <a:extLst>
                <a:ext uri="{FF2B5EF4-FFF2-40B4-BE49-F238E27FC236}">
                  <a16:creationId xmlns:a16="http://schemas.microsoft.com/office/drawing/2014/main" id="{FF507A4B-FCD9-4D18-B377-F470DF62E629}"/>
                </a:ext>
              </a:extLst>
            </p:cNvPr>
            <p:cNvSpPr/>
            <p:nvPr/>
          </p:nvSpPr>
          <p:spPr>
            <a:xfrm>
              <a:off x="9019615" y="4673707"/>
              <a:ext cx="130363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Meetings</a:t>
              </a:r>
            </a:p>
          </p:txBody>
        </p:sp>
        <p:sp>
          <p:nvSpPr>
            <p:cNvPr id="133" name="Customer text">
              <a:extLst>
                <a:ext uri="{FF2B5EF4-FFF2-40B4-BE49-F238E27FC236}">
                  <a16:creationId xmlns:a16="http://schemas.microsoft.com/office/drawing/2014/main" id="{D0EEC8E9-9653-4B4C-BD33-3A19BA979DC0}"/>
                </a:ext>
              </a:extLst>
            </p:cNvPr>
            <p:cNvSpPr/>
            <p:nvPr/>
          </p:nvSpPr>
          <p:spPr>
            <a:xfrm>
              <a:off x="9192471" y="2665455"/>
              <a:ext cx="148502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Documents</a:t>
              </a:r>
            </a:p>
          </p:txBody>
        </p:sp>
        <p:sp>
          <p:nvSpPr>
            <p:cNvPr id="134" name="Customer text">
              <a:extLst>
                <a:ext uri="{FF2B5EF4-FFF2-40B4-BE49-F238E27FC236}">
                  <a16:creationId xmlns:a16="http://schemas.microsoft.com/office/drawing/2014/main" id="{676A3424-93D9-4BD6-9981-DBE05BB65D3A}"/>
                </a:ext>
              </a:extLst>
            </p:cNvPr>
            <p:cNvSpPr/>
            <p:nvPr/>
          </p:nvSpPr>
          <p:spPr>
            <a:xfrm>
              <a:off x="5568433" y="2325197"/>
              <a:ext cx="1264629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Calendar</a:t>
              </a:r>
            </a:p>
          </p:txBody>
        </p:sp>
        <p:sp>
          <p:nvSpPr>
            <p:cNvPr id="135" name="Customer text">
              <a:extLst>
                <a:ext uri="{FF2B5EF4-FFF2-40B4-BE49-F238E27FC236}">
                  <a16:creationId xmlns:a16="http://schemas.microsoft.com/office/drawing/2014/main" id="{15DE4129-BC91-493D-AA8B-9ADD093B59BA}"/>
                </a:ext>
              </a:extLst>
            </p:cNvPr>
            <p:cNvSpPr/>
            <p:nvPr/>
          </p:nvSpPr>
          <p:spPr>
            <a:xfrm>
              <a:off x="6933896" y="3971309"/>
              <a:ext cx="946716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Email</a:t>
              </a:r>
            </a:p>
          </p:txBody>
        </p:sp>
        <p:sp>
          <p:nvSpPr>
            <p:cNvPr id="136" name="Customer text">
              <a:extLst>
                <a:ext uri="{FF2B5EF4-FFF2-40B4-BE49-F238E27FC236}">
                  <a16:creationId xmlns:a16="http://schemas.microsoft.com/office/drawing/2014/main" id="{30D108C0-7696-4A3F-8808-5D0BF3DF84CB}"/>
                </a:ext>
              </a:extLst>
            </p:cNvPr>
            <p:cNvSpPr/>
            <p:nvPr/>
          </p:nvSpPr>
          <p:spPr>
            <a:xfrm>
              <a:off x="1971532" y="1842819"/>
              <a:ext cx="170346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Tasks</a:t>
              </a:r>
            </a:p>
          </p:txBody>
        </p:sp>
        <p:sp>
          <p:nvSpPr>
            <p:cNvPr id="137" name="Customer text">
              <a:extLst>
                <a:ext uri="{FF2B5EF4-FFF2-40B4-BE49-F238E27FC236}">
                  <a16:creationId xmlns:a16="http://schemas.microsoft.com/office/drawing/2014/main" id="{DD9AECB7-0615-4C57-9A2A-07F54D5121AF}"/>
                </a:ext>
              </a:extLst>
            </p:cNvPr>
            <p:cNvSpPr/>
            <p:nvPr/>
          </p:nvSpPr>
          <p:spPr>
            <a:xfrm>
              <a:off x="9837775" y="3957294"/>
              <a:ext cx="124707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Message</a:t>
              </a:r>
            </a:p>
          </p:txBody>
        </p:sp>
        <p:sp>
          <p:nvSpPr>
            <p:cNvPr id="138" name="Customer text">
              <a:extLst>
                <a:ext uri="{FF2B5EF4-FFF2-40B4-BE49-F238E27FC236}">
                  <a16:creationId xmlns:a16="http://schemas.microsoft.com/office/drawing/2014/main" id="{67929464-2480-47A8-8F9E-B904B2921A9A}"/>
                </a:ext>
              </a:extLst>
            </p:cNvPr>
            <p:cNvSpPr/>
            <p:nvPr/>
          </p:nvSpPr>
          <p:spPr>
            <a:xfrm>
              <a:off x="2559461" y="4513790"/>
              <a:ext cx="107739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People</a:t>
              </a:r>
            </a:p>
          </p:txBody>
        </p:sp>
        <p:sp>
          <p:nvSpPr>
            <p:cNvPr id="139" name="Customer text">
              <a:extLst>
                <a:ext uri="{FF2B5EF4-FFF2-40B4-BE49-F238E27FC236}">
                  <a16:creationId xmlns:a16="http://schemas.microsoft.com/office/drawing/2014/main" id="{79E61F19-A959-463A-A54B-FF2D47B67319}"/>
                </a:ext>
              </a:extLst>
            </p:cNvPr>
            <p:cNvSpPr/>
            <p:nvPr/>
          </p:nvSpPr>
          <p:spPr>
            <a:xfrm>
              <a:off x="3632759" y="5504898"/>
              <a:ext cx="118661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Storage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367E81-3CBB-42C9-BCFF-C4EF50B044A1}"/>
              </a:ext>
            </a:extLst>
          </p:cNvPr>
          <p:cNvGrpSpPr/>
          <p:nvPr/>
        </p:nvGrpSpPr>
        <p:grpSpPr>
          <a:xfrm>
            <a:off x="4976263" y="2162856"/>
            <a:ext cx="492894" cy="492894"/>
            <a:chOff x="457200" y="4929305"/>
            <a:chExt cx="502920" cy="50292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E8C60-6264-4781-A838-D27586115799}"/>
                </a:ext>
              </a:extLst>
            </p:cNvPr>
            <p:cNvSpPr/>
            <p:nvPr/>
          </p:nvSpPr>
          <p:spPr bwMode="auto">
            <a:xfrm>
              <a:off x="457200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C0C7F08-8FC3-46B9-9FD5-B56D479420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8041" y="5082513"/>
              <a:ext cx="181238" cy="182880"/>
              <a:chOff x="-3570324" y="4569733"/>
              <a:chExt cx="222421" cy="224437"/>
            </a:xfrm>
          </p:grpSpPr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D4E6CFC3-A04A-4AA1-8EA6-38B3163615A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3570324" y="4591583"/>
                <a:ext cx="222421" cy="202587"/>
                <a:chOff x="4086" y="2775"/>
                <a:chExt cx="157" cy="143"/>
              </a:xfrm>
            </p:grpSpPr>
            <p:sp>
              <p:nvSpPr>
                <p:cNvPr id="147" name="Freeform 16">
                  <a:extLst>
                    <a:ext uri="{FF2B5EF4-FFF2-40B4-BE49-F238E27FC236}">
                      <a16:creationId xmlns:a16="http://schemas.microsoft.com/office/drawing/2014/main" id="{06AB6B32-4D09-4D07-9B68-C1A35A29F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6" y="2775"/>
                  <a:ext cx="155" cy="143"/>
                </a:xfrm>
                <a:custGeom>
                  <a:avLst/>
                  <a:gdLst>
                    <a:gd name="T0" fmla="*/ 155 w 155"/>
                    <a:gd name="T1" fmla="*/ 143 h 143"/>
                    <a:gd name="T2" fmla="*/ 0 w 155"/>
                    <a:gd name="T3" fmla="*/ 143 h 143"/>
                    <a:gd name="T4" fmla="*/ 0 w 155"/>
                    <a:gd name="T5" fmla="*/ 37 h 143"/>
                    <a:gd name="T6" fmla="*/ 0 w 155"/>
                    <a:gd name="T7" fmla="*/ 0 h 143"/>
                    <a:gd name="T8" fmla="*/ 155 w 155"/>
                    <a:gd name="T9" fmla="*/ 0 h 143"/>
                    <a:gd name="T10" fmla="*/ 155 w 155"/>
                    <a:gd name="T11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143">
                      <a:moveTo>
                        <a:pt x="155" y="143"/>
                      </a:moveTo>
                      <a:lnTo>
                        <a:pt x="0" y="143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155" y="0"/>
                      </a:lnTo>
                      <a:lnTo>
                        <a:pt x="155" y="143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48" name="Line 17">
                  <a:extLst>
                    <a:ext uri="{FF2B5EF4-FFF2-40B4-BE49-F238E27FC236}">
                      <a16:creationId xmlns:a16="http://schemas.microsoft.com/office/drawing/2014/main" id="{F49992E9-6771-4858-B2B8-4B8F3B582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86" y="2812"/>
                  <a:ext cx="157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D8DBC7A9-D083-4C08-8A84-CB50FBE5D9DF}"/>
                  </a:ext>
                </a:extLst>
              </p:cNvPr>
              <p:cNvGrpSpPr/>
              <p:nvPr/>
            </p:nvGrpSpPr>
            <p:grpSpPr>
              <a:xfrm>
                <a:off x="-3524143" y="4569733"/>
                <a:ext cx="130059" cy="41320"/>
                <a:chOff x="6531429" y="4365270"/>
                <a:chExt cx="176213" cy="55984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70CE190-57BD-445B-93A0-2AC3E600D9E2}"/>
                    </a:ext>
                  </a:extLst>
                </p:cNvPr>
                <p:cNvCxnSpPr/>
                <p:nvPr/>
              </p:nvCxnSpPr>
              <p:spPr>
                <a:xfrm flipV="1">
                  <a:off x="6531429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1F4C74A-EA7A-419C-9B16-5CAF8FDA394D}"/>
                    </a:ext>
                  </a:extLst>
                </p:cNvPr>
                <p:cNvCxnSpPr/>
                <p:nvPr/>
              </p:nvCxnSpPr>
              <p:spPr>
                <a:xfrm flipV="1">
                  <a:off x="6707642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73488E9-D637-47C9-A858-8ED30AB77999}"/>
              </a:ext>
            </a:extLst>
          </p:cNvPr>
          <p:cNvGrpSpPr/>
          <p:nvPr/>
        </p:nvGrpSpPr>
        <p:grpSpPr>
          <a:xfrm>
            <a:off x="3553605" y="4308121"/>
            <a:ext cx="492894" cy="492894"/>
            <a:chOff x="457200" y="4233356"/>
            <a:chExt cx="502920" cy="50292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5FA14E9-A7BB-4195-8AB1-7E1DE7D33602}"/>
                </a:ext>
              </a:extLst>
            </p:cNvPr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E6F8ED9-BEF1-43AE-A0F3-399D23E7DF7E}"/>
                </a:ext>
              </a:extLst>
            </p:cNvPr>
            <p:cNvGrpSpPr/>
            <p:nvPr/>
          </p:nvGrpSpPr>
          <p:grpSpPr>
            <a:xfrm>
              <a:off x="617831" y="4393376"/>
              <a:ext cx="181658" cy="182880"/>
              <a:chOff x="617831" y="4393376"/>
              <a:chExt cx="181658" cy="18288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7627BFE-87C7-478C-BA40-800D9D94D1E9}"/>
                  </a:ext>
                </a:extLst>
              </p:cNvPr>
              <p:cNvGrpSpPr/>
              <p:nvPr/>
            </p:nvGrpSpPr>
            <p:grpSpPr>
              <a:xfrm>
                <a:off x="655168" y="4448176"/>
                <a:ext cx="70894" cy="77230"/>
                <a:chOff x="5790519" y="3043624"/>
                <a:chExt cx="256473" cy="279398"/>
              </a:xfrm>
            </p:grpSpPr>
            <p:sp>
              <p:nvSpPr>
                <p:cNvPr id="159" name="Oval 113">
                  <a:extLst>
                    <a:ext uri="{FF2B5EF4-FFF2-40B4-BE49-F238E27FC236}">
                      <a16:creationId xmlns:a16="http://schemas.microsoft.com/office/drawing/2014/main" id="{AD9C944C-A8C1-4079-9AB8-6CADD977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3533" y="3043624"/>
                  <a:ext cx="151878" cy="149012"/>
                </a:xfrm>
                <a:prstGeom prst="ellips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60" name="Freeform 114">
                  <a:extLst>
                    <a:ext uri="{FF2B5EF4-FFF2-40B4-BE49-F238E27FC236}">
                      <a16:creationId xmlns:a16="http://schemas.microsoft.com/office/drawing/2014/main" id="{DFE36D9E-9262-4B45-A652-4C5E476B6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0519" y="3195501"/>
                  <a:ext cx="256473" cy="127521"/>
                </a:xfrm>
                <a:custGeom>
                  <a:avLst/>
                  <a:gdLst>
                    <a:gd name="T0" fmla="*/ 0 w 83"/>
                    <a:gd name="T1" fmla="*/ 41 h 41"/>
                    <a:gd name="T2" fmla="*/ 41 w 83"/>
                    <a:gd name="T3" fmla="*/ 0 h 41"/>
                    <a:gd name="T4" fmla="*/ 83 w 83"/>
                    <a:gd name="T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" h="41">
                      <a:moveTo>
                        <a:pt x="0" y="41"/>
                      </a:moveTo>
                      <a:cubicBezTo>
                        <a:pt x="0" y="18"/>
                        <a:pt x="19" y="0"/>
                        <a:pt x="41" y="0"/>
                      </a:cubicBezTo>
                      <a:cubicBezTo>
                        <a:pt x="64" y="0"/>
                        <a:pt x="83" y="18"/>
                        <a:pt x="83" y="41"/>
                      </a:cubicBez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sp>
            <p:nvSpPr>
              <p:cNvPr id="155" name="Rounded Rectangle 145">
                <a:extLst>
                  <a:ext uri="{FF2B5EF4-FFF2-40B4-BE49-F238E27FC236}">
                    <a16:creationId xmlns:a16="http://schemas.microsoft.com/office/drawing/2014/main" id="{3DDE7B96-1021-4727-899E-F6899B8621B8}"/>
                  </a:ext>
                </a:extLst>
              </p:cNvPr>
              <p:cNvSpPr/>
              <p:nvPr/>
            </p:nvSpPr>
            <p:spPr bwMode="auto">
              <a:xfrm>
                <a:off x="617831" y="4393376"/>
                <a:ext cx="181658" cy="180998"/>
              </a:xfrm>
              <a:prstGeom prst="roundRect">
                <a:avLst>
                  <a:gd name="adj" fmla="val 10746"/>
                </a:avLst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3D16EE9-1FE7-4F85-A001-D3C76653F474}"/>
                  </a:ext>
                </a:extLst>
              </p:cNvPr>
              <p:cNvCxnSpPr/>
              <p:nvPr/>
            </p:nvCxnSpPr>
            <p:spPr>
              <a:xfrm>
                <a:off x="755722" y="4395258"/>
                <a:ext cx="0" cy="180998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CEA4F93-57F0-4E39-AA44-9C5967FF7A1A}"/>
                  </a:ext>
                </a:extLst>
              </p:cNvPr>
              <p:cNvCxnSpPr/>
              <p:nvPr/>
            </p:nvCxnSpPr>
            <p:spPr>
              <a:xfrm>
                <a:off x="758086" y="4453527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E8259AD-2C5A-4354-9A20-CF39B496BB39}"/>
                  </a:ext>
                </a:extLst>
              </p:cNvPr>
              <p:cNvCxnSpPr/>
              <p:nvPr/>
            </p:nvCxnSpPr>
            <p:spPr>
              <a:xfrm>
                <a:off x="758086" y="4513181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7EA0E37-4BDD-492D-A1F9-9CAFD27BAF68}"/>
              </a:ext>
            </a:extLst>
          </p:cNvPr>
          <p:cNvGrpSpPr/>
          <p:nvPr/>
        </p:nvGrpSpPr>
        <p:grpSpPr>
          <a:xfrm>
            <a:off x="8529526" y="2496377"/>
            <a:ext cx="492894" cy="492894"/>
            <a:chOff x="4297892" y="3537408"/>
            <a:chExt cx="502920" cy="502920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3CDA804-DB5A-4307-A023-0CC80A0EF8DC}"/>
                </a:ext>
              </a:extLst>
            </p:cNvPr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E1148E1A-7708-4777-8131-BA2F029382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3811" y="3674568"/>
              <a:ext cx="171082" cy="228600"/>
              <a:chOff x="-1525209" y="4908418"/>
              <a:chExt cx="198086" cy="264682"/>
            </a:xfrm>
          </p:grpSpPr>
          <p:sp>
            <p:nvSpPr>
              <p:cNvPr id="164" name="Freeform 157">
                <a:extLst>
                  <a:ext uri="{FF2B5EF4-FFF2-40B4-BE49-F238E27FC236}">
                    <a16:creationId xmlns:a16="http://schemas.microsoft.com/office/drawing/2014/main" id="{175EE074-5895-4CEE-9BBD-D6C29551AFAA}"/>
                  </a:ext>
                </a:extLst>
              </p:cNvPr>
              <p:cNvSpPr/>
              <p:nvPr/>
            </p:nvSpPr>
            <p:spPr bwMode="auto">
              <a:xfrm>
                <a:off x="-1525209" y="4942142"/>
                <a:ext cx="163801" cy="230958"/>
              </a:xfrm>
              <a:custGeom>
                <a:avLst/>
                <a:gdLst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40314 w 186912"/>
                  <a:gd name="connsiteY2" fmla="*/ 225063 h 263545"/>
                  <a:gd name="connsiteX3" fmla="*/ 186912 w 186912"/>
                  <a:gd name="connsiteY3" fmla="*/ 225063 h 263545"/>
                  <a:gd name="connsiteX4" fmla="*/ 186912 w 186912"/>
                  <a:gd name="connsiteY4" fmla="*/ 263545 h 263545"/>
                  <a:gd name="connsiteX5" fmla="*/ 0 w 186912"/>
                  <a:gd name="connsiteY5" fmla="*/ 263545 h 263545"/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186912 w 186912"/>
                  <a:gd name="connsiteY2" fmla="*/ 225063 h 263545"/>
                  <a:gd name="connsiteX3" fmla="*/ 186912 w 186912"/>
                  <a:gd name="connsiteY3" fmla="*/ 263545 h 263545"/>
                  <a:gd name="connsiteX4" fmla="*/ 0 w 186912"/>
                  <a:gd name="connsiteY4" fmla="*/ 263545 h 263545"/>
                  <a:gd name="connsiteX5" fmla="*/ 0 w 186912"/>
                  <a:gd name="connsiteY5" fmla="*/ 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131754 w 186912"/>
                  <a:gd name="connsiteY4" fmla="*/ 9144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40076 w 186912"/>
                  <a:gd name="connsiteY4" fmla="*/ 5715 h 263545"/>
                  <a:gd name="connsiteX0" fmla="*/ 186912 w 186912"/>
                  <a:gd name="connsiteY0" fmla="*/ 227683 h 266165"/>
                  <a:gd name="connsiteX1" fmla="*/ 186912 w 186912"/>
                  <a:gd name="connsiteY1" fmla="*/ 266165 h 266165"/>
                  <a:gd name="connsiteX2" fmla="*/ 0 w 186912"/>
                  <a:gd name="connsiteY2" fmla="*/ 266165 h 266165"/>
                  <a:gd name="connsiteX3" fmla="*/ 0 w 186912"/>
                  <a:gd name="connsiteY3" fmla="*/ 2620 h 266165"/>
                  <a:gd name="connsiteX4" fmla="*/ 38885 w 186912"/>
                  <a:gd name="connsiteY4" fmla="*/ 0 h 26616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35313 w 186912"/>
                  <a:gd name="connsiteY4" fmla="*/ 952 h 26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912" h="263545">
                    <a:moveTo>
                      <a:pt x="186912" y="225063"/>
                    </a:moveTo>
                    <a:lnTo>
                      <a:pt x="186912" y="263545"/>
                    </a:lnTo>
                    <a:lnTo>
                      <a:pt x="0" y="263545"/>
                    </a:lnTo>
                    <a:lnTo>
                      <a:pt x="0" y="0"/>
                    </a:lnTo>
                    <a:cubicBezTo>
                      <a:pt x="13438" y="0"/>
                      <a:pt x="35313" y="952"/>
                      <a:pt x="35313" y="952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E7F1EA7-DB21-4D1A-BB04-053BD98159BD}"/>
                  </a:ext>
                </a:extLst>
              </p:cNvPr>
              <p:cNvSpPr/>
              <p:nvPr/>
            </p:nvSpPr>
            <p:spPr bwMode="auto">
              <a:xfrm>
                <a:off x="-1490924" y="4908418"/>
                <a:ext cx="163801" cy="230958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0EDF47E-347E-42D3-954A-8A681585B01E}"/>
                  </a:ext>
                </a:extLst>
              </p:cNvPr>
              <p:cNvCxnSpPr/>
              <p:nvPr/>
            </p:nvCxnSpPr>
            <p:spPr>
              <a:xfrm>
                <a:off x="-1465230" y="5102441"/>
                <a:ext cx="11562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B216F0A-EC29-4B79-9432-3925B0ED8627}"/>
                  </a:ext>
                </a:extLst>
              </p:cNvPr>
              <p:cNvCxnSpPr/>
              <p:nvPr/>
            </p:nvCxnSpPr>
            <p:spPr>
              <a:xfrm>
                <a:off x="-1465230" y="506430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195F06D-15DE-4556-95BE-A8B2C8EE40F7}"/>
                  </a:ext>
                </a:extLst>
              </p:cNvPr>
              <p:cNvCxnSpPr/>
              <p:nvPr/>
            </p:nvCxnSpPr>
            <p:spPr>
              <a:xfrm>
                <a:off x="-1465230" y="502616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CFE56E9-4E1E-4404-BAB9-D8906531FF16}"/>
                  </a:ext>
                </a:extLst>
              </p:cNvPr>
              <p:cNvCxnSpPr/>
              <p:nvPr/>
            </p:nvCxnSpPr>
            <p:spPr>
              <a:xfrm>
                <a:off x="-1465230" y="498802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BBDD97F-39AC-4E0F-BDAC-CF9E8D4A778C}"/>
                  </a:ext>
                </a:extLst>
              </p:cNvPr>
              <p:cNvCxnSpPr/>
              <p:nvPr/>
            </p:nvCxnSpPr>
            <p:spPr>
              <a:xfrm>
                <a:off x="-1465230" y="494988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05DBDED-21D9-4EEA-949B-BC8629EC9014}"/>
              </a:ext>
            </a:extLst>
          </p:cNvPr>
          <p:cNvGrpSpPr/>
          <p:nvPr/>
        </p:nvGrpSpPr>
        <p:grpSpPr>
          <a:xfrm>
            <a:off x="6326502" y="3776380"/>
            <a:ext cx="492894" cy="492894"/>
            <a:chOff x="4297892" y="2841460"/>
            <a:chExt cx="502920" cy="502920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A3CD1B9C-F6E7-4004-B5F7-DBCF862A6104}"/>
                </a:ext>
              </a:extLst>
            </p:cNvPr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5C48413-4E97-45BD-B8FC-303B4E3716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7912" y="3026530"/>
              <a:ext cx="182880" cy="132780"/>
              <a:chOff x="-4119757" y="5792140"/>
              <a:chExt cx="226376" cy="164360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5784AE5-9849-4213-BECA-DAC18F9AE330}"/>
                  </a:ext>
                </a:extLst>
              </p:cNvPr>
              <p:cNvSpPr/>
              <p:nvPr/>
            </p:nvSpPr>
            <p:spPr bwMode="auto">
              <a:xfrm>
                <a:off x="-4119011" y="5792140"/>
                <a:ext cx="224759" cy="164360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75" name="Isosceles Triangle 150">
                <a:extLst>
                  <a:ext uri="{FF2B5EF4-FFF2-40B4-BE49-F238E27FC236}">
                    <a16:creationId xmlns:a16="http://schemas.microsoft.com/office/drawing/2014/main" id="{548A92AA-3982-47A7-BCB6-8A76D947DBF4}"/>
                  </a:ext>
                </a:extLst>
              </p:cNvPr>
              <p:cNvSpPr/>
              <p:nvPr/>
            </p:nvSpPr>
            <p:spPr bwMode="auto">
              <a:xfrm flipV="1">
                <a:off x="-4119757" y="5805843"/>
                <a:ext cx="226376" cy="52966"/>
              </a:xfrm>
              <a:custGeom>
                <a:avLst/>
                <a:gdLst>
                  <a:gd name="connsiteX0" fmla="*/ 0 w 292350"/>
                  <a:gd name="connsiteY0" fmla="*/ 63536 h 63536"/>
                  <a:gd name="connsiteX1" fmla="*/ 146175 w 292350"/>
                  <a:gd name="connsiteY1" fmla="*/ 0 h 63536"/>
                  <a:gd name="connsiteX2" fmla="*/ 292350 w 292350"/>
                  <a:gd name="connsiteY2" fmla="*/ 63536 h 63536"/>
                  <a:gd name="connsiteX3" fmla="*/ 0 w 292350"/>
                  <a:gd name="connsiteY3" fmla="*/ 63536 h 63536"/>
                  <a:gd name="connsiteX0" fmla="*/ 0 w 383790"/>
                  <a:gd name="connsiteY0" fmla="*/ 63536 h 154976"/>
                  <a:gd name="connsiteX1" fmla="*/ 146175 w 383790"/>
                  <a:gd name="connsiteY1" fmla="*/ 0 h 154976"/>
                  <a:gd name="connsiteX2" fmla="*/ 383790 w 383790"/>
                  <a:gd name="connsiteY2" fmla="*/ 154976 h 154976"/>
                  <a:gd name="connsiteX0" fmla="*/ 0 w 282047"/>
                  <a:gd name="connsiteY0" fmla="*/ 63536 h 64824"/>
                  <a:gd name="connsiteX1" fmla="*/ 146175 w 282047"/>
                  <a:gd name="connsiteY1" fmla="*/ 0 h 64824"/>
                  <a:gd name="connsiteX2" fmla="*/ 282047 w 282047"/>
                  <a:gd name="connsiteY2" fmla="*/ 64824 h 64824"/>
                  <a:gd name="connsiteX0" fmla="*/ 0 w 289191"/>
                  <a:gd name="connsiteY0" fmla="*/ 63536 h 64824"/>
                  <a:gd name="connsiteX1" fmla="*/ 146175 w 289191"/>
                  <a:gd name="connsiteY1" fmla="*/ 0 h 64824"/>
                  <a:gd name="connsiteX2" fmla="*/ 289191 w 289191"/>
                  <a:gd name="connsiteY2" fmla="*/ 64824 h 64824"/>
                  <a:gd name="connsiteX0" fmla="*/ 0 w 292763"/>
                  <a:gd name="connsiteY0" fmla="*/ 61155 h 64824"/>
                  <a:gd name="connsiteX1" fmla="*/ 149747 w 292763"/>
                  <a:gd name="connsiteY1" fmla="*/ 0 h 64824"/>
                  <a:gd name="connsiteX2" fmla="*/ 292763 w 292763"/>
                  <a:gd name="connsiteY2" fmla="*/ 64824 h 64824"/>
                  <a:gd name="connsiteX0" fmla="*/ 0 w 290382"/>
                  <a:gd name="connsiteY0" fmla="*/ 65918 h 65918"/>
                  <a:gd name="connsiteX1" fmla="*/ 147366 w 290382"/>
                  <a:gd name="connsiteY1" fmla="*/ 0 h 65918"/>
                  <a:gd name="connsiteX2" fmla="*/ 290382 w 290382"/>
                  <a:gd name="connsiteY2" fmla="*/ 64824 h 65918"/>
                  <a:gd name="connsiteX0" fmla="*/ 0 w 294453"/>
                  <a:gd name="connsiteY0" fmla="*/ 68631 h 68631"/>
                  <a:gd name="connsiteX1" fmla="*/ 151437 w 294453"/>
                  <a:gd name="connsiteY1" fmla="*/ 0 h 68631"/>
                  <a:gd name="connsiteX2" fmla="*/ 294453 w 294453"/>
                  <a:gd name="connsiteY2" fmla="*/ 64824 h 68631"/>
                  <a:gd name="connsiteX0" fmla="*/ 0 w 294453"/>
                  <a:gd name="connsiteY0" fmla="*/ 68631 h 68895"/>
                  <a:gd name="connsiteX1" fmla="*/ 151437 w 294453"/>
                  <a:gd name="connsiteY1" fmla="*/ 0 h 68895"/>
                  <a:gd name="connsiteX2" fmla="*/ 294453 w 294453"/>
                  <a:gd name="connsiteY2" fmla="*/ 68895 h 6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4453" h="68895">
                    <a:moveTo>
                      <a:pt x="0" y="68631"/>
                    </a:moveTo>
                    <a:lnTo>
                      <a:pt x="151437" y="0"/>
                    </a:lnTo>
                    <a:cubicBezTo>
                      <a:pt x="200162" y="21179"/>
                      <a:pt x="294453" y="68895"/>
                      <a:pt x="294453" y="68895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9DCFD8A-9605-4238-825D-AB7A24CF6602}"/>
              </a:ext>
            </a:extLst>
          </p:cNvPr>
          <p:cNvGrpSpPr/>
          <p:nvPr/>
        </p:nvGrpSpPr>
        <p:grpSpPr>
          <a:xfrm>
            <a:off x="9164998" y="3762642"/>
            <a:ext cx="492894" cy="492894"/>
            <a:chOff x="4297892" y="4929305"/>
            <a:chExt cx="502920" cy="50292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25E73FF-D413-4C10-A011-12F617E672A1}"/>
                </a:ext>
              </a:extLst>
            </p:cNvPr>
            <p:cNvSpPr/>
            <p:nvPr/>
          </p:nvSpPr>
          <p:spPr bwMode="auto">
            <a:xfrm>
              <a:off x="4297892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F0CA331-4606-4A91-B993-835A865541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5052" y="5091258"/>
              <a:ext cx="228600" cy="179015"/>
              <a:chOff x="-2178049" y="6200634"/>
              <a:chExt cx="295707" cy="231567"/>
            </a:xfrm>
          </p:grpSpPr>
          <p:sp>
            <p:nvSpPr>
              <p:cNvPr id="179" name="Freeform 134">
                <a:extLst>
                  <a:ext uri="{FF2B5EF4-FFF2-40B4-BE49-F238E27FC236}">
                    <a16:creationId xmlns:a16="http://schemas.microsoft.com/office/drawing/2014/main" id="{29ABD0B4-A7E3-4109-B7F4-2267C6B42AA4}"/>
                  </a:ext>
                </a:extLst>
              </p:cNvPr>
              <p:cNvSpPr/>
              <p:nvPr/>
            </p:nvSpPr>
            <p:spPr bwMode="auto">
              <a:xfrm rot="5400000">
                <a:off x="-2154703" y="6243593"/>
                <a:ext cx="165262" cy="211953"/>
              </a:xfrm>
              <a:custGeom>
                <a:avLst/>
                <a:gdLst>
                  <a:gd name="connsiteX0" fmla="*/ 0 w 185053"/>
                  <a:gd name="connsiteY0" fmla="*/ 237335 h 237335"/>
                  <a:gd name="connsiteX1" fmla="*/ 0 w 185053"/>
                  <a:gd name="connsiteY1" fmla="*/ 143551 h 237335"/>
                  <a:gd name="connsiteX2" fmla="*/ 61964 w 185053"/>
                  <a:gd name="connsiteY2" fmla="*/ 143551 h 237335"/>
                  <a:gd name="connsiteX3" fmla="*/ 61964 w 185053"/>
                  <a:gd name="connsiteY3" fmla="*/ 0 h 237335"/>
                  <a:gd name="connsiteX4" fmla="*/ 136210 w 185053"/>
                  <a:gd name="connsiteY4" fmla="*/ 0 h 237335"/>
                  <a:gd name="connsiteX5" fmla="*/ 136210 w 185053"/>
                  <a:gd name="connsiteY5" fmla="*/ 164694 h 237335"/>
                  <a:gd name="connsiteX6" fmla="*/ 185053 w 185053"/>
                  <a:gd name="connsiteY6" fmla="*/ 216010 h 237335"/>
                  <a:gd name="connsiteX7" fmla="*/ 136210 w 185053"/>
                  <a:gd name="connsiteY7" fmla="*/ 216010 h 237335"/>
                  <a:gd name="connsiteX8" fmla="*/ 136210 w 185053"/>
                  <a:gd name="connsiteY8" fmla="*/ 237335 h 23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53" h="237335">
                    <a:moveTo>
                      <a:pt x="0" y="237335"/>
                    </a:moveTo>
                    <a:lnTo>
                      <a:pt x="0" y="143551"/>
                    </a:lnTo>
                    <a:lnTo>
                      <a:pt x="61964" y="143551"/>
                    </a:lnTo>
                    <a:lnTo>
                      <a:pt x="61964" y="0"/>
                    </a:lnTo>
                    <a:lnTo>
                      <a:pt x="136210" y="0"/>
                    </a:lnTo>
                    <a:lnTo>
                      <a:pt x="136210" y="164694"/>
                    </a:lnTo>
                    <a:lnTo>
                      <a:pt x="185053" y="216010"/>
                    </a:lnTo>
                    <a:lnTo>
                      <a:pt x="136210" y="216010"/>
                    </a:lnTo>
                    <a:lnTo>
                      <a:pt x="136210" y="23733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0" name="Freeform 135">
                <a:extLst>
                  <a:ext uri="{FF2B5EF4-FFF2-40B4-BE49-F238E27FC236}">
                    <a16:creationId xmlns:a16="http://schemas.microsoft.com/office/drawing/2014/main" id="{A3F3126B-CFDB-45A2-AC4A-0665B56D08D9}"/>
                  </a:ext>
                </a:extLst>
              </p:cNvPr>
              <p:cNvSpPr/>
              <p:nvPr/>
            </p:nvSpPr>
            <p:spPr bwMode="auto">
              <a:xfrm rot="16200000" flipH="1">
                <a:off x="-2070949" y="6177288"/>
                <a:ext cx="165262" cy="211953"/>
              </a:xfrm>
              <a:custGeom>
                <a:avLst/>
                <a:gdLst>
                  <a:gd name="connsiteX0" fmla="*/ 0 w 1547004"/>
                  <a:gd name="connsiteY0" fmla="*/ 1984075 h 1984075"/>
                  <a:gd name="connsiteX1" fmla="*/ 0 w 1547004"/>
                  <a:gd name="connsiteY1" fmla="*/ 0 h 1984075"/>
                  <a:gd name="connsiteX2" fmla="*/ 1138687 w 1547004"/>
                  <a:gd name="connsiteY2" fmla="*/ 0 h 1984075"/>
                  <a:gd name="connsiteX3" fmla="*/ 1138687 w 1547004"/>
                  <a:gd name="connsiteY3" fmla="*/ 1376804 h 1984075"/>
                  <a:gd name="connsiteX4" fmla="*/ 1547004 w 1547004"/>
                  <a:gd name="connsiteY4" fmla="*/ 1805796 h 1984075"/>
                  <a:gd name="connsiteX5" fmla="*/ 1138687 w 1547004"/>
                  <a:gd name="connsiteY5" fmla="*/ 1805796 h 1984075"/>
                  <a:gd name="connsiteX6" fmla="*/ 1138687 w 1547004"/>
                  <a:gd name="connsiteY6" fmla="*/ 1984075 h 198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004" h="1984075">
                    <a:moveTo>
                      <a:pt x="0" y="1984075"/>
                    </a:moveTo>
                    <a:lnTo>
                      <a:pt x="0" y="0"/>
                    </a:lnTo>
                    <a:lnTo>
                      <a:pt x="1138687" y="0"/>
                    </a:lnTo>
                    <a:lnTo>
                      <a:pt x="1138687" y="1376804"/>
                    </a:lnTo>
                    <a:lnTo>
                      <a:pt x="1547004" y="1805796"/>
                    </a:lnTo>
                    <a:lnTo>
                      <a:pt x="1138687" y="1805796"/>
                    </a:lnTo>
                    <a:lnTo>
                      <a:pt x="1138687" y="198407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2215ADD-6D25-4B41-B77C-9F18823FAD51}"/>
              </a:ext>
            </a:extLst>
          </p:cNvPr>
          <p:cNvGrpSpPr/>
          <p:nvPr/>
        </p:nvGrpSpPr>
        <p:grpSpPr>
          <a:xfrm>
            <a:off x="8372267" y="4464873"/>
            <a:ext cx="492894" cy="492894"/>
            <a:chOff x="4297892" y="4233356"/>
            <a:chExt cx="502920" cy="50292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8BFD48F-4D34-4DC0-8CD9-D151198F4D3C}"/>
                </a:ext>
              </a:extLst>
            </p:cNvPr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1DF0F27-B5A4-42E6-AAA0-8073A331E3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3862" y="4381519"/>
              <a:ext cx="230981" cy="206595"/>
              <a:chOff x="-1320398" y="7123634"/>
              <a:chExt cx="302577" cy="270631"/>
            </a:xfrm>
            <a:noFill/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7EA41950-12F9-42FB-8082-260C87DA2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9176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5" name="Freeform 114">
                <a:extLst>
                  <a:ext uri="{FF2B5EF4-FFF2-40B4-BE49-F238E27FC236}">
                    <a16:creationId xmlns:a16="http://schemas.microsoft.com/office/drawing/2014/main" id="{2FA46D26-F5F5-457F-908F-6D853A38A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5585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6" name="Freeform 108">
                <a:extLst>
                  <a:ext uri="{FF2B5EF4-FFF2-40B4-BE49-F238E27FC236}">
                    <a16:creationId xmlns:a16="http://schemas.microsoft.com/office/drawing/2014/main" id="{BEBC3E8A-1741-4274-AB39-5FEBD439E36B}"/>
                  </a:ext>
                </a:extLst>
              </p:cNvPr>
              <p:cNvSpPr/>
              <p:nvPr/>
            </p:nvSpPr>
            <p:spPr bwMode="auto">
              <a:xfrm>
                <a:off x="-1320398" y="7123634"/>
                <a:ext cx="164858" cy="93906"/>
              </a:xfrm>
              <a:custGeom>
                <a:avLst/>
                <a:gdLst>
                  <a:gd name="connsiteX0" fmla="*/ 37461 w 188119"/>
                  <a:gd name="connsiteY0" fmla="*/ 0 h 107156"/>
                  <a:gd name="connsiteX1" fmla="*/ 101842 w 188119"/>
                  <a:gd name="connsiteY1" fmla="*/ 0 h 107156"/>
                  <a:gd name="connsiteX2" fmla="*/ 139303 w 188119"/>
                  <a:gd name="connsiteY2" fmla="*/ 37461 h 107156"/>
                  <a:gd name="connsiteX3" fmla="*/ 139303 w 188119"/>
                  <a:gd name="connsiteY3" fmla="*/ 67273 h 107156"/>
                  <a:gd name="connsiteX4" fmla="*/ 188119 w 188119"/>
                  <a:gd name="connsiteY4" fmla="*/ 107156 h 107156"/>
                  <a:gd name="connsiteX5" fmla="*/ 101842 w 188119"/>
                  <a:gd name="connsiteY5" fmla="*/ 107156 h 107156"/>
                  <a:gd name="connsiteX6" fmla="*/ 76200 w 188119"/>
                  <a:gd name="connsiteY6" fmla="*/ 107156 h 107156"/>
                  <a:gd name="connsiteX7" fmla="*/ 37461 w 188119"/>
                  <a:gd name="connsiteY7" fmla="*/ 107156 h 107156"/>
                  <a:gd name="connsiteX8" fmla="*/ 0 w 188119"/>
                  <a:gd name="connsiteY8" fmla="*/ 69695 h 107156"/>
                  <a:gd name="connsiteX9" fmla="*/ 0 w 188119"/>
                  <a:gd name="connsiteY9" fmla="*/ 37461 h 107156"/>
                  <a:gd name="connsiteX10" fmla="*/ 37461 w 188119"/>
                  <a:gd name="connsiteY10" fmla="*/ 0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8119" h="107156">
                    <a:moveTo>
                      <a:pt x="37461" y="0"/>
                    </a:moveTo>
                    <a:lnTo>
                      <a:pt x="101842" y="0"/>
                    </a:lnTo>
                    <a:cubicBezTo>
                      <a:pt x="122531" y="0"/>
                      <a:pt x="139303" y="16772"/>
                      <a:pt x="139303" y="37461"/>
                    </a:cubicBezTo>
                    <a:lnTo>
                      <a:pt x="139303" y="67273"/>
                    </a:lnTo>
                    <a:lnTo>
                      <a:pt x="188119" y="107156"/>
                    </a:lnTo>
                    <a:lnTo>
                      <a:pt x="101842" y="107156"/>
                    </a:lnTo>
                    <a:lnTo>
                      <a:pt x="76200" y="107156"/>
                    </a:lnTo>
                    <a:lnTo>
                      <a:pt x="37461" y="107156"/>
                    </a:lnTo>
                    <a:cubicBezTo>
                      <a:pt x="16772" y="107156"/>
                      <a:pt x="0" y="90384"/>
                      <a:pt x="0" y="69695"/>
                    </a:cubicBezTo>
                    <a:lnTo>
                      <a:pt x="0" y="37461"/>
                    </a:lnTo>
                    <a:cubicBezTo>
                      <a:pt x="0" y="16772"/>
                      <a:pt x="16772" y="0"/>
                      <a:pt x="3746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7" name="Oval 113">
                <a:extLst>
                  <a:ext uri="{FF2B5EF4-FFF2-40B4-BE49-F238E27FC236}">
                    <a16:creationId xmlns:a16="http://schemas.microsoft.com/office/drawing/2014/main" id="{60AC8548-1F7B-466B-9855-C384AFAD3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20386" y="7255082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8" name="Freeform 114">
                <a:extLst>
                  <a:ext uri="{FF2B5EF4-FFF2-40B4-BE49-F238E27FC236}">
                    <a16:creationId xmlns:a16="http://schemas.microsoft.com/office/drawing/2014/main" id="{3E29B1F6-9D20-4AE6-B50C-A7B6D2717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6796" y="7330740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953507B-8EB0-4D4E-BEEF-5F4B6ECF15F8}"/>
              </a:ext>
            </a:extLst>
          </p:cNvPr>
          <p:cNvGrpSpPr/>
          <p:nvPr/>
        </p:nvGrpSpPr>
        <p:grpSpPr>
          <a:xfrm>
            <a:off x="4717283" y="5279609"/>
            <a:ext cx="492894" cy="492894"/>
            <a:chOff x="4811474" y="5817220"/>
            <a:chExt cx="502920" cy="50292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8C1C852-5B42-4DED-8839-10C15F639CD1}"/>
                </a:ext>
              </a:extLst>
            </p:cNvPr>
            <p:cNvSpPr/>
            <p:nvPr/>
          </p:nvSpPr>
          <p:spPr bwMode="auto">
            <a:xfrm>
              <a:off x="4811474" y="581722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8F333B5-00C7-4CD2-854E-2CE1F21297AF}"/>
                </a:ext>
              </a:extLst>
            </p:cNvPr>
            <p:cNvGrpSpPr/>
            <p:nvPr/>
          </p:nvGrpSpPr>
          <p:grpSpPr>
            <a:xfrm>
              <a:off x="4994501" y="5972567"/>
              <a:ext cx="136866" cy="173176"/>
              <a:chOff x="4989898" y="5967253"/>
              <a:chExt cx="136866" cy="173176"/>
            </a:xfrm>
          </p:grpSpPr>
          <p:sp>
            <p:nvSpPr>
              <p:cNvPr id="192" name="Freeform 38">
                <a:extLst>
                  <a:ext uri="{FF2B5EF4-FFF2-40B4-BE49-F238E27FC236}">
                    <a16:creationId xmlns:a16="http://schemas.microsoft.com/office/drawing/2014/main" id="{381B5059-DC3A-4B32-8573-3BF9AFAD01A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042698" y="6059578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D45F466F-2773-47A6-9818-03D8F0A6024B}"/>
                  </a:ext>
                </a:extLst>
              </p:cNvPr>
              <p:cNvGrpSpPr/>
              <p:nvPr/>
            </p:nvGrpSpPr>
            <p:grpSpPr>
              <a:xfrm>
                <a:off x="4989898" y="5967253"/>
                <a:ext cx="136866" cy="173176"/>
                <a:chOff x="4989898" y="5967253"/>
                <a:chExt cx="136866" cy="173176"/>
              </a:xfrm>
            </p:grpSpPr>
            <p:sp>
              <p:nvSpPr>
                <p:cNvPr id="194" name="Line 37">
                  <a:extLst>
                    <a:ext uri="{FF2B5EF4-FFF2-40B4-BE49-F238E27FC236}">
                      <a16:creationId xmlns:a16="http://schemas.microsoft.com/office/drawing/2014/main" id="{211DBC93-F076-4520-AE09-E6C4E7BF0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988424" y="6037161"/>
                  <a:ext cx="139815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 39">
                  <a:extLst>
                    <a:ext uri="{FF2B5EF4-FFF2-40B4-BE49-F238E27FC236}">
                      <a16:creationId xmlns:a16="http://schemas.microsoft.com/office/drawing/2014/main" id="{82AC6BE6-C891-4F85-954A-4DB444DA77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5001402" y="6015067"/>
                  <a:ext cx="113858" cy="136866"/>
                </a:xfrm>
                <a:custGeom>
                  <a:avLst/>
                  <a:gdLst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0 w 113858"/>
                    <a:gd name="connsiteY4" fmla="*/ 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91440 w 113858"/>
                    <a:gd name="connsiteY4" fmla="*/ 9144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858" h="136866">
                      <a:moveTo>
                        <a:pt x="0" y="0"/>
                      </a:moveTo>
                      <a:lnTo>
                        <a:pt x="113858" y="0"/>
                      </a:lnTo>
                      <a:lnTo>
                        <a:pt x="113858" y="136866"/>
                      </a:lnTo>
                      <a:lnTo>
                        <a:pt x="0" y="136866"/>
                      </a:ln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D3B735A4-1087-4EFC-BCDC-1A3BD76E1E01}"/>
              </a:ext>
            </a:extLst>
          </p:cNvPr>
          <p:cNvGrpSpPr/>
          <p:nvPr/>
        </p:nvGrpSpPr>
        <p:grpSpPr>
          <a:xfrm>
            <a:off x="3589482" y="1690026"/>
            <a:ext cx="492894" cy="492894"/>
            <a:chOff x="3660732" y="2154621"/>
            <a:chExt cx="502920" cy="50292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0CF4749-DE36-4E70-A7E2-086076BB3448}"/>
                </a:ext>
              </a:extLst>
            </p:cNvPr>
            <p:cNvSpPr/>
            <p:nvPr/>
          </p:nvSpPr>
          <p:spPr bwMode="auto">
            <a:xfrm>
              <a:off x="3660732" y="2154621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8" name="Group 4">
              <a:extLst>
                <a:ext uri="{FF2B5EF4-FFF2-40B4-BE49-F238E27FC236}">
                  <a16:creationId xmlns:a16="http://schemas.microsoft.com/office/drawing/2014/main" id="{A5E61015-7366-435B-ACA8-D090168713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27895" y="2292208"/>
              <a:ext cx="185124" cy="212054"/>
              <a:chOff x="3590" y="1796"/>
              <a:chExt cx="660" cy="756"/>
            </a:xfrm>
          </p:grpSpPr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1C0675D6-16EF-494C-884C-22B6F9398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1880"/>
                <a:ext cx="332" cy="671"/>
              </a:xfrm>
              <a:custGeom>
                <a:avLst/>
                <a:gdLst>
                  <a:gd name="T0" fmla="*/ 332 w 332"/>
                  <a:gd name="T1" fmla="*/ 671 h 671"/>
                  <a:gd name="T2" fmla="*/ 0 w 332"/>
                  <a:gd name="T3" fmla="*/ 671 h 671"/>
                  <a:gd name="T4" fmla="*/ 0 w 332"/>
                  <a:gd name="T5" fmla="*/ 0 h 671"/>
                  <a:gd name="T6" fmla="*/ 126 w 332"/>
                  <a:gd name="T7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671">
                    <a:moveTo>
                      <a:pt x="332" y="671"/>
                    </a:moveTo>
                    <a:lnTo>
                      <a:pt x="0" y="671"/>
                    </a:lnTo>
                    <a:lnTo>
                      <a:pt x="0" y="0"/>
                    </a:lnTo>
                    <a:lnTo>
                      <a:pt x="126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90AEECEA-6752-4FCF-973B-ADFB91A1E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1880"/>
                <a:ext cx="125" cy="293"/>
              </a:xfrm>
              <a:custGeom>
                <a:avLst/>
                <a:gdLst>
                  <a:gd name="T0" fmla="*/ 0 w 125"/>
                  <a:gd name="T1" fmla="*/ 0 h 293"/>
                  <a:gd name="T2" fmla="*/ 125 w 125"/>
                  <a:gd name="T3" fmla="*/ 0 h 293"/>
                  <a:gd name="T4" fmla="*/ 125 w 125"/>
                  <a:gd name="T5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29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293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BB86661A-687B-4B14-B3E5-A14833343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880"/>
                <a:ext cx="290" cy="29"/>
              </a:xfrm>
              <a:custGeom>
                <a:avLst/>
                <a:gdLst>
                  <a:gd name="T0" fmla="*/ 0 w 290"/>
                  <a:gd name="T1" fmla="*/ 0 h 29"/>
                  <a:gd name="T2" fmla="*/ 0 w 290"/>
                  <a:gd name="T3" fmla="*/ 29 h 29"/>
                  <a:gd name="T4" fmla="*/ 290 w 290"/>
                  <a:gd name="T5" fmla="*/ 29 h 29"/>
                  <a:gd name="T6" fmla="*/ 290 w 29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0" h="29">
                    <a:moveTo>
                      <a:pt x="0" y="0"/>
                    </a:moveTo>
                    <a:lnTo>
                      <a:pt x="0" y="29"/>
                    </a:lnTo>
                    <a:lnTo>
                      <a:pt x="290" y="29"/>
                    </a:lnTo>
                    <a:lnTo>
                      <a:pt x="290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028108BA-BD35-47F6-95B1-F80E4183A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796"/>
                <a:ext cx="290" cy="84"/>
              </a:xfrm>
              <a:custGeom>
                <a:avLst/>
                <a:gdLst>
                  <a:gd name="T0" fmla="*/ 290 w 290"/>
                  <a:gd name="T1" fmla="*/ 84 h 84"/>
                  <a:gd name="T2" fmla="*/ 290 w 290"/>
                  <a:gd name="T3" fmla="*/ 34 h 84"/>
                  <a:gd name="T4" fmla="*/ 204 w 290"/>
                  <a:gd name="T5" fmla="*/ 34 h 84"/>
                  <a:gd name="T6" fmla="*/ 204 w 290"/>
                  <a:gd name="T7" fmla="*/ 0 h 84"/>
                  <a:gd name="T8" fmla="*/ 87 w 290"/>
                  <a:gd name="T9" fmla="*/ 0 h 84"/>
                  <a:gd name="T10" fmla="*/ 87 w 290"/>
                  <a:gd name="T11" fmla="*/ 34 h 84"/>
                  <a:gd name="T12" fmla="*/ 0 w 290"/>
                  <a:gd name="T13" fmla="*/ 34 h 84"/>
                  <a:gd name="T14" fmla="*/ 0 w 29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0" h="84">
                    <a:moveTo>
                      <a:pt x="290" y="84"/>
                    </a:moveTo>
                    <a:lnTo>
                      <a:pt x="290" y="34"/>
                    </a:lnTo>
                    <a:lnTo>
                      <a:pt x="204" y="34"/>
                    </a:lnTo>
                    <a:lnTo>
                      <a:pt x="204" y="0"/>
                    </a:lnTo>
                    <a:lnTo>
                      <a:pt x="87" y="0"/>
                    </a:lnTo>
                    <a:lnTo>
                      <a:pt x="87" y="34"/>
                    </a:lnTo>
                    <a:lnTo>
                      <a:pt x="0" y="34"/>
                    </a:lnTo>
                    <a:lnTo>
                      <a:pt x="0" y="84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E59471D-2564-47FB-A2E3-ED009129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" y="2307"/>
                <a:ext cx="192" cy="132"/>
              </a:xfrm>
              <a:custGeom>
                <a:avLst/>
                <a:gdLst>
                  <a:gd name="T0" fmla="*/ 0 w 192"/>
                  <a:gd name="T1" fmla="*/ 77 h 132"/>
                  <a:gd name="T2" fmla="*/ 58 w 192"/>
                  <a:gd name="T3" fmla="*/ 132 h 132"/>
                  <a:gd name="T4" fmla="*/ 192 w 192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132">
                    <a:moveTo>
                      <a:pt x="0" y="77"/>
                    </a:moveTo>
                    <a:lnTo>
                      <a:pt x="58" y="132"/>
                    </a:lnTo>
                    <a:lnTo>
                      <a:pt x="192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4" name="Oval 10">
                <a:extLst>
                  <a:ext uri="{FF2B5EF4-FFF2-40B4-BE49-F238E27FC236}">
                    <a16:creationId xmlns:a16="http://schemas.microsoft.com/office/drawing/2014/main" id="{B91496E5-0F22-48F8-8012-FFA985D37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215"/>
                <a:ext cx="337" cy="337"/>
              </a:xfrm>
              <a:prstGeom prst="ellips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sp>
        <p:nvSpPr>
          <p:cNvPr id="206" name="Customer text">
            <a:extLst>
              <a:ext uri="{FF2B5EF4-FFF2-40B4-BE49-F238E27FC236}">
                <a16:creationId xmlns:a16="http://schemas.microsoft.com/office/drawing/2014/main" id="{42A156E7-2E2E-4A8A-B69D-A11583C7FAD7}"/>
              </a:ext>
            </a:extLst>
          </p:cNvPr>
          <p:cNvSpPr/>
          <p:nvPr/>
        </p:nvSpPr>
        <p:spPr>
          <a:xfrm>
            <a:off x="6744253" y="6067427"/>
            <a:ext cx="1698417" cy="258331"/>
          </a:xfrm>
          <a:prstGeom prst="rect">
            <a:avLst/>
          </a:prstGeom>
        </p:spPr>
        <p:txBody>
          <a:bodyPr wrap="square" lIns="179234" rIns="179234" anchor="ctr">
            <a:spAutoFit/>
          </a:bodyPr>
          <a:lstStyle/>
          <a:p>
            <a:pPr marL="0" marR="0" lvl="0" indent="0" algn="r" defTabSz="8957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34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8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8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6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7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Straight Connector 777"/>
          <p:cNvCxnSpPr/>
          <p:nvPr/>
        </p:nvCxnSpPr>
        <p:spPr>
          <a:xfrm flipH="1" flipV="1">
            <a:off x="2287278" y="4648882"/>
            <a:ext cx="1269575" cy="1045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79" name="Straight Connector 778"/>
          <p:cNvCxnSpPr/>
          <p:nvPr/>
        </p:nvCxnSpPr>
        <p:spPr>
          <a:xfrm flipH="1">
            <a:off x="7738981" y="3902073"/>
            <a:ext cx="149362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0" name="Straight Connector 779"/>
          <p:cNvCxnSpPr/>
          <p:nvPr/>
        </p:nvCxnSpPr>
        <p:spPr>
          <a:xfrm flipH="1">
            <a:off x="10427492" y="3080585"/>
            <a:ext cx="224042" cy="194170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1" name="Straight Connector 780"/>
          <p:cNvCxnSpPr/>
          <p:nvPr/>
        </p:nvCxnSpPr>
        <p:spPr>
          <a:xfrm flipH="1" flipV="1">
            <a:off x="5199830" y="2408455"/>
            <a:ext cx="1344255" cy="164297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2" name="Straight Connector 781"/>
          <p:cNvCxnSpPr/>
          <p:nvPr/>
        </p:nvCxnSpPr>
        <p:spPr>
          <a:xfrm flipV="1">
            <a:off x="4303660" y="2408455"/>
            <a:ext cx="896170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3" name="Straight Connector 782"/>
          <p:cNvCxnSpPr/>
          <p:nvPr/>
        </p:nvCxnSpPr>
        <p:spPr>
          <a:xfrm flipV="1">
            <a:off x="1881741" y="3827392"/>
            <a:ext cx="3094047" cy="1897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784" name="TextBox 783"/>
          <p:cNvSpPr txBox="1"/>
          <p:nvPr/>
        </p:nvSpPr>
        <p:spPr>
          <a:xfrm>
            <a:off x="282547" y="445666"/>
            <a:ext cx="10260849" cy="628592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8960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Connected Data: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Dynamics 365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5221">
                      <a:srgbClr val="DC3C00"/>
                    </a:gs>
                    <a:gs pos="43000">
                      <a:srgbClr val="DC3C0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Office 365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LinkedIn</a:t>
            </a:r>
          </a:p>
        </p:txBody>
      </p:sp>
      <p:sp>
        <p:nvSpPr>
          <p:cNvPr id="785" name="Mobile node 1"/>
          <p:cNvSpPr/>
          <p:nvPr/>
        </p:nvSpPr>
        <p:spPr bwMode="auto">
          <a:xfrm>
            <a:off x="7482948" y="5823678"/>
            <a:ext cx="8960" cy="8960"/>
          </a:xfrm>
          <a:prstGeom prst="ellipse">
            <a:avLst/>
          </a:prstGeom>
          <a:solidFill>
            <a:srgbClr val="FFFFFF">
              <a:lumMod val="8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6" name="Mobile node 1"/>
          <p:cNvSpPr/>
          <p:nvPr/>
        </p:nvSpPr>
        <p:spPr bwMode="auto">
          <a:xfrm>
            <a:off x="913799" y="468459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7" name="Mobile node 1"/>
          <p:cNvSpPr/>
          <p:nvPr/>
        </p:nvSpPr>
        <p:spPr bwMode="auto">
          <a:xfrm>
            <a:off x="7993312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8" name="Mobile node 1"/>
          <p:cNvSpPr/>
          <p:nvPr/>
        </p:nvSpPr>
        <p:spPr bwMode="auto">
          <a:xfrm>
            <a:off x="11083898" y="392172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9" name="Mobile node 1"/>
          <p:cNvSpPr/>
          <p:nvPr/>
        </p:nvSpPr>
        <p:spPr bwMode="auto">
          <a:xfrm>
            <a:off x="3901028" y="381796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790" name="Straight Connector 789"/>
          <p:cNvCxnSpPr/>
          <p:nvPr/>
        </p:nvCxnSpPr>
        <p:spPr>
          <a:xfrm>
            <a:off x="1689830" y="2408454"/>
            <a:ext cx="1493617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1" name="Straight Connector 790"/>
          <p:cNvCxnSpPr/>
          <p:nvPr/>
        </p:nvCxnSpPr>
        <p:spPr>
          <a:xfrm flipV="1">
            <a:off x="1764510" y="1960372"/>
            <a:ext cx="2091065" cy="4480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2" name="Straight Connector 791"/>
          <p:cNvCxnSpPr/>
          <p:nvPr/>
        </p:nvCxnSpPr>
        <p:spPr>
          <a:xfrm flipH="1" flipV="1">
            <a:off x="3829939" y="1984385"/>
            <a:ext cx="473722" cy="10961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3" name="Straight Connector 792"/>
          <p:cNvCxnSpPr/>
          <p:nvPr/>
        </p:nvCxnSpPr>
        <p:spPr>
          <a:xfrm flipH="1">
            <a:off x="1913872" y="4574200"/>
            <a:ext cx="448085" cy="112021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4" name="Straight Connector 793"/>
          <p:cNvCxnSpPr/>
          <p:nvPr/>
        </p:nvCxnSpPr>
        <p:spPr>
          <a:xfrm flipH="1" flipV="1">
            <a:off x="3855575" y="1960370"/>
            <a:ext cx="1344255" cy="44808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5" name="Straight Connector 794"/>
          <p:cNvCxnSpPr/>
          <p:nvPr/>
        </p:nvCxnSpPr>
        <p:spPr>
          <a:xfrm flipV="1">
            <a:off x="6842809" y="2259093"/>
            <a:ext cx="0" cy="104553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6" name="Straight Connector 795"/>
          <p:cNvCxnSpPr/>
          <p:nvPr/>
        </p:nvCxnSpPr>
        <p:spPr>
          <a:xfrm flipH="1" flipV="1">
            <a:off x="6842809" y="2259093"/>
            <a:ext cx="1941703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7" name="Straight Connector 796"/>
          <p:cNvCxnSpPr/>
          <p:nvPr/>
        </p:nvCxnSpPr>
        <p:spPr>
          <a:xfrm flipV="1">
            <a:off x="7888342" y="1811008"/>
            <a:ext cx="1642979" cy="20163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8" name="Straight Connector 797"/>
          <p:cNvCxnSpPr/>
          <p:nvPr/>
        </p:nvCxnSpPr>
        <p:spPr>
          <a:xfrm flipH="1" flipV="1">
            <a:off x="9531321" y="1811009"/>
            <a:ext cx="1120213" cy="119489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9" name="Straight Connector 798"/>
          <p:cNvCxnSpPr>
            <a:stCxn id="956" idx="4"/>
          </p:cNvCxnSpPr>
          <p:nvPr/>
        </p:nvCxnSpPr>
        <p:spPr>
          <a:xfrm flipH="1">
            <a:off x="7738981" y="4680340"/>
            <a:ext cx="889886" cy="108875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0" name="Straight Connector 799"/>
          <p:cNvCxnSpPr/>
          <p:nvPr/>
        </p:nvCxnSpPr>
        <p:spPr>
          <a:xfrm flipH="1" flipV="1">
            <a:off x="9381961" y="4051435"/>
            <a:ext cx="1045533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1" name="Straight Connector 800"/>
          <p:cNvCxnSpPr/>
          <p:nvPr/>
        </p:nvCxnSpPr>
        <p:spPr>
          <a:xfrm>
            <a:off x="6544086" y="4051435"/>
            <a:ext cx="1194894" cy="171766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2" name="Straight Connector 801"/>
          <p:cNvCxnSpPr/>
          <p:nvPr/>
        </p:nvCxnSpPr>
        <p:spPr>
          <a:xfrm>
            <a:off x="5052025" y="3975198"/>
            <a:ext cx="969296" cy="82304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3" name="Straight Connector 802"/>
          <p:cNvCxnSpPr/>
          <p:nvPr/>
        </p:nvCxnSpPr>
        <p:spPr>
          <a:xfrm flipH="1">
            <a:off x="4975787" y="3080583"/>
            <a:ext cx="1941703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4" name="Straight Connector 803"/>
          <p:cNvCxnSpPr/>
          <p:nvPr/>
        </p:nvCxnSpPr>
        <p:spPr>
          <a:xfrm>
            <a:off x="1017702" y="4798244"/>
            <a:ext cx="886430" cy="96435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5" name="Straight Connector 804"/>
          <p:cNvCxnSpPr/>
          <p:nvPr/>
        </p:nvCxnSpPr>
        <p:spPr>
          <a:xfrm flipH="1">
            <a:off x="7738980" y="5769095"/>
            <a:ext cx="1642979" cy="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6" name="Straight Connector 805"/>
          <p:cNvCxnSpPr>
            <a:cxnSpLocks/>
            <a:endCxn id="154" idx="2"/>
          </p:cNvCxnSpPr>
          <p:nvPr/>
        </p:nvCxnSpPr>
        <p:spPr>
          <a:xfrm>
            <a:off x="8096151" y="1827242"/>
            <a:ext cx="1313967" cy="80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7" name="Straight Connector 806"/>
          <p:cNvCxnSpPr/>
          <p:nvPr/>
        </p:nvCxnSpPr>
        <p:spPr>
          <a:xfrm flipH="1" flipV="1">
            <a:off x="3183447" y="3379308"/>
            <a:ext cx="821489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8" name="Straight Connector 807"/>
          <p:cNvCxnSpPr/>
          <p:nvPr/>
        </p:nvCxnSpPr>
        <p:spPr>
          <a:xfrm flipV="1">
            <a:off x="2361958" y="3354361"/>
            <a:ext cx="801543" cy="121984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9" name="Straight Connector 808"/>
          <p:cNvCxnSpPr/>
          <p:nvPr/>
        </p:nvCxnSpPr>
        <p:spPr>
          <a:xfrm flipH="1">
            <a:off x="1017700" y="2408455"/>
            <a:ext cx="746809" cy="238978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0" name="Straight Connector 809"/>
          <p:cNvCxnSpPr>
            <a:stCxn id="906" idx="2"/>
          </p:cNvCxnSpPr>
          <p:nvPr/>
        </p:nvCxnSpPr>
        <p:spPr>
          <a:xfrm flipH="1">
            <a:off x="6021319" y="4087893"/>
            <a:ext cx="551582" cy="71035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1" name="Straight Connector 810"/>
          <p:cNvCxnSpPr/>
          <p:nvPr/>
        </p:nvCxnSpPr>
        <p:spPr>
          <a:xfrm>
            <a:off x="5199830" y="2408455"/>
            <a:ext cx="1717660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2" name="Straight Connector 811"/>
          <p:cNvCxnSpPr/>
          <p:nvPr/>
        </p:nvCxnSpPr>
        <p:spPr>
          <a:xfrm>
            <a:off x="6021320" y="4872924"/>
            <a:ext cx="1717660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3" name="Straight Connector 812"/>
          <p:cNvCxnSpPr/>
          <p:nvPr/>
        </p:nvCxnSpPr>
        <p:spPr>
          <a:xfrm flipH="1">
            <a:off x="3183446" y="3155264"/>
            <a:ext cx="1120213" cy="2240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4" name="Straight Connector 813"/>
          <p:cNvCxnSpPr/>
          <p:nvPr/>
        </p:nvCxnSpPr>
        <p:spPr>
          <a:xfrm flipV="1">
            <a:off x="6917492" y="1811009"/>
            <a:ext cx="2613830" cy="134425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5" name="Straight Connector 814"/>
          <p:cNvCxnSpPr/>
          <p:nvPr/>
        </p:nvCxnSpPr>
        <p:spPr>
          <a:xfrm>
            <a:off x="6917491" y="3155264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6" name="Straight Connector 815"/>
          <p:cNvCxnSpPr/>
          <p:nvPr/>
        </p:nvCxnSpPr>
        <p:spPr>
          <a:xfrm flipH="1">
            <a:off x="1391108" y="1960369"/>
            <a:ext cx="2464466" cy="17923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7" name="Straight Connector 816"/>
          <p:cNvCxnSpPr/>
          <p:nvPr/>
        </p:nvCxnSpPr>
        <p:spPr>
          <a:xfrm flipV="1">
            <a:off x="10427493" y="4051435"/>
            <a:ext cx="746809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839" name="Group 838"/>
          <p:cNvGrpSpPr/>
          <p:nvPr/>
        </p:nvGrpSpPr>
        <p:grpSpPr>
          <a:xfrm>
            <a:off x="1491306" y="2159772"/>
            <a:ext cx="492894" cy="492894"/>
            <a:chOff x="4297892" y="3537408"/>
            <a:chExt cx="502920" cy="502920"/>
          </a:xfrm>
        </p:grpSpPr>
        <p:sp>
          <p:nvSpPr>
            <p:cNvPr id="840" name="Oval 839"/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1" name="Group 840"/>
            <p:cNvGrpSpPr/>
            <p:nvPr/>
          </p:nvGrpSpPr>
          <p:grpSpPr>
            <a:xfrm>
              <a:off x="4462674" y="3720435"/>
              <a:ext cx="182880" cy="136866"/>
              <a:chOff x="4457912" y="3720435"/>
              <a:chExt cx="182880" cy="136866"/>
            </a:xfrm>
          </p:grpSpPr>
          <p:sp>
            <p:nvSpPr>
              <p:cNvPr id="842" name="Line 37"/>
              <p:cNvSpPr>
                <a:spLocks noChangeShapeType="1"/>
              </p:cNvSpPr>
              <p:nvPr/>
            </p:nvSpPr>
            <p:spPr bwMode="auto">
              <a:xfrm>
                <a:off x="4500977" y="3788868"/>
                <a:ext cx="139815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3" name="Freeform 38"/>
              <p:cNvSpPr>
                <a:spLocks/>
              </p:cNvSpPr>
              <p:nvPr/>
            </p:nvSpPr>
            <p:spPr bwMode="auto">
              <a:xfrm>
                <a:off x="4609525" y="375701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4" name="Rectangle 39"/>
              <p:cNvSpPr>
                <a:spLocks noChangeArrowheads="1"/>
              </p:cNvSpPr>
              <p:nvPr/>
            </p:nvSpPr>
            <p:spPr bwMode="auto">
              <a:xfrm>
                <a:off x="4457912" y="3720435"/>
                <a:ext cx="113858" cy="136866"/>
              </a:xfrm>
              <a:prstGeom prst="rect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45" name="Group 844"/>
          <p:cNvGrpSpPr/>
          <p:nvPr/>
        </p:nvGrpSpPr>
        <p:grpSpPr>
          <a:xfrm>
            <a:off x="2080938" y="4354194"/>
            <a:ext cx="492894" cy="492894"/>
            <a:chOff x="457200" y="3537408"/>
            <a:chExt cx="502920" cy="502920"/>
          </a:xfrm>
        </p:grpSpPr>
        <p:sp>
          <p:nvSpPr>
            <p:cNvPr id="846" name="Oval 845"/>
            <p:cNvSpPr/>
            <p:nvPr/>
          </p:nvSpPr>
          <p:spPr bwMode="auto">
            <a:xfrm>
              <a:off x="457200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7" name="Group 846"/>
            <p:cNvGrpSpPr/>
            <p:nvPr/>
          </p:nvGrpSpPr>
          <p:grpSpPr>
            <a:xfrm>
              <a:off x="609110" y="3692665"/>
              <a:ext cx="199100" cy="182880"/>
              <a:chOff x="61533" y="3545450"/>
              <a:chExt cx="199100" cy="182880"/>
            </a:xfrm>
          </p:grpSpPr>
          <p:sp>
            <p:nvSpPr>
              <p:cNvPr id="848" name="Freeform 43"/>
              <p:cNvSpPr>
                <a:spLocks/>
              </p:cNvSpPr>
              <p:nvPr/>
            </p:nvSpPr>
            <p:spPr bwMode="auto">
              <a:xfrm>
                <a:off x="62108" y="3577610"/>
                <a:ext cx="197760" cy="150720"/>
              </a:xfrm>
              <a:custGeom>
                <a:avLst/>
                <a:gdLst>
                  <a:gd name="T0" fmla="*/ 178 w 210"/>
                  <a:gd name="T1" fmla="*/ 158 h 158"/>
                  <a:gd name="T2" fmla="*/ 32 w 210"/>
                  <a:gd name="T3" fmla="*/ 158 h 158"/>
                  <a:gd name="T4" fmla="*/ 0 w 210"/>
                  <a:gd name="T5" fmla="*/ 126 h 158"/>
                  <a:gd name="T6" fmla="*/ 0 w 210"/>
                  <a:gd name="T7" fmla="*/ 32 h 158"/>
                  <a:gd name="T8" fmla="*/ 32 w 210"/>
                  <a:gd name="T9" fmla="*/ 0 h 158"/>
                  <a:gd name="T10" fmla="*/ 178 w 210"/>
                  <a:gd name="T11" fmla="*/ 0 h 158"/>
                  <a:gd name="T12" fmla="*/ 210 w 210"/>
                  <a:gd name="T13" fmla="*/ 32 h 158"/>
                  <a:gd name="T14" fmla="*/ 210 w 210"/>
                  <a:gd name="T15" fmla="*/ 126 h 158"/>
                  <a:gd name="T16" fmla="*/ 178 w 210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158">
                    <a:moveTo>
                      <a:pt x="178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6" y="158"/>
                      <a:pt x="0" y="152"/>
                      <a:pt x="0" y="1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6"/>
                      <a:pt x="6" y="0"/>
                      <a:pt x="32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204" y="0"/>
                      <a:pt x="210" y="6"/>
                      <a:pt x="210" y="32"/>
                    </a:cubicBezTo>
                    <a:cubicBezTo>
                      <a:pt x="210" y="126"/>
                      <a:pt x="210" y="126"/>
                      <a:pt x="210" y="126"/>
                    </a:cubicBezTo>
                    <a:cubicBezTo>
                      <a:pt x="210" y="152"/>
                      <a:pt x="204" y="158"/>
                      <a:pt x="178" y="158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9" name="Freeform 44"/>
              <p:cNvSpPr>
                <a:spLocks/>
              </p:cNvSpPr>
              <p:nvPr/>
            </p:nvSpPr>
            <p:spPr bwMode="auto">
              <a:xfrm>
                <a:off x="107228" y="3545450"/>
                <a:ext cx="107520" cy="32160"/>
              </a:xfrm>
              <a:custGeom>
                <a:avLst/>
                <a:gdLst>
                  <a:gd name="T0" fmla="*/ 0 w 114"/>
                  <a:gd name="T1" fmla="*/ 34 h 34"/>
                  <a:gd name="T2" fmla="*/ 0 w 114"/>
                  <a:gd name="T3" fmla="*/ 20 h 34"/>
                  <a:gd name="T4" fmla="*/ 20 w 114"/>
                  <a:gd name="T5" fmla="*/ 0 h 34"/>
                  <a:gd name="T6" fmla="*/ 94 w 114"/>
                  <a:gd name="T7" fmla="*/ 0 h 34"/>
                  <a:gd name="T8" fmla="*/ 114 w 114"/>
                  <a:gd name="T9" fmla="*/ 20 h 34"/>
                  <a:gd name="T10" fmla="*/ 114 w 114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34">
                    <a:moveTo>
                      <a:pt x="0" y="3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"/>
                      <a:pt x="2" y="0"/>
                      <a:pt x="20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2" y="0"/>
                      <a:pt x="114" y="3"/>
                      <a:pt x="114" y="20"/>
                    </a:cubicBezTo>
                    <a:cubicBezTo>
                      <a:pt x="114" y="34"/>
                      <a:pt x="114" y="34"/>
                      <a:pt x="114" y="3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0" name="Freeform: Shape 849"/>
              <p:cNvSpPr/>
              <p:nvPr/>
            </p:nvSpPr>
            <p:spPr bwMode="auto">
              <a:xfrm rot="10800000">
                <a:off x="61533" y="3636470"/>
                <a:ext cx="199100" cy="34125"/>
              </a:xfrm>
              <a:custGeom>
                <a:avLst/>
                <a:gdLst>
                  <a:gd name="connsiteX0" fmla="*/ 0 w 135731"/>
                  <a:gd name="connsiteY0" fmla="*/ 71437 h 71437"/>
                  <a:gd name="connsiteX1" fmla="*/ 71437 w 135731"/>
                  <a:gd name="connsiteY1" fmla="*/ 0 h 71437"/>
                  <a:gd name="connsiteX2" fmla="*/ 135731 w 135731"/>
                  <a:gd name="connsiteY2" fmla="*/ 64294 h 71437"/>
                  <a:gd name="connsiteX0" fmla="*/ 0 w 135731"/>
                  <a:gd name="connsiteY0" fmla="*/ 71460 h 71460"/>
                  <a:gd name="connsiteX1" fmla="*/ 71437 w 135731"/>
                  <a:gd name="connsiteY1" fmla="*/ 23 h 71460"/>
                  <a:gd name="connsiteX2" fmla="*/ 135731 w 135731"/>
                  <a:gd name="connsiteY2" fmla="*/ 64317 h 71460"/>
                  <a:gd name="connsiteX0" fmla="*/ 0 w 197540"/>
                  <a:gd name="connsiteY0" fmla="*/ 62679 h 64296"/>
                  <a:gd name="connsiteX1" fmla="*/ 133246 w 197540"/>
                  <a:gd name="connsiteY1" fmla="*/ 2 h 64296"/>
                  <a:gd name="connsiteX2" fmla="*/ 197540 w 197540"/>
                  <a:gd name="connsiteY2" fmla="*/ 64296 h 64296"/>
                  <a:gd name="connsiteX0" fmla="*/ 0 w 197540"/>
                  <a:gd name="connsiteY0" fmla="*/ 32508 h 34125"/>
                  <a:gd name="connsiteX1" fmla="*/ 98691 w 197540"/>
                  <a:gd name="connsiteY1" fmla="*/ 6 h 34125"/>
                  <a:gd name="connsiteX2" fmla="*/ 197540 w 197540"/>
                  <a:gd name="connsiteY2" fmla="*/ 34125 h 3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540" h="34125">
                    <a:moveTo>
                      <a:pt x="0" y="32508"/>
                    </a:moveTo>
                    <a:cubicBezTo>
                      <a:pt x="23812" y="8696"/>
                      <a:pt x="65768" y="-264"/>
                      <a:pt x="98691" y="6"/>
                    </a:cubicBezTo>
                    <a:cubicBezTo>
                      <a:pt x="131614" y="276"/>
                      <a:pt x="176109" y="12694"/>
                      <a:pt x="197540" y="34125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851" name="Straight Connector 850"/>
              <p:cNvCxnSpPr/>
              <p:nvPr/>
            </p:nvCxnSpPr>
            <p:spPr>
              <a:xfrm>
                <a:off x="10722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52" name="Straight Connector 851"/>
              <p:cNvCxnSpPr/>
              <p:nvPr/>
            </p:nvCxnSpPr>
            <p:spPr>
              <a:xfrm>
                <a:off x="21474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</p:grpSp>
      </p:grpSp>
      <p:grpSp>
        <p:nvGrpSpPr>
          <p:cNvPr id="853" name="Group 852"/>
          <p:cNvGrpSpPr/>
          <p:nvPr/>
        </p:nvGrpSpPr>
        <p:grpSpPr>
          <a:xfrm>
            <a:off x="4706624" y="3583335"/>
            <a:ext cx="492894" cy="492894"/>
            <a:chOff x="4297892" y="2841460"/>
            <a:chExt cx="502920" cy="502920"/>
          </a:xfrm>
        </p:grpSpPr>
        <p:sp>
          <p:nvSpPr>
            <p:cNvPr id="854" name="Oval 853"/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55" name="Group 854"/>
            <p:cNvGrpSpPr/>
            <p:nvPr/>
          </p:nvGrpSpPr>
          <p:grpSpPr>
            <a:xfrm>
              <a:off x="4457912" y="3016068"/>
              <a:ext cx="182880" cy="125133"/>
              <a:chOff x="4434490" y="3008491"/>
              <a:chExt cx="182880" cy="125133"/>
            </a:xfrm>
          </p:grpSpPr>
          <p:sp>
            <p:nvSpPr>
              <p:cNvPr id="856" name="Line 27"/>
              <p:cNvSpPr>
                <a:spLocks noChangeShapeType="1"/>
              </p:cNvSpPr>
              <p:nvPr/>
            </p:nvSpPr>
            <p:spPr bwMode="auto">
              <a:xfrm>
                <a:off x="4434490" y="3133624"/>
                <a:ext cx="18288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7" name="Line 28"/>
              <p:cNvSpPr>
                <a:spLocks noChangeShapeType="1"/>
              </p:cNvSpPr>
              <p:nvPr/>
            </p:nvSpPr>
            <p:spPr bwMode="auto">
              <a:xfrm>
                <a:off x="4502890" y="3110584"/>
                <a:ext cx="273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8" name="Line 29"/>
              <p:cNvSpPr>
                <a:spLocks noChangeShapeType="1"/>
              </p:cNvSpPr>
              <p:nvPr/>
            </p:nvSpPr>
            <p:spPr bwMode="auto">
              <a:xfrm flipV="1">
                <a:off x="4526429" y="3027064"/>
                <a:ext cx="84240" cy="8496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9" name="Line 32"/>
              <p:cNvSpPr>
                <a:spLocks noChangeShapeType="1"/>
              </p:cNvSpPr>
              <p:nvPr/>
            </p:nvSpPr>
            <p:spPr bwMode="auto">
              <a:xfrm>
                <a:off x="4435930" y="3110584"/>
                <a:ext cx="201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0" name="Line 33"/>
              <p:cNvSpPr>
                <a:spLocks noChangeShapeType="1"/>
              </p:cNvSpPr>
              <p:nvPr/>
            </p:nvSpPr>
            <p:spPr bwMode="auto">
              <a:xfrm>
                <a:off x="4470490" y="3110584"/>
                <a:ext cx="1944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1" name="Freeform 38"/>
              <p:cNvSpPr>
                <a:spLocks/>
              </p:cNvSpPr>
              <p:nvPr/>
            </p:nvSpPr>
            <p:spPr bwMode="auto">
              <a:xfrm rot="18900000">
                <a:off x="4582443" y="300849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2" name="Group 861"/>
          <p:cNvGrpSpPr/>
          <p:nvPr/>
        </p:nvGrpSpPr>
        <p:grpSpPr>
          <a:xfrm>
            <a:off x="7478862" y="5543291"/>
            <a:ext cx="492894" cy="492894"/>
            <a:chOff x="5748872" y="3478565"/>
            <a:chExt cx="502920" cy="502920"/>
          </a:xfrm>
        </p:grpSpPr>
        <p:sp>
          <p:nvSpPr>
            <p:cNvPr id="863" name="Oval 862"/>
            <p:cNvSpPr/>
            <p:nvPr/>
          </p:nvSpPr>
          <p:spPr bwMode="auto">
            <a:xfrm>
              <a:off x="5748872" y="347856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64" name="Group 53"/>
            <p:cNvGrpSpPr>
              <a:grpSpLocks noChangeAspect="1"/>
            </p:cNvGrpSpPr>
            <p:nvPr/>
          </p:nvGrpSpPr>
          <p:grpSpPr bwMode="auto">
            <a:xfrm>
              <a:off x="5935305" y="3638585"/>
              <a:ext cx="130055" cy="182880"/>
              <a:chOff x="1955" y="3359"/>
              <a:chExt cx="389" cy="547"/>
            </a:xfrm>
            <a:solidFill>
              <a:srgbClr val="0078D7"/>
            </a:solidFill>
          </p:grpSpPr>
          <p:sp>
            <p:nvSpPr>
              <p:cNvPr id="865" name="Freeform 54"/>
              <p:cNvSpPr>
                <a:spLocks/>
              </p:cNvSpPr>
              <p:nvPr/>
            </p:nvSpPr>
            <p:spPr bwMode="auto">
              <a:xfrm>
                <a:off x="1955" y="3359"/>
                <a:ext cx="389" cy="547"/>
              </a:xfrm>
              <a:custGeom>
                <a:avLst/>
                <a:gdLst>
                  <a:gd name="T0" fmla="*/ 389 w 389"/>
                  <a:gd name="T1" fmla="*/ 547 h 547"/>
                  <a:gd name="T2" fmla="*/ 0 w 389"/>
                  <a:gd name="T3" fmla="*/ 547 h 547"/>
                  <a:gd name="T4" fmla="*/ 0 w 389"/>
                  <a:gd name="T5" fmla="*/ 0 h 547"/>
                  <a:gd name="T6" fmla="*/ 389 w 389"/>
                  <a:gd name="T7" fmla="*/ 0 h 547"/>
                  <a:gd name="T8" fmla="*/ 389 w 389"/>
                  <a:gd name="T9" fmla="*/ 16 h 547"/>
                  <a:gd name="T10" fmla="*/ 389 w 389"/>
                  <a:gd name="T11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547">
                    <a:moveTo>
                      <a:pt x="38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389" y="0"/>
                    </a:lnTo>
                    <a:lnTo>
                      <a:pt x="389" y="16"/>
                    </a:lnTo>
                    <a:lnTo>
                      <a:pt x="389" y="547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6" name="Freeform 55"/>
              <p:cNvSpPr>
                <a:spLocks/>
              </p:cNvSpPr>
              <p:nvPr/>
            </p:nvSpPr>
            <p:spPr bwMode="auto">
              <a:xfrm>
                <a:off x="2134" y="3359"/>
                <a:ext cx="210" cy="547"/>
              </a:xfrm>
              <a:custGeom>
                <a:avLst/>
                <a:gdLst>
                  <a:gd name="T0" fmla="*/ 210 w 210"/>
                  <a:gd name="T1" fmla="*/ 547 h 547"/>
                  <a:gd name="T2" fmla="*/ 0 w 210"/>
                  <a:gd name="T3" fmla="*/ 431 h 547"/>
                  <a:gd name="T4" fmla="*/ 0 w 210"/>
                  <a:gd name="T5" fmla="*/ 117 h 547"/>
                  <a:gd name="T6" fmla="*/ 210 w 21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547">
                    <a:moveTo>
                      <a:pt x="210" y="547"/>
                    </a:moveTo>
                    <a:lnTo>
                      <a:pt x="0" y="431"/>
                    </a:lnTo>
                    <a:lnTo>
                      <a:pt x="0" y="117"/>
                    </a:lnTo>
                    <a:lnTo>
                      <a:pt x="21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7" name="Line 56"/>
              <p:cNvSpPr>
                <a:spLocks noChangeShapeType="1"/>
              </p:cNvSpPr>
              <p:nvPr/>
            </p:nvSpPr>
            <p:spPr bwMode="auto">
              <a:xfrm>
                <a:off x="2161" y="3634"/>
                <a:ext cx="38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8" name="Group 867"/>
          <p:cNvGrpSpPr/>
          <p:nvPr/>
        </p:nvGrpSpPr>
        <p:grpSpPr>
          <a:xfrm>
            <a:off x="6682917" y="2878113"/>
            <a:ext cx="492894" cy="492894"/>
            <a:chOff x="6793209" y="4761287"/>
            <a:chExt cx="502920" cy="502920"/>
          </a:xfrm>
        </p:grpSpPr>
        <p:sp>
          <p:nvSpPr>
            <p:cNvPr id="869" name="Oval 868"/>
            <p:cNvSpPr/>
            <p:nvPr/>
          </p:nvSpPr>
          <p:spPr bwMode="auto">
            <a:xfrm>
              <a:off x="6793209" y="4761287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70" name="Group 4"/>
            <p:cNvGrpSpPr>
              <a:grpSpLocks noChangeAspect="1"/>
            </p:cNvGrpSpPr>
            <p:nvPr/>
          </p:nvGrpSpPr>
          <p:grpSpPr bwMode="auto">
            <a:xfrm>
              <a:off x="6978505" y="4921307"/>
              <a:ext cx="132328" cy="182880"/>
              <a:chOff x="4159" y="1821"/>
              <a:chExt cx="178" cy="246"/>
            </a:xfrm>
            <a:solidFill>
              <a:srgbClr val="0078D7"/>
            </a:solidFill>
          </p:grpSpPr>
          <p:sp>
            <p:nvSpPr>
              <p:cNvPr id="871" name="Freeform 5"/>
              <p:cNvSpPr>
                <a:spLocks/>
              </p:cNvSpPr>
              <p:nvPr/>
            </p:nvSpPr>
            <p:spPr bwMode="auto">
              <a:xfrm>
                <a:off x="4189" y="1821"/>
                <a:ext cx="144" cy="214"/>
              </a:xfrm>
              <a:custGeom>
                <a:avLst/>
                <a:gdLst>
                  <a:gd name="T0" fmla="*/ 144 w 144"/>
                  <a:gd name="T1" fmla="*/ 50 h 214"/>
                  <a:gd name="T2" fmla="*/ 144 w 144"/>
                  <a:gd name="T3" fmla="*/ 214 h 214"/>
                  <a:gd name="T4" fmla="*/ 0 w 144"/>
                  <a:gd name="T5" fmla="*/ 214 h 214"/>
                  <a:gd name="T6" fmla="*/ 0 w 144"/>
                  <a:gd name="T7" fmla="*/ 0 h 214"/>
                  <a:gd name="T8" fmla="*/ 98 w 144"/>
                  <a:gd name="T9" fmla="*/ 0 h 214"/>
                  <a:gd name="T10" fmla="*/ 144 w 144"/>
                  <a:gd name="T11" fmla="*/ 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214">
                    <a:moveTo>
                      <a:pt x="144" y="50"/>
                    </a:moveTo>
                    <a:lnTo>
                      <a:pt x="144" y="214"/>
                    </a:lnTo>
                    <a:lnTo>
                      <a:pt x="0" y="214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44" y="5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283" y="1823"/>
                <a:ext cx="54" cy="52"/>
              </a:xfrm>
              <a:custGeom>
                <a:avLst/>
                <a:gdLst>
                  <a:gd name="T0" fmla="*/ 0 w 54"/>
                  <a:gd name="T1" fmla="*/ 0 h 52"/>
                  <a:gd name="T2" fmla="*/ 0 w 54"/>
                  <a:gd name="T3" fmla="*/ 52 h 52"/>
                  <a:gd name="T4" fmla="*/ 54 w 54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52">
                    <a:moveTo>
                      <a:pt x="0" y="0"/>
                    </a:moveTo>
                    <a:lnTo>
                      <a:pt x="0" y="52"/>
                    </a:lnTo>
                    <a:lnTo>
                      <a:pt x="54" y="52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3" name="Freeform 7"/>
              <p:cNvSpPr>
                <a:spLocks/>
              </p:cNvSpPr>
              <p:nvPr/>
            </p:nvSpPr>
            <p:spPr bwMode="auto">
              <a:xfrm>
                <a:off x="4159" y="1855"/>
                <a:ext cx="144" cy="212"/>
              </a:xfrm>
              <a:custGeom>
                <a:avLst/>
                <a:gdLst>
                  <a:gd name="T0" fmla="*/ 144 w 144"/>
                  <a:gd name="T1" fmla="*/ 180 h 212"/>
                  <a:gd name="T2" fmla="*/ 144 w 144"/>
                  <a:gd name="T3" fmla="*/ 212 h 212"/>
                  <a:gd name="T4" fmla="*/ 0 w 144"/>
                  <a:gd name="T5" fmla="*/ 212 h 212"/>
                  <a:gd name="T6" fmla="*/ 0 w 144"/>
                  <a:gd name="T7" fmla="*/ 0 h 212"/>
                  <a:gd name="T8" fmla="*/ 30 w 144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12">
                    <a:moveTo>
                      <a:pt x="144" y="180"/>
                    </a:moveTo>
                    <a:lnTo>
                      <a:pt x="144" y="212"/>
                    </a:lnTo>
                    <a:lnTo>
                      <a:pt x="0" y="212"/>
                    </a:lnTo>
                    <a:lnTo>
                      <a:pt x="0" y="0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cxnSp>
        <p:nvCxnSpPr>
          <p:cNvPr id="916" name="Straight Connector 915"/>
          <p:cNvCxnSpPr/>
          <p:nvPr/>
        </p:nvCxnSpPr>
        <p:spPr>
          <a:xfrm flipV="1">
            <a:off x="5050468" y="4872925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5" name="Straight Connector 924"/>
          <p:cNvCxnSpPr/>
          <p:nvPr/>
        </p:nvCxnSpPr>
        <p:spPr>
          <a:xfrm flipV="1">
            <a:off x="9381960" y="5040956"/>
            <a:ext cx="1082872" cy="728137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6" name="Straight Connector 925"/>
          <p:cNvCxnSpPr/>
          <p:nvPr/>
        </p:nvCxnSpPr>
        <p:spPr>
          <a:xfrm flipH="1">
            <a:off x="9456640" y="3005901"/>
            <a:ext cx="1194896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39" name="Straight Connector 938"/>
          <p:cNvCxnSpPr/>
          <p:nvPr/>
        </p:nvCxnSpPr>
        <p:spPr>
          <a:xfrm>
            <a:off x="7888344" y="3827391"/>
            <a:ext cx="1493617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945" name="Group 944"/>
          <p:cNvGrpSpPr/>
          <p:nvPr/>
        </p:nvGrpSpPr>
        <p:grpSpPr>
          <a:xfrm>
            <a:off x="10157986" y="4732387"/>
            <a:ext cx="492894" cy="492894"/>
            <a:chOff x="457200" y="4233356"/>
            <a:chExt cx="502920" cy="502920"/>
          </a:xfrm>
        </p:grpSpPr>
        <p:sp>
          <p:nvSpPr>
            <p:cNvPr id="946" name="Oval 945"/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47" name="Group 18"/>
            <p:cNvGrpSpPr>
              <a:grpSpLocks noChangeAspect="1"/>
            </p:cNvGrpSpPr>
            <p:nvPr/>
          </p:nvGrpSpPr>
          <p:grpSpPr bwMode="auto">
            <a:xfrm>
              <a:off x="594995" y="4370516"/>
              <a:ext cx="233680" cy="228600"/>
              <a:chOff x="3825" y="2115"/>
              <a:chExt cx="184" cy="180"/>
            </a:xfrm>
          </p:grpSpPr>
          <p:sp>
            <p:nvSpPr>
              <p:cNvPr id="948" name="Freeform 19"/>
              <p:cNvSpPr>
                <a:spLocks/>
              </p:cNvSpPr>
              <p:nvPr/>
            </p:nvSpPr>
            <p:spPr bwMode="auto">
              <a:xfrm>
                <a:off x="3825" y="2115"/>
                <a:ext cx="172" cy="180"/>
              </a:xfrm>
              <a:custGeom>
                <a:avLst/>
                <a:gdLst>
                  <a:gd name="T0" fmla="*/ 79 w 86"/>
                  <a:gd name="T1" fmla="*/ 51 h 89"/>
                  <a:gd name="T2" fmla="*/ 79 w 86"/>
                  <a:gd name="T3" fmla="*/ 44 h 89"/>
                  <a:gd name="T4" fmla="*/ 78 w 86"/>
                  <a:gd name="T5" fmla="*/ 34 h 89"/>
                  <a:gd name="T6" fmla="*/ 86 w 86"/>
                  <a:gd name="T7" fmla="*/ 30 h 89"/>
                  <a:gd name="T8" fmla="*/ 77 w 86"/>
                  <a:gd name="T9" fmla="*/ 15 h 89"/>
                  <a:gd name="T10" fmla="*/ 70 w 86"/>
                  <a:gd name="T11" fmla="*/ 19 h 89"/>
                  <a:gd name="T12" fmla="*/ 51 w 86"/>
                  <a:gd name="T13" fmla="*/ 8 h 89"/>
                  <a:gd name="T14" fmla="*/ 51 w 86"/>
                  <a:gd name="T15" fmla="*/ 0 h 89"/>
                  <a:gd name="T16" fmla="*/ 34 w 86"/>
                  <a:gd name="T17" fmla="*/ 0 h 89"/>
                  <a:gd name="T18" fmla="*/ 34 w 86"/>
                  <a:gd name="T19" fmla="*/ 9 h 89"/>
                  <a:gd name="T20" fmla="*/ 16 w 86"/>
                  <a:gd name="T21" fmla="*/ 19 h 89"/>
                  <a:gd name="T22" fmla="*/ 8 w 86"/>
                  <a:gd name="T23" fmla="*/ 15 h 89"/>
                  <a:gd name="T24" fmla="*/ 0 w 86"/>
                  <a:gd name="T25" fmla="*/ 30 h 89"/>
                  <a:gd name="T26" fmla="*/ 8 w 86"/>
                  <a:gd name="T27" fmla="*/ 34 h 89"/>
                  <a:gd name="T28" fmla="*/ 6 w 86"/>
                  <a:gd name="T29" fmla="*/ 44 h 89"/>
                  <a:gd name="T30" fmla="*/ 8 w 86"/>
                  <a:gd name="T31" fmla="*/ 54 h 89"/>
                  <a:gd name="T32" fmla="*/ 0 w 86"/>
                  <a:gd name="T33" fmla="*/ 58 h 89"/>
                  <a:gd name="T34" fmla="*/ 8 w 86"/>
                  <a:gd name="T35" fmla="*/ 73 h 89"/>
                  <a:gd name="T36" fmla="*/ 16 w 86"/>
                  <a:gd name="T37" fmla="*/ 69 h 89"/>
                  <a:gd name="T38" fmla="*/ 34 w 86"/>
                  <a:gd name="T39" fmla="*/ 79 h 89"/>
                  <a:gd name="T40" fmla="*/ 34 w 86"/>
                  <a:gd name="T41" fmla="*/ 89 h 89"/>
                  <a:gd name="T42" fmla="*/ 51 w 86"/>
                  <a:gd name="T43" fmla="*/ 89 h 89"/>
                  <a:gd name="T44" fmla="*/ 51 w 86"/>
                  <a:gd name="T45" fmla="*/ 80 h 89"/>
                  <a:gd name="T46" fmla="*/ 63 w 86"/>
                  <a:gd name="T47" fmla="*/ 7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89">
                    <a:moveTo>
                      <a:pt x="79" y="51"/>
                    </a:moveTo>
                    <a:cubicBezTo>
                      <a:pt x="79" y="48"/>
                      <a:pt x="79" y="46"/>
                      <a:pt x="79" y="44"/>
                    </a:cubicBezTo>
                    <a:cubicBezTo>
                      <a:pt x="79" y="41"/>
                      <a:pt x="79" y="37"/>
                      <a:pt x="78" y="34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5" y="14"/>
                      <a:pt x="58" y="10"/>
                      <a:pt x="51" y="8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7" y="10"/>
                      <a:pt x="21" y="14"/>
                      <a:pt x="16" y="19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7"/>
                      <a:pt x="6" y="41"/>
                      <a:pt x="6" y="44"/>
                    </a:cubicBezTo>
                    <a:cubicBezTo>
                      <a:pt x="6" y="48"/>
                      <a:pt x="7" y="51"/>
                      <a:pt x="8" y="5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21" y="74"/>
                      <a:pt x="27" y="78"/>
                      <a:pt x="34" y="79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51" y="89"/>
                      <a:pt x="51" y="89"/>
                      <a:pt x="51" y="89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5" y="79"/>
                      <a:pt x="60" y="77"/>
                      <a:pt x="63" y="7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49" name="Freeform 20"/>
              <p:cNvSpPr>
                <a:spLocks/>
              </p:cNvSpPr>
              <p:nvPr/>
            </p:nvSpPr>
            <p:spPr bwMode="auto">
              <a:xfrm>
                <a:off x="3869" y="2162"/>
                <a:ext cx="62" cy="78"/>
              </a:xfrm>
              <a:custGeom>
                <a:avLst/>
                <a:gdLst>
                  <a:gd name="T0" fmla="*/ 9 w 31"/>
                  <a:gd name="T1" fmla="*/ 39 h 39"/>
                  <a:gd name="T2" fmla="*/ 0 w 31"/>
                  <a:gd name="T3" fmla="*/ 21 h 39"/>
                  <a:gd name="T4" fmla="*/ 21 w 31"/>
                  <a:gd name="T5" fmla="*/ 0 h 39"/>
                  <a:gd name="T6" fmla="*/ 31 w 31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9">
                    <a:moveTo>
                      <a:pt x="9" y="39"/>
                    </a:moveTo>
                    <a:cubicBezTo>
                      <a:pt x="3" y="35"/>
                      <a:pt x="0" y="29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25" y="0"/>
                      <a:pt x="28" y="1"/>
                      <a:pt x="31" y="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50" name="Freeform 21"/>
              <p:cNvSpPr>
                <a:spLocks/>
              </p:cNvSpPr>
              <p:nvPr/>
            </p:nvSpPr>
            <p:spPr bwMode="auto">
              <a:xfrm>
                <a:off x="3889" y="2178"/>
                <a:ext cx="120" cy="95"/>
              </a:xfrm>
              <a:custGeom>
                <a:avLst/>
                <a:gdLst>
                  <a:gd name="T0" fmla="*/ 12 w 60"/>
                  <a:gd name="T1" fmla="*/ 8 h 47"/>
                  <a:gd name="T2" fmla="*/ 14 w 60"/>
                  <a:gd name="T3" fmla="*/ 14 h 47"/>
                  <a:gd name="T4" fmla="*/ 9 w 60"/>
                  <a:gd name="T5" fmla="*/ 15 h 47"/>
                  <a:gd name="T6" fmla="*/ 1 w 60"/>
                  <a:gd name="T7" fmla="*/ 10 h 47"/>
                  <a:gd name="T8" fmla="*/ 0 w 60"/>
                  <a:gd name="T9" fmla="*/ 16 h 47"/>
                  <a:gd name="T10" fmla="*/ 15 w 60"/>
                  <a:gd name="T11" fmla="*/ 26 h 47"/>
                  <a:gd name="T12" fmla="*/ 19 w 60"/>
                  <a:gd name="T13" fmla="*/ 25 h 47"/>
                  <a:gd name="T14" fmla="*/ 49 w 60"/>
                  <a:gd name="T15" fmla="*/ 45 h 47"/>
                  <a:gd name="T16" fmla="*/ 50 w 60"/>
                  <a:gd name="T17" fmla="*/ 45 h 47"/>
                  <a:gd name="T18" fmla="*/ 55 w 60"/>
                  <a:gd name="T19" fmla="*/ 47 h 47"/>
                  <a:gd name="T20" fmla="*/ 60 w 60"/>
                  <a:gd name="T21" fmla="*/ 40 h 47"/>
                  <a:gd name="T22" fmla="*/ 55 w 60"/>
                  <a:gd name="T23" fmla="*/ 36 h 47"/>
                  <a:gd name="T24" fmla="*/ 26 w 60"/>
                  <a:gd name="T25" fmla="*/ 14 h 47"/>
                  <a:gd name="T26" fmla="*/ 25 w 60"/>
                  <a:gd name="T27" fmla="*/ 12 h 47"/>
                  <a:gd name="T28" fmla="*/ 11 w 60"/>
                  <a:gd name="T29" fmla="*/ 1 h 47"/>
                  <a:gd name="T30" fmla="*/ 6 w 60"/>
                  <a:gd name="T31" fmla="*/ 3 h 47"/>
                  <a:gd name="T32" fmla="*/ 12 w 60"/>
                  <a:gd name="T33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47">
                    <a:moveTo>
                      <a:pt x="12" y="8"/>
                    </a:moveTo>
                    <a:cubicBezTo>
                      <a:pt x="12" y="8"/>
                      <a:pt x="15" y="11"/>
                      <a:pt x="14" y="14"/>
                    </a:cubicBezTo>
                    <a:cubicBezTo>
                      <a:pt x="12" y="17"/>
                      <a:pt x="9" y="15"/>
                      <a:pt x="9" y="1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2"/>
                      <a:pt x="0" y="14"/>
                      <a:pt x="0" y="16"/>
                    </a:cubicBezTo>
                    <a:cubicBezTo>
                      <a:pt x="1" y="23"/>
                      <a:pt x="8" y="28"/>
                      <a:pt x="15" y="26"/>
                    </a:cubicBezTo>
                    <a:cubicBezTo>
                      <a:pt x="17" y="26"/>
                      <a:pt x="18" y="26"/>
                      <a:pt x="19" y="2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2" y="47"/>
                      <a:pt x="53" y="47"/>
                      <a:pt x="55" y="47"/>
                    </a:cubicBezTo>
                    <a:cubicBezTo>
                      <a:pt x="58" y="46"/>
                      <a:pt x="60" y="44"/>
                      <a:pt x="60" y="40"/>
                    </a:cubicBezTo>
                    <a:cubicBezTo>
                      <a:pt x="59" y="38"/>
                      <a:pt x="57" y="37"/>
                      <a:pt x="55" y="3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5" y="12"/>
                    </a:cubicBezTo>
                    <a:cubicBezTo>
                      <a:pt x="24" y="5"/>
                      <a:pt x="17" y="0"/>
                      <a:pt x="11" y="1"/>
                    </a:cubicBezTo>
                    <a:cubicBezTo>
                      <a:pt x="9" y="2"/>
                      <a:pt x="7" y="2"/>
                      <a:pt x="6" y="3"/>
                    </a:cubicBezTo>
                    <a:lnTo>
                      <a:pt x="12" y="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72" name="Group 971"/>
          <p:cNvGrpSpPr/>
          <p:nvPr/>
        </p:nvGrpSpPr>
        <p:grpSpPr>
          <a:xfrm>
            <a:off x="7636293" y="3603840"/>
            <a:ext cx="492894" cy="492894"/>
            <a:chOff x="457200" y="2841460"/>
            <a:chExt cx="502920" cy="502920"/>
          </a:xfrm>
        </p:grpSpPr>
        <p:sp>
          <p:nvSpPr>
            <p:cNvPr id="973" name="Oval 972"/>
            <p:cNvSpPr/>
            <p:nvPr/>
          </p:nvSpPr>
          <p:spPr bwMode="auto">
            <a:xfrm>
              <a:off x="457200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74" name="Group 59"/>
            <p:cNvGrpSpPr>
              <a:grpSpLocks noChangeAspect="1"/>
            </p:cNvGrpSpPr>
            <p:nvPr/>
          </p:nvGrpSpPr>
          <p:grpSpPr bwMode="auto">
            <a:xfrm>
              <a:off x="602672" y="3001480"/>
              <a:ext cx="211976" cy="182880"/>
              <a:chOff x="897" y="1587"/>
              <a:chExt cx="357" cy="308"/>
            </a:xfrm>
            <a:solidFill>
              <a:srgbClr val="0078D7"/>
            </a:solidFill>
          </p:grpSpPr>
          <p:sp>
            <p:nvSpPr>
              <p:cNvPr id="975" name="Line 60"/>
              <p:cNvSpPr>
                <a:spLocks noChangeShapeType="1"/>
              </p:cNvSpPr>
              <p:nvPr/>
            </p:nvSpPr>
            <p:spPr bwMode="auto">
              <a:xfrm flipV="1">
                <a:off x="950" y="1587"/>
                <a:ext cx="0" cy="308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6" name="Freeform 61"/>
              <p:cNvSpPr>
                <a:spLocks/>
              </p:cNvSpPr>
              <p:nvPr/>
            </p:nvSpPr>
            <p:spPr bwMode="auto">
              <a:xfrm>
                <a:off x="897" y="1587"/>
                <a:ext cx="108" cy="54"/>
              </a:xfrm>
              <a:custGeom>
                <a:avLst/>
                <a:gdLst>
                  <a:gd name="T0" fmla="*/ 0 w 108"/>
                  <a:gd name="T1" fmla="*/ 54 h 54"/>
                  <a:gd name="T2" fmla="*/ 53 w 108"/>
                  <a:gd name="T3" fmla="*/ 0 h 54"/>
                  <a:gd name="T4" fmla="*/ 108 w 108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0" y="54"/>
                    </a:moveTo>
                    <a:lnTo>
                      <a:pt x="53" y="0"/>
                    </a:lnTo>
                    <a:lnTo>
                      <a:pt x="108" y="54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7" name="Freeform 62"/>
              <p:cNvSpPr>
                <a:spLocks/>
              </p:cNvSpPr>
              <p:nvPr/>
            </p:nvSpPr>
            <p:spPr bwMode="auto">
              <a:xfrm>
                <a:off x="897" y="1841"/>
                <a:ext cx="108" cy="54"/>
              </a:xfrm>
              <a:custGeom>
                <a:avLst/>
                <a:gdLst>
                  <a:gd name="T0" fmla="*/ 108 w 108"/>
                  <a:gd name="T1" fmla="*/ 0 h 54"/>
                  <a:gd name="T2" fmla="*/ 53 w 108"/>
                  <a:gd name="T3" fmla="*/ 54 h 54"/>
                  <a:gd name="T4" fmla="*/ 0 w 108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108" y="0"/>
                    </a:moveTo>
                    <a:lnTo>
                      <a:pt x="53" y="5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8" name="Line 63"/>
              <p:cNvSpPr>
                <a:spLocks noChangeShapeType="1"/>
              </p:cNvSpPr>
              <p:nvPr/>
            </p:nvSpPr>
            <p:spPr bwMode="auto">
              <a:xfrm>
                <a:off x="1057" y="1627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9" name="Line 64"/>
              <p:cNvSpPr>
                <a:spLocks noChangeShapeType="1"/>
              </p:cNvSpPr>
              <p:nvPr/>
            </p:nvSpPr>
            <p:spPr bwMode="auto">
              <a:xfrm>
                <a:off x="1057" y="1869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0" name="Line 65"/>
              <p:cNvSpPr>
                <a:spLocks noChangeShapeType="1"/>
              </p:cNvSpPr>
              <p:nvPr/>
            </p:nvSpPr>
            <p:spPr bwMode="auto">
              <a:xfrm>
                <a:off x="1012" y="178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1" name="Line 66"/>
              <p:cNvSpPr>
                <a:spLocks noChangeShapeType="1"/>
              </p:cNvSpPr>
              <p:nvPr/>
            </p:nvSpPr>
            <p:spPr bwMode="auto">
              <a:xfrm>
                <a:off x="1012" y="170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82" name="Group 981"/>
          <p:cNvGrpSpPr/>
          <p:nvPr/>
        </p:nvGrpSpPr>
        <p:grpSpPr>
          <a:xfrm>
            <a:off x="3255510" y="5490915"/>
            <a:ext cx="492894" cy="492894"/>
            <a:chOff x="4297892" y="4233356"/>
            <a:chExt cx="502920" cy="502920"/>
          </a:xfrm>
        </p:grpSpPr>
        <p:sp>
          <p:nvSpPr>
            <p:cNvPr id="983" name="Oval 982"/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84" name="Group 983"/>
            <p:cNvGrpSpPr>
              <a:grpSpLocks noChangeAspect="1"/>
            </p:cNvGrpSpPr>
            <p:nvPr/>
          </p:nvGrpSpPr>
          <p:grpSpPr>
            <a:xfrm>
              <a:off x="4457912" y="4387032"/>
              <a:ext cx="182880" cy="195568"/>
              <a:chOff x="7621033" y="3475768"/>
              <a:chExt cx="200024" cy="213901"/>
            </a:xfrm>
            <a:solidFill>
              <a:srgbClr val="0078D7"/>
            </a:solidFill>
          </p:grpSpPr>
          <p:sp>
            <p:nvSpPr>
              <p:cNvPr id="985" name="Freeform 20"/>
              <p:cNvSpPr>
                <a:spLocks/>
              </p:cNvSpPr>
              <p:nvPr/>
            </p:nvSpPr>
            <p:spPr bwMode="auto">
              <a:xfrm>
                <a:off x="7623015" y="3475768"/>
                <a:ext cx="189315" cy="207157"/>
              </a:xfrm>
              <a:custGeom>
                <a:avLst/>
                <a:gdLst>
                  <a:gd name="T0" fmla="*/ 96 w 96"/>
                  <a:gd name="T1" fmla="*/ 48 h 104"/>
                  <a:gd name="T2" fmla="*/ 48 w 96"/>
                  <a:gd name="T3" fmla="*/ 0 h 104"/>
                  <a:gd name="T4" fmla="*/ 0 w 96"/>
                  <a:gd name="T5" fmla="*/ 48 h 104"/>
                  <a:gd name="T6" fmla="*/ 0 w 96"/>
                  <a:gd name="T7" fmla="*/ 87 h 104"/>
                  <a:gd name="T8" fmla="*/ 14 w 96"/>
                  <a:gd name="T9" fmla="*/ 103 h 104"/>
                  <a:gd name="T10" fmla="*/ 35 w 96"/>
                  <a:gd name="T11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04">
                    <a:moveTo>
                      <a:pt x="96" y="48"/>
                    </a:moveTo>
                    <a:cubicBezTo>
                      <a:pt x="96" y="21"/>
                      <a:pt x="75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4" y="101"/>
                      <a:pt x="14" y="103"/>
                    </a:cubicBezTo>
                    <a:cubicBezTo>
                      <a:pt x="24" y="104"/>
                      <a:pt x="35" y="103"/>
                      <a:pt x="35" y="10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6" name="Freeform 21"/>
              <p:cNvSpPr>
                <a:spLocks/>
              </p:cNvSpPr>
              <p:nvPr/>
            </p:nvSpPr>
            <p:spPr bwMode="auto">
              <a:xfrm>
                <a:off x="7621033" y="3566957"/>
                <a:ext cx="33700" cy="70374"/>
              </a:xfrm>
              <a:custGeom>
                <a:avLst/>
                <a:gdLst>
                  <a:gd name="T0" fmla="*/ 17 w 17"/>
                  <a:gd name="T1" fmla="*/ 1 h 35"/>
                  <a:gd name="T2" fmla="*/ 17 w 17"/>
                  <a:gd name="T3" fmla="*/ 34 h 35"/>
                  <a:gd name="T4" fmla="*/ 1 w 17"/>
                  <a:gd name="T5" fmla="*/ 30 h 35"/>
                  <a:gd name="T6" fmla="*/ 1 w 17"/>
                  <a:gd name="T7" fmla="*/ 5 h 35"/>
                  <a:gd name="T8" fmla="*/ 17 w 17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5">
                    <a:moveTo>
                      <a:pt x="17" y="1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" y="35"/>
                      <a:pt x="1" y="30"/>
                    </a:cubicBezTo>
                    <a:cubicBezTo>
                      <a:pt x="1" y="26"/>
                      <a:pt x="1" y="5"/>
                      <a:pt x="1" y="5"/>
                    </a:cubicBezTo>
                    <a:cubicBezTo>
                      <a:pt x="1" y="5"/>
                      <a:pt x="0" y="0"/>
                      <a:pt x="17" y="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7" name="Oval 22"/>
              <p:cNvSpPr>
                <a:spLocks noChangeArrowheads="1"/>
              </p:cNvSpPr>
              <p:nvPr/>
            </p:nvSpPr>
            <p:spPr bwMode="auto">
              <a:xfrm>
                <a:off x="7674557" y="3661916"/>
                <a:ext cx="29735" cy="27753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8" name="Oval 23"/>
              <p:cNvSpPr>
                <a:spLocks noChangeArrowheads="1"/>
              </p:cNvSpPr>
              <p:nvPr/>
            </p:nvSpPr>
            <p:spPr bwMode="auto">
              <a:xfrm>
                <a:off x="7793304" y="3561408"/>
                <a:ext cx="27753" cy="29735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96" name="Group 995"/>
          <p:cNvGrpSpPr/>
          <p:nvPr/>
        </p:nvGrpSpPr>
        <p:grpSpPr>
          <a:xfrm>
            <a:off x="126080" y="2277055"/>
            <a:ext cx="12114008" cy="3672486"/>
            <a:chOff x="126878" y="2753588"/>
            <a:chExt cx="12360426" cy="3747190"/>
          </a:xfrm>
        </p:grpSpPr>
        <p:sp>
          <p:nvSpPr>
            <p:cNvPr id="1006" name="Customer text"/>
            <p:cNvSpPr/>
            <p:nvPr/>
          </p:nvSpPr>
          <p:spPr>
            <a:xfrm>
              <a:off x="5297152" y="4206109"/>
              <a:ext cx="1219944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Forecast</a:t>
              </a:r>
            </a:p>
          </p:txBody>
        </p:sp>
        <p:sp>
          <p:nvSpPr>
            <p:cNvPr id="1007" name="Customer text"/>
            <p:cNvSpPr/>
            <p:nvPr/>
          </p:nvSpPr>
          <p:spPr>
            <a:xfrm>
              <a:off x="10859674" y="5293833"/>
              <a:ext cx="1627630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Equipment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maintenance</a:t>
              </a:r>
            </a:p>
          </p:txBody>
        </p:sp>
        <p:sp>
          <p:nvSpPr>
            <p:cNvPr id="1008" name="Customer text"/>
            <p:cNvSpPr/>
            <p:nvPr/>
          </p:nvSpPr>
          <p:spPr>
            <a:xfrm>
              <a:off x="8212122" y="4192616"/>
              <a:ext cx="1117395" cy="263492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Accounts</a:t>
              </a:r>
            </a:p>
          </p:txBody>
        </p:sp>
        <p:sp>
          <p:nvSpPr>
            <p:cNvPr id="1010" name="Customer text"/>
            <p:cNvSpPr/>
            <p:nvPr/>
          </p:nvSpPr>
          <p:spPr>
            <a:xfrm>
              <a:off x="2096107" y="6067791"/>
              <a:ext cx="1231648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Service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requests</a:t>
              </a:r>
            </a:p>
          </p:txBody>
        </p:sp>
        <p:sp>
          <p:nvSpPr>
            <p:cNvPr id="1011" name="Customer text"/>
            <p:cNvSpPr/>
            <p:nvPr/>
          </p:nvSpPr>
          <p:spPr>
            <a:xfrm>
              <a:off x="7315398" y="3486541"/>
              <a:ext cx="1071692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Orders</a:t>
              </a:r>
            </a:p>
          </p:txBody>
        </p:sp>
        <p:sp>
          <p:nvSpPr>
            <p:cNvPr id="1012" name="Customer text"/>
            <p:cNvSpPr/>
            <p:nvPr/>
          </p:nvSpPr>
          <p:spPr>
            <a:xfrm>
              <a:off x="937087" y="4907946"/>
              <a:ext cx="1190684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Support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case</a:t>
              </a:r>
            </a:p>
          </p:txBody>
        </p:sp>
        <p:sp>
          <p:nvSpPr>
            <p:cNvPr id="1013" name="Customer text"/>
            <p:cNvSpPr/>
            <p:nvPr/>
          </p:nvSpPr>
          <p:spPr>
            <a:xfrm>
              <a:off x="126878" y="2753588"/>
              <a:ext cx="1415010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Shipments</a:t>
              </a:r>
            </a:p>
          </p:txBody>
        </p:sp>
      </p:grpSp>
      <p:cxnSp>
        <p:nvCxnSpPr>
          <p:cNvPr id="1022" name="Straight Connector 1021"/>
          <p:cNvCxnSpPr/>
          <p:nvPr/>
        </p:nvCxnSpPr>
        <p:spPr>
          <a:xfrm flipH="1" flipV="1">
            <a:off x="3855575" y="4648883"/>
            <a:ext cx="1045534" cy="89617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266" name="Mobile node 1"/>
          <p:cNvSpPr/>
          <p:nvPr/>
        </p:nvSpPr>
        <p:spPr bwMode="auto">
          <a:xfrm>
            <a:off x="1235879" y="365175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7" name="Mobile node 1"/>
          <p:cNvSpPr/>
          <p:nvPr/>
        </p:nvSpPr>
        <p:spPr bwMode="auto">
          <a:xfrm>
            <a:off x="3693278" y="1859163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8" name="Mobile node 1"/>
          <p:cNvSpPr/>
          <p:nvPr/>
        </p:nvSpPr>
        <p:spPr bwMode="auto">
          <a:xfrm>
            <a:off x="4215623" y="3016634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2" name="Mobile node 1"/>
          <p:cNvSpPr/>
          <p:nvPr/>
        </p:nvSpPr>
        <p:spPr bwMode="auto">
          <a:xfrm>
            <a:off x="4868556" y="544435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3" name="Mobile node 1"/>
          <p:cNvSpPr/>
          <p:nvPr/>
        </p:nvSpPr>
        <p:spPr bwMode="auto">
          <a:xfrm>
            <a:off x="3663599" y="445902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4" name="Mobile node 1"/>
          <p:cNvSpPr/>
          <p:nvPr/>
        </p:nvSpPr>
        <p:spPr bwMode="auto">
          <a:xfrm>
            <a:off x="1787904" y="560462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5" name="Mobile node 1"/>
          <p:cNvSpPr/>
          <p:nvPr/>
        </p:nvSpPr>
        <p:spPr bwMode="auto">
          <a:xfrm>
            <a:off x="5907312" y="473800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6" name="Mobile node 1"/>
          <p:cNvSpPr/>
          <p:nvPr/>
        </p:nvSpPr>
        <p:spPr bwMode="auto">
          <a:xfrm>
            <a:off x="9308495" y="393073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7" name="Mobile node 1"/>
          <p:cNvSpPr/>
          <p:nvPr/>
        </p:nvSpPr>
        <p:spPr bwMode="auto">
          <a:xfrm>
            <a:off x="10519389" y="2921662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8" name="Mobile node 1"/>
          <p:cNvSpPr/>
          <p:nvPr/>
        </p:nvSpPr>
        <p:spPr bwMode="auto">
          <a:xfrm>
            <a:off x="8471556" y="46192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9" name="Mobile node 1"/>
          <p:cNvSpPr/>
          <p:nvPr/>
        </p:nvSpPr>
        <p:spPr bwMode="auto">
          <a:xfrm>
            <a:off x="8637756" y="264861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0" name="Mobile node 1"/>
          <p:cNvSpPr/>
          <p:nvPr/>
        </p:nvSpPr>
        <p:spPr bwMode="auto">
          <a:xfrm>
            <a:off x="6744254" y="21618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1" name="Mobile node 1"/>
          <p:cNvSpPr/>
          <p:nvPr/>
        </p:nvSpPr>
        <p:spPr bwMode="auto">
          <a:xfrm>
            <a:off x="6453401" y="399009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2" name="Mobile node 1"/>
          <p:cNvSpPr/>
          <p:nvPr/>
        </p:nvSpPr>
        <p:spPr bwMode="auto">
          <a:xfrm>
            <a:off x="9255073" y="565210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3" name="Mobile node 1"/>
          <p:cNvSpPr/>
          <p:nvPr/>
        </p:nvSpPr>
        <p:spPr bwMode="auto">
          <a:xfrm>
            <a:off x="5094115" y="229840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3" name="Mobile node 1">
            <a:extLst>
              <a:ext uri="{FF2B5EF4-FFF2-40B4-BE49-F238E27FC236}">
                <a16:creationId xmlns:a16="http://schemas.microsoft.com/office/drawing/2014/main" id="{8773B64D-6EF5-4340-9E96-954E196D443A}"/>
              </a:ext>
            </a:extLst>
          </p:cNvPr>
          <p:cNvSpPr/>
          <p:nvPr/>
        </p:nvSpPr>
        <p:spPr bwMode="auto">
          <a:xfrm>
            <a:off x="3060313" y="327721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4" name="Mobile node 1">
            <a:extLst>
              <a:ext uri="{FF2B5EF4-FFF2-40B4-BE49-F238E27FC236}">
                <a16:creationId xmlns:a16="http://schemas.microsoft.com/office/drawing/2014/main" id="{FA1BDF4D-5F5C-4783-B225-3A5037DAD901}"/>
              </a:ext>
            </a:extLst>
          </p:cNvPr>
          <p:cNvSpPr/>
          <p:nvPr/>
        </p:nvSpPr>
        <p:spPr bwMode="auto">
          <a:xfrm>
            <a:off x="9410119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1FAA79F-F161-4C83-9A23-F9733964BE0D}"/>
              </a:ext>
            </a:extLst>
          </p:cNvPr>
          <p:cNvGrpSpPr/>
          <p:nvPr/>
        </p:nvGrpSpPr>
        <p:grpSpPr>
          <a:xfrm>
            <a:off x="1933368" y="1807311"/>
            <a:ext cx="8932904" cy="3847912"/>
            <a:chOff x="1971532" y="1842819"/>
            <a:chExt cx="9113320" cy="3925628"/>
          </a:xfrm>
        </p:grpSpPr>
        <p:sp>
          <p:nvSpPr>
            <p:cNvPr id="132" name="Customer text">
              <a:extLst>
                <a:ext uri="{FF2B5EF4-FFF2-40B4-BE49-F238E27FC236}">
                  <a16:creationId xmlns:a16="http://schemas.microsoft.com/office/drawing/2014/main" id="{FF507A4B-FCD9-4D18-B377-F470DF62E629}"/>
                </a:ext>
              </a:extLst>
            </p:cNvPr>
            <p:cNvSpPr/>
            <p:nvPr/>
          </p:nvSpPr>
          <p:spPr>
            <a:xfrm>
              <a:off x="9019615" y="4673707"/>
              <a:ext cx="130363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Meetings</a:t>
              </a:r>
            </a:p>
          </p:txBody>
        </p:sp>
        <p:sp>
          <p:nvSpPr>
            <p:cNvPr id="133" name="Customer text">
              <a:extLst>
                <a:ext uri="{FF2B5EF4-FFF2-40B4-BE49-F238E27FC236}">
                  <a16:creationId xmlns:a16="http://schemas.microsoft.com/office/drawing/2014/main" id="{D0EEC8E9-9653-4B4C-BD33-3A19BA979DC0}"/>
                </a:ext>
              </a:extLst>
            </p:cNvPr>
            <p:cNvSpPr/>
            <p:nvPr/>
          </p:nvSpPr>
          <p:spPr>
            <a:xfrm>
              <a:off x="9192471" y="2665455"/>
              <a:ext cx="148502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Documents</a:t>
              </a:r>
            </a:p>
          </p:txBody>
        </p:sp>
        <p:sp>
          <p:nvSpPr>
            <p:cNvPr id="134" name="Customer text">
              <a:extLst>
                <a:ext uri="{FF2B5EF4-FFF2-40B4-BE49-F238E27FC236}">
                  <a16:creationId xmlns:a16="http://schemas.microsoft.com/office/drawing/2014/main" id="{676A3424-93D9-4BD6-9981-DBE05BB65D3A}"/>
                </a:ext>
              </a:extLst>
            </p:cNvPr>
            <p:cNvSpPr/>
            <p:nvPr/>
          </p:nvSpPr>
          <p:spPr>
            <a:xfrm>
              <a:off x="5568433" y="2325197"/>
              <a:ext cx="1264629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Calendar</a:t>
              </a:r>
            </a:p>
          </p:txBody>
        </p:sp>
        <p:sp>
          <p:nvSpPr>
            <p:cNvPr id="135" name="Customer text">
              <a:extLst>
                <a:ext uri="{FF2B5EF4-FFF2-40B4-BE49-F238E27FC236}">
                  <a16:creationId xmlns:a16="http://schemas.microsoft.com/office/drawing/2014/main" id="{15DE4129-BC91-493D-AA8B-9ADD093B59BA}"/>
                </a:ext>
              </a:extLst>
            </p:cNvPr>
            <p:cNvSpPr/>
            <p:nvPr/>
          </p:nvSpPr>
          <p:spPr>
            <a:xfrm>
              <a:off x="6933896" y="3971309"/>
              <a:ext cx="946716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Email</a:t>
              </a:r>
            </a:p>
          </p:txBody>
        </p:sp>
        <p:sp>
          <p:nvSpPr>
            <p:cNvPr id="136" name="Customer text">
              <a:extLst>
                <a:ext uri="{FF2B5EF4-FFF2-40B4-BE49-F238E27FC236}">
                  <a16:creationId xmlns:a16="http://schemas.microsoft.com/office/drawing/2014/main" id="{30D108C0-7696-4A3F-8808-5D0BF3DF84CB}"/>
                </a:ext>
              </a:extLst>
            </p:cNvPr>
            <p:cNvSpPr/>
            <p:nvPr/>
          </p:nvSpPr>
          <p:spPr>
            <a:xfrm>
              <a:off x="1971532" y="1842819"/>
              <a:ext cx="170346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Tasks</a:t>
              </a:r>
            </a:p>
          </p:txBody>
        </p:sp>
        <p:sp>
          <p:nvSpPr>
            <p:cNvPr id="137" name="Customer text">
              <a:extLst>
                <a:ext uri="{FF2B5EF4-FFF2-40B4-BE49-F238E27FC236}">
                  <a16:creationId xmlns:a16="http://schemas.microsoft.com/office/drawing/2014/main" id="{DD9AECB7-0615-4C57-9A2A-07F54D5121AF}"/>
                </a:ext>
              </a:extLst>
            </p:cNvPr>
            <p:cNvSpPr/>
            <p:nvPr/>
          </p:nvSpPr>
          <p:spPr>
            <a:xfrm>
              <a:off x="9837775" y="3957294"/>
              <a:ext cx="124707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Message</a:t>
              </a:r>
            </a:p>
          </p:txBody>
        </p:sp>
        <p:sp>
          <p:nvSpPr>
            <p:cNvPr id="138" name="Customer text">
              <a:extLst>
                <a:ext uri="{FF2B5EF4-FFF2-40B4-BE49-F238E27FC236}">
                  <a16:creationId xmlns:a16="http://schemas.microsoft.com/office/drawing/2014/main" id="{67929464-2480-47A8-8F9E-B904B2921A9A}"/>
                </a:ext>
              </a:extLst>
            </p:cNvPr>
            <p:cNvSpPr/>
            <p:nvPr/>
          </p:nvSpPr>
          <p:spPr>
            <a:xfrm>
              <a:off x="2559461" y="4513790"/>
              <a:ext cx="107739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People</a:t>
              </a:r>
            </a:p>
          </p:txBody>
        </p:sp>
        <p:sp>
          <p:nvSpPr>
            <p:cNvPr id="139" name="Customer text">
              <a:extLst>
                <a:ext uri="{FF2B5EF4-FFF2-40B4-BE49-F238E27FC236}">
                  <a16:creationId xmlns:a16="http://schemas.microsoft.com/office/drawing/2014/main" id="{79E61F19-A959-463A-A54B-FF2D47B67319}"/>
                </a:ext>
              </a:extLst>
            </p:cNvPr>
            <p:cNvSpPr/>
            <p:nvPr/>
          </p:nvSpPr>
          <p:spPr>
            <a:xfrm>
              <a:off x="3632759" y="5504898"/>
              <a:ext cx="118661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Storage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367E81-3CBB-42C9-BCFF-C4EF50B044A1}"/>
              </a:ext>
            </a:extLst>
          </p:cNvPr>
          <p:cNvGrpSpPr/>
          <p:nvPr/>
        </p:nvGrpSpPr>
        <p:grpSpPr>
          <a:xfrm>
            <a:off x="4976263" y="2162856"/>
            <a:ext cx="492894" cy="492894"/>
            <a:chOff x="457200" y="4929305"/>
            <a:chExt cx="502920" cy="50292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E8C60-6264-4781-A838-D27586115799}"/>
                </a:ext>
              </a:extLst>
            </p:cNvPr>
            <p:cNvSpPr/>
            <p:nvPr/>
          </p:nvSpPr>
          <p:spPr bwMode="auto">
            <a:xfrm>
              <a:off x="457200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C0C7F08-8FC3-46B9-9FD5-B56D479420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8041" y="5082513"/>
              <a:ext cx="181238" cy="182880"/>
              <a:chOff x="-3570324" y="4569733"/>
              <a:chExt cx="222421" cy="224437"/>
            </a:xfrm>
          </p:grpSpPr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D4E6CFC3-A04A-4AA1-8EA6-38B3163615A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3570324" y="4591583"/>
                <a:ext cx="222421" cy="202587"/>
                <a:chOff x="4086" y="2775"/>
                <a:chExt cx="157" cy="143"/>
              </a:xfrm>
            </p:grpSpPr>
            <p:sp>
              <p:nvSpPr>
                <p:cNvPr id="147" name="Freeform 16">
                  <a:extLst>
                    <a:ext uri="{FF2B5EF4-FFF2-40B4-BE49-F238E27FC236}">
                      <a16:creationId xmlns:a16="http://schemas.microsoft.com/office/drawing/2014/main" id="{06AB6B32-4D09-4D07-9B68-C1A35A29F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6" y="2775"/>
                  <a:ext cx="155" cy="143"/>
                </a:xfrm>
                <a:custGeom>
                  <a:avLst/>
                  <a:gdLst>
                    <a:gd name="T0" fmla="*/ 155 w 155"/>
                    <a:gd name="T1" fmla="*/ 143 h 143"/>
                    <a:gd name="T2" fmla="*/ 0 w 155"/>
                    <a:gd name="T3" fmla="*/ 143 h 143"/>
                    <a:gd name="T4" fmla="*/ 0 w 155"/>
                    <a:gd name="T5" fmla="*/ 37 h 143"/>
                    <a:gd name="T6" fmla="*/ 0 w 155"/>
                    <a:gd name="T7" fmla="*/ 0 h 143"/>
                    <a:gd name="T8" fmla="*/ 155 w 155"/>
                    <a:gd name="T9" fmla="*/ 0 h 143"/>
                    <a:gd name="T10" fmla="*/ 155 w 155"/>
                    <a:gd name="T11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143">
                      <a:moveTo>
                        <a:pt x="155" y="143"/>
                      </a:moveTo>
                      <a:lnTo>
                        <a:pt x="0" y="143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155" y="0"/>
                      </a:lnTo>
                      <a:lnTo>
                        <a:pt x="155" y="143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48" name="Line 17">
                  <a:extLst>
                    <a:ext uri="{FF2B5EF4-FFF2-40B4-BE49-F238E27FC236}">
                      <a16:creationId xmlns:a16="http://schemas.microsoft.com/office/drawing/2014/main" id="{F49992E9-6771-4858-B2B8-4B8F3B582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86" y="2812"/>
                  <a:ext cx="157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D8DBC7A9-D083-4C08-8A84-CB50FBE5D9DF}"/>
                  </a:ext>
                </a:extLst>
              </p:cNvPr>
              <p:cNvGrpSpPr/>
              <p:nvPr/>
            </p:nvGrpSpPr>
            <p:grpSpPr>
              <a:xfrm>
                <a:off x="-3524143" y="4569733"/>
                <a:ext cx="130059" cy="41320"/>
                <a:chOff x="6531429" y="4365270"/>
                <a:chExt cx="176213" cy="55984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70CE190-57BD-445B-93A0-2AC3E600D9E2}"/>
                    </a:ext>
                  </a:extLst>
                </p:cNvPr>
                <p:cNvCxnSpPr/>
                <p:nvPr/>
              </p:nvCxnSpPr>
              <p:spPr>
                <a:xfrm flipV="1">
                  <a:off x="6531429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1F4C74A-EA7A-419C-9B16-5CAF8FDA394D}"/>
                    </a:ext>
                  </a:extLst>
                </p:cNvPr>
                <p:cNvCxnSpPr/>
                <p:nvPr/>
              </p:nvCxnSpPr>
              <p:spPr>
                <a:xfrm flipV="1">
                  <a:off x="6707642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73488E9-D637-47C9-A858-8ED30AB77999}"/>
              </a:ext>
            </a:extLst>
          </p:cNvPr>
          <p:cNvGrpSpPr/>
          <p:nvPr/>
        </p:nvGrpSpPr>
        <p:grpSpPr>
          <a:xfrm>
            <a:off x="3553605" y="4308121"/>
            <a:ext cx="492894" cy="492894"/>
            <a:chOff x="457200" y="4233356"/>
            <a:chExt cx="502920" cy="50292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5FA14E9-A7BB-4195-8AB1-7E1DE7D33602}"/>
                </a:ext>
              </a:extLst>
            </p:cNvPr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E6F8ED9-BEF1-43AE-A0F3-399D23E7DF7E}"/>
                </a:ext>
              </a:extLst>
            </p:cNvPr>
            <p:cNvGrpSpPr/>
            <p:nvPr/>
          </p:nvGrpSpPr>
          <p:grpSpPr>
            <a:xfrm>
              <a:off x="617831" y="4393376"/>
              <a:ext cx="181658" cy="182880"/>
              <a:chOff x="617831" y="4393376"/>
              <a:chExt cx="181658" cy="18288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7627BFE-87C7-478C-BA40-800D9D94D1E9}"/>
                  </a:ext>
                </a:extLst>
              </p:cNvPr>
              <p:cNvGrpSpPr/>
              <p:nvPr/>
            </p:nvGrpSpPr>
            <p:grpSpPr>
              <a:xfrm>
                <a:off x="655168" y="4448176"/>
                <a:ext cx="70894" cy="77230"/>
                <a:chOff x="5790519" y="3043624"/>
                <a:chExt cx="256473" cy="279398"/>
              </a:xfrm>
            </p:grpSpPr>
            <p:sp>
              <p:nvSpPr>
                <p:cNvPr id="159" name="Oval 113">
                  <a:extLst>
                    <a:ext uri="{FF2B5EF4-FFF2-40B4-BE49-F238E27FC236}">
                      <a16:creationId xmlns:a16="http://schemas.microsoft.com/office/drawing/2014/main" id="{AD9C944C-A8C1-4079-9AB8-6CADD977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3533" y="3043624"/>
                  <a:ext cx="151878" cy="149012"/>
                </a:xfrm>
                <a:prstGeom prst="ellips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60" name="Freeform 114">
                  <a:extLst>
                    <a:ext uri="{FF2B5EF4-FFF2-40B4-BE49-F238E27FC236}">
                      <a16:creationId xmlns:a16="http://schemas.microsoft.com/office/drawing/2014/main" id="{DFE36D9E-9262-4B45-A652-4C5E476B6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0519" y="3195501"/>
                  <a:ext cx="256473" cy="127521"/>
                </a:xfrm>
                <a:custGeom>
                  <a:avLst/>
                  <a:gdLst>
                    <a:gd name="T0" fmla="*/ 0 w 83"/>
                    <a:gd name="T1" fmla="*/ 41 h 41"/>
                    <a:gd name="T2" fmla="*/ 41 w 83"/>
                    <a:gd name="T3" fmla="*/ 0 h 41"/>
                    <a:gd name="T4" fmla="*/ 83 w 83"/>
                    <a:gd name="T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" h="41">
                      <a:moveTo>
                        <a:pt x="0" y="41"/>
                      </a:moveTo>
                      <a:cubicBezTo>
                        <a:pt x="0" y="18"/>
                        <a:pt x="19" y="0"/>
                        <a:pt x="41" y="0"/>
                      </a:cubicBezTo>
                      <a:cubicBezTo>
                        <a:pt x="64" y="0"/>
                        <a:pt x="83" y="18"/>
                        <a:pt x="83" y="41"/>
                      </a:cubicBez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sp>
            <p:nvSpPr>
              <p:cNvPr id="155" name="Rounded Rectangle 145">
                <a:extLst>
                  <a:ext uri="{FF2B5EF4-FFF2-40B4-BE49-F238E27FC236}">
                    <a16:creationId xmlns:a16="http://schemas.microsoft.com/office/drawing/2014/main" id="{3DDE7B96-1021-4727-899E-F6899B8621B8}"/>
                  </a:ext>
                </a:extLst>
              </p:cNvPr>
              <p:cNvSpPr/>
              <p:nvPr/>
            </p:nvSpPr>
            <p:spPr bwMode="auto">
              <a:xfrm>
                <a:off x="617831" y="4393376"/>
                <a:ext cx="181658" cy="180998"/>
              </a:xfrm>
              <a:prstGeom prst="roundRect">
                <a:avLst>
                  <a:gd name="adj" fmla="val 10746"/>
                </a:avLst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3D16EE9-1FE7-4F85-A001-D3C76653F474}"/>
                  </a:ext>
                </a:extLst>
              </p:cNvPr>
              <p:cNvCxnSpPr/>
              <p:nvPr/>
            </p:nvCxnSpPr>
            <p:spPr>
              <a:xfrm>
                <a:off x="755722" y="4395258"/>
                <a:ext cx="0" cy="180998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CEA4F93-57F0-4E39-AA44-9C5967FF7A1A}"/>
                  </a:ext>
                </a:extLst>
              </p:cNvPr>
              <p:cNvCxnSpPr/>
              <p:nvPr/>
            </p:nvCxnSpPr>
            <p:spPr>
              <a:xfrm>
                <a:off x="758086" y="4453527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E8259AD-2C5A-4354-9A20-CF39B496BB39}"/>
                  </a:ext>
                </a:extLst>
              </p:cNvPr>
              <p:cNvCxnSpPr/>
              <p:nvPr/>
            </p:nvCxnSpPr>
            <p:spPr>
              <a:xfrm>
                <a:off x="758086" y="4513181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7EA0E37-4BDD-492D-A1F9-9CAFD27BAF68}"/>
              </a:ext>
            </a:extLst>
          </p:cNvPr>
          <p:cNvGrpSpPr/>
          <p:nvPr/>
        </p:nvGrpSpPr>
        <p:grpSpPr>
          <a:xfrm>
            <a:off x="8529526" y="2496377"/>
            <a:ext cx="492894" cy="492894"/>
            <a:chOff x="4297892" y="3537408"/>
            <a:chExt cx="502920" cy="502920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3CDA804-DB5A-4307-A023-0CC80A0EF8DC}"/>
                </a:ext>
              </a:extLst>
            </p:cNvPr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E1148E1A-7708-4777-8131-BA2F029382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3811" y="3674568"/>
              <a:ext cx="171082" cy="228600"/>
              <a:chOff x="-1525209" y="4908418"/>
              <a:chExt cx="198086" cy="264682"/>
            </a:xfrm>
          </p:grpSpPr>
          <p:sp>
            <p:nvSpPr>
              <p:cNvPr id="164" name="Freeform 157">
                <a:extLst>
                  <a:ext uri="{FF2B5EF4-FFF2-40B4-BE49-F238E27FC236}">
                    <a16:creationId xmlns:a16="http://schemas.microsoft.com/office/drawing/2014/main" id="{175EE074-5895-4CEE-9BBD-D6C29551AFAA}"/>
                  </a:ext>
                </a:extLst>
              </p:cNvPr>
              <p:cNvSpPr/>
              <p:nvPr/>
            </p:nvSpPr>
            <p:spPr bwMode="auto">
              <a:xfrm>
                <a:off x="-1525209" y="4942142"/>
                <a:ext cx="163801" cy="230958"/>
              </a:xfrm>
              <a:custGeom>
                <a:avLst/>
                <a:gdLst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40314 w 186912"/>
                  <a:gd name="connsiteY2" fmla="*/ 225063 h 263545"/>
                  <a:gd name="connsiteX3" fmla="*/ 186912 w 186912"/>
                  <a:gd name="connsiteY3" fmla="*/ 225063 h 263545"/>
                  <a:gd name="connsiteX4" fmla="*/ 186912 w 186912"/>
                  <a:gd name="connsiteY4" fmla="*/ 263545 h 263545"/>
                  <a:gd name="connsiteX5" fmla="*/ 0 w 186912"/>
                  <a:gd name="connsiteY5" fmla="*/ 263545 h 263545"/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186912 w 186912"/>
                  <a:gd name="connsiteY2" fmla="*/ 225063 h 263545"/>
                  <a:gd name="connsiteX3" fmla="*/ 186912 w 186912"/>
                  <a:gd name="connsiteY3" fmla="*/ 263545 h 263545"/>
                  <a:gd name="connsiteX4" fmla="*/ 0 w 186912"/>
                  <a:gd name="connsiteY4" fmla="*/ 263545 h 263545"/>
                  <a:gd name="connsiteX5" fmla="*/ 0 w 186912"/>
                  <a:gd name="connsiteY5" fmla="*/ 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131754 w 186912"/>
                  <a:gd name="connsiteY4" fmla="*/ 9144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40076 w 186912"/>
                  <a:gd name="connsiteY4" fmla="*/ 5715 h 263545"/>
                  <a:gd name="connsiteX0" fmla="*/ 186912 w 186912"/>
                  <a:gd name="connsiteY0" fmla="*/ 227683 h 266165"/>
                  <a:gd name="connsiteX1" fmla="*/ 186912 w 186912"/>
                  <a:gd name="connsiteY1" fmla="*/ 266165 h 266165"/>
                  <a:gd name="connsiteX2" fmla="*/ 0 w 186912"/>
                  <a:gd name="connsiteY2" fmla="*/ 266165 h 266165"/>
                  <a:gd name="connsiteX3" fmla="*/ 0 w 186912"/>
                  <a:gd name="connsiteY3" fmla="*/ 2620 h 266165"/>
                  <a:gd name="connsiteX4" fmla="*/ 38885 w 186912"/>
                  <a:gd name="connsiteY4" fmla="*/ 0 h 26616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35313 w 186912"/>
                  <a:gd name="connsiteY4" fmla="*/ 952 h 26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912" h="263545">
                    <a:moveTo>
                      <a:pt x="186912" y="225063"/>
                    </a:moveTo>
                    <a:lnTo>
                      <a:pt x="186912" y="263545"/>
                    </a:lnTo>
                    <a:lnTo>
                      <a:pt x="0" y="263545"/>
                    </a:lnTo>
                    <a:lnTo>
                      <a:pt x="0" y="0"/>
                    </a:lnTo>
                    <a:cubicBezTo>
                      <a:pt x="13438" y="0"/>
                      <a:pt x="35313" y="952"/>
                      <a:pt x="35313" y="952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E7F1EA7-DB21-4D1A-BB04-053BD98159BD}"/>
                  </a:ext>
                </a:extLst>
              </p:cNvPr>
              <p:cNvSpPr/>
              <p:nvPr/>
            </p:nvSpPr>
            <p:spPr bwMode="auto">
              <a:xfrm>
                <a:off x="-1490924" y="4908418"/>
                <a:ext cx="163801" cy="230958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0EDF47E-347E-42D3-954A-8A681585B01E}"/>
                  </a:ext>
                </a:extLst>
              </p:cNvPr>
              <p:cNvCxnSpPr/>
              <p:nvPr/>
            </p:nvCxnSpPr>
            <p:spPr>
              <a:xfrm>
                <a:off x="-1465230" y="5102441"/>
                <a:ext cx="11562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B216F0A-EC29-4B79-9432-3925B0ED8627}"/>
                  </a:ext>
                </a:extLst>
              </p:cNvPr>
              <p:cNvCxnSpPr/>
              <p:nvPr/>
            </p:nvCxnSpPr>
            <p:spPr>
              <a:xfrm>
                <a:off x="-1465230" y="506430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195F06D-15DE-4556-95BE-A8B2C8EE40F7}"/>
                  </a:ext>
                </a:extLst>
              </p:cNvPr>
              <p:cNvCxnSpPr/>
              <p:nvPr/>
            </p:nvCxnSpPr>
            <p:spPr>
              <a:xfrm>
                <a:off x="-1465230" y="502616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CFE56E9-4E1E-4404-BAB9-D8906531FF16}"/>
                  </a:ext>
                </a:extLst>
              </p:cNvPr>
              <p:cNvCxnSpPr/>
              <p:nvPr/>
            </p:nvCxnSpPr>
            <p:spPr>
              <a:xfrm>
                <a:off x="-1465230" y="498802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BBDD97F-39AC-4E0F-BDAC-CF9E8D4A778C}"/>
                  </a:ext>
                </a:extLst>
              </p:cNvPr>
              <p:cNvCxnSpPr/>
              <p:nvPr/>
            </p:nvCxnSpPr>
            <p:spPr>
              <a:xfrm>
                <a:off x="-1465230" y="494988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05DBDED-21D9-4EEA-949B-BC8629EC9014}"/>
              </a:ext>
            </a:extLst>
          </p:cNvPr>
          <p:cNvGrpSpPr/>
          <p:nvPr/>
        </p:nvGrpSpPr>
        <p:grpSpPr>
          <a:xfrm>
            <a:off x="6326502" y="3776380"/>
            <a:ext cx="492894" cy="492894"/>
            <a:chOff x="4297892" y="2841460"/>
            <a:chExt cx="502920" cy="502920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A3CD1B9C-F6E7-4004-B5F7-DBCF862A6104}"/>
                </a:ext>
              </a:extLst>
            </p:cNvPr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5C48413-4E97-45BD-B8FC-303B4E3716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7912" y="3026530"/>
              <a:ext cx="182880" cy="132780"/>
              <a:chOff x="-4119757" y="5792140"/>
              <a:chExt cx="226376" cy="164360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5784AE5-9849-4213-BECA-DAC18F9AE330}"/>
                  </a:ext>
                </a:extLst>
              </p:cNvPr>
              <p:cNvSpPr/>
              <p:nvPr/>
            </p:nvSpPr>
            <p:spPr bwMode="auto">
              <a:xfrm>
                <a:off x="-4119011" y="5792140"/>
                <a:ext cx="224759" cy="164360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75" name="Isosceles Triangle 150">
                <a:extLst>
                  <a:ext uri="{FF2B5EF4-FFF2-40B4-BE49-F238E27FC236}">
                    <a16:creationId xmlns:a16="http://schemas.microsoft.com/office/drawing/2014/main" id="{548A92AA-3982-47A7-BCB6-8A76D947DBF4}"/>
                  </a:ext>
                </a:extLst>
              </p:cNvPr>
              <p:cNvSpPr/>
              <p:nvPr/>
            </p:nvSpPr>
            <p:spPr bwMode="auto">
              <a:xfrm flipV="1">
                <a:off x="-4119757" y="5805843"/>
                <a:ext cx="226376" cy="52966"/>
              </a:xfrm>
              <a:custGeom>
                <a:avLst/>
                <a:gdLst>
                  <a:gd name="connsiteX0" fmla="*/ 0 w 292350"/>
                  <a:gd name="connsiteY0" fmla="*/ 63536 h 63536"/>
                  <a:gd name="connsiteX1" fmla="*/ 146175 w 292350"/>
                  <a:gd name="connsiteY1" fmla="*/ 0 h 63536"/>
                  <a:gd name="connsiteX2" fmla="*/ 292350 w 292350"/>
                  <a:gd name="connsiteY2" fmla="*/ 63536 h 63536"/>
                  <a:gd name="connsiteX3" fmla="*/ 0 w 292350"/>
                  <a:gd name="connsiteY3" fmla="*/ 63536 h 63536"/>
                  <a:gd name="connsiteX0" fmla="*/ 0 w 383790"/>
                  <a:gd name="connsiteY0" fmla="*/ 63536 h 154976"/>
                  <a:gd name="connsiteX1" fmla="*/ 146175 w 383790"/>
                  <a:gd name="connsiteY1" fmla="*/ 0 h 154976"/>
                  <a:gd name="connsiteX2" fmla="*/ 383790 w 383790"/>
                  <a:gd name="connsiteY2" fmla="*/ 154976 h 154976"/>
                  <a:gd name="connsiteX0" fmla="*/ 0 w 282047"/>
                  <a:gd name="connsiteY0" fmla="*/ 63536 h 64824"/>
                  <a:gd name="connsiteX1" fmla="*/ 146175 w 282047"/>
                  <a:gd name="connsiteY1" fmla="*/ 0 h 64824"/>
                  <a:gd name="connsiteX2" fmla="*/ 282047 w 282047"/>
                  <a:gd name="connsiteY2" fmla="*/ 64824 h 64824"/>
                  <a:gd name="connsiteX0" fmla="*/ 0 w 289191"/>
                  <a:gd name="connsiteY0" fmla="*/ 63536 h 64824"/>
                  <a:gd name="connsiteX1" fmla="*/ 146175 w 289191"/>
                  <a:gd name="connsiteY1" fmla="*/ 0 h 64824"/>
                  <a:gd name="connsiteX2" fmla="*/ 289191 w 289191"/>
                  <a:gd name="connsiteY2" fmla="*/ 64824 h 64824"/>
                  <a:gd name="connsiteX0" fmla="*/ 0 w 292763"/>
                  <a:gd name="connsiteY0" fmla="*/ 61155 h 64824"/>
                  <a:gd name="connsiteX1" fmla="*/ 149747 w 292763"/>
                  <a:gd name="connsiteY1" fmla="*/ 0 h 64824"/>
                  <a:gd name="connsiteX2" fmla="*/ 292763 w 292763"/>
                  <a:gd name="connsiteY2" fmla="*/ 64824 h 64824"/>
                  <a:gd name="connsiteX0" fmla="*/ 0 w 290382"/>
                  <a:gd name="connsiteY0" fmla="*/ 65918 h 65918"/>
                  <a:gd name="connsiteX1" fmla="*/ 147366 w 290382"/>
                  <a:gd name="connsiteY1" fmla="*/ 0 h 65918"/>
                  <a:gd name="connsiteX2" fmla="*/ 290382 w 290382"/>
                  <a:gd name="connsiteY2" fmla="*/ 64824 h 65918"/>
                  <a:gd name="connsiteX0" fmla="*/ 0 w 294453"/>
                  <a:gd name="connsiteY0" fmla="*/ 68631 h 68631"/>
                  <a:gd name="connsiteX1" fmla="*/ 151437 w 294453"/>
                  <a:gd name="connsiteY1" fmla="*/ 0 h 68631"/>
                  <a:gd name="connsiteX2" fmla="*/ 294453 w 294453"/>
                  <a:gd name="connsiteY2" fmla="*/ 64824 h 68631"/>
                  <a:gd name="connsiteX0" fmla="*/ 0 w 294453"/>
                  <a:gd name="connsiteY0" fmla="*/ 68631 h 68895"/>
                  <a:gd name="connsiteX1" fmla="*/ 151437 w 294453"/>
                  <a:gd name="connsiteY1" fmla="*/ 0 h 68895"/>
                  <a:gd name="connsiteX2" fmla="*/ 294453 w 294453"/>
                  <a:gd name="connsiteY2" fmla="*/ 68895 h 6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4453" h="68895">
                    <a:moveTo>
                      <a:pt x="0" y="68631"/>
                    </a:moveTo>
                    <a:lnTo>
                      <a:pt x="151437" y="0"/>
                    </a:lnTo>
                    <a:cubicBezTo>
                      <a:pt x="200162" y="21179"/>
                      <a:pt x="294453" y="68895"/>
                      <a:pt x="294453" y="68895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9DCFD8A-9605-4238-825D-AB7A24CF6602}"/>
              </a:ext>
            </a:extLst>
          </p:cNvPr>
          <p:cNvGrpSpPr/>
          <p:nvPr/>
        </p:nvGrpSpPr>
        <p:grpSpPr>
          <a:xfrm>
            <a:off x="9164998" y="3762642"/>
            <a:ext cx="492894" cy="492894"/>
            <a:chOff x="4297892" y="4929305"/>
            <a:chExt cx="502920" cy="50292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25E73FF-D413-4C10-A011-12F617E672A1}"/>
                </a:ext>
              </a:extLst>
            </p:cNvPr>
            <p:cNvSpPr/>
            <p:nvPr/>
          </p:nvSpPr>
          <p:spPr bwMode="auto">
            <a:xfrm>
              <a:off x="4297892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F0CA331-4606-4A91-B993-835A865541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5052" y="5091258"/>
              <a:ext cx="228600" cy="179015"/>
              <a:chOff x="-2178049" y="6200634"/>
              <a:chExt cx="295707" cy="231567"/>
            </a:xfrm>
          </p:grpSpPr>
          <p:sp>
            <p:nvSpPr>
              <p:cNvPr id="179" name="Freeform 134">
                <a:extLst>
                  <a:ext uri="{FF2B5EF4-FFF2-40B4-BE49-F238E27FC236}">
                    <a16:creationId xmlns:a16="http://schemas.microsoft.com/office/drawing/2014/main" id="{29ABD0B4-A7E3-4109-B7F4-2267C6B42AA4}"/>
                  </a:ext>
                </a:extLst>
              </p:cNvPr>
              <p:cNvSpPr/>
              <p:nvPr/>
            </p:nvSpPr>
            <p:spPr bwMode="auto">
              <a:xfrm rot="5400000">
                <a:off x="-2154703" y="6243593"/>
                <a:ext cx="165262" cy="211953"/>
              </a:xfrm>
              <a:custGeom>
                <a:avLst/>
                <a:gdLst>
                  <a:gd name="connsiteX0" fmla="*/ 0 w 185053"/>
                  <a:gd name="connsiteY0" fmla="*/ 237335 h 237335"/>
                  <a:gd name="connsiteX1" fmla="*/ 0 w 185053"/>
                  <a:gd name="connsiteY1" fmla="*/ 143551 h 237335"/>
                  <a:gd name="connsiteX2" fmla="*/ 61964 w 185053"/>
                  <a:gd name="connsiteY2" fmla="*/ 143551 h 237335"/>
                  <a:gd name="connsiteX3" fmla="*/ 61964 w 185053"/>
                  <a:gd name="connsiteY3" fmla="*/ 0 h 237335"/>
                  <a:gd name="connsiteX4" fmla="*/ 136210 w 185053"/>
                  <a:gd name="connsiteY4" fmla="*/ 0 h 237335"/>
                  <a:gd name="connsiteX5" fmla="*/ 136210 w 185053"/>
                  <a:gd name="connsiteY5" fmla="*/ 164694 h 237335"/>
                  <a:gd name="connsiteX6" fmla="*/ 185053 w 185053"/>
                  <a:gd name="connsiteY6" fmla="*/ 216010 h 237335"/>
                  <a:gd name="connsiteX7" fmla="*/ 136210 w 185053"/>
                  <a:gd name="connsiteY7" fmla="*/ 216010 h 237335"/>
                  <a:gd name="connsiteX8" fmla="*/ 136210 w 185053"/>
                  <a:gd name="connsiteY8" fmla="*/ 237335 h 23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53" h="237335">
                    <a:moveTo>
                      <a:pt x="0" y="237335"/>
                    </a:moveTo>
                    <a:lnTo>
                      <a:pt x="0" y="143551"/>
                    </a:lnTo>
                    <a:lnTo>
                      <a:pt x="61964" y="143551"/>
                    </a:lnTo>
                    <a:lnTo>
                      <a:pt x="61964" y="0"/>
                    </a:lnTo>
                    <a:lnTo>
                      <a:pt x="136210" y="0"/>
                    </a:lnTo>
                    <a:lnTo>
                      <a:pt x="136210" y="164694"/>
                    </a:lnTo>
                    <a:lnTo>
                      <a:pt x="185053" y="216010"/>
                    </a:lnTo>
                    <a:lnTo>
                      <a:pt x="136210" y="216010"/>
                    </a:lnTo>
                    <a:lnTo>
                      <a:pt x="136210" y="23733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0" name="Freeform 135">
                <a:extLst>
                  <a:ext uri="{FF2B5EF4-FFF2-40B4-BE49-F238E27FC236}">
                    <a16:creationId xmlns:a16="http://schemas.microsoft.com/office/drawing/2014/main" id="{A3F3126B-CFDB-45A2-AC4A-0665B56D08D9}"/>
                  </a:ext>
                </a:extLst>
              </p:cNvPr>
              <p:cNvSpPr/>
              <p:nvPr/>
            </p:nvSpPr>
            <p:spPr bwMode="auto">
              <a:xfrm rot="16200000" flipH="1">
                <a:off x="-2070949" y="6177288"/>
                <a:ext cx="165262" cy="211953"/>
              </a:xfrm>
              <a:custGeom>
                <a:avLst/>
                <a:gdLst>
                  <a:gd name="connsiteX0" fmla="*/ 0 w 1547004"/>
                  <a:gd name="connsiteY0" fmla="*/ 1984075 h 1984075"/>
                  <a:gd name="connsiteX1" fmla="*/ 0 w 1547004"/>
                  <a:gd name="connsiteY1" fmla="*/ 0 h 1984075"/>
                  <a:gd name="connsiteX2" fmla="*/ 1138687 w 1547004"/>
                  <a:gd name="connsiteY2" fmla="*/ 0 h 1984075"/>
                  <a:gd name="connsiteX3" fmla="*/ 1138687 w 1547004"/>
                  <a:gd name="connsiteY3" fmla="*/ 1376804 h 1984075"/>
                  <a:gd name="connsiteX4" fmla="*/ 1547004 w 1547004"/>
                  <a:gd name="connsiteY4" fmla="*/ 1805796 h 1984075"/>
                  <a:gd name="connsiteX5" fmla="*/ 1138687 w 1547004"/>
                  <a:gd name="connsiteY5" fmla="*/ 1805796 h 1984075"/>
                  <a:gd name="connsiteX6" fmla="*/ 1138687 w 1547004"/>
                  <a:gd name="connsiteY6" fmla="*/ 1984075 h 198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004" h="1984075">
                    <a:moveTo>
                      <a:pt x="0" y="1984075"/>
                    </a:moveTo>
                    <a:lnTo>
                      <a:pt x="0" y="0"/>
                    </a:lnTo>
                    <a:lnTo>
                      <a:pt x="1138687" y="0"/>
                    </a:lnTo>
                    <a:lnTo>
                      <a:pt x="1138687" y="1376804"/>
                    </a:lnTo>
                    <a:lnTo>
                      <a:pt x="1547004" y="1805796"/>
                    </a:lnTo>
                    <a:lnTo>
                      <a:pt x="1138687" y="1805796"/>
                    </a:lnTo>
                    <a:lnTo>
                      <a:pt x="1138687" y="198407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2215ADD-6D25-4B41-B77C-9F18823FAD51}"/>
              </a:ext>
            </a:extLst>
          </p:cNvPr>
          <p:cNvGrpSpPr/>
          <p:nvPr/>
        </p:nvGrpSpPr>
        <p:grpSpPr>
          <a:xfrm>
            <a:off x="8372267" y="4464873"/>
            <a:ext cx="492894" cy="492894"/>
            <a:chOff x="4297892" y="4233356"/>
            <a:chExt cx="502920" cy="50292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8BFD48F-4D34-4DC0-8CD9-D151198F4D3C}"/>
                </a:ext>
              </a:extLst>
            </p:cNvPr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1DF0F27-B5A4-42E6-AAA0-8073A331E3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3862" y="4381519"/>
              <a:ext cx="230981" cy="206595"/>
              <a:chOff x="-1320398" y="7123634"/>
              <a:chExt cx="302577" cy="270631"/>
            </a:xfrm>
            <a:noFill/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7EA41950-12F9-42FB-8082-260C87DA2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9176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5" name="Freeform 114">
                <a:extLst>
                  <a:ext uri="{FF2B5EF4-FFF2-40B4-BE49-F238E27FC236}">
                    <a16:creationId xmlns:a16="http://schemas.microsoft.com/office/drawing/2014/main" id="{2FA46D26-F5F5-457F-908F-6D853A38A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5585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6" name="Freeform 108">
                <a:extLst>
                  <a:ext uri="{FF2B5EF4-FFF2-40B4-BE49-F238E27FC236}">
                    <a16:creationId xmlns:a16="http://schemas.microsoft.com/office/drawing/2014/main" id="{BEBC3E8A-1741-4274-AB39-5FEBD439E36B}"/>
                  </a:ext>
                </a:extLst>
              </p:cNvPr>
              <p:cNvSpPr/>
              <p:nvPr/>
            </p:nvSpPr>
            <p:spPr bwMode="auto">
              <a:xfrm>
                <a:off x="-1320398" y="7123634"/>
                <a:ext cx="164858" cy="93906"/>
              </a:xfrm>
              <a:custGeom>
                <a:avLst/>
                <a:gdLst>
                  <a:gd name="connsiteX0" fmla="*/ 37461 w 188119"/>
                  <a:gd name="connsiteY0" fmla="*/ 0 h 107156"/>
                  <a:gd name="connsiteX1" fmla="*/ 101842 w 188119"/>
                  <a:gd name="connsiteY1" fmla="*/ 0 h 107156"/>
                  <a:gd name="connsiteX2" fmla="*/ 139303 w 188119"/>
                  <a:gd name="connsiteY2" fmla="*/ 37461 h 107156"/>
                  <a:gd name="connsiteX3" fmla="*/ 139303 w 188119"/>
                  <a:gd name="connsiteY3" fmla="*/ 67273 h 107156"/>
                  <a:gd name="connsiteX4" fmla="*/ 188119 w 188119"/>
                  <a:gd name="connsiteY4" fmla="*/ 107156 h 107156"/>
                  <a:gd name="connsiteX5" fmla="*/ 101842 w 188119"/>
                  <a:gd name="connsiteY5" fmla="*/ 107156 h 107156"/>
                  <a:gd name="connsiteX6" fmla="*/ 76200 w 188119"/>
                  <a:gd name="connsiteY6" fmla="*/ 107156 h 107156"/>
                  <a:gd name="connsiteX7" fmla="*/ 37461 w 188119"/>
                  <a:gd name="connsiteY7" fmla="*/ 107156 h 107156"/>
                  <a:gd name="connsiteX8" fmla="*/ 0 w 188119"/>
                  <a:gd name="connsiteY8" fmla="*/ 69695 h 107156"/>
                  <a:gd name="connsiteX9" fmla="*/ 0 w 188119"/>
                  <a:gd name="connsiteY9" fmla="*/ 37461 h 107156"/>
                  <a:gd name="connsiteX10" fmla="*/ 37461 w 188119"/>
                  <a:gd name="connsiteY10" fmla="*/ 0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8119" h="107156">
                    <a:moveTo>
                      <a:pt x="37461" y="0"/>
                    </a:moveTo>
                    <a:lnTo>
                      <a:pt x="101842" y="0"/>
                    </a:lnTo>
                    <a:cubicBezTo>
                      <a:pt x="122531" y="0"/>
                      <a:pt x="139303" y="16772"/>
                      <a:pt x="139303" y="37461"/>
                    </a:cubicBezTo>
                    <a:lnTo>
                      <a:pt x="139303" y="67273"/>
                    </a:lnTo>
                    <a:lnTo>
                      <a:pt x="188119" y="107156"/>
                    </a:lnTo>
                    <a:lnTo>
                      <a:pt x="101842" y="107156"/>
                    </a:lnTo>
                    <a:lnTo>
                      <a:pt x="76200" y="107156"/>
                    </a:lnTo>
                    <a:lnTo>
                      <a:pt x="37461" y="107156"/>
                    </a:lnTo>
                    <a:cubicBezTo>
                      <a:pt x="16772" y="107156"/>
                      <a:pt x="0" y="90384"/>
                      <a:pt x="0" y="69695"/>
                    </a:cubicBezTo>
                    <a:lnTo>
                      <a:pt x="0" y="37461"/>
                    </a:lnTo>
                    <a:cubicBezTo>
                      <a:pt x="0" y="16772"/>
                      <a:pt x="16772" y="0"/>
                      <a:pt x="3746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7" name="Oval 113">
                <a:extLst>
                  <a:ext uri="{FF2B5EF4-FFF2-40B4-BE49-F238E27FC236}">
                    <a16:creationId xmlns:a16="http://schemas.microsoft.com/office/drawing/2014/main" id="{60AC8548-1F7B-466B-9855-C384AFAD3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20386" y="7255082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8" name="Freeform 114">
                <a:extLst>
                  <a:ext uri="{FF2B5EF4-FFF2-40B4-BE49-F238E27FC236}">
                    <a16:creationId xmlns:a16="http://schemas.microsoft.com/office/drawing/2014/main" id="{3E29B1F6-9D20-4AE6-B50C-A7B6D2717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6796" y="7330740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953507B-8EB0-4D4E-BEEF-5F4B6ECF15F8}"/>
              </a:ext>
            </a:extLst>
          </p:cNvPr>
          <p:cNvGrpSpPr/>
          <p:nvPr/>
        </p:nvGrpSpPr>
        <p:grpSpPr>
          <a:xfrm>
            <a:off x="4717283" y="5279609"/>
            <a:ext cx="492894" cy="492894"/>
            <a:chOff x="4811474" y="5817220"/>
            <a:chExt cx="502920" cy="50292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8C1C852-5B42-4DED-8839-10C15F639CD1}"/>
                </a:ext>
              </a:extLst>
            </p:cNvPr>
            <p:cNvSpPr/>
            <p:nvPr/>
          </p:nvSpPr>
          <p:spPr bwMode="auto">
            <a:xfrm>
              <a:off x="4811474" y="581722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8F333B5-00C7-4CD2-854E-2CE1F21297AF}"/>
                </a:ext>
              </a:extLst>
            </p:cNvPr>
            <p:cNvGrpSpPr/>
            <p:nvPr/>
          </p:nvGrpSpPr>
          <p:grpSpPr>
            <a:xfrm>
              <a:off x="4994501" y="5972567"/>
              <a:ext cx="136866" cy="173176"/>
              <a:chOff x="4989898" y="5967253"/>
              <a:chExt cx="136866" cy="173176"/>
            </a:xfrm>
          </p:grpSpPr>
          <p:sp>
            <p:nvSpPr>
              <p:cNvPr id="192" name="Freeform 38">
                <a:extLst>
                  <a:ext uri="{FF2B5EF4-FFF2-40B4-BE49-F238E27FC236}">
                    <a16:creationId xmlns:a16="http://schemas.microsoft.com/office/drawing/2014/main" id="{381B5059-DC3A-4B32-8573-3BF9AFAD01A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042698" y="6059578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D45F466F-2773-47A6-9818-03D8F0A6024B}"/>
                  </a:ext>
                </a:extLst>
              </p:cNvPr>
              <p:cNvGrpSpPr/>
              <p:nvPr/>
            </p:nvGrpSpPr>
            <p:grpSpPr>
              <a:xfrm>
                <a:off x="4989898" y="5967253"/>
                <a:ext cx="136866" cy="173176"/>
                <a:chOff x="4989898" y="5967253"/>
                <a:chExt cx="136866" cy="173176"/>
              </a:xfrm>
            </p:grpSpPr>
            <p:sp>
              <p:nvSpPr>
                <p:cNvPr id="194" name="Line 37">
                  <a:extLst>
                    <a:ext uri="{FF2B5EF4-FFF2-40B4-BE49-F238E27FC236}">
                      <a16:creationId xmlns:a16="http://schemas.microsoft.com/office/drawing/2014/main" id="{211DBC93-F076-4520-AE09-E6C4E7BF0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988424" y="6037161"/>
                  <a:ext cx="139815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 39">
                  <a:extLst>
                    <a:ext uri="{FF2B5EF4-FFF2-40B4-BE49-F238E27FC236}">
                      <a16:creationId xmlns:a16="http://schemas.microsoft.com/office/drawing/2014/main" id="{82AC6BE6-C891-4F85-954A-4DB444DA77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5001402" y="6015067"/>
                  <a:ext cx="113858" cy="136866"/>
                </a:xfrm>
                <a:custGeom>
                  <a:avLst/>
                  <a:gdLst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0 w 113858"/>
                    <a:gd name="connsiteY4" fmla="*/ 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91440 w 113858"/>
                    <a:gd name="connsiteY4" fmla="*/ 9144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858" h="136866">
                      <a:moveTo>
                        <a:pt x="0" y="0"/>
                      </a:moveTo>
                      <a:lnTo>
                        <a:pt x="113858" y="0"/>
                      </a:lnTo>
                      <a:lnTo>
                        <a:pt x="113858" y="136866"/>
                      </a:lnTo>
                      <a:lnTo>
                        <a:pt x="0" y="136866"/>
                      </a:ln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D3B735A4-1087-4EFC-BCDC-1A3BD76E1E01}"/>
              </a:ext>
            </a:extLst>
          </p:cNvPr>
          <p:cNvGrpSpPr/>
          <p:nvPr/>
        </p:nvGrpSpPr>
        <p:grpSpPr>
          <a:xfrm>
            <a:off x="3589482" y="1690026"/>
            <a:ext cx="492894" cy="492894"/>
            <a:chOff x="3660732" y="2154621"/>
            <a:chExt cx="502920" cy="50292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0CF4749-DE36-4E70-A7E2-086076BB3448}"/>
                </a:ext>
              </a:extLst>
            </p:cNvPr>
            <p:cNvSpPr/>
            <p:nvPr/>
          </p:nvSpPr>
          <p:spPr bwMode="auto">
            <a:xfrm>
              <a:off x="3660732" y="2154621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8" name="Group 4">
              <a:extLst>
                <a:ext uri="{FF2B5EF4-FFF2-40B4-BE49-F238E27FC236}">
                  <a16:creationId xmlns:a16="http://schemas.microsoft.com/office/drawing/2014/main" id="{A5E61015-7366-435B-ACA8-D090168713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27895" y="2292208"/>
              <a:ext cx="185124" cy="212054"/>
              <a:chOff x="3590" y="1796"/>
              <a:chExt cx="660" cy="756"/>
            </a:xfrm>
          </p:grpSpPr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1C0675D6-16EF-494C-884C-22B6F9398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1880"/>
                <a:ext cx="332" cy="671"/>
              </a:xfrm>
              <a:custGeom>
                <a:avLst/>
                <a:gdLst>
                  <a:gd name="T0" fmla="*/ 332 w 332"/>
                  <a:gd name="T1" fmla="*/ 671 h 671"/>
                  <a:gd name="T2" fmla="*/ 0 w 332"/>
                  <a:gd name="T3" fmla="*/ 671 h 671"/>
                  <a:gd name="T4" fmla="*/ 0 w 332"/>
                  <a:gd name="T5" fmla="*/ 0 h 671"/>
                  <a:gd name="T6" fmla="*/ 126 w 332"/>
                  <a:gd name="T7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671">
                    <a:moveTo>
                      <a:pt x="332" y="671"/>
                    </a:moveTo>
                    <a:lnTo>
                      <a:pt x="0" y="671"/>
                    </a:lnTo>
                    <a:lnTo>
                      <a:pt x="0" y="0"/>
                    </a:lnTo>
                    <a:lnTo>
                      <a:pt x="126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90AEECEA-6752-4FCF-973B-ADFB91A1E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1880"/>
                <a:ext cx="125" cy="293"/>
              </a:xfrm>
              <a:custGeom>
                <a:avLst/>
                <a:gdLst>
                  <a:gd name="T0" fmla="*/ 0 w 125"/>
                  <a:gd name="T1" fmla="*/ 0 h 293"/>
                  <a:gd name="T2" fmla="*/ 125 w 125"/>
                  <a:gd name="T3" fmla="*/ 0 h 293"/>
                  <a:gd name="T4" fmla="*/ 125 w 125"/>
                  <a:gd name="T5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29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293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BB86661A-687B-4B14-B3E5-A14833343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880"/>
                <a:ext cx="290" cy="29"/>
              </a:xfrm>
              <a:custGeom>
                <a:avLst/>
                <a:gdLst>
                  <a:gd name="T0" fmla="*/ 0 w 290"/>
                  <a:gd name="T1" fmla="*/ 0 h 29"/>
                  <a:gd name="T2" fmla="*/ 0 w 290"/>
                  <a:gd name="T3" fmla="*/ 29 h 29"/>
                  <a:gd name="T4" fmla="*/ 290 w 290"/>
                  <a:gd name="T5" fmla="*/ 29 h 29"/>
                  <a:gd name="T6" fmla="*/ 290 w 29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0" h="29">
                    <a:moveTo>
                      <a:pt x="0" y="0"/>
                    </a:moveTo>
                    <a:lnTo>
                      <a:pt x="0" y="29"/>
                    </a:lnTo>
                    <a:lnTo>
                      <a:pt x="290" y="29"/>
                    </a:lnTo>
                    <a:lnTo>
                      <a:pt x="290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028108BA-BD35-47F6-95B1-F80E4183A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796"/>
                <a:ext cx="290" cy="84"/>
              </a:xfrm>
              <a:custGeom>
                <a:avLst/>
                <a:gdLst>
                  <a:gd name="T0" fmla="*/ 290 w 290"/>
                  <a:gd name="T1" fmla="*/ 84 h 84"/>
                  <a:gd name="T2" fmla="*/ 290 w 290"/>
                  <a:gd name="T3" fmla="*/ 34 h 84"/>
                  <a:gd name="T4" fmla="*/ 204 w 290"/>
                  <a:gd name="T5" fmla="*/ 34 h 84"/>
                  <a:gd name="T6" fmla="*/ 204 w 290"/>
                  <a:gd name="T7" fmla="*/ 0 h 84"/>
                  <a:gd name="T8" fmla="*/ 87 w 290"/>
                  <a:gd name="T9" fmla="*/ 0 h 84"/>
                  <a:gd name="T10" fmla="*/ 87 w 290"/>
                  <a:gd name="T11" fmla="*/ 34 h 84"/>
                  <a:gd name="T12" fmla="*/ 0 w 290"/>
                  <a:gd name="T13" fmla="*/ 34 h 84"/>
                  <a:gd name="T14" fmla="*/ 0 w 29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0" h="84">
                    <a:moveTo>
                      <a:pt x="290" y="84"/>
                    </a:moveTo>
                    <a:lnTo>
                      <a:pt x="290" y="34"/>
                    </a:lnTo>
                    <a:lnTo>
                      <a:pt x="204" y="34"/>
                    </a:lnTo>
                    <a:lnTo>
                      <a:pt x="204" y="0"/>
                    </a:lnTo>
                    <a:lnTo>
                      <a:pt x="87" y="0"/>
                    </a:lnTo>
                    <a:lnTo>
                      <a:pt x="87" y="34"/>
                    </a:lnTo>
                    <a:lnTo>
                      <a:pt x="0" y="34"/>
                    </a:lnTo>
                    <a:lnTo>
                      <a:pt x="0" y="84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E59471D-2564-47FB-A2E3-ED009129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" y="2307"/>
                <a:ext cx="192" cy="132"/>
              </a:xfrm>
              <a:custGeom>
                <a:avLst/>
                <a:gdLst>
                  <a:gd name="T0" fmla="*/ 0 w 192"/>
                  <a:gd name="T1" fmla="*/ 77 h 132"/>
                  <a:gd name="T2" fmla="*/ 58 w 192"/>
                  <a:gd name="T3" fmla="*/ 132 h 132"/>
                  <a:gd name="T4" fmla="*/ 192 w 192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132">
                    <a:moveTo>
                      <a:pt x="0" y="77"/>
                    </a:moveTo>
                    <a:lnTo>
                      <a:pt x="58" y="132"/>
                    </a:lnTo>
                    <a:lnTo>
                      <a:pt x="192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4" name="Oval 10">
                <a:extLst>
                  <a:ext uri="{FF2B5EF4-FFF2-40B4-BE49-F238E27FC236}">
                    <a16:creationId xmlns:a16="http://schemas.microsoft.com/office/drawing/2014/main" id="{B91496E5-0F22-48F8-8012-FFA985D37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215"/>
                <a:ext cx="337" cy="337"/>
              </a:xfrm>
              <a:prstGeom prst="ellips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020F0-F615-429A-99C2-DBE1001F2A37}"/>
              </a:ext>
            </a:extLst>
          </p:cNvPr>
          <p:cNvGrpSpPr/>
          <p:nvPr/>
        </p:nvGrpSpPr>
        <p:grpSpPr>
          <a:xfrm>
            <a:off x="360591" y="1721238"/>
            <a:ext cx="10741631" cy="4193333"/>
            <a:chOff x="359777" y="1720996"/>
            <a:chExt cx="10743155" cy="4193928"/>
          </a:xfrm>
        </p:grpSpPr>
        <p:sp>
          <p:nvSpPr>
            <p:cNvPr id="224" name="Customer text">
              <a:extLst>
                <a:ext uri="{FF2B5EF4-FFF2-40B4-BE49-F238E27FC236}">
                  <a16:creationId xmlns:a16="http://schemas.microsoft.com/office/drawing/2014/main" id="{598BE688-A9BC-4BE3-9320-FAB60AC75AF7}"/>
                </a:ext>
              </a:extLst>
            </p:cNvPr>
            <p:cNvSpPr/>
            <p:nvPr/>
          </p:nvSpPr>
          <p:spPr>
            <a:xfrm>
              <a:off x="9740793" y="1720996"/>
              <a:ext cx="1362139" cy="25827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Relationships</a:t>
              </a: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B98D10B6-449E-44DD-B8E0-3D5EE3B128F4}"/>
                </a:ext>
              </a:extLst>
            </p:cNvPr>
            <p:cNvGrpSpPr/>
            <p:nvPr/>
          </p:nvGrpSpPr>
          <p:grpSpPr>
            <a:xfrm>
              <a:off x="359777" y="3001080"/>
              <a:ext cx="5498512" cy="2913844"/>
              <a:chOff x="366990" y="3060762"/>
              <a:chExt cx="5608769" cy="2972272"/>
            </a:xfrm>
          </p:grpSpPr>
          <p:sp>
            <p:nvSpPr>
              <p:cNvPr id="227" name="Customer text">
                <a:extLst>
                  <a:ext uri="{FF2B5EF4-FFF2-40B4-BE49-F238E27FC236}">
                    <a16:creationId xmlns:a16="http://schemas.microsoft.com/office/drawing/2014/main" id="{1DCBC714-EB98-4BF5-AA88-65FE3C3A3130}"/>
                  </a:ext>
                </a:extLst>
              </p:cNvPr>
              <p:cNvSpPr/>
              <p:nvPr/>
            </p:nvSpPr>
            <p:spPr>
              <a:xfrm>
                <a:off x="5055681" y="4829195"/>
                <a:ext cx="880403" cy="263549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r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Skills</a:t>
                </a:r>
              </a:p>
            </p:txBody>
          </p:sp>
          <p:sp>
            <p:nvSpPr>
              <p:cNvPr id="228" name="Customer text">
                <a:extLst>
                  <a:ext uri="{FF2B5EF4-FFF2-40B4-BE49-F238E27FC236}">
                    <a16:creationId xmlns:a16="http://schemas.microsoft.com/office/drawing/2014/main" id="{6827083B-8DA9-4761-9544-8CF6FDF12279}"/>
                  </a:ext>
                </a:extLst>
              </p:cNvPr>
              <p:cNvSpPr/>
              <p:nvPr/>
            </p:nvSpPr>
            <p:spPr>
              <a:xfrm>
                <a:off x="366990" y="5600309"/>
                <a:ext cx="1349984" cy="432725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r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Professional contacts</a:t>
                </a:r>
              </a:p>
            </p:txBody>
          </p:sp>
          <p:sp>
            <p:nvSpPr>
              <p:cNvPr id="229" name="Customer text">
                <a:extLst>
                  <a:ext uri="{FF2B5EF4-FFF2-40B4-BE49-F238E27FC236}">
                    <a16:creationId xmlns:a16="http://schemas.microsoft.com/office/drawing/2014/main" id="{0A8460CB-399A-4BC7-AE57-1E56C8338497}"/>
                  </a:ext>
                </a:extLst>
              </p:cNvPr>
              <p:cNvSpPr/>
              <p:nvPr/>
            </p:nvSpPr>
            <p:spPr>
              <a:xfrm>
                <a:off x="4652619" y="3060762"/>
                <a:ext cx="1323140" cy="263549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l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Job History</a:t>
                </a:r>
              </a:p>
            </p:txBody>
          </p:sp>
        </p:grpSp>
        <p:sp>
          <p:nvSpPr>
            <p:cNvPr id="255" name="Customer text">
              <a:extLst>
                <a:ext uri="{FF2B5EF4-FFF2-40B4-BE49-F238E27FC236}">
                  <a16:creationId xmlns:a16="http://schemas.microsoft.com/office/drawing/2014/main" id="{2B044613-8DFC-4864-974D-5804DDB215A1}"/>
                </a:ext>
              </a:extLst>
            </p:cNvPr>
            <p:cNvSpPr/>
            <p:nvPr/>
          </p:nvSpPr>
          <p:spPr>
            <a:xfrm>
              <a:off x="1768751" y="3224670"/>
              <a:ext cx="1163288" cy="25827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Talent</a:t>
              </a:r>
            </a:p>
          </p:txBody>
        </p:sp>
      </p:grpSp>
      <p:sp>
        <p:nvSpPr>
          <p:cNvPr id="256" name="Customer text">
            <a:extLst>
              <a:ext uri="{FF2B5EF4-FFF2-40B4-BE49-F238E27FC236}">
                <a16:creationId xmlns:a16="http://schemas.microsoft.com/office/drawing/2014/main" id="{F9AE6D82-524F-41A3-9D8C-B90556F7A8CD}"/>
              </a:ext>
            </a:extLst>
          </p:cNvPr>
          <p:cNvSpPr/>
          <p:nvPr/>
        </p:nvSpPr>
        <p:spPr>
          <a:xfrm>
            <a:off x="6744253" y="6067427"/>
            <a:ext cx="1698417" cy="258331"/>
          </a:xfrm>
          <a:prstGeom prst="rect">
            <a:avLst/>
          </a:prstGeom>
        </p:spPr>
        <p:txBody>
          <a:bodyPr wrap="square" lIns="179234" rIns="179234" anchor="ctr">
            <a:spAutoFit/>
          </a:bodyPr>
          <a:lstStyle/>
          <a:p>
            <a:pPr marL="0" marR="0" lvl="0" indent="0" algn="r" defTabSz="8957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Opportunities</a:t>
            </a:r>
          </a:p>
        </p:txBody>
      </p: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D95A68CC-D66E-4157-8171-256D3938C993}"/>
              </a:ext>
            </a:extLst>
          </p:cNvPr>
          <p:cNvGrpSpPr/>
          <p:nvPr/>
        </p:nvGrpSpPr>
        <p:grpSpPr>
          <a:xfrm>
            <a:off x="1669799" y="5470193"/>
            <a:ext cx="492894" cy="492894"/>
            <a:chOff x="1778799" y="-768144"/>
            <a:chExt cx="492964" cy="492964"/>
          </a:xfrm>
        </p:grpSpPr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A4AF5695-0926-4C1F-BF93-2FABAE603D8C}"/>
                </a:ext>
              </a:extLst>
            </p:cNvPr>
            <p:cNvSpPr/>
            <p:nvPr/>
          </p:nvSpPr>
          <p:spPr bwMode="auto">
            <a:xfrm>
              <a:off x="1778799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BB67D61D-E5FC-4246-BE5C-0D1769B24FCC}"/>
                </a:ext>
              </a:extLst>
            </p:cNvPr>
            <p:cNvGrpSpPr/>
            <p:nvPr/>
          </p:nvGrpSpPr>
          <p:grpSpPr>
            <a:xfrm>
              <a:off x="1926334" y="-611489"/>
              <a:ext cx="206070" cy="149752"/>
              <a:chOff x="2169760" y="4518971"/>
              <a:chExt cx="255587" cy="185737"/>
            </a:xfrm>
          </p:grpSpPr>
          <p:sp>
            <p:nvSpPr>
              <p:cNvPr id="385" name="Freeform 29">
                <a:extLst>
                  <a:ext uri="{FF2B5EF4-FFF2-40B4-BE49-F238E27FC236}">
                    <a16:creationId xmlns:a16="http://schemas.microsoft.com/office/drawing/2014/main" id="{2F37EC81-72A9-4275-906A-2F1048B3E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9760" y="4545958"/>
                <a:ext cx="255587" cy="158750"/>
              </a:xfrm>
              <a:custGeom>
                <a:avLst/>
                <a:gdLst>
                  <a:gd name="T0" fmla="*/ 131 w 222"/>
                  <a:gd name="T1" fmla="*/ 0 h 136"/>
                  <a:gd name="T2" fmla="*/ 213 w 222"/>
                  <a:gd name="T3" fmla="*/ 0 h 136"/>
                  <a:gd name="T4" fmla="*/ 222 w 222"/>
                  <a:gd name="T5" fmla="*/ 9 h 136"/>
                  <a:gd name="T6" fmla="*/ 222 w 222"/>
                  <a:gd name="T7" fmla="*/ 127 h 136"/>
                  <a:gd name="T8" fmla="*/ 213 w 222"/>
                  <a:gd name="T9" fmla="*/ 136 h 136"/>
                  <a:gd name="T10" fmla="*/ 9 w 222"/>
                  <a:gd name="T11" fmla="*/ 136 h 136"/>
                  <a:gd name="T12" fmla="*/ 0 w 222"/>
                  <a:gd name="T13" fmla="*/ 127 h 136"/>
                  <a:gd name="T14" fmla="*/ 0 w 222"/>
                  <a:gd name="T15" fmla="*/ 9 h 136"/>
                  <a:gd name="T16" fmla="*/ 9 w 222"/>
                  <a:gd name="T17" fmla="*/ 0 h 136"/>
                  <a:gd name="T18" fmla="*/ 87 w 222"/>
                  <a:gd name="T1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2" h="136">
                    <a:moveTo>
                      <a:pt x="131" y="0"/>
                    </a:moveTo>
                    <a:cubicBezTo>
                      <a:pt x="213" y="0"/>
                      <a:pt x="213" y="0"/>
                      <a:pt x="213" y="0"/>
                    </a:cubicBezTo>
                    <a:cubicBezTo>
                      <a:pt x="218" y="0"/>
                      <a:pt x="222" y="4"/>
                      <a:pt x="222" y="9"/>
                    </a:cubicBezTo>
                    <a:cubicBezTo>
                      <a:pt x="222" y="127"/>
                      <a:pt x="222" y="127"/>
                      <a:pt x="222" y="127"/>
                    </a:cubicBezTo>
                    <a:cubicBezTo>
                      <a:pt x="222" y="132"/>
                      <a:pt x="218" y="136"/>
                      <a:pt x="213" y="136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4" y="136"/>
                      <a:pt x="0" y="132"/>
                      <a:pt x="0" y="12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6" name="Oval 30">
                <a:extLst>
                  <a:ext uri="{FF2B5EF4-FFF2-40B4-BE49-F238E27FC236}">
                    <a16:creationId xmlns:a16="http://schemas.microsoft.com/office/drawing/2014/main" id="{B9DA4A18-3558-4569-B1AD-F9CB1DFAD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860" y="4585646"/>
                <a:ext cx="47625" cy="47625"/>
              </a:xfrm>
              <a:prstGeom prst="ellips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7" name="Freeform 31">
                <a:extLst>
                  <a:ext uri="{FF2B5EF4-FFF2-40B4-BE49-F238E27FC236}">
                    <a16:creationId xmlns:a16="http://schemas.microsoft.com/office/drawing/2014/main" id="{2756BA1D-4893-465E-BE7D-C9FF60970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335" y="4639621"/>
                <a:ext cx="68262" cy="34925"/>
              </a:xfrm>
              <a:custGeom>
                <a:avLst/>
                <a:gdLst>
                  <a:gd name="T0" fmla="*/ 60 w 60"/>
                  <a:gd name="T1" fmla="*/ 30 h 30"/>
                  <a:gd name="T2" fmla="*/ 30 w 60"/>
                  <a:gd name="T3" fmla="*/ 0 h 30"/>
                  <a:gd name="T4" fmla="*/ 0 w 60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8" name="Line 32">
                <a:extLst>
                  <a:ext uri="{FF2B5EF4-FFF2-40B4-BE49-F238E27FC236}">
                    <a16:creationId xmlns:a16="http://schemas.microsoft.com/office/drawing/2014/main" id="{36E2AB37-7111-41D8-80F0-C7877D7FC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8348" y="4518971"/>
                <a:ext cx="0" cy="4762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9" name="Line 33">
                <a:extLst>
                  <a:ext uri="{FF2B5EF4-FFF2-40B4-BE49-F238E27FC236}">
                    <a16:creationId xmlns:a16="http://schemas.microsoft.com/office/drawing/2014/main" id="{7E993211-AF05-4749-8BF8-42A0C24F8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2160" y="4612633"/>
                <a:ext cx="79375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0" name="Line 34">
                <a:extLst>
                  <a:ext uri="{FF2B5EF4-FFF2-40B4-BE49-F238E27FC236}">
                    <a16:creationId xmlns:a16="http://schemas.microsoft.com/office/drawing/2014/main" id="{93F4C24E-79A1-4916-B420-88630D5F8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2160" y="4639621"/>
                <a:ext cx="79375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303620A1-221B-446B-AEBF-C4718898B343}"/>
              </a:ext>
            </a:extLst>
          </p:cNvPr>
          <p:cNvGrpSpPr/>
          <p:nvPr/>
        </p:nvGrpSpPr>
        <p:grpSpPr>
          <a:xfrm>
            <a:off x="9274275" y="1593224"/>
            <a:ext cx="492894" cy="492894"/>
            <a:chOff x="6877923" y="-768144"/>
            <a:chExt cx="492964" cy="492964"/>
          </a:xfrm>
        </p:grpSpPr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532F5945-F522-49E5-8C1D-AE22EBF0C709}"/>
                </a:ext>
              </a:extLst>
            </p:cNvPr>
            <p:cNvSpPr/>
            <p:nvPr/>
          </p:nvSpPr>
          <p:spPr bwMode="auto">
            <a:xfrm>
              <a:off x="6877923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3A83576-5408-4EED-996E-E667504A70DE}"/>
                </a:ext>
              </a:extLst>
            </p:cNvPr>
            <p:cNvGrpSpPr/>
            <p:nvPr/>
          </p:nvGrpSpPr>
          <p:grpSpPr>
            <a:xfrm>
              <a:off x="7011546" y="-626338"/>
              <a:ext cx="232241" cy="205656"/>
              <a:chOff x="7522608" y="5212885"/>
              <a:chExt cx="263530" cy="233364"/>
            </a:xfrm>
          </p:grpSpPr>
          <p:sp>
            <p:nvSpPr>
              <p:cNvPr id="394" name="Freeform 140">
                <a:extLst>
                  <a:ext uri="{FF2B5EF4-FFF2-40B4-BE49-F238E27FC236}">
                    <a16:creationId xmlns:a16="http://schemas.microsoft.com/office/drawing/2014/main" id="{EEB12117-AE29-453C-8723-1B70D8698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0713" y="5212885"/>
                <a:ext cx="225425" cy="225425"/>
              </a:xfrm>
              <a:custGeom>
                <a:avLst/>
                <a:gdLst>
                  <a:gd name="T0" fmla="*/ 86 w 142"/>
                  <a:gd name="T1" fmla="*/ 0 h 142"/>
                  <a:gd name="T2" fmla="*/ 0 w 142"/>
                  <a:gd name="T3" fmla="*/ 86 h 142"/>
                  <a:gd name="T4" fmla="*/ 57 w 142"/>
                  <a:gd name="T5" fmla="*/ 142 h 142"/>
                  <a:gd name="T6" fmla="*/ 142 w 142"/>
                  <a:gd name="T7" fmla="*/ 56 h 142"/>
                  <a:gd name="T8" fmla="*/ 86 w 142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42">
                    <a:moveTo>
                      <a:pt x="86" y="0"/>
                    </a:moveTo>
                    <a:lnTo>
                      <a:pt x="0" y="86"/>
                    </a:lnTo>
                    <a:lnTo>
                      <a:pt x="57" y="142"/>
                    </a:lnTo>
                    <a:lnTo>
                      <a:pt x="142" y="5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5" name="Freeform 141">
                <a:extLst>
                  <a:ext uri="{FF2B5EF4-FFF2-40B4-BE49-F238E27FC236}">
                    <a16:creationId xmlns:a16="http://schemas.microsoft.com/office/drawing/2014/main" id="{676B0AB5-DAAF-41F9-A5E3-DDDA6B089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2608" y="5216061"/>
                <a:ext cx="234950" cy="230188"/>
              </a:xfrm>
              <a:custGeom>
                <a:avLst/>
                <a:gdLst>
                  <a:gd name="T0" fmla="*/ 198 w 204"/>
                  <a:gd name="T1" fmla="*/ 140 h 200"/>
                  <a:gd name="T2" fmla="*/ 198 w 204"/>
                  <a:gd name="T3" fmla="*/ 119 h 200"/>
                  <a:gd name="T4" fmla="*/ 167 w 204"/>
                  <a:gd name="T5" fmla="*/ 88 h 200"/>
                  <a:gd name="T6" fmla="*/ 167 w 204"/>
                  <a:gd name="T7" fmla="*/ 88 h 200"/>
                  <a:gd name="T8" fmla="*/ 79 w 204"/>
                  <a:gd name="T9" fmla="*/ 0 h 200"/>
                  <a:gd name="T10" fmla="*/ 0 w 204"/>
                  <a:gd name="T11" fmla="*/ 80 h 200"/>
                  <a:gd name="T12" fmla="*/ 88 w 204"/>
                  <a:gd name="T13" fmla="*/ 168 h 200"/>
                  <a:gd name="T14" fmla="*/ 89 w 204"/>
                  <a:gd name="T15" fmla="*/ 167 h 200"/>
                  <a:gd name="T16" fmla="*/ 117 w 204"/>
                  <a:gd name="T17" fmla="*/ 195 h 200"/>
                  <a:gd name="T18" fmla="*/ 128 w 204"/>
                  <a:gd name="T19" fmla="*/ 200 h 200"/>
                  <a:gd name="T20" fmla="*/ 139 w 204"/>
                  <a:gd name="T21" fmla="*/ 195 h 200"/>
                  <a:gd name="T22" fmla="*/ 143 w 204"/>
                  <a:gd name="T23" fmla="*/ 183 h 200"/>
                  <a:gd name="T24" fmla="*/ 150 w 204"/>
                  <a:gd name="T25" fmla="*/ 190 h 200"/>
                  <a:gd name="T26" fmla="*/ 161 w 204"/>
                  <a:gd name="T27" fmla="*/ 195 h 200"/>
                  <a:gd name="T28" fmla="*/ 172 w 204"/>
                  <a:gd name="T29" fmla="*/ 190 h 200"/>
                  <a:gd name="T30" fmla="*/ 175 w 204"/>
                  <a:gd name="T31" fmla="*/ 175 h 200"/>
                  <a:gd name="T32" fmla="*/ 180 w 204"/>
                  <a:gd name="T33" fmla="*/ 176 h 200"/>
                  <a:gd name="T34" fmla="*/ 191 w 204"/>
                  <a:gd name="T35" fmla="*/ 171 h 200"/>
                  <a:gd name="T36" fmla="*/ 191 w 204"/>
                  <a:gd name="T37" fmla="*/ 150 h 200"/>
                  <a:gd name="T38" fmla="*/ 185 w 204"/>
                  <a:gd name="T39" fmla="*/ 144 h 200"/>
                  <a:gd name="T40" fmla="*/ 187 w 204"/>
                  <a:gd name="T41" fmla="*/ 144 h 200"/>
                  <a:gd name="T42" fmla="*/ 198 w 204"/>
                  <a:gd name="T43" fmla="*/ 14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4" h="200">
                    <a:moveTo>
                      <a:pt x="198" y="140"/>
                    </a:moveTo>
                    <a:cubicBezTo>
                      <a:pt x="204" y="134"/>
                      <a:pt x="204" y="125"/>
                      <a:pt x="198" y="119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89" y="167"/>
                      <a:pt x="89" y="167"/>
                      <a:pt x="89" y="167"/>
                    </a:cubicBezTo>
                    <a:cubicBezTo>
                      <a:pt x="117" y="195"/>
                      <a:pt x="117" y="195"/>
                      <a:pt x="117" y="195"/>
                    </a:cubicBezTo>
                    <a:cubicBezTo>
                      <a:pt x="120" y="198"/>
                      <a:pt x="124" y="200"/>
                      <a:pt x="128" y="200"/>
                    </a:cubicBezTo>
                    <a:cubicBezTo>
                      <a:pt x="132" y="200"/>
                      <a:pt x="136" y="198"/>
                      <a:pt x="139" y="195"/>
                    </a:cubicBezTo>
                    <a:cubicBezTo>
                      <a:pt x="142" y="192"/>
                      <a:pt x="143" y="187"/>
                      <a:pt x="143" y="183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53" y="193"/>
                      <a:pt x="157" y="195"/>
                      <a:pt x="161" y="195"/>
                    </a:cubicBezTo>
                    <a:cubicBezTo>
                      <a:pt x="165" y="195"/>
                      <a:pt x="169" y="193"/>
                      <a:pt x="172" y="190"/>
                    </a:cubicBezTo>
                    <a:cubicBezTo>
                      <a:pt x="176" y="186"/>
                      <a:pt x="177" y="180"/>
                      <a:pt x="175" y="175"/>
                    </a:cubicBezTo>
                    <a:cubicBezTo>
                      <a:pt x="177" y="175"/>
                      <a:pt x="179" y="176"/>
                      <a:pt x="180" y="176"/>
                    </a:cubicBezTo>
                    <a:cubicBezTo>
                      <a:pt x="184" y="176"/>
                      <a:pt x="188" y="174"/>
                      <a:pt x="191" y="171"/>
                    </a:cubicBezTo>
                    <a:cubicBezTo>
                      <a:pt x="197" y="165"/>
                      <a:pt x="197" y="156"/>
                      <a:pt x="191" y="150"/>
                    </a:cubicBezTo>
                    <a:cubicBezTo>
                      <a:pt x="185" y="144"/>
                      <a:pt x="185" y="144"/>
                      <a:pt x="185" y="144"/>
                    </a:cubicBezTo>
                    <a:cubicBezTo>
                      <a:pt x="186" y="144"/>
                      <a:pt x="187" y="144"/>
                      <a:pt x="187" y="144"/>
                    </a:cubicBezTo>
                    <a:cubicBezTo>
                      <a:pt x="191" y="144"/>
                      <a:pt x="195" y="143"/>
                      <a:pt x="198" y="140"/>
                    </a:cubicBez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6" name="Freeform 142">
                <a:extLst>
                  <a:ext uri="{FF2B5EF4-FFF2-40B4-BE49-F238E27FC236}">
                    <a16:creationId xmlns:a16="http://schemas.microsoft.com/office/drawing/2014/main" id="{51C7A5EC-9022-4824-9865-37CA36205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6750" y="5228760"/>
                <a:ext cx="74613" cy="101600"/>
              </a:xfrm>
              <a:custGeom>
                <a:avLst/>
                <a:gdLst>
                  <a:gd name="T0" fmla="*/ 65 w 65"/>
                  <a:gd name="T1" fmla="*/ 49 h 88"/>
                  <a:gd name="T2" fmla="*/ 31 w 65"/>
                  <a:gd name="T3" fmla="*/ 83 h 88"/>
                  <a:gd name="T4" fmla="*/ 19 w 65"/>
                  <a:gd name="T5" fmla="*/ 88 h 88"/>
                  <a:gd name="T6" fmla="*/ 7 w 65"/>
                  <a:gd name="T7" fmla="*/ 83 h 88"/>
                  <a:gd name="T8" fmla="*/ 7 w 65"/>
                  <a:gd name="T9" fmla="*/ 59 h 88"/>
                  <a:gd name="T10" fmla="*/ 65 w 65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8">
                    <a:moveTo>
                      <a:pt x="65" y="49"/>
                    </a:moveTo>
                    <a:cubicBezTo>
                      <a:pt x="31" y="83"/>
                      <a:pt x="31" y="83"/>
                      <a:pt x="31" y="83"/>
                    </a:cubicBezTo>
                    <a:cubicBezTo>
                      <a:pt x="28" y="86"/>
                      <a:pt x="23" y="88"/>
                      <a:pt x="19" y="88"/>
                    </a:cubicBezTo>
                    <a:cubicBezTo>
                      <a:pt x="14" y="88"/>
                      <a:pt x="10" y="86"/>
                      <a:pt x="7" y="83"/>
                    </a:cubicBezTo>
                    <a:cubicBezTo>
                      <a:pt x="0" y="76"/>
                      <a:pt x="0" y="65"/>
                      <a:pt x="7" y="5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E1E1E1"/>
              </a:solidFill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7" name="Freeform 143">
                <a:extLst>
                  <a:ext uri="{FF2B5EF4-FFF2-40B4-BE49-F238E27FC236}">
                    <a16:creationId xmlns:a16="http://schemas.microsoft.com/office/drawing/2014/main" id="{1D3E7ED6-D267-411B-B3CC-BC0A36BF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6750" y="5228760"/>
                <a:ext cx="74613" cy="101600"/>
              </a:xfrm>
              <a:custGeom>
                <a:avLst/>
                <a:gdLst>
                  <a:gd name="T0" fmla="*/ 65 w 65"/>
                  <a:gd name="T1" fmla="*/ 49 h 88"/>
                  <a:gd name="T2" fmla="*/ 31 w 65"/>
                  <a:gd name="T3" fmla="*/ 83 h 88"/>
                  <a:gd name="T4" fmla="*/ 19 w 65"/>
                  <a:gd name="T5" fmla="*/ 88 h 88"/>
                  <a:gd name="T6" fmla="*/ 7 w 65"/>
                  <a:gd name="T7" fmla="*/ 83 h 88"/>
                  <a:gd name="T8" fmla="*/ 7 w 65"/>
                  <a:gd name="T9" fmla="*/ 59 h 88"/>
                  <a:gd name="T10" fmla="*/ 65 w 65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8">
                    <a:moveTo>
                      <a:pt x="65" y="49"/>
                    </a:moveTo>
                    <a:cubicBezTo>
                      <a:pt x="31" y="83"/>
                      <a:pt x="31" y="83"/>
                      <a:pt x="31" y="83"/>
                    </a:cubicBezTo>
                    <a:cubicBezTo>
                      <a:pt x="28" y="86"/>
                      <a:pt x="23" y="88"/>
                      <a:pt x="19" y="88"/>
                    </a:cubicBezTo>
                    <a:cubicBezTo>
                      <a:pt x="14" y="88"/>
                      <a:pt x="10" y="86"/>
                      <a:pt x="7" y="83"/>
                    </a:cubicBezTo>
                    <a:cubicBezTo>
                      <a:pt x="0" y="76"/>
                      <a:pt x="0" y="65"/>
                      <a:pt x="7" y="5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8" name="Freeform 144">
                <a:extLst>
                  <a:ext uri="{FF2B5EF4-FFF2-40B4-BE49-F238E27FC236}">
                    <a16:creationId xmlns:a16="http://schemas.microsoft.com/office/drawing/2014/main" id="{0B23A8B5-F06B-42FC-B4CD-EBFDC1B3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2769" y="5341471"/>
                <a:ext cx="106362" cy="104775"/>
              </a:xfrm>
              <a:custGeom>
                <a:avLst/>
                <a:gdLst>
                  <a:gd name="T0" fmla="*/ 86 w 92"/>
                  <a:gd name="T1" fmla="*/ 63 h 91"/>
                  <a:gd name="T2" fmla="*/ 71 w 92"/>
                  <a:gd name="T3" fmla="*/ 59 h 91"/>
                  <a:gd name="T4" fmla="*/ 67 w 92"/>
                  <a:gd name="T5" fmla="*/ 44 h 91"/>
                  <a:gd name="T6" fmla="*/ 52 w 92"/>
                  <a:gd name="T7" fmla="*/ 40 h 91"/>
                  <a:gd name="T8" fmla="*/ 48 w 92"/>
                  <a:gd name="T9" fmla="*/ 25 h 91"/>
                  <a:gd name="T10" fmla="*/ 33 w 92"/>
                  <a:gd name="T11" fmla="*/ 21 h 91"/>
                  <a:gd name="T12" fmla="*/ 29 w 92"/>
                  <a:gd name="T13" fmla="*/ 6 h 91"/>
                  <a:gd name="T14" fmla="*/ 8 w 92"/>
                  <a:gd name="T15" fmla="*/ 6 h 91"/>
                  <a:gd name="T16" fmla="*/ 6 w 92"/>
                  <a:gd name="T17" fmla="*/ 8 h 91"/>
                  <a:gd name="T18" fmla="*/ 6 w 92"/>
                  <a:gd name="T19" fmla="*/ 29 h 91"/>
                  <a:gd name="T20" fmla="*/ 16 w 92"/>
                  <a:gd name="T21" fmla="*/ 33 h 91"/>
                  <a:gd name="T22" fmla="*/ 18 w 92"/>
                  <a:gd name="T23" fmla="*/ 33 h 91"/>
                  <a:gd name="T24" fmla="*/ 17 w 92"/>
                  <a:gd name="T25" fmla="*/ 35 h 91"/>
                  <a:gd name="T26" fmla="*/ 17 w 92"/>
                  <a:gd name="T27" fmla="*/ 56 h 91"/>
                  <a:gd name="T28" fmla="*/ 27 w 92"/>
                  <a:gd name="T29" fmla="*/ 61 h 91"/>
                  <a:gd name="T30" fmla="*/ 32 w 92"/>
                  <a:gd name="T31" fmla="*/ 60 h 91"/>
                  <a:gd name="T32" fmla="*/ 36 w 92"/>
                  <a:gd name="T33" fmla="*/ 75 h 91"/>
                  <a:gd name="T34" fmla="*/ 46 w 92"/>
                  <a:gd name="T35" fmla="*/ 80 h 91"/>
                  <a:gd name="T36" fmla="*/ 57 w 92"/>
                  <a:gd name="T37" fmla="*/ 75 h 91"/>
                  <a:gd name="T38" fmla="*/ 59 w 92"/>
                  <a:gd name="T39" fmla="*/ 74 h 91"/>
                  <a:gd name="T40" fmla="*/ 63 w 92"/>
                  <a:gd name="T41" fmla="*/ 86 h 91"/>
                  <a:gd name="T42" fmla="*/ 74 w 92"/>
                  <a:gd name="T43" fmla="*/ 91 h 91"/>
                  <a:gd name="T44" fmla="*/ 84 w 92"/>
                  <a:gd name="T45" fmla="*/ 86 h 91"/>
                  <a:gd name="T46" fmla="*/ 86 w 92"/>
                  <a:gd name="T47" fmla="*/ 84 h 91"/>
                  <a:gd name="T48" fmla="*/ 86 w 92"/>
                  <a:gd name="T49" fmla="*/ 6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" h="91">
                    <a:moveTo>
                      <a:pt x="86" y="63"/>
                    </a:moveTo>
                    <a:cubicBezTo>
                      <a:pt x="82" y="59"/>
                      <a:pt x="76" y="57"/>
                      <a:pt x="71" y="59"/>
                    </a:cubicBezTo>
                    <a:cubicBezTo>
                      <a:pt x="73" y="54"/>
                      <a:pt x="71" y="48"/>
                      <a:pt x="67" y="44"/>
                    </a:cubicBezTo>
                    <a:cubicBezTo>
                      <a:pt x="63" y="40"/>
                      <a:pt x="57" y="38"/>
                      <a:pt x="52" y="40"/>
                    </a:cubicBezTo>
                    <a:cubicBezTo>
                      <a:pt x="54" y="35"/>
                      <a:pt x="52" y="29"/>
                      <a:pt x="48" y="25"/>
                    </a:cubicBezTo>
                    <a:cubicBezTo>
                      <a:pt x="44" y="20"/>
                      <a:pt x="38" y="19"/>
                      <a:pt x="33" y="21"/>
                    </a:cubicBezTo>
                    <a:cubicBezTo>
                      <a:pt x="34" y="16"/>
                      <a:pt x="33" y="10"/>
                      <a:pt x="29" y="6"/>
                    </a:cubicBezTo>
                    <a:cubicBezTo>
                      <a:pt x="23" y="0"/>
                      <a:pt x="14" y="0"/>
                      <a:pt x="8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0" y="14"/>
                      <a:pt x="0" y="23"/>
                      <a:pt x="6" y="29"/>
                    </a:cubicBezTo>
                    <a:cubicBezTo>
                      <a:pt x="8" y="32"/>
                      <a:pt x="12" y="33"/>
                      <a:pt x="16" y="33"/>
                    </a:cubicBezTo>
                    <a:cubicBezTo>
                      <a:pt x="17" y="33"/>
                      <a:pt x="17" y="33"/>
                      <a:pt x="18" y="33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1" y="41"/>
                      <a:pt x="11" y="50"/>
                      <a:pt x="17" y="56"/>
                    </a:cubicBezTo>
                    <a:cubicBezTo>
                      <a:pt x="20" y="59"/>
                      <a:pt x="23" y="61"/>
                      <a:pt x="27" y="61"/>
                    </a:cubicBezTo>
                    <a:cubicBezTo>
                      <a:pt x="29" y="61"/>
                      <a:pt x="31" y="60"/>
                      <a:pt x="32" y="60"/>
                    </a:cubicBezTo>
                    <a:cubicBezTo>
                      <a:pt x="30" y="65"/>
                      <a:pt x="32" y="71"/>
                      <a:pt x="36" y="75"/>
                    </a:cubicBezTo>
                    <a:cubicBezTo>
                      <a:pt x="39" y="78"/>
                      <a:pt x="43" y="80"/>
                      <a:pt x="46" y="80"/>
                    </a:cubicBezTo>
                    <a:cubicBezTo>
                      <a:pt x="50" y="80"/>
                      <a:pt x="54" y="78"/>
                      <a:pt x="57" y="75"/>
                    </a:cubicBezTo>
                    <a:cubicBezTo>
                      <a:pt x="59" y="74"/>
                      <a:pt x="59" y="74"/>
                      <a:pt x="59" y="74"/>
                    </a:cubicBezTo>
                    <a:cubicBezTo>
                      <a:pt x="58" y="78"/>
                      <a:pt x="59" y="83"/>
                      <a:pt x="63" y="86"/>
                    </a:cubicBezTo>
                    <a:cubicBezTo>
                      <a:pt x="66" y="89"/>
                      <a:pt x="70" y="91"/>
                      <a:pt x="74" y="91"/>
                    </a:cubicBezTo>
                    <a:cubicBezTo>
                      <a:pt x="77" y="91"/>
                      <a:pt x="81" y="89"/>
                      <a:pt x="84" y="86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92" y="78"/>
                      <a:pt x="92" y="69"/>
                      <a:pt x="86" y="63"/>
                    </a:cubicBez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9" name="Freeform 145">
                <a:extLst>
                  <a:ext uri="{FF2B5EF4-FFF2-40B4-BE49-F238E27FC236}">
                    <a16:creationId xmlns:a16="http://schemas.microsoft.com/office/drawing/2014/main" id="{25DC8807-A15F-420C-A112-E72DE69C4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325" y="5374810"/>
                <a:ext cx="52388" cy="52388"/>
              </a:xfrm>
              <a:custGeom>
                <a:avLst/>
                <a:gdLst>
                  <a:gd name="T0" fmla="*/ 33 w 33"/>
                  <a:gd name="T1" fmla="*/ 33 h 33"/>
                  <a:gd name="T2" fmla="*/ 0 w 33"/>
                  <a:gd name="T3" fmla="*/ 0 h 33"/>
                  <a:gd name="T4" fmla="*/ 33 w 33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3">
                    <a:moveTo>
                      <a:pt x="33" y="33"/>
                    </a:moveTo>
                    <a:lnTo>
                      <a:pt x="0" y="0"/>
                    </a:lnTo>
                    <a:lnTo>
                      <a:pt x="3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0" name="Line 146">
                <a:extLst>
                  <a:ext uri="{FF2B5EF4-FFF2-40B4-BE49-F238E27FC236}">
                    <a16:creationId xmlns:a16="http://schemas.microsoft.com/office/drawing/2014/main" id="{5FF414A2-5A9C-450A-ACC8-0FEAD8910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35325" y="5374810"/>
                <a:ext cx="52388" cy="52388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1" name="Freeform 147">
                <a:extLst>
                  <a:ext uri="{FF2B5EF4-FFF2-40B4-BE49-F238E27FC236}">
                    <a16:creationId xmlns:a16="http://schemas.microsoft.com/office/drawing/2014/main" id="{C58CEC41-2245-428B-8E22-0E0473E1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1363" y="5327185"/>
                <a:ext cx="57150" cy="55563"/>
              </a:xfrm>
              <a:custGeom>
                <a:avLst/>
                <a:gdLst>
                  <a:gd name="T0" fmla="*/ 36 w 36"/>
                  <a:gd name="T1" fmla="*/ 35 h 35"/>
                  <a:gd name="T2" fmla="*/ 0 w 36"/>
                  <a:gd name="T3" fmla="*/ 0 h 35"/>
                  <a:gd name="T4" fmla="*/ 36 w 36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35">
                    <a:moveTo>
                      <a:pt x="36" y="35"/>
                    </a:moveTo>
                    <a:lnTo>
                      <a:pt x="0" y="0"/>
                    </a:lnTo>
                    <a:lnTo>
                      <a:pt x="36" y="35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2" name="Line 148">
                <a:extLst>
                  <a:ext uri="{FF2B5EF4-FFF2-40B4-BE49-F238E27FC236}">
                    <a16:creationId xmlns:a16="http://schemas.microsoft.com/office/drawing/2014/main" id="{EDBF0E11-C3B3-4B82-8E1A-53E5EACB0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81363" y="5327185"/>
                <a:ext cx="57150" cy="55563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3" name="Freeform 149">
                <a:extLst>
                  <a:ext uri="{FF2B5EF4-FFF2-40B4-BE49-F238E27FC236}">
                    <a16:creationId xmlns:a16="http://schemas.microsoft.com/office/drawing/2014/main" id="{5165A01C-0C34-40E8-8C73-8C8CEA994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138" y="5350997"/>
                <a:ext cx="65088" cy="66675"/>
              </a:xfrm>
              <a:custGeom>
                <a:avLst/>
                <a:gdLst>
                  <a:gd name="T0" fmla="*/ 41 w 41"/>
                  <a:gd name="T1" fmla="*/ 42 h 42"/>
                  <a:gd name="T2" fmla="*/ 0 w 41"/>
                  <a:gd name="T3" fmla="*/ 0 h 42"/>
                  <a:gd name="T4" fmla="*/ 41 w 41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lnTo>
                      <a:pt x="0" y="0"/>
                    </a:lnTo>
                    <a:lnTo>
                      <a:pt x="4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4" name="Line 150">
                <a:extLst>
                  <a:ext uri="{FF2B5EF4-FFF2-40B4-BE49-F238E27FC236}">
                    <a16:creationId xmlns:a16="http://schemas.microsoft.com/office/drawing/2014/main" id="{211646E1-1005-473D-B831-7DD0F181E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59138" y="5350997"/>
                <a:ext cx="65088" cy="6667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5" name="Line 151">
                <a:extLst>
                  <a:ext uri="{FF2B5EF4-FFF2-40B4-BE49-F238E27FC236}">
                    <a16:creationId xmlns:a16="http://schemas.microsoft.com/office/drawing/2014/main" id="{655803B2-7E78-4CE7-8136-2E0063CCE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8338" y="5390685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6" name="Line 152">
                <a:extLst>
                  <a:ext uri="{FF2B5EF4-FFF2-40B4-BE49-F238E27FC236}">
                    <a16:creationId xmlns:a16="http://schemas.microsoft.com/office/drawing/2014/main" id="{8AFBF779-7BDB-4FC3-AA39-EB11F7D70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8338" y="5390685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7" name="Line 153">
                <a:extLst>
                  <a:ext uri="{FF2B5EF4-FFF2-40B4-BE49-F238E27FC236}">
                    <a16:creationId xmlns:a16="http://schemas.microsoft.com/office/drawing/2014/main" id="{7B6EE8B6-A1A1-4E08-8B39-079FB6074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0875" y="540656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8" name="Line 154">
                <a:extLst>
                  <a:ext uri="{FF2B5EF4-FFF2-40B4-BE49-F238E27FC236}">
                    <a16:creationId xmlns:a16="http://schemas.microsoft.com/office/drawing/2014/main" id="{36543A86-09FE-4703-9298-D0F77E979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0875" y="5406560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9" name="Freeform 155">
                <a:extLst>
                  <a:ext uri="{FF2B5EF4-FFF2-40B4-BE49-F238E27FC236}">
                    <a16:creationId xmlns:a16="http://schemas.microsoft.com/office/drawing/2014/main" id="{7CAA86A6-95EF-4071-B281-CC4CDA9CB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8650" y="5363697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  <a:gd name="T4" fmla="*/ 0 w 14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0" name="Line 156">
                <a:extLst>
                  <a:ext uri="{FF2B5EF4-FFF2-40B4-BE49-F238E27FC236}">
                    <a16:creationId xmlns:a16="http://schemas.microsoft.com/office/drawing/2014/main" id="{B5096070-8436-4EA6-825B-E7E4BBEEA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68650" y="5363697"/>
                <a:ext cx="22225" cy="2222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1" name="Freeform 157">
                <a:extLst>
                  <a:ext uri="{FF2B5EF4-FFF2-40B4-BE49-F238E27FC236}">
                    <a16:creationId xmlns:a16="http://schemas.microsoft.com/office/drawing/2014/main" id="{AE0158B0-3D66-4617-8721-9634DFC5E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7700" y="5385922"/>
                <a:ext cx="25400" cy="23813"/>
              </a:xfrm>
              <a:custGeom>
                <a:avLst/>
                <a:gdLst>
                  <a:gd name="T0" fmla="*/ 0 w 16"/>
                  <a:gd name="T1" fmla="*/ 15 h 15"/>
                  <a:gd name="T2" fmla="*/ 16 w 16"/>
                  <a:gd name="T3" fmla="*/ 0 h 15"/>
                  <a:gd name="T4" fmla="*/ 0 w 1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16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2" name="Line 158">
                <a:extLst>
                  <a:ext uri="{FF2B5EF4-FFF2-40B4-BE49-F238E27FC236}">
                    <a16:creationId xmlns:a16="http://schemas.microsoft.com/office/drawing/2014/main" id="{23C70458-E680-4429-B6DB-693D797A1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87700" y="5385922"/>
                <a:ext cx="25400" cy="23813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3" name="Freeform 159">
                <a:extLst>
                  <a:ext uri="{FF2B5EF4-FFF2-40B4-BE49-F238E27FC236}">
                    <a16:creationId xmlns:a16="http://schemas.microsoft.com/office/drawing/2014/main" id="{713943F3-5959-46B3-A36F-BB884DD83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3100" y="5409735"/>
                <a:ext cx="23813" cy="20638"/>
              </a:xfrm>
              <a:custGeom>
                <a:avLst/>
                <a:gdLst>
                  <a:gd name="T0" fmla="*/ 0 w 15"/>
                  <a:gd name="T1" fmla="*/ 13 h 13"/>
                  <a:gd name="T2" fmla="*/ 15 w 15"/>
                  <a:gd name="T3" fmla="*/ 0 h 13"/>
                  <a:gd name="T4" fmla="*/ 0 w 15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1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4" name="Line 160">
                <a:extLst>
                  <a:ext uri="{FF2B5EF4-FFF2-40B4-BE49-F238E27FC236}">
                    <a16:creationId xmlns:a16="http://schemas.microsoft.com/office/drawing/2014/main" id="{974C0BBA-555A-404F-8873-DE0A62265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13100" y="5409735"/>
                <a:ext cx="23813" cy="20638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352892D-EEE5-489B-8998-3418D02A8DDA}"/>
              </a:ext>
            </a:extLst>
          </p:cNvPr>
          <p:cNvGrpSpPr/>
          <p:nvPr/>
        </p:nvGrpSpPr>
        <p:grpSpPr>
          <a:xfrm>
            <a:off x="4058351" y="2884762"/>
            <a:ext cx="492894" cy="492894"/>
            <a:chOff x="9444160" y="-785172"/>
            <a:chExt cx="492964" cy="492964"/>
          </a:xfrm>
        </p:grpSpPr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0133A303-C862-4DD8-B1F1-D4C4C7E8E2F3}"/>
                </a:ext>
              </a:extLst>
            </p:cNvPr>
            <p:cNvSpPr/>
            <p:nvPr/>
          </p:nvSpPr>
          <p:spPr bwMode="auto">
            <a:xfrm>
              <a:off x="9444160" y="-785172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190A5A4F-3F82-4D80-9355-0877AEB26761}"/>
                </a:ext>
              </a:extLst>
            </p:cNvPr>
            <p:cNvGrpSpPr/>
            <p:nvPr/>
          </p:nvGrpSpPr>
          <p:grpSpPr>
            <a:xfrm>
              <a:off x="9610449" y="-646418"/>
              <a:ext cx="186699" cy="206943"/>
              <a:chOff x="6540046" y="4542529"/>
              <a:chExt cx="131763" cy="146050"/>
            </a:xfrm>
          </p:grpSpPr>
          <p:sp>
            <p:nvSpPr>
              <p:cNvPr id="418" name="Freeform 68">
                <a:extLst>
                  <a:ext uri="{FF2B5EF4-FFF2-40B4-BE49-F238E27FC236}">
                    <a16:creationId xmlns:a16="http://schemas.microsoft.com/office/drawing/2014/main" id="{769F431E-B872-478E-AFCB-2943473BB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542529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9" name="Line 69">
                <a:extLst>
                  <a:ext uri="{FF2B5EF4-FFF2-40B4-BE49-F238E27FC236}">
                    <a16:creationId xmlns:a16="http://schemas.microsoft.com/office/drawing/2014/main" id="{39369E6B-C3B4-48B7-9055-2F127B7BB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567929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20" name="Freeform 70">
                <a:extLst>
                  <a:ext uri="{FF2B5EF4-FFF2-40B4-BE49-F238E27FC236}">
                    <a16:creationId xmlns:a16="http://schemas.microsoft.com/office/drawing/2014/main" id="{BA0FAD04-E96D-48ED-9D86-97975DA1A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601267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21" name="Line 71">
                <a:extLst>
                  <a:ext uri="{FF2B5EF4-FFF2-40B4-BE49-F238E27FC236}">
                    <a16:creationId xmlns:a16="http://schemas.microsoft.com/office/drawing/2014/main" id="{32203B77-5F1E-4FE0-85DA-9DE30999E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626667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22" name="Freeform 72">
                <a:extLst>
                  <a:ext uri="{FF2B5EF4-FFF2-40B4-BE49-F238E27FC236}">
                    <a16:creationId xmlns:a16="http://schemas.microsoft.com/office/drawing/2014/main" id="{12A9F8BA-E95C-4F30-9E3E-746B90874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660004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23" name="Line 73">
                <a:extLst>
                  <a:ext uri="{FF2B5EF4-FFF2-40B4-BE49-F238E27FC236}">
                    <a16:creationId xmlns:a16="http://schemas.microsoft.com/office/drawing/2014/main" id="{CA21C55A-0EB4-4DA5-A885-F6175911A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685404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8A47EB50-950E-411F-AF43-3DA0EFDA3335}"/>
              </a:ext>
            </a:extLst>
          </p:cNvPr>
          <p:cNvGrpSpPr/>
          <p:nvPr/>
        </p:nvGrpSpPr>
        <p:grpSpPr>
          <a:xfrm>
            <a:off x="2934678" y="3112902"/>
            <a:ext cx="492894" cy="492894"/>
            <a:chOff x="2628653" y="-768144"/>
            <a:chExt cx="492964" cy="492964"/>
          </a:xfrm>
        </p:grpSpPr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C504166-F0A3-4029-B906-EF1D85B30942}"/>
                </a:ext>
              </a:extLst>
            </p:cNvPr>
            <p:cNvSpPr/>
            <p:nvPr/>
          </p:nvSpPr>
          <p:spPr bwMode="auto">
            <a:xfrm>
              <a:off x="2628653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BB79C984-4888-43C0-82D4-84AF53970A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57699" y="-603354"/>
              <a:ext cx="248001" cy="175975"/>
              <a:chOff x="-1347664" y="7159089"/>
              <a:chExt cx="331435" cy="235176"/>
            </a:xfrm>
            <a:noFill/>
          </p:grpSpPr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1D1C2AD-D030-4D42-ACA8-4D8A2AE7F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7585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id="{5ED878C6-0752-458A-8EB0-80AA3EF00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3993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429" name="Oval 113">
                <a:extLst>
                  <a:ext uri="{FF2B5EF4-FFF2-40B4-BE49-F238E27FC236}">
                    <a16:creationId xmlns:a16="http://schemas.microsoft.com/office/drawing/2014/main" id="{4F1D70E4-AEEC-44E8-8048-8F5E2B21B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20386" y="7255082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430" name="Freeform 114">
                <a:extLst>
                  <a:ext uri="{FF2B5EF4-FFF2-40B4-BE49-F238E27FC236}">
                    <a16:creationId xmlns:a16="http://schemas.microsoft.com/office/drawing/2014/main" id="{7AF02971-5B46-496C-9D62-9EB025FC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6796" y="7330740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0935EE30-6EB6-4054-B632-EE1EA6382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1255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432" name="Freeform 114">
                <a:extLst>
                  <a:ext uri="{FF2B5EF4-FFF2-40B4-BE49-F238E27FC236}">
                    <a16:creationId xmlns:a16="http://schemas.microsoft.com/office/drawing/2014/main" id="{9E1D6614-5D98-4AE4-AF51-EDA831D15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47664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5F8C2E3-F622-434E-B41B-DDDC976197C6}"/>
              </a:ext>
            </a:extLst>
          </p:cNvPr>
          <p:cNvGrpSpPr/>
          <p:nvPr/>
        </p:nvGrpSpPr>
        <p:grpSpPr>
          <a:xfrm>
            <a:off x="5789451" y="4605376"/>
            <a:ext cx="492894" cy="492894"/>
            <a:chOff x="4328361" y="-768144"/>
            <a:chExt cx="492964" cy="492964"/>
          </a:xfrm>
        </p:grpSpPr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F7D619F5-3C65-4581-858E-677C9CFFC9E6}"/>
                </a:ext>
              </a:extLst>
            </p:cNvPr>
            <p:cNvSpPr/>
            <p:nvPr/>
          </p:nvSpPr>
          <p:spPr bwMode="auto">
            <a:xfrm>
              <a:off x="4328361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F6209A59-53B9-45EB-AF15-27A1C586B42E}"/>
                </a:ext>
              </a:extLst>
            </p:cNvPr>
            <p:cNvGrpSpPr/>
            <p:nvPr/>
          </p:nvGrpSpPr>
          <p:grpSpPr>
            <a:xfrm>
              <a:off x="4442249" y="-673756"/>
              <a:ext cx="272672" cy="251710"/>
              <a:chOff x="8544911" y="5705404"/>
              <a:chExt cx="400992" cy="370165"/>
            </a:xfrm>
            <a:noFill/>
          </p:grpSpPr>
          <p:sp>
            <p:nvSpPr>
              <p:cNvPr id="436" name="Oval 243">
                <a:extLst>
                  <a:ext uri="{FF2B5EF4-FFF2-40B4-BE49-F238E27FC236}">
                    <a16:creationId xmlns:a16="http://schemas.microsoft.com/office/drawing/2014/main" id="{5F2AB30B-928A-4D71-9F91-0CD0E2167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5500" y="5821569"/>
                <a:ext cx="146050" cy="146050"/>
              </a:xfrm>
              <a:prstGeom prst="ellipse">
                <a:avLst/>
              </a:pr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44">
                <a:extLst>
                  <a:ext uri="{FF2B5EF4-FFF2-40B4-BE49-F238E27FC236}">
                    <a16:creationId xmlns:a16="http://schemas.microsoft.com/office/drawing/2014/main" id="{48B2F9B6-DECF-4004-A9FE-72EA9A0C2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2162" y="5967619"/>
                <a:ext cx="214313" cy="107950"/>
              </a:xfrm>
              <a:custGeom>
                <a:avLst/>
                <a:gdLst>
                  <a:gd name="T0" fmla="*/ 185 w 185"/>
                  <a:gd name="T1" fmla="*/ 93 h 93"/>
                  <a:gd name="T2" fmla="*/ 92 w 185"/>
                  <a:gd name="T3" fmla="*/ 0 h 93"/>
                  <a:gd name="T4" fmla="*/ 0 w 185"/>
                  <a:gd name="T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93">
                    <a:moveTo>
                      <a:pt x="185" y="93"/>
                    </a:moveTo>
                    <a:cubicBezTo>
                      <a:pt x="185" y="42"/>
                      <a:pt x="143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</a:path>
                </a:pathLst>
              </a:cu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38" name="Freeform 245">
                <a:extLst>
                  <a:ext uri="{FF2B5EF4-FFF2-40B4-BE49-F238E27FC236}">
                    <a16:creationId xmlns:a16="http://schemas.microsoft.com/office/drawing/2014/main" id="{FBCBC8FD-0F68-437B-B26E-351D6C702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2162" y="5967619"/>
                <a:ext cx="214313" cy="107950"/>
              </a:xfrm>
              <a:custGeom>
                <a:avLst/>
                <a:gdLst>
                  <a:gd name="T0" fmla="*/ 185 w 185"/>
                  <a:gd name="T1" fmla="*/ 93 h 93"/>
                  <a:gd name="T2" fmla="*/ 92 w 185"/>
                  <a:gd name="T3" fmla="*/ 0 h 93"/>
                  <a:gd name="T4" fmla="*/ 0 w 185"/>
                  <a:gd name="T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93">
                    <a:moveTo>
                      <a:pt x="185" y="93"/>
                    </a:moveTo>
                    <a:cubicBezTo>
                      <a:pt x="185" y="42"/>
                      <a:pt x="143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</a:path>
                </a:pathLst>
              </a:cu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39" name="Freeform 246">
                <a:extLst>
                  <a:ext uri="{FF2B5EF4-FFF2-40B4-BE49-F238E27FC236}">
                    <a16:creationId xmlns:a16="http://schemas.microsoft.com/office/drawing/2014/main" id="{B8A219B4-BD66-4D02-81C9-94692B366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4911" y="5862981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40" name="Freeform 246">
                <a:extLst>
                  <a:ext uri="{FF2B5EF4-FFF2-40B4-BE49-F238E27FC236}">
                    <a16:creationId xmlns:a16="http://schemas.microsoft.com/office/drawing/2014/main" id="{604CF5E9-02BC-4FFA-9E6E-54050822A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427" y="5705404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41" name="Freeform 246">
                <a:extLst>
                  <a:ext uri="{FF2B5EF4-FFF2-40B4-BE49-F238E27FC236}">
                    <a16:creationId xmlns:a16="http://schemas.microsoft.com/office/drawing/2014/main" id="{0D2D1A17-85DE-4656-88A9-577A45B73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7003" y="5858390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4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9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4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42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3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8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" name="Straight Connector 777"/>
          <p:cNvCxnSpPr/>
          <p:nvPr/>
        </p:nvCxnSpPr>
        <p:spPr>
          <a:xfrm flipH="1" flipV="1">
            <a:off x="2287278" y="4648882"/>
            <a:ext cx="1269575" cy="1045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79" name="Straight Connector 778"/>
          <p:cNvCxnSpPr/>
          <p:nvPr/>
        </p:nvCxnSpPr>
        <p:spPr>
          <a:xfrm flipH="1">
            <a:off x="7738981" y="3902073"/>
            <a:ext cx="149362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0" name="Straight Connector 779"/>
          <p:cNvCxnSpPr/>
          <p:nvPr/>
        </p:nvCxnSpPr>
        <p:spPr>
          <a:xfrm flipH="1">
            <a:off x="10427492" y="3080585"/>
            <a:ext cx="224042" cy="194170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1" name="Straight Connector 780"/>
          <p:cNvCxnSpPr/>
          <p:nvPr/>
        </p:nvCxnSpPr>
        <p:spPr>
          <a:xfrm flipH="1" flipV="1">
            <a:off x="5199830" y="2408455"/>
            <a:ext cx="1344255" cy="164297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2" name="Straight Connector 781"/>
          <p:cNvCxnSpPr/>
          <p:nvPr/>
        </p:nvCxnSpPr>
        <p:spPr>
          <a:xfrm flipV="1">
            <a:off x="4303660" y="2408455"/>
            <a:ext cx="896170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83" name="Straight Connector 782"/>
          <p:cNvCxnSpPr/>
          <p:nvPr/>
        </p:nvCxnSpPr>
        <p:spPr>
          <a:xfrm flipV="1">
            <a:off x="1881741" y="3827392"/>
            <a:ext cx="3094047" cy="189753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784" name="TextBox 783"/>
          <p:cNvSpPr txBox="1"/>
          <p:nvPr/>
        </p:nvSpPr>
        <p:spPr>
          <a:xfrm>
            <a:off x="282547" y="439701"/>
            <a:ext cx="11533008" cy="628592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marL="0" marR="0" lvl="0" indent="0" algn="l" defTabSz="8960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Connected Data: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Dynamics 365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5221">
                      <a:srgbClr val="DC3C00"/>
                    </a:gs>
                    <a:gs pos="43000">
                      <a:srgbClr val="DC3C0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Office 365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0078D7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LinkedIn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5221">
                      <a:srgbClr val="DC3C00"/>
                    </a:gs>
                    <a:gs pos="43000">
                      <a:srgbClr val="DC3C0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gradFill>
                  <a:gsLst>
                    <a:gs pos="77876">
                      <a:srgbClr val="FFFFFF">
                        <a:lumMod val="65000"/>
                      </a:srgbClr>
                    </a:gs>
                    <a:gs pos="48673">
                      <a:srgbClr val="FFFFFF">
                        <a:lumMod val="65000"/>
                      </a:srgbClr>
                    </a:gs>
                  </a:gsLst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+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2400" b="0" i="0" u="none" strike="noStrike" kern="0" cap="none" spc="-29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Partner Solutions</a:t>
            </a:r>
          </a:p>
        </p:txBody>
      </p:sp>
      <p:sp>
        <p:nvSpPr>
          <p:cNvPr id="785" name="Mobile node 1"/>
          <p:cNvSpPr/>
          <p:nvPr/>
        </p:nvSpPr>
        <p:spPr bwMode="auto">
          <a:xfrm>
            <a:off x="7482948" y="5823678"/>
            <a:ext cx="8960" cy="8960"/>
          </a:xfrm>
          <a:prstGeom prst="ellipse">
            <a:avLst/>
          </a:prstGeom>
          <a:solidFill>
            <a:srgbClr val="FFFFFF">
              <a:lumMod val="8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6" name="Mobile node 1"/>
          <p:cNvSpPr/>
          <p:nvPr/>
        </p:nvSpPr>
        <p:spPr bwMode="auto">
          <a:xfrm>
            <a:off x="913799" y="468459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7" name="Mobile node 1"/>
          <p:cNvSpPr/>
          <p:nvPr/>
        </p:nvSpPr>
        <p:spPr bwMode="auto">
          <a:xfrm>
            <a:off x="7993312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8" name="Mobile node 1"/>
          <p:cNvSpPr/>
          <p:nvPr/>
        </p:nvSpPr>
        <p:spPr bwMode="auto">
          <a:xfrm>
            <a:off x="11083898" y="392172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89" name="Mobile node 1"/>
          <p:cNvSpPr/>
          <p:nvPr/>
        </p:nvSpPr>
        <p:spPr bwMode="auto">
          <a:xfrm>
            <a:off x="3901028" y="381796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790" name="Straight Connector 789"/>
          <p:cNvCxnSpPr/>
          <p:nvPr/>
        </p:nvCxnSpPr>
        <p:spPr>
          <a:xfrm>
            <a:off x="1689830" y="2408454"/>
            <a:ext cx="1493617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1" name="Straight Connector 790"/>
          <p:cNvCxnSpPr/>
          <p:nvPr/>
        </p:nvCxnSpPr>
        <p:spPr>
          <a:xfrm flipV="1">
            <a:off x="1764510" y="1960372"/>
            <a:ext cx="2091065" cy="4480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2" name="Straight Connector 791"/>
          <p:cNvCxnSpPr/>
          <p:nvPr/>
        </p:nvCxnSpPr>
        <p:spPr>
          <a:xfrm flipH="1" flipV="1">
            <a:off x="3829939" y="1984385"/>
            <a:ext cx="473722" cy="10961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3" name="Straight Connector 792"/>
          <p:cNvCxnSpPr/>
          <p:nvPr/>
        </p:nvCxnSpPr>
        <p:spPr>
          <a:xfrm flipH="1">
            <a:off x="1913872" y="4574200"/>
            <a:ext cx="448085" cy="112021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4" name="Straight Connector 793"/>
          <p:cNvCxnSpPr/>
          <p:nvPr/>
        </p:nvCxnSpPr>
        <p:spPr>
          <a:xfrm flipH="1" flipV="1">
            <a:off x="3855575" y="1960370"/>
            <a:ext cx="1344255" cy="44808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5" name="Straight Connector 794"/>
          <p:cNvCxnSpPr/>
          <p:nvPr/>
        </p:nvCxnSpPr>
        <p:spPr>
          <a:xfrm flipV="1">
            <a:off x="6842809" y="2259093"/>
            <a:ext cx="0" cy="104553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6" name="Straight Connector 795"/>
          <p:cNvCxnSpPr/>
          <p:nvPr/>
        </p:nvCxnSpPr>
        <p:spPr>
          <a:xfrm flipH="1" flipV="1">
            <a:off x="6842809" y="2259093"/>
            <a:ext cx="1941703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7" name="Straight Connector 796"/>
          <p:cNvCxnSpPr/>
          <p:nvPr/>
        </p:nvCxnSpPr>
        <p:spPr>
          <a:xfrm flipV="1">
            <a:off x="7888342" y="1811008"/>
            <a:ext cx="1642979" cy="201638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8" name="Straight Connector 797"/>
          <p:cNvCxnSpPr/>
          <p:nvPr/>
        </p:nvCxnSpPr>
        <p:spPr>
          <a:xfrm flipH="1" flipV="1">
            <a:off x="9531321" y="1811009"/>
            <a:ext cx="1120213" cy="119489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799" name="Straight Connector 798"/>
          <p:cNvCxnSpPr>
            <a:stCxn id="956" idx="4"/>
          </p:cNvCxnSpPr>
          <p:nvPr/>
        </p:nvCxnSpPr>
        <p:spPr>
          <a:xfrm flipH="1">
            <a:off x="7738981" y="4680340"/>
            <a:ext cx="889886" cy="1088754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0" name="Straight Connector 799"/>
          <p:cNvCxnSpPr/>
          <p:nvPr/>
        </p:nvCxnSpPr>
        <p:spPr>
          <a:xfrm flipH="1" flipV="1">
            <a:off x="9381961" y="4051435"/>
            <a:ext cx="1045533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1" name="Straight Connector 800"/>
          <p:cNvCxnSpPr/>
          <p:nvPr/>
        </p:nvCxnSpPr>
        <p:spPr>
          <a:xfrm>
            <a:off x="6544086" y="4051435"/>
            <a:ext cx="1194894" cy="171766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2" name="Straight Connector 801"/>
          <p:cNvCxnSpPr/>
          <p:nvPr/>
        </p:nvCxnSpPr>
        <p:spPr>
          <a:xfrm>
            <a:off x="5052025" y="3975198"/>
            <a:ext cx="969296" cy="82304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3" name="Straight Connector 802"/>
          <p:cNvCxnSpPr/>
          <p:nvPr/>
        </p:nvCxnSpPr>
        <p:spPr>
          <a:xfrm flipH="1">
            <a:off x="4975787" y="3080583"/>
            <a:ext cx="1941703" cy="74680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4" name="Straight Connector 803"/>
          <p:cNvCxnSpPr/>
          <p:nvPr/>
        </p:nvCxnSpPr>
        <p:spPr>
          <a:xfrm>
            <a:off x="1017702" y="4798244"/>
            <a:ext cx="886430" cy="96435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5" name="Straight Connector 804"/>
          <p:cNvCxnSpPr/>
          <p:nvPr/>
        </p:nvCxnSpPr>
        <p:spPr>
          <a:xfrm flipH="1">
            <a:off x="7738980" y="5769095"/>
            <a:ext cx="1642979" cy="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6" name="Straight Connector 805"/>
          <p:cNvCxnSpPr>
            <a:cxnSpLocks/>
            <a:endCxn id="154" idx="2"/>
          </p:cNvCxnSpPr>
          <p:nvPr/>
        </p:nvCxnSpPr>
        <p:spPr>
          <a:xfrm>
            <a:off x="8096151" y="1827242"/>
            <a:ext cx="1313967" cy="8099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7" name="Straight Connector 806"/>
          <p:cNvCxnSpPr/>
          <p:nvPr/>
        </p:nvCxnSpPr>
        <p:spPr>
          <a:xfrm flipH="1" flipV="1">
            <a:off x="3183447" y="3379308"/>
            <a:ext cx="821489" cy="52276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8" name="Straight Connector 807"/>
          <p:cNvCxnSpPr/>
          <p:nvPr/>
        </p:nvCxnSpPr>
        <p:spPr>
          <a:xfrm flipV="1">
            <a:off x="2361958" y="3354361"/>
            <a:ext cx="801543" cy="121984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09" name="Straight Connector 808"/>
          <p:cNvCxnSpPr/>
          <p:nvPr/>
        </p:nvCxnSpPr>
        <p:spPr>
          <a:xfrm flipH="1">
            <a:off x="1017700" y="2408455"/>
            <a:ext cx="746809" cy="238978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0" name="Straight Connector 809"/>
          <p:cNvCxnSpPr>
            <a:stCxn id="906" idx="2"/>
          </p:cNvCxnSpPr>
          <p:nvPr/>
        </p:nvCxnSpPr>
        <p:spPr>
          <a:xfrm flipH="1">
            <a:off x="6021319" y="4087893"/>
            <a:ext cx="551582" cy="71035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1" name="Straight Connector 810"/>
          <p:cNvCxnSpPr/>
          <p:nvPr/>
        </p:nvCxnSpPr>
        <p:spPr>
          <a:xfrm>
            <a:off x="5199830" y="2408455"/>
            <a:ext cx="1717660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2" name="Straight Connector 811"/>
          <p:cNvCxnSpPr/>
          <p:nvPr/>
        </p:nvCxnSpPr>
        <p:spPr>
          <a:xfrm>
            <a:off x="6021320" y="4872924"/>
            <a:ext cx="1717660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3" name="Straight Connector 812"/>
          <p:cNvCxnSpPr/>
          <p:nvPr/>
        </p:nvCxnSpPr>
        <p:spPr>
          <a:xfrm flipH="1">
            <a:off x="3183446" y="3155264"/>
            <a:ext cx="1120213" cy="2240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4" name="Straight Connector 813"/>
          <p:cNvCxnSpPr/>
          <p:nvPr/>
        </p:nvCxnSpPr>
        <p:spPr>
          <a:xfrm flipV="1">
            <a:off x="6917492" y="1811009"/>
            <a:ext cx="2613830" cy="1344255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5" name="Straight Connector 814"/>
          <p:cNvCxnSpPr/>
          <p:nvPr/>
        </p:nvCxnSpPr>
        <p:spPr>
          <a:xfrm>
            <a:off x="6917491" y="3155264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6" name="Straight Connector 815"/>
          <p:cNvCxnSpPr/>
          <p:nvPr/>
        </p:nvCxnSpPr>
        <p:spPr>
          <a:xfrm flipH="1">
            <a:off x="1391108" y="1960369"/>
            <a:ext cx="2464466" cy="179234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817" name="Straight Connector 816"/>
          <p:cNvCxnSpPr/>
          <p:nvPr/>
        </p:nvCxnSpPr>
        <p:spPr>
          <a:xfrm flipV="1">
            <a:off x="10427493" y="4051435"/>
            <a:ext cx="746809" cy="896170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839" name="Group 838"/>
          <p:cNvGrpSpPr/>
          <p:nvPr/>
        </p:nvGrpSpPr>
        <p:grpSpPr>
          <a:xfrm>
            <a:off x="1491306" y="2159772"/>
            <a:ext cx="492894" cy="492894"/>
            <a:chOff x="4297892" y="3537408"/>
            <a:chExt cx="502920" cy="502920"/>
          </a:xfrm>
        </p:grpSpPr>
        <p:sp>
          <p:nvSpPr>
            <p:cNvPr id="840" name="Oval 839"/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1" name="Group 840"/>
            <p:cNvGrpSpPr/>
            <p:nvPr/>
          </p:nvGrpSpPr>
          <p:grpSpPr>
            <a:xfrm>
              <a:off x="4462674" y="3720435"/>
              <a:ext cx="182880" cy="136866"/>
              <a:chOff x="4457912" y="3720435"/>
              <a:chExt cx="182880" cy="136866"/>
            </a:xfrm>
          </p:grpSpPr>
          <p:sp>
            <p:nvSpPr>
              <p:cNvPr id="842" name="Line 37"/>
              <p:cNvSpPr>
                <a:spLocks noChangeShapeType="1"/>
              </p:cNvSpPr>
              <p:nvPr/>
            </p:nvSpPr>
            <p:spPr bwMode="auto">
              <a:xfrm>
                <a:off x="4500977" y="3788868"/>
                <a:ext cx="139815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3" name="Freeform 38"/>
              <p:cNvSpPr>
                <a:spLocks/>
              </p:cNvSpPr>
              <p:nvPr/>
            </p:nvSpPr>
            <p:spPr bwMode="auto">
              <a:xfrm>
                <a:off x="4609525" y="375701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4" name="Rectangle 39"/>
              <p:cNvSpPr>
                <a:spLocks noChangeArrowheads="1"/>
              </p:cNvSpPr>
              <p:nvPr/>
            </p:nvSpPr>
            <p:spPr bwMode="auto">
              <a:xfrm>
                <a:off x="4457912" y="3720435"/>
                <a:ext cx="113858" cy="136866"/>
              </a:xfrm>
              <a:prstGeom prst="rect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45" name="Group 844"/>
          <p:cNvGrpSpPr/>
          <p:nvPr/>
        </p:nvGrpSpPr>
        <p:grpSpPr>
          <a:xfrm>
            <a:off x="2080938" y="4354194"/>
            <a:ext cx="492894" cy="492894"/>
            <a:chOff x="457200" y="3537408"/>
            <a:chExt cx="502920" cy="502920"/>
          </a:xfrm>
        </p:grpSpPr>
        <p:sp>
          <p:nvSpPr>
            <p:cNvPr id="846" name="Oval 845"/>
            <p:cNvSpPr/>
            <p:nvPr/>
          </p:nvSpPr>
          <p:spPr bwMode="auto">
            <a:xfrm>
              <a:off x="457200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47" name="Group 846"/>
            <p:cNvGrpSpPr/>
            <p:nvPr/>
          </p:nvGrpSpPr>
          <p:grpSpPr>
            <a:xfrm>
              <a:off x="609110" y="3692665"/>
              <a:ext cx="199100" cy="182880"/>
              <a:chOff x="61533" y="3545450"/>
              <a:chExt cx="199100" cy="182880"/>
            </a:xfrm>
          </p:grpSpPr>
          <p:sp>
            <p:nvSpPr>
              <p:cNvPr id="848" name="Freeform 43"/>
              <p:cNvSpPr>
                <a:spLocks/>
              </p:cNvSpPr>
              <p:nvPr/>
            </p:nvSpPr>
            <p:spPr bwMode="auto">
              <a:xfrm>
                <a:off x="62108" y="3577610"/>
                <a:ext cx="197760" cy="150720"/>
              </a:xfrm>
              <a:custGeom>
                <a:avLst/>
                <a:gdLst>
                  <a:gd name="T0" fmla="*/ 178 w 210"/>
                  <a:gd name="T1" fmla="*/ 158 h 158"/>
                  <a:gd name="T2" fmla="*/ 32 w 210"/>
                  <a:gd name="T3" fmla="*/ 158 h 158"/>
                  <a:gd name="T4" fmla="*/ 0 w 210"/>
                  <a:gd name="T5" fmla="*/ 126 h 158"/>
                  <a:gd name="T6" fmla="*/ 0 w 210"/>
                  <a:gd name="T7" fmla="*/ 32 h 158"/>
                  <a:gd name="T8" fmla="*/ 32 w 210"/>
                  <a:gd name="T9" fmla="*/ 0 h 158"/>
                  <a:gd name="T10" fmla="*/ 178 w 210"/>
                  <a:gd name="T11" fmla="*/ 0 h 158"/>
                  <a:gd name="T12" fmla="*/ 210 w 210"/>
                  <a:gd name="T13" fmla="*/ 32 h 158"/>
                  <a:gd name="T14" fmla="*/ 210 w 210"/>
                  <a:gd name="T15" fmla="*/ 126 h 158"/>
                  <a:gd name="T16" fmla="*/ 178 w 210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158">
                    <a:moveTo>
                      <a:pt x="178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6" y="158"/>
                      <a:pt x="0" y="152"/>
                      <a:pt x="0" y="1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6"/>
                      <a:pt x="6" y="0"/>
                      <a:pt x="32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204" y="0"/>
                      <a:pt x="210" y="6"/>
                      <a:pt x="210" y="32"/>
                    </a:cubicBezTo>
                    <a:cubicBezTo>
                      <a:pt x="210" y="126"/>
                      <a:pt x="210" y="126"/>
                      <a:pt x="210" y="126"/>
                    </a:cubicBezTo>
                    <a:cubicBezTo>
                      <a:pt x="210" y="152"/>
                      <a:pt x="204" y="158"/>
                      <a:pt x="178" y="158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49" name="Freeform 44"/>
              <p:cNvSpPr>
                <a:spLocks/>
              </p:cNvSpPr>
              <p:nvPr/>
            </p:nvSpPr>
            <p:spPr bwMode="auto">
              <a:xfrm>
                <a:off x="107228" y="3545450"/>
                <a:ext cx="107520" cy="32160"/>
              </a:xfrm>
              <a:custGeom>
                <a:avLst/>
                <a:gdLst>
                  <a:gd name="T0" fmla="*/ 0 w 114"/>
                  <a:gd name="T1" fmla="*/ 34 h 34"/>
                  <a:gd name="T2" fmla="*/ 0 w 114"/>
                  <a:gd name="T3" fmla="*/ 20 h 34"/>
                  <a:gd name="T4" fmla="*/ 20 w 114"/>
                  <a:gd name="T5" fmla="*/ 0 h 34"/>
                  <a:gd name="T6" fmla="*/ 94 w 114"/>
                  <a:gd name="T7" fmla="*/ 0 h 34"/>
                  <a:gd name="T8" fmla="*/ 114 w 114"/>
                  <a:gd name="T9" fmla="*/ 20 h 34"/>
                  <a:gd name="T10" fmla="*/ 114 w 114"/>
                  <a:gd name="T1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34">
                    <a:moveTo>
                      <a:pt x="0" y="34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"/>
                      <a:pt x="2" y="0"/>
                      <a:pt x="20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2" y="0"/>
                      <a:pt x="114" y="3"/>
                      <a:pt x="114" y="20"/>
                    </a:cubicBezTo>
                    <a:cubicBezTo>
                      <a:pt x="114" y="34"/>
                      <a:pt x="114" y="34"/>
                      <a:pt x="114" y="3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0" name="Freeform: Shape 849"/>
              <p:cNvSpPr/>
              <p:nvPr/>
            </p:nvSpPr>
            <p:spPr bwMode="auto">
              <a:xfrm rot="10800000">
                <a:off x="61533" y="3636470"/>
                <a:ext cx="199100" cy="34125"/>
              </a:xfrm>
              <a:custGeom>
                <a:avLst/>
                <a:gdLst>
                  <a:gd name="connsiteX0" fmla="*/ 0 w 135731"/>
                  <a:gd name="connsiteY0" fmla="*/ 71437 h 71437"/>
                  <a:gd name="connsiteX1" fmla="*/ 71437 w 135731"/>
                  <a:gd name="connsiteY1" fmla="*/ 0 h 71437"/>
                  <a:gd name="connsiteX2" fmla="*/ 135731 w 135731"/>
                  <a:gd name="connsiteY2" fmla="*/ 64294 h 71437"/>
                  <a:gd name="connsiteX0" fmla="*/ 0 w 135731"/>
                  <a:gd name="connsiteY0" fmla="*/ 71460 h 71460"/>
                  <a:gd name="connsiteX1" fmla="*/ 71437 w 135731"/>
                  <a:gd name="connsiteY1" fmla="*/ 23 h 71460"/>
                  <a:gd name="connsiteX2" fmla="*/ 135731 w 135731"/>
                  <a:gd name="connsiteY2" fmla="*/ 64317 h 71460"/>
                  <a:gd name="connsiteX0" fmla="*/ 0 w 197540"/>
                  <a:gd name="connsiteY0" fmla="*/ 62679 h 64296"/>
                  <a:gd name="connsiteX1" fmla="*/ 133246 w 197540"/>
                  <a:gd name="connsiteY1" fmla="*/ 2 h 64296"/>
                  <a:gd name="connsiteX2" fmla="*/ 197540 w 197540"/>
                  <a:gd name="connsiteY2" fmla="*/ 64296 h 64296"/>
                  <a:gd name="connsiteX0" fmla="*/ 0 w 197540"/>
                  <a:gd name="connsiteY0" fmla="*/ 32508 h 34125"/>
                  <a:gd name="connsiteX1" fmla="*/ 98691 w 197540"/>
                  <a:gd name="connsiteY1" fmla="*/ 6 h 34125"/>
                  <a:gd name="connsiteX2" fmla="*/ 197540 w 197540"/>
                  <a:gd name="connsiteY2" fmla="*/ 34125 h 3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540" h="34125">
                    <a:moveTo>
                      <a:pt x="0" y="32508"/>
                    </a:moveTo>
                    <a:cubicBezTo>
                      <a:pt x="23812" y="8696"/>
                      <a:pt x="65768" y="-264"/>
                      <a:pt x="98691" y="6"/>
                    </a:cubicBezTo>
                    <a:cubicBezTo>
                      <a:pt x="131614" y="276"/>
                      <a:pt x="176109" y="12694"/>
                      <a:pt x="197540" y="34125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851" name="Straight Connector 850"/>
              <p:cNvCxnSpPr/>
              <p:nvPr/>
            </p:nvCxnSpPr>
            <p:spPr>
              <a:xfrm>
                <a:off x="10722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52" name="Straight Connector 851"/>
              <p:cNvCxnSpPr/>
              <p:nvPr/>
            </p:nvCxnSpPr>
            <p:spPr>
              <a:xfrm>
                <a:off x="214748" y="3634980"/>
                <a:ext cx="0" cy="44051"/>
              </a:xfrm>
              <a:prstGeom prst="line">
                <a:avLst/>
              </a:pr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</p:cxnSp>
        </p:grpSp>
      </p:grpSp>
      <p:grpSp>
        <p:nvGrpSpPr>
          <p:cNvPr id="853" name="Group 852"/>
          <p:cNvGrpSpPr/>
          <p:nvPr/>
        </p:nvGrpSpPr>
        <p:grpSpPr>
          <a:xfrm>
            <a:off x="4706624" y="3583335"/>
            <a:ext cx="492894" cy="492894"/>
            <a:chOff x="4297892" y="2841460"/>
            <a:chExt cx="502920" cy="502920"/>
          </a:xfrm>
        </p:grpSpPr>
        <p:sp>
          <p:nvSpPr>
            <p:cNvPr id="854" name="Oval 853"/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55" name="Group 854"/>
            <p:cNvGrpSpPr/>
            <p:nvPr/>
          </p:nvGrpSpPr>
          <p:grpSpPr>
            <a:xfrm>
              <a:off x="4457912" y="3016068"/>
              <a:ext cx="182880" cy="125133"/>
              <a:chOff x="4434490" y="3008491"/>
              <a:chExt cx="182880" cy="125133"/>
            </a:xfrm>
          </p:grpSpPr>
          <p:sp>
            <p:nvSpPr>
              <p:cNvPr id="856" name="Line 27"/>
              <p:cNvSpPr>
                <a:spLocks noChangeShapeType="1"/>
              </p:cNvSpPr>
              <p:nvPr/>
            </p:nvSpPr>
            <p:spPr bwMode="auto">
              <a:xfrm>
                <a:off x="4434490" y="3133624"/>
                <a:ext cx="18288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7" name="Line 28"/>
              <p:cNvSpPr>
                <a:spLocks noChangeShapeType="1"/>
              </p:cNvSpPr>
              <p:nvPr/>
            </p:nvSpPr>
            <p:spPr bwMode="auto">
              <a:xfrm>
                <a:off x="4502890" y="3110584"/>
                <a:ext cx="273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8" name="Line 29"/>
              <p:cNvSpPr>
                <a:spLocks noChangeShapeType="1"/>
              </p:cNvSpPr>
              <p:nvPr/>
            </p:nvSpPr>
            <p:spPr bwMode="auto">
              <a:xfrm flipV="1">
                <a:off x="4526429" y="3027064"/>
                <a:ext cx="84240" cy="8496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59" name="Line 32"/>
              <p:cNvSpPr>
                <a:spLocks noChangeShapeType="1"/>
              </p:cNvSpPr>
              <p:nvPr/>
            </p:nvSpPr>
            <p:spPr bwMode="auto">
              <a:xfrm>
                <a:off x="4435930" y="3110584"/>
                <a:ext cx="2016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0" name="Line 33"/>
              <p:cNvSpPr>
                <a:spLocks noChangeShapeType="1"/>
              </p:cNvSpPr>
              <p:nvPr/>
            </p:nvSpPr>
            <p:spPr bwMode="auto">
              <a:xfrm>
                <a:off x="4470490" y="3110584"/>
                <a:ext cx="19440" cy="0"/>
              </a:xfrm>
              <a:prstGeom prst="line">
                <a:avLst/>
              </a:prstGeom>
              <a:solidFill>
                <a:srgbClr val="0078D7"/>
              </a:solidFill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1" name="Freeform 38"/>
              <p:cNvSpPr>
                <a:spLocks/>
              </p:cNvSpPr>
              <p:nvPr/>
            </p:nvSpPr>
            <p:spPr bwMode="auto">
              <a:xfrm rot="18900000">
                <a:off x="4582443" y="3008491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2" name="Group 861"/>
          <p:cNvGrpSpPr/>
          <p:nvPr/>
        </p:nvGrpSpPr>
        <p:grpSpPr>
          <a:xfrm>
            <a:off x="7478862" y="5543291"/>
            <a:ext cx="492894" cy="492894"/>
            <a:chOff x="5748872" y="3478565"/>
            <a:chExt cx="502920" cy="502920"/>
          </a:xfrm>
        </p:grpSpPr>
        <p:sp>
          <p:nvSpPr>
            <p:cNvPr id="863" name="Oval 862"/>
            <p:cNvSpPr/>
            <p:nvPr/>
          </p:nvSpPr>
          <p:spPr bwMode="auto">
            <a:xfrm>
              <a:off x="5748872" y="347856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64" name="Group 53"/>
            <p:cNvGrpSpPr>
              <a:grpSpLocks noChangeAspect="1"/>
            </p:cNvGrpSpPr>
            <p:nvPr/>
          </p:nvGrpSpPr>
          <p:grpSpPr bwMode="auto">
            <a:xfrm>
              <a:off x="5935305" y="3638585"/>
              <a:ext cx="130055" cy="182880"/>
              <a:chOff x="1955" y="3359"/>
              <a:chExt cx="389" cy="547"/>
            </a:xfrm>
            <a:solidFill>
              <a:srgbClr val="0078D7"/>
            </a:solidFill>
          </p:grpSpPr>
          <p:sp>
            <p:nvSpPr>
              <p:cNvPr id="865" name="Freeform 54"/>
              <p:cNvSpPr>
                <a:spLocks/>
              </p:cNvSpPr>
              <p:nvPr/>
            </p:nvSpPr>
            <p:spPr bwMode="auto">
              <a:xfrm>
                <a:off x="1955" y="3359"/>
                <a:ext cx="389" cy="547"/>
              </a:xfrm>
              <a:custGeom>
                <a:avLst/>
                <a:gdLst>
                  <a:gd name="T0" fmla="*/ 389 w 389"/>
                  <a:gd name="T1" fmla="*/ 547 h 547"/>
                  <a:gd name="T2" fmla="*/ 0 w 389"/>
                  <a:gd name="T3" fmla="*/ 547 h 547"/>
                  <a:gd name="T4" fmla="*/ 0 w 389"/>
                  <a:gd name="T5" fmla="*/ 0 h 547"/>
                  <a:gd name="T6" fmla="*/ 389 w 389"/>
                  <a:gd name="T7" fmla="*/ 0 h 547"/>
                  <a:gd name="T8" fmla="*/ 389 w 389"/>
                  <a:gd name="T9" fmla="*/ 16 h 547"/>
                  <a:gd name="T10" fmla="*/ 389 w 389"/>
                  <a:gd name="T11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547">
                    <a:moveTo>
                      <a:pt x="389" y="547"/>
                    </a:moveTo>
                    <a:lnTo>
                      <a:pt x="0" y="547"/>
                    </a:lnTo>
                    <a:lnTo>
                      <a:pt x="0" y="0"/>
                    </a:lnTo>
                    <a:lnTo>
                      <a:pt x="389" y="0"/>
                    </a:lnTo>
                    <a:lnTo>
                      <a:pt x="389" y="16"/>
                    </a:lnTo>
                    <a:lnTo>
                      <a:pt x="389" y="547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6" name="Freeform 55"/>
              <p:cNvSpPr>
                <a:spLocks/>
              </p:cNvSpPr>
              <p:nvPr/>
            </p:nvSpPr>
            <p:spPr bwMode="auto">
              <a:xfrm>
                <a:off x="2134" y="3359"/>
                <a:ext cx="210" cy="547"/>
              </a:xfrm>
              <a:custGeom>
                <a:avLst/>
                <a:gdLst>
                  <a:gd name="T0" fmla="*/ 210 w 210"/>
                  <a:gd name="T1" fmla="*/ 547 h 547"/>
                  <a:gd name="T2" fmla="*/ 0 w 210"/>
                  <a:gd name="T3" fmla="*/ 431 h 547"/>
                  <a:gd name="T4" fmla="*/ 0 w 210"/>
                  <a:gd name="T5" fmla="*/ 117 h 547"/>
                  <a:gd name="T6" fmla="*/ 210 w 21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547">
                    <a:moveTo>
                      <a:pt x="210" y="547"/>
                    </a:moveTo>
                    <a:lnTo>
                      <a:pt x="0" y="431"/>
                    </a:lnTo>
                    <a:lnTo>
                      <a:pt x="0" y="117"/>
                    </a:lnTo>
                    <a:lnTo>
                      <a:pt x="21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67" name="Line 56"/>
              <p:cNvSpPr>
                <a:spLocks noChangeShapeType="1"/>
              </p:cNvSpPr>
              <p:nvPr/>
            </p:nvSpPr>
            <p:spPr bwMode="auto">
              <a:xfrm>
                <a:off x="2161" y="3634"/>
                <a:ext cx="38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868" name="Group 867"/>
          <p:cNvGrpSpPr/>
          <p:nvPr/>
        </p:nvGrpSpPr>
        <p:grpSpPr>
          <a:xfrm>
            <a:off x="6682917" y="2878113"/>
            <a:ext cx="492894" cy="492894"/>
            <a:chOff x="6793209" y="4761287"/>
            <a:chExt cx="502920" cy="502920"/>
          </a:xfrm>
        </p:grpSpPr>
        <p:sp>
          <p:nvSpPr>
            <p:cNvPr id="869" name="Oval 868"/>
            <p:cNvSpPr/>
            <p:nvPr/>
          </p:nvSpPr>
          <p:spPr bwMode="auto">
            <a:xfrm>
              <a:off x="6793209" y="4761287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870" name="Group 4"/>
            <p:cNvGrpSpPr>
              <a:grpSpLocks noChangeAspect="1"/>
            </p:cNvGrpSpPr>
            <p:nvPr/>
          </p:nvGrpSpPr>
          <p:grpSpPr bwMode="auto">
            <a:xfrm>
              <a:off x="6978505" y="4921307"/>
              <a:ext cx="132328" cy="182880"/>
              <a:chOff x="4159" y="1821"/>
              <a:chExt cx="178" cy="246"/>
            </a:xfrm>
            <a:solidFill>
              <a:srgbClr val="0078D7"/>
            </a:solidFill>
          </p:grpSpPr>
          <p:sp>
            <p:nvSpPr>
              <p:cNvPr id="871" name="Freeform 5"/>
              <p:cNvSpPr>
                <a:spLocks/>
              </p:cNvSpPr>
              <p:nvPr/>
            </p:nvSpPr>
            <p:spPr bwMode="auto">
              <a:xfrm>
                <a:off x="4189" y="1821"/>
                <a:ext cx="144" cy="214"/>
              </a:xfrm>
              <a:custGeom>
                <a:avLst/>
                <a:gdLst>
                  <a:gd name="T0" fmla="*/ 144 w 144"/>
                  <a:gd name="T1" fmla="*/ 50 h 214"/>
                  <a:gd name="T2" fmla="*/ 144 w 144"/>
                  <a:gd name="T3" fmla="*/ 214 h 214"/>
                  <a:gd name="T4" fmla="*/ 0 w 144"/>
                  <a:gd name="T5" fmla="*/ 214 h 214"/>
                  <a:gd name="T6" fmla="*/ 0 w 144"/>
                  <a:gd name="T7" fmla="*/ 0 h 214"/>
                  <a:gd name="T8" fmla="*/ 98 w 144"/>
                  <a:gd name="T9" fmla="*/ 0 h 214"/>
                  <a:gd name="T10" fmla="*/ 144 w 144"/>
                  <a:gd name="T11" fmla="*/ 5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214">
                    <a:moveTo>
                      <a:pt x="144" y="50"/>
                    </a:moveTo>
                    <a:lnTo>
                      <a:pt x="144" y="214"/>
                    </a:lnTo>
                    <a:lnTo>
                      <a:pt x="0" y="214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44" y="5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283" y="1823"/>
                <a:ext cx="54" cy="52"/>
              </a:xfrm>
              <a:custGeom>
                <a:avLst/>
                <a:gdLst>
                  <a:gd name="T0" fmla="*/ 0 w 54"/>
                  <a:gd name="T1" fmla="*/ 0 h 52"/>
                  <a:gd name="T2" fmla="*/ 0 w 54"/>
                  <a:gd name="T3" fmla="*/ 52 h 52"/>
                  <a:gd name="T4" fmla="*/ 54 w 54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52">
                    <a:moveTo>
                      <a:pt x="0" y="0"/>
                    </a:moveTo>
                    <a:lnTo>
                      <a:pt x="0" y="52"/>
                    </a:lnTo>
                    <a:lnTo>
                      <a:pt x="54" y="52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873" name="Freeform 7"/>
              <p:cNvSpPr>
                <a:spLocks/>
              </p:cNvSpPr>
              <p:nvPr/>
            </p:nvSpPr>
            <p:spPr bwMode="auto">
              <a:xfrm>
                <a:off x="4159" y="1855"/>
                <a:ext cx="144" cy="212"/>
              </a:xfrm>
              <a:custGeom>
                <a:avLst/>
                <a:gdLst>
                  <a:gd name="T0" fmla="*/ 144 w 144"/>
                  <a:gd name="T1" fmla="*/ 180 h 212"/>
                  <a:gd name="T2" fmla="*/ 144 w 144"/>
                  <a:gd name="T3" fmla="*/ 212 h 212"/>
                  <a:gd name="T4" fmla="*/ 0 w 144"/>
                  <a:gd name="T5" fmla="*/ 212 h 212"/>
                  <a:gd name="T6" fmla="*/ 0 w 144"/>
                  <a:gd name="T7" fmla="*/ 0 h 212"/>
                  <a:gd name="T8" fmla="*/ 30 w 144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12">
                    <a:moveTo>
                      <a:pt x="144" y="180"/>
                    </a:moveTo>
                    <a:lnTo>
                      <a:pt x="144" y="212"/>
                    </a:lnTo>
                    <a:lnTo>
                      <a:pt x="0" y="212"/>
                    </a:lnTo>
                    <a:lnTo>
                      <a:pt x="0" y="0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cxnSp>
        <p:nvCxnSpPr>
          <p:cNvPr id="916" name="Straight Connector 915"/>
          <p:cNvCxnSpPr/>
          <p:nvPr/>
        </p:nvCxnSpPr>
        <p:spPr>
          <a:xfrm flipV="1">
            <a:off x="5050468" y="4872925"/>
            <a:ext cx="970852" cy="672128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5" name="Straight Connector 924"/>
          <p:cNvCxnSpPr/>
          <p:nvPr/>
        </p:nvCxnSpPr>
        <p:spPr>
          <a:xfrm flipV="1">
            <a:off x="9381960" y="5040956"/>
            <a:ext cx="1082872" cy="728137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26" name="Straight Connector 925"/>
          <p:cNvCxnSpPr/>
          <p:nvPr/>
        </p:nvCxnSpPr>
        <p:spPr>
          <a:xfrm flipH="1">
            <a:off x="9456640" y="3005901"/>
            <a:ext cx="1194896" cy="97085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39" name="Straight Connector 938"/>
          <p:cNvCxnSpPr/>
          <p:nvPr/>
        </p:nvCxnSpPr>
        <p:spPr>
          <a:xfrm>
            <a:off x="7888344" y="3827391"/>
            <a:ext cx="1493617" cy="1941703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945" name="Group 944"/>
          <p:cNvGrpSpPr/>
          <p:nvPr/>
        </p:nvGrpSpPr>
        <p:grpSpPr>
          <a:xfrm>
            <a:off x="10157986" y="4732387"/>
            <a:ext cx="492894" cy="492894"/>
            <a:chOff x="457200" y="4233356"/>
            <a:chExt cx="502920" cy="502920"/>
          </a:xfrm>
        </p:grpSpPr>
        <p:sp>
          <p:nvSpPr>
            <p:cNvPr id="946" name="Oval 945"/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47" name="Group 18"/>
            <p:cNvGrpSpPr>
              <a:grpSpLocks noChangeAspect="1"/>
            </p:cNvGrpSpPr>
            <p:nvPr/>
          </p:nvGrpSpPr>
          <p:grpSpPr bwMode="auto">
            <a:xfrm>
              <a:off x="594995" y="4370516"/>
              <a:ext cx="233680" cy="228600"/>
              <a:chOff x="3825" y="2115"/>
              <a:chExt cx="184" cy="180"/>
            </a:xfrm>
          </p:grpSpPr>
          <p:sp>
            <p:nvSpPr>
              <p:cNvPr id="948" name="Freeform 19"/>
              <p:cNvSpPr>
                <a:spLocks/>
              </p:cNvSpPr>
              <p:nvPr/>
            </p:nvSpPr>
            <p:spPr bwMode="auto">
              <a:xfrm>
                <a:off x="3825" y="2115"/>
                <a:ext cx="172" cy="180"/>
              </a:xfrm>
              <a:custGeom>
                <a:avLst/>
                <a:gdLst>
                  <a:gd name="T0" fmla="*/ 79 w 86"/>
                  <a:gd name="T1" fmla="*/ 51 h 89"/>
                  <a:gd name="T2" fmla="*/ 79 w 86"/>
                  <a:gd name="T3" fmla="*/ 44 h 89"/>
                  <a:gd name="T4" fmla="*/ 78 w 86"/>
                  <a:gd name="T5" fmla="*/ 34 h 89"/>
                  <a:gd name="T6" fmla="*/ 86 w 86"/>
                  <a:gd name="T7" fmla="*/ 30 h 89"/>
                  <a:gd name="T8" fmla="*/ 77 w 86"/>
                  <a:gd name="T9" fmla="*/ 15 h 89"/>
                  <a:gd name="T10" fmla="*/ 70 w 86"/>
                  <a:gd name="T11" fmla="*/ 19 h 89"/>
                  <a:gd name="T12" fmla="*/ 51 w 86"/>
                  <a:gd name="T13" fmla="*/ 8 h 89"/>
                  <a:gd name="T14" fmla="*/ 51 w 86"/>
                  <a:gd name="T15" fmla="*/ 0 h 89"/>
                  <a:gd name="T16" fmla="*/ 34 w 86"/>
                  <a:gd name="T17" fmla="*/ 0 h 89"/>
                  <a:gd name="T18" fmla="*/ 34 w 86"/>
                  <a:gd name="T19" fmla="*/ 9 h 89"/>
                  <a:gd name="T20" fmla="*/ 16 w 86"/>
                  <a:gd name="T21" fmla="*/ 19 h 89"/>
                  <a:gd name="T22" fmla="*/ 8 w 86"/>
                  <a:gd name="T23" fmla="*/ 15 h 89"/>
                  <a:gd name="T24" fmla="*/ 0 w 86"/>
                  <a:gd name="T25" fmla="*/ 30 h 89"/>
                  <a:gd name="T26" fmla="*/ 8 w 86"/>
                  <a:gd name="T27" fmla="*/ 34 h 89"/>
                  <a:gd name="T28" fmla="*/ 6 w 86"/>
                  <a:gd name="T29" fmla="*/ 44 h 89"/>
                  <a:gd name="T30" fmla="*/ 8 w 86"/>
                  <a:gd name="T31" fmla="*/ 54 h 89"/>
                  <a:gd name="T32" fmla="*/ 0 w 86"/>
                  <a:gd name="T33" fmla="*/ 58 h 89"/>
                  <a:gd name="T34" fmla="*/ 8 w 86"/>
                  <a:gd name="T35" fmla="*/ 73 h 89"/>
                  <a:gd name="T36" fmla="*/ 16 w 86"/>
                  <a:gd name="T37" fmla="*/ 69 h 89"/>
                  <a:gd name="T38" fmla="*/ 34 w 86"/>
                  <a:gd name="T39" fmla="*/ 79 h 89"/>
                  <a:gd name="T40" fmla="*/ 34 w 86"/>
                  <a:gd name="T41" fmla="*/ 89 h 89"/>
                  <a:gd name="T42" fmla="*/ 51 w 86"/>
                  <a:gd name="T43" fmla="*/ 89 h 89"/>
                  <a:gd name="T44" fmla="*/ 51 w 86"/>
                  <a:gd name="T45" fmla="*/ 80 h 89"/>
                  <a:gd name="T46" fmla="*/ 63 w 86"/>
                  <a:gd name="T47" fmla="*/ 7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" h="89">
                    <a:moveTo>
                      <a:pt x="79" y="51"/>
                    </a:moveTo>
                    <a:cubicBezTo>
                      <a:pt x="79" y="48"/>
                      <a:pt x="79" y="46"/>
                      <a:pt x="79" y="44"/>
                    </a:cubicBezTo>
                    <a:cubicBezTo>
                      <a:pt x="79" y="41"/>
                      <a:pt x="79" y="37"/>
                      <a:pt x="78" y="34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5" y="14"/>
                      <a:pt x="58" y="10"/>
                      <a:pt x="51" y="8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7" y="10"/>
                      <a:pt x="21" y="14"/>
                      <a:pt x="16" y="19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7" y="37"/>
                      <a:pt x="6" y="41"/>
                      <a:pt x="6" y="44"/>
                    </a:cubicBezTo>
                    <a:cubicBezTo>
                      <a:pt x="6" y="48"/>
                      <a:pt x="7" y="51"/>
                      <a:pt x="8" y="5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21" y="74"/>
                      <a:pt x="27" y="78"/>
                      <a:pt x="34" y="79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51" y="89"/>
                      <a:pt x="51" y="89"/>
                      <a:pt x="51" y="89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5" y="79"/>
                      <a:pt x="60" y="77"/>
                      <a:pt x="63" y="74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49" name="Freeform 20"/>
              <p:cNvSpPr>
                <a:spLocks/>
              </p:cNvSpPr>
              <p:nvPr/>
            </p:nvSpPr>
            <p:spPr bwMode="auto">
              <a:xfrm>
                <a:off x="3869" y="2162"/>
                <a:ext cx="62" cy="78"/>
              </a:xfrm>
              <a:custGeom>
                <a:avLst/>
                <a:gdLst>
                  <a:gd name="T0" fmla="*/ 9 w 31"/>
                  <a:gd name="T1" fmla="*/ 39 h 39"/>
                  <a:gd name="T2" fmla="*/ 0 w 31"/>
                  <a:gd name="T3" fmla="*/ 21 h 39"/>
                  <a:gd name="T4" fmla="*/ 21 w 31"/>
                  <a:gd name="T5" fmla="*/ 0 h 39"/>
                  <a:gd name="T6" fmla="*/ 31 w 31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9">
                    <a:moveTo>
                      <a:pt x="9" y="39"/>
                    </a:moveTo>
                    <a:cubicBezTo>
                      <a:pt x="3" y="35"/>
                      <a:pt x="0" y="29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25" y="0"/>
                      <a:pt x="28" y="1"/>
                      <a:pt x="31" y="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50" name="Freeform 21"/>
              <p:cNvSpPr>
                <a:spLocks/>
              </p:cNvSpPr>
              <p:nvPr/>
            </p:nvSpPr>
            <p:spPr bwMode="auto">
              <a:xfrm>
                <a:off x="3889" y="2178"/>
                <a:ext cx="120" cy="95"/>
              </a:xfrm>
              <a:custGeom>
                <a:avLst/>
                <a:gdLst>
                  <a:gd name="T0" fmla="*/ 12 w 60"/>
                  <a:gd name="T1" fmla="*/ 8 h 47"/>
                  <a:gd name="T2" fmla="*/ 14 w 60"/>
                  <a:gd name="T3" fmla="*/ 14 h 47"/>
                  <a:gd name="T4" fmla="*/ 9 w 60"/>
                  <a:gd name="T5" fmla="*/ 15 h 47"/>
                  <a:gd name="T6" fmla="*/ 1 w 60"/>
                  <a:gd name="T7" fmla="*/ 10 h 47"/>
                  <a:gd name="T8" fmla="*/ 0 w 60"/>
                  <a:gd name="T9" fmla="*/ 16 h 47"/>
                  <a:gd name="T10" fmla="*/ 15 w 60"/>
                  <a:gd name="T11" fmla="*/ 26 h 47"/>
                  <a:gd name="T12" fmla="*/ 19 w 60"/>
                  <a:gd name="T13" fmla="*/ 25 h 47"/>
                  <a:gd name="T14" fmla="*/ 49 w 60"/>
                  <a:gd name="T15" fmla="*/ 45 h 47"/>
                  <a:gd name="T16" fmla="*/ 50 w 60"/>
                  <a:gd name="T17" fmla="*/ 45 h 47"/>
                  <a:gd name="T18" fmla="*/ 55 w 60"/>
                  <a:gd name="T19" fmla="*/ 47 h 47"/>
                  <a:gd name="T20" fmla="*/ 60 w 60"/>
                  <a:gd name="T21" fmla="*/ 40 h 47"/>
                  <a:gd name="T22" fmla="*/ 55 w 60"/>
                  <a:gd name="T23" fmla="*/ 36 h 47"/>
                  <a:gd name="T24" fmla="*/ 26 w 60"/>
                  <a:gd name="T25" fmla="*/ 14 h 47"/>
                  <a:gd name="T26" fmla="*/ 25 w 60"/>
                  <a:gd name="T27" fmla="*/ 12 h 47"/>
                  <a:gd name="T28" fmla="*/ 11 w 60"/>
                  <a:gd name="T29" fmla="*/ 1 h 47"/>
                  <a:gd name="T30" fmla="*/ 6 w 60"/>
                  <a:gd name="T31" fmla="*/ 3 h 47"/>
                  <a:gd name="T32" fmla="*/ 12 w 60"/>
                  <a:gd name="T33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47">
                    <a:moveTo>
                      <a:pt x="12" y="8"/>
                    </a:moveTo>
                    <a:cubicBezTo>
                      <a:pt x="12" y="8"/>
                      <a:pt x="15" y="11"/>
                      <a:pt x="14" y="14"/>
                    </a:cubicBezTo>
                    <a:cubicBezTo>
                      <a:pt x="12" y="17"/>
                      <a:pt x="9" y="15"/>
                      <a:pt x="9" y="1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2"/>
                      <a:pt x="0" y="14"/>
                      <a:pt x="0" y="16"/>
                    </a:cubicBezTo>
                    <a:cubicBezTo>
                      <a:pt x="1" y="23"/>
                      <a:pt x="8" y="28"/>
                      <a:pt x="15" y="26"/>
                    </a:cubicBezTo>
                    <a:cubicBezTo>
                      <a:pt x="17" y="26"/>
                      <a:pt x="18" y="26"/>
                      <a:pt x="19" y="2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2" y="47"/>
                      <a:pt x="53" y="47"/>
                      <a:pt x="55" y="47"/>
                    </a:cubicBezTo>
                    <a:cubicBezTo>
                      <a:pt x="58" y="46"/>
                      <a:pt x="60" y="44"/>
                      <a:pt x="60" y="40"/>
                    </a:cubicBezTo>
                    <a:cubicBezTo>
                      <a:pt x="59" y="38"/>
                      <a:pt x="57" y="37"/>
                      <a:pt x="55" y="3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3"/>
                      <a:pt x="26" y="13"/>
                      <a:pt x="25" y="12"/>
                    </a:cubicBezTo>
                    <a:cubicBezTo>
                      <a:pt x="24" y="5"/>
                      <a:pt x="17" y="0"/>
                      <a:pt x="11" y="1"/>
                    </a:cubicBezTo>
                    <a:cubicBezTo>
                      <a:pt x="9" y="2"/>
                      <a:pt x="7" y="2"/>
                      <a:pt x="6" y="3"/>
                    </a:cubicBezTo>
                    <a:lnTo>
                      <a:pt x="12" y="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72" name="Group 971"/>
          <p:cNvGrpSpPr/>
          <p:nvPr/>
        </p:nvGrpSpPr>
        <p:grpSpPr>
          <a:xfrm>
            <a:off x="7636293" y="3603840"/>
            <a:ext cx="492894" cy="492894"/>
            <a:chOff x="457200" y="2841460"/>
            <a:chExt cx="502920" cy="502920"/>
          </a:xfrm>
        </p:grpSpPr>
        <p:sp>
          <p:nvSpPr>
            <p:cNvPr id="973" name="Oval 972"/>
            <p:cNvSpPr/>
            <p:nvPr/>
          </p:nvSpPr>
          <p:spPr bwMode="auto">
            <a:xfrm>
              <a:off x="457200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74" name="Group 59"/>
            <p:cNvGrpSpPr>
              <a:grpSpLocks noChangeAspect="1"/>
            </p:cNvGrpSpPr>
            <p:nvPr/>
          </p:nvGrpSpPr>
          <p:grpSpPr bwMode="auto">
            <a:xfrm>
              <a:off x="602672" y="3001480"/>
              <a:ext cx="211976" cy="182880"/>
              <a:chOff x="897" y="1587"/>
              <a:chExt cx="357" cy="308"/>
            </a:xfrm>
            <a:solidFill>
              <a:srgbClr val="0078D7"/>
            </a:solidFill>
          </p:grpSpPr>
          <p:sp>
            <p:nvSpPr>
              <p:cNvPr id="975" name="Line 60"/>
              <p:cNvSpPr>
                <a:spLocks noChangeShapeType="1"/>
              </p:cNvSpPr>
              <p:nvPr/>
            </p:nvSpPr>
            <p:spPr bwMode="auto">
              <a:xfrm flipV="1">
                <a:off x="950" y="1587"/>
                <a:ext cx="0" cy="308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6" name="Freeform 61"/>
              <p:cNvSpPr>
                <a:spLocks/>
              </p:cNvSpPr>
              <p:nvPr/>
            </p:nvSpPr>
            <p:spPr bwMode="auto">
              <a:xfrm>
                <a:off x="897" y="1587"/>
                <a:ext cx="108" cy="54"/>
              </a:xfrm>
              <a:custGeom>
                <a:avLst/>
                <a:gdLst>
                  <a:gd name="T0" fmla="*/ 0 w 108"/>
                  <a:gd name="T1" fmla="*/ 54 h 54"/>
                  <a:gd name="T2" fmla="*/ 53 w 108"/>
                  <a:gd name="T3" fmla="*/ 0 h 54"/>
                  <a:gd name="T4" fmla="*/ 108 w 108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0" y="54"/>
                    </a:moveTo>
                    <a:lnTo>
                      <a:pt x="53" y="0"/>
                    </a:lnTo>
                    <a:lnTo>
                      <a:pt x="108" y="54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7" name="Freeform 62"/>
              <p:cNvSpPr>
                <a:spLocks/>
              </p:cNvSpPr>
              <p:nvPr/>
            </p:nvSpPr>
            <p:spPr bwMode="auto">
              <a:xfrm>
                <a:off x="897" y="1841"/>
                <a:ext cx="108" cy="54"/>
              </a:xfrm>
              <a:custGeom>
                <a:avLst/>
                <a:gdLst>
                  <a:gd name="T0" fmla="*/ 108 w 108"/>
                  <a:gd name="T1" fmla="*/ 0 h 54"/>
                  <a:gd name="T2" fmla="*/ 53 w 108"/>
                  <a:gd name="T3" fmla="*/ 54 h 54"/>
                  <a:gd name="T4" fmla="*/ 0 w 108"/>
                  <a:gd name="T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54">
                    <a:moveTo>
                      <a:pt x="108" y="0"/>
                    </a:moveTo>
                    <a:lnTo>
                      <a:pt x="53" y="5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8" name="Line 63"/>
              <p:cNvSpPr>
                <a:spLocks noChangeShapeType="1"/>
              </p:cNvSpPr>
              <p:nvPr/>
            </p:nvSpPr>
            <p:spPr bwMode="auto">
              <a:xfrm>
                <a:off x="1057" y="1627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79" name="Line 64"/>
              <p:cNvSpPr>
                <a:spLocks noChangeShapeType="1"/>
              </p:cNvSpPr>
              <p:nvPr/>
            </p:nvSpPr>
            <p:spPr bwMode="auto">
              <a:xfrm>
                <a:off x="1057" y="1869"/>
                <a:ext cx="197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0" name="Line 65"/>
              <p:cNvSpPr>
                <a:spLocks noChangeShapeType="1"/>
              </p:cNvSpPr>
              <p:nvPr/>
            </p:nvSpPr>
            <p:spPr bwMode="auto">
              <a:xfrm>
                <a:off x="1012" y="178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1" name="Line 66"/>
              <p:cNvSpPr>
                <a:spLocks noChangeShapeType="1"/>
              </p:cNvSpPr>
              <p:nvPr/>
            </p:nvSpPr>
            <p:spPr bwMode="auto">
              <a:xfrm>
                <a:off x="1012" y="1708"/>
                <a:ext cx="242" cy="0"/>
              </a:xfrm>
              <a:prstGeom prst="lin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82" name="Group 981"/>
          <p:cNvGrpSpPr/>
          <p:nvPr/>
        </p:nvGrpSpPr>
        <p:grpSpPr>
          <a:xfrm>
            <a:off x="3255510" y="5490915"/>
            <a:ext cx="492894" cy="492894"/>
            <a:chOff x="4297892" y="4233356"/>
            <a:chExt cx="502920" cy="502920"/>
          </a:xfrm>
        </p:grpSpPr>
        <p:sp>
          <p:nvSpPr>
            <p:cNvPr id="983" name="Oval 982"/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984" name="Group 983"/>
            <p:cNvGrpSpPr>
              <a:grpSpLocks noChangeAspect="1"/>
            </p:cNvGrpSpPr>
            <p:nvPr/>
          </p:nvGrpSpPr>
          <p:grpSpPr>
            <a:xfrm>
              <a:off x="4457912" y="4387032"/>
              <a:ext cx="182880" cy="195568"/>
              <a:chOff x="7621033" y="3475768"/>
              <a:chExt cx="200024" cy="213901"/>
            </a:xfrm>
            <a:solidFill>
              <a:srgbClr val="0078D7"/>
            </a:solidFill>
          </p:grpSpPr>
          <p:sp>
            <p:nvSpPr>
              <p:cNvPr id="985" name="Freeform 20"/>
              <p:cNvSpPr>
                <a:spLocks/>
              </p:cNvSpPr>
              <p:nvPr/>
            </p:nvSpPr>
            <p:spPr bwMode="auto">
              <a:xfrm>
                <a:off x="7623015" y="3475768"/>
                <a:ext cx="189315" cy="207157"/>
              </a:xfrm>
              <a:custGeom>
                <a:avLst/>
                <a:gdLst>
                  <a:gd name="T0" fmla="*/ 96 w 96"/>
                  <a:gd name="T1" fmla="*/ 48 h 104"/>
                  <a:gd name="T2" fmla="*/ 48 w 96"/>
                  <a:gd name="T3" fmla="*/ 0 h 104"/>
                  <a:gd name="T4" fmla="*/ 0 w 96"/>
                  <a:gd name="T5" fmla="*/ 48 h 104"/>
                  <a:gd name="T6" fmla="*/ 0 w 96"/>
                  <a:gd name="T7" fmla="*/ 87 h 104"/>
                  <a:gd name="T8" fmla="*/ 14 w 96"/>
                  <a:gd name="T9" fmla="*/ 103 h 104"/>
                  <a:gd name="T10" fmla="*/ 35 w 96"/>
                  <a:gd name="T11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04">
                    <a:moveTo>
                      <a:pt x="96" y="48"/>
                    </a:moveTo>
                    <a:cubicBezTo>
                      <a:pt x="96" y="21"/>
                      <a:pt x="75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4" y="101"/>
                      <a:pt x="14" y="103"/>
                    </a:cubicBezTo>
                    <a:cubicBezTo>
                      <a:pt x="24" y="104"/>
                      <a:pt x="35" y="103"/>
                      <a:pt x="35" y="103"/>
                    </a:cubicBezTo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6" name="Freeform 21"/>
              <p:cNvSpPr>
                <a:spLocks/>
              </p:cNvSpPr>
              <p:nvPr/>
            </p:nvSpPr>
            <p:spPr bwMode="auto">
              <a:xfrm>
                <a:off x="7621033" y="3566957"/>
                <a:ext cx="33700" cy="70374"/>
              </a:xfrm>
              <a:custGeom>
                <a:avLst/>
                <a:gdLst>
                  <a:gd name="T0" fmla="*/ 17 w 17"/>
                  <a:gd name="T1" fmla="*/ 1 h 35"/>
                  <a:gd name="T2" fmla="*/ 17 w 17"/>
                  <a:gd name="T3" fmla="*/ 34 h 35"/>
                  <a:gd name="T4" fmla="*/ 1 w 17"/>
                  <a:gd name="T5" fmla="*/ 30 h 35"/>
                  <a:gd name="T6" fmla="*/ 1 w 17"/>
                  <a:gd name="T7" fmla="*/ 5 h 35"/>
                  <a:gd name="T8" fmla="*/ 17 w 17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5">
                    <a:moveTo>
                      <a:pt x="17" y="1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" y="35"/>
                      <a:pt x="1" y="30"/>
                    </a:cubicBezTo>
                    <a:cubicBezTo>
                      <a:pt x="1" y="26"/>
                      <a:pt x="1" y="5"/>
                      <a:pt x="1" y="5"/>
                    </a:cubicBezTo>
                    <a:cubicBezTo>
                      <a:pt x="1" y="5"/>
                      <a:pt x="0" y="0"/>
                      <a:pt x="17" y="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7" name="Oval 22"/>
              <p:cNvSpPr>
                <a:spLocks noChangeArrowheads="1"/>
              </p:cNvSpPr>
              <p:nvPr/>
            </p:nvSpPr>
            <p:spPr bwMode="auto">
              <a:xfrm>
                <a:off x="7674557" y="3661916"/>
                <a:ext cx="29735" cy="27753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988" name="Oval 23"/>
              <p:cNvSpPr>
                <a:spLocks noChangeArrowheads="1"/>
              </p:cNvSpPr>
              <p:nvPr/>
            </p:nvSpPr>
            <p:spPr bwMode="auto">
              <a:xfrm>
                <a:off x="7793304" y="3561408"/>
                <a:ext cx="27753" cy="29735"/>
              </a:xfrm>
              <a:prstGeom prst="ellipse">
                <a:avLst/>
              </a:prstGeom>
              <a:grpFill/>
              <a:ln w="12700" cap="flat">
                <a:solidFill>
                  <a:srgbClr val="0078D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996" name="Group 995"/>
          <p:cNvGrpSpPr/>
          <p:nvPr/>
        </p:nvGrpSpPr>
        <p:grpSpPr>
          <a:xfrm>
            <a:off x="126080" y="2277055"/>
            <a:ext cx="12114008" cy="3672486"/>
            <a:chOff x="126878" y="2753588"/>
            <a:chExt cx="12360426" cy="3747190"/>
          </a:xfrm>
        </p:grpSpPr>
        <p:sp>
          <p:nvSpPr>
            <p:cNvPr id="1006" name="Customer text"/>
            <p:cNvSpPr/>
            <p:nvPr/>
          </p:nvSpPr>
          <p:spPr>
            <a:xfrm>
              <a:off x="5297152" y="4206109"/>
              <a:ext cx="1219944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Forecast</a:t>
              </a:r>
            </a:p>
          </p:txBody>
        </p:sp>
        <p:sp>
          <p:nvSpPr>
            <p:cNvPr id="1007" name="Customer text"/>
            <p:cNvSpPr/>
            <p:nvPr/>
          </p:nvSpPr>
          <p:spPr>
            <a:xfrm>
              <a:off x="10859674" y="5293833"/>
              <a:ext cx="1627630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Equipment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maintenance</a:t>
              </a:r>
            </a:p>
          </p:txBody>
        </p:sp>
        <p:sp>
          <p:nvSpPr>
            <p:cNvPr id="1008" name="Customer text"/>
            <p:cNvSpPr/>
            <p:nvPr/>
          </p:nvSpPr>
          <p:spPr>
            <a:xfrm>
              <a:off x="8212121" y="4192616"/>
              <a:ext cx="1179024" cy="263492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Accounts</a:t>
              </a:r>
            </a:p>
          </p:txBody>
        </p:sp>
        <p:sp>
          <p:nvSpPr>
            <p:cNvPr id="1010" name="Customer text"/>
            <p:cNvSpPr/>
            <p:nvPr/>
          </p:nvSpPr>
          <p:spPr>
            <a:xfrm>
              <a:off x="2096107" y="6067791"/>
              <a:ext cx="1231648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Service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requests</a:t>
              </a:r>
            </a:p>
          </p:txBody>
        </p:sp>
        <p:sp>
          <p:nvSpPr>
            <p:cNvPr id="1011" name="Customer text"/>
            <p:cNvSpPr/>
            <p:nvPr/>
          </p:nvSpPr>
          <p:spPr>
            <a:xfrm>
              <a:off x="7315398" y="3486541"/>
              <a:ext cx="1071692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Orders</a:t>
              </a:r>
            </a:p>
          </p:txBody>
        </p:sp>
        <p:sp>
          <p:nvSpPr>
            <p:cNvPr id="1012" name="Customer text"/>
            <p:cNvSpPr/>
            <p:nvPr/>
          </p:nvSpPr>
          <p:spPr>
            <a:xfrm>
              <a:off x="937087" y="4907946"/>
              <a:ext cx="1190684" cy="432987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Support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case</a:t>
              </a:r>
            </a:p>
          </p:txBody>
        </p:sp>
        <p:sp>
          <p:nvSpPr>
            <p:cNvPr id="1013" name="Customer text"/>
            <p:cNvSpPr/>
            <p:nvPr/>
          </p:nvSpPr>
          <p:spPr>
            <a:xfrm>
              <a:off x="126878" y="2753588"/>
              <a:ext cx="1415010" cy="26358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Shipments</a:t>
              </a:r>
            </a:p>
          </p:txBody>
        </p:sp>
      </p:grpSp>
      <p:cxnSp>
        <p:nvCxnSpPr>
          <p:cNvPr id="1022" name="Straight Connector 1021"/>
          <p:cNvCxnSpPr/>
          <p:nvPr/>
        </p:nvCxnSpPr>
        <p:spPr>
          <a:xfrm flipH="1" flipV="1">
            <a:off x="3855575" y="4648883"/>
            <a:ext cx="1045534" cy="896172"/>
          </a:xfrm>
          <a:prstGeom prst="line">
            <a:avLst/>
          </a:prstGeom>
          <a:noFill/>
          <a:ln w="19050" cap="flat" cmpd="sng" algn="ctr">
            <a:solidFill>
              <a:srgbClr val="E1E1E1"/>
            </a:solidFill>
            <a:prstDash val="solid"/>
            <a:headEnd type="none"/>
            <a:tailEnd type="none"/>
          </a:ln>
          <a:effectLst/>
        </p:spPr>
      </p:cxnSp>
      <p:sp>
        <p:nvSpPr>
          <p:cNvPr id="266" name="Mobile node 1"/>
          <p:cNvSpPr/>
          <p:nvPr/>
        </p:nvSpPr>
        <p:spPr bwMode="auto">
          <a:xfrm>
            <a:off x="1235879" y="365175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7" name="Mobile node 1"/>
          <p:cNvSpPr/>
          <p:nvPr/>
        </p:nvSpPr>
        <p:spPr bwMode="auto">
          <a:xfrm>
            <a:off x="3693278" y="1859163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68" name="Mobile node 1"/>
          <p:cNvSpPr/>
          <p:nvPr/>
        </p:nvSpPr>
        <p:spPr bwMode="auto">
          <a:xfrm>
            <a:off x="4215623" y="3016634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2" name="Mobile node 1"/>
          <p:cNvSpPr/>
          <p:nvPr/>
        </p:nvSpPr>
        <p:spPr bwMode="auto">
          <a:xfrm>
            <a:off x="4868556" y="544435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3" name="Mobile node 1"/>
          <p:cNvSpPr/>
          <p:nvPr/>
        </p:nvSpPr>
        <p:spPr bwMode="auto">
          <a:xfrm>
            <a:off x="3663599" y="445902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4" name="Mobile node 1"/>
          <p:cNvSpPr/>
          <p:nvPr/>
        </p:nvSpPr>
        <p:spPr bwMode="auto">
          <a:xfrm>
            <a:off x="1787904" y="5604620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5" name="Mobile node 1"/>
          <p:cNvSpPr/>
          <p:nvPr/>
        </p:nvSpPr>
        <p:spPr bwMode="auto">
          <a:xfrm>
            <a:off x="5907312" y="4738001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6" name="Mobile node 1"/>
          <p:cNvSpPr/>
          <p:nvPr/>
        </p:nvSpPr>
        <p:spPr bwMode="auto">
          <a:xfrm>
            <a:off x="9308495" y="393073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7" name="Mobile node 1"/>
          <p:cNvSpPr/>
          <p:nvPr/>
        </p:nvSpPr>
        <p:spPr bwMode="auto">
          <a:xfrm>
            <a:off x="10519389" y="2921662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8" name="Mobile node 1"/>
          <p:cNvSpPr/>
          <p:nvPr/>
        </p:nvSpPr>
        <p:spPr bwMode="auto">
          <a:xfrm>
            <a:off x="8471556" y="46192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79" name="Mobile node 1"/>
          <p:cNvSpPr/>
          <p:nvPr/>
        </p:nvSpPr>
        <p:spPr bwMode="auto">
          <a:xfrm>
            <a:off x="8637756" y="264861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0" name="Mobile node 1"/>
          <p:cNvSpPr/>
          <p:nvPr/>
        </p:nvSpPr>
        <p:spPr bwMode="auto">
          <a:xfrm>
            <a:off x="6744254" y="216188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1" name="Mobile node 1"/>
          <p:cNvSpPr/>
          <p:nvPr/>
        </p:nvSpPr>
        <p:spPr bwMode="auto">
          <a:xfrm>
            <a:off x="6453401" y="3990097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2" name="Mobile node 1"/>
          <p:cNvSpPr/>
          <p:nvPr/>
        </p:nvSpPr>
        <p:spPr bwMode="auto">
          <a:xfrm>
            <a:off x="9255073" y="5652105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83" name="Mobile node 1"/>
          <p:cNvSpPr/>
          <p:nvPr/>
        </p:nvSpPr>
        <p:spPr bwMode="auto">
          <a:xfrm>
            <a:off x="5094115" y="229840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3" name="Mobile node 1">
            <a:extLst>
              <a:ext uri="{FF2B5EF4-FFF2-40B4-BE49-F238E27FC236}">
                <a16:creationId xmlns:a16="http://schemas.microsoft.com/office/drawing/2014/main" id="{8773B64D-6EF5-4340-9E96-954E196D443A}"/>
              </a:ext>
            </a:extLst>
          </p:cNvPr>
          <p:cNvSpPr/>
          <p:nvPr/>
        </p:nvSpPr>
        <p:spPr bwMode="auto">
          <a:xfrm>
            <a:off x="3060313" y="3277218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54" name="Mobile node 1">
            <a:extLst>
              <a:ext uri="{FF2B5EF4-FFF2-40B4-BE49-F238E27FC236}">
                <a16:creationId xmlns:a16="http://schemas.microsoft.com/office/drawing/2014/main" id="{FA1BDF4D-5F5C-4783-B225-3A5037DAD901}"/>
              </a:ext>
            </a:extLst>
          </p:cNvPr>
          <p:cNvSpPr/>
          <p:nvPr/>
        </p:nvSpPr>
        <p:spPr bwMode="auto">
          <a:xfrm>
            <a:off x="9410119" y="1723319"/>
            <a:ext cx="224042" cy="224042"/>
          </a:xfrm>
          <a:prstGeom prst="ellipse">
            <a:avLst/>
          </a:prstGeom>
          <a:solidFill>
            <a:srgbClr val="E1E1E1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06" rIns="0" bIns="4570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75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7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1FAA79F-F161-4C83-9A23-F9733964BE0D}"/>
              </a:ext>
            </a:extLst>
          </p:cNvPr>
          <p:cNvGrpSpPr/>
          <p:nvPr/>
        </p:nvGrpSpPr>
        <p:grpSpPr>
          <a:xfrm>
            <a:off x="1933368" y="1807311"/>
            <a:ext cx="8932904" cy="3847912"/>
            <a:chOff x="1971532" y="1842819"/>
            <a:chExt cx="9113320" cy="3925628"/>
          </a:xfrm>
        </p:grpSpPr>
        <p:sp>
          <p:nvSpPr>
            <p:cNvPr id="132" name="Customer text">
              <a:extLst>
                <a:ext uri="{FF2B5EF4-FFF2-40B4-BE49-F238E27FC236}">
                  <a16:creationId xmlns:a16="http://schemas.microsoft.com/office/drawing/2014/main" id="{FF507A4B-FCD9-4D18-B377-F470DF62E629}"/>
                </a:ext>
              </a:extLst>
            </p:cNvPr>
            <p:cNvSpPr/>
            <p:nvPr/>
          </p:nvSpPr>
          <p:spPr>
            <a:xfrm>
              <a:off x="9019615" y="4673707"/>
              <a:ext cx="130363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Meetings</a:t>
              </a:r>
            </a:p>
          </p:txBody>
        </p:sp>
        <p:sp>
          <p:nvSpPr>
            <p:cNvPr id="133" name="Customer text">
              <a:extLst>
                <a:ext uri="{FF2B5EF4-FFF2-40B4-BE49-F238E27FC236}">
                  <a16:creationId xmlns:a16="http://schemas.microsoft.com/office/drawing/2014/main" id="{D0EEC8E9-9653-4B4C-BD33-3A19BA979DC0}"/>
                </a:ext>
              </a:extLst>
            </p:cNvPr>
            <p:cNvSpPr/>
            <p:nvPr/>
          </p:nvSpPr>
          <p:spPr>
            <a:xfrm>
              <a:off x="9192471" y="2665455"/>
              <a:ext cx="148502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Documents</a:t>
              </a:r>
            </a:p>
          </p:txBody>
        </p:sp>
        <p:sp>
          <p:nvSpPr>
            <p:cNvPr id="134" name="Customer text">
              <a:extLst>
                <a:ext uri="{FF2B5EF4-FFF2-40B4-BE49-F238E27FC236}">
                  <a16:creationId xmlns:a16="http://schemas.microsoft.com/office/drawing/2014/main" id="{676A3424-93D9-4BD6-9981-DBE05BB65D3A}"/>
                </a:ext>
              </a:extLst>
            </p:cNvPr>
            <p:cNvSpPr/>
            <p:nvPr/>
          </p:nvSpPr>
          <p:spPr>
            <a:xfrm>
              <a:off x="5568433" y="2325197"/>
              <a:ext cx="1264629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Calendar</a:t>
              </a:r>
            </a:p>
          </p:txBody>
        </p:sp>
        <p:sp>
          <p:nvSpPr>
            <p:cNvPr id="135" name="Customer text">
              <a:extLst>
                <a:ext uri="{FF2B5EF4-FFF2-40B4-BE49-F238E27FC236}">
                  <a16:creationId xmlns:a16="http://schemas.microsoft.com/office/drawing/2014/main" id="{15DE4129-BC91-493D-AA8B-9ADD093B59BA}"/>
                </a:ext>
              </a:extLst>
            </p:cNvPr>
            <p:cNvSpPr/>
            <p:nvPr/>
          </p:nvSpPr>
          <p:spPr>
            <a:xfrm>
              <a:off x="6933896" y="3971309"/>
              <a:ext cx="946716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Email</a:t>
              </a:r>
            </a:p>
          </p:txBody>
        </p:sp>
        <p:sp>
          <p:nvSpPr>
            <p:cNvPr id="136" name="Customer text">
              <a:extLst>
                <a:ext uri="{FF2B5EF4-FFF2-40B4-BE49-F238E27FC236}">
                  <a16:creationId xmlns:a16="http://schemas.microsoft.com/office/drawing/2014/main" id="{30D108C0-7696-4A3F-8808-5D0BF3DF84CB}"/>
                </a:ext>
              </a:extLst>
            </p:cNvPr>
            <p:cNvSpPr/>
            <p:nvPr/>
          </p:nvSpPr>
          <p:spPr>
            <a:xfrm>
              <a:off x="1971532" y="1842819"/>
              <a:ext cx="170346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Tasks</a:t>
              </a:r>
            </a:p>
          </p:txBody>
        </p:sp>
        <p:sp>
          <p:nvSpPr>
            <p:cNvPr id="137" name="Customer text">
              <a:extLst>
                <a:ext uri="{FF2B5EF4-FFF2-40B4-BE49-F238E27FC236}">
                  <a16:creationId xmlns:a16="http://schemas.microsoft.com/office/drawing/2014/main" id="{DD9AECB7-0615-4C57-9A2A-07F54D5121AF}"/>
                </a:ext>
              </a:extLst>
            </p:cNvPr>
            <p:cNvSpPr/>
            <p:nvPr/>
          </p:nvSpPr>
          <p:spPr>
            <a:xfrm>
              <a:off x="9837775" y="3957294"/>
              <a:ext cx="1247077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Message</a:t>
              </a:r>
            </a:p>
          </p:txBody>
        </p:sp>
        <p:sp>
          <p:nvSpPr>
            <p:cNvPr id="138" name="Customer text">
              <a:extLst>
                <a:ext uri="{FF2B5EF4-FFF2-40B4-BE49-F238E27FC236}">
                  <a16:creationId xmlns:a16="http://schemas.microsoft.com/office/drawing/2014/main" id="{67929464-2480-47A8-8F9E-B904B2921A9A}"/>
                </a:ext>
              </a:extLst>
            </p:cNvPr>
            <p:cNvSpPr/>
            <p:nvPr/>
          </p:nvSpPr>
          <p:spPr>
            <a:xfrm>
              <a:off x="2559461" y="4513790"/>
              <a:ext cx="107739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People</a:t>
              </a:r>
            </a:p>
          </p:txBody>
        </p:sp>
        <p:sp>
          <p:nvSpPr>
            <p:cNvPr id="139" name="Customer text">
              <a:extLst>
                <a:ext uri="{FF2B5EF4-FFF2-40B4-BE49-F238E27FC236}">
                  <a16:creationId xmlns:a16="http://schemas.microsoft.com/office/drawing/2014/main" id="{79E61F19-A959-463A-A54B-FF2D47B67319}"/>
                </a:ext>
              </a:extLst>
            </p:cNvPr>
            <p:cNvSpPr/>
            <p:nvPr/>
          </p:nvSpPr>
          <p:spPr>
            <a:xfrm>
              <a:off x="3632759" y="5504898"/>
              <a:ext cx="1186614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Storage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367E81-3CBB-42C9-BCFF-C4EF50B044A1}"/>
              </a:ext>
            </a:extLst>
          </p:cNvPr>
          <p:cNvGrpSpPr/>
          <p:nvPr/>
        </p:nvGrpSpPr>
        <p:grpSpPr>
          <a:xfrm>
            <a:off x="4976263" y="2162856"/>
            <a:ext cx="492894" cy="492894"/>
            <a:chOff x="457200" y="4929305"/>
            <a:chExt cx="502920" cy="50292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E8C60-6264-4781-A838-D27586115799}"/>
                </a:ext>
              </a:extLst>
            </p:cNvPr>
            <p:cNvSpPr/>
            <p:nvPr/>
          </p:nvSpPr>
          <p:spPr bwMode="auto">
            <a:xfrm>
              <a:off x="457200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C0C7F08-8FC3-46B9-9FD5-B56D479420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8041" y="5082513"/>
              <a:ext cx="181238" cy="182880"/>
              <a:chOff x="-3570324" y="4569733"/>
              <a:chExt cx="222421" cy="224437"/>
            </a:xfrm>
          </p:grpSpPr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D4E6CFC3-A04A-4AA1-8EA6-38B3163615A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3570324" y="4591583"/>
                <a:ext cx="222421" cy="202587"/>
                <a:chOff x="4086" y="2775"/>
                <a:chExt cx="157" cy="143"/>
              </a:xfrm>
            </p:grpSpPr>
            <p:sp>
              <p:nvSpPr>
                <p:cNvPr id="147" name="Freeform 16">
                  <a:extLst>
                    <a:ext uri="{FF2B5EF4-FFF2-40B4-BE49-F238E27FC236}">
                      <a16:creationId xmlns:a16="http://schemas.microsoft.com/office/drawing/2014/main" id="{06AB6B32-4D09-4D07-9B68-C1A35A29F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6" y="2775"/>
                  <a:ext cx="155" cy="143"/>
                </a:xfrm>
                <a:custGeom>
                  <a:avLst/>
                  <a:gdLst>
                    <a:gd name="T0" fmla="*/ 155 w 155"/>
                    <a:gd name="T1" fmla="*/ 143 h 143"/>
                    <a:gd name="T2" fmla="*/ 0 w 155"/>
                    <a:gd name="T3" fmla="*/ 143 h 143"/>
                    <a:gd name="T4" fmla="*/ 0 w 155"/>
                    <a:gd name="T5" fmla="*/ 37 h 143"/>
                    <a:gd name="T6" fmla="*/ 0 w 155"/>
                    <a:gd name="T7" fmla="*/ 0 h 143"/>
                    <a:gd name="T8" fmla="*/ 155 w 155"/>
                    <a:gd name="T9" fmla="*/ 0 h 143"/>
                    <a:gd name="T10" fmla="*/ 155 w 155"/>
                    <a:gd name="T11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143">
                      <a:moveTo>
                        <a:pt x="155" y="143"/>
                      </a:moveTo>
                      <a:lnTo>
                        <a:pt x="0" y="143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155" y="0"/>
                      </a:lnTo>
                      <a:lnTo>
                        <a:pt x="155" y="143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48" name="Line 17">
                  <a:extLst>
                    <a:ext uri="{FF2B5EF4-FFF2-40B4-BE49-F238E27FC236}">
                      <a16:creationId xmlns:a16="http://schemas.microsoft.com/office/drawing/2014/main" id="{F49992E9-6771-4858-B2B8-4B8F3B582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86" y="2812"/>
                  <a:ext cx="157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D8DBC7A9-D083-4C08-8A84-CB50FBE5D9DF}"/>
                  </a:ext>
                </a:extLst>
              </p:cNvPr>
              <p:cNvGrpSpPr/>
              <p:nvPr/>
            </p:nvGrpSpPr>
            <p:grpSpPr>
              <a:xfrm>
                <a:off x="-3524143" y="4569733"/>
                <a:ext cx="130059" cy="41320"/>
                <a:chOff x="6531429" y="4365270"/>
                <a:chExt cx="176213" cy="55984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70CE190-57BD-445B-93A0-2AC3E600D9E2}"/>
                    </a:ext>
                  </a:extLst>
                </p:cNvPr>
                <p:cNvCxnSpPr/>
                <p:nvPr/>
              </p:nvCxnSpPr>
              <p:spPr>
                <a:xfrm flipV="1">
                  <a:off x="6531429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1F4C74A-EA7A-419C-9B16-5CAF8FDA394D}"/>
                    </a:ext>
                  </a:extLst>
                </p:cNvPr>
                <p:cNvCxnSpPr/>
                <p:nvPr/>
              </p:nvCxnSpPr>
              <p:spPr>
                <a:xfrm flipV="1">
                  <a:off x="6707642" y="4365270"/>
                  <a:ext cx="0" cy="55984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73488E9-D637-47C9-A858-8ED30AB77999}"/>
              </a:ext>
            </a:extLst>
          </p:cNvPr>
          <p:cNvGrpSpPr/>
          <p:nvPr/>
        </p:nvGrpSpPr>
        <p:grpSpPr>
          <a:xfrm>
            <a:off x="3553605" y="4308121"/>
            <a:ext cx="492894" cy="492894"/>
            <a:chOff x="457200" y="4233356"/>
            <a:chExt cx="502920" cy="50292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5FA14E9-A7BB-4195-8AB1-7E1DE7D33602}"/>
                </a:ext>
              </a:extLst>
            </p:cNvPr>
            <p:cNvSpPr/>
            <p:nvPr/>
          </p:nvSpPr>
          <p:spPr bwMode="auto">
            <a:xfrm>
              <a:off x="457200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E6F8ED9-BEF1-43AE-A0F3-399D23E7DF7E}"/>
                </a:ext>
              </a:extLst>
            </p:cNvPr>
            <p:cNvGrpSpPr/>
            <p:nvPr/>
          </p:nvGrpSpPr>
          <p:grpSpPr>
            <a:xfrm>
              <a:off x="617831" y="4393376"/>
              <a:ext cx="181658" cy="182880"/>
              <a:chOff x="617831" y="4393376"/>
              <a:chExt cx="181658" cy="18288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7627BFE-87C7-478C-BA40-800D9D94D1E9}"/>
                  </a:ext>
                </a:extLst>
              </p:cNvPr>
              <p:cNvGrpSpPr/>
              <p:nvPr/>
            </p:nvGrpSpPr>
            <p:grpSpPr>
              <a:xfrm>
                <a:off x="655168" y="4448176"/>
                <a:ext cx="70894" cy="77230"/>
                <a:chOff x="5790519" y="3043624"/>
                <a:chExt cx="256473" cy="279398"/>
              </a:xfrm>
            </p:grpSpPr>
            <p:sp>
              <p:nvSpPr>
                <p:cNvPr id="159" name="Oval 113">
                  <a:extLst>
                    <a:ext uri="{FF2B5EF4-FFF2-40B4-BE49-F238E27FC236}">
                      <a16:creationId xmlns:a16="http://schemas.microsoft.com/office/drawing/2014/main" id="{AD9C944C-A8C1-4079-9AB8-6CADD977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3533" y="3043624"/>
                  <a:ext cx="151878" cy="149012"/>
                </a:xfrm>
                <a:prstGeom prst="ellips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  <p:sp>
              <p:nvSpPr>
                <p:cNvPr id="160" name="Freeform 114">
                  <a:extLst>
                    <a:ext uri="{FF2B5EF4-FFF2-40B4-BE49-F238E27FC236}">
                      <a16:creationId xmlns:a16="http://schemas.microsoft.com/office/drawing/2014/main" id="{DFE36D9E-9262-4B45-A652-4C5E476B6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0519" y="3195501"/>
                  <a:ext cx="256473" cy="127521"/>
                </a:xfrm>
                <a:custGeom>
                  <a:avLst/>
                  <a:gdLst>
                    <a:gd name="T0" fmla="*/ 0 w 83"/>
                    <a:gd name="T1" fmla="*/ 41 h 41"/>
                    <a:gd name="T2" fmla="*/ 41 w 83"/>
                    <a:gd name="T3" fmla="*/ 0 h 41"/>
                    <a:gd name="T4" fmla="*/ 83 w 83"/>
                    <a:gd name="T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" h="41">
                      <a:moveTo>
                        <a:pt x="0" y="41"/>
                      </a:moveTo>
                      <a:cubicBezTo>
                        <a:pt x="0" y="18"/>
                        <a:pt x="19" y="0"/>
                        <a:pt x="41" y="0"/>
                      </a:cubicBezTo>
                      <a:cubicBezTo>
                        <a:pt x="64" y="0"/>
                        <a:pt x="83" y="18"/>
                        <a:pt x="83" y="41"/>
                      </a:cubicBez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endParaRPr>
                </a:p>
              </p:txBody>
            </p:sp>
          </p:grpSp>
          <p:sp>
            <p:nvSpPr>
              <p:cNvPr id="155" name="Rounded Rectangle 145">
                <a:extLst>
                  <a:ext uri="{FF2B5EF4-FFF2-40B4-BE49-F238E27FC236}">
                    <a16:creationId xmlns:a16="http://schemas.microsoft.com/office/drawing/2014/main" id="{3DDE7B96-1021-4727-899E-F6899B8621B8}"/>
                  </a:ext>
                </a:extLst>
              </p:cNvPr>
              <p:cNvSpPr/>
              <p:nvPr/>
            </p:nvSpPr>
            <p:spPr bwMode="auto">
              <a:xfrm>
                <a:off x="617831" y="4393376"/>
                <a:ext cx="181658" cy="180998"/>
              </a:xfrm>
              <a:prstGeom prst="roundRect">
                <a:avLst>
                  <a:gd name="adj" fmla="val 10746"/>
                </a:avLst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3D16EE9-1FE7-4F85-A001-D3C76653F474}"/>
                  </a:ext>
                </a:extLst>
              </p:cNvPr>
              <p:cNvCxnSpPr/>
              <p:nvPr/>
            </p:nvCxnSpPr>
            <p:spPr>
              <a:xfrm>
                <a:off x="755722" y="4395258"/>
                <a:ext cx="0" cy="180998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CEA4F93-57F0-4E39-AA44-9C5967FF7A1A}"/>
                  </a:ext>
                </a:extLst>
              </p:cNvPr>
              <p:cNvCxnSpPr/>
              <p:nvPr/>
            </p:nvCxnSpPr>
            <p:spPr>
              <a:xfrm>
                <a:off x="758086" y="4453527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E8259AD-2C5A-4354-9A20-CF39B496BB39}"/>
                  </a:ext>
                </a:extLst>
              </p:cNvPr>
              <p:cNvCxnSpPr/>
              <p:nvPr/>
            </p:nvCxnSpPr>
            <p:spPr>
              <a:xfrm>
                <a:off x="758086" y="4513181"/>
                <a:ext cx="3998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7EA0E37-4BDD-492D-A1F9-9CAFD27BAF68}"/>
              </a:ext>
            </a:extLst>
          </p:cNvPr>
          <p:cNvGrpSpPr/>
          <p:nvPr/>
        </p:nvGrpSpPr>
        <p:grpSpPr>
          <a:xfrm>
            <a:off x="8529526" y="2496377"/>
            <a:ext cx="492894" cy="492894"/>
            <a:chOff x="4297892" y="3537408"/>
            <a:chExt cx="502920" cy="502920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3CDA804-DB5A-4307-A023-0CC80A0EF8DC}"/>
                </a:ext>
              </a:extLst>
            </p:cNvPr>
            <p:cNvSpPr/>
            <p:nvPr/>
          </p:nvSpPr>
          <p:spPr bwMode="auto">
            <a:xfrm>
              <a:off x="4297892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E1148E1A-7708-4777-8131-BA2F029382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3811" y="3674568"/>
              <a:ext cx="171082" cy="228600"/>
              <a:chOff x="-1525209" y="4908418"/>
              <a:chExt cx="198086" cy="264682"/>
            </a:xfrm>
          </p:grpSpPr>
          <p:sp>
            <p:nvSpPr>
              <p:cNvPr id="164" name="Freeform 157">
                <a:extLst>
                  <a:ext uri="{FF2B5EF4-FFF2-40B4-BE49-F238E27FC236}">
                    <a16:creationId xmlns:a16="http://schemas.microsoft.com/office/drawing/2014/main" id="{175EE074-5895-4CEE-9BBD-D6C29551AFAA}"/>
                  </a:ext>
                </a:extLst>
              </p:cNvPr>
              <p:cNvSpPr/>
              <p:nvPr/>
            </p:nvSpPr>
            <p:spPr bwMode="auto">
              <a:xfrm>
                <a:off x="-1525209" y="4942142"/>
                <a:ext cx="163801" cy="230958"/>
              </a:xfrm>
              <a:custGeom>
                <a:avLst/>
                <a:gdLst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40314 w 186912"/>
                  <a:gd name="connsiteY2" fmla="*/ 225063 h 263545"/>
                  <a:gd name="connsiteX3" fmla="*/ 186912 w 186912"/>
                  <a:gd name="connsiteY3" fmla="*/ 225063 h 263545"/>
                  <a:gd name="connsiteX4" fmla="*/ 186912 w 186912"/>
                  <a:gd name="connsiteY4" fmla="*/ 263545 h 263545"/>
                  <a:gd name="connsiteX5" fmla="*/ 0 w 186912"/>
                  <a:gd name="connsiteY5" fmla="*/ 263545 h 263545"/>
                  <a:gd name="connsiteX0" fmla="*/ 0 w 186912"/>
                  <a:gd name="connsiteY0" fmla="*/ 0 h 263545"/>
                  <a:gd name="connsiteX1" fmla="*/ 40314 w 186912"/>
                  <a:gd name="connsiteY1" fmla="*/ 0 h 263545"/>
                  <a:gd name="connsiteX2" fmla="*/ 186912 w 186912"/>
                  <a:gd name="connsiteY2" fmla="*/ 225063 h 263545"/>
                  <a:gd name="connsiteX3" fmla="*/ 186912 w 186912"/>
                  <a:gd name="connsiteY3" fmla="*/ 263545 h 263545"/>
                  <a:gd name="connsiteX4" fmla="*/ 0 w 186912"/>
                  <a:gd name="connsiteY4" fmla="*/ 263545 h 263545"/>
                  <a:gd name="connsiteX5" fmla="*/ 0 w 186912"/>
                  <a:gd name="connsiteY5" fmla="*/ 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131754 w 186912"/>
                  <a:gd name="connsiteY4" fmla="*/ 91440 h 26354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40076 w 186912"/>
                  <a:gd name="connsiteY4" fmla="*/ 5715 h 263545"/>
                  <a:gd name="connsiteX0" fmla="*/ 186912 w 186912"/>
                  <a:gd name="connsiteY0" fmla="*/ 227683 h 266165"/>
                  <a:gd name="connsiteX1" fmla="*/ 186912 w 186912"/>
                  <a:gd name="connsiteY1" fmla="*/ 266165 h 266165"/>
                  <a:gd name="connsiteX2" fmla="*/ 0 w 186912"/>
                  <a:gd name="connsiteY2" fmla="*/ 266165 h 266165"/>
                  <a:gd name="connsiteX3" fmla="*/ 0 w 186912"/>
                  <a:gd name="connsiteY3" fmla="*/ 2620 h 266165"/>
                  <a:gd name="connsiteX4" fmla="*/ 38885 w 186912"/>
                  <a:gd name="connsiteY4" fmla="*/ 0 h 266165"/>
                  <a:gd name="connsiteX0" fmla="*/ 186912 w 186912"/>
                  <a:gd name="connsiteY0" fmla="*/ 225063 h 263545"/>
                  <a:gd name="connsiteX1" fmla="*/ 186912 w 186912"/>
                  <a:gd name="connsiteY1" fmla="*/ 263545 h 263545"/>
                  <a:gd name="connsiteX2" fmla="*/ 0 w 186912"/>
                  <a:gd name="connsiteY2" fmla="*/ 263545 h 263545"/>
                  <a:gd name="connsiteX3" fmla="*/ 0 w 186912"/>
                  <a:gd name="connsiteY3" fmla="*/ 0 h 263545"/>
                  <a:gd name="connsiteX4" fmla="*/ 35313 w 186912"/>
                  <a:gd name="connsiteY4" fmla="*/ 952 h 26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912" h="263545">
                    <a:moveTo>
                      <a:pt x="186912" y="225063"/>
                    </a:moveTo>
                    <a:lnTo>
                      <a:pt x="186912" y="263545"/>
                    </a:lnTo>
                    <a:lnTo>
                      <a:pt x="0" y="263545"/>
                    </a:lnTo>
                    <a:lnTo>
                      <a:pt x="0" y="0"/>
                    </a:lnTo>
                    <a:cubicBezTo>
                      <a:pt x="13438" y="0"/>
                      <a:pt x="35313" y="952"/>
                      <a:pt x="35313" y="952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E7F1EA7-DB21-4D1A-BB04-053BD98159BD}"/>
                  </a:ext>
                </a:extLst>
              </p:cNvPr>
              <p:cNvSpPr/>
              <p:nvPr/>
            </p:nvSpPr>
            <p:spPr bwMode="auto">
              <a:xfrm>
                <a:off x="-1490924" y="4908418"/>
                <a:ext cx="163801" cy="230958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0EDF47E-347E-42D3-954A-8A681585B01E}"/>
                  </a:ext>
                </a:extLst>
              </p:cNvPr>
              <p:cNvCxnSpPr/>
              <p:nvPr/>
            </p:nvCxnSpPr>
            <p:spPr>
              <a:xfrm>
                <a:off x="-1465230" y="5102441"/>
                <a:ext cx="115624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B216F0A-EC29-4B79-9432-3925B0ED8627}"/>
                  </a:ext>
                </a:extLst>
              </p:cNvPr>
              <p:cNvCxnSpPr/>
              <p:nvPr/>
            </p:nvCxnSpPr>
            <p:spPr>
              <a:xfrm>
                <a:off x="-1465230" y="506430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195F06D-15DE-4556-95BE-A8B2C8EE40F7}"/>
                  </a:ext>
                </a:extLst>
              </p:cNvPr>
              <p:cNvCxnSpPr/>
              <p:nvPr/>
            </p:nvCxnSpPr>
            <p:spPr>
              <a:xfrm>
                <a:off x="-1465230" y="5026160"/>
                <a:ext cx="8814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CFE56E9-4E1E-4404-BAB9-D8906531FF16}"/>
                  </a:ext>
                </a:extLst>
              </p:cNvPr>
              <p:cNvCxnSpPr/>
              <p:nvPr/>
            </p:nvCxnSpPr>
            <p:spPr>
              <a:xfrm>
                <a:off x="-1465230" y="498802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BBDD97F-39AC-4E0F-BDAC-CF9E8D4A778C}"/>
                  </a:ext>
                </a:extLst>
              </p:cNvPr>
              <p:cNvCxnSpPr/>
              <p:nvPr/>
            </p:nvCxnSpPr>
            <p:spPr>
              <a:xfrm>
                <a:off x="-1465230" y="4949881"/>
                <a:ext cx="112187" cy="0"/>
              </a:xfrm>
              <a:prstGeom prst="lin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05DBDED-21D9-4EEA-949B-BC8629EC9014}"/>
              </a:ext>
            </a:extLst>
          </p:cNvPr>
          <p:cNvGrpSpPr/>
          <p:nvPr/>
        </p:nvGrpSpPr>
        <p:grpSpPr>
          <a:xfrm>
            <a:off x="6326502" y="3776380"/>
            <a:ext cx="492894" cy="492894"/>
            <a:chOff x="4297892" y="2841460"/>
            <a:chExt cx="502920" cy="502920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A3CD1B9C-F6E7-4004-B5F7-DBCF862A6104}"/>
                </a:ext>
              </a:extLst>
            </p:cNvPr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5C48413-4E97-45BD-B8FC-303B4E3716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7912" y="3026530"/>
              <a:ext cx="182880" cy="132780"/>
              <a:chOff x="-4119757" y="5792140"/>
              <a:chExt cx="226376" cy="164360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5784AE5-9849-4213-BECA-DAC18F9AE330}"/>
                  </a:ext>
                </a:extLst>
              </p:cNvPr>
              <p:cNvSpPr/>
              <p:nvPr/>
            </p:nvSpPr>
            <p:spPr bwMode="auto">
              <a:xfrm>
                <a:off x="-4119011" y="5792140"/>
                <a:ext cx="224759" cy="164360"/>
              </a:xfrm>
              <a:prstGeom prst="rect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75" name="Isosceles Triangle 150">
                <a:extLst>
                  <a:ext uri="{FF2B5EF4-FFF2-40B4-BE49-F238E27FC236}">
                    <a16:creationId xmlns:a16="http://schemas.microsoft.com/office/drawing/2014/main" id="{548A92AA-3982-47A7-BCB6-8A76D947DBF4}"/>
                  </a:ext>
                </a:extLst>
              </p:cNvPr>
              <p:cNvSpPr/>
              <p:nvPr/>
            </p:nvSpPr>
            <p:spPr bwMode="auto">
              <a:xfrm flipV="1">
                <a:off x="-4119757" y="5805843"/>
                <a:ext cx="226376" cy="52966"/>
              </a:xfrm>
              <a:custGeom>
                <a:avLst/>
                <a:gdLst>
                  <a:gd name="connsiteX0" fmla="*/ 0 w 292350"/>
                  <a:gd name="connsiteY0" fmla="*/ 63536 h 63536"/>
                  <a:gd name="connsiteX1" fmla="*/ 146175 w 292350"/>
                  <a:gd name="connsiteY1" fmla="*/ 0 h 63536"/>
                  <a:gd name="connsiteX2" fmla="*/ 292350 w 292350"/>
                  <a:gd name="connsiteY2" fmla="*/ 63536 h 63536"/>
                  <a:gd name="connsiteX3" fmla="*/ 0 w 292350"/>
                  <a:gd name="connsiteY3" fmla="*/ 63536 h 63536"/>
                  <a:gd name="connsiteX0" fmla="*/ 0 w 383790"/>
                  <a:gd name="connsiteY0" fmla="*/ 63536 h 154976"/>
                  <a:gd name="connsiteX1" fmla="*/ 146175 w 383790"/>
                  <a:gd name="connsiteY1" fmla="*/ 0 h 154976"/>
                  <a:gd name="connsiteX2" fmla="*/ 383790 w 383790"/>
                  <a:gd name="connsiteY2" fmla="*/ 154976 h 154976"/>
                  <a:gd name="connsiteX0" fmla="*/ 0 w 282047"/>
                  <a:gd name="connsiteY0" fmla="*/ 63536 h 64824"/>
                  <a:gd name="connsiteX1" fmla="*/ 146175 w 282047"/>
                  <a:gd name="connsiteY1" fmla="*/ 0 h 64824"/>
                  <a:gd name="connsiteX2" fmla="*/ 282047 w 282047"/>
                  <a:gd name="connsiteY2" fmla="*/ 64824 h 64824"/>
                  <a:gd name="connsiteX0" fmla="*/ 0 w 289191"/>
                  <a:gd name="connsiteY0" fmla="*/ 63536 h 64824"/>
                  <a:gd name="connsiteX1" fmla="*/ 146175 w 289191"/>
                  <a:gd name="connsiteY1" fmla="*/ 0 h 64824"/>
                  <a:gd name="connsiteX2" fmla="*/ 289191 w 289191"/>
                  <a:gd name="connsiteY2" fmla="*/ 64824 h 64824"/>
                  <a:gd name="connsiteX0" fmla="*/ 0 w 292763"/>
                  <a:gd name="connsiteY0" fmla="*/ 61155 h 64824"/>
                  <a:gd name="connsiteX1" fmla="*/ 149747 w 292763"/>
                  <a:gd name="connsiteY1" fmla="*/ 0 h 64824"/>
                  <a:gd name="connsiteX2" fmla="*/ 292763 w 292763"/>
                  <a:gd name="connsiteY2" fmla="*/ 64824 h 64824"/>
                  <a:gd name="connsiteX0" fmla="*/ 0 w 290382"/>
                  <a:gd name="connsiteY0" fmla="*/ 65918 h 65918"/>
                  <a:gd name="connsiteX1" fmla="*/ 147366 w 290382"/>
                  <a:gd name="connsiteY1" fmla="*/ 0 h 65918"/>
                  <a:gd name="connsiteX2" fmla="*/ 290382 w 290382"/>
                  <a:gd name="connsiteY2" fmla="*/ 64824 h 65918"/>
                  <a:gd name="connsiteX0" fmla="*/ 0 w 294453"/>
                  <a:gd name="connsiteY0" fmla="*/ 68631 h 68631"/>
                  <a:gd name="connsiteX1" fmla="*/ 151437 w 294453"/>
                  <a:gd name="connsiteY1" fmla="*/ 0 h 68631"/>
                  <a:gd name="connsiteX2" fmla="*/ 294453 w 294453"/>
                  <a:gd name="connsiteY2" fmla="*/ 64824 h 68631"/>
                  <a:gd name="connsiteX0" fmla="*/ 0 w 294453"/>
                  <a:gd name="connsiteY0" fmla="*/ 68631 h 68895"/>
                  <a:gd name="connsiteX1" fmla="*/ 151437 w 294453"/>
                  <a:gd name="connsiteY1" fmla="*/ 0 h 68895"/>
                  <a:gd name="connsiteX2" fmla="*/ 294453 w 294453"/>
                  <a:gd name="connsiteY2" fmla="*/ 68895 h 6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4453" h="68895">
                    <a:moveTo>
                      <a:pt x="0" y="68631"/>
                    </a:moveTo>
                    <a:lnTo>
                      <a:pt x="151437" y="0"/>
                    </a:lnTo>
                    <a:cubicBezTo>
                      <a:pt x="200162" y="21179"/>
                      <a:pt x="294453" y="68895"/>
                      <a:pt x="294453" y="68895"/>
                    </a:cubicBez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9DCFD8A-9605-4238-825D-AB7A24CF6602}"/>
              </a:ext>
            </a:extLst>
          </p:cNvPr>
          <p:cNvGrpSpPr/>
          <p:nvPr/>
        </p:nvGrpSpPr>
        <p:grpSpPr>
          <a:xfrm>
            <a:off x="9164998" y="3762642"/>
            <a:ext cx="492894" cy="492894"/>
            <a:chOff x="4297892" y="4929305"/>
            <a:chExt cx="502920" cy="50292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25E73FF-D413-4C10-A011-12F617E672A1}"/>
                </a:ext>
              </a:extLst>
            </p:cNvPr>
            <p:cNvSpPr/>
            <p:nvPr/>
          </p:nvSpPr>
          <p:spPr bwMode="auto">
            <a:xfrm>
              <a:off x="4297892" y="492930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F0CA331-4606-4A91-B993-835A865541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5052" y="5091258"/>
              <a:ext cx="228600" cy="179015"/>
              <a:chOff x="-2178049" y="6200634"/>
              <a:chExt cx="295707" cy="231567"/>
            </a:xfrm>
          </p:grpSpPr>
          <p:sp>
            <p:nvSpPr>
              <p:cNvPr id="179" name="Freeform 134">
                <a:extLst>
                  <a:ext uri="{FF2B5EF4-FFF2-40B4-BE49-F238E27FC236}">
                    <a16:creationId xmlns:a16="http://schemas.microsoft.com/office/drawing/2014/main" id="{29ABD0B4-A7E3-4109-B7F4-2267C6B42AA4}"/>
                  </a:ext>
                </a:extLst>
              </p:cNvPr>
              <p:cNvSpPr/>
              <p:nvPr/>
            </p:nvSpPr>
            <p:spPr bwMode="auto">
              <a:xfrm rot="5400000">
                <a:off x="-2154703" y="6243593"/>
                <a:ext cx="165262" cy="211953"/>
              </a:xfrm>
              <a:custGeom>
                <a:avLst/>
                <a:gdLst>
                  <a:gd name="connsiteX0" fmla="*/ 0 w 185053"/>
                  <a:gd name="connsiteY0" fmla="*/ 237335 h 237335"/>
                  <a:gd name="connsiteX1" fmla="*/ 0 w 185053"/>
                  <a:gd name="connsiteY1" fmla="*/ 143551 h 237335"/>
                  <a:gd name="connsiteX2" fmla="*/ 61964 w 185053"/>
                  <a:gd name="connsiteY2" fmla="*/ 143551 h 237335"/>
                  <a:gd name="connsiteX3" fmla="*/ 61964 w 185053"/>
                  <a:gd name="connsiteY3" fmla="*/ 0 h 237335"/>
                  <a:gd name="connsiteX4" fmla="*/ 136210 w 185053"/>
                  <a:gd name="connsiteY4" fmla="*/ 0 h 237335"/>
                  <a:gd name="connsiteX5" fmla="*/ 136210 w 185053"/>
                  <a:gd name="connsiteY5" fmla="*/ 164694 h 237335"/>
                  <a:gd name="connsiteX6" fmla="*/ 185053 w 185053"/>
                  <a:gd name="connsiteY6" fmla="*/ 216010 h 237335"/>
                  <a:gd name="connsiteX7" fmla="*/ 136210 w 185053"/>
                  <a:gd name="connsiteY7" fmla="*/ 216010 h 237335"/>
                  <a:gd name="connsiteX8" fmla="*/ 136210 w 185053"/>
                  <a:gd name="connsiteY8" fmla="*/ 237335 h 23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053" h="237335">
                    <a:moveTo>
                      <a:pt x="0" y="237335"/>
                    </a:moveTo>
                    <a:lnTo>
                      <a:pt x="0" y="143551"/>
                    </a:lnTo>
                    <a:lnTo>
                      <a:pt x="61964" y="143551"/>
                    </a:lnTo>
                    <a:lnTo>
                      <a:pt x="61964" y="0"/>
                    </a:lnTo>
                    <a:lnTo>
                      <a:pt x="136210" y="0"/>
                    </a:lnTo>
                    <a:lnTo>
                      <a:pt x="136210" y="164694"/>
                    </a:lnTo>
                    <a:lnTo>
                      <a:pt x="185053" y="216010"/>
                    </a:lnTo>
                    <a:lnTo>
                      <a:pt x="136210" y="216010"/>
                    </a:lnTo>
                    <a:lnTo>
                      <a:pt x="136210" y="23733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0" name="Freeform 135">
                <a:extLst>
                  <a:ext uri="{FF2B5EF4-FFF2-40B4-BE49-F238E27FC236}">
                    <a16:creationId xmlns:a16="http://schemas.microsoft.com/office/drawing/2014/main" id="{A3F3126B-CFDB-45A2-AC4A-0665B56D08D9}"/>
                  </a:ext>
                </a:extLst>
              </p:cNvPr>
              <p:cNvSpPr/>
              <p:nvPr/>
            </p:nvSpPr>
            <p:spPr bwMode="auto">
              <a:xfrm rot="16200000" flipH="1">
                <a:off x="-2070949" y="6177288"/>
                <a:ext cx="165262" cy="211953"/>
              </a:xfrm>
              <a:custGeom>
                <a:avLst/>
                <a:gdLst>
                  <a:gd name="connsiteX0" fmla="*/ 0 w 1547004"/>
                  <a:gd name="connsiteY0" fmla="*/ 1984075 h 1984075"/>
                  <a:gd name="connsiteX1" fmla="*/ 0 w 1547004"/>
                  <a:gd name="connsiteY1" fmla="*/ 0 h 1984075"/>
                  <a:gd name="connsiteX2" fmla="*/ 1138687 w 1547004"/>
                  <a:gd name="connsiteY2" fmla="*/ 0 h 1984075"/>
                  <a:gd name="connsiteX3" fmla="*/ 1138687 w 1547004"/>
                  <a:gd name="connsiteY3" fmla="*/ 1376804 h 1984075"/>
                  <a:gd name="connsiteX4" fmla="*/ 1547004 w 1547004"/>
                  <a:gd name="connsiteY4" fmla="*/ 1805796 h 1984075"/>
                  <a:gd name="connsiteX5" fmla="*/ 1138687 w 1547004"/>
                  <a:gd name="connsiteY5" fmla="*/ 1805796 h 1984075"/>
                  <a:gd name="connsiteX6" fmla="*/ 1138687 w 1547004"/>
                  <a:gd name="connsiteY6" fmla="*/ 1984075 h 198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004" h="1984075">
                    <a:moveTo>
                      <a:pt x="0" y="1984075"/>
                    </a:moveTo>
                    <a:lnTo>
                      <a:pt x="0" y="0"/>
                    </a:lnTo>
                    <a:lnTo>
                      <a:pt x="1138687" y="0"/>
                    </a:lnTo>
                    <a:lnTo>
                      <a:pt x="1138687" y="1376804"/>
                    </a:lnTo>
                    <a:lnTo>
                      <a:pt x="1547004" y="1805796"/>
                    </a:lnTo>
                    <a:lnTo>
                      <a:pt x="1138687" y="1805796"/>
                    </a:lnTo>
                    <a:lnTo>
                      <a:pt x="1138687" y="1984075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3751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2215ADD-6D25-4B41-B77C-9F18823FAD51}"/>
              </a:ext>
            </a:extLst>
          </p:cNvPr>
          <p:cNvGrpSpPr/>
          <p:nvPr/>
        </p:nvGrpSpPr>
        <p:grpSpPr>
          <a:xfrm>
            <a:off x="8372267" y="4464873"/>
            <a:ext cx="492894" cy="492894"/>
            <a:chOff x="4297892" y="4233356"/>
            <a:chExt cx="502920" cy="50292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8BFD48F-4D34-4DC0-8CD9-D151198F4D3C}"/>
                </a:ext>
              </a:extLst>
            </p:cNvPr>
            <p:cNvSpPr/>
            <p:nvPr/>
          </p:nvSpPr>
          <p:spPr bwMode="auto">
            <a:xfrm>
              <a:off x="4297892" y="4233356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1DF0F27-B5A4-42E6-AAA0-8073A331E3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3862" y="4381519"/>
              <a:ext cx="230981" cy="206595"/>
              <a:chOff x="-1320398" y="7123634"/>
              <a:chExt cx="302577" cy="270631"/>
            </a:xfrm>
            <a:noFill/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7EA41950-12F9-42FB-8082-260C87DA2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9176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5" name="Freeform 114">
                <a:extLst>
                  <a:ext uri="{FF2B5EF4-FFF2-40B4-BE49-F238E27FC236}">
                    <a16:creationId xmlns:a16="http://schemas.microsoft.com/office/drawing/2014/main" id="{2FA46D26-F5F5-457F-908F-6D853A38A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5585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6" name="Freeform 108">
                <a:extLst>
                  <a:ext uri="{FF2B5EF4-FFF2-40B4-BE49-F238E27FC236}">
                    <a16:creationId xmlns:a16="http://schemas.microsoft.com/office/drawing/2014/main" id="{BEBC3E8A-1741-4274-AB39-5FEBD439E36B}"/>
                  </a:ext>
                </a:extLst>
              </p:cNvPr>
              <p:cNvSpPr/>
              <p:nvPr/>
            </p:nvSpPr>
            <p:spPr bwMode="auto">
              <a:xfrm>
                <a:off x="-1320398" y="7123634"/>
                <a:ext cx="164858" cy="93906"/>
              </a:xfrm>
              <a:custGeom>
                <a:avLst/>
                <a:gdLst>
                  <a:gd name="connsiteX0" fmla="*/ 37461 w 188119"/>
                  <a:gd name="connsiteY0" fmla="*/ 0 h 107156"/>
                  <a:gd name="connsiteX1" fmla="*/ 101842 w 188119"/>
                  <a:gd name="connsiteY1" fmla="*/ 0 h 107156"/>
                  <a:gd name="connsiteX2" fmla="*/ 139303 w 188119"/>
                  <a:gd name="connsiteY2" fmla="*/ 37461 h 107156"/>
                  <a:gd name="connsiteX3" fmla="*/ 139303 w 188119"/>
                  <a:gd name="connsiteY3" fmla="*/ 67273 h 107156"/>
                  <a:gd name="connsiteX4" fmla="*/ 188119 w 188119"/>
                  <a:gd name="connsiteY4" fmla="*/ 107156 h 107156"/>
                  <a:gd name="connsiteX5" fmla="*/ 101842 w 188119"/>
                  <a:gd name="connsiteY5" fmla="*/ 107156 h 107156"/>
                  <a:gd name="connsiteX6" fmla="*/ 76200 w 188119"/>
                  <a:gd name="connsiteY6" fmla="*/ 107156 h 107156"/>
                  <a:gd name="connsiteX7" fmla="*/ 37461 w 188119"/>
                  <a:gd name="connsiteY7" fmla="*/ 107156 h 107156"/>
                  <a:gd name="connsiteX8" fmla="*/ 0 w 188119"/>
                  <a:gd name="connsiteY8" fmla="*/ 69695 h 107156"/>
                  <a:gd name="connsiteX9" fmla="*/ 0 w 188119"/>
                  <a:gd name="connsiteY9" fmla="*/ 37461 h 107156"/>
                  <a:gd name="connsiteX10" fmla="*/ 37461 w 188119"/>
                  <a:gd name="connsiteY10" fmla="*/ 0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8119" h="107156">
                    <a:moveTo>
                      <a:pt x="37461" y="0"/>
                    </a:moveTo>
                    <a:lnTo>
                      <a:pt x="101842" y="0"/>
                    </a:lnTo>
                    <a:cubicBezTo>
                      <a:pt x="122531" y="0"/>
                      <a:pt x="139303" y="16772"/>
                      <a:pt x="139303" y="37461"/>
                    </a:cubicBezTo>
                    <a:lnTo>
                      <a:pt x="139303" y="67273"/>
                    </a:lnTo>
                    <a:lnTo>
                      <a:pt x="188119" y="107156"/>
                    </a:lnTo>
                    <a:lnTo>
                      <a:pt x="101842" y="107156"/>
                    </a:lnTo>
                    <a:lnTo>
                      <a:pt x="76200" y="107156"/>
                    </a:lnTo>
                    <a:lnTo>
                      <a:pt x="37461" y="107156"/>
                    </a:lnTo>
                    <a:cubicBezTo>
                      <a:pt x="16772" y="107156"/>
                      <a:pt x="0" y="90384"/>
                      <a:pt x="0" y="69695"/>
                    </a:cubicBezTo>
                    <a:lnTo>
                      <a:pt x="0" y="37461"/>
                    </a:lnTo>
                    <a:cubicBezTo>
                      <a:pt x="0" y="16772"/>
                      <a:pt x="16772" y="0"/>
                      <a:pt x="3746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7" name="Oval 113">
                <a:extLst>
                  <a:ext uri="{FF2B5EF4-FFF2-40B4-BE49-F238E27FC236}">
                    <a16:creationId xmlns:a16="http://schemas.microsoft.com/office/drawing/2014/main" id="{60AC8548-1F7B-466B-9855-C384AFAD3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20386" y="7255082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88" name="Freeform 114">
                <a:extLst>
                  <a:ext uri="{FF2B5EF4-FFF2-40B4-BE49-F238E27FC236}">
                    <a16:creationId xmlns:a16="http://schemas.microsoft.com/office/drawing/2014/main" id="{3E29B1F6-9D20-4AE6-B50C-A7B6D2717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6796" y="7330740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953507B-8EB0-4D4E-BEEF-5F4B6ECF15F8}"/>
              </a:ext>
            </a:extLst>
          </p:cNvPr>
          <p:cNvGrpSpPr/>
          <p:nvPr/>
        </p:nvGrpSpPr>
        <p:grpSpPr>
          <a:xfrm>
            <a:off x="4717283" y="5279609"/>
            <a:ext cx="492894" cy="492894"/>
            <a:chOff x="4811474" y="5817220"/>
            <a:chExt cx="502920" cy="502920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8C1C852-5B42-4DED-8839-10C15F639CD1}"/>
                </a:ext>
              </a:extLst>
            </p:cNvPr>
            <p:cNvSpPr/>
            <p:nvPr/>
          </p:nvSpPr>
          <p:spPr bwMode="auto">
            <a:xfrm>
              <a:off x="4811474" y="581722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8F333B5-00C7-4CD2-854E-2CE1F21297AF}"/>
                </a:ext>
              </a:extLst>
            </p:cNvPr>
            <p:cNvGrpSpPr/>
            <p:nvPr/>
          </p:nvGrpSpPr>
          <p:grpSpPr>
            <a:xfrm>
              <a:off x="4994501" y="5972567"/>
              <a:ext cx="136866" cy="173176"/>
              <a:chOff x="4989898" y="5967253"/>
              <a:chExt cx="136866" cy="173176"/>
            </a:xfrm>
          </p:grpSpPr>
          <p:sp>
            <p:nvSpPr>
              <p:cNvPr id="192" name="Freeform 38">
                <a:extLst>
                  <a:ext uri="{FF2B5EF4-FFF2-40B4-BE49-F238E27FC236}">
                    <a16:creationId xmlns:a16="http://schemas.microsoft.com/office/drawing/2014/main" id="{381B5059-DC3A-4B32-8573-3BF9AFAD01A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042698" y="6059578"/>
                <a:ext cx="31267" cy="63713"/>
              </a:xfrm>
              <a:custGeom>
                <a:avLst/>
                <a:gdLst>
                  <a:gd name="T0" fmla="*/ 0 w 53"/>
                  <a:gd name="T1" fmla="*/ 0 h 108"/>
                  <a:gd name="T2" fmla="*/ 53 w 53"/>
                  <a:gd name="T3" fmla="*/ 54 h 108"/>
                  <a:gd name="T4" fmla="*/ 0 w 53"/>
                  <a:gd name="T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108">
                    <a:moveTo>
                      <a:pt x="0" y="0"/>
                    </a:moveTo>
                    <a:lnTo>
                      <a:pt x="53" y="54"/>
                    </a:lnTo>
                    <a:lnTo>
                      <a:pt x="0" y="108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D45F466F-2773-47A6-9818-03D8F0A6024B}"/>
                  </a:ext>
                </a:extLst>
              </p:cNvPr>
              <p:cNvGrpSpPr/>
              <p:nvPr/>
            </p:nvGrpSpPr>
            <p:grpSpPr>
              <a:xfrm>
                <a:off x="4989898" y="5967253"/>
                <a:ext cx="136866" cy="173176"/>
                <a:chOff x="4989898" y="5967253"/>
                <a:chExt cx="136866" cy="173176"/>
              </a:xfrm>
            </p:grpSpPr>
            <p:sp>
              <p:nvSpPr>
                <p:cNvPr id="194" name="Line 37">
                  <a:extLst>
                    <a:ext uri="{FF2B5EF4-FFF2-40B4-BE49-F238E27FC236}">
                      <a16:creationId xmlns:a16="http://schemas.microsoft.com/office/drawing/2014/main" id="{211DBC93-F076-4520-AE09-E6C4E7BF0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4988424" y="6037161"/>
                  <a:ext cx="139815" cy="0"/>
                </a:xfrm>
                <a:prstGeom prst="line">
                  <a:avLst/>
                </a:pr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 39">
                  <a:extLst>
                    <a:ext uri="{FF2B5EF4-FFF2-40B4-BE49-F238E27FC236}">
                      <a16:creationId xmlns:a16="http://schemas.microsoft.com/office/drawing/2014/main" id="{82AC6BE6-C891-4F85-954A-4DB444DA77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5001402" y="6015067"/>
                  <a:ext cx="113858" cy="136866"/>
                </a:xfrm>
                <a:custGeom>
                  <a:avLst/>
                  <a:gdLst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0 w 113858"/>
                    <a:gd name="connsiteY4" fmla="*/ 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  <a:gd name="connsiteX4" fmla="*/ 91440 w 113858"/>
                    <a:gd name="connsiteY4" fmla="*/ 91440 h 136866"/>
                    <a:gd name="connsiteX0" fmla="*/ 0 w 113858"/>
                    <a:gd name="connsiteY0" fmla="*/ 0 h 136866"/>
                    <a:gd name="connsiteX1" fmla="*/ 113858 w 113858"/>
                    <a:gd name="connsiteY1" fmla="*/ 0 h 136866"/>
                    <a:gd name="connsiteX2" fmla="*/ 113858 w 113858"/>
                    <a:gd name="connsiteY2" fmla="*/ 136866 h 136866"/>
                    <a:gd name="connsiteX3" fmla="*/ 0 w 113858"/>
                    <a:gd name="connsiteY3" fmla="*/ 136866 h 13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858" h="136866">
                      <a:moveTo>
                        <a:pt x="0" y="0"/>
                      </a:moveTo>
                      <a:lnTo>
                        <a:pt x="113858" y="0"/>
                      </a:lnTo>
                      <a:lnTo>
                        <a:pt x="113858" y="136866"/>
                      </a:lnTo>
                      <a:lnTo>
                        <a:pt x="0" y="136866"/>
                      </a:lnTo>
                    </a:path>
                  </a:pathLst>
                </a:custGeom>
                <a:noFill/>
                <a:ln w="12700" cap="flat">
                  <a:solidFill>
                    <a:srgbClr val="DC3C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8960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D3B735A4-1087-4EFC-BCDC-1A3BD76E1E01}"/>
              </a:ext>
            </a:extLst>
          </p:cNvPr>
          <p:cNvGrpSpPr/>
          <p:nvPr/>
        </p:nvGrpSpPr>
        <p:grpSpPr>
          <a:xfrm>
            <a:off x="3589482" y="1690026"/>
            <a:ext cx="492894" cy="492894"/>
            <a:chOff x="3660732" y="2154621"/>
            <a:chExt cx="502920" cy="50292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0CF4749-DE36-4E70-A7E2-086076BB3448}"/>
                </a:ext>
              </a:extLst>
            </p:cNvPr>
            <p:cNvSpPr/>
            <p:nvPr/>
          </p:nvSpPr>
          <p:spPr bwMode="auto">
            <a:xfrm>
              <a:off x="3660732" y="2154621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98" name="Group 4">
              <a:extLst>
                <a:ext uri="{FF2B5EF4-FFF2-40B4-BE49-F238E27FC236}">
                  <a16:creationId xmlns:a16="http://schemas.microsoft.com/office/drawing/2014/main" id="{A5E61015-7366-435B-ACA8-D090168713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27895" y="2292208"/>
              <a:ext cx="185124" cy="212054"/>
              <a:chOff x="3590" y="1796"/>
              <a:chExt cx="660" cy="756"/>
            </a:xfrm>
          </p:grpSpPr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1C0675D6-16EF-494C-884C-22B6F9398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1880"/>
                <a:ext cx="332" cy="671"/>
              </a:xfrm>
              <a:custGeom>
                <a:avLst/>
                <a:gdLst>
                  <a:gd name="T0" fmla="*/ 332 w 332"/>
                  <a:gd name="T1" fmla="*/ 671 h 671"/>
                  <a:gd name="T2" fmla="*/ 0 w 332"/>
                  <a:gd name="T3" fmla="*/ 671 h 671"/>
                  <a:gd name="T4" fmla="*/ 0 w 332"/>
                  <a:gd name="T5" fmla="*/ 0 h 671"/>
                  <a:gd name="T6" fmla="*/ 126 w 332"/>
                  <a:gd name="T7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671">
                    <a:moveTo>
                      <a:pt x="332" y="671"/>
                    </a:moveTo>
                    <a:lnTo>
                      <a:pt x="0" y="671"/>
                    </a:lnTo>
                    <a:lnTo>
                      <a:pt x="0" y="0"/>
                    </a:lnTo>
                    <a:lnTo>
                      <a:pt x="126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90AEECEA-6752-4FCF-973B-ADFB91A1E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1880"/>
                <a:ext cx="125" cy="293"/>
              </a:xfrm>
              <a:custGeom>
                <a:avLst/>
                <a:gdLst>
                  <a:gd name="T0" fmla="*/ 0 w 125"/>
                  <a:gd name="T1" fmla="*/ 0 h 293"/>
                  <a:gd name="T2" fmla="*/ 125 w 125"/>
                  <a:gd name="T3" fmla="*/ 0 h 293"/>
                  <a:gd name="T4" fmla="*/ 125 w 125"/>
                  <a:gd name="T5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" h="29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293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BB86661A-687B-4B14-B3E5-A14833343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880"/>
                <a:ext cx="290" cy="29"/>
              </a:xfrm>
              <a:custGeom>
                <a:avLst/>
                <a:gdLst>
                  <a:gd name="T0" fmla="*/ 0 w 290"/>
                  <a:gd name="T1" fmla="*/ 0 h 29"/>
                  <a:gd name="T2" fmla="*/ 0 w 290"/>
                  <a:gd name="T3" fmla="*/ 29 h 29"/>
                  <a:gd name="T4" fmla="*/ 290 w 290"/>
                  <a:gd name="T5" fmla="*/ 29 h 29"/>
                  <a:gd name="T6" fmla="*/ 290 w 29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0" h="29">
                    <a:moveTo>
                      <a:pt x="0" y="0"/>
                    </a:moveTo>
                    <a:lnTo>
                      <a:pt x="0" y="29"/>
                    </a:lnTo>
                    <a:lnTo>
                      <a:pt x="290" y="29"/>
                    </a:lnTo>
                    <a:lnTo>
                      <a:pt x="290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028108BA-BD35-47F6-95B1-F80E4183A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1796"/>
                <a:ext cx="290" cy="84"/>
              </a:xfrm>
              <a:custGeom>
                <a:avLst/>
                <a:gdLst>
                  <a:gd name="T0" fmla="*/ 290 w 290"/>
                  <a:gd name="T1" fmla="*/ 84 h 84"/>
                  <a:gd name="T2" fmla="*/ 290 w 290"/>
                  <a:gd name="T3" fmla="*/ 34 h 84"/>
                  <a:gd name="T4" fmla="*/ 204 w 290"/>
                  <a:gd name="T5" fmla="*/ 34 h 84"/>
                  <a:gd name="T6" fmla="*/ 204 w 290"/>
                  <a:gd name="T7" fmla="*/ 0 h 84"/>
                  <a:gd name="T8" fmla="*/ 87 w 290"/>
                  <a:gd name="T9" fmla="*/ 0 h 84"/>
                  <a:gd name="T10" fmla="*/ 87 w 290"/>
                  <a:gd name="T11" fmla="*/ 34 h 84"/>
                  <a:gd name="T12" fmla="*/ 0 w 290"/>
                  <a:gd name="T13" fmla="*/ 34 h 84"/>
                  <a:gd name="T14" fmla="*/ 0 w 29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0" h="84">
                    <a:moveTo>
                      <a:pt x="290" y="84"/>
                    </a:moveTo>
                    <a:lnTo>
                      <a:pt x="290" y="34"/>
                    </a:lnTo>
                    <a:lnTo>
                      <a:pt x="204" y="34"/>
                    </a:lnTo>
                    <a:lnTo>
                      <a:pt x="204" y="0"/>
                    </a:lnTo>
                    <a:lnTo>
                      <a:pt x="87" y="0"/>
                    </a:lnTo>
                    <a:lnTo>
                      <a:pt x="87" y="34"/>
                    </a:lnTo>
                    <a:lnTo>
                      <a:pt x="0" y="34"/>
                    </a:lnTo>
                    <a:lnTo>
                      <a:pt x="0" y="84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E59471D-2564-47FB-A2E3-ED009129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5" y="2307"/>
                <a:ext cx="192" cy="132"/>
              </a:xfrm>
              <a:custGeom>
                <a:avLst/>
                <a:gdLst>
                  <a:gd name="T0" fmla="*/ 0 w 192"/>
                  <a:gd name="T1" fmla="*/ 77 h 132"/>
                  <a:gd name="T2" fmla="*/ 58 w 192"/>
                  <a:gd name="T3" fmla="*/ 132 h 132"/>
                  <a:gd name="T4" fmla="*/ 192 w 192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132">
                    <a:moveTo>
                      <a:pt x="0" y="77"/>
                    </a:moveTo>
                    <a:lnTo>
                      <a:pt x="58" y="132"/>
                    </a:lnTo>
                    <a:lnTo>
                      <a:pt x="192" y="0"/>
                    </a:lnTo>
                  </a:path>
                </a:pathLst>
              </a:cu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04" name="Oval 10">
                <a:extLst>
                  <a:ext uri="{FF2B5EF4-FFF2-40B4-BE49-F238E27FC236}">
                    <a16:creationId xmlns:a16="http://schemas.microsoft.com/office/drawing/2014/main" id="{B91496E5-0F22-48F8-8012-FFA985D37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215"/>
                <a:ext cx="337" cy="337"/>
              </a:xfrm>
              <a:prstGeom prst="ellipse">
                <a:avLst/>
              </a:prstGeom>
              <a:noFill/>
              <a:ln w="12700" cap="flat">
                <a:solidFill>
                  <a:srgbClr val="DC3C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020F0-F615-429A-99C2-DBE1001F2A37}"/>
              </a:ext>
            </a:extLst>
          </p:cNvPr>
          <p:cNvGrpSpPr/>
          <p:nvPr/>
        </p:nvGrpSpPr>
        <p:grpSpPr>
          <a:xfrm>
            <a:off x="360591" y="1721238"/>
            <a:ext cx="10741631" cy="4193333"/>
            <a:chOff x="359777" y="1720996"/>
            <a:chExt cx="10743155" cy="4193928"/>
          </a:xfrm>
        </p:grpSpPr>
        <p:sp>
          <p:nvSpPr>
            <p:cNvPr id="224" name="Customer text">
              <a:extLst>
                <a:ext uri="{FF2B5EF4-FFF2-40B4-BE49-F238E27FC236}">
                  <a16:creationId xmlns:a16="http://schemas.microsoft.com/office/drawing/2014/main" id="{598BE688-A9BC-4BE3-9320-FAB60AC75AF7}"/>
                </a:ext>
              </a:extLst>
            </p:cNvPr>
            <p:cNvSpPr/>
            <p:nvPr/>
          </p:nvSpPr>
          <p:spPr>
            <a:xfrm>
              <a:off x="9740793" y="1720996"/>
              <a:ext cx="1362139" cy="25827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Relationships</a:t>
              </a: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B98D10B6-449E-44DD-B8E0-3D5EE3B128F4}"/>
                </a:ext>
              </a:extLst>
            </p:cNvPr>
            <p:cNvGrpSpPr/>
            <p:nvPr/>
          </p:nvGrpSpPr>
          <p:grpSpPr>
            <a:xfrm>
              <a:off x="359777" y="3001080"/>
              <a:ext cx="5498512" cy="2913844"/>
              <a:chOff x="366990" y="3060762"/>
              <a:chExt cx="5608769" cy="2972272"/>
            </a:xfrm>
          </p:grpSpPr>
          <p:sp>
            <p:nvSpPr>
              <p:cNvPr id="227" name="Customer text">
                <a:extLst>
                  <a:ext uri="{FF2B5EF4-FFF2-40B4-BE49-F238E27FC236}">
                    <a16:creationId xmlns:a16="http://schemas.microsoft.com/office/drawing/2014/main" id="{1DCBC714-EB98-4BF5-AA88-65FE3C3A3130}"/>
                  </a:ext>
                </a:extLst>
              </p:cNvPr>
              <p:cNvSpPr/>
              <p:nvPr/>
            </p:nvSpPr>
            <p:spPr>
              <a:xfrm>
                <a:off x="5055681" y="4829195"/>
                <a:ext cx="880403" cy="263549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r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Skills</a:t>
                </a:r>
              </a:p>
            </p:txBody>
          </p:sp>
          <p:sp>
            <p:nvSpPr>
              <p:cNvPr id="228" name="Customer text">
                <a:extLst>
                  <a:ext uri="{FF2B5EF4-FFF2-40B4-BE49-F238E27FC236}">
                    <a16:creationId xmlns:a16="http://schemas.microsoft.com/office/drawing/2014/main" id="{6827083B-8DA9-4761-9544-8CF6FDF12279}"/>
                  </a:ext>
                </a:extLst>
              </p:cNvPr>
              <p:cNvSpPr/>
              <p:nvPr/>
            </p:nvSpPr>
            <p:spPr>
              <a:xfrm>
                <a:off x="366990" y="5600309"/>
                <a:ext cx="1349984" cy="432725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r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Professional contacts</a:t>
                </a:r>
              </a:p>
            </p:txBody>
          </p:sp>
          <p:sp>
            <p:nvSpPr>
              <p:cNvPr id="229" name="Customer text">
                <a:extLst>
                  <a:ext uri="{FF2B5EF4-FFF2-40B4-BE49-F238E27FC236}">
                    <a16:creationId xmlns:a16="http://schemas.microsoft.com/office/drawing/2014/main" id="{0A8460CB-399A-4BC7-AE57-1E56C8338497}"/>
                  </a:ext>
                </a:extLst>
              </p:cNvPr>
              <p:cNvSpPr/>
              <p:nvPr/>
            </p:nvSpPr>
            <p:spPr>
              <a:xfrm>
                <a:off x="4652619" y="3060762"/>
                <a:ext cx="1323140" cy="263549"/>
              </a:xfrm>
              <a:prstGeom prst="rect">
                <a:avLst/>
              </a:prstGeom>
            </p:spPr>
            <p:txBody>
              <a:bodyPr wrap="square" lIns="179234" rIns="179234" anchor="ctr">
                <a:spAutoFit/>
              </a:bodyPr>
              <a:lstStyle/>
              <a:p>
                <a:pPr marL="0" marR="0" lvl="0" indent="0" algn="l" defTabSz="89575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74" b="0" i="0" u="none" strike="noStrike" kern="0" cap="none" spc="4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Job History</a:t>
                </a:r>
              </a:p>
            </p:txBody>
          </p:sp>
        </p:grpSp>
        <p:sp>
          <p:nvSpPr>
            <p:cNvPr id="255" name="Customer text">
              <a:extLst>
                <a:ext uri="{FF2B5EF4-FFF2-40B4-BE49-F238E27FC236}">
                  <a16:creationId xmlns:a16="http://schemas.microsoft.com/office/drawing/2014/main" id="{2B044613-8DFC-4864-974D-5804DDB215A1}"/>
                </a:ext>
              </a:extLst>
            </p:cNvPr>
            <p:cNvSpPr/>
            <p:nvPr/>
          </p:nvSpPr>
          <p:spPr>
            <a:xfrm>
              <a:off x="1768751" y="3224670"/>
              <a:ext cx="1163288" cy="25827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Talent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7D61677-BD5F-4AF4-8286-F2E360B8CBBE}"/>
              </a:ext>
            </a:extLst>
          </p:cNvPr>
          <p:cNvGrpSpPr/>
          <p:nvPr/>
        </p:nvGrpSpPr>
        <p:grpSpPr>
          <a:xfrm>
            <a:off x="-26403" y="2115101"/>
            <a:ext cx="12628220" cy="3811153"/>
            <a:chOff x="-27820" y="2156826"/>
            <a:chExt cx="12883270" cy="3888126"/>
          </a:xfrm>
        </p:grpSpPr>
        <p:sp>
          <p:nvSpPr>
            <p:cNvPr id="257" name="Customer text">
              <a:extLst>
                <a:ext uri="{FF2B5EF4-FFF2-40B4-BE49-F238E27FC236}">
                  <a16:creationId xmlns:a16="http://schemas.microsoft.com/office/drawing/2014/main" id="{3154DFFD-11E9-4467-9993-FED9F6395657}"/>
                </a:ext>
              </a:extLst>
            </p:cNvPr>
            <p:cNvSpPr/>
            <p:nvPr/>
          </p:nvSpPr>
          <p:spPr>
            <a:xfrm>
              <a:off x="-27820" y="3731758"/>
              <a:ext cx="1192463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r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Patients</a:t>
              </a:r>
            </a:p>
          </p:txBody>
        </p:sp>
        <p:sp>
          <p:nvSpPr>
            <p:cNvPr id="261" name="Customer text">
              <a:extLst>
                <a:ext uri="{FF2B5EF4-FFF2-40B4-BE49-F238E27FC236}">
                  <a16:creationId xmlns:a16="http://schemas.microsoft.com/office/drawing/2014/main" id="{3D903D43-405F-4D8C-960B-8B760D71864C}"/>
                </a:ext>
              </a:extLst>
            </p:cNvPr>
            <p:cNvSpPr/>
            <p:nvPr/>
          </p:nvSpPr>
          <p:spPr>
            <a:xfrm>
              <a:off x="9800933" y="5781403"/>
              <a:ext cx="1623498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Merchandise</a:t>
              </a:r>
            </a:p>
          </p:txBody>
        </p:sp>
        <p:sp>
          <p:nvSpPr>
            <p:cNvPr id="262" name="Customer text">
              <a:extLst>
                <a:ext uri="{FF2B5EF4-FFF2-40B4-BE49-F238E27FC236}">
                  <a16:creationId xmlns:a16="http://schemas.microsoft.com/office/drawing/2014/main" id="{3B3A881A-F66A-4139-A6F2-9E2B1BCB7F8E}"/>
                </a:ext>
              </a:extLst>
            </p:cNvPr>
            <p:cNvSpPr/>
            <p:nvPr/>
          </p:nvSpPr>
          <p:spPr>
            <a:xfrm>
              <a:off x="11103377" y="2854284"/>
              <a:ext cx="1236533" cy="432926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Trade </a:t>
              </a:r>
              <a:b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promotion</a:t>
              </a:r>
            </a:p>
          </p:txBody>
        </p:sp>
        <p:sp>
          <p:nvSpPr>
            <p:cNvPr id="263" name="Customer text">
              <a:extLst>
                <a:ext uri="{FF2B5EF4-FFF2-40B4-BE49-F238E27FC236}">
                  <a16:creationId xmlns:a16="http://schemas.microsoft.com/office/drawing/2014/main" id="{057B6508-1F7D-4932-87EE-A4C254CCF253}"/>
                </a:ext>
              </a:extLst>
            </p:cNvPr>
            <p:cNvSpPr/>
            <p:nvPr/>
          </p:nvSpPr>
          <p:spPr>
            <a:xfrm>
              <a:off x="7195439" y="2156826"/>
              <a:ext cx="1529881" cy="263549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Planograms</a:t>
              </a:r>
            </a:p>
          </p:txBody>
        </p:sp>
        <p:sp>
          <p:nvSpPr>
            <p:cNvPr id="321" name="Customer text">
              <a:extLst>
                <a:ext uri="{FF2B5EF4-FFF2-40B4-BE49-F238E27FC236}">
                  <a16:creationId xmlns:a16="http://schemas.microsoft.com/office/drawing/2014/main" id="{ED8C6423-99BC-45FB-BC13-F382462F19DC}"/>
                </a:ext>
              </a:extLst>
            </p:cNvPr>
            <p:cNvSpPr/>
            <p:nvPr/>
          </p:nvSpPr>
          <p:spPr>
            <a:xfrm>
              <a:off x="11618917" y="3906281"/>
              <a:ext cx="1236533" cy="432725"/>
            </a:xfrm>
            <a:prstGeom prst="rect">
              <a:avLst/>
            </a:prstGeom>
          </p:spPr>
          <p:txBody>
            <a:bodyPr wrap="square" lIns="179234" rIns="179234" anchor="ctr">
              <a:spAutoFit/>
            </a:bodyPr>
            <a:lstStyle/>
            <a:p>
              <a:pPr marL="0" marR="0" lvl="0" indent="0" algn="l" defTabSz="8957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Device Data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81487E4-DB36-41F1-8BF8-007C1C30EA31}"/>
              </a:ext>
            </a:extLst>
          </p:cNvPr>
          <p:cNvGrpSpPr/>
          <p:nvPr/>
        </p:nvGrpSpPr>
        <p:grpSpPr>
          <a:xfrm>
            <a:off x="1123260" y="3541571"/>
            <a:ext cx="492894" cy="492894"/>
            <a:chOff x="4297892" y="2841460"/>
            <a:chExt cx="502920" cy="502920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99FB996-52BF-4F78-9CFA-8A5067C83703}"/>
                </a:ext>
              </a:extLst>
            </p:cNvPr>
            <p:cNvSpPr/>
            <p:nvPr/>
          </p:nvSpPr>
          <p:spPr bwMode="auto">
            <a:xfrm>
              <a:off x="4297892" y="2841460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sp>
          <p:nvSpPr>
            <p:cNvPr id="269" name="Freeform 236">
              <a:extLst>
                <a:ext uri="{FF2B5EF4-FFF2-40B4-BE49-F238E27FC236}">
                  <a16:creationId xmlns:a16="http://schemas.microsoft.com/office/drawing/2014/main" id="{33DD5E6F-C5C2-4BFD-AF2C-A4B41EA762A2}"/>
                </a:ext>
              </a:extLst>
            </p:cNvPr>
            <p:cNvSpPr/>
            <p:nvPr/>
          </p:nvSpPr>
          <p:spPr bwMode="auto">
            <a:xfrm>
              <a:off x="4457912" y="3001480"/>
              <a:ext cx="182880" cy="182880"/>
            </a:xfrm>
            <a:custGeom>
              <a:avLst/>
              <a:gdLst>
                <a:gd name="connsiteX0" fmla="*/ 108347 w 369888"/>
                <a:gd name="connsiteY0" fmla="*/ 0 h 369888"/>
                <a:gd name="connsiteX1" fmla="*/ 261541 w 369888"/>
                <a:gd name="connsiteY1" fmla="*/ 0 h 369888"/>
                <a:gd name="connsiteX2" fmla="*/ 261541 w 369888"/>
                <a:gd name="connsiteY2" fmla="*/ 108347 h 369888"/>
                <a:gd name="connsiteX3" fmla="*/ 369888 w 369888"/>
                <a:gd name="connsiteY3" fmla="*/ 108347 h 369888"/>
                <a:gd name="connsiteX4" fmla="*/ 369888 w 369888"/>
                <a:gd name="connsiteY4" fmla="*/ 261541 h 369888"/>
                <a:gd name="connsiteX5" fmla="*/ 261541 w 369888"/>
                <a:gd name="connsiteY5" fmla="*/ 261541 h 369888"/>
                <a:gd name="connsiteX6" fmla="*/ 261541 w 369888"/>
                <a:gd name="connsiteY6" fmla="*/ 369888 h 369888"/>
                <a:gd name="connsiteX7" fmla="*/ 108347 w 369888"/>
                <a:gd name="connsiteY7" fmla="*/ 369888 h 369888"/>
                <a:gd name="connsiteX8" fmla="*/ 108347 w 369888"/>
                <a:gd name="connsiteY8" fmla="*/ 261541 h 369888"/>
                <a:gd name="connsiteX9" fmla="*/ 0 w 369888"/>
                <a:gd name="connsiteY9" fmla="*/ 261541 h 369888"/>
                <a:gd name="connsiteX10" fmla="*/ 0 w 369888"/>
                <a:gd name="connsiteY10" fmla="*/ 108347 h 369888"/>
                <a:gd name="connsiteX11" fmla="*/ 108347 w 369888"/>
                <a:gd name="connsiteY11" fmla="*/ 108347 h 36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888" h="369888">
                  <a:moveTo>
                    <a:pt x="108347" y="0"/>
                  </a:moveTo>
                  <a:lnTo>
                    <a:pt x="261541" y="0"/>
                  </a:lnTo>
                  <a:lnTo>
                    <a:pt x="261541" y="108347"/>
                  </a:lnTo>
                  <a:lnTo>
                    <a:pt x="369888" y="108347"/>
                  </a:lnTo>
                  <a:lnTo>
                    <a:pt x="369888" y="261541"/>
                  </a:lnTo>
                  <a:lnTo>
                    <a:pt x="261541" y="261541"/>
                  </a:lnTo>
                  <a:lnTo>
                    <a:pt x="261541" y="369888"/>
                  </a:lnTo>
                  <a:lnTo>
                    <a:pt x="108347" y="369888"/>
                  </a:lnTo>
                  <a:lnTo>
                    <a:pt x="108347" y="261541"/>
                  </a:lnTo>
                  <a:lnTo>
                    <a:pt x="0" y="261541"/>
                  </a:lnTo>
                  <a:lnTo>
                    <a:pt x="0" y="108347"/>
                  </a:lnTo>
                  <a:lnTo>
                    <a:pt x="108347" y="108347"/>
                  </a:lnTo>
                  <a:close/>
                </a:path>
              </a:pathLst>
            </a:custGeom>
            <a:noFill/>
            <a:ln w="12700" cap="flat">
              <a:solidFill>
                <a:srgbClr val="5C2D9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17" tIns="44808" rIns="89617" bIns="448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6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40D0A3C6-1E44-4366-BCA6-ED3A46D17086}"/>
              </a:ext>
            </a:extLst>
          </p:cNvPr>
          <p:cNvGrpSpPr/>
          <p:nvPr/>
        </p:nvGrpSpPr>
        <p:grpSpPr>
          <a:xfrm>
            <a:off x="10400244" y="2811647"/>
            <a:ext cx="492894" cy="492894"/>
            <a:chOff x="10634100" y="3287027"/>
            <a:chExt cx="502920" cy="502920"/>
          </a:xfrm>
        </p:grpSpPr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54A904B1-DFB3-484B-AA3C-CE50E0C7C73B}"/>
                </a:ext>
              </a:extLst>
            </p:cNvPr>
            <p:cNvSpPr/>
            <p:nvPr/>
          </p:nvSpPr>
          <p:spPr bwMode="auto">
            <a:xfrm>
              <a:off x="10634100" y="3287027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284" name="Group 28">
              <a:extLst>
                <a:ext uri="{FF2B5EF4-FFF2-40B4-BE49-F238E27FC236}">
                  <a16:creationId xmlns:a16="http://schemas.microsoft.com/office/drawing/2014/main" id="{D80F64FA-871D-42FE-BAD0-3473C2E2909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794120" y="3482394"/>
              <a:ext cx="182880" cy="112186"/>
              <a:chOff x="5219" y="2831"/>
              <a:chExt cx="238" cy="146"/>
            </a:xfrm>
          </p:grpSpPr>
          <p:sp>
            <p:nvSpPr>
              <p:cNvPr id="285" name="Line 29">
                <a:extLst>
                  <a:ext uri="{FF2B5EF4-FFF2-40B4-BE49-F238E27FC236}">
                    <a16:creationId xmlns:a16="http://schemas.microsoft.com/office/drawing/2014/main" id="{E9526E75-EE1B-46ED-8E77-643A8C32F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9" y="2870"/>
                <a:ext cx="0" cy="60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86" name="Line 30">
                <a:extLst>
                  <a:ext uri="{FF2B5EF4-FFF2-40B4-BE49-F238E27FC236}">
                    <a16:creationId xmlns:a16="http://schemas.microsoft.com/office/drawing/2014/main" id="{4BF46CCB-03A0-44D6-BDB8-3989F3482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9" y="2865"/>
                <a:ext cx="0" cy="63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87" name="Freeform 31">
                <a:extLst>
                  <a:ext uri="{FF2B5EF4-FFF2-40B4-BE49-F238E27FC236}">
                    <a16:creationId xmlns:a16="http://schemas.microsoft.com/office/drawing/2014/main" id="{70F32136-2A84-4E8A-BB6E-8F804C38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" y="2831"/>
                <a:ext cx="238" cy="136"/>
              </a:xfrm>
              <a:custGeom>
                <a:avLst/>
                <a:gdLst>
                  <a:gd name="T0" fmla="*/ 0 w 238"/>
                  <a:gd name="T1" fmla="*/ 45 h 136"/>
                  <a:gd name="T2" fmla="*/ 238 w 238"/>
                  <a:gd name="T3" fmla="*/ 0 h 136"/>
                  <a:gd name="T4" fmla="*/ 238 w 238"/>
                  <a:gd name="T5" fmla="*/ 136 h 136"/>
                  <a:gd name="T6" fmla="*/ 2 w 238"/>
                  <a:gd name="T7" fmla="*/ 89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8" h="136">
                    <a:moveTo>
                      <a:pt x="0" y="45"/>
                    </a:moveTo>
                    <a:lnTo>
                      <a:pt x="238" y="0"/>
                    </a:lnTo>
                    <a:lnTo>
                      <a:pt x="238" y="136"/>
                    </a:lnTo>
                    <a:lnTo>
                      <a:pt x="2" y="89"/>
                    </a:lnTo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88" name="Freeform 32">
                <a:extLst>
                  <a:ext uri="{FF2B5EF4-FFF2-40B4-BE49-F238E27FC236}">
                    <a16:creationId xmlns:a16="http://schemas.microsoft.com/office/drawing/2014/main" id="{8BA0E9FF-8119-452D-B038-043377FC9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8" y="2934"/>
                <a:ext cx="70" cy="43"/>
              </a:xfrm>
              <a:custGeom>
                <a:avLst/>
                <a:gdLst>
                  <a:gd name="T0" fmla="*/ 35 w 35"/>
                  <a:gd name="T1" fmla="*/ 7 h 21"/>
                  <a:gd name="T2" fmla="*/ 18 w 35"/>
                  <a:gd name="T3" fmla="*/ 21 h 21"/>
                  <a:gd name="T4" fmla="*/ 0 w 35"/>
                  <a:gd name="T5" fmla="*/ 4 h 21"/>
                  <a:gd name="T6" fmla="*/ 1 w 35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21">
                    <a:moveTo>
                      <a:pt x="35" y="7"/>
                    </a:moveTo>
                    <a:cubicBezTo>
                      <a:pt x="34" y="15"/>
                      <a:pt x="27" y="21"/>
                      <a:pt x="18" y="21"/>
                    </a:cubicBezTo>
                    <a:cubicBezTo>
                      <a:pt x="8" y="21"/>
                      <a:pt x="0" y="14"/>
                      <a:pt x="0" y="4"/>
                    </a:cubicBezTo>
                    <a:cubicBezTo>
                      <a:pt x="0" y="3"/>
                      <a:pt x="0" y="2"/>
                      <a:pt x="1" y="0"/>
                    </a:cubicBezTo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D4FC931-B910-4251-9334-7809FF90101C}"/>
              </a:ext>
            </a:extLst>
          </p:cNvPr>
          <p:cNvGrpSpPr/>
          <p:nvPr/>
        </p:nvGrpSpPr>
        <p:grpSpPr>
          <a:xfrm>
            <a:off x="9121251" y="5550640"/>
            <a:ext cx="492894" cy="492894"/>
            <a:chOff x="457200" y="3537408"/>
            <a:chExt cx="502920" cy="502920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DF5E414-E288-4B54-A717-0B02A8F410A5}"/>
                </a:ext>
              </a:extLst>
            </p:cNvPr>
            <p:cNvSpPr/>
            <p:nvPr/>
          </p:nvSpPr>
          <p:spPr bwMode="auto">
            <a:xfrm>
              <a:off x="457200" y="3537408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291" name="Group 17">
              <a:extLst>
                <a:ext uri="{FF2B5EF4-FFF2-40B4-BE49-F238E27FC236}">
                  <a16:creationId xmlns:a16="http://schemas.microsoft.com/office/drawing/2014/main" id="{154CFF2D-92EE-4832-AFCC-3156F71DE5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7220" y="3697428"/>
              <a:ext cx="182880" cy="182880"/>
              <a:chOff x="3800" y="2086"/>
              <a:chExt cx="236" cy="236"/>
            </a:xfrm>
          </p:grpSpPr>
          <p:sp>
            <p:nvSpPr>
              <p:cNvPr id="292" name="Freeform 18">
                <a:extLst>
                  <a:ext uri="{FF2B5EF4-FFF2-40B4-BE49-F238E27FC236}">
                    <a16:creationId xmlns:a16="http://schemas.microsoft.com/office/drawing/2014/main" id="{01ACAF40-DDA6-4178-83A0-32EE4CD84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2150"/>
                <a:ext cx="173" cy="172"/>
              </a:xfrm>
              <a:custGeom>
                <a:avLst/>
                <a:gdLst>
                  <a:gd name="T0" fmla="*/ 173 w 173"/>
                  <a:gd name="T1" fmla="*/ 0 h 172"/>
                  <a:gd name="T2" fmla="*/ 93 w 173"/>
                  <a:gd name="T3" fmla="*/ 0 h 172"/>
                  <a:gd name="T4" fmla="*/ 0 w 173"/>
                  <a:gd name="T5" fmla="*/ 96 h 172"/>
                  <a:gd name="T6" fmla="*/ 77 w 173"/>
                  <a:gd name="T7" fmla="*/ 172 h 172"/>
                  <a:gd name="T8" fmla="*/ 173 w 173"/>
                  <a:gd name="T9" fmla="*/ 80 h 172"/>
                  <a:gd name="T10" fmla="*/ 173 w 173"/>
                  <a:gd name="T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172">
                    <a:moveTo>
                      <a:pt x="173" y="0"/>
                    </a:moveTo>
                    <a:lnTo>
                      <a:pt x="93" y="0"/>
                    </a:lnTo>
                    <a:lnTo>
                      <a:pt x="0" y="96"/>
                    </a:lnTo>
                    <a:lnTo>
                      <a:pt x="77" y="172"/>
                    </a:lnTo>
                    <a:lnTo>
                      <a:pt x="173" y="80"/>
                    </a:lnTo>
                    <a:lnTo>
                      <a:pt x="173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93" name="Freeform 19">
                <a:extLst>
                  <a:ext uri="{FF2B5EF4-FFF2-40B4-BE49-F238E27FC236}">
                    <a16:creationId xmlns:a16="http://schemas.microsoft.com/office/drawing/2014/main" id="{02A36418-6A06-4329-B007-02123CD1F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086"/>
                <a:ext cx="111" cy="112"/>
              </a:xfrm>
              <a:custGeom>
                <a:avLst/>
                <a:gdLst>
                  <a:gd name="T0" fmla="*/ 7 w 56"/>
                  <a:gd name="T1" fmla="*/ 46 h 56"/>
                  <a:gd name="T2" fmla="*/ 0 w 56"/>
                  <a:gd name="T3" fmla="*/ 28 h 56"/>
                  <a:gd name="T4" fmla="*/ 28 w 56"/>
                  <a:gd name="T5" fmla="*/ 0 h 56"/>
                  <a:gd name="T6" fmla="*/ 56 w 56"/>
                  <a:gd name="T7" fmla="*/ 28 h 56"/>
                  <a:gd name="T8" fmla="*/ 28 w 56"/>
                  <a:gd name="T9" fmla="*/ 56 h 56"/>
                  <a:gd name="T10" fmla="*/ 24 w 56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6">
                    <a:moveTo>
                      <a:pt x="7" y="46"/>
                    </a:moveTo>
                    <a:cubicBezTo>
                      <a:pt x="3" y="41"/>
                      <a:pt x="0" y="35"/>
                      <a:pt x="0" y="28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4" y="0"/>
                      <a:pt x="56" y="12"/>
                      <a:pt x="56" y="28"/>
                    </a:cubicBezTo>
                    <a:cubicBezTo>
                      <a:pt x="56" y="43"/>
                      <a:pt x="44" y="56"/>
                      <a:pt x="28" y="56"/>
                    </a:cubicBezTo>
                    <a:cubicBezTo>
                      <a:pt x="27" y="56"/>
                      <a:pt x="25" y="56"/>
                      <a:pt x="24" y="56"/>
                    </a:cubicBezTo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E5831D6B-097E-4D8E-BF3D-48498E457A30}"/>
              </a:ext>
            </a:extLst>
          </p:cNvPr>
          <p:cNvGrpSpPr/>
          <p:nvPr/>
        </p:nvGrpSpPr>
        <p:grpSpPr>
          <a:xfrm>
            <a:off x="6580945" y="1997819"/>
            <a:ext cx="492894" cy="492894"/>
            <a:chOff x="6692754" y="2585785"/>
            <a:chExt cx="502920" cy="502920"/>
          </a:xfrm>
        </p:grpSpPr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A8C33E65-3F17-4AA4-9D0F-1DCB7E03E530}"/>
                </a:ext>
              </a:extLst>
            </p:cNvPr>
            <p:cNvSpPr/>
            <p:nvPr/>
          </p:nvSpPr>
          <p:spPr bwMode="auto">
            <a:xfrm>
              <a:off x="6692754" y="2585785"/>
              <a:ext cx="502920" cy="502920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296" name="Group 4">
              <a:extLst>
                <a:ext uri="{FF2B5EF4-FFF2-40B4-BE49-F238E27FC236}">
                  <a16:creationId xmlns:a16="http://schemas.microsoft.com/office/drawing/2014/main" id="{F55C4073-F2D0-4FC6-A1B5-D6ED52BEEC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52774" y="2714947"/>
              <a:ext cx="182880" cy="244596"/>
              <a:chOff x="899" y="1007"/>
              <a:chExt cx="403" cy="539"/>
            </a:xfrm>
          </p:grpSpPr>
          <p:sp>
            <p:nvSpPr>
              <p:cNvPr id="297" name="Freeform 5">
                <a:extLst>
                  <a:ext uri="{FF2B5EF4-FFF2-40B4-BE49-F238E27FC236}">
                    <a16:creationId xmlns:a16="http://schemas.microsoft.com/office/drawing/2014/main" id="{3189CEFF-B5C1-4FFA-99F1-61F21E5C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" y="1149"/>
                <a:ext cx="315" cy="263"/>
              </a:xfrm>
              <a:custGeom>
                <a:avLst/>
                <a:gdLst>
                  <a:gd name="T0" fmla="*/ 4 w 160"/>
                  <a:gd name="T1" fmla="*/ 133 h 133"/>
                  <a:gd name="T2" fmla="*/ 19 w 160"/>
                  <a:gd name="T3" fmla="*/ 92 h 133"/>
                  <a:gd name="T4" fmla="*/ 54 w 160"/>
                  <a:gd name="T5" fmla="*/ 82 h 133"/>
                  <a:gd name="T6" fmla="*/ 124 w 160"/>
                  <a:gd name="T7" fmla="*/ 82 h 133"/>
                  <a:gd name="T8" fmla="*/ 146 w 160"/>
                  <a:gd name="T9" fmla="*/ 72 h 133"/>
                  <a:gd name="T10" fmla="*/ 160 w 160"/>
                  <a:gd name="T11" fmla="*/ 38 h 133"/>
                  <a:gd name="T12" fmla="*/ 160 w 160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133">
                    <a:moveTo>
                      <a:pt x="4" y="133"/>
                    </a:moveTo>
                    <a:cubicBezTo>
                      <a:pt x="4" y="133"/>
                      <a:pt x="0" y="108"/>
                      <a:pt x="19" y="92"/>
                    </a:cubicBezTo>
                    <a:cubicBezTo>
                      <a:pt x="35" y="79"/>
                      <a:pt x="54" y="82"/>
                      <a:pt x="54" y="82"/>
                    </a:cubicBezTo>
                    <a:cubicBezTo>
                      <a:pt x="60" y="83"/>
                      <a:pt x="124" y="82"/>
                      <a:pt x="124" y="82"/>
                    </a:cubicBezTo>
                    <a:cubicBezTo>
                      <a:pt x="124" y="82"/>
                      <a:pt x="138" y="79"/>
                      <a:pt x="146" y="72"/>
                    </a:cubicBezTo>
                    <a:cubicBezTo>
                      <a:pt x="151" y="65"/>
                      <a:pt x="160" y="59"/>
                      <a:pt x="160" y="38"/>
                    </a:cubicBezTo>
                    <a:cubicBezTo>
                      <a:pt x="160" y="17"/>
                      <a:pt x="160" y="0"/>
                      <a:pt x="160" y="0"/>
                    </a:cubicBezTo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98" name="Freeform 6">
                <a:extLst>
                  <a:ext uri="{FF2B5EF4-FFF2-40B4-BE49-F238E27FC236}">
                    <a16:creationId xmlns:a16="http://schemas.microsoft.com/office/drawing/2014/main" id="{377A9118-0C00-41D3-B62D-4E74247F1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1149"/>
                <a:ext cx="100" cy="52"/>
              </a:xfrm>
              <a:custGeom>
                <a:avLst/>
                <a:gdLst>
                  <a:gd name="T0" fmla="*/ 0 w 100"/>
                  <a:gd name="T1" fmla="*/ 52 h 52"/>
                  <a:gd name="T2" fmla="*/ 49 w 100"/>
                  <a:gd name="T3" fmla="*/ 0 h 52"/>
                  <a:gd name="T4" fmla="*/ 100 w 100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0" h="52">
                    <a:moveTo>
                      <a:pt x="0" y="52"/>
                    </a:moveTo>
                    <a:lnTo>
                      <a:pt x="49" y="0"/>
                    </a:lnTo>
                    <a:lnTo>
                      <a:pt x="100" y="52"/>
                    </a:lnTo>
                  </a:path>
                </a:pathLst>
              </a:cu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99" name="Oval 7">
                <a:extLst>
                  <a:ext uri="{FF2B5EF4-FFF2-40B4-BE49-F238E27FC236}">
                    <a16:creationId xmlns:a16="http://schemas.microsoft.com/office/drawing/2014/main" id="{3F2010C3-0C7D-4E48-9636-14998B35F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" y="1461"/>
                <a:ext cx="86" cy="85"/>
              </a:xfrm>
              <a:prstGeom prst="ellips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0" name="Oval 8">
                <a:extLst>
                  <a:ext uri="{FF2B5EF4-FFF2-40B4-BE49-F238E27FC236}">
                    <a16:creationId xmlns:a16="http://schemas.microsoft.com/office/drawing/2014/main" id="{F4ABC7E6-BC78-4D70-B56E-CC4D27D81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8" y="1007"/>
                <a:ext cx="86" cy="87"/>
              </a:xfrm>
              <a:prstGeom prst="ellips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1" name="Line 9">
                <a:extLst>
                  <a:ext uri="{FF2B5EF4-FFF2-40B4-BE49-F238E27FC236}">
                    <a16:creationId xmlns:a16="http://schemas.microsoft.com/office/drawing/2014/main" id="{00E03A73-E60A-47A6-941F-46DFC905F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3" y="1141"/>
                <a:ext cx="95" cy="95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2" name="Line 10">
                <a:extLst>
                  <a:ext uri="{FF2B5EF4-FFF2-40B4-BE49-F238E27FC236}">
                    <a16:creationId xmlns:a16="http://schemas.microsoft.com/office/drawing/2014/main" id="{D48AC9E9-CE36-4B72-A55B-A02031EBC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97" y="1141"/>
                <a:ext cx="91" cy="89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3" name="Line 11">
                <a:extLst>
                  <a:ext uri="{FF2B5EF4-FFF2-40B4-BE49-F238E27FC236}">
                    <a16:creationId xmlns:a16="http://schemas.microsoft.com/office/drawing/2014/main" id="{0240D198-3195-42D8-9D52-CC7BE7523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361"/>
                <a:ext cx="94" cy="92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4" name="Line 12">
                <a:extLst>
                  <a:ext uri="{FF2B5EF4-FFF2-40B4-BE49-F238E27FC236}">
                    <a16:creationId xmlns:a16="http://schemas.microsoft.com/office/drawing/2014/main" id="{38AF39F6-ADEB-41E7-8EEB-618127FAB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0" y="1361"/>
                <a:ext cx="88" cy="88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5" name="Line 13">
                <a:extLst>
                  <a:ext uri="{FF2B5EF4-FFF2-40B4-BE49-F238E27FC236}">
                    <a16:creationId xmlns:a16="http://schemas.microsoft.com/office/drawing/2014/main" id="{4A5BBF0A-7F09-4682-895D-2C32C994A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1" y="1430"/>
                <a:ext cx="94" cy="92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06" name="Line 14">
                <a:extLst>
                  <a:ext uri="{FF2B5EF4-FFF2-40B4-BE49-F238E27FC236}">
                    <a16:creationId xmlns:a16="http://schemas.microsoft.com/office/drawing/2014/main" id="{DBD125C4-C59C-4026-A109-A873C19A9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4" y="1430"/>
                <a:ext cx="91" cy="89"/>
              </a:xfrm>
              <a:prstGeom prst="line">
                <a:avLst/>
              </a:prstGeom>
              <a:noFill/>
              <a:ln w="12700" cap="flat">
                <a:solidFill>
                  <a:srgbClr val="5C2D9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sp>
        <p:nvSpPr>
          <p:cNvPr id="307" name="Customer text">
            <a:extLst>
              <a:ext uri="{FF2B5EF4-FFF2-40B4-BE49-F238E27FC236}">
                <a16:creationId xmlns:a16="http://schemas.microsoft.com/office/drawing/2014/main" id="{0BF70649-528E-44E1-B93F-6FD8FF1D8C43}"/>
              </a:ext>
            </a:extLst>
          </p:cNvPr>
          <p:cNvSpPr/>
          <p:nvPr/>
        </p:nvSpPr>
        <p:spPr>
          <a:xfrm>
            <a:off x="6744253" y="6067427"/>
            <a:ext cx="1698417" cy="258331"/>
          </a:xfrm>
          <a:prstGeom prst="rect">
            <a:avLst/>
          </a:prstGeom>
        </p:spPr>
        <p:txBody>
          <a:bodyPr wrap="square" lIns="179234" rIns="179234" anchor="ctr">
            <a:spAutoFit/>
          </a:bodyPr>
          <a:lstStyle/>
          <a:p>
            <a:pPr marL="0" marR="0" lvl="0" indent="0" algn="r" defTabSz="8957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Opportunities</a:t>
            </a: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A5351BBB-3439-4B29-B360-771DC427FAEC}"/>
              </a:ext>
            </a:extLst>
          </p:cNvPr>
          <p:cNvGrpSpPr/>
          <p:nvPr/>
        </p:nvGrpSpPr>
        <p:grpSpPr>
          <a:xfrm>
            <a:off x="1669799" y="5470193"/>
            <a:ext cx="492894" cy="492894"/>
            <a:chOff x="1778799" y="-768144"/>
            <a:chExt cx="492964" cy="492964"/>
          </a:xfrm>
        </p:grpSpPr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EF0B5E8-0234-412C-9C70-AD5B1ABBB70A}"/>
                </a:ext>
              </a:extLst>
            </p:cNvPr>
            <p:cNvSpPr/>
            <p:nvPr/>
          </p:nvSpPr>
          <p:spPr bwMode="auto">
            <a:xfrm>
              <a:off x="1778799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6C1393B1-4E9D-4345-8674-1760484E1876}"/>
                </a:ext>
              </a:extLst>
            </p:cNvPr>
            <p:cNvGrpSpPr/>
            <p:nvPr/>
          </p:nvGrpSpPr>
          <p:grpSpPr>
            <a:xfrm>
              <a:off x="1926334" y="-611489"/>
              <a:ext cx="206070" cy="149752"/>
              <a:chOff x="2169760" y="4518971"/>
              <a:chExt cx="255587" cy="185737"/>
            </a:xfrm>
          </p:grpSpPr>
          <p:sp>
            <p:nvSpPr>
              <p:cNvPr id="329" name="Freeform 29">
                <a:extLst>
                  <a:ext uri="{FF2B5EF4-FFF2-40B4-BE49-F238E27FC236}">
                    <a16:creationId xmlns:a16="http://schemas.microsoft.com/office/drawing/2014/main" id="{CB33840D-1100-42DE-9B88-2A283E46B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9760" y="4545958"/>
                <a:ext cx="255587" cy="158750"/>
              </a:xfrm>
              <a:custGeom>
                <a:avLst/>
                <a:gdLst>
                  <a:gd name="T0" fmla="*/ 131 w 222"/>
                  <a:gd name="T1" fmla="*/ 0 h 136"/>
                  <a:gd name="T2" fmla="*/ 213 w 222"/>
                  <a:gd name="T3" fmla="*/ 0 h 136"/>
                  <a:gd name="T4" fmla="*/ 222 w 222"/>
                  <a:gd name="T5" fmla="*/ 9 h 136"/>
                  <a:gd name="T6" fmla="*/ 222 w 222"/>
                  <a:gd name="T7" fmla="*/ 127 h 136"/>
                  <a:gd name="T8" fmla="*/ 213 w 222"/>
                  <a:gd name="T9" fmla="*/ 136 h 136"/>
                  <a:gd name="T10" fmla="*/ 9 w 222"/>
                  <a:gd name="T11" fmla="*/ 136 h 136"/>
                  <a:gd name="T12" fmla="*/ 0 w 222"/>
                  <a:gd name="T13" fmla="*/ 127 h 136"/>
                  <a:gd name="T14" fmla="*/ 0 w 222"/>
                  <a:gd name="T15" fmla="*/ 9 h 136"/>
                  <a:gd name="T16" fmla="*/ 9 w 222"/>
                  <a:gd name="T17" fmla="*/ 0 h 136"/>
                  <a:gd name="T18" fmla="*/ 87 w 222"/>
                  <a:gd name="T1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2" h="136">
                    <a:moveTo>
                      <a:pt x="131" y="0"/>
                    </a:moveTo>
                    <a:cubicBezTo>
                      <a:pt x="213" y="0"/>
                      <a:pt x="213" y="0"/>
                      <a:pt x="213" y="0"/>
                    </a:cubicBezTo>
                    <a:cubicBezTo>
                      <a:pt x="218" y="0"/>
                      <a:pt x="222" y="4"/>
                      <a:pt x="222" y="9"/>
                    </a:cubicBezTo>
                    <a:cubicBezTo>
                      <a:pt x="222" y="127"/>
                      <a:pt x="222" y="127"/>
                      <a:pt x="222" y="127"/>
                    </a:cubicBezTo>
                    <a:cubicBezTo>
                      <a:pt x="222" y="132"/>
                      <a:pt x="218" y="136"/>
                      <a:pt x="213" y="136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4" y="136"/>
                      <a:pt x="0" y="132"/>
                      <a:pt x="0" y="12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0" name="Oval 30">
                <a:extLst>
                  <a:ext uri="{FF2B5EF4-FFF2-40B4-BE49-F238E27FC236}">
                    <a16:creationId xmlns:a16="http://schemas.microsoft.com/office/drawing/2014/main" id="{5662163F-4C20-4CDA-BE11-A1BBED046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860" y="4585646"/>
                <a:ext cx="47625" cy="47625"/>
              </a:xfrm>
              <a:prstGeom prst="ellips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1" name="Freeform 31">
                <a:extLst>
                  <a:ext uri="{FF2B5EF4-FFF2-40B4-BE49-F238E27FC236}">
                    <a16:creationId xmlns:a16="http://schemas.microsoft.com/office/drawing/2014/main" id="{CAAAB1A8-63FE-4193-A83E-36795ED1B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335" y="4639621"/>
                <a:ext cx="68262" cy="34925"/>
              </a:xfrm>
              <a:custGeom>
                <a:avLst/>
                <a:gdLst>
                  <a:gd name="T0" fmla="*/ 60 w 60"/>
                  <a:gd name="T1" fmla="*/ 30 h 30"/>
                  <a:gd name="T2" fmla="*/ 30 w 60"/>
                  <a:gd name="T3" fmla="*/ 0 h 30"/>
                  <a:gd name="T4" fmla="*/ 0 w 60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2" name="Line 32">
                <a:extLst>
                  <a:ext uri="{FF2B5EF4-FFF2-40B4-BE49-F238E27FC236}">
                    <a16:creationId xmlns:a16="http://schemas.microsoft.com/office/drawing/2014/main" id="{C82FCC20-3225-43A3-9856-224D20E6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8348" y="4518971"/>
                <a:ext cx="0" cy="4762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3" name="Line 33">
                <a:extLst>
                  <a:ext uri="{FF2B5EF4-FFF2-40B4-BE49-F238E27FC236}">
                    <a16:creationId xmlns:a16="http://schemas.microsoft.com/office/drawing/2014/main" id="{656540F9-29B7-421A-8FDF-DC789EEE9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2160" y="4612633"/>
                <a:ext cx="79375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4" name="Line 34">
                <a:extLst>
                  <a:ext uri="{FF2B5EF4-FFF2-40B4-BE49-F238E27FC236}">
                    <a16:creationId xmlns:a16="http://schemas.microsoft.com/office/drawing/2014/main" id="{6215180A-BA78-4338-BB3B-E4BB0C28E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2160" y="4639621"/>
                <a:ext cx="79375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BB21FB84-2B15-4AA1-A250-87035EBC6CB0}"/>
              </a:ext>
            </a:extLst>
          </p:cNvPr>
          <p:cNvGrpSpPr/>
          <p:nvPr/>
        </p:nvGrpSpPr>
        <p:grpSpPr>
          <a:xfrm>
            <a:off x="9274275" y="1593224"/>
            <a:ext cx="492894" cy="492894"/>
            <a:chOff x="6877923" y="-768144"/>
            <a:chExt cx="492964" cy="492964"/>
          </a:xfrm>
        </p:grpSpPr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2E932DB9-4F33-4EA9-98BA-EC2BCDFA2F2F}"/>
                </a:ext>
              </a:extLst>
            </p:cNvPr>
            <p:cNvSpPr/>
            <p:nvPr/>
          </p:nvSpPr>
          <p:spPr bwMode="auto">
            <a:xfrm>
              <a:off x="6877923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A31D7B73-8AFD-4515-9618-F20D44EDFFF6}"/>
                </a:ext>
              </a:extLst>
            </p:cNvPr>
            <p:cNvGrpSpPr/>
            <p:nvPr/>
          </p:nvGrpSpPr>
          <p:grpSpPr>
            <a:xfrm>
              <a:off x="7011546" y="-626338"/>
              <a:ext cx="232241" cy="205656"/>
              <a:chOff x="7522608" y="5212885"/>
              <a:chExt cx="263530" cy="233364"/>
            </a:xfrm>
          </p:grpSpPr>
          <p:sp>
            <p:nvSpPr>
              <p:cNvPr id="338" name="Freeform 140">
                <a:extLst>
                  <a:ext uri="{FF2B5EF4-FFF2-40B4-BE49-F238E27FC236}">
                    <a16:creationId xmlns:a16="http://schemas.microsoft.com/office/drawing/2014/main" id="{93413812-EEF6-4302-93B3-E6AFBC22D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0713" y="5212885"/>
                <a:ext cx="225425" cy="225425"/>
              </a:xfrm>
              <a:custGeom>
                <a:avLst/>
                <a:gdLst>
                  <a:gd name="T0" fmla="*/ 86 w 142"/>
                  <a:gd name="T1" fmla="*/ 0 h 142"/>
                  <a:gd name="T2" fmla="*/ 0 w 142"/>
                  <a:gd name="T3" fmla="*/ 86 h 142"/>
                  <a:gd name="T4" fmla="*/ 57 w 142"/>
                  <a:gd name="T5" fmla="*/ 142 h 142"/>
                  <a:gd name="T6" fmla="*/ 142 w 142"/>
                  <a:gd name="T7" fmla="*/ 56 h 142"/>
                  <a:gd name="T8" fmla="*/ 86 w 142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42">
                    <a:moveTo>
                      <a:pt x="86" y="0"/>
                    </a:moveTo>
                    <a:lnTo>
                      <a:pt x="0" y="86"/>
                    </a:lnTo>
                    <a:lnTo>
                      <a:pt x="57" y="142"/>
                    </a:lnTo>
                    <a:lnTo>
                      <a:pt x="142" y="5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9" name="Freeform 141">
                <a:extLst>
                  <a:ext uri="{FF2B5EF4-FFF2-40B4-BE49-F238E27FC236}">
                    <a16:creationId xmlns:a16="http://schemas.microsoft.com/office/drawing/2014/main" id="{08AB051A-BC1A-4936-A0F3-F56AAFBDB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2608" y="5216061"/>
                <a:ext cx="234950" cy="230188"/>
              </a:xfrm>
              <a:custGeom>
                <a:avLst/>
                <a:gdLst>
                  <a:gd name="T0" fmla="*/ 198 w 204"/>
                  <a:gd name="T1" fmla="*/ 140 h 200"/>
                  <a:gd name="T2" fmla="*/ 198 w 204"/>
                  <a:gd name="T3" fmla="*/ 119 h 200"/>
                  <a:gd name="T4" fmla="*/ 167 w 204"/>
                  <a:gd name="T5" fmla="*/ 88 h 200"/>
                  <a:gd name="T6" fmla="*/ 167 w 204"/>
                  <a:gd name="T7" fmla="*/ 88 h 200"/>
                  <a:gd name="T8" fmla="*/ 79 w 204"/>
                  <a:gd name="T9" fmla="*/ 0 h 200"/>
                  <a:gd name="T10" fmla="*/ 0 w 204"/>
                  <a:gd name="T11" fmla="*/ 80 h 200"/>
                  <a:gd name="T12" fmla="*/ 88 w 204"/>
                  <a:gd name="T13" fmla="*/ 168 h 200"/>
                  <a:gd name="T14" fmla="*/ 89 w 204"/>
                  <a:gd name="T15" fmla="*/ 167 h 200"/>
                  <a:gd name="T16" fmla="*/ 117 w 204"/>
                  <a:gd name="T17" fmla="*/ 195 h 200"/>
                  <a:gd name="T18" fmla="*/ 128 w 204"/>
                  <a:gd name="T19" fmla="*/ 200 h 200"/>
                  <a:gd name="T20" fmla="*/ 139 w 204"/>
                  <a:gd name="T21" fmla="*/ 195 h 200"/>
                  <a:gd name="T22" fmla="*/ 143 w 204"/>
                  <a:gd name="T23" fmla="*/ 183 h 200"/>
                  <a:gd name="T24" fmla="*/ 150 w 204"/>
                  <a:gd name="T25" fmla="*/ 190 h 200"/>
                  <a:gd name="T26" fmla="*/ 161 w 204"/>
                  <a:gd name="T27" fmla="*/ 195 h 200"/>
                  <a:gd name="T28" fmla="*/ 172 w 204"/>
                  <a:gd name="T29" fmla="*/ 190 h 200"/>
                  <a:gd name="T30" fmla="*/ 175 w 204"/>
                  <a:gd name="T31" fmla="*/ 175 h 200"/>
                  <a:gd name="T32" fmla="*/ 180 w 204"/>
                  <a:gd name="T33" fmla="*/ 176 h 200"/>
                  <a:gd name="T34" fmla="*/ 191 w 204"/>
                  <a:gd name="T35" fmla="*/ 171 h 200"/>
                  <a:gd name="T36" fmla="*/ 191 w 204"/>
                  <a:gd name="T37" fmla="*/ 150 h 200"/>
                  <a:gd name="T38" fmla="*/ 185 w 204"/>
                  <a:gd name="T39" fmla="*/ 144 h 200"/>
                  <a:gd name="T40" fmla="*/ 187 w 204"/>
                  <a:gd name="T41" fmla="*/ 144 h 200"/>
                  <a:gd name="T42" fmla="*/ 198 w 204"/>
                  <a:gd name="T43" fmla="*/ 14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4" h="200">
                    <a:moveTo>
                      <a:pt x="198" y="140"/>
                    </a:moveTo>
                    <a:cubicBezTo>
                      <a:pt x="204" y="134"/>
                      <a:pt x="204" y="125"/>
                      <a:pt x="198" y="119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89" y="167"/>
                      <a:pt x="89" y="167"/>
                      <a:pt x="89" y="167"/>
                    </a:cubicBezTo>
                    <a:cubicBezTo>
                      <a:pt x="117" y="195"/>
                      <a:pt x="117" y="195"/>
                      <a:pt x="117" y="195"/>
                    </a:cubicBezTo>
                    <a:cubicBezTo>
                      <a:pt x="120" y="198"/>
                      <a:pt x="124" y="200"/>
                      <a:pt x="128" y="200"/>
                    </a:cubicBezTo>
                    <a:cubicBezTo>
                      <a:pt x="132" y="200"/>
                      <a:pt x="136" y="198"/>
                      <a:pt x="139" y="195"/>
                    </a:cubicBezTo>
                    <a:cubicBezTo>
                      <a:pt x="142" y="192"/>
                      <a:pt x="143" y="187"/>
                      <a:pt x="143" y="183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53" y="193"/>
                      <a:pt x="157" y="195"/>
                      <a:pt x="161" y="195"/>
                    </a:cubicBezTo>
                    <a:cubicBezTo>
                      <a:pt x="165" y="195"/>
                      <a:pt x="169" y="193"/>
                      <a:pt x="172" y="190"/>
                    </a:cubicBezTo>
                    <a:cubicBezTo>
                      <a:pt x="176" y="186"/>
                      <a:pt x="177" y="180"/>
                      <a:pt x="175" y="175"/>
                    </a:cubicBezTo>
                    <a:cubicBezTo>
                      <a:pt x="177" y="175"/>
                      <a:pt x="179" y="176"/>
                      <a:pt x="180" y="176"/>
                    </a:cubicBezTo>
                    <a:cubicBezTo>
                      <a:pt x="184" y="176"/>
                      <a:pt x="188" y="174"/>
                      <a:pt x="191" y="171"/>
                    </a:cubicBezTo>
                    <a:cubicBezTo>
                      <a:pt x="197" y="165"/>
                      <a:pt x="197" y="156"/>
                      <a:pt x="191" y="150"/>
                    </a:cubicBezTo>
                    <a:cubicBezTo>
                      <a:pt x="185" y="144"/>
                      <a:pt x="185" y="144"/>
                      <a:pt x="185" y="144"/>
                    </a:cubicBezTo>
                    <a:cubicBezTo>
                      <a:pt x="186" y="144"/>
                      <a:pt x="187" y="144"/>
                      <a:pt x="187" y="144"/>
                    </a:cubicBezTo>
                    <a:cubicBezTo>
                      <a:pt x="191" y="144"/>
                      <a:pt x="195" y="143"/>
                      <a:pt x="198" y="140"/>
                    </a:cubicBez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0" name="Freeform 142">
                <a:extLst>
                  <a:ext uri="{FF2B5EF4-FFF2-40B4-BE49-F238E27FC236}">
                    <a16:creationId xmlns:a16="http://schemas.microsoft.com/office/drawing/2014/main" id="{E8CCAFA0-1CA1-4730-87C2-E4B710A42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6750" y="5228760"/>
                <a:ext cx="74613" cy="101600"/>
              </a:xfrm>
              <a:custGeom>
                <a:avLst/>
                <a:gdLst>
                  <a:gd name="T0" fmla="*/ 65 w 65"/>
                  <a:gd name="T1" fmla="*/ 49 h 88"/>
                  <a:gd name="T2" fmla="*/ 31 w 65"/>
                  <a:gd name="T3" fmla="*/ 83 h 88"/>
                  <a:gd name="T4" fmla="*/ 19 w 65"/>
                  <a:gd name="T5" fmla="*/ 88 h 88"/>
                  <a:gd name="T6" fmla="*/ 7 w 65"/>
                  <a:gd name="T7" fmla="*/ 83 h 88"/>
                  <a:gd name="T8" fmla="*/ 7 w 65"/>
                  <a:gd name="T9" fmla="*/ 59 h 88"/>
                  <a:gd name="T10" fmla="*/ 65 w 65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8">
                    <a:moveTo>
                      <a:pt x="65" y="49"/>
                    </a:moveTo>
                    <a:cubicBezTo>
                      <a:pt x="31" y="83"/>
                      <a:pt x="31" y="83"/>
                      <a:pt x="31" y="83"/>
                    </a:cubicBezTo>
                    <a:cubicBezTo>
                      <a:pt x="28" y="86"/>
                      <a:pt x="23" y="88"/>
                      <a:pt x="19" y="88"/>
                    </a:cubicBezTo>
                    <a:cubicBezTo>
                      <a:pt x="14" y="88"/>
                      <a:pt x="10" y="86"/>
                      <a:pt x="7" y="83"/>
                    </a:cubicBezTo>
                    <a:cubicBezTo>
                      <a:pt x="0" y="76"/>
                      <a:pt x="0" y="65"/>
                      <a:pt x="7" y="5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E1E1E1"/>
              </a:solidFill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1" name="Freeform 143">
                <a:extLst>
                  <a:ext uri="{FF2B5EF4-FFF2-40B4-BE49-F238E27FC236}">
                    <a16:creationId xmlns:a16="http://schemas.microsoft.com/office/drawing/2014/main" id="{1BE63A5B-3BAB-4E03-B5D1-8B596AE67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6750" y="5228760"/>
                <a:ext cx="74613" cy="101600"/>
              </a:xfrm>
              <a:custGeom>
                <a:avLst/>
                <a:gdLst>
                  <a:gd name="T0" fmla="*/ 65 w 65"/>
                  <a:gd name="T1" fmla="*/ 49 h 88"/>
                  <a:gd name="T2" fmla="*/ 31 w 65"/>
                  <a:gd name="T3" fmla="*/ 83 h 88"/>
                  <a:gd name="T4" fmla="*/ 19 w 65"/>
                  <a:gd name="T5" fmla="*/ 88 h 88"/>
                  <a:gd name="T6" fmla="*/ 7 w 65"/>
                  <a:gd name="T7" fmla="*/ 83 h 88"/>
                  <a:gd name="T8" fmla="*/ 7 w 65"/>
                  <a:gd name="T9" fmla="*/ 59 h 88"/>
                  <a:gd name="T10" fmla="*/ 65 w 65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8">
                    <a:moveTo>
                      <a:pt x="65" y="49"/>
                    </a:moveTo>
                    <a:cubicBezTo>
                      <a:pt x="31" y="83"/>
                      <a:pt x="31" y="83"/>
                      <a:pt x="31" y="83"/>
                    </a:cubicBezTo>
                    <a:cubicBezTo>
                      <a:pt x="28" y="86"/>
                      <a:pt x="23" y="88"/>
                      <a:pt x="19" y="88"/>
                    </a:cubicBezTo>
                    <a:cubicBezTo>
                      <a:pt x="14" y="88"/>
                      <a:pt x="10" y="86"/>
                      <a:pt x="7" y="83"/>
                    </a:cubicBezTo>
                    <a:cubicBezTo>
                      <a:pt x="0" y="76"/>
                      <a:pt x="0" y="65"/>
                      <a:pt x="7" y="5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2" name="Freeform 144">
                <a:extLst>
                  <a:ext uri="{FF2B5EF4-FFF2-40B4-BE49-F238E27FC236}">
                    <a16:creationId xmlns:a16="http://schemas.microsoft.com/office/drawing/2014/main" id="{DCCF2EED-2ADD-4B9A-A088-1BA0238F1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2769" y="5341471"/>
                <a:ext cx="106362" cy="104775"/>
              </a:xfrm>
              <a:custGeom>
                <a:avLst/>
                <a:gdLst>
                  <a:gd name="T0" fmla="*/ 86 w 92"/>
                  <a:gd name="T1" fmla="*/ 63 h 91"/>
                  <a:gd name="T2" fmla="*/ 71 w 92"/>
                  <a:gd name="T3" fmla="*/ 59 h 91"/>
                  <a:gd name="T4" fmla="*/ 67 w 92"/>
                  <a:gd name="T5" fmla="*/ 44 h 91"/>
                  <a:gd name="T6" fmla="*/ 52 w 92"/>
                  <a:gd name="T7" fmla="*/ 40 h 91"/>
                  <a:gd name="T8" fmla="*/ 48 w 92"/>
                  <a:gd name="T9" fmla="*/ 25 h 91"/>
                  <a:gd name="T10" fmla="*/ 33 w 92"/>
                  <a:gd name="T11" fmla="*/ 21 h 91"/>
                  <a:gd name="T12" fmla="*/ 29 w 92"/>
                  <a:gd name="T13" fmla="*/ 6 h 91"/>
                  <a:gd name="T14" fmla="*/ 8 w 92"/>
                  <a:gd name="T15" fmla="*/ 6 h 91"/>
                  <a:gd name="T16" fmla="*/ 6 w 92"/>
                  <a:gd name="T17" fmla="*/ 8 h 91"/>
                  <a:gd name="T18" fmla="*/ 6 w 92"/>
                  <a:gd name="T19" fmla="*/ 29 h 91"/>
                  <a:gd name="T20" fmla="*/ 16 w 92"/>
                  <a:gd name="T21" fmla="*/ 33 h 91"/>
                  <a:gd name="T22" fmla="*/ 18 w 92"/>
                  <a:gd name="T23" fmla="*/ 33 h 91"/>
                  <a:gd name="T24" fmla="*/ 17 w 92"/>
                  <a:gd name="T25" fmla="*/ 35 h 91"/>
                  <a:gd name="T26" fmla="*/ 17 w 92"/>
                  <a:gd name="T27" fmla="*/ 56 h 91"/>
                  <a:gd name="T28" fmla="*/ 27 w 92"/>
                  <a:gd name="T29" fmla="*/ 61 h 91"/>
                  <a:gd name="T30" fmla="*/ 32 w 92"/>
                  <a:gd name="T31" fmla="*/ 60 h 91"/>
                  <a:gd name="T32" fmla="*/ 36 w 92"/>
                  <a:gd name="T33" fmla="*/ 75 h 91"/>
                  <a:gd name="T34" fmla="*/ 46 w 92"/>
                  <a:gd name="T35" fmla="*/ 80 h 91"/>
                  <a:gd name="T36" fmla="*/ 57 w 92"/>
                  <a:gd name="T37" fmla="*/ 75 h 91"/>
                  <a:gd name="T38" fmla="*/ 59 w 92"/>
                  <a:gd name="T39" fmla="*/ 74 h 91"/>
                  <a:gd name="T40" fmla="*/ 63 w 92"/>
                  <a:gd name="T41" fmla="*/ 86 h 91"/>
                  <a:gd name="T42" fmla="*/ 74 w 92"/>
                  <a:gd name="T43" fmla="*/ 91 h 91"/>
                  <a:gd name="T44" fmla="*/ 84 w 92"/>
                  <a:gd name="T45" fmla="*/ 86 h 91"/>
                  <a:gd name="T46" fmla="*/ 86 w 92"/>
                  <a:gd name="T47" fmla="*/ 84 h 91"/>
                  <a:gd name="T48" fmla="*/ 86 w 92"/>
                  <a:gd name="T49" fmla="*/ 6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" h="91">
                    <a:moveTo>
                      <a:pt x="86" y="63"/>
                    </a:moveTo>
                    <a:cubicBezTo>
                      <a:pt x="82" y="59"/>
                      <a:pt x="76" y="57"/>
                      <a:pt x="71" y="59"/>
                    </a:cubicBezTo>
                    <a:cubicBezTo>
                      <a:pt x="73" y="54"/>
                      <a:pt x="71" y="48"/>
                      <a:pt x="67" y="44"/>
                    </a:cubicBezTo>
                    <a:cubicBezTo>
                      <a:pt x="63" y="40"/>
                      <a:pt x="57" y="38"/>
                      <a:pt x="52" y="40"/>
                    </a:cubicBezTo>
                    <a:cubicBezTo>
                      <a:pt x="54" y="35"/>
                      <a:pt x="52" y="29"/>
                      <a:pt x="48" y="25"/>
                    </a:cubicBezTo>
                    <a:cubicBezTo>
                      <a:pt x="44" y="20"/>
                      <a:pt x="38" y="19"/>
                      <a:pt x="33" y="21"/>
                    </a:cubicBezTo>
                    <a:cubicBezTo>
                      <a:pt x="34" y="16"/>
                      <a:pt x="33" y="10"/>
                      <a:pt x="29" y="6"/>
                    </a:cubicBezTo>
                    <a:cubicBezTo>
                      <a:pt x="23" y="0"/>
                      <a:pt x="14" y="0"/>
                      <a:pt x="8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0" y="14"/>
                      <a:pt x="0" y="23"/>
                      <a:pt x="6" y="29"/>
                    </a:cubicBezTo>
                    <a:cubicBezTo>
                      <a:pt x="8" y="32"/>
                      <a:pt x="12" y="33"/>
                      <a:pt x="16" y="33"/>
                    </a:cubicBezTo>
                    <a:cubicBezTo>
                      <a:pt x="17" y="33"/>
                      <a:pt x="17" y="33"/>
                      <a:pt x="18" y="33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1" y="41"/>
                      <a:pt x="11" y="50"/>
                      <a:pt x="17" y="56"/>
                    </a:cubicBezTo>
                    <a:cubicBezTo>
                      <a:pt x="20" y="59"/>
                      <a:pt x="23" y="61"/>
                      <a:pt x="27" y="61"/>
                    </a:cubicBezTo>
                    <a:cubicBezTo>
                      <a:pt x="29" y="61"/>
                      <a:pt x="31" y="60"/>
                      <a:pt x="32" y="60"/>
                    </a:cubicBezTo>
                    <a:cubicBezTo>
                      <a:pt x="30" y="65"/>
                      <a:pt x="32" y="71"/>
                      <a:pt x="36" y="75"/>
                    </a:cubicBezTo>
                    <a:cubicBezTo>
                      <a:pt x="39" y="78"/>
                      <a:pt x="43" y="80"/>
                      <a:pt x="46" y="80"/>
                    </a:cubicBezTo>
                    <a:cubicBezTo>
                      <a:pt x="50" y="80"/>
                      <a:pt x="54" y="78"/>
                      <a:pt x="57" y="75"/>
                    </a:cubicBezTo>
                    <a:cubicBezTo>
                      <a:pt x="59" y="74"/>
                      <a:pt x="59" y="74"/>
                      <a:pt x="59" y="74"/>
                    </a:cubicBezTo>
                    <a:cubicBezTo>
                      <a:pt x="58" y="78"/>
                      <a:pt x="59" y="83"/>
                      <a:pt x="63" y="86"/>
                    </a:cubicBezTo>
                    <a:cubicBezTo>
                      <a:pt x="66" y="89"/>
                      <a:pt x="70" y="91"/>
                      <a:pt x="74" y="91"/>
                    </a:cubicBezTo>
                    <a:cubicBezTo>
                      <a:pt x="77" y="91"/>
                      <a:pt x="81" y="89"/>
                      <a:pt x="84" y="86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92" y="78"/>
                      <a:pt x="92" y="69"/>
                      <a:pt x="86" y="63"/>
                    </a:cubicBezTo>
                    <a:close/>
                  </a:path>
                </a:pathLst>
              </a:custGeom>
              <a:solidFill>
                <a:srgbClr val="E1E1E1"/>
              </a:solidFill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3" name="Freeform 145">
                <a:extLst>
                  <a:ext uri="{FF2B5EF4-FFF2-40B4-BE49-F238E27FC236}">
                    <a16:creationId xmlns:a16="http://schemas.microsoft.com/office/drawing/2014/main" id="{73FBE6D9-DB4F-4279-A5F1-39D356E32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325" y="5374810"/>
                <a:ext cx="52388" cy="52388"/>
              </a:xfrm>
              <a:custGeom>
                <a:avLst/>
                <a:gdLst>
                  <a:gd name="T0" fmla="*/ 33 w 33"/>
                  <a:gd name="T1" fmla="*/ 33 h 33"/>
                  <a:gd name="T2" fmla="*/ 0 w 33"/>
                  <a:gd name="T3" fmla="*/ 0 h 33"/>
                  <a:gd name="T4" fmla="*/ 33 w 33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3">
                    <a:moveTo>
                      <a:pt x="33" y="33"/>
                    </a:moveTo>
                    <a:lnTo>
                      <a:pt x="0" y="0"/>
                    </a:lnTo>
                    <a:lnTo>
                      <a:pt x="3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4" name="Line 146">
                <a:extLst>
                  <a:ext uri="{FF2B5EF4-FFF2-40B4-BE49-F238E27FC236}">
                    <a16:creationId xmlns:a16="http://schemas.microsoft.com/office/drawing/2014/main" id="{641AEA31-711F-4BB1-A5C2-17CA7C710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35325" y="5374810"/>
                <a:ext cx="52388" cy="52388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5" name="Freeform 147">
                <a:extLst>
                  <a:ext uri="{FF2B5EF4-FFF2-40B4-BE49-F238E27FC236}">
                    <a16:creationId xmlns:a16="http://schemas.microsoft.com/office/drawing/2014/main" id="{A1720109-279D-410C-8BA9-057A545C2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1363" y="5327185"/>
                <a:ext cx="57150" cy="55563"/>
              </a:xfrm>
              <a:custGeom>
                <a:avLst/>
                <a:gdLst>
                  <a:gd name="T0" fmla="*/ 36 w 36"/>
                  <a:gd name="T1" fmla="*/ 35 h 35"/>
                  <a:gd name="T2" fmla="*/ 0 w 36"/>
                  <a:gd name="T3" fmla="*/ 0 h 35"/>
                  <a:gd name="T4" fmla="*/ 36 w 36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35">
                    <a:moveTo>
                      <a:pt x="36" y="35"/>
                    </a:moveTo>
                    <a:lnTo>
                      <a:pt x="0" y="0"/>
                    </a:lnTo>
                    <a:lnTo>
                      <a:pt x="36" y="35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6" name="Line 148">
                <a:extLst>
                  <a:ext uri="{FF2B5EF4-FFF2-40B4-BE49-F238E27FC236}">
                    <a16:creationId xmlns:a16="http://schemas.microsoft.com/office/drawing/2014/main" id="{498F47DA-DE65-4665-9B1C-D7AC2C8EA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81363" y="5327185"/>
                <a:ext cx="57150" cy="55563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7" name="Freeform 149">
                <a:extLst>
                  <a:ext uri="{FF2B5EF4-FFF2-40B4-BE49-F238E27FC236}">
                    <a16:creationId xmlns:a16="http://schemas.microsoft.com/office/drawing/2014/main" id="{7286E906-EB7D-4F27-A9B0-4CB8DAAF6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138" y="5350997"/>
                <a:ext cx="65088" cy="66675"/>
              </a:xfrm>
              <a:custGeom>
                <a:avLst/>
                <a:gdLst>
                  <a:gd name="T0" fmla="*/ 41 w 41"/>
                  <a:gd name="T1" fmla="*/ 42 h 42"/>
                  <a:gd name="T2" fmla="*/ 0 w 41"/>
                  <a:gd name="T3" fmla="*/ 0 h 42"/>
                  <a:gd name="T4" fmla="*/ 41 w 41"/>
                  <a:gd name="T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lnTo>
                      <a:pt x="0" y="0"/>
                    </a:lnTo>
                    <a:lnTo>
                      <a:pt x="4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8" name="Line 150">
                <a:extLst>
                  <a:ext uri="{FF2B5EF4-FFF2-40B4-BE49-F238E27FC236}">
                    <a16:creationId xmlns:a16="http://schemas.microsoft.com/office/drawing/2014/main" id="{81948F26-F5D8-4C00-B266-37B775DC7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59138" y="5350997"/>
                <a:ext cx="65088" cy="6667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9" name="Line 151">
                <a:extLst>
                  <a:ext uri="{FF2B5EF4-FFF2-40B4-BE49-F238E27FC236}">
                    <a16:creationId xmlns:a16="http://schemas.microsoft.com/office/drawing/2014/main" id="{9B72665D-F8D8-44FE-B827-D142BF2BB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8338" y="5390685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0" name="Line 152">
                <a:extLst>
                  <a:ext uri="{FF2B5EF4-FFF2-40B4-BE49-F238E27FC236}">
                    <a16:creationId xmlns:a16="http://schemas.microsoft.com/office/drawing/2014/main" id="{5981C5CF-C4D3-4193-9CC4-8698955F9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8338" y="5390685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1" name="Line 153">
                <a:extLst>
                  <a:ext uri="{FF2B5EF4-FFF2-40B4-BE49-F238E27FC236}">
                    <a16:creationId xmlns:a16="http://schemas.microsoft.com/office/drawing/2014/main" id="{D7699EFA-3E78-4870-A874-798B31246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0875" y="540656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2" name="Line 154">
                <a:extLst>
                  <a:ext uri="{FF2B5EF4-FFF2-40B4-BE49-F238E27FC236}">
                    <a16:creationId xmlns:a16="http://schemas.microsoft.com/office/drawing/2014/main" id="{0765FE84-A91A-4C02-9298-449F2A970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0875" y="5406560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3" name="Freeform 155">
                <a:extLst>
                  <a:ext uri="{FF2B5EF4-FFF2-40B4-BE49-F238E27FC236}">
                    <a16:creationId xmlns:a16="http://schemas.microsoft.com/office/drawing/2014/main" id="{9D2C1A04-1844-4D1A-AF1F-AD1477B46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8650" y="5363697"/>
                <a:ext cx="22225" cy="22225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  <a:gd name="T4" fmla="*/ 0 w 14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4" name="Line 156">
                <a:extLst>
                  <a:ext uri="{FF2B5EF4-FFF2-40B4-BE49-F238E27FC236}">
                    <a16:creationId xmlns:a16="http://schemas.microsoft.com/office/drawing/2014/main" id="{11F2A141-AC68-446B-A3E4-69F04280F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68650" y="5363697"/>
                <a:ext cx="22225" cy="22225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5" name="Freeform 157">
                <a:extLst>
                  <a:ext uri="{FF2B5EF4-FFF2-40B4-BE49-F238E27FC236}">
                    <a16:creationId xmlns:a16="http://schemas.microsoft.com/office/drawing/2014/main" id="{21EAB785-E876-4273-AAE5-F7E1954CB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7700" y="5385922"/>
                <a:ext cx="25400" cy="23813"/>
              </a:xfrm>
              <a:custGeom>
                <a:avLst/>
                <a:gdLst>
                  <a:gd name="T0" fmla="*/ 0 w 16"/>
                  <a:gd name="T1" fmla="*/ 15 h 15"/>
                  <a:gd name="T2" fmla="*/ 16 w 16"/>
                  <a:gd name="T3" fmla="*/ 0 h 15"/>
                  <a:gd name="T4" fmla="*/ 0 w 1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lnTo>
                      <a:pt x="16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6" name="Line 158">
                <a:extLst>
                  <a:ext uri="{FF2B5EF4-FFF2-40B4-BE49-F238E27FC236}">
                    <a16:creationId xmlns:a16="http://schemas.microsoft.com/office/drawing/2014/main" id="{A24FC6F0-FA1F-4578-9321-4F2E94D11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87700" y="5385922"/>
                <a:ext cx="25400" cy="23813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7" name="Freeform 159">
                <a:extLst>
                  <a:ext uri="{FF2B5EF4-FFF2-40B4-BE49-F238E27FC236}">
                    <a16:creationId xmlns:a16="http://schemas.microsoft.com/office/drawing/2014/main" id="{CFE1CAEF-832C-4E7D-8FE6-CCFFBDAD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3100" y="5409735"/>
                <a:ext cx="23813" cy="20638"/>
              </a:xfrm>
              <a:custGeom>
                <a:avLst/>
                <a:gdLst>
                  <a:gd name="T0" fmla="*/ 0 w 15"/>
                  <a:gd name="T1" fmla="*/ 13 h 13"/>
                  <a:gd name="T2" fmla="*/ 15 w 15"/>
                  <a:gd name="T3" fmla="*/ 0 h 13"/>
                  <a:gd name="T4" fmla="*/ 0 w 15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1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8" name="Line 160">
                <a:extLst>
                  <a:ext uri="{FF2B5EF4-FFF2-40B4-BE49-F238E27FC236}">
                    <a16:creationId xmlns:a16="http://schemas.microsoft.com/office/drawing/2014/main" id="{DC0079BF-F89B-45F5-B4B4-B19D1B8C4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13100" y="5409735"/>
                <a:ext cx="23813" cy="20638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8C4B3166-7627-4DDA-83A9-4B4C7F210F2C}"/>
              </a:ext>
            </a:extLst>
          </p:cNvPr>
          <p:cNvGrpSpPr/>
          <p:nvPr/>
        </p:nvGrpSpPr>
        <p:grpSpPr>
          <a:xfrm>
            <a:off x="4058351" y="2884762"/>
            <a:ext cx="492894" cy="492894"/>
            <a:chOff x="9444160" y="-785172"/>
            <a:chExt cx="492964" cy="492964"/>
          </a:xfrm>
        </p:grpSpPr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B73A2A43-6C39-4F65-90A8-83F94AD9B77C}"/>
                </a:ext>
              </a:extLst>
            </p:cNvPr>
            <p:cNvSpPr/>
            <p:nvPr/>
          </p:nvSpPr>
          <p:spPr bwMode="auto">
            <a:xfrm>
              <a:off x="9444160" y="-785172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997810E1-87A7-4856-955D-B32F4582E019}"/>
                </a:ext>
              </a:extLst>
            </p:cNvPr>
            <p:cNvGrpSpPr/>
            <p:nvPr/>
          </p:nvGrpSpPr>
          <p:grpSpPr>
            <a:xfrm>
              <a:off x="9610449" y="-646418"/>
              <a:ext cx="186699" cy="206943"/>
              <a:chOff x="6540046" y="4542529"/>
              <a:chExt cx="131763" cy="146050"/>
            </a:xfrm>
          </p:grpSpPr>
          <p:sp>
            <p:nvSpPr>
              <p:cNvPr id="362" name="Freeform 68">
                <a:extLst>
                  <a:ext uri="{FF2B5EF4-FFF2-40B4-BE49-F238E27FC236}">
                    <a16:creationId xmlns:a16="http://schemas.microsoft.com/office/drawing/2014/main" id="{A74CD866-8799-4224-9386-BE0180160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542529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3" name="Line 69">
                <a:extLst>
                  <a:ext uri="{FF2B5EF4-FFF2-40B4-BE49-F238E27FC236}">
                    <a16:creationId xmlns:a16="http://schemas.microsoft.com/office/drawing/2014/main" id="{C980A85A-C532-4384-A9D5-FE5EEAF29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567929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4" name="Freeform 70">
                <a:extLst>
                  <a:ext uri="{FF2B5EF4-FFF2-40B4-BE49-F238E27FC236}">
                    <a16:creationId xmlns:a16="http://schemas.microsoft.com/office/drawing/2014/main" id="{CA9C98C5-224C-4176-BA8B-44380C66C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601267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5" name="Line 71">
                <a:extLst>
                  <a:ext uri="{FF2B5EF4-FFF2-40B4-BE49-F238E27FC236}">
                    <a16:creationId xmlns:a16="http://schemas.microsoft.com/office/drawing/2014/main" id="{6FE947E6-A832-4AEB-BBA9-AF6FE4F2F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626667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6" name="Freeform 72">
                <a:extLst>
                  <a:ext uri="{FF2B5EF4-FFF2-40B4-BE49-F238E27FC236}">
                    <a16:creationId xmlns:a16="http://schemas.microsoft.com/office/drawing/2014/main" id="{B756A660-4A03-474B-BC49-A62E799D1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3709" y="4660004"/>
                <a:ext cx="38100" cy="28575"/>
              </a:xfrm>
              <a:custGeom>
                <a:avLst/>
                <a:gdLst>
                  <a:gd name="T0" fmla="*/ 0 w 24"/>
                  <a:gd name="T1" fmla="*/ 13 h 18"/>
                  <a:gd name="T2" fmla="*/ 6 w 24"/>
                  <a:gd name="T3" fmla="*/ 18 h 18"/>
                  <a:gd name="T4" fmla="*/ 24 w 2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8">
                    <a:moveTo>
                      <a:pt x="0" y="13"/>
                    </a:moveTo>
                    <a:lnTo>
                      <a:pt x="6" y="18"/>
                    </a:lnTo>
                    <a:lnTo>
                      <a:pt x="24" y="0"/>
                    </a:lnTo>
                  </a:path>
                </a:pathLst>
              </a:cu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7" name="Line 73">
                <a:extLst>
                  <a:ext uri="{FF2B5EF4-FFF2-40B4-BE49-F238E27FC236}">
                    <a16:creationId xmlns:a16="http://schemas.microsoft.com/office/drawing/2014/main" id="{724A1A6A-21C6-44EF-A3BD-0EBF1AAD0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40046" y="4685404"/>
                <a:ext cx="65088" cy="0"/>
              </a:xfrm>
              <a:prstGeom prst="line">
                <a:avLst/>
              </a:prstGeom>
              <a:noFill/>
              <a:ln w="12700" cap="rnd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24032E76-7E6C-400C-84BC-BB2F1968E155}"/>
              </a:ext>
            </a:extLst>
          </p:cNvPr>
          <p:cNvGrpSpPr/>
          <p:nvPr/>
        </p:nvGrpSpPr>
        <p:grpSpPr>
          <a:xfrm>
            <a:off x="2934678" y="3112902"/>
            <a:ext cx="492894" cy="492894"/>
            <a:chOff x="2628653" y="-768144"/>
            <a:chExt cx="492964" cy="492964"/>
          </a:xfrm>
        </p:grpSpPr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CF1F9AB3-E721-4ABC-8841-0FF7E2D5FE51}"/>
                </a:ext>
              </a:extLst>
            </p:cNvPr>
            <p:cNvSpPr/>
            <p:nvPr/>
          </p:nvSpPr>
          <p:spPr bwMode="auto">
            <a:xfrm>
              <a:off x="2628653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E6DA796B-0642-4ED6-95EC-695E32FAB1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57699" y="-603354"/>
              <a:ext cx="248001" cy="175975"/>
              <a:chOff x="-1347664" y="7159089"/>
              <a:chExt cx="331435" cy="235176"/>
            </a:xfrm>
            <a:noFill/>
          </p:grpSpPr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F7F5AEDB-5DD4-4E61-A127-05AF719FA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7585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72" name="Freeform 114">
                <a:extLst>
                  <a:ext uri="{FF2B5EF4-FFF2-40B4-BE49-F238E27FC236}">
                    <a16:creationId xmlns:a16="http://schemas.microsoft.com/office/drawing/2014/main" id="{AD0AB8E4-09AB-474F-BEF2-1ADDE18F3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3993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73" name="Oval 113">
                <a:extLst>
                  <a:ext uri="{FF2B5EF4-FFF2-40B4-BE49-F238E27FC236}">
                    <a16:creationId xmlns:a16="http://schemas.microsoft.com/office/drawing/2014/main" id="{3A864928-0AEB-4FB1-992F-75571D7B0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20386" y="7255082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74" name="Freeform 114">
                <a:extLst>
                  <a:ext uri="{FF2B5EF4-FFF2-40B4-BE49-F238E27FC236}">
                    <a16:creationId xmlns:a16="http://schemas.microsoft.com/office/drawing/2014/main" id="{BA866329-F2BA-4CE0-8C4E-4CAD7739E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6796" y="7330740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40F13C1A-F01E-40A3-9159-18041294E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1255" y="7159089"/>
                <a:ext cx="75659" cy="74231"/>
              </a:xfrm>
              <a:prstGeom prst="ellipse">
                <a:avLst/>
              </a:pr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76" name="Freeform 114">
                <a:extLst>
                  <a:ext uri="{FF2B5EF4-FFF2-40B4-BE49-F238E27FC236}">
                    <a16:creationId xmlns:a16="http://schemas.microsoft.com/office/drawing/2014/main" id="{81C8DE8C-8C70-49F5-B6D6-C1F4C02B9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47664" y="7234748"/>
                <a:ext cx="127764" cy="63525"/>
              </a:xfrm>
              <a:custGeom>
                <a:avLst/>
                <a:gdLst>
                  <a:gd name="T0" fmla="*/ 0 w 83"/>
                  <a:gd name="T1" fmla="*/ 41 h 41"/>
                  <a:gd name="T2" fmla="*/ 41 w 83"/>
                  <a:gd name="T3" fmla="*/ 0 h 41"/>
                  <a:gd name="T4" fmla="*/ 83 w 8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41">
                    <a:moveTo>
                      <a:pt x="0" y="41"/>
                    </a:moveTo>
                    <a:cubicBezTo>
                      <a:pt x="0" y="18"/>
                      <a:pt x="19" y="0"/>
                      <a:pt x="41" y="0"/>
                    </a:cubicBezTo>
                    <a:cubicBezTo>
                      <a:pt x="64" y="0"/>
                      <a:pt x="83" y="18"/>
                      <a:pt x="83" y="41"/>
                    </a:cubicBezTo>
                  </a:path>
                </a:pathLst>
              </a:custGeom>
              <a:grpFill/>
              <a:ln w="12700" cap="flat">
                <a:solidFill>
                  <a:srgbClr val="00206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96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74" b="0" i="0" u="none" strike="noStrike" kern="0" cap="none" spc="4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</p:grp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1930445-7A24-4FB0-A469-2E828B2E75D5}"/>
              </a:ext>
            </a:extLst>
          </p:cNvPr>
          <p:cNvGrpSpPr/>
          <p:nvPr/>
        </p:nvGrpSpPr>
        <p:grpSpPr>
          <a:xfrm>
            <a:off x="5789451" y="4605376"/>
            <a:ext cx="492894" cy="492894"/>
            <a:chOff x="4328361" y="-768144"/>
            <a:chExt cx="492964" cy="492964"/>
          </a:xfrm>
        </p:grpSpPr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3FCF73A9-2081-4C9E-BD7E-5D4DE9085983}"/>
                </a:ext>
              </a:extLst>
            </p:cNvPr>
            <p:cNvSpPr/>
            <p:nvPr/>
          </p:nvSpPr>
          <p:spPr bwMode="auto">
            <a:xfrm>
              <a:off x="4328361" y="-768144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CE4967DD-AEA1-40F3-9347-684F2D5C4DC9}"/>
                </a:ext>
              </a:extLst>
            </p:cNvPr>
            <p:cNvGrpSpPr/>
            <p:nvPr/>
          </p:nvGrpSpPr>
          <p:grpSpPr>
            <a:xfrm>
              <a:off x="4442249" y="-673756"/>
              <a:ext cx="272672" cy="251710"/>
              <a:chOff x="8544911" y="5705404"/>
              <a:chExt cx="400992" cy="370165"/>
            </a:xfrm>
            <a:noFill/>
          </p:grpSpPr>
          <p:sp>
            <p:nvSpPr>
              <p:cNvPr id="380" name="Oval 243">
                <a:extLst>
                  <a:ext uri="{FF2B5EF4-FFF2-40B4-BE49-F238E27FC236}">
                    <a16:creationId xmlns:a16="http://schemas.microsoft.com/office/drawing/2014/main" id="{98EC5A44-F7AE-48AF-AB44-139AF46F3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5500" y="5821569"/>
                <a:ext cx="146050" cy="146050"/>
              </a:xfrm>
              <a:prstGeom prst="ellipse">
                <a:avLst/>
              </a:pr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44">
                <a:extLst>
                  <a:ext uri="{FF2B5EF4-FFF2-40B4-BE49-F238E27FC236}">
                    <a16:creationId xmlns:a16="http://schemas.microsoft.com/office/drawing/2014/main" id="{C6E44558-95B9-4176-B2E9-7ED595C8E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2162" y="5967619"/>
                <a:ext cx="214313" cy="107950"/>
              </a:xfrm>
              <a:custGeom>
                <a:avLst/>
                <a:gdLst>
                  <a:gd name="T0" fmla="*/ 185 w 185"/>
                  <a:gd name="T1" fmla="*/ 93 h 93"/>
                  <a:gd name="T2" fmla="*/ 92 w 185"/>
                  <a:gd name="T3" fmla="*/ 0 h 93"/>
                  <a:gd name="T4" fmla="*/ 0 w 185"/>
                  <a:gd name="T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93">
                    <a:moveTo>
                      <a:pt x="185" y="93"/>
                    </a:moveTo>
                    <a:cubicBezTo>
                      <a:pt x="185" y="42"/>
                      <a:pt x="143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</a:path>
                </a:pathLst>
              </a:cu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45">
                <a:extLst>
                  <a:ext uri="{FF2B5EF4-FFF2-40B4-BE49-F238E27FC236}">
                    <a16:creationId xmlns:a16="http://schemas.microsoft.com/office/drawing/2014/main" id="{9FED815B-4A11-4812-9126-FB8929421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2162" y="5967619"/>
                <a:ext cx="214313" cy="107950"/>
              </a:xfrm>
              <a:custGeom>
                <a:avLst/>
                <a:gdLst>
                  <a:gd name="T0" fmla="*/ 185 w 185"/>
                  <a:gd name="T1" fmla="*/ 93 h 93"/>
                  <a:gd name="T2" fmla="*/ 92 w 185"/>
                  <a:gd name="T3" fmla="*/ 0 h 93"/>
                  <a:gd name="T4" fmla="*/ 0 w 185"/>
                  <a:gd name="T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93">
                    <a:moveTo>
                      <a:pt x="185" y="93"/>
                    </a:moveTo>
                    <a:cubicBezTo>
                      <a:pt x="185" y="42"/>
                      <a:pt x="143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</a:path>
                </a:pathLst>
              </a:custGeom>
              <a:grp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46">
                <a:extLst>
                  <a:ext uri="{FF2B5EF4-FFF2-40B4-BE49-F238E27FC236}">
                    <a16:creationId xmlns:a16="http://schemas.microsoft.com/office/drawing/2014/main" id="{A7CDA347-04F8-49D2-B2E1-B92362A6D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4911" y="5862981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46">
                <a:extLst>
                  <a:ext uri="{FF2B5EF4-FFF2-40B4-BE49-F238E27FC236}">
                    <a16:creationId xmlns:a16="http://schemas.microsoft.com/office/drawing/2014/main" id="{FD068B74-6ABE-4828-AA45-68E6A0678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9427" y="5705404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46">
                <a:extLst>
                  <a:ext uri="{FF2B5EF4-FFF2-40B4-BE49-F238E27FC236}">
                    <a16:creationId xmlns:a16="http://schemas.microsoft.com/office/drawing/2014/main" id="{10E22599-440E-4CE9-A5AF-D8A773D82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7003" y="5858390"/>
                <a:ext cx="88900" cy="82550"/>
              </a:xfrm>
              <a:custGeom>
                <a:avLst/>
                <a:gdLst>
                  <a:gd name="T0" fmla="*/ 28 w 56"/>
                  <a:gd name="T1" fmla="*/ 0 h 52"/>
                  <a:gd name="T2" fmla="*/ 34 w 56"/>
                  <a:gd name="T3" fmla="*/ 19 h 52"/>
                  <a:gd name="T4" fmla="*/ 56 w 56"/>
                  <a:gd name="T5" fmla="*/ 19 h 52"/>
                  <a:gd name="T6" fmla="*/ 39 w 56"/>
                  <a:gd name="T7" fmla="*/ 32 h 52"/>
                  <a:gd name="T8" fmla="*/ 45 w 56"/>
                  <a:gd name="T9" fmla="*/ 52 h 52"/>
                  <a:gd name="T10" fmla="*/ 28 w 56"/>
                  <a:gd name="T11" fmla="*/ 40 h 52"/>
                  <a:gd name="T12" fmla="*/ 11 w 56"/>
                  <a:gd name="T13" fmla="*/ 52 h 52"/>
                  <a:gd name="T14" fmla="*/ 18 w 56"/>
                  <a:gd name="T15" fmla="*/ 32 h 52"/>
                  <a:gd name="T16" fmla="*/ 0 w 56"/>
                  <a:gd name="T17" fmla="*/ 19 h 52"/>
                  <a:gd name="T18" fmla="*/ 22 w 56"/>
                  <a:gd name="T19" fmla="*/ 19 h 52"/>
                  <a:gd name="T20" fmla="*/ 28 w 56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0"/>
                    </a:moveTo>
                    <a:lnTo>
                      <a:pt x="34" y="19"/>
                    </a:lnTo>
                    <a:lnTo>
                      <a:pt x="56" y="19"/>
                    </a:lnTo>
                    <a:lnTo>
                      <a:pt x="39" y="32"/>
                    </a:lnTo>
                    <a:lnTo>
                      <a:pt x="45" y="52"/>
                    </a:lnTo>
                    <a:lnTo>
                      <a:pt x="28" y="40"/>
                    </a:lnTo>
                    <a:lnTo>
                      <a:pt x="11" y="52"/>
                    </a:lnTo>
                    <a:lnTo>
                      <a:pt x="18" y="32"/>
                    </a:lnTo>
                    <a:lnTo>
                      <a:pt x="0" y="19"/>
                    </a:lnTo>
                    <a:lnTo>
                      <a:pt x="22" y="19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7A922F43-6C52-41B0-BEB2-4B4CAEF432D1}"/>
              </a:ext>
            </a:extLst>
          </p:cNvPr>
          <p:cNvGrpSpPr/>
          <p:nvPr/>
        </p:nvGrpSpPr>
        <p:grpSpPr>
          <a:xfrm>
            <a:off x="10979743" y="3796998"/>
            <a:ext cx="492894" cy="492894"/>
            <a:chOff x="8577631" y="3659568"/>
            <a:chExt cx="492964" cy="492964"/>
          </a:xfrm>
        </p:grpSpPr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7FAB5D60-3205-4CB0-997A-A3EDAF24E990}"/>
                </a:ext>
              </a:extLst>
            </p:cNvPr>
            <p:cNvSpPr/>
            <p:nvPr/>
          </p:nvSpPr>
          <p:spPr bwMode="auto">
            <a:xfrm>
              <a:off x="8577631" y="3659568"/>
              <a:ext cx="492964" cy="492964"/>
            </a:xfrm>
            <a:prstGeom prst="ellipse">
              <a:avLst/>
            </a:prstGeom>
            <a:solidFill>
              <a:srgbClr val="E1E1E1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5706" rIns="0" bIns="4570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D9D927AD-0E68-40AB-B881-FB954B74B5B3}"/>
                </a:ext>
              </a:extLst>
            </p:cNvPr>
            <p:cNvGrpSpPr/>
            <p:nvPr/>
          </p:nvGrpSpPr>
          <p:grpSpPr>
            <a:xfrm>
              <a:off x="8747523" y="3774306"/>
              <a:ext cx="160733" cy="246075"/>
              <a:chOff x="8747523" y="2236049"/>
              <a:chExt cx="160733" cy="246075"/>
            </a:xfrm>
          </p:grpSpPr>
          <p:sp>
            <p:nvSpPr>
              <p:cNvPr id="396" name="Rectangle: Rounded Corners 395">
                <a:extLst>
                  <a:ext uri="{FF2B5EF4-FFF2-40B4-BE49-F238E27FC236}">
                    <a16:creationId xmlns:a16="http://schemas.microsoft.com/office/drawing/2014/main" id="{DFB7468F-702B-47A6-A864-43B6828965EA}"/>
                  </a:ext>
                </a:extLst>
              </p:cNvPr>
              <p:cNvSpPr/>
              <p:nvPr/>
            </p:nvSpPr>
            <p:spPr bwMode="auto">
              <a:xfrm>
                <a:off x="8747523" y="2236049"/>
                <a:ext cx="160733" cy="24607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1B067503-48BC-4778-8EFF-95302A51D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523" y="2278425"/>
                <a:ext cx="16073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8AE75BF0-2D41-4066-901F-875B1E6D66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523" y="2433206"/>
                <a:ext cx="16073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06F049E2-896A-401C-BF25-F7D2172A7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3028" y="2455805"/>
                <a:ext cx="2619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headEnd type="none"/>
                <a:tailEnd type="non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66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9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7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8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D994-081F-4AE7-8864-585BD6FB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en-US" sz="3600">
                <a:solidFill>
                  <a:schemeClr val="tx2">
                    <a:lumMod val="75000"/>
                  </a:schemeClr>
                </a:solidFill>
              </a:rPr>
            </a:br>
            <a:endParaRPr 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C13F1C-3830-480B-A41D-48B3D5AD77D4}"/>
              </a:ext>
            </a:extLst>
          </p:cNvPr>
          <p:cNvGrpSpPr/>
          <p:nvPr/>
        </p:nvGrpSpPr>
        <p:grpSpPr>
          <a:xfrm>
            <a:off x="1325581" y="2465231"/>
            <a:ext cx="9557166" cy="3483804"/>
            <a:chOff x="1430148" y="2524896"/>
            <a:chExt cx="9557166" cy="34838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B01357-850A-49B2-B4B4-8A3F6318AE1B}"/>
                </a:ext>
              </a:extLst>
            </p:cNvPr>
            <p:cNvSpPr txBox="1"/>
            <p:nvPr/>
          </p:nvSpPr>
          <p:spPr>
            <a:xfrm>
              <a:off x="6136273" y="2534767"/>
              <a:ext cx="2042867" cy="9818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CRM</a:t>
              </a:r>
            </a:p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The front office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84CC32E-8F59-469D-8DAF-DDEAC4EB77DC}"/>
                </a:ext>
              </a:extLst>
            </p:cNvPr>
            <p:cNvSpPr txBox="1"/>
            <p:nvPr/>
          </p:nvSpPr>
          <p:spPr>
            <a:xfrm>
              <a:off x="3551744" y="2529347"/>
              <a:ext cx="2022028" cy="9818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ERP</a:t>
              </a:r>
            </a:p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The back office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C4B331F-4E04-4EB1-B378-197E8A9CBFCD}"/>
                </a:ext>
              </a:extLst>
            </p:cNvPr>
            <p:cNvSpPr txBox="1"/>
            <p:nvPr/>
          </p:nvSpPr>
          <p:spPr>
            <a:xfrm>
              <a:off x="8750118" y="2524896"/>
              <a:ext cx="2237196" cy="10372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Business </a:t>
              </a:r>
            </a:p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Intelligence</a:t>
              </a:r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C1056520-8583-48D8-9D82-C194FF0E091F}"/>
                </a:ext>
              </a:extLst>
            </p:cNvPr>
            <p:cNvSpPr>
              <a:spLocks noChangeAspect="1" noEditPoints="1"/>
            </p:cNvSpPr>
            <p:nvPr/>
          </p:nvSpPr>
          <p:spPr bwMode="black">
            <a:xfrm>
              <a:off x="9472525" y="4948518"/>
              <a:ext cx="791125" cy="849579"/>
            </a:xfrm>
            <a:custGeom>
              <a:avLst/>
              <a:gdLst>
                <a:gd name="T0" fmla="*/ 709 w 709"/>
                <a:gd name="T1" fmla="*/ 570 h 709"/>
                <a:gd name="T2" fmla="*/ 373 w 709"/>
                <a:gd name="T3" fmla="*/ 709 h 709"/>
                <a:gd name="T4" fmla="*/ 373 w 709"/>
                <a:gd name="T5" fmla="*/ 294 h 709"/>
                <a:gd name="T6" fmla="*/ 709 w 709"/>
                <a:gd name="T7" fmla="*/ 154 h 709"/>
                <a:gd name="T8" fmla="*/ 709 w 709"/>
                <a:gd name="T9" fmla="*/ 570 h 709"/>
                <a:gd name="T10" fmla="*/ 335 w 709"/>
                <a:gd name="T11" fmla="*/ 294 h 709"/>
                <a:gd name="T12" fmla="*/ 0 w 709"/>
                <a:gd name="T13" fmla="*/ 154 h 709"/>
                <a:gd name="T14" fmla="*/ 0 w 709"/>
                <a:gd name="T15" fmla="*/ 570 h 709"/>
                <a:gd name="T16" fmla="*/ 335 w 709"/>
                <a:gd name="T17" fmla="*/ 709 h 709"/>
                <a:gd name="T18" fmla="*/ 335 w 709"/>
                <a:gd name="T19" fmla="*/ 294 h 709"/>
                <a:gd name="T20" fmla="*/ 354 w 709"/>
                <a:gd name="T21" fmla="*/ 0 h 709"/>
                <a:gd name="T22" fmla="*/ 0 w 709"/>
                <a:gd name="T23" fmla="*/ 126 h 709"/>
                <a:gd name="T24" fmla="*/ 354 w 709"/>
                <a:gd name="T25" fmla="*/ 268 h 709"/>
                <a:gd name="T26" fmla="*/ 709 w 709"/>
                <a:gd name="T27" fmla="*/ 126 h 709"/>
                <a:gd name="T28" fmla="*/ 354 w 709"/>
                <a:gd name="T2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709">
                  <a:moveTo>
                    <a:pt x="709" y="570"/>
                  </a:moveTo>
                  <a:lnTo>
                    <a:pt x="373" y="709"/>
                  </a:lnTo>
                  <a:lnTo>
                    <a:pt x="373" y="294"/>
                  </a:lnTo>
                  <a:lnTo>
                    <a:pt x="709" y="154"/>
                  </a:lnTo>
                  <a:lnTo>
                    <a:pt x="709" y="570"/>
                  </a:lnTo>
                  <a:close/>
                  <a:moveTo>
                    <a:pt x="335" y="294"/>
                  </a:moveTo>
                  <a:lnTo>
                    <a:pt x="0" y="154"/>
                  </a:lnTo>
                  <a:lnTo>
                    <a:pt x="0" y="570"/>
                  </a:lnTo>
                  <a:lnTo>
                    <a:pt x="335" y="709"/>
                  </a:lnTo>
                  <a:lnTo>
                    <a:pt x="335" y="294"/>
                  </a:lnTo>
                  <a:close/>
                  <a:moveTo>
                    <a:pt x="354" y="0"/>
                  </a:moveTo>
                  <a:lnTo>
                    <a:pt x="0" y="126"/>
                  </a:lnTo>
                  <a:lnTo>
                    <a:pt x="354" y="268"/>
                  </a:lnTo>
                  <a:lnTo>
                    <a:pt x="709" y="12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txBody>
            <a:bodyPr vert="horz" wrap="square" lIns="0" tIns="41972" rIns="83943" bIns="4197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5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9CFC1A-D93F-44CF-92C9-4808C95F2DA7}"/>
                </a:ext>
              </a:extLst>
            </p:cNvPr>
            <p:cNvSpPr txBox="1"/>
            <p:nvPr/>
          </p:nvSpPr>
          <p:spPr>
            <a:xfrm>
              <a:off x="1477437" y="3892309"/>
              <a:ext cx="141929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Hard coded </a:t>
              </a:r>
              <a:b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</a:b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processes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E2FE539-38A6-498F-A374-A53EB46EBA70}"/>
                </a:ext>
              </a:extLst>
            </p:cNvPr>
            <p:cNvSpPr txBox="1"/>
            <p:nvPr/>
          </p:nvSpPr>
          <p:spPr>
            <a:xfrm>
              <a:off x="1430148" y="5270036"/>
              <a:ext cx="151387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Disconnected</a:t>
              </a:r>
              <a:b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</a:b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52F79A8-78B4-4084-9687-422B894CE8F0}"/>
                </a:ext>
              </a:extLst>
            </p:cNvPr>
            <p:cNvSpPr txBox="1"/>
            <p:nvPr/>
          </p:nvSpPr>
          <p:spPr>
            <a:xfrm>
              <a:off x="1519116" y="2650918"/>
              <a:ext cx="133594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Application</a:t>
              </a:r>
              <a:b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</a:b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silos</a:t>
              </a:r>
            </a:p>
          </p:txBody>
        </p:sp>
        <p:cxnSp>
          <p:nvCxnSpPr>
            <p:cNvPr id="144" name="Connector: Elbow 143">
              <a:extLst>
                <a:ext uri="{FF2B5EF4-FFF2-40B4-BE49-F238E27FC236}">
                  <a16:creationId xmlns:a16="http://schemas.microsoft.com/office/drawing/2014/main" id="{A0F63055-FAFD-4179-90B6-D9F0833CF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2335" y="4389798"/>
              <a:ext cx="1208410" cy="11620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95588EB4-E768-4FF4-A96A-78FEC2B5B9C0}"/>
                </a:ext>
              </a:extLst>
            </p:cNvPr>
            <p:cNvCxnSpPr>
              <a:cxnSpLocks/>
            </p:cNvCxnSpPr>
            <p:nvPr/>
          </p:nvCxnSpPr>
          <p:spPr>
            <a:xfrm>
              <a:off x="5388213" y="4464786"/>
              <a:ext cx="1195470" cy="922702"/>
            </a:xfrm>
            <a:prstGeom prst="bentConnector3">
              <a:avLst>
                <a:gd name="adj1" fmla="val 59385"/>
              </a:avLst>
            </a:prstGeom>
            <a:ln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or: Elbow 163">
              <a:extLst>
                <a:ext uri="{FF2B5EF4-FFF2-40B4-BE49-F238E27FC236}">
                  <a16:creationId xmlns:a16="http://schemas.microsoft.com/office/drawing/2014/main" id="{99ADE074-3E16-4109-B54F-282942770CE7}"/>
                </a:ext>
              </a:extLst>
            </p:cNvPr>
            <p:cNvCxnSpPr>
              <a:cxnSpLocks/>
            </p:cNvCxnSpPr>
            <p:nvPr/>
          </p:nvCxnSpPr>
          <p:spPr>
            <a:xfrm>
              <a:off x="5275955" y="4323315"/>
              <a:ext cx="1307728" cy="1282995"/>
            </a:xfrm>
            <a:prstGeom prst="bentConnector3">
              <a:avLst/>
            </a:prstGeom>
            <a:ln>
              <a:solidFill>
                <a:schemeClr val="tx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or: Elbow 164">
              <a:extLst>
                <a:ext uri="{FF2B5EF4-FFF2-40B4-BE49-F238E27FC236}">
                  <a16:creationId xmlns:a16="http://schemas.microsoft.com/office/drawing/2014/main" id="{58372EEC-F9BD-4001-BC03-61861A19A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3369" y="4518790"/>
              <a:ext cx="1265335" cy="1233356"/>
            </a:xfrm>
            <a:prstGeom prst="bentConnector3">
              <a:avLst>
                <a:gd name="adj1" fmla="val 54433"/>
              </a:avLst>
            </a:prstGeom>
            <a:ln>
              <a:solidFill>
                <a:schemeClr val="tx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or: Elbow 165">
              <a:extLst>
                <a:ext uri="{FF2B5EF4-FFF2-40B4-BE49-F238E27FC236}">
                  <a16:creationId xmlns:a16="http://schemas.microsoft.com/office/drawing/2014/main" id="{3E7505DC-B867-47E8-BA04-C4C7C089EB3A}"/>
                </a:ext>
              </a:extLst>
            </p:cNvPr>
            <p:cNvCxnSpPr>
              <a:cxnSpLocks/>
            </p:cNvCxnSpPr>
            <p:nvPr/>
          </p:nvCxnSpPr>
          <p:spPr>
            <a:xfrm>
              <a:off x="5394643" y="4134754"/>
              <a:ext cx="906102" cy="107916"/>
            </a:xfrm>
            <a:prstGeom prst="bentConnector3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D3BB3A2B-3AFB-4BEB-8439-8E1C1A094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1164" y="5656052"/>
              <a:ext cx="4212581" cy="289380"/>
            </a:xfrm>
            <a:prstGeom prst="bentConnector3">
              <a:avLst>
                <a:gd name="adj1" fmla="val 59949"/>
              </a:avLst>
            </a:prstGeom>
            <a:ln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or: Elbow 167">
              <a:extLst>
                <a:ext uri="{FF2B5EF4-FFF2-40B4-BE49-F238E27FC236}">
                  <a16:creationId xmlns:a16="http://schemas.microsoft.com/office/drawing/2014/main" id="{E88D3379-0F24-4CE4-A312-FE4FF718412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386" y="5334529"/>
              <a:ext cx="1188720" cy="32187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407A1C-16DC-4369-8060-683117BA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635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3B06A8-BDC8-4DDC-95AD-B2AC451F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01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EEC1251-288B-408D-B4B3-54CCC2A8A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5967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499479C-4607-4601-BDBB-CCA1BC9E7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3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204972D-1C1B-41A2-9651-40948D8A5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089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9988614-C0EA-4235-AB48-1EC44109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755" y="4109599"/>
              <a:ext cx="573273" cy="41621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45F2F6D9-7989-4FEC-B674-8226E018775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11429" y="4761796"/>
              <a:ext cx="1517811" cy="1129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B2FA8BA-F7D1-4096-B439-4452134E4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429" y="4955910"/>
              <a:ext cx="706975" cy="516443"/>
            </a:xfrm>
            <a:custGeom>
              <a:avLst/>
              <a:gdLst>
                <a:gd name="T0" fmla="*/ 1972 w 1973"/>
                <a:gd name="T1" fmla="*/ 981 h 1441"/>
                <a:gd name="T2" fmla="*/ 1972 w 1973"/>
                <a:gd name="T3" fmla="*/ 846 h 1441"/>
                <a:gd name="T4" fmla="*/ 1971 w 1973"/>
                <a:gd name="T5" fmla="*/ 223 h 1441"/>
                <a:gd name="T6" fmla="*/ 1971 w 1973"/>
                <a:gd name="T7" fmla="*/ 15 h 1441"/>
                <a:gd name="T8" fmla="*/ 1970 w 1973"/>
                <a:gd name="T9" fmla="*/ 2 h 1441"/>
                <a:gd name="T10" fmla="*/ 1950 w 1973"/>
                <a:gd name="T11" fmla="*/ 25 h 1441"/>
                <a:gd name="T12" fmla="*/ 1890 w 1973"/>
                <a:gd name="T13" fmla="*/ 90 h 1441"/>
                <a:gd name="T14" fmla="*/ 1819 w 1973"/>
                <a:gd name="T15" fmla="*/ 143 h 1441"/>
                <a:gd name="T16" fmla="*/ 1766 w 1973"/>
                <a:gd name="T17" fmla="*/ 175 h 1441"/>
                <a:gd name="T18" fmla="*/ 1680 w 1973"/>
                <a:gd name="T19" fmla="*/ 216 h 1441"/>
                <a:gd name="T20" fmla="*/ 1591 w 1973"/>
                <a:gd name="T21" fmla="*/ 250 h 1441"/>
                <a:gd name="T22" fmla="*/ 1523 w 1973"/>
                <a:gd name="T23" fmla="*/ 271 h 1441"/>
                <a:gd name="T24" fmla="*/ 1408 w 1973"/>
                <a:gd name="T25" fmla="*/ 300 h 1441"/>
                <a:gd name="T26" fmla="*/ 1292 w 1973"/>
                <a:gd name="T27" fmla="*/ 319 h 1441"/>
                <a:gd name="T28" fmla="*/ 1186 w 1973"/>
                <a:gd name="T29" fmla="*/ 332 h 1441"/>
                <a:gd name="T30" fmla="*/ 1058 w 1973"/>
                <a:gd name="T31" fmla="*/ 340 h 1441"/>
                <a:gd name="T32" fmla="*/ 880 w 1973"/>
                <a:gd name="T33" fmla="*/ 339 h 1441"/>
                <a:gd name="T34" fmla="*/ 826 w 1973"/>
                <a:gd name="T35" fmla="*/ 335 h 1441"/>
                <a:gd name="T36" fmla="*/ 697 w 1973"/>
                <a:gd name="T37" fmla="*/ 323 h 1441"/>
                <a:gd name="T38" fmla="*/ 599 w 1973"/>
                <a:gd name="T39" fmla="*/ 307 h 1441"/>
                <a:gd name="T40" fmla="*/ 482 w 1973"/>
                <a:gd name="T41" fmla="*/ 280 h 1441"/>
                <a:gd name="T42" fmla="*/ 366 w 1973"/>
                <a:gd name="T43" fmla="*/ 245 h 1441"/>
                <a:gd name="T44" fmla="*/ 247 w 1973"/>
                <a:gd name="T45" fmla="*/ 195 h 1441"/>
                <a:gd name="T46" fmla="*/ 175 w 1973"/>
                <a:gd name="T47" fmla="*/ 157 h 1441"/>
                <a:gd name="T48" fmla="*/ 85 w 1973"/>
                <a:gd name="T49" fmla="*/ 91 h 1441"/>
                <a:gd name="T50" fmla="*/ 43 w 1973"/>
                <a:gd name="T51" fmla="*/ 51 h 1441"/>
                <a:gd name="T52" fmla="*/ 7 w 1973"/>
                <a:gd name="T53" fmla="*/ 3 h 1441"/>
                <a:gd name="T54" fmla="*/ 2 w 1973"/>
                <a:gd name="T55" fmla="*/ 7 h 1441"/>
                <a:gd name="T56" fmla="*/ 2 w 1973"/>
                <a:gd name="T57" fmla="*/ 20 h 1441"/>
                <a:gd name="T58" fmla="*/ 1 w 1973"/>
                <a:gd name="T59" fmla="*/ 846 h 1441"/>
                <a:gd name="T60" fmla="*/ 1 w 1973"/>
                <a:gd name="T61" fmla="*/ 981 h 1441"/>
                <a:gd name="T62" fmla="*/ 1 w 1973"/>
                <a:gd name="T63" fmla="*/ 986 h 1441"/>
                <a:gd name="T64" fmla="*/ 1 w 1973"/>
                <a:gd name="T65" fmla="*/ 1004 h 1441"/>
                <a:gd name="T66" fmla="*/ 1 w 1973"/>
                <a:gd name="T67" fmla="*/ 1076 h 1441"/>
                <a:gd name="T68" fmla="*/ 5 w 1973"/>
                <a:gd name="T69" fmla="*/ 1092 h 1441"/>
                <a:gd name="T70" fmla="*/ 14 w 1973"/>
                <a:gd name="T71" fmla="*/ 1116 h 1441"/>
                <a:gd name="T72" fmla="*/ 49 w 1973"/>
                <a:gd name="T73" fmla="*/ 1165 h 1441"/>
                <a:gd name="T74" fmla="*/ 86 w 1973"/>
                <a:gd name="T75" fmla="*/ 1202 h 1441"/>
                <a:gd name="T76" fmla="*/ 147 w 1973"/>
                <a:gd name="T77" fmla="*/ 1249 h 1441"/>
                <a:gd name="T78" fmla="*/ 214 w 1973"/>
                <a:gd name="T79" fmla="*/ 1287 h 1441"/>
                <a:gd name="T80" fmla="*/ 293 w 1973"/>
                <a:gd name="T81" fmla="*/ 1323 h 1441"/>
                <a:gd name="T82" fmla="*/ 415 w 1973"/>
                <a:gd name="T83" fmla="*/ 1366 h 1441"/>
                <a:gd name="T84" fmla="*/ 540 w 1973"/>
                <a:gd name="T85" fmla="*/ 1397 h 1441"/>
                <a:gd name="T86" fmla="*/ 670 w 1973"/>
                <a:gd name="T87" fmla="*/ 1420 h 1441"/>
                <a:gd name="T88" fmla="*/ 868 w 1973"/>
                <a:gd name="T89" fmla="*/ 1439 h 1441"/>
                <a:gd name="T90" fmla="*/ 1068 w 1973"/>
                <a:gd name="T91" fmla="*/ 1440 h 1441"/>
                <a:gd name="T92" fmla="*/ 1196 w 1973"/>
                <a:gd name="T93" fmla="*/ 1432 h 1441"/>
                <a:gd name="T94" fmla="*/ 1387 w 1973"/>
                <a:gd name="T95" fmla="*/ 1406 h 1441"/>
                <a:gd name="T96" fmla="*/ 1575 w 1973"/>
                <a:gd name="T97" fmla="*/ 1360 h 1441"/>
                <a:gd name="T98" fmla="*/ 1642 w 1973"/>
                <a:gd name="T99" fmla="*/ 1338 h 1441"/>
                <a:gd name="T100" fmla="*/ 1738 w 1973"/>
                <a:gd name="T101" fmla="*/ 1297 h 1441"/>
                <a:gd name="T102" fmla="*/ 1831 w 1973"/>
                <a:gd name="T103" fmla="*/ 1245 h 1441"/>
                <a:gd name="T104" fmla="*/ 1867 w 1973"/>
                <a:gd name="T105" fmla="*/ 1221 h 1441"/>
                <a:gd name="T106" fmla="*/ 1915 w 1973"/>
                <a:gd name="T107" fmla="*/ 1177 h 1441"/>
                <a:gd name="T108" fmla="*/ 1955 w 1973"/>
                <a:gd name="T109" fmla="*/ 1124 h 1441"/>
                <a:gd name="T110" fmla="*/ 1965 w 1973"/>
                <a:gd name="T111" fmla="*/ 1103 h 1441"/>
                <a:gd name="T112" fmla="*/ 1973 w 1973"/>
                <a:gd name="T113" fmla="*/ 1080 h 1441"/>
                <a:gd name="T114" fmla="*/ 1972 w 1973"/>
                <a:gd name="T115" fmla="*/ 985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3" h="1441">
                  <a:moveTo>
                    <a:pt x="1972" y="985"/>
                  </a:moveTo>
                  <a:lnTo>
                    <a:pt x="1972" y="985"/>
                  </a:lnTo>
                  <a:lnTo>
                    <a:pt x="1972" y="981"/>
                  </a:lnTo>
                  <a:lnTo>
                    <a:pt x="1972" y="981"/>
                  </a:lnTo>
                  <a:lnTo>
                    <a:pt x="1972" y="846"/>
                  </a:lnTo>
                  <a:lnTo>
                    <a:pt x="1972" y="846"/>
                  </a:lnTo>
                  <a:lnTo>
                    <a:pt x="1971" y="827"/>
                  </a:lnTo>
                  <a:lnTo>
                    <a:pt x="1971" y="827"/>
                  </a:lnTo>
                  <a:lnTo>
                    <a:pt x="1971" y="223"/>
                  </a:lnTo>
                  <a:lnTo>
                    <a:pt x="1971" y="223"/>
                  </a:lnTo>
                  <a:lnTo>
                    <a:pt x="1971" y="15"/>
                  </a:lnTo>
                  <a:lnTo>
                    <a:pt x="1971" y="15"/>
                  </a:lnTo>
                  <a:lnTo>
                    <a:pt x="1972" y="7"/>
                  </a:lnTo>
                  <a:lnTo>
                    <a:pt x="1971" y="3"/>
                  </a:lnTo>
                  <a:lnTo>
                    <a:pt x="1970" y="2"/>
                  </a:lnTo>
                  <a:lnTo>
                    <a:pt x="1967" y="0"/>
                  </a:lnTo>
                  <a:lnTo>
                    <a:pt x="1967" y="0"/>
                  </a:lnTo>
                  <a:lnTo>
                    <a:pt x="1950" y="25"/>
                  </a:lnTo>
                  <a:lnTo>
                    <a:pt x="1931" y="48"/>
                  </a:lnTo>
                  <a:lnTo>
                    <a:pt x="1911" y="69"/>
                  </a:lnTo>
                  <a:lnTo>
                    <a:pt x="1890" y="90"/>
                  </a:lnTo>
                  <a:lnTo>
                    <a:pt x="1867" y="109"/>
                  </a:lnTo>
                  <a:lnTo>
                    <a:pt x="1843" y="126"/>
                  </a:lnTo>
                  <a:lnTo>
                    <a:pt x="1819" y="143"/>
                  </a:lnTo>
                  <a:lnTo>
                    <a:pt x="1794" y="158"/>
                  </a:lnTo>
                  <a:lnTo>
                    <a:pt x="1794" y="158"/>
                  </a:lnTo>
                  <a:lnTo>
                    <a:pt x="1766" y="175"/>
                  </a:lnTo>
                  <a:lnTo>
                    <a:pt x="1738" y="190"/>
                  </a:lnTo>
                  <a:lnTo>
                    <a:pt x="1709" y="204"/>
                  </a:lnTo>
                  <a:lnTo>
                    <a:pt x="1680" y="216"/>
                  </a:lnTo>
                  <a:lnTo>
                    <a:pt x="1651" y="228"/>
                  </a:lnTo>
                  <a:lnTo>
                    <a:pt x="1621" y="239"/>
                  </a:lnTo>
                  <a:lnTo>
                    <a:pt x="1591" y="250"/>
                  </a:lnTo>
                  <a:lnTo>
                    <a:pt x="1561" y="260"/>
                  </a:lnTo>
                  <a:lnTo>
                    <a:pt x="1561" y="260"/>
                  </a:lnTo>
                  <a:lnTo>
                    <a:pt x="1523" y="271"/>
                  </a:lnTo>
                  <a:lnTo>
                    <a:pt x="1486" y="281"/>
                  </a:lnTo>
                  <a:lnTo>
                    <a:pt x="1447" y="290"/>
                  </a:lnTo>
                  <a:lnTo>
                    <a:pt x="1408" y="300"/>
                  </a:lnTo>
                  <a:lnTo>
                    <a:pt x="1370" y="307"/>
                  </a:lnTo>
                  <a:lnTo>
                    <a:pt x="1332" y="313"/>
                  </a:lnTo>
                  <a:lnTo>
                    <a:pt x="1292" y="319"/>
                  </a:lnTo>
                  <a:lnTo>
                    <a:pt x="1253" y="325"/>
                  </a:lnTo>
                  <a:lnTo>
                    <a:pt x="1253" y="325"/>
                  </a:lnTo>
                  <a:lnTo>
                    <a:pt x="1186" y="332"/>
                  </a:lnTo>
                  <a:lnTo>
                    <a:pt x="1117" y="338"/>
                  </a:lnTo>
                  <a:lnTo>
                    <a:pt x="1117" y="338"/>
                  </a:lnTo>
                  <a:lnTo>
                    <a:pt x="1058" y="340"/>
                  </a:lnTo>
                  <a:lnTo>
                    <a:pt x="998" y="341"/>
                  </a:lnTo>
                  <a:lnTo>
                    <a:pt x="939" y="340"/>
                  </a:lnTo>
                  <a:lnTo>
                    <a:pt x="880" y="339"/>
                  </a:lnTo>
                  <a:lnTo>
                    <a:pt x="880" y="339"/>
                  </a:lnTo>
                  <a:lnTo>
                    <a:pt x="853" y="338"/>
                  </a:lnTo>
                  <a:lnTo>
                    <a:pt x="826" y="335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697" y="323"/>
                  </a:lnTo>
                  <a:lnTo>
                    <a:pt x="697" y="323"/>
                  </a:lnTo>
                  <a:lnTo>
                    <a:pt x="648" y="316"/>
                  </a:lnTo>
                  <a:lnTo>
                    <a:pt x="599" y="307"/>
                  </a:lnTo>
                  <a:lnTo>
                    <a:pt x="599" y="307"/>
                  </a:lnTo>
                  <a:lnTo>
                    <a:pt x="540" y="295"/>
                  </a:lnTo>
                  <a:lnTo>
                    <a:pt x="482" y="280"/>
                  </a:lnTo>
                  <a:lnTo>
                    <a:pt x="424" y="264"/>
                  </a:lnTo>
                  <a:lnTo>
                    <a:pt x="366" y="245"/>
                  </a:lnTo>
                  <a:lnTo>
                    <a:pt x="366" y="245"/>
                  </a:lnTo>
                  <a:lnTo>
                    <a:pt x="325" y="230"/>
                  </a:lnTo>
                  <a:lnTo>
                    <a:pt x="286" y="214"/>
                  </a:lnTo>
                  <a:lnTo>
                    <a:pt x="247" y="195"/>
                  </a:lnTo>
                  <a:lnTo>
                    <a:pt x="208" y="176"/>
                  </a:lnTo>
                  <a:lnTo>
                    <a:pt x="208" y="176"/>
                  </a:lnTo>
                  <a:lnTo>
                    <a:pt x="175" y="157"/>
                  </a:lnTo>
                  <a:lnTo>
                    <a:pt x="144" y="138"/>
                  </a:lnTo>
                  <a:lnTo>
                    <a:pt x="113" y="116"/>
                  </a:lnTo>
                  <a:lnTo>
                    <a:pt x="85" y="91"/>
                  </a:lnTo>
                  <a:lnTo>
                    <a:pt x="85" y="91"/>
                  </a:lnTo>
                  <a:lnTo>
                    <a:pt x="64" y="72"/>
                  </a:lnTo>
                  <a:lnTo>
                    <a:pt x="43" y="51"/>
                  </a:lnTo>
                  <a:lnTo>
                    <a:pt x="24" y="28"/>
                  </a:lnTo>
                  <a:lnTo>
                    <a:pt x="15" y="16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825"/>
                  </a:lnTo>
                  <a:lnTo>
                    <a:pt x="2" y="825"/>
                  </a:lnTo>
                  <a:lnTo>
                    <a:pt x="1" y="846"/>
                  </a:lnTo>
                  <a:lnTo>
                    <a:pt x="1" y="846"/>
                  </a:lnTo>
                  <a:lnTo>
                    <a:pt x="1" y="913"/>
                  </a:lnTo>
                  <a:lnTo>
                    <a:pt x="1" y="981"/>
                  </a:lnTo>
                  <a:lnTo>
                    <a:pt x="1" y="981"/>
                  </a:lnTo>
                  <a:lnTo>
                    <a:pt x="1" y="986"/>
                  </a:lnTo>
                  <a:lnTo>
                    <a:pt x="1" y="986"/>
                  </a:lnTo>
                  <a:lnTo>
                    <a:pt x="2" y="995"/>
                  </a:lnTo>
                  <a:lnTo>
                    <a:pt x="1" y="1004"/>
                  </a:lnTo>
                  <a:lnTo>
                    <a:pt x="1" y="1004"/>
                  </a:lnTo>
                  <a:lnTo>
                    <a:pt x="0" y="1023"/>
                  </a:lnTo>
                  <a:lnTo>
                    <a:pt x="0" y="1040"/>
                  </a:lnTo>
                  <a:lnTo>
                    <a:pt x="1" y="1076"/>
                  </a:lnTo>
                  <a:lnTo>
                    <a:pt x="1" y="1076"/>
                  </a:lnTo>
                  <a:lnTo>
                    <a:pt x="5" y="1092"/>
                  </a:lnTo>
                  <a:lnTo>
                    <a:pt x="5" y="1092"/>
                  </a:lnTo>
                  <a:lnTo>
                    <a:pt x="5" y="1098"/>
                  </a:lnTo>
                  <a:lnTo>
                    <a:pt x="5" y="1098"/>
                  </a:lnTo>
                  <a:lnTo>
                    <a:pt x="14" y="1116"/>
                  </a:lnTo>
                  <a:lnTo>
                    <a:pt x="23" y="1133"/>
                  </a:lnTo>
                  <a:lnTo>
                    <a:pt x="35" y="1149"/>
                  </a:lnTo>
                  <a:lnTo>
                    <a:pt x="49" y="1165"/>
                  </a:lnTo>
                  <a:lnTo>
                    <a:pt x="49" y="1165"/>
                  </a:lnTo>
                  <a:lnTo>
                    <a:pt x="66" y="1185"/>
                  </a:lnTo>
                  <a:lnTo>
                    <a:pt x="86" y="1202"/>
                  </a:lnTo>
                  <a:lnTo>
                    <a:pt x="105" y="1219"/>
                  </a:lnTo>
                  <a:lnTo>
                    <a:pt x="125" y="1235"/>
                  </a:lnTo>
                  <a:lnTo>
                    <a:pt x="147" y="1249"/>
                  </a:lnTo>
                  <a:lnTo>
                    <a:pt x="169" y="1263"/>
                  </a:lnTo>
                  <a:lnTo>
                    <a:pt x="192" y="1275"/>
                  </a:lnTo>
                  <a:lnTo>
                    <a:pt x="214" y="1287"/>
                  </a:lnTo>
                  <a:lnTo>
                    <a:pt x="214" y="1287"/>
                  </a:lnTo>
                  <a:lnTo>
                    <a:pt x="254" y="1307"/>
                  </a:lnTo>
                  <a:lnTo>
                    <a:pt x="293" y="1323"/>
                  </a:lnTo>
                  <a:lnTo>
                    <a:pt x="333" y="1339"/>
                  </a:lnTo>
                  <a:lnTo>
                    <a:pt x="374" y="1353"/>
                  </a:lnTo>
                  <a:lnTo>
                    <a:pt x="415" y="1366"/>
                  </a:lnTo>
                  <a:lnTo>
                    <a:pt x="456" y="1377"/>
                  </a:lnTo>
                  <a:lnTo>
                    <a:pt x="498" y="1388"/>
                  </a:lnTo>
                  <a:lnTo>
                    <a:pt x="540" y="1397"/>
                  </a:lnTo>
                  <a:lnTo>
                    <a:pt x="540" y="1397"/>
                  </a:lnTo>
                  <a:lnTo>
                    <a:pt x="604" y="1410"/>
                  </a:lnTo>
                  <a:lnTo>
                    <a:pt x="670" y="1420"/>
                  </a:lnTo>
                  <a:lnTo>
                    <a:pt x="736" y="1428"/>
                  </a:lnTo>
                  <a:lnTo>
                    <a:pt x="802" y="1434"/>
                  </a:lnTo>
                  <a:lnTo>
                    <a:pt x="868" y="1439"/>
                  </a:lnTo>
                  <a:lnTo>
                    <a:pt x="934" y="1441"/>
                  </a:lnTo>
                  <a:lnTo>
                    <a:pt x="1000" y="1441"/>
                  </a:lnTo>
                  <a:lnTo>
                    <a:pt x="1068" y="1440"/>
                  </a:lnTo>
                  <a:lnTo>
                    <a:pt x="1068" y="1440"/>
                  </a:lnTo>
                  <a:lnTo>
                    <a:pt x="1131" y="1436"/>
                  </a:lnTo>
                  <a:lnTo>
                    <a:pt x="1196" y="1432"/>
                  </a:lnTo>
                  <a:lnTo>
                    <a:pt x="1260" y="1426"/>
                  </a:lnTo>
                  <a:lnTo>
                    <a:pt x="1324" y="1417"/>
                  </a:lnTo>
                  <a:lnTo>
                    <a:pt x="1387" y="1406"/>
                  </a:lnTo>
                  <a:lnTo>
                    <a:pt x="1450" y="1393"/>
                  </a:lnTo>
                  <a:lnTo>
                    <a:pt x="1512" y="1378"/>
                  </a:lnTo>
                  <a:lnTo>
                    <a:pt x="1575" y="1360"/>
                  </a:lnTo>
                  <a:lnTo>
                    <a:pt x="1575" y="1360"/>
                  </a:lnTo>
                  <a:lnTo>
                    <a:pt x="1608" y="1349"/>
                  </a:lnTo>
                  <a:lnTo>
                    <a:pt x="1642" y="1338"/>
                  </a:lnTo>
                  <a:lnTo>
                    <a:pt x="1674" y="1325"/>
                  </a:lnTo>
                  <a:lnTo>
                    <a:pt x="1707" y="1312"/>
                  </a:lnTo>
                  <a:lnTo>
                    <a:pt x="1738" y="1297"/>
                  </a:lnTo>
                  <a:lnTo>
                    <a:pt x="1769" y="1281"/>
                  </a:lnTo>
                  <a:lnTo>
                    <a:pt x="1801" y="1265"/>
                  </a:lnTo>
                  <a:lnTo>
                    <a:pt x="1831" y="1245"/>
                  </a:lnTo>
                  <a:lnTo>
                    <a:pt x="1831" y="1245"/>
                  </a:lnTo>
                  <a:lnTo>
                    <a:pt x="1848" y="1234"/>
                  </a:lnTo>
                  <a:lnTo>
                    <a:pt x="1867" y="1221"/>
                  </a:lnTo>
                  <a:lnTo>
                    <a:pt x="1883" y="1207"/>
                  </a:lnTo>
                  <a:lnTo>
                    <a:pt x="1899" y="1192"/>
                  </a:lnTo>
                  <a:lnTo>
                    <a:pt x="1915" y="1177"/>
                  </a:lnTo>
                  <a:lnTo>
                    <a:pt x="1929" y="1161"/>
                  </a:lnTo>
                  <a:lnTo>
                    <a:pt x="1943" y="1143"/>
                  </a:lnTo>
                  <a:lnTo>
                    <a:pt x="1955" y="1124"/>
                  </a:lnTo>
                  <a:lnTo>
                    <a:pt x="1955" y="1124"/>
                  </a:lnTo>
                  <a:lnTo>
                    <a:pt x="1960" y="1113"/>
                  </a:lnTo>
                  <a:lnTo>
                    <a:pt x="1965" y="1103"/>
                  </a:lnTo>
                  <a:lnTo>
                    <a:pt x="1970" y="1091"/>
                  </a:lnTo>
                  <a:lnTo>
                    <a:pt x="1973" y="1080"/>
                  </a:lnTo>
                  <a:lnTo>
                    <a:pt x="1973" y="1080"/>
                  </a:lnTo>
                  <a:lnTo>
                    <a:pt x="1972" y="1032"/>
                  </a:lnTo>
                  <a:lnTo>
                    <a:pt x="1972" y="985"/>
                  </a:lnTo>
                  <a:lnTo>
                    <a:pt x="1972" y="98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DCC6C94-1627-42A1-840D-33DE1C44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429" y="5375654"/>
              <a:ext cx="706975" cy="515726"/>
            </a:xfrm>
            <a:custGeom>
              <a:avLst/>
              <a:gdLst>
                <a:gd name="T0" fmla="*/ 1972 w 1973"/>
                <a:gd name="T1" fmla="*/ 980 h 1440"/>
                <a:gd name="T2" fmla="*/ 1972 w 1973"/>
                <a:gd name="T3" fmla="*/ 845 h 1440"/>
                <a:gd name="T4" fmla="*/ 1971 w 1973"/>
                <a:gd name="T5" fmla="*/ 222 h 1440"/>
                <a:gd name="T6" fmla="*/ 1971 w 1973"/>
                <a:gd name="T7" fmla="*/ 14 h 1440"/>
                <a:gd name="T8" fmla="*/ 1970 w 1973"/>
                <a:gd name="T9" fmla="*/ 1 h 1440"/>
                <a:gd name="T10" fmla="*/ 1950 w 1973"/>
                <a:gd name="T11" fmla="*/ 24 h 1440"/>
                <a:gd name="T12" fmla="*/ 1890 w 1973"/>
                <a:gd name="T13" fmla="*/ 89 h 1440"/>
                <a:gd name="T14" fmla="*/ 1819 w 1973"/>
                <a:gd name="T15" fmla="*/ 143 h 1440"/>
                <a:gd name="T16" fmla="*/ 1766 w 1973"/>
                <a:gd name="T17" fmla="*/ 174 h 1440"/>
                <a:gd name="T18" fmla="*/ 1680 w 1973"/>
                <a:gd name="T19" fmla="*/ 215 h 1440"/>
                <a:gd name="T20" fmla="*/ 1591 w 1973"/>
                <a:gd name="T21" fmla="*/ 249 h 1440"/>
                <a:gd name="T22" fmla="*/ 1523 w 1973"/>
                <a:gd name="T23" fmla="*/ 271 h 1440"/>
                <a:gd name="T24" fmla="*/ 1408 w 1973"/>
                <a:gd name="T25" fmla="*/ 299 h 1440"/>
                <a:gd name="T26" fmla="*/ 1292 w 1973"/>
                <a:gd name="T27" fmla="*/ 320 h 1440"/>
                <a:gd name="T28" fmla="*/ 1186 w 1973"/>
                <a:gd name="T29" fmla="*/ 331 h 1440"/>
                <a:gd name="T30" fmla="*/ 1058 w 1973"/>
                <a:gd name="T31" fmla="*/ 339 h 1440"/>
                <a:gd name="T32" fmla="*/ 880 w 1973"/>
                <a:gd name="T33" fmla="*/ 338 h 1440"/>
                <a:gd name="T34" fmla="*/ 826 w 1973"/>
                <a:gd name="T35" fmla="*/ 336 h 1440"/>
                <a:gd name="T36" fmla="*/ 697 w 1973"/>
                <a:gd name="T37" fmla="*/ 322 h 1440"/>
                <a:gd name="T38" fmla="*/ 599 w 1973"/>
                <a:gd name="T39" fmla="*/ 307 h 1440"/>
                <a:gd name="T40" fmla="*/ 482 w 1973"/>
                <a:gd name="T41" fmla="*/ 279 h 1440"/>
                <a:gd name="T42" fmla="*/ 366 w 1973"/>
                <a:gd name="T43" fmla="*/ 244 h 1440"/>
                <a:gd name="T44" fmla="*/ 247 w 1973"/>
                <a:gd name="T45" fmla="*/ 195 h 1440"/>
                <a:gd name="T46" fmla="*/ 175 w 1973"/>
                <a:gd name="T47" fmla="*/ 156 h 1440"/>
                <a:gd name="T48" fmla="*/ 85 w 1973"/>
                <a:gd name="T49" fmla="*/ 92 h 1440"/>
                <a:gd name="T50" fmla="*/ 43 w 1973"/>
                <a:gd name="T51" fmla="*/ 50 h 1440"/>
                <a:gd name="T52" fmla="*/ 7 w 1973"/>
                <a:gd name="T53" fmla="*/ 2 h 1440"/>
                <a:gd name="T54" fmla="*/ 2 w 1973"/>
                <a:gd name="T55" fmla="*/ 6 h 1440"/>
                <a:gd name="T56" fmla="*/ 2 w 1973"/>
                <a:gd name="T57" fmla="*/ 19 h 1440"/>
                <a:gd name="T58" fmla="*/ 1 w 1973"/>
                <a:gd name="T59" fmla="*/ 845 h 1440"/>
                <a:gd name="T60" fmla="*/ 1 w 1973"/>
                <a:gd name="T61" fmla="*/ 980 h 1440"/>
                <a:gd name="T62" fmla="*/ 1 w 1973"/>
                <a:gd name="T63" fmla="*/ 985 h 1440"/>
                <a:gd name="T64" fmla="*/ 1 w 1973"/>
                <a:gd name="T65" fmla="*/ 1004 h 1440"/>
                <a:gd name="T66" fmla="*/ 1 w 1973"/>
                <a:gd name="T67" fmla="*/ 1077 h 1440"/>
                <a:gd name="T68" fmla="*/ 5 w 1973"/>
                <a:gd name="T69" fmla="*/ 1092 h 1440"/>
                <a:gd name="T70" fmla="*/ 14 w 1973"/>
                <a:gd name="T71" fmla="*/ 1115 h 1440"/>
                <a:gd name="T72" fmla="*/ 49 w 1973"/>
                <a:gd name="T73" fmla="*/ 1165 h 1440"/>
                <a:gd name="T74" fmla="*/ 86 w 1973"/>
                <a:gd name="T75" fmla="*/ 1202 h 1440"/>
                <a:gd name="T76" fmla="*/ 147 w 1973"/>
                <a:gd name="T77" fmla="*/ 1248 h 1440"/>
                <a:gd name="T78" fmla="*/ 214 w 1973"/>
                <a:gd name="T79" fmla="*/ 1287 h 1440"/>
                <a:gd name="T80" fmla="*/ 293 w 1973"/>
                <a:gd name="T81" fmla="*/ 1322 h 1440"/>
                <a:gd name="T82" fmla="*/ 415 w 1973"/>
                <a:gd name="T83" fmla="*/ 1365 h 1440"/>
                <a:gd name="T84" fmla="*/ 540 w 1973"/>
                <a:gd name="T85" fmla="*/ 1396 h 1440"/>
                <a:gd name="T86" fmla="*/ 670 w 1973"/>
                <a:gd name="T87" fmla="*/ 1419 h 1440"/>
                <a:gd name="T88" fmla="*/ 868 w 1973"/>
                <a:gd name="T89" fmla="*/ 1438 h 1440"/>
                <a:gd name="T90" fmla="*/ 1068 w 1973"/>
                <a:gd name="T91" fmla="*/ 1439 h 1440"/>
                <a:gd name="T92" fmla="*/ 1196 w 1973"/>
                <a:gd name="T93" fmla="*/ 1431 h 1440"/>
                <a:gd name="T94" fmla="*/ 1387 w 1973"/>
                <a:gd name="T95" fmla="*/ 1405 h 1440"/>
                <a:gd name="T96" fmla="*/ 1575 w 1973"/>
                <a:gd name="T97" fmla="*/ 1359 h 1440"/>
                <a:gd name="T98" fmla="*/ 1642 w 1973"/>
                <a:gd name="T99" fmla="*/ 1337 h 1440"/>
                <a:gd name="T100" fmla="*/ 1738 w 1973"/>
                <a:gd name="T101" fmla="*/ 1296 h 1440"/>
                <a:gd name="T102" fmla="*/ 1831 w 1973"/>
                <a:gd name="T103" fmla="*/ 1246 h 1440"/>
                <a:gd name="T104" fmla="*/ 1867 w 1973"/>
                <a:gd name="T105" fmla="*/ 1220 h 1440"/>
                <a:gd name="T106" fmla="*/ 1915 w 1973"/>
                <a:gd name="T107" fmla="*/ 1176 h 1440"/>
                <a:gd name="T108" fmla="*/ 1955 w 1973"/>
                <a:gd name="T109" fmla="*/ 1124 h 1440"/>
                <a:gd name="T110" fmla="*/ 1965 w 1973"/>
                <a:gd name="T111" fmla="*/ 1102 h 1440"/>
                <a:gd name="T112" fmla="*/ 1973 w 1973"/>
                <a:gd name="T113" fmla="*/ 1080 h 1440"/>
                <a:gd name="T114" fmla="*/ 1972 w 1973"/>
                <a:gd name="T115" fmla="*/ 984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3" h="1440">
                  <a:moveTo>
                    <a:pt x="1972" y="984"/>
                  </a:moveTo>
                  <a:lnTo>
                    <a:pt x="1972" y="984"/>
                  </a:lnTo>
                  <a:lnTo>
                    <a:pt x="1972" y="980"/>
                  </a:lnTo>
                  <a:lnTo>
                    <a:pt x="1972" y="980"/>
                  </a:lnTo>
                  <a:lnTo>
                    <a:pt x="1972" y="845"/>
                  </a:lnTo>
                  <a:lnTo>
                    <a:pt x="1972" y="845"/>
                  </a:lnTo>
                  <a:lnTo>
                    <a:pt x="1971" y="827"/>
                  </a:lnTo>
                  <a:lnTo>
                    <a:pt x="1971" y="827"/>
                  </a:lnTo>
                  <a:lnTo>
                    <a:pt x="1971" y="222"/>
                  </a:lnTo>
                  <a:lnTo>
                    <a:pt x="1971" y="222"/>
                  </a:lnTo>
                  <a:lnTo>
                    <a:pt x="1971" y="14"/>
                  </a:lnTo>
                  <a:lnTo>
                    <a:pt x="1971" y="14"/>
                  </a:lnTo>
                  <a:lnTo>
                    <a:pt x="1972" y="6"/>
                  </a:lnTo>
                  <a:lnTo>
                    <a:pt x="1971" y="2"/>
                  </a:lnTo>
                  <a:lnTo>
                    <a:pt x="1970" y="1"/>
                  </a:lnTo>
                  <a:lnTo>
                    <a:pt x="1967" y="0"/>
                  </a:lnTo>
                  <a:lnTo>
                    <a:pt x="1967" y="0"/>
                  </a:lnTo>
                  <a:lnTo>
                    <a:pt x="1950" y="24"/>
                  </a:lnTo>
                  <a:lnTo>
                    <a:pt x="1931" y="48"/>
                  </a:lnTo>
                  <a:lnTo>
                    <a:pt x="1911" y="68"/>
                  </a:lnTo>
                  <a:lnTo>
                    <a:pt x="1890" y="89"/>
                  </a:lnTo>
                  <a:lnTo>
                    <a:pt x="1867" y="108"/>
                  </a:lnTo>
                  <a:lnTo>
                    <a:pt x="1843" y="125"/>
                  </a:lnTo>
                  <a:lnTo>
                    <a:pt x="1819" y="143"/>
                  </a:lnTo>
                  <a:lnTo>
                    <a:pt x="1794" y="158"/>
                  </a:lnTo>
                  <a:lnTo>
                    <a:pt x="1794" y="158"/>
                  </a:lnTo>
                  <a:lnTo>
                    <a:pt x="1766" y="174"/>
                  </a:lnTo>
                  <a:lnTo>
                    <a:pt x="1738" y="189"/>
                  </a:lnTo>
                  <a:lnTo>
                    <a:pt x="1709" y="203"/>
                  </a:lnTo>
                  <a:lnTo>
                    <a:pt x="1680" y="215"/>
                  </a:lnTo>
                  <a:lnTo>
                    <a:pt x="1651" y="227"/>
                  </a:lnTo>
                  <a:lnTo>
                    <a:pt x="1621" y="239"/>
                  </a:lnTo>
                  <a:lnTo>
                    <a:pt x="1591" y="249"/>
                  </a:lnTo>
                  <a:lnTo>
                    <a:pt x="1561" y="259"/>
                  </a:lnTo>
                  <a:lnTo>
                    <a:pt x="1561" y="259"/>
                  </a:lnTo>
                  <a:lnTo>
                    <a:pt x="1523" y="271"/>
                  </a:lnTo>
                  <a:lnTo>
                    <a:pt x="1486" y="280"/>
                  </a:lnTo>
                  <a:lnTo>
                    <a:pt x="1447" y="291"/>
                  </a:lnTo>
                  <a:lnTo>
                    <a:pt x="1408" y="299"/>
                  </a:lnTo>
                  <a:lnTo>
                    <a:pt x="1370" y="306"/>
                  </a:lnTo>
                  <a:lnTo>
                    <a:pt x="1332" y="313"/>
                  </a:lnTo>
                  <a:lnTo>
                    <a:pt x="1292" y="320"/>
                  </a:lnTo>
                  <a:lnTo>
                    <a:pt x="1253" y="324"/>
                  </a:lnTo>
                  <a:lnTo>
                    <a:pt x="1253" y="324"/>
                  </a:lnTo>
                  <a:lnTo>
                    <a:pt x="1186" y="331"/>
                  </a:lnTo>
                  <a:lnTo>
                    <a:pt x="1117" y="337"/>
                  </a:lnTo>
                  <a:lnTo>
                    <a:pt x="1117" y="337"/>
                  </a:lnTo>
                  <a:lnTo>
                    <a:pt x="1058" y="339"/>
                  </a:lnTo>
                  <a:lnTo>
                    <a:pt x="998" y="340"/>
                  </a:lnTo>
                  <a:lnTo>
                    <a:pt x="939" y="340"/>
                  </a:lnTo>
                  <a:lnTo>
                    <a:pt x="880" y="338"/>
                  </a:lnTo>
                  <a:lnTo>
                    <a:pt x="880" y="338"/>
                  </a:lnTo>
                  <a:lnTo>
                    <a:pt x="853" y="337"/>
                  </a:lnTo>
                  <a:lnTo>
                    <a:pt x="826" y="336"/>
                  </a:lnTo>
                  <a:lnTo>
                    <a:pt x="772" y="330"/>
                  </a:lnTo>
                  <a:lnTo>
                    <a:pt x="772" y="330"/>
                  </a:lnTo>
                  <a:lnTo>
                    <a:pt x="697" y="322"/>
                  </a:lnTo>
                  <a:lnTo>
                    <a:pt x="697" y="322"/>
                  </a:lnTo>
                  <a:lnTo>
                    <a:pt x="648" y="315"/>
                  </a:lnTo>
                  <a:lnTo>
                    <a:pt x="599" y="307"/>
                  </a:lnTo>
                  <a:lnTo>
                    <a:pt x="599" y="307"/>
                  </a:lnTo>
                  <a:lnTo>
                    <a:pt x="540" y="294"/>
                  </a:lnTo>
                  <a:lnTo>
                    <a:pt x="482" y="279"/>
                  </a:lnTo>
                  <a:lnTo>
                    <a:pt x="424" y="263"/>
                  </a:lnTo>
                  <a:lnTo>
                    <a:pt x="366" y="244"/>
                  </a:lnTo>
                  <a:lnTo>
                    <a:pt x="366" y="244"/>
                  </a:lnTo>
                  <a:lnTo>
                    <a:pt x="325" y="229"/>
                  </a:lnTo>
                  <a:lnTo>
                    <a:pt x="286" y="213"/>
                  </a:lnTo>
                  <a:lnTo>
                    <a:pt x="247" y="19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175" y="156"/>
                  </a:lnTo>
                  <a:lnTo>
                    <a:pt x="144" y="137"/>
                  </a:lnTo>
                  <a:lnTo>
                    <a:pt x="113" y="115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64" y="71"/>
                  </a:lnTo>
                  <a:lnTo>
                    <a:pt x="43" y="50"/>
                  </a:lnTo>
                  <a:lnTo>
                    <a:pt x="24" y="27"/>
                  </a:lnTo>
                  <a:lnTo>
                    <a:pt x="15" y="15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824"/>
                  </a:lnTo>
                  <a:lnTo>
                    <a:pt x="2" y="824"/>
                  </a:lnTo>
                  <a:lnTo>
                    <a:pt x="1" y="845"/>
                  </a:lnTo>
                  <a:lnTo>
                    <a:pt x="1" y="845"/>
                  </a:lnTo>
                  <a:lnTo>
                    <a:pt x="1" y="913"/>
                  </a:lnTo>
                  <a:lnTo>
                    <a:pt x="1" y="980"/>
                  </a:lnTo>
                  <a:lnTo>
                    <a:pt x="1" y="980"/>
                  </a:lnTo>
                  <a:lnTo>
                    <a:pt x="1" y="985"/>
                  </a:lnTo>
                  <a:lnTo>
                    <a:pt x="1" y="985"/>
                  </a:lnTo>
                  <a:lnTo>
                    <a:pt x="2" y="994"/>
                  </a:lnTo>
                  <a:lnTo>
                    <a:pt x="1" y="1004"/>
                  </a:lnTo>
                  <a:lnTo>
                    <a:pt x="1" y="1004"/>
                  </a:lnTo>
                  <a:lnTo>
                    <a:pt x="0" y="1022"/>
                  </a:lnTo>
                  <a:lnTo>
                    <a:pt x="0" y="1040"/>
                  </a:lnTo>
                  <a:lnTo>
                    <a:pt x="1" y="1077"/>
                  </a:lnTo>
                  <a:lnTo>
                    <a:pt x="1" y="1077"/>
                  </a:lnTo>
                  <a:lnTo>
                    <a:pt x="5" y="1092"/>
                  </a:lnTo>
                  <a:lnTo>
                    <a:pt x="5" y="1092"/>
                  </a:lnTo>
                  <a:lnTo>
                    <a:pt x="5" y="1097"/>
                  </a:lnTo>
                  <a:lnTo>
                    <a:pt x="5" y="1097"/>
                  </a:lnTo>
                  <a:lnTo>
                    <a:pt x="14" y="1115"/>
                  </a:lnTo>
                  <a:lnTo>
                    <a:pt x="23" y="1132"/>
                  </a:lnTo>
                  <a:lnTo>
                    <a:pt x="35" y="1148"/>
                  </a:lnTo>
                  <a:lnTo>
                    <a:pt x="49" y="1165"/>
                  </a:lnTo>
                  <a:lnTo>
                    <a:pt x="49" y="1165"/>
                  </a:lnTo>
                  <a:lnTo>
                    <a:pt x="66" y="1184"/>
                  </a:lnTo>
                  <a:lnTo>
                    <a:pt x="86" y="1202"/>
                  </a:lnTo>
                  <a:lnTo>
                    <a:pt x="105" y="1219"/>
                  </a:lnTo>
                  <a:lnTo>
                    <a:pt x="125" y="1234"/>
                  </a:lnTo>
                  <a:lnTo>
                    <a:pt x="147" y="1248"/>
                  </a:lnTo>
                  <a:lnTo>
                    <a:pt x="169" y="1262"/>
                  </a:lnTo>
                  <a:lnTo>
                    <a:pt x="192" y="1274"/>
                  </a:lnTo>
                  <a:lnTo>
                    <a:pt x="214" y="1287"/>
                  </a:lnTo>
                  <a:lnTo>
                    <a:pt x="214" y="1287"/>
                  </a:lnTo>
                  <a:lnTo>
                    <a:pt x="254" y="1306"/>
                  </a:lnTo>
                  <a:lnTo>
                    <a:pt x="293" y="1322"/>
                  </a:lnTo>
                  <a:lnTo>
                    <a:pt x="333" y="1338"/>
                  </a:lnTo>
                  <a:lnTo>
                    <a:pt x="374" y="1352"/>
                  </a:lnTo>
                  <a:lnTo>
                    <a:pt x="415" y="1365"/>
                  </a:lnTo>
                  <a:lnTo>
                    <a:pt x="456" y="1376"/>
                  </a:lnTo>
                  <a:lnTo>
                    <a:pt x="498" y="1387"/>
                  </a:lnTo>
                  <a:lnTo>
                    <a:pt x="540" y="1396"/>
                  </a:lnTo>
                  <a:lnTo>
                    <a:pt x="540" y="1396"/>
                  </a:lnTo>
                  <a:lnTo>
                    <a:pt x="604" y="1409"/>
                  </a:lnTo>
                  <a:lnTo>
                    <a:pt x="670" y="1419"/>
                  </a:lnTo>
                  <a:lnTo>
                    <a:pt x="736" y="1427"/>
                  </a:lnTo>
                  <a:lnTo>
                    <a:pt x="802" y="1433"/>
                  </a:lnTo>
                  <a:lnTo>
                    <a:pt x="868" y="1438"/>
                  </a:lnTo>
                  <a:lnTo>
                    <a:pt x="934" y="1440"/>
                  </a:lnTo>
                  <a:lnTo>
                    <a:pt x="1000" y="1440"/>
                  </a:lnTo>
                  <a:lnTo>
                    <a:pt x="1068" y="1439"/>
                  </a:lnTo>
                  <a:lnTo>
                    <a:pt x="1068" y="1439"/>
                  </a:lnTo>
                  <a:lnTo>
                    <a:pt x="1131" y="1435"/>
                  </a:lnTo>
                  <a:lnTo>
                    <a:pt x="1196" y="1431"/>
                  </a:lnTo>
                  <a:lnTo>
                    <a:pt x="1260" y="1425"/>
                  </a:lnTo>
                  <a:lnTo>
                    <a:pt x="1324" y="1416"/>
                  </a:lnTo>
                  <a:lnTo>
                    <a:pt x="1387" y="1405"/>
                  </a:lnTo>
                  <a:lnTo>
                    <a:pt x="1450" y="1393"/>
                  </a:lnTo>
                  <a:lnTo>
                    <a:pt x="1512" y="1377"/>
                  </a:lnTo>
                  <a:lnTo>
                    <a:pt x="1575" y="1359"/>
                  </a:lnTo>
                  <a:lnTo>
                    <a:pt x="1575" y="1359"/>
                  </a:lnTo>
                  <a:lnTo>
                    <a:pt x="1608" y="1349"/>
                  </a:lnTo>
                  <a:lnTo>
                    <a:pt x="1642" y="1337"/>
                  </a:lnTo>
                  <a:lnTo>
                    <a:pt x="1674" y="1324"/>
                  </a:lnTo>
                  <a:lnTo>
                    <a:pt x="1707" y="1312"/>
                  </a:lnTo>
                  <a:lnTo>
                    <a:pt x="1738" y="1296"/>
                  </a:lnTo>
                  <a:lnTo>
                    <a:pt x="1769" y="1281"/>
                  </a:lnTo>
                  <a:lnTo>
                    <a:pt x="1801" y="1264"/>
                  </a:lnTo>
                  <a:lnTo>
                    <a:pt x="1831" y="1246"/>
                  </a:lnTo>
                  <a:lnTo>
                    <a:pt x="1831" y="1246"/>
                  </a:lnTo>
                  <a:lnTo>
                    <a:pt x="1848" y="1233"/>
                  </a:lnTo>
                  <a:lnTo>
                    <a:pt x="1867" y="1220"/>
                  </a:lnTo>
                  <a:lnTo>
                    <a:pt x="1883" y="1206"/>
                  </a:lnTo>
                  <a:lnTo>
                    <a:pt x="1899" y="1191"/>
                  </a:lnTo>
                  <a:lnTo>
                    <a:pt x="1915" y="1176"/>
                  </a:lnTo>
                  <a:lnTo>
                    <a:pt x="1929" y="1160"/>
                  </a:lnTo>
                  <a:lnTo>
                    <a:pt x="1943" y="1143"/>
                  </a:lnTo>
                  <a:lnTo>
                    <a:pt x="1955" y="1124"/>
                  </a:lnTo>
                  <a:lnTo>
                    <a:pt x="1955" y="1124"/>
                  </a:lnTo>
                  <a:lnTo>
                    <a:pt x="1960" y="1112"/>
                  </a:lnTo>
                  <a:lnTo>
                    <a:pt x="1965" y="1102"/>
                  </a:lnTo>
                  <a:lnTo>
                    <a:pt x="1970" y="1090"/>
                  </a:lnTo>
                  <a:lnTo>
                    <a:pt x="1973" y="1080"/>
                  </a:lnTo>
                  <a:lnTo>
                    <a:pt x="1973" y="1080"/>
                  </a:lnTo>
                  <a:lnTo>
                    <a:pt x="1972" y="1031"/>
                  </a:lnTo>
                  <a:lnTo>
                    <a:pt x="1972" y="984"/>
                  </a:lnTo>
                  <a:lnTo>
                    <a:pt x="1972" y="98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7771D0A-AB6B-493C-934C-045FD7E82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429" y="4761796"/>
              <a:ext cx="706975" cy="289380"/>
            </a:xfrm>
            <a:custGeom>
              <a:avLst/>
              <a:gdLst>
                <a:gd name="T0" fmla="*/ 1012 w 1973"/>
                <a:gd name="T1" fmla="*/ 0 h 808"/>
                <a:gd name="T2" fmla="*/ 1129 w 1973"/>
                <a:gd name="T3" fmla="*/ 3 h 808"/>
                <a:gd name="T4" fmla="*/ 1322 w 1973"/>
                <a:gd name="T5" fmla="*/ 23 h 808"/>
                <a:gd name="T6" fmla="*/ 1512 w 1973"/>
                <a:gd name="T7" fmla="*/ 63 h 808"/>
                <a:gd name="T8" fmla="*/ 1608 w 1973"/>
                <a:gd name="T9" fmla="*/ 91 h 808"/>
                <a:gd name="T10" fmla="*/ 1708 w 1973"/>
                <a:gd name="T11" fmla="*/ 130 h 808"/>
                <a:gd name="T12" fmla="*/ 1803 w 1973"/>
                <a:gd name="T13" fmla="*/ 179 h 808"/>
                <a:gd name="T14" fmla="*/ 1850 w 1973"/>
                <a:gd name="T15" fmla="*/ 212 h 808"/>
                <a:gd name="T16" fmla="*/ 1899 w 1973"/>
                <a:gd name="T17" fmla="*/ 252 h 808"/>
                <a:gd name="T18" fmla="*/ 1938 w 1973"/>
                <a:gd name="T19" fmla="*/ 300 h 808"/>
                <a:gd name="T20" fmla="*/ 1960 w 1973"/>
                <a:gd name="T21" fmla="*/ 340 h 808"/>
                <a:gd name="T22" fmla="*/ 1971 w 1973"/>
                <a:gd name="T23" fmla="*/ 372 h 808"/>
                <a:gd name="T24" fmla="*/ 1973 w 1973"/>
                <a:gd name="T25" fmla="*/ 404 h 808"/>
                <a:gd name="T26" fmla="*/ 1970 w 1973"/>
                <a:gd name="T27" fmla="*/ 436 h 808"/>
                <a:gd name="T28" fmla="*/ 1959 w 1973"/>
                <a:gd name="T29" fmla="*/ 469 h 808"/>
                <a:gd name="T30" fmla="*/ 1937 w 1973"/>
                <a:gd name="T31" fmla="*/ 509 h 808"/>
                <a:gd name="T32" fmla="*/ 1893 w 1973"/>
                <a:gd name="T33" fmla="*/ 560 h 808"/>
                <a:gd name="T34" fmla="*/ 1840 w 1973"/>
                <a:gd name="T35" fmla="*/ 602 h 808"/>
                <a:gd name="T36" fmla="*/ 1787 w 1973"/>
                <a:gd name="T37" fmla="*/ 637 h 808"/>
                <a:gd name="T38" fmla="*/ 1679 w 1973"/>
                <a:gd name="T39" fmla="*/ 689 h 808"/>
                <a:gd name="T40" fmla="*/ 1564 w 1973"/>
                <a:gd name="T41" fmla="*/ 729 h 808"/>
                <a:gd name="T42" fmla="*/ 1473 w 1973"/>
                <a:gd name="T43" fmla="*/ 753 h 808"/>
                <a:gd name="T44" fmla="*/ 1314 w 1973"/>
                <a:gd name="T45" fmla="*/ 785 h 808"/>
                <a:gd name="T46" fmla="*/ 1154 w 1973"/>
                <a:gd name="T47" fmla="*/ 802 h 808"/>
                <a:gd name="T48" fmla="*/ 1048 w 1973"/>
                <a:gd name="T49" fmla="*/ 807 h 808"/>
                <a:gd name="T50" fmla="*/ 889 w 1973"/>
                <a:gd name="T51" fmla="*/ 807 h 808"/>
                <a:gd name="T52" fmla="*/ 819 w 1973"/>
                <a:gd name="T53" fmla="*/ 802 h 808"/>
                <a:gd name="T54" fmla="*/ 694 w 1973"/>
                <a:gd name="T55" fmla="*/ 789 h 808"/>
                <a:gd name="T56" fmla="*/ 530 w 1973"/>
                <a:gd name="T57" fmla="*/ 762 h 808"/>
                <a:gd name="T58" fmla="*/ 448 w 1973"/>
                <a:gd name="T59" fmla="*/ 741 h 808"/>
                <a:gd name="T60" fmla="*/ 329 w 1973"/>
                <a:gd name="T61" fmla="*/ 703 h 808"/>
                <a:gd name="T62" fmla="*/ 213 w 1973"/>
                <a:gd name="T63" fmla="*/ 652 h 808"/>
                <a:gd name="T64" fmla="*/ 174 w 1973"/>
                <a:gd name="T65" fmla="*/ 630 h 808"/>
                <a:gd name="T66" fmla="*/ 117 w 1973"/>
                <a:gd name="T67" fmla="*/ 591 h 808"/>
                <a:gd name="T68" fmla="*/ 66 w 1973"/>
                <a:gd name="T69" fmla="*/ 546 h 808"/>
                <a:gd name="T70" fmla="*/ 39 w 1973"/>
                <a:gd name="T71" fmla="*/ 514 h 808"/>
                <a:gd name="T72" fmla="*/ 10 w 1973"/>
                <a:gd name="T73" fmla="*/ 461 h 808"/>
                <a:gd name="T74" fmla="*/ 0 w 1973"/>
                <a:gd name="T75" fmla="*/ 410 h 808"/>
                <a:gd name="T76" fmla="*/ 1 w 1973"/>
                <a:gd name="T77" fmla="*/ 383 h 808"/>
                <a:gd name="T78" fmla="*/ 14 w 1973"/>
                <a:gd name="T79" fmla="*/ 338 h 808"/>
                <a:gd name="T80" fmla="*/ 36 w 1973"/>
                <a:gd name="T81" fmla="*/ 297 h 808"/>
                <a:gd name="T82" fmla="*/ 59 w 1973"/>
                <a:gd name="T83" fmla="*/ 269 h 808"/>
                <a:gd name="T84" fmla="*/ 103 w 1973"/>
                <a:gd name="T85" fmla="*/ 226 h 808"/>
                <a:gd name="T86" fmla="*/ 171 w 1973"/>
                <a:gd name="T87" fmla="*/ 179 h 808"/>
                <a:gd name="T88" fmla="*/ 244 w 1973"/>
                <a:gd name="T89" fmla="*/ 140 h 808"/>
                <a:gd name="T90" fmla="*/ 360 w 1973"/>
                <a:gd name="T91" fmla="*/ 93 h 808"/>
                <a:gd name="T92" fmla="*/ 481 w 1973"/>
                <a:gd name="T93" fmla="*/ 58 h 808"/>
                <a:gd name="T94" fmla="*/ 579 w 1973"/>
                <a:gd name="T95" fmla="*/ 36 h 808"/>
                <a:gd name="T96" fmla="*/ 729 w 1973"/>
                <a:gd name="T97" fmla="*/ 13 h 808"/>
                <a:gd name="T98" fmla="*/ 881 w 1973"/>
                <a:gd name="T99" fmla="*/ 1 h 808"/>
                <a:gd name="T100" fmla="*/ 961 w 1973"/>
                <a:gd name="T101" fmla="*/ 1 h 808"/>
                <a:gd name="T102" fmla="*/ 961 w 1973"/>
                <a:gd name="T103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3" h="808">
                  <a:moveTo>
                    <a:pt x="961" y="0"/>
                  </a:moveTo>
                  <a:lnTo>
                    <a:pt x="961" y="0"/>
                  </a:lnTo>
                  <a:lnTo>
                    <a:pt x="1012" y="0"/>
                  </a:lnTo>
                  <a:lnTo>
                    <a:pt x="1063" y="0"/>
                  </a:lnTo>
                  <a:lnTo>
                    <a:pt x="1063" y="0"/>
                  </a:lnTo>
                  <a:lnTo>
                    <a:pt x="1129" y="3"/>
                  </a:lnTo>
                  <a:lnTo>
                    <a:pt x="1194" y="8"/>
                  </a:lnTo>
                  <a:lnTo>
                    <a:pt x="1258" y="15"/>
                  </a:lnTo>
                  <a:lnTo>
                    <a:pt x="1322" y="23"/>
                  </a:lnTo>
                  <a:lnTo>
                    <a:pt x="1386" y="34"/>
                  </a:lnTo>
                  <a:lnTo>
                    <a:pt x="1449" y="47"/>
                  </a:lnTo>
                  <a:lnTo>
                    <a:pt x="1512" y="63"/>
                  </a:lnTo>
                  <a:lnTo>
                    <a:pt x="1575" y="80"/>
                  </a:lnTo>
                  <a:lnTo>
                    <a:pt x="1575" y="80"/>
                  </a:lnTo>
                  <a:lnTo>
                    <a:pt x="1608" y="91"/>
                  </a:lnTo>
                  <a:lnTo>
                    <a:pt x="1642" y="103"/>
                  </a:lnTo>
                  <a:lnTo>
                    <a:pt x="1676" y="116"/>
                  </a:lnTo>
                  <a:lnTo>
                    <a:pt x="1708" y="130"/>
                  </a:lnTo>
                  <a:lnTo>
                    <a:pt x="1740" y="146"/>
                  </a:lnTo>
                  <a:lnTo>
                    <a:pt x="1772" y="162"/>
                  </a:lnTo>
                  <a:lnTo>
                    <a:pt x="1803" y="179"/>
                  </a:lnTo>
                  <a:lnTo>
                    <a:pt x="1833" y="199"/>
                  </a:lnTo>
                  <a:lnTo>
                    <a:pt x="1833" y="199"/>
                  </a:lnTo>
                  <a:lnTo>
                    <a:pt x="1850" y="212"/>
                  </a:lnTo>
                  <a:lnTo>
                    <a:pt x="1868" y="225"/>
                  </a:lnTo>
                  <a:lnTo>
                    <a:pt x="1884" y="238"/>
                  </a:lnTo>
                  <a:lnTo>
                    <a:pt x="1899" y="252"/>
                  </a:lnTo>
                  <a:lnTo>
                    <a:pt x="1913" y="267"/>
                  </a:lnTo>
                  <a:lnTo>
                    <a:pt x="1927" y="284"/>
                  </a:lnTo>
                  <a:lnTo>
                    <a:pt x="1938" y="300"/>
                  </a:lnTo>
                  <a:lnTo>
                    <a:pt x="1950" y="318"/>
                  </a:lnTo>
                  <a:lnTo>
                    <a:pt x="1950" y="318"/>
                  </a:lnTo>
                  <a:lnTo>
                    <a:pt x="1960" y="340"/>
                  </a:lnTo>
                  <a:lnTo>
                    <a:pt x="1965" y="351"/>
                  </a:lnTo>
                  <a:lnTo>
                    <a:pt x="1967" y="361"/>
                  </a:lnTo>
                  <a:lnTo>
                    <a:pt x="1971" y="372"/>
                  </a:lnTo>
                  <a:lnTo>
                    <a:pt x="1972" y="383"/>
                  </a:lnTo>
                  <a:lnTo>
                    <a:pt x="1973" y="394"/>
                  </a:lnTo>
                  <a:lnTo>
                    <a:pt x="1973" y="404"/>
                  </a:lnTo>
                  <a:lnTo>
                    <a:pt x="1973" y="416"/>
                  </a:lnTo>
                  <a:lnTo>
                    <a:pt x="1972" y="426"/>
                  </a:lnTo>
                  <a:lnTo>
                    <a:pt x="1970" y="436"/>
                  </a:lnTo>
                  <a:lnTo>
                    <a:pt x="1967" y="448"/>
                  </a:lnTo>
                  <a:lnTo>
                    <a:pt x="1964" y="458"/>
                  </a:lnTo>
                  <a:lnTo>
                    <a:pt x="1959" y="469"/>
                  </a:lnTo>
                  <a:lnTo>
                    <a:pt x="1949" y="490"/>
                  </a:lnTo>
                  <a:lnTo>
                    <a:pt x="1949" y="490"/>
                  </a:lnTo>
                  <a:lnTo>
                    <a:pt x="1937" y="509"/>
                  </a:lnTo>
                  <a:lnTo>
                    <a:pt x="1923" y="528"/>
                  </a:lnTo>
                  <a:lnTo>
                    <a:pt x="1908" y="544"/>
                  </a:lnTo>
                  <a:lnTo>
                    <a:pt x="1893" y="560"/>
                  </a:lnTo>
                  <a:lnTo>
                    <a:pt x="1876" y="575"/>
                  </a:lnTo>
                  <a:lnTo>
                    <a:pt x="1858" y="589"/>
                  </a:lnTo>
                  <a:lnTo>
                    <a:pt x="1840" y="602"/>
                  </a:lnTo>
                  <a:lnTo>
                    <a:pt x="1821" y="616"/>
                  </a:lnTo>
                  <a:lnTo>
                    <a:pt x="1821" y="616"/>
                  </a:lnTo>
                  <a:lnTo>
                    <a:pt x="1787" y="637"/>
                  </a:lnTo>
                  <a:lnTo>
                    <a:pt x="1752" y="655"/>
                  </a:lnTo>
                  <a:lnTo>
                    <a:pt x="1715" y="674"/>
                  </a:lnTo>
                  <a:lnTo>
                    <a:pt x="1679" y="689"/>
                  </a:lnTo>
                  <a:lnTo>
                    <a:pt x="1641" y="704"/>
                  </a:lnTo>
                  <a:lnTo>
                    <a:pt x="1603" y="718"/>
                  </a:lnTo>
                  <a:lnTo>
                    <a:pt x="1564" y="729"/>
                  </a:lnTo>
                  <a:lnTo>
                    <a:pt x="1525" y="741"/>
                  </a:lnTo>
                  <a:lnTo>
                    <a:pt x="1525" y="741"/>
                  </a:lnTo>
                  <a:lnTo>
                    <a:pt x="1473" y="753"/>
                  </a:lnTo>
                  <a:lnTo>
                    <a:pt x="1421" y="765"/>
                  </a:lnTo>
                  <a:lnTo>
                    <a:pt x="1368" y="775"/>
                  </a:lnTo>
                  <a:lnTo>
                    <a:pt x="1314" y="785"/>
                  </a:lnTo>
                  <a:lnTo>
                    <a:pt x="1261" y="792"/>
                  </a:lnTo>
                  <a:lnTo>
                    <a:pt x="1208" y="797"/>
                  </a:lnTo>
                  <a:lnTo>
                    <a:pt x="1154" y="802"/>
                  </a:lnTo>
                  <a:lnTo>
                    <a:pt x="1100" y="806"/>
                  </a:lnTo>
                  <a:lnTo>
                    <a:pt x="1100" y="806"/>
                  </a:lnTo>
                  <a:lnTo>
                    <a:pt x="1048" y="807"/>
                  </a:lnTo>
                  <a:lnTo>
                    <a:pt x="995" y="808"/>
                  </a:lnTo>
                  <a:lnTo>
                    <a:pt x="941" y="808"/>
                  </a:lnTo>
                  <a:lnTo>
                    <a:pt x="889" y="807"/>
                  </a:lnTo>
                  <a:lnTo>
                    <a:pt x="889" y="807"/>
                  </a:lnTo>
                  <a:lnTo>
                    <a:pt x="853" y="804"/>
                  </a:lnTo>
                  <a:lnTo>
                    <a:pt x="819" y="802"/>
                  </a:lnTo>
                  <a:lnTo>
                    <a:pt x="749" y="796"/>
                  </a:lnTo>
                  <a:lnTo>
                    <a:pt x="749" y="796"/>
                  </a:lnTo>
                  <a:lnTo>
                    <a:pt x="694" y="789"/>
                  </a:lnTo>
                  <a:lnTo>
                    <a:pt x="639" y="781"/>
                  </a:lnTo>
                  <a:lnTo>
                    <a:pt x="585" y="772"/>
                  </a:lnTo>
                  <a:lnTo>
                    <a:pt x="530" y="762"/>
                  </a:lnTo>
                  <a:lnTo>
                    <a:pt x="530" y="762"/>
                  </a:lnTo>
                  <a:lnTo>
                    <a:pt x="490" y="751"/>
                  </a:lnTo>
                  <a:lnTo>
                    <a:pt x="448" y="741"/>
                  </a:lnTo>
                  <a:lnTo>
                    <a:pt x="408" y="729"/>
                  </a:lnTo>
                  <a:lnTo>
                    <a:pt x="368" y="716"/>
                  </a:lnTo>
                  <a:lnTo>
                    <a:pt x="329" y="703"/>
                  </a:lnTo>
                  <a:lnTo>
                    <a:pt x="289" y="688"/>
                  </a:lnTo>
                  <a:lnTo>
                    <a:pt x="251" y="670"/>
                  </a:lnTo>
                  <a:lnTo>
                    <a:pt x="213" y="652"/>
                  </a:lnTo>
                  <a:lnTo>
                    <a:pt x="213" y="652"/>
                  </a:lnTo>
                  <a:lnTo>
                    <a:pt x="193" y="640"/>
                  </a:lnTo>
                  <a:lnTo>
                    <a:pt x="174" y="630"/>
                  </a:lnTo>
                  <a:lnTo>
                    <a:pt x="154" y="617"/>
                  </a:lnTo>
                  <a:lnTo>
                    <a:pt x="135" y="604"/>
                  </a:lnTo>
                  <a:lnTo>
                    <a:pt x="117" y="591"/>
                  </a:lnTo>
                  <a:lnTo>
                    <a:pt x="100" y="578"/>
                  </a:lnTo>
                  <a:lnTo>
                    <a:pt x="82" y="563"/>
                  </a:lnTo>
                  <a:lnTo>
                    <a:pt x="66" y="546"/>
                  </a:lnTo>
                  <a:lnTo>
                    <a:pt x="66" y="546"/>
                  </a:lnTo>
                  <a:lnTo>
                    <a:pt x="52" y="530"/>
                  </a:lnTo>
                  <a:lnTo>
                    <a:pt x="39" y="514"/>
                  </a:lnTo>
                  <a:lnTo>
                    <a:pt x="28" y="497"/>
                  </a:lnTo>
                  <a:lnTo>
                    <a:pt x="17" y="479"/>
                  </a:lnTo>
                  <a:lnTo>
                    <a:pt x="10" y="461"/>
                  </a:lnTo>
                  <a:lnTo>
                    <a:pt x="5" y="441"/>
                  </a:lnTo>
                  <a:lnTo>
                    <a:pt x="1" y="420"/>
                  </a:lnTo>
                  <a:lnTo>
                    <a:pt x="0" y="410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1" y="383"/>
                  </a:lnTo>
                  <a:lnTo>
                    <a:pt x="5" y="368"/>
                  </a:lnTo>
                  <a:lnTo>
                    <a:pt x="8" y="353"/>
                  </a:lnTo>
                  <a:lnTo>
                    <a:pt x="14" y="338"/>
                  </a:lnTo>
                  <a:lnTo>
                    <a:pt x="20" y="324"/>
                  </a:lnTo>
                  <a:lnTo>
                    <a:pt x="28" y="310"/>
                  </a:lnTo>
                  <a:lnTo>
                    <a:pt x="36" y="297"/>
                  </a:lnTo>
                  <a:lnTo>
                    <a:pt x="46" y="285"/>
                  </a:lnTo>
                  <a:lnTo>
                    <a:pt x="46" y="285"/>
                  </a:lnTo>
                  <a:lnTo>
                    <a:pt x="59" y="269"/>
                  </a:lnTo>
                  <a:lnTo>
                    <a:pt x="73" y="253"/>
                  </a:lnTo>
                  <a:lnTo>
                    <a:pt x="88" y="240"/>
                  </a:lnTo>
                  <a:lnTo>
                    <a:pt x="103" y="226"/>
                  </a:lnTo>
                  <a:lnTo>
                    <a:pt x="119" y="214"/>
                  </a:lnTo>
                  <a:lnTo>
                    <a:pt x="137" y="201"/>
                  </a:lnTo>
                  <a:lnTo>
                    <a:pt x="171" y="179"/>
                  </a:lnTo>
                  <a:lnTo>
                    <a:pt x="171" y="179"/>
                  </a:lnTo>
                  <a:lnTo>
                    <a:pt x="207" y="159"/>
                  </a:lnTo>
                  <a:lnTo>
                    <a:pt x="244" y="140"/>
                  </a:lnTo>
                  <a:lnTo>
                    <a:pt x="283" y="123"/>
                  </a:lnTo>
                  <a:lnTo>
                    <a:pt x="321" y="106"/>
                  </a:lnTo>
                  <a:lnTo>
                    <a:pt x="360" y="93"/>
                  </a:lnTo>
                  <a:lnTo>
                    <a:pt x="399" y="80"/>
                  </a:lnTo>
                  <a:lnTo>
                    <a:pt x="440" y="68"/>
                  </a:lnTo>
                  <a:lnTo>
                    <a:pt x="481" y="58"/>
                  </a:lnTo>
                  <a:lnTo>
                    <a:pt x="481" y="58"/>
                  </a:lnTo>
                  <a:lnTo>
                    <a:pt x="530" y="46"/>
                  </a:lnTo>
                  <a:lnTo>
                    <a:pt x="579" y="36"/>
                  </a:lnTo>
                  <a:lnTo>
                    <a:pt x="629" y="27"/>
                  </a:lnTo>
                  <a:lnTo>
                    <a:pt x="679" y="20"/>
                  </a:lnTo>
                  <a:lnTo>
                    <a:pt x="729" y="13"/>
                  </a:lnTo>
                  <a:lnTo>
                    <a:pt x="779" y="8"/>
                  </a:lnTo>
                  <a:lnTo>
                    <a:pt x="830" y="3"/>
                  </a:lnTo>
                  <a:lnTo>
                    <a:pt x="881" y="1"/>
                  </a:lnTo>
                  <a:lnTo>
                    <a:pt x="881" y="1"/>
                  </a:lnTo>
                  <a:lnTo>
                    <a:pt x="92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961" y="0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2" name="AutoShape 3">
              <a:extLst>
                <a:ext uri="{FF2B5EF4-FFF2-40B4-BE49-F238E27FC236}">
                  <a16:creationId xmlns:a16="http://schemas.microsoft.com/office/drawing/2014/main" id="{FA19C2F5-2496-473F-8645-DECCBD386C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7550" y="4870653"/>
              <a:ext cx="1517811" cy="1129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E82025C1-9189-4E2B-8765-F2CAE5A73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477" y="5064767"/>
              <a:ext cx="706975" cy="516443"/>
            </a:xfrm>
            <a:custGeom>
              <a:avLst/>
              <a:gdLst>
                <a:gd name="T0" fmla="*/ 1972 w 1973"/>
                <a:gd name="T1" fmla="*/ 981 h 1441"/>
                <a:gd name="T2" fmla="*/ 1972 w 1973"/>
                <a:gd name="T3" fmla="*/ 846 h 1441"/>
                <a:gd name="T4" fmla="*/ 1971 w 1973"/>
                <a:gd name="T5" fmla="*/ 223 h 1441"/>
                <a:gd name="T6" fmla="*/ 1971 w 1973"/>
                <a:gd name="T7" fmla="*/ 15 h 1441"/>
                <a:gd name="T8" fmla="*/ 1970 w 1973"/>
                <a:gd name="T9" fmla="*/ 2 h 1441"/>
                <a:gd name="T10" fmla="*/ 1950 w 1973"/>
                <a:gd name="T11" fmla="*/ 25 h 1441"/>
                <a:gd name="T12" fmla="*/ 1890 w 1973"/>
                <a:gd name="T13" fmla="*/ 90 h 1441"/>
                <a:gd name="T14" fmla="*/ 1819 w 1973"/>
                <a:gd name="T15" fmla="*/ 143 h 1441"/>
                <a:gd name="T16" fmla="*/ 1766 w 1973"/>
                <a:gd name="T17" fmla="*/ 175 h 1441"/>
                <a:gd name="T18" fmla="*/ 1680 w 1973"/>
                <a:gd name="T19" fmla="*/ 216 h 1441"/>
                <a:gd name="T20" fmla="*/ 1591 w 1973"/>
                <a:gd name="T21" fmla="*/ 250 h 1441"/>
                <a:gd name="T22" fmla="*/ 1523 w 1973"/>
                <a:gd name="T23" fmla="*/ 271 h 1441"/>
                <a:gd name="T24" fmla="*/ 1408 w 1973"/>
                <a:gd name="T25" fmla="*/ 300 h 1441"/>
                <a:gd name="T26" fmla="*/ 1292 w 1973"/>
                <a:gd name="T27" fmla="*/ 319 h 1441"/>
                <a:gd name="T28" fmla="*/ 1186 w 1973"/>
                <a:gd name="T29" fmla="*/ 332 h 1441"/>
                <a:gd name="T30" fmla="*/ 1058 w 1973"/>
                <a:gd name="T31" fmla="*/ 340 h 1441"/>
                <a:gd name="T32" fmla="*/ 880 w 1973"/>
                <a:gd name="T33" fmla="*/ 339 h 1441"/>
                <a:gd name="T34" fmla="*/ 826 w 1973"/>
                <a:gd name="T35" fmla="*/ 335 h 1441"/>
                <a:gd name="T36" fmla="*/ 697 w 1973"/>
                <a:gd name="T37" fmla="*/ 323 h 1441"/>
                <a:gd name="T38" fmla="*/ 599 w 1973"/>
                <a:gd name="T39" fmla="*/ 307 h 1441"/>
                <a:gd name="T40" fmla="*/ 482 w 1973"/>
                <a:gd name="T41" fmla="*/ 280 h 1441"/>
                <a:gd name="T42" fmla="*/ 366 w 1973"/>
                <a:gd name="T43" fmla="*/ 245 h 1441"/>
                <a:gd name="T44" fmla="*/ 247 w 1973"/>
                <a:gd name="T45" fmla="*/ 195 h 1441"/>
                <a:gd name="T46" fmla="*/ 175 w 1973"/>
                <a:gd name="T47" fmla="*/ 157 h 1441"/>
                <a:gd name="T48" fmla="*/ 85 w 1973"/>
                <a:gd name="T49" fmla="*/ 91 h 1441"/>
                <a:gd name="T50" fmla="*/ 43 w 1973"/>
                <a:gd name="T51" fmla="*/ 51 h 1441"/>
                <a:gd name="T52" fmla="*/ 7 w 1973"/>
                <a:gd name="T53" fmla="*/ 3 h 1441"/>
                <a:gd name="T54" fmla="*/ 2 w 1973"/>
                <a:gd name="T55" fmla="*/ 7 h 1441"/>
                <a:gd name="T56" fmla="*/ 2 w 1973"/>
                <a:gd name="T57" fmla="*/ 20 h 1441"/>
                <a:gd name="T58" fmla="*/ 1 w 1973"/>
                <a:gd name="T59" fmla="*/ 846 h 1441"/>
                <a:gd name="T60" fmla="*/ 1 w 1973"/>
                <a:gd name="T61" fmla="*/ 981 h 1441"/>
                <a:gd name="T62" fmla="*/ 1 w 1973"/>
                <a:gd name="T63" fmla="*/ 986 h 1441"/>
                <a:gd name="T64" fmla="*/ 1 w 1973"/>
                <a:gd name="T65" fmla="*/ 1004 h 1441"/>
                <a:gd name="T66" fmla="*/ 1 w 1973"/>
                <a:gd name="T67" fmla="*/ 1076 h 1441"/>
                <a:gd name="T68" fmla="*/ 5 w 1973"/>
                <a:gd name="T69" fmla="*/ 1092 h 1441"/>
                <a:gd name="T70" fmla="*/ 14 w 1973"/>
                <a:gd name="T71" fmla="*/ 1116 h 1441"/>
                <a:gd name="T72" fmla="*/ 49 w 1973"/>
                <a:gd name="T73" fmla="*/ 1165 h 1441"/>
                <a:gd name="T74" fmla="*/ 86 w 1973"/>
                <a:gd name="T75" fmla="*/ 1202 h 1441"/>
                <a:gd name="T76" fmla="*/ 147 w 1973"/>
                <a:gd name="T77" fmla="*/ 1249 h 1441"/>
                <a:gd name="T78" fmla="*/ 214 w 1973"/>
                <a:gd name="T79" fmla="*/ 1287 h 1441"/>
                <a:gd name="T80" fmla="*/ 293 w 1973"/>
                <a:gd name="T81" fmla="*/ 1323 h 1441"/>
                <a:gd name="T82" fmla="*/ 415 w 1973"/>
                <a:gd name="T83" fmla="*/ 1366 h 1441"/>
                <a:gd name="T84" fmla="*/ 540 w 1973"/>
                <a:gd name="T85" fmla="*/ 1397 h 1441"/>
                <a:gd name="T86" fmla="*/ 670 w 1973"/>
                <a:gd name="T87" fmla="*/ 1420 h 1441"/>
                <a:gd name="T88" fmla="*/ 868 w 1973"/>
                <a:gd name="T89" fmla="*/ 1439 h 1441"/>
                <a:gd name="T90" fmla="*/ 1068 w 1973"/>
                <a:gd name="T91" fmla="*/ 1440 h 1441"/>
                <a:gd name="T92" fmla="*/ 1196 w 1973"/>
                <a:gd name="T93" fmla="*/ 1432 h 1441"/>
                <a:gd name="T94" fmla="*/ 1387 w 1973"/>
                <a:gd name="T95" fmla="*/ 1406 h 1441"/>
                <a:gd name="T96" fmla="*/ 1575 w 1973"/>
                <a:gd name="T97" fmla="*/ 1360 h 1441"/>
                <a:gd name="T98" fmla="*/ 1642 w 1973"/>
                <a:gd name="T99" fmla="*/ 1338 h 1441"/>
                <a:gd name="T100" fmla="*/ 1738 w 1973"/>
                <a:gd name="T101" fmla="*/ 1297 h 1441"/>
                <a:gd name="T102" fmla="*/ 1831 w 1973"/>
                <a:gd name="T103" fmla="*/ 1245 h 1441"/>
                <a:gd name="T104" fmla="*/ 1867 w 1973"/>
                <a:gd name="T105" fmla="*/ 1221 h 1441"/>
                <a:gd name="T106" fmla="*/ 1915 w 1973"/>
                <a:gd name="T107" fmla="*/ 1177 h 1441"/>
                <a:gd name="T108" fmla="*/ 1955 w 1973"/>
                <a:gd name="T109" fmla="*/ 1124 h 1441"/>
                <a:gd name="T110" fmla="*/ 1965 w 1973"/>
                <a:gd name="T111" fmla="*/ 1103 h 1441"/>
                <a:gd name="T112" fmla="*/ 1973 w 1973"/>
                <a:gd name="T113" fmla="*/ 1080 h 1441"/>
                <a:gd name="T114" fmla="*/ 1972 w 1973"/>
                <a:gd name="T115" fmla="*/ 985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3" h="1441">
                  <a:moveTo>
                    <a:pt x="1972" y="985"/>
                  </a:moveTo>
                  <a:lnTo>
                    <a:pt x="1972" y="985"/>
                  </a:lnTo>
                  <a:lnTo>
                    <a:pt x="1972" y="981"/>
                  </a:lnTo>
                  <a:lnTo>
                    <a:pt x="1972" y="981"/>
                  </a:lnTo>
                  <a:lnTo>
                    <a:pt x="1972" y="846"/>
                  </a:lnTo>
                  <a:lnTo>
                    <a:pt x="1972" y="846"/>
                  </a:lnTo>
                  <a:lnTo>
                    <a:pt x="1971" y="827"/>
                  </a:lnTo>
                  <a:lnTo>
                    <a:pt x="1971" y="827"/>
                  </a:lnTo>
                  <a:lnTo>
                    <a:pt x="1971" y="223"/>
                  </a:lnTo>
                  <a:lnTo>
                    <a:pt x="1971" y="223"/>
                  </a:lnTo>
                  <a:lnTo>
                    <a:pt x="1971" y="15"/>
                  </a:lnTo>
                  <a:lnTo>
                    <a:pt x="1971" y="15"/>
                  </a:lnTo>
                  <a:lnTo>
                    <a:pt x="1972" y="7"/>
                  </a:lnTo>
                  <a:lnTo>
                    <a:pt x="1971" y="3"/>
                  </a:lnTo>
                  <a:lnTo>
                    <a:pt x="1970" y="2"/>
                  </a:lnTo>
                  <a:lnTo>
                    <a:pt x="1967" y="0"/>
                  </a:lnTo>
                  <a:lnTo>
                    <a:pt x="1967" y="0"/>
                  </a:lnTo>
                  <a:lnTo>
                    <a:pt x="1950" y="25"/>
                  </a:lnTo>
                  <a:lnTo>
                    <a:pt x="1931" y="48"/>
                  </a:lnTo>
                  <a:lnTo>
                    <a:pt x="1911" y="69"/>
                  </a:lnTo>
                  <a:lnTo>
                    <a:pt x="1890" y="90"/>
                  </a:lnTo>
                  <a:lnTo>
                    <a:pt x="1867" y="109"/>
                  </a:lnTo>
                  <a:lnTo>
                    <a:pt x="1843" y="126"/>
                  </a:lnTo>
                  <a:lnTo>
                    <a:pt x="1819" y="143"/>
                  </a:lnTo>
                  <a:lnTo>
                    <a:pt x="1794" y="158"/>
                  </a:lnTo>
                  <a:lnTo>
                    <a:pt x="1794" y="158"/>
                  </a:lnTo>
                  <a:lnTo>
                    <a:pt x="1766" y="175"/>
                  </a:lnTo>
                  <a:lnTo>
                    <a:pt x="1738" y="190"/>
                  </a:lnTo>
                  <a:lnTo>
                    <a:pt x="1709" y="204"/>
                  </a:lnTo>
                  <a:lnTo>
                    <a:pt x="1680" y="216"/>
                  </a:lnTo>
                  <a:lnTo>
                    <a:pt x="1651" y="228"/>
                  </a:lnTo>
                  <a:lnTo>
                    <a:pt x="1621" y="239"/>
                  </a:lnTo>
                  <a:lnTo>
                    <a:pt x="1591" y="250"/>
                  </a:lnTo>
                  <a:lnTo>
                    <a:pt x="1561" y="260"/>
                  </a:lnTo>
                  <a:lnTo>
                    <a:pt x="1561" y="260"/>
                  </a:lnTo>
                  <a:lnTo>
                    <a:pt x="1523" y="271"/>
                  </a:lnTo>
                  <a:lnTo>
                    <a:pt x="1486" y="281"/>
                  </a:lnTo>
                  <a:lnTo>
                    <a:pt x="1447" y="290"/>
                  </a:lnTo>
                  <a:lnTo>
                    <a:pt x="1408" y="300"/>
                  </a:lnTo>
                  <a:lnTo>
                    <a:pt x="1370" y="307"/>
                  </a:lnTo>
                  <a:lnTo>
                    <a:pt x="1332" y="313"/>
                  </a:lnTo>
                  <a:lnTo>
                    <a:pt x="1292" y="319"/>
                  </a:lnTo>
                  <a:lnTo>
                    <a:pt x="1253" y="325"/>
                  </a:lnTo>
                  <a:lnTo>
                    <a:pt x="1253" y="325"/>
                  </a:lnTo>
                  <a:lnTo>
                    <a:pt x="1186" y="332"/>
                  </a:lnTo>
                  <a:lnTo>
                    <a:pt x="1117" y="338"/>
                  </a:lnTo>
                  <a:lnTo>
                    <a:pt x="1117" y="338"/>
                  </a:lnTo>
                  <a:lnTo>
                    <a:pt x="1058" y="340"/>
                  </a:lnTo>
                  <a:lnTo>
                    <a:pt x="998" y="341"/>
                  </a:lnTo>
                  <a:lnTo>
                    <a:pt x="939" y="340"/>
                  </a:lnTo>
                  <a:lnTo>
                    <a:pt x="880" y="339"/>
                  </a:lnTo>
                  <a:lnTo>
                    <a:pt x="880" y="339"/>
                  </a:lnTo>
                  <a:lnTo>
                    <a:pt x="853" y="338"/>
                  </a:lnTo>
                  <a:lnTo>
                    <a:pt x="826" y="335"/>
                  </a:lnTo>
                  <a:lnTo>
                    <a:pt x="772" y="331"/>
                  </a:lnTo>
                  <a:lnTo>
                    <a:pt x="772" y="331"/>
                  </a:lnTo>
                  <a:lnTo>
                    <a:pt x="697" y="323"/>
                  </a:lnTo>
                  <a:lnTo>
                    <a:pt x="697" y="323"/>
                  </a:lnTo>
                  <a:lnTo>
                    <a:pt x="648" y="316"/>
                  </a:lnTo>
                  <a:lnTo>
                    <a:pt x="599" y="307"/>
                  </a:lnTo>
                  <a:lnTo>
                    <a:pt x="599" y="307"/>
                  </a:lnTo>
                  <a:lnTo>
                    <a:pt x="540" y="295"/>
                  </a:lnTo>
                  <a:lnTo>
                    <a:pt x="482" y="280"/>
                  </a:lnTo>
                  <a:lnTo>
                    <a:pt x="424" y="264"/>
                  </a:lnTo>
                  <a:lnTo>
                    <a:pt x="366" y="245"/>
                  </a:lnTo>
                  <a:lnTo>
                    <a:pt x="366" y="245"/>
                  </a:lnTo>
                  <a:lnTo>
                    <a:pt x="325" y="230"/>
                  </a:lnTo>
                  <a:lnTo>
                    <a:pt x="286" y="214"/>
                  </a:lnTo>
                  <a:lnTo>
                    <a:pt x="247" y="195"/>
                  </a:lnTo>
                  <a:lnTo>
                    <a:pt x="208" y="176"/>
                  </a:lnTo>
                  <a:lnTo>
                    <a:pt x="208" y="176"/>
                  </a:lnTo>
                  <a:lnTo>
                    <a:pt x="175" y="157"/>
                  </a:lnTo>
                  <a:lnTo>
                    <a:pt x="144" y="138"/>
                  </a:lnTo>
                  <a:lnTo>
                    <a:pt x="113" y="116"/>
                  </a:lnTo>
                  <a:lnTo>
                    <a:pt x="85" y="91"/>
                  </a:lnTo>
                  <a:lnTo>
                    <a:pt x="85" y="91"/>
                  </a:lnTo>
                  <a:lnTo>
                    <a:pt x="64" y="72"/>
                  </a:lnTo>
                  <a:lnTo>
                    <a:pt x="43" y="51"/>
                  </a:lnTo>
                  <a:lnTo>
                    <a:pt x="24" y="28"/>
                  </a:lnTo>
                  <a:lnTo>
                    <a:pt x="15" y="16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825"/>
                  </a:lnTo>
                  <a:lnTo>
                    <a:pt x="2" y="825"/>
                  </a:lnTo>
                  <a:lnTo>
                    <a:pt x="1" y="846"/>
                  </a:lnTo>
                  <a:lnTo>
                    <a:pt x="1" y="846"/>
                  </a:lnTo>
                  <a:lnTo>
                    <a:pt x="1" y="913"/>
                  </a:lnTo>
                  <a:lnTo>
                    <a:pt x="1" y="981"/>
                  </a:lnTo>
                  <a:lnTo>
                    <a:pt x="1" y="981"/>
                  </a:lnTo>
                  <a:lnTo>
                    <a:pt x="1" y="986"/>
                  </a:lnTo>
                  <a:lnTo>
                    <a:pt x="1" y="986"/>
                  </a:lnTo>
                  <a:lnTo>
                    <a:pt x="2" y="995"/>
                  </a:lnTo>
                  <a:lnTo>
                    <a:pt x="1" y="1004"/>
                  </a:lnTo>
                  <a:lnTo>
                    <a:pt x="1" y="1004"/>
                  </a:lnTo>
                  <a:lnTo>
                    <a:pt x="0" y="1023"/>
                  </a:lnTo>
                  <a:lnTo>
                    <a:pt x="0" y="1040"/>
                  </a:lnTo>
                  <a:lnTo>
                    <a:pt x="1" y="1076"/>
                  </a:lnTo>
                  <a:lnTo>
                    <a:pt x="1" y="1076"/>
                  </a:lnTo>
                  <a:lnTo>
                    <a:pt x="5" y="1092"/>
                  </a:lnTo>
                  <a:lnTo>
                    <a:pt x="5" y="1092"/>
                  </a:lnTo>
                  <a:lnTo>
                    <a:pt x="5" y="1098"/>
                  </a:lnTo>
                  <a:lnTo>
                    <a:pt x="5" y="1098"/>
                  </a:lnTo>
                  <a:lnTo>
                    <a:pt x="14" y="1116"/>
                  </a:lnTo>
                  <a:lnTo>
                    <a:pt x="23" y="1133"/>
                  </a:lnTo>
                  <a:lnTo>
                    <a:pt x="35" y="1149"/>
                  </a:lnTo>
                  <a:lnTo>
                    <a:pt x="49" y="1165"/>
                  </a:lnTo>
                  <a:lnTo>
                    <a:pt x="49" y="1165"/>
                  </a:lnTo>
                  <a:lnTo>
                    <a:pt x="66" y="1185"/>
                  </a:lnTo>
                  <a:lnTo>
                    <a:pt x="86" y="1202"/>
                  </a:lnTo>
                  <a:lnTo>
                    <a:pt x="105" y="1219"/>
                  </a:lnTo>
                  <a:lnTo>
                    <a:pt x="125" y="1235"/>
                  </a:lnTo>
                  <a:lnTo>
                    <a:pt x="147" y="1249"/>
                  </a:lnTo>
                  <a:lnTo>
                    <a:pt x="169" y="1263"/>
                  </a:lnTo>
                  <a:lnTo>
                    <a:pt x="192" y="1275"/>
                  </a:lnTo>
                  <a:lnTo>
                    <a:pt x="214" y="1287"/>
                  </a:lnTo>
                  <a:lnTo>
                    <a:pt x="214" y="1287"/>
                  </a:lnTo>
                  <a:lnTo>
                    <a:pt x="254" y="1307"/>
                  </a:lnTo>
                  <a:lnTo>
                    <a:pt x="293" y="1323"/>
                  </a:lnTo>
                  <a:lnTo>
                    <a:pt x="333" y="1339"/>
                  </a:lnTo>
                  <a:lnTo>
                    <a:pt x="374" y="1353"/>
                  </a:lnTo>
                  <a:lnTo>
                    <a:pt x="415" y="1366"/>
                  </a:lnTo>
                  <a:lnTo>
                    <a:pt x="456" y="1377"/>
                  </a:lnTo>
                  <a:lnTo>
                    <a:pt x="498" y="1388"/>
                  </a:lnTo>
                  <a:lnTo>
                    <a:pt x="540" y="1397"/>
                  </a:lnTo>
                  <a:lnTo>
                    <a:pt x="540" y="1397"/>
                  </a:lnTo>
                  <a:lnTo>
                    <a:pt x="604" y="1410"/>
                  </a:lnTo>
                  <a:lnTo>
                    <a:pt x="670" y="1420"/>
                  </a:lnTo>
                  <a:lnTo>
                    <a:pt x="736" y="1428"/>
                  </a:lnTo>
                  <a:lnTo>
                    <a:pt x="802" y="1434"/>
                  </a:lnTo>
                  <a:lnTo>
                    <a:pt x="868" y="1439"/>
                  </a:lnTo>
                  <a:lnTo>
                    <a:pt x="934" y="1441"/>
                  </a:lnTo>
                  <a:lnTo>
                    <a:pt x="1000" y="1441"/>
                  </a:lnTo>
                  <a:lnTo>
                    <a:pt x="1068" y="1440"/>
                  </a:lnTo>
                  <a:lnTo>
                    <a:pt x="1068" y="1440"/>
                  </a:lnTo>
                  <a:lnTo>
                    <a:pt x="1131" y="1436"/>
                  </a:lnTo>
                  <a:lnTo>
                    <a:pt x="1196" y="1432"/>
                  </a:lnTo>
                  <a:lnTo>
                    <a:pt x="1260" y="1426"/>
                  </a:lnTo>
                  <a:lnTo>
                    <a:pt x="1324" y="1417"/>
                  </a:lnTo>
                  <a:lnTo>
                    <a:pt x="1387" y="1406"/>
                  </a:lnTo>
                  <a:lnTo>
                    <a:pt x="1450" y="1393"/>
                  </a:lnTo>
                  <a:lnTo>
                    <a:pt x="1512" y="1378"/>
                  </a:lnTo>
                  <a:lnTo>
                    <a:pt x="1575" y="1360"/>
                  </a:lnTo>
                  <a:lnTo>
                    <a:pt x="1575" y="1360"/>
                  </a:lnTo>
                  <a:lnTo>
                    <a:pt x="1608" y="1349"/>
                  </a:lnTo>
                  <a:lnTo>
                    <a:pt x="1642" y="1338"/>
                  </a:lnTo>
                  <a:lnTo>
                    <a:pt x="1674" y="1325"/>
                  </a:lnTo>
                  <a:lnTo>
                    <a:pt x="1707" y="1312"/>
                  </a:lnTo>
                  <a:lnTo>
                    <a:pt x="1738" y="1297"/>
                  </a:lnTo>
                  <a:lnTo>
                    <a:pt x="1769" y="1281"/>
                  </a:lnTo>
                  <a:lnTo>
                    <a:pt x="1801" y="1265"/>
                  </a:lnTo>
                  <a:lnTo>
                    <a:pt x="1831" y="1245"/>
                  </a:lnTo>
                  <a:lnTo>
                    <a:pt x="1831" y="1245"/>
                  </a:lnTo>
                  <a:lnTo>
                    <a:pt x="1848" y="1234"/>
                  </a:lnTo>
                  <a:lnTo>
                    <a:pt x="1867" y="1221"/>
                  </a:lnTo>
                  <a:lnTo>
                    <a:pt x="1883" y="1207"/>
                  </a:lnTo>
                  <a:lnTo>
                    <a:pt x="1899" y="1192"/>
                  </a:lnTo>
                  <a:lnTo>
                    <a:pt x="1915" y="1177"/>
                  </a:lnTo>
                  <a:lnTo>
                    <a:pt x="1929" y="1161"/>
                  </a:lnTo>
                  <a:lnTo>
                    <a:pt x="1943" y="1143"/>
                  </a:lnTo>
                  <a:lnTo>
                    <a:pt x="1955" y="1124"/>
                  </a:lnTo>
                  <a:lnTo>
                    <a:pt x="1955" y="1124"/>
                  </a:lnTo>
                  <a:lnTo>
                    <a:pt x="1960" y="1113"/>
                  </a:lnTo>
                  <a:lnTo>
                    <a:pt x="1965" y="1103"/>
                  </a:lnTo>
                  <a:lnTo>
                    <a:pt x="1970" y="1091"/>
                  </a:lnTo>
                  <a:lnTo>
                    <a:pt x="1973" y="1080"/>
                  </a:lnTo>
                  <a:lnTo>
                    <a:pt x="1973" y="1080"/>
                  </a:lnTo>
                  <a:lnTo>
                    <a:pt x="1972" y="1032"/>
                  </a:lnTo>
                  <a:lnTo>
                    <a:pt x="1972" y="985"/>
                  </a:lnTo>
                  <a:lnTo>
                    <a:pt x="1972" y="98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9DC5403E-AE4F-4152-AD58-726C859B5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477" y="5484511"/>
              <a:ext cx="706975" cy="515726"/>
            </a:xfrm>
            <a:custGeom>
              <a:avLst/>
              <a:gdLst>
                <a:gd name="T0" fmla="*/ 1972 w 1973"/>
                <a:gd name="T1" fmla="*/ 980 h 1440"/>
                <a:gd name="T2" fmla="*/ 1972 w 1973"/>
                <a:gd name="T3" fmla="*/ 845 h 1440"/>
                <a:gd name="T4" fmla="*/ 1971 w 1973"/>
                <a:gd name="T5" fmla="*/ 222 h 1440"/>
                <a:gd name="T6" fmla="*/ 1971 w 1973"/>
                <a:gd name="T7" fmla="*/ 14 h 1440"/>
                <a:gd name="T8" fmla="*/ 1970 w 1973"/>
                <a:gd name="T9" fmla="*/ 1 h 1440"/>
                <a:gd name="T10" fmla="*/ 1950 w 1973"/>
                <a:gd name="T11" fmla="*/ 24 h 1440"/>
                <a:gd name="T12" fmla="*/ 1890 w 1973"/>
                <a:gd name="T13" fmla="*/ 89 h 1440"/>
                <a:gd name="T14" fmla="*/ 1819 w 1973"/>
                <a:gd name="T15" fmla="*/ 143 h 1440"/>
                <a:gd name="T16" fmla="*/ 1766 w 1973"/>
                <a:gd name="T17" fmla="*/ 174 h 1440"/>
                <a:gd name="T18" fmla="*/ 1680 w 1973"/>
                <a:gd name="T19" fmla="*/ 215 h 1440"/>
                <a:gd name="T20" fmla="*/ 1591 w 1973"/>
                <a:gd name="T21" fmla="*/ 249 h 1440"/>
                <a:gd name="T22" fmla="*/ 1523 w 1973"/>
                <a:gd name="T23" fmla="*/ 271 h 1440"/>
                <a:gd name="T24" fmla="*/ 1408 w 1973"/>
                <a:gd name="T25" fmla="*/ 299 h 1440"/>
                <a:gd name="T26" fmla="*/ 1292 w 1973"/>
                <a:gd name="T27" fmla="*/ 320 h 1440"/>
                <a:gd name="T28" fmla="*/ 1186 w 1973"/>
                <a:gd name="T29" fmla="*/ 331 h 1440"/>
                <a:gd name="T30" fmla="*/ 1058 w 1973"/>
                <a:gd name="T31" fmla="*/ 339 h 1440"/>
                <a:gd name="T32" fmla="*/ 880 w 1973"/>
                <a:gd name="T33" fmla="*/ 338 h 1440"/>
                <a:gd name="T34" fmla="*/ 826 w 1973"/>
                <a:gd name="T35" fmla="*/ 336 h 1440"/>
                <a:gd name="T36" fmla="*/ 697 w 1973"/>
                <a:gd name="T37" fmla="*/ 322 h 1440"/>
                <a:gd name="T38" fmla="*/ 599 w 1973"/>
                <a:gd name="T39" fmla="*/ 307 h 1440"/>
                <a:gd name="T40" fmla="*/ 482 w 1973"/>
                <a:gd name="T41" fmla="*/ 279 h 1440"/>
                <a:gd name="T42" fmla="*/ 366 w 1973"/>
                <a:gd name="T43" fmla="*/ 244 h 1440"/>
                <a:gd name="T44" fmla="*/ 247 w 1973"/>
                <a:gd name="T45" fmla="*/ 195 h 1440"/>
                <a:gd name="T46" fmla="*/ 175 w 1973"/>
                <a:gd name="T47" fmla="*/ 156 h 1440"/>
                <a:gd name="T48" fmla="*/ 85 w 1973"/>
                <a:gd name="T49" fmla="*/ 92 h 1440"/>
                <a:gd name="T50" fmla="*/ 43 w 1973"/>
                <a:gd name="T51" fmla="*/ 50 h 1440"/>
                <a:gd name="T52" fmla="*/ 7 w 1973"/>
                <a:gd name="T53" fmla="*/ 2 h 1440"/>
                <a:gd name="T54" fmla="*/ 2 w 1973"/>
                <a:gd name="T55" fmla="*/ 6 h 1440"/>
                <a:gd name="T56" fmla="*/ 2 w 1973"/>
                <a:gd name="T57" fmla="*/ 19 h 1440"/>
                <a:gd name="T58" fmla="*/ 1 w 1973"/>
                <a:gd name="T59" fmla="*/ 845 h 1440"/>
                <a:gd name="T60" fmla="*/ 1 w 1973"/>
                <a:gd name="T61" fmla="*/ 980 h 1440"/>
                <a:gd name="T62" fmla="*/ 1 w 1973"/>
                <a:gd name="T63" fmla="*/ 985 h 1440"/>
                <a:gd name="T64" fmla="*/ 1 w 1973"/>
                <a:gd name="T65" fmla="*/ 1004 h 1440"/>
                <a:gd name="T66" fmla="*/ 1 w 1973"/>
                <a:gd name="T67" fmla="*/ 1077 h 1440"/>
                <a:gd name="T68" fmla="*/ 5 w 1973"/>
                <a:gd name="T69" fmla="*/ 1092 h 1440"/>
                <a:gd name="T70" fmla="*/ 14 w 1973"/>
                <a:gd name="T71" fmla="*/ 1115 h 1440"/>
                <a:gd name="T72" fmla="*/ 49 w 1973"/>
                <a:gd name="T73" fmla="*/ 1165 h 1440"/>
                <a:gd name="T74" fmla="*/ 86 w 1973"/>
                <a:gd name="T75" fmla="*/ 1202 h 1440"/>
                <a:gd name="T76" fmla="*/ 147 w 1973"/>
                <a:gd name="T77" fmla="*/ 1248 h 1440"/>
                <a:gd name="T78" fmla="*/ 214 w 1973"/>
                <a:gd name="T79" fmla="*/ 1287 h 1440"/>
                <a:gd name="T80" fmla="*/ 293 w 1973"/>
                <a:gd name="T81" fmla="*/ 1322 h 1440"/>
                <a:gd name="T82" fmla="*/ 415 w 1973"/>
                <a:gd name="T83" fmla="*/ 1365 h 1440"/>
                <a:gd name="T84" fmla="*/ 540 w 1973"/>
                <a:gd name="T85" fmla="*/ 1396 h 1440"/>
                <a:gd name="T86" fmla="*/ 670 w 1973"/>
                <a:gd name="T87" fmla="*/ 1419 h 1440"/>
                <a:gd name="T88" fmla="*/ 868 w 1973"/>
                <a:gd name="T89" fmla="*/ 1438 h 1440"/>
                <a:gd name="T90" fmla="*/ 1068 w 1973"/>
                <a:gd name="T91" fmla="*/ 1439 h 1440"/>
                <a:gd name="T92" fmla="*/ 1196 w 1973"/>
                <a:gd name="T93" fmla="*/ 1431 h 1440"/>
                <a:gd name="T94" fmla="*/ 1387 w 1973"/>
                <a:gd name="T95" fmla="*/ 1405 h 1440"/>
                <a:gd name="T96" fmla="*/ 1575 w 1973"/>
                <a:gd name="T97" fmla="*/ 1359 h 1440"/>
                <a:gd name="T98" fmla="*/ 1642 w 1973"/>
                <a:gd name="T99" fmla="*/ 1337 h 1440"/>
                <a:gd name="T100" fmla="*/ 1738 w 1973"/>
                <a:gd name="T101" fmla="*/ 1296 h 1440"/>
                <a:gd name="T102" fmla="*/ 1831 w 1973"/>
                <a:gd name="T103" fmla="*/ 1246 h 1440"/>
                <a:gd name="T104" fmla="*/ 1867 w 1973"/>
                <a:gd name="T105" fmla="*/ 1220 h 1440"/>
                <a:gd name="T106" fmla="*/ 1915 w 1973"/>
                <a:gd name="T107" fmla="*/ 1176 h 1440"/>
                <a:gd name="T108" fmla="*/ 1955 w 1973"/>
                <a:gd name="T109" fmla="*/ 1124 h 1440"/>
                <a:gd name="T110" fmla="*/ 1965 w 1973"/>
                <a:gd name="T111" fmla="*/ 1102 h 1440"/>
                <a:gd name="T112" fmla="*/ 1973 w 1973"/>
                <a:gd name="T113" fmla="*/ 1080 h 1440"/>
                <a:gd name="T114" fmla="*/ 1972 w 1973"/>
                <a:gd name="T115" fmla="*/ 984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3" h="1440">
                  <a:moveTo>
                    <a:pt x="1972" y="984"/>
                  </a:moveTo>
                  <a:lnTo>
                    <a:pt x="1972" y="984"/>
                  </a:lnTo>
                  <a:lnTo>
                    <a:pt x="1972" y="980"/>
                  </a:lnTo>
                  <a:lnTo>
                    <a:pt x="1972" y="980"/>
                  </a:lnTo>
                  <a:lnTo>
                    <a:pt x="1972" y="845"/>
                  </a:lnTo>
                  <a:lnTo>
                    <a:pt x="1972" y="845"/>
                  </a:lnTo>
                  <a:lnTo>
                    <a:pt x="1971" y="827"/>
                  </a:lnTo>
                  <a:lnTo>
                    <a:pt x="1971" y="827"/>
                  </a:lnTo>
                  <a:lnTo>
                    <a:pt x="1971" y="222"/>
                  </a:lnTo>
                  <a:lnTo>
                    <a:pt x="1971" y="222"/>
                  </a:lnTo>
                  <a:lnTo>
                    <a:pt x="1971" y="14"/>
                  </a:lnTo>
                  <a:lnTo>
                    <a:pt x="1971" y="14"/>
                  </a:lnTo>
                  <a:lnTo>
                    <a:pt x="1972" y="6"/>
                  </a:lnTo>
                  <a:lnTo>
                    <a:pt x="1971" y="2"/>
                  </a:lnTo>
                  <a:lnTo>
                    <a:pt x="1970" y="1"/>
                  </a:lnTo>
                  <a:lnTo>
                    <a:pt x="1967" y="0"/>
                  </a:lnTo>
                  <a:lnTo>
                    <a:pt x="1967" y="0"/>
                  </a:lnTo>
                  <a:lnTo>
                    <a:pt x="1950" y="24"/>
                  </a:lnTo>
                  <a:lnTo>
                    <a:pt x="1931" y="48"/>
                  </a:lnTo>
                  <a:lnTo>
                    <a:pt x="1911" y="68"/>
                  </a:lnTo>
                  <a:lnTo>
                    <a:pt x="1890" y="89"/>
                  </a:lnTo>
                  <a:lnTo>
                    <a:pt x="1867" y="108"/>
                  </a:lnTo>
                  <a:lnTo>
                    <a:pt x="1843" y="125"/>
                  </a:lnTo>
                  <a:lnTo>
                    <a:pt x="1819" y="143"/>
                  </a:lnTo>
                  <a:lnTo>
                    <a:pt x="1794" y="158"/>
                  </a:lnTo>
                  <a:lnTo>
                    <a:pt x="1794" y="158"/>
                  </a:lnTo>
                  <a:lnTo>
                    <a:pt x="1766" y="174"/>
                  </a:lnTo>
                  <a:lnTo>
                    <a:pt x="1738" y="189"/>
                  </a:lnTo>
                  <a:lnTo>
                    <a:pt x="1709" y="203"/>
                  </a:lnTo>
                  <a:lnTo>
                    <a:pt x="1680" y="215"/>
                  </a:lnTo>
                  <a:lnTo>
                    <a:pt x="1651" y="227"/>
                  </a:lnTo>
                  <a:lnTo>
                    <a:pt x="1621" y="239"/>
                  </a:lnTo>
                  <a:lnTo>
                    <a:pt x="1591" y="249"/>
                  </a:lnTo>
                  <a:lnTo>
                    <a:pt x="1561" y="259"/>
                  </a:lnTo>
                  <a:lnTo>
                    <a:pt x="1561" y="259"/>
                  </a:lnTo>
                  <a:lnTo>
                    <a:pt x="1523" y="271"/>
                  </a:lnTo>
                  <a:lnTo>
                    <a:pt x="1486" y="280"/>
                  </a:lnTo>
                  <a:lnTo>
                    <a:pt x="1447" y="291"/>
                  </a:lnTo>
                  <a:lnTo>
                    <a:pt x="1408" y="299"/>
                  </a:lnTo>
                  <a:lnTo>
                    <a:pt x="1370" y="306"/>
                  </a:lnTo>
                  <a:lnTo>
                    <a:pt x="1332" y="313"/>
                  </a:lnTo>
                  <a:lnTo>
                    <a:pt x="1292" y="320"/>
                  </a:lnTo>
                  <a:lnTo>
                    <a:pt x="1253" y="324"/>
                  </a:lnTo>
                  <a:lnTo>
                    <a:pt x="1253" y="324"/>
                  </a:lnTo>
                  <a:lnTo>
                    <a:pt x="1186" y="331"/>
                  </a:lnTo>
                  <a:lnTo>
                    <a:pt x="1117" y="337"/>
                  </a:lnTo>
                  <a:lnTo>
                    <a:pt x="1117" y="337"/>
                  </a:lnTo>
                  <a:lnTo>
                    <a:pt x="1058" y="339"/>
                  </a:lnTo>
                  <a:lnTo>
                    <a:pt x="998" y="340"/>
                  </a:lnTo>
                  <a:lnTo>
                    <a:pt x="939" y="340"/>
                  </a:lnTo>
                  <a:lnTo>
                    <a:pt x="880" y="338"/>
                  </a:lnTo>
                  <a:lnTo>
                    <a:pt x="880" y="338"/>
                  </a:lnTo>
                  <a:lnTo>
                    <a:pt x="853" y="337"/>
                  </a:lnTo>
                  <a:lnTo>
                    <a:pt x="826" y="336"/>
                  </a:lnTo>
                  <a:lnTo>
                    <a:pt x="772" y="330"/>
                  </a:lnTo>
                  <a:lnTo>
                    <a:pt x="772" y="330"/>
                  </a:lnTo>
                  <a:lnTo>
                    <a:pt x="697" y="322"/>
                  </a:lnTo>
                  <a:lnTo>
                    <a:pt x="697" y="322"/>
                  </a:lnTo>
                  <a:lnTo>
                    <a:pt x="648" y="315"/>
                  </a:lnTo>
                  <a:lnTo>
                    <a:pt x="599" y="307"/>
                  </a:lnTo>
                  <a:lnTo>
                    <a:pt x="599" y="307"/>
                  </a:lnTo>
                  <a:lnTo>
                    <a:pt x="540" y="294"/>
                  </a:lnTo>
                  <a:lnTo>
                    <a:pt x="482" y="279"/>
                  </a:lnTo>
                  <a:lnTo>
                    <a:pt x="424" y="263"/>
                  </a:lnTo>
                  <a:lnTo>
                    <a:pt x="366" y="244"/>
                  </a:lnTo>
                  <a:lnTo>
                    <a:pt x="366" y="244"/>
                  </a:lnTo>
                  <a:lnTo>
                    <a:pt x="325" y="229"/>
                  </a:lnTo>
                  <a:lnTo>
                    <a:pt x="286" y="213"/>
                  </a:lnTo>
                  <a:lnTo>
                    <a:pt x="247" y="195"/>
                  </a:lnTo>
                  <a:lnTo>
                    <a:pt x="208" y="175"/>
                  </a:lnTo>
                  <a:lnTo>
                    <a:pt x="208" y="175"/>
                  </a:lnTo>
                  <a:lnTo>
                    <a:pt x="175" y="156"/>
                  </a:lnTo>
                  <a:lnTo>
                    <a:pt x="144" y="137"/>
                  </a:lnTo>
                  <a:lnTo>
                    <a:pt x="113" y="115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64" y="71"/>
                  </a:lnTo>
                  <a:lnTo>
                    <a:pt x="43" y="50"/>
                  </a:lnTo>
                  <a:lnTo>
                    <a:pt x="24" y="27"/>
                  </a:lnTo>
                  <a:lnTo>
                    <a:pt x="15" y="15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824"/>
                  </a:lnTo>
                  <a:lnTo>
                    <a:pt x="2" y="824"/>
                  </a:lnTo>
                  <a:lnTo>
                    <a:pt x="1" y="845"/>
                  </a:lnTo>
                  <a:lnTo>
                    <a:pt x="1" y="845"/>
                  </a:lnTo>
                  <a:lnTo>
                    <a:pt x="1" y="913"/>
                  </a:lnTo>
                  <a:lnTo>
                    <a:pt x="1" y="980"/>
                  </a:lnTo>
                  <a:lnTo>
                    <a:pt x="1" y="980"/>
                  </a:lnTo>
                  <a:lnTo>
                    <a:pt x="1" y="985"/>
                  </a:lnTo>
                  <a:lnTo>
                    <a:pt x="1" y="985"/>
                  </a:lnTo>
                  <a:lnTo>
                    <a:pt x="2" y="994"/>
                  </a:lnTo>
                  <a:lnTo>
                    <a:pt x="1" y="1004"/>
                  </a:lnTo>
                  <a:lnTo>
                    <a:pt x="1" y="1004"/>
                  </a:lnTo>
                  <a:lnTo>
                    <a:pt x="0" y="1022"/>
                  </a:lnTo>
                  <a:lnTo>
                    <a:pt x="0" y="1040"/>
                  </a:lnTo>
                  <a:lnTo>
                    <a:pt x="1" y="1077"/>
                  </a:lnTo>
                  <a:lnTo>
                    <a:pt x="1" y="1077"/>
                  </a:lnTo>
                  <a:lnTo>
                    <a:pt x="5" y="1092"/>
                  </a:lnTo>
                  <a:lnTo>
                    <a:pt x="5" y="1092"/>
                  </a:lnTo>
                  <a:lnTo>
                    <a:pt x="5" y="1097"/>
                  </a:lnTo>
                  <a:lnTo>
                    <a:pt x="5" y="1097"/>
                  </a:lnTo>
                  <a:lnTo>
                    <a:pt x="14" y="1115"/>
                  </a:lnTo>
                  <a:lnTo>
                    <a:pt x="23" y="1132"/>
                  </a:lnTo>
                  <a:lnTo>
                    <a:pt x="35" y="1148"/>
                  </a:lnTo>
                  <a:lnTo>
                    <a:pt x="49" y="1165"/>
                  </a:lnTo>
                  <a:lnTo>
                    <a:pt x="49" y="1165"/>
                  </a:lnTo>
                  <a:lnTo>
                    <a:pt x="66" y="1184"/>
                  </a:lnTo>
                  <a:lnTo>
                    <a:pt x="86" y="1202"/>
                  </a:lnTo>
                  <a:lnTo>
                    <a:pt x="105" y="1219"/>
                  </a:lnTo>
                  <a:lnTo>
                    <a:pt x="125" y="1234"/>
                  </a:lnTo>
                  <a:lnTo>
                    <a:pt x="147" y="1248"/>
                  </a:lnTo>
                  <a:lnTo>
                    <a:pt x="169" y="1262"/>
                  </a:lnTo>
                  <a:lnTo>
                    <a:pt x="192" y="1274"/>
                  </a:lnTo>
                  <a:lnTo>
                    <a:pt x="214" y="1287"/>
                  </a:lnTo>
                  <a:lnTo>
                    <a:pt x="214" y="1287"/>
                  </a:lnTo>
                  <a:lnTo>
                    <a:pt x="254" y="1306"/>
                  </a:lnTo>
                  <a:lnTo>
                    <a:pt x="293" y="1322"/>
                  </a:lnTo>
                  <a:lnTo>
                    <a:pt x="333" y="1338"/>
                  </a:lnTo>
                  <a:lnTo>
                    <a:pt x="374" y="1352"/>
                  </a:lnTo>
                  <a:lnTo>
                    <a:pt x="415" y="1365"/>
                  </a:lnTo>
                  <a:lnTo>
                    <a:pt x="456" y="1376"/>
                  </a:lnTo>
                  <a:lnTo>
                    <a:pt x="498" y="1387"/>
                  </a:lnTo>
                  <a:lnTo>
                    <a:pt x="540" y="1396"/>
                  </a:lnTo>
                  <a:lnTo>
                    <a:pt x="540" y="1396"/>
                  </a:lnTo>
                  <a:lnTo>
                    <a:pt x="604" y="1409"/>
                  </a:lnTo>
                  <a:lnTo>
                    <a:pt x="670" y="1419"/>
                  </a:lnTo>
                  <a:lnTo>
                    <a:pt x="736" y="1427"/>
                  </a:lnTo>
                  <a:lnTo>
                    <a:pt x="802" y="1433"/>
                  </a:lnTo>
                  <a:lnTo>
                    <a:pt x="868" y="1438"/>
                  </a:lnTo>
                  <a:lnTo>
                    <a:pt x="934" y="1440"/>
                  </a:lnTo>
                  <a:lnTo>
                    <a:pt x="1000" y="1440"/>
                  </a:lnTo>
                  <a:lnTo>
                    <a:pt x="1068" y="1439"/>
                  </a:lnTo>
                  <a:lnTo>
                    <a:pt x="1068" y="1439"/>
                  </a:lnTo>
                  <a:lnTo>
                    <a:pt x="1131" y="1435"/>
                  </a:lnTo>
                  <a:lnTo>
                    <a:pt x="1196" y="1431"/>
                  </a:lnTo>
                  <a:lnTo>
                    <a:pt x="1260" y="1425"/>
                  </a:lnTo>
                  <a:lnTo>
                    <a:pt x="1324" y="1416"/>
                  </a:lnTo>
                  <a:lnTo>
                    <a:pt x="1387" y="1405"/>
                  </a:lnTo>
                  <a:lnTo>
                    <a:pt x="1450" y="1393"/>
                  </a:lnTo>
                  <a:lnTo>
                    <a:pt x="1512" y="1377"/>
                  </a:lnTo>
                  <a:lnTo>
                    <a:pt x="1575" y="1359"/>
                  </a:lnTo>
                  <a:lnTo>
                    <a:pt x="1575" y="1359"/>
                  </a:lnTo>
                  <a:lnTo>
                    <a:pt x="1608" y="1349"/>
                  </a:lnTo>
                  <a:lnTo>
                    <a:pt x="1642" y="1337"/>
                  </a:lnTo>
                  <a:lnTo>
                    <a:pt x="1674" y="1324"/>
                  </a:lnTo>
                  <a:lnTo>
                    <a:pt x="1707" y="1312"/>
                  </a:lnTo>
                  <a:lnTo>
                    <a:pt x="1738" y="1296"/>
                  </a:lnTo>
                  <a:lnTo>
                    <a:pt x="1769" y="1281"/>
                  </a:lnTo>
                  <a:lnTo>
                    <a:pt x="1801" y="1264"/>
                  </a:lnTo>
                  <a:lnTo>
                    <a:pt x="1831" y="1246"/>
                  </a:lnTo>
                  <a:lnTo>
                    <a:pt x="1831" y="1246"/>
                  </a:lnTo>
                  <a:lnTo>
                    <a:pt x="1848" y="1233"/>
                  </a:lnTo>
                  <a:lnTo>
                    <a:pt x="1867" y="1220"/>
                  </a:lnTo>
                  <a:lnTo>
                    <a:pt x="1883" y="1206"/>
                  </a:lnTo>
                  <a:lnTo>
                    <a:pt x="1899" y="1191"/>
                  </a:lnTo>
                  <a:lnTo>
                    <a:pt x="1915" y="1176"/>
                  </a:lnTo>
                  <a:lnTo>
                    <a:pt x="1929" y="1160"/>
                  </a:lnTo>
                  <a:lnTo>
                    <a:pt x="1943" y="1143"/>
                  </a:lnTo>
                  <a:lnTo>
                    <a:pt x="1955" y="1124"/>
                  </a:lnTo>
                  <a:lnTo>
                    <a:pt x="1955" y="1124"/>
                  </a:lnTo>
                  <a:lnTo>
                    <a:pt x="1960" y="1112"/>
                  </a:lnTo>
                  <a:lnTo>
                    <a:pt x="1965" y="1102"/>
                  </a:lnTo>
                  <a:lnTo>
                    <a:pt x="1970" y="1090"/>
                  </a:lnTo>
                  <a:lnTo>
                    <a:pt x="1973" y="1080"/>
                  </a:lnTo>
                  <a:lnTo>
                    <a:pt x="1973" y="1080"/>
                  </a:lnTo>
                  <a:lnTo>
                    <a:pt x="1972" y="1031"/>
                  </a:lnTo>
                  <a:lnTo>
                    <a:pt x="1972" y="984"/>
                  </a:lnTo>
                  <a:lnTo>
                    <a:pt x="1972" y="98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B9516BD-BE6D-4646-ABE2-61555F65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477" y="4870653"/>
              <a:ext cx="706975" cy="289380"/>
            </a:xfrm>
            <a:custGeom>
              <a:avLst/>
              <a:gdLst>
                <a:gd name="T0" fmla="*/ 1012 w 1973"/>
                <a:gd name="T1" fmla="*/ 0 h 808"/>
                <a:gd name="T2" fmla="*/ 1129 w 1973"/>
                <a:gd name="T3" fmla="*/ 3 h 808"/>
                <a:gd name="T4" fmla="*/ 1322 w 1973"/>
                <a:gd name="T5" fmla="*/ 23 h 808"/>
                <a:gd name="T6" fmla="*/ 1512 w 1973"/>
                <a:gd name="T7" fmla="*/ 63 h 808"/>
                <a:gd name="T8" fmla="*/ 1608 w 1973"/>
                <a:gd name="T9" fmla="*/ 91 h 808"/>
                <a:gd name="T10" fmla="*/ 1708 w 1973"/>
                <a:gd name="T11" fmla="*/ 130 h 808"/>
                <a:gd name="T12" fmla="*/ 1803 w 1973"/>
                <a:gd name="T13" fmla="*/ 179 h 808"/>
                <a:gd name="T14" fmla="*/ 1850 w 1973"/>
                <a:gd name="T15" fmla="*/ 212 h 808"/>
                <a:gd name="T16" fmla="*/ 1899 w 1973"/>
                <a:gd name="T17" fmla="*/ 252 h 808"/>
                <a:gd name="T18" fmla="*/ 1938 w 1973"/>
                <a:gd name="T19" fmla="*/ 300 h 808"/>
                <a:gd name="T20" fmla="*/ 1960 w 1973"/>
                <a:gd name="T21" fmla="*/ 340 h 808"/>
                <a:gd name="T22" fmla="*/ 1971 w 1973"/>
                <a:gd name="T23" fmla="*/ 372 h 808"/>
                <a:gd name="T24" fmla="*/ 1973 w 1973"/>
                <a:gd name="T25" fmla="*/ 404 h 808"/>
                <a:gd name="T26" fmla="*/ 1970 w 1973"/>
                <a:gd name="T27" fmla="*/ 436 h 808"/>
                <a:gd name="T28" fmla="*/ 1959 w 1973"/>
                <a:gd name="T29" fmla="*/ 469 h 808"/>
                <a:gd name="T30" fmla="*/ 1937 w 1973"/>
                <a:gd name="T31" fmla="*/ 509 h 808"/>
                <a:gd name="T32" fmla="*/ 1893 w 1973"/>
                <a:gd name="T33" fmla="*/ 560 h 808"/>
                <a:gd name="T34" fmla="*/ 1840 w 1973"/>
                <a:gd name="T35" fmla="*/ 602 h 808"/>
                <a:gd name="T36" fmla="*/ 1787 w 1973"/>
                <a:gd name="T37" fmla="*/ 637 h 808"/>
                <a:gd name="T38" fmla="*/ 1679 w 1973"/>
                <a:gd name="T39" fmla="*/ 689 h 808"/>
                <a:gd name="T40" fmla="*/ 1564 w 1973"/>
                <a:gd name="T41" fmla="*/ 729 h 808"/>
                <a:gd name="T42" fmla="*/ 1473 w 1973"/>
                <a:gd name="T43" fmla="*/ 753 h 808"/>
                <a:gd name="T44" fmla="*/ 1314 w 1973"/>
                <a:gd name="T45" fmla="*/ 785 h 808"/>
                <a:gd name="T46" fmla="*/ 1154 w 1973"/>
                <a:gd name="T47" fmla="*/ 802 h 808"/>
                <a:gd name="T48" fmla="*/ 1048 w 1973"/>
                <a:gd name="T49" fmla="*/ 807 h 808"/>
                <a:gd name="T50" fmla="*/ 889 w 1973"/>
                <a:gd name="T51" fmla="*/ 807 h 808"/>
                <a:gd name="T52" fmla="*/ 819 w 1973"/>
                <a:gd name="T53" fmla="*/ 802 h 808"/>
                <a:gd name="T54" fmla="*/ 694 w 1973"/>
                <a:gd name="T55" fmla="*/ 789 h 808"/>
                <a:gd name="T56" fmla="*/ 530 w 1973"/>
                <a:gd name="T57" fmla="*/ 762 h 808"/>
                <a:gd name="T58" fmla="*/ 448 w 1973"/>
                <a:gd name="T59" fmla="*/ 741 h 808"/>
                <a:gd name="T60" fmla="*/ 329 w 1973"/>
                <a:gd name="T61" fmla="*/ 703 h 808"/>
                <a:gd name="T62" fmla="*/ 213 w 1973"/>
                <a:gd name="T63" fmla="*/ 652 h 808"/>
                <a:gd name="T64" fmla="*/ 174 w 1973"/>
                <a:gd name="T65" fmla="*/ 630 h 808"/>
                <a:gd name="T66" fmla="*/ 117 w 1973"/>
                <a:gd name="T67" fmla="*/ 591 h 808"/>
                <a:gd name="T68" fmla="*/ 66 w 1973"/>
                <a:gd name="T69" fmla="*/ 546 h 808"/>
                <a:gd name="T70" fmla="*/ 39 w 1973"/>
                <a:gd name="T71" fmla="*/ 514 h 808"/>
                <a:gd name="T72" fmla="*/ 10 w 1973"/>
                <a:gd name="T73" fmla="*/ 461 h 808"/>
                <a:gd name="T74" fmla="*/ 0 w 1973"/>
                <a:gd name="T75" fmla="*/ 410 h 808"/>
                <a:gd name="T76" fmla="*/ 1 w 1973"/>
                <a:gd name="T77" fmla="*/ 383 h 808"/>
                <a:gd name="T78" fmla="*/ 14 w 1973"/>
                <a:gd name="T79" fmla="*/ 338 h 808"/>
                <a:gd name="T80" fmla="*/ 36 w 1973"/>
                <a:gd name="T81" fmla="*/ 297 h 808"/>
                <a:gd name="T82" fmla="*/ 59 w 1973"/>
                <a:gd name="T83" fmla="*/ 269 h 808"/>
                <a:gd name="T84" fmla="*/ 103 w 1973"/>
                <a:gd name="T85" fmla="*/ 226 h 808"/>
                <a:gd name="T86" fmla="*/ 171 w 1973"/>
                <a:gd name="T87" fmla="*/ 179 h 808"/>
                <a:gd name="T88" fmla="*/ 244 w 1973"/>
                <a:gd name="T89" fmla="*/ 140 h 808"/>
                <a:gd name="T90" fmla="*/ 360 w 1973"/>
                <a:gd name="T91" fmla="*/ 93 h 808"/>
                <a:gd name="T92" fmla="*/ 481 w 1973"/>
                <a:gd name="T93" fmla="*/ 58 h 808"/>
                <a:gd name="T94" fmla="*/ 579 w 1973"/>
                <a:gd name="T95" fmla="*/ 36 h 808"/>
                <a:gd name="T96" fmla="*/ 729 w 1973"/>
                <a:gd name="T97" fmla="*/ 13 h 808"/>
                <a:gd name="T98" fmla="*/ 881 w 1973"/>
                <a:gd name="T99" fmla="*/ 1 h 808"/>
                <a:gd name="T100" fmla="*/ 961 w 1973"/>
                <a:gd name="T101" fmla="*/ 1 h 808"/>
                <a:gd name="T102" fmla="*/ 961 w 1973"/>
                <a:gd name="T103" fmla="*/ 0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3" h="808">
                  <a:moveTo>
                    <a:pt x="961" y="0"/>
                  </a:moveTo>
                  <a:lnTo>
                    <a:pt x="961" y="0"/>
                  </a:lnTo>
                  <a:lnTo>
                    <a:pt x="1012" y="0"/>
                  </a:lnTo>
                  <a:lnTo>
                    <a:pt x="1063" y="0"/>
                  </a:lnTo>
                  <a:lnTo>
                    <a:pt x="1063" y="0"/>
                  </a:lnTo>
                  <a:lnTo>
                    <a:pt x="1129" y="3"/>
                  </a:lnTo>
                  <a:lnTo>
                    <a:pt x="1194" y="8"/>
                  </a:lnTo>
                  <a:lnTo>
                    <a:pt x="1258" y="15"/>
                  </a:lnTo>
                  <a:lnTo>
                    <a:pt x="1322" y="23"/>
                  </a:lnTo>
                  <a:lnTo>
                    <a:pt x="1386" y="34"/>
                  </a:lnTo>
                  <a:lnTo>
                    <a:pt x="1449" y="47"/>
                  </a:lnTo>
                  <a:lnTo>
                    <a:pt x="1512" y="63"/>
                  </a:lnTo>
                  <a:lnTo>
                    <a:pt x="1575" y="80"/>
                  </a:lnTo>
                  <a:lnTo>
                    <a:pt x="1575" y="80"/>
                  </a:lnTo>
                  <a:lnTo>
                    <a:pt x="1608" y="91"/>
                  </a:lnTo>
                  <a:lnTo>
                    <a:pt x="1642" y="103"/>
                  </a:lnTo>
                  <a:lnTo>
                    <a:pt x="1676" y="116"/>
                  </a:lnTo>
                  <a:lnTo>
                    <a:pt x="1708" y="130"/>
                  </a:lnTo>
                  <a:lnTo>
                    <a:pt x="1740" y="146"/>
                  </a:lnTo>
                  <a:lnTo>
                    <a:pt x="1772" y="162"/>
                  </a:lnTo>
                  <a:lnTo>
                    <a:pt x="1803" y="179"/>
                  </a:lnTo>
                  <a:lnTo>
                    <a:pt x="1833" y="199"/>
                  </a:lnTo>
                  <a:lnTo>
                    <a:pt x="1833" y="199"/>
                  </a:lnTo>
                  <a:lnTo>
                    <a:pt x="1850" y="212"/>
                  </a:lnTo>
                  <a:lnTo>
                    <a:pt x="1868" y="225"/>
                  </a:lnTo>
                  <a:lnTo>
                    <a:pt x="1884" y="238"/>
                  </a:lnTo>
                  <a:lnTo>
                    <a:pt x="1899" y="252"/>
                  </a:lnTo>
                  <a:lnTo>
                    <a:pt x="1913" y="267"/>
                  </a:lnTo>
                  <a:lnTo>
                    <a:pt x="1927" y="284"/>
                  </a:lnTo>
                  <a:lnTo>
                    <a:pt x="1938" y="300"/>
                  </a:lnTo>
                  <a:lnTo>
                    <a:pt x="1950" y="318"/>
                  </a:lnTo>
                  <a:lnTo>
                    <a:pt x="1950" y="318"/>
                  </a:lnTo>
                  <a:lnTo>
                    <a:pt x="1960" y="340"/>
                  </a:lnTo>
                  <a:lnTo>
                    <a:pt x="1965" y="351"/>
                  </a:lnTo>
                  <a:lnTo>
                    <a:pt x="1967" y="361"/>
                  </a:lnTo>
                  <a:lnTo>
                    <a:pt x="1971" y="372"/>
                  </a:lnTo>
                  <a:lnTo>
                    <a:pt x="1972" y="383"/>
                  </a:lnTo>
                  <a:lnTo>
                    <a:pt x="1973" y="394"/>
                  </a:lnTo>
                  <a:lnTo>
                    <a:pt x="1973" y="404"/>
                  </a:lnTo>
                  <a:lnTo>
                    <a:pt x="1973" y="416"/>
                  </a:lnTo>
                  <a:lnTo>
                    <a:pt x="1972" y="426"/>
                  </a:lnTo>
                  <a:lnTo>
                    <a:pt x="1970" y="436"/>
                  </a:lnTo>
                  <a:lnTo>
                    <a:pt x="1967" y="448"/>
                  </a:lnTo>
                  <a:lnTo>
                    <a:pt x="1964" y="458"/>
                  </a:lnTo>
                  <a:lnTo>
                    <a:pt x="1959" y="469"/>
                  </a:lnTo>
                  <a:lnTo>
                    <a:pt x="1949" y="490"/>
                  </a:lnTo>
                  <a:lnTo>
                    <a:pt x="1949" y="490"/>
                  </a:lnTo>
                  <a:lnTo>
                    <a:pt x="1937" y="509"/>
                  </a:lnTo>
                  <a:lnTo>
                    <a:pt x="1923" y="528"/>
                  </a:lnTo>
                  <a:lnTo>
                    <a:pt x="1908" y="544"/>
                  </a:lnTo>
                  <a:lnTo>
                    <a:pt x="1893" y="560"/>
                  </a:lnTo>
                  <a:lnTo>
                    <a:pt x="1876" y="575"/>
                  </a:lnTo>
                  <a:lnTo>
                    <a:pt x="1858" y="589"/>
                  </a:lnTo>
                  <a:lnTo>
                    <a:pt x="1840" y="602"/>
                  </a:lnTo>
                  <a:lnTo>
                    <a:pt x="1821" y="616"/>
                  </a:lnTo>
                  <a:lnTo>
                    <a:pt x="1821" y="616"/>
                  </a:lnTo>
                  <a:lnTo>
                    <a:pt x="1787" y="637"/>
                  </a:lnTo>
                  <a:lnTo>
                    <a:pt x="1752" y="655"/>
                  </a:lnTo>
                  <a:lnTo>
                    <a:pt x="1715" y="674"/>
                  </a:lnTo>
                  <a:lnTo>
                    <a:pt x="1679" y="689"/>
                  </a:lnTo>
                  <a:lnTo>
                    <a:pt x="1641" y="704"/>
                  </a:lnTo>
                  <a:lnTo>
                    <a:pt x="1603" y="718"/>
                  </a:lnTo>
                  <a:lnTo>
                    <a:pt x="1564" y="729"/>
                  </a:lnTo>
                  <a:lnTo>
                    <a:pt x="1525" y="741"/>
                  </a:lnTo>
                  <a:lnTo>
                    <a:pt x="1525" y="741"/>
                  </a:lnTo>
                  <a:lnTo>
                    <a:pt x="1473" y="753"/>
                  </a:lnTo>
                  <a:lnTo>
                    <a:pt x="1421" y="765"/>
                  </a:lnTo>
                  <a:lnTo>
                    <a:pt x="1368" y="775"/>
                  </a:lnTo>
                  <a:lnTo>
                    <a:pt x="1314" y="785"/>
                  </a:lnTo>
                  <a:lnTo>
                    <a:pt x="1261" y="792"/>
                  </a:lnTo>
                  <a:lnTo>
                    <a:pt x="1208" y="797"/>
                  </a:lnTo>
                  <a:lnTo>
                    <a:pt x="1154" y="802"/>
                  </a:lnTo>
                  <a:lnTo>
                    <a:pt x="1100" y="806"/>
                  </a:lnTo>
                  <a:lnTo>
                    <a:pt x="1100" y="806"/>
                  </a:lnTo>
                  <a:lnTo>
                    <a:pt x="1048" y="807"/>
                  </a:lnTo>
                  <a:lnTo>
                    <a:pt x="995" y="808"/>
                  </a:lnTo>
                  <a:lnTo>
                    <a:pt x="941" y="808"/>
                  </a:lnTo>
                  <a:lnTo>
                    <a:pt x="889" y="807"/>
                  </a:lnTo>
                  <a:lnTo>
                    <a:pt x="889" y="807"/>
                  </a:lnTo>
                  <a:lnTo>
                    <a:pt x="853" y="804"/>
                  </a:lnTo>
                  <a:lnTo>
                    <a:pt x="819" y="802"/>
                  </a:lnTo>
                  <a:lnTo>
                    <a:pt x="749" y="796"/>
                  </a:lnTo>
                  <a:lnTo>
                    <a:pt x="749" y="796"/>
                  </a:lnTo>
                  <a:lnTo>
                    <a:pt x="694" y="789"/>
                  </a:lnTo>
                  <a:lnTo>
                    <a:pt x="639" y="781"/>
                  </a:lnTo>
                  <a:lnTo>
                    <a:pt x="585" y="772"/>
                  </a:lnTo>
                  <a:lnTo>
                    <a:pt x="530" y="762"/>
                  </a:lnTo>
                  <a:lnTo>
                    <a:pt x="530" y="762"/>
                  </a:lnTo>
                  <a:lnTo>
                    <a:pt x="490" y="751"/>
                  </a:lnTo>
                  <a:lnTo>
                    <a:pt x="448" y="741"/>
                  </a:lnTo>
                  <a:lnTo>
                    <a:pt x="408" y="729"/>
                  </a:lnTo>
                  <a:lnTo>
                    <a:pt x="368" y="716"/>
                  </a:lnTo>
                  <a:lnTo>
                    <a:pt x="329" y="703"/>
                  </a:lnTo>
                  <a:lnTo>
                    <a:pt x="289" y="688"/>
                  </a:lnTo>
                  <a:lnTo>
                    <a:pt x="251" y="670"/>
                  </a:lnTo>
                  <a:lnTo>
                    <a:pt x="213" y="652"/>
                  </a:lnTo>
                  <a:lnTo>
                    <a:pt x="213" y="652"/>
                  </a:lnTo>
                  <a:lnTo>
                    <a:pt x="193" y="640"/>
                  </a:lnTo>
                  <a:lnTo>
                    <a:pt x="174" y="630"/>
                  </a:lnTo>
                  <a:lnTo>
                    <a:pt x="154" y="617"/>
                  </a:lnTo>
                  <a:lnTo>
                    <a:pt x="135" y="604"/>
                  </a:lnTo>
                  <a:lnTo>
                    <a:pt x="117" y="591"/>
                  </a:lnTo>
                  <a:lnTo>
                    <a:pt x="100" y="578"/>
                  </a:lnTo>
                  <a:lnTo>
                    <a:pt x="82" y="563"/>
                  </a:lnTo>
                  <a:lnTo>
                    <a:pt x="66" y="546"/>
                  </a:lnTo>
                  <a:lnTo>
                    <a:pt x="66" y="546"/>
                  </a:lnTo>
                  <a:lnTo>
                    <a:pt x="52" y="530"/>
                  </a:lnTo>
                  <a:lnTo>
                    <a:pt x="39" y="514"/>
                  </a:lnTo>
                  <a:lnTo>
                    <a:pt x="28" y="497"/>
                  </a:lnTo>
                  <a:lnTo>
                    <a:pt x="17" y="479"/>
                  </a:lnTo>
                  <a:lnTo>
                    <a:pt x="10" y="461"/>
                  </a:lnTo>
                  <a:lnTo>
                    <a:pt x="5" y="441"/>
                  </a:lnTo>
                  <a:lnTo>
                    <a:pt x="1" y="420"/>
                  </a:lnTo>
                  <a:lnTo>
                    <a:pt x="0" y="410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1" y="383"/>
                  </a:lnTo>
                  <a:lnTo>
                    <a:pt x="5" y="368"/>
                  </a:lnTo>
                  <a:lnTo>
                    <a:pt x="8" y="353"/>
                  </a:lnTo>
                  <a:lnTo>
                    <a:pt x="14" y="338"/>
                  </a:lnTo>
                  <a:lnTo>
                    <a:pt x="20" y="324"/>
                  </a:lnTo>
                  <a:lnTo>
                    <a:pt x="28" y="310"/>
                  </a:lnTo>
                  <a:lnTo>
                    <a:pt x="36" y="297"/>
                  </a:lnTo>
                  <a:lnTo>
                    <a:pt x="46" y="285"/>
                  </a:lnTo>
                  <a:lnTo>
                    <a:pt x="46" y="285"/>
                  </a:lnTo>
                  <a:lnTo>
                    <a:pt x="59" y="269"/>
                  </a:lnTo>
                  <a:lnTo>
                    <a:pt x="73" y="253"/>
                  </a:lnTo>
                  <a:lnTo>
                    <a:pt x="88" y="240"/>
                  </a:lnTo>
                  <a:lnTo>
                    <a:pt x="103" y="226"/>
                  </a:lnTo>
                  <a:lnTo>
                    <a:pt x="119" y="214"/>
                  </a:lnTo>
                  <a:lnTo>
                    <a:pt x="137" y="201"/>
                  </a:lnTo>
                  <a:lnTo>
                    <a:pt x="171" y="179"/>
                  </a:lnTo>
                  <a:lnTo>
                    <a:pt x="171" y="179"/>
                  </a:lnTo>
                  <a:lnTo>
                    <a:pt x="207" y="159"/>
                  </a:lnTo>
                  <a:lnTo>
                    <a:pt x="244" y="140"/>
                  </a:lnTo>
                  <a:lnTo>
                    <a:pt x="283" y="123"/>
                  </a:lnTo>
                  <a:lnTo>
                    <a:pt x="321" y="106"/>
                  </a:lnTo>
                  <a:lnTo>
                    <a:pt x="360" y="93"/>
                  </a:lnTo>
                  <a:lnTo>
                    <a:pt x="399" y="80"/>
                  </a:lnTo>
                  <a:lnTo>
                    <a:pt x="440" y="68"/>
                  </a:lnTo>
                  <a:lnTo>
                    <a:pt x="481" y="58"/>
                  </a:lnTo>
                  <a:lnTo>
                    <a:pt x="481" y="58"/>
                  </a:lnTo>
                  <a:lnTo>
                    <a:pt x="530" y="46"/>
                  </a:lnTo>
                  <a:lnTo>
                    <a:pt x="579" y="36"/>
                  </a:lnTo>
                  <a:lnTo>
                    <a:pt x="629" y="27"/>
                  </a:lnTo>
                  <a:lnTo>
                    <a:pt x="679" y="20"/>
                  </a:lnTo>
                  <a:lnTo>
                    <a:pt x="729" y="13"/>
                  </a:lnTo>
                  <a:lnTo>
                    <a:pt x="779" y="8"/>
                  </a:lnTo>
                  <a:lnTo>
                    <a:pt x="830" y="3"/>
                  </a:lnTo>
                  <a:lnTo>
                    <a:pt x="881" y="1"/>
                  </a:lnTo>
                  <a:lnTo>
                    <a:pt x="881" y="1"/>
                  </a:lnTo>
                  <a:lnTo>
                    <a:pt x="92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961" y="0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82298" y="671327"/>
            <a:ext cx="1078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tx2">
                    <a:lumMod val="75000"/>
                  </a:schemeClr>
                </a:solidFill>
              </a:rPr>
              <a:t>Customers are demanding to move from a </a:t>
            </a:r>
            <a:br>
              <a:rPr lang="en-US" sz="440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400">
                <a:solidFill>
                  <a:schemeClr val="tx2">
                    <a:lumMod val="75000"/>
                  </a:schemeClr>
                </a:solidFill>
              </a:rPr>
              <a:t>world of custom integration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0279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D1ADB4D-0346-4364-BEE9-72CAB9F41F62}"/>
              </a:ext>
            </a:extLst>
          </p:cNvPr>
          <p:cNvSpPr/>
          <p:nvPr/>
        </p:nvSpPr>
        <p:spPr bwMode="auto">
          <a:xfrm>
            <a:off x="1818835" y="2301100"/>
            <a:ext cx="2496014" cy="2496014"/>
          </a:xfrm>
          <a:prstGeom prst="ellipse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CRM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AE5346-04DE-4854-B110-D26E6D60AF17}"/>
              </a:ext>
            </a:extLst>
          </p:cNvPr>
          <p:cNvSpPr/>
          <p:nvPr/>
        </p:nvSpPr>
        <p:spPr bwMode="auto">
          <a:xfrm>
            <a:off x="7624354" y="2265940"/>
            <a:ext cx="2496014" cy="2496014"/>
          </a:xfrm>
          <a:prstGeom prst="ellipse">
            <a:avLst/>
          </a:prstGeom>
          <a:solidFill>
            <a:srgbClr val="BFBFB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ERP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F6A429-A9CF-49CD-AB13-8481C2D9B8D4}"/>
              </a:ext>
            </a:extLst>
          </p:cNvPr>
          <p:cNvSpPr txBox="1"/>
          <p:nvPr/>
        </p:nvSpPr>
        <p:spPr>
          <a:xfrm>
            <a:off x="4225506" y="2502546"/>
            <a:ext cx="855246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Talent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EAD1D9-A1A0-42E2-BB2B-A087F46C1A66}"/>
              </a:ext>
            </a:extLst>
          </p:cNvPr>
          <p:cNvSpPr txBox="1"/>
          <p:nvPr/>
        </p:nvSpPr>
        <p:spPr>
          <a:xfrm>
            <a:off x="3826515" y="3846227"/>
            <a:ext cx="822993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Retail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9DFE5-5BBC-47AF-BB8D-7A9D2A396145}"/>
              </a:ext>
            </a:extLst>
          </p:cNvPr>
          <p:cNvSpPr txBox="1"/>
          <p:nvPr/>
        </p:nvSpPr>
        <p:spPr>
          <a:xfrm>
            <a:off x="4201238" y="4891801"/>
            <a:ext cx="1342303" cy="726312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Finance and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Operations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BD0FC7-EBC2-400A-ABA5-F7E839C2EB2C}"/>
              </a:ext>
            </a:extLst>
          </p:cNvPr>
          <p:cNvSpPr txBox="1"/>
          <p:nvPr/>
        </p:nvSpPr>
        <p:spPr>
          <a:xfrm>
            <a:off x="5243096" y="5393326"/>
            <a:ext cx="1572301" cy="726312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Project Service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Automation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F280B6-A563-467D-9092-E919267C88C4}"/>
              </a:ext>
            </a:extLst>
          </p:cNvPr>
          <p:cNvSpPr txBox="1"/>
          <p:nvPr/>
        </p:nvSpPr>
        <p:spPr>
          <a:xfrm>
            <a:off x="5367171" y="1821101"/>
            <a:ext cx="1204508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Marketing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E51B3F-766C-4270-A5F1-C57FD7C21BEC}"/>
              </a:ext>
            </a:extLst>
          </p:cNvPr>
          <p:cNvSpPr txBox="1"/>
          <p:nvPr/>
        </p:nvSpPr>
        <p:spPr>
          <a:xfrm>
            <a:off x="6970480" y="2502546"/>
            <a:ext cx="779648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Sales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FAE959-E461-4B54-B3D7-82001256C1A9}"/>
              </a:ext>
            </a:extLst>
          </p:cNvPr>
          <p:cNvSpPr txBox="1"/>
          <p:nvPr/>
        </p:nvSpPr>
        <p:spPr>
          <a:xfrm>
            <a:off x="7103551" y="3812102"/>
            <a:ext cx="1391162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Field Service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1D1F77-996E-4F62-BF0D-23A10FCD2122}"/>
              </a:ext>
            </a:extLst>
          </p:cNvPr>
          <p:cNvGrpSpPr/>
          <p:nvPr/>
        </p:nvGrpSpPr>
        <p:grpSpPr>
          <a:xfrm>
            <a:off x="4794788" y="2279319"/>
            <a:ext cx="2496014" cy="2496014"/>
            <a:chOff x="4794788" y="2279319"/>
            <a:chExt cx="2496014" cy="2496014"/>
          </a:xfrm>
          <a:solidFill>
            <a:srgbClr val="0078D7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B0D3209-54DB-428A-A514-4493EDD04AA5}"/>
                </a:ext>
              </a:extLst>
            </p:cNvPr>
            <p:cNvGrpSpPr/>
            <p:nvPr/>
          </p:nvGrpSpPr>
          <p:grpSpPr>
            <a:xfrm>
              <a:off x="4794788" y="2279319"/>
              <a:ext cx="2496014" cy="2496014"/>
              <a:chOff x="4794788" y="2279319"/>
              <a:chExt cx="2496014" cy="2496014"/>
            </a:xfrm>
            <a:grpFill/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BB63DF7-E726-4716-8319-900EE8F6A5A1}"/>
                  </a:ext>
                </a:extLst>
              </p:cNvPr>
              <p:cNvSpPr/>
              <p:nvPr/>
            </p:nvSpPr>
            <p:spPr bwMode="auto">
              <a:xfrm>
                <a:off x="4794788" y="2279319"/>
                <a:ext cx="2496014" cy="2496014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0" tIns="146284" rIns="0" bIns="1462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B2615D4-3936-4F0E-A4C1-8B7A950EAEC2}"/>
                  </a:ext>
                </a:extLst>
              </p:cNvPr>
              <p:cNvSpPr/>
              <p:nvPr/>
            </p:nvSpPr>
            <p:spPr bwMode="auto">
              <a:xfrm>
                <a:off x="4794788" y="2279319"/>
                <a:ext cx="2496014" cy="2496014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0" tIns="146284" rIns="0" bIns="1462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29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9133086-6986-49E5-87FB-1BF38DC1944A}"/>
                </a:ext>
              </a:extLst>
            </p:cNvPr>
            <p:cNvSpPr/>
            <p:nvPr/>
          </p:nvSpPr>
          <p:spPr>
            <a:xfrm>
              <a:off x="5029196" y="3318275"/>
              <a:ext cx="2028119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Dynamics 365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B552D-AB84-46AE-9FF2-CD5420815FD9}"/>
              </a:ext>
            </a:extLst>
          </p:cNvPr>
          <p:cNvGrpSpPr/>
          <p:nvPr/>
        </p:nvGrpSpPr>
        <p:grpSpPr>
          <a:xfrm>
            <a:off x="3944975" y="3214069"/>
            <a:ext cx="686980" cy="686980"/>
            <a:chOff x="1588659" y="2183001"/>
            <a:chExt cx="687077" cy="68707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7D3391-2ECC-46B0-A406-5E8A6A241FE1}"/>
                </a:ext>
              </a:extLst>
            </p:cNvPr>
            <p:cNvSpPr/>
            <p:nvPr/>
          </p:nvSpPr>
          <p:spPr bwMode="auto">
            <a:xfrm>
              <a:off x="1588659" y="2183001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34" name="Group 4">
              <a:extLst>
                <a:ext uri="{FF2B5EF4-FFF2-40B4-BE49-F238E27FC236}">
                  <a16:creationId xmlns:a16="http://schemas.microsoft.com/office/drawing/2014/main" id="{C9E67882-57EF-4800-B36D-306483EBD2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85591" y="2346174"/>
              <a:ext cx="293736" cy="313283"/>
              <a:chOff x="381" y="0"/>
              <a:chExt cx="1653" cy="1763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C01360E3-33AE-4DFB-A778-7CC0D6980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" y="0"/>
                <a:ext cx="661" cy="661"/>
              </a:xfrm>
              <a:custGeom>
                <a:avLst/>
                <a:gdLst>
                  <a:gd name="T0" fmla="*/ 16 w 96"/>
                  <a:gd name="T1" fmla="*/ 48 h 96"/>
                  <a:gd name="T2" fmla="*/ 48 w 96"/>
                  <a:gd name="T3" fmla="*/ 16 h 96"/>
                  <a:gd name="T4" fmla="*/ 80 w 96"/>
                  <a:gd name="T5" fmla="*/ 48 h 96"/>
                  <a:gd name="T6" fmla="*/ 80 w 96"/>
                  <a:gd name="T7" fmla="*/ 96 h 96"/>
                  <a:gd name="T8" fmla="*/ 96 w 96"/>
                  <a:gd name="T9" fmla="*/ 96 h 96"/>
                  <a:gd name="T10" fmla="*/ 96 w 96"/>
                  <a:gd name="T11" fmla="*/ 48 h 96"/>
                  <a:gd name="T12" fmla="*/ 48 w 96"/>
                  <a:gd name="T13" fmla="*/ 0 h 96"/>
                  <a:gd name="T14" fmla="*/ 0 w 96"/>
                  <a:gd name="T15" fmla="*/ 48 h 96"/>
                  <a:gd name="T16" fmla="*/ 0 w 96"/>
                  <a:gd name="T17" fmla="*/ 96 h 96"/>
                  <a:gd name="T18" fmla="*/ 16 w 96"/>
                  <a:gd name="T19" fmla="*/ 96 h 96"/>
                  <a:gd name="T20" fmla="*/ 16 w 96"/>
                  <a:gd name="T21" fmla="*/ 4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96">
                    <a:moveTo>
                      <a:pt x="16" y="48"/>
                    </a:moveTo>
                    <a:cubicBezTo>
                      <a:pt x="16" y="30"/>
                      <a:pt x="30" y="16"/>
                      <a:pt x="48" y="16"/>
                    </a:cubicBezTo>
                    <a:cubicBezTo>
                      <a:pt x="66" y="16"/>
                      <a:pt x="80" y="30"/>
                      <a:pt x="80" y="48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22"/>
                      <a:pt x="74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6" y="96"/>
                      <a:pt x="16" y="96"/>
                      <a:pt x="16" y="96"/>
                    </a:cubicBezTo>
                    <a:lnTo>
                      <a:pt x="16" y="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17D6CCF8-2563-4EA2-9CD1-A27F31458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" y="441"/>
                <a:ext cx="1102" cy="1212"/>
              </a:xfrm>
              <a:custGeom>
                <a:avLst/>
                <a:gdLst>
                  <a:gd name="T0" fmla="*/ 110 w 1102"/>
                  <a:gd name="T1" fmla="*/ 1102 h 1212"/>
                  <a:gd name="T2" fmla="*/ 110 w 1102"/>
                  <a:gd name="T3" fmla="*/ 110 h 1212"/>
                  <a:gd name="T4" fmla="*/ 992 w 1102"/>
                  <a:gd name="T5" fmla="*/ 110 h 1212"/>
                  <a:gd name="T6" fmla="*/ 992 w 1102"/>
                  <a:gd name="T7" fmla="*/ 441 h 1212"/>
                  <a:gd name="T8" fmla="*/ 1102 w 1102"/>
                  <a:gd name="T9" fmla="*/ 441 h 1212"/>
                  <a:gd name="T10" fmla="*/ 1102 w 1102"/>
                  <a:gd name="T11" fmla="*/ 0 h 1212"/>
                  <a:gd name="T12" fmla="*/ 0 w 1102"/>
                  <a:gd name="T13" fmla="*/ 0 h 1212"/>
                  <a:gd name="T14" fmla="*/ 0 w 1102"/>
                  <a:gd name="T15" fmla="*/ 1212 h 1212"/>
                  <a:gd name="T16" fmla="*/ 441 w 1102"/>
                  <a:gd name="T17" fmla="*/ 1212 h 1212"/>
                  <a:gd name="T18" fmla="*/ 441 w 1102"/>
                  <a:gd name="T19" fmla="*/ 1102 h 1212"/>
                  <a:gd name="T20" fmla="*/ 110 w 1102"/>
                  <a:gd name="T21" fmla="*/ 1102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2" h="1212">
                    <a:moveTo>
                      <a:pt x="110" y="1102"/>
                    </a:moveTo>
                    <a:lnTo>
                      <a:pt x="110" y="110"/>
                    </a:lnTo>
                    <a:lnTo>
                      <a:pt x="992" y="110"/>
                    </a:lnTo>
                    <a:lnTo>
                      <a:pt x="992" y="441"/>
                    </a:lnTo>
                    <a:lnTo>
                      <a:pt x="1102" y="441"/>
                    </a:lnTo>
                    <a:lnTo>
                      <a:pt x="1102" y="0"/>
                    </a:lnTo>
                    <a:lnTo>
                      <a:pt x="0" y="0"/>
                    </a:lnTo>
                    <a:lnTo>
                      <a:pt x="0" y="1212"/>
                    </a:lnTo>
                    <a:lnTo>
                      <a:pt x="441" y="1212"/>
                    </a:lnTo>
                    <a:lnTo>
                      <a:pt x="441" y="1102"/>
                    </a:lnTo>
                    <a:lnTo>
                      <a:pt x="110" y="1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31B67113-A736-4B08-A625-9AF5710A06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" y="882"/>
                <a:ext cx="1212" cy="881"/>
              </a:xfrm>
              <a:custGeom>
                <a:avLst/>
                <a:gdLst>
                  <a:gd name="T0" fmla="*/ 661 w 1212"/>
                  <a:gd name="T1" fmla="*/ 0 h 881"/>
                  <a:gd name="T2" fmla="*/ 551 w 1212"/>
                  <a:gd name="T3" fmla="*/ 0 h 881"/>
                  <a:gd name="T4" fmla="*/ 0 w 1212"/>
                  <a:gd name="T5" fmla="*/ 0 h 881"/>
                  <a:gd name="T6" fmla="*/ 0 w 1212"/>
                  <a:gd name="T7" fmla="*/ 661 h 881"/>
                  <a:gd name="T8" fmla="*/ 0 w 1212"/>
                  <a:gd name="T9" fmla="*/ 771 h 881"/>
                  <a:gd name="T10" fmla="*/ 0 w 1212"/>
                  <a:gd name="T11" fmla="*/ 881 h 881"/>
                  <a:gd name="T12" fmla="*/ 1212 w 1212"/>
                  <a:gd name="T13" fmla="*/ 881 h 881"/>
                  <a:gd name="T14" fmla="*/ 1212 w 1212"/>
                  <a:gd name="T15" fmla="*/ 0 h 881"/>
                  <a:gd name="T16" fmla="*/ 661 w 1212"/>
                  <a:gd name="T17" fmla="*/ 0 h 881"/>
                  <a:gd name="T18" fmla="*/ 1102 w 1212"/>
                  <a:gd name="T19" fmla="*/ 771 h 881"/>
                  <a:gd name="T20" fmla="*/ 110 w 1212"/>
                  <a:gd name="T21" fmla="*/ 771 h 881"/>
                  <a:gd name="T22" fmla="*/ 110 w 1212"/>
                  <a:gd name="T23" fmla="*/ 771 h 881"/>
                  <a:gd name="T24" fmla="*/ 110 w 1212"/>
                  <a:gd name="T25" fmla="*/ 661 h 881"/>
                  <a:gd name="T26" fmla="*/ 110 w 1212"/>
                  <a:gd name="T27" fmla="*/ 110 h 881"/>
                  <a:gd name="T28" fmla="*/ 551 w 1212"/>
                  <a:gd name="T29" fmla="*/ 110 h 881"/>
                  <a:gd name="T30" fmla="*/ 661 w 1212"/>
                  <a:gd name="T31" fmla="*/ 110 h 881"/>
                  <a:gd name="T32" fmla="*/ 1102 w 1212"/>
                  <a:gd name="T33" fmla="*/ 110 h 881"/>
                  <a:gd name="T34" fmla="*/ 1102 w 1212"/>
                  <a:gd name="T35" fmla="*/ 771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2" h="881">
                    <a:moveTo>
                      <a:pt x="661" y="0"/>
                    </a:moveTo>
                    <a:lnTo>
                      <a:pt x="551" y="0"/>
                    </a:lnTo>
                    <a:lnTo>
                      <a:pt x="0" y="0"/>
                    </a:lnTo>
                    <a:lnTo>
                      <a:pt x="0" y="661"/>
                    </a:lnTo>
                    <a:lnTo>
                      <a:pt x="0" y="771"/>
                    </a:lnTo>
                    <a:lnTo>
                      <a:pt x="0" y="881"/>
                    </a:lnTo>
                    <a:lnTo>
                      <a:pt x="1212" y="881"/>
                    </a:lnTo>
                    <a:lnTo>
                      <a:pt x="1212" y="0"/>
                    </a:lnTo>
                    <a:lnTo>
                      <a:pt x="661" y="0"/>
                    </a:lnTo>
                    <a:close/>
                    <a:moveTo>
                      <a:pt x="1102" y="771"/>
                    </a:moveTo>
                    <a:lnTo>
                      <a:pt x="110" y="771"/>
                    </a:lnTo>
                    <a:lnTo>
                      <a:pt x="110" y="771"/>
                    </a:lnTo>
                    <a:lnTo>
                      <a:pt x="110" y="661"/>
                    </a:lnTo>
                    <a:lnTo>
                      <a:pt x="110" y="110"/>
                    </a:lnTo>
                    <a:lnTo>
                      <a:pt x="551" y="110"/>
                    </a:lnTo>
                    <a:lnTo>
                      <a:pt x="661" y="110"/>
                    </a:lnTo>
                    <a:lnTo>
                      <a:pt x="1102" y="110"/>
                    </a:lnTo>
                    <a:lnTo>
                      <a:pt x="1102" y="77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E1336DBD-053D-47BD-B76B-F00A69D4E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1102"/>
                <a:ext cx="551" cy="441"/>
              </a:xfrm>
              <a:custGeom>
                <a:avLst/>
                <a:gdLst>
                  <a:gd name="T0" fmla="*/ 64 w 80"/>
                  <a:gd name="T1" fmla="*/ 24 h 64"/>
                  <a:gd name="T2" fmla="*/ 40 w 80"/>
                  <a:gd name="T3" fmla="*/ 48 h 64"/>
                  <a:gd name="T4" fmla="*/ 16 w 80"/>
                  <a:gd name="T5" fmla="*/ 24 h 64"/>
                  <a:gd name="T6" fmla="*/ 16 w 80"/>
                  <a:gd name="T7" fmla="*/ 0 h 64"/>
                  <a:gd name="T8" fmla="*/ 0 w 80"/>
                  <a:gd name="T9" fmla="*/ 0 h 64"/>
                  <a:gd name="T10" fmla="*/ 0 w 80"/>
                  <a:gd name="T11" fmla="*/ 24 h 64"/>
                  <a:gd name="T12" fmla="*/ 40 w 80"/>
                  <a:gd name="T13" fmla="*/ 64 h 64"/>
                  <a:gd name="T14" fmla="*/ 80 w 80"/>
                  <a:gd name="T15" fmla="*/ 24 h 64"/>
                  <a:gd name="T16" fmla="*/ 80 w 80"/>
                  <a:gd name="T17" fmla="*/ 0 h 64"/>
                  <a:gd name="T18" fmla="*/ 64 w 80"/>
                  <a:gd name="T19" fmla="*/ 0 h 64"/>
                  <a:gd name="T20" fmla="*/ 64 w 80"/>
                  <a:gd name="T21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64">
                    <a:moveTo>
                      <a:pt x="64" y="24"/>
                    </a:moveTo>
                    <a:cubicBezTo>
                      <a:pt x="64" y="37"/>
                      <a:pt x="53" y="48"/>
                      <a:pt x="40" y="48"/>
                    </a:cubicBezTo>
                    <a:cubicBezTo>
                      <a:pt x="27" y="48"/>
                      <a:pt x="16" y="37"/>
                      <a:pt x="16" y="2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6"/>
                      <a:pt x="18" y="64"/>
                      <a:pt x="40" y="64"/>
                    </a:cubicBezTo>
                    <a:cubicBezTo>
                      <a:pt x="62" y="64"/>
                      <a:pt x="80" y="46"/>
                      <a:pt x="80" y="2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64" y="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56A7F1-52B3-4EE2-A440-F997E9B9F0FA}"/>
              </a:ext>
            </a:extLst>
          </p:cNvPr>
          <p:cNvGrpSpPr/>
          <p:nvPr/>
        </p:nvGrpSpPr>
        <p:grpSpPr>
          <a:xfrm>
            <a:off x="7111056" y="4336892"/>
            <a:ext cx="686980" cy="686980"/>
            <a:chOff x="8415947" y="4695628"/>
            <a:chExt cx="687077" cy="68707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DE8FC62-848A-474D-8536-C2479C3C3303}"/>
                </a:ext>
              </a:extLst>
            </p:cNvPr>
            <p:cNvSpPr/>
            <p:nvPr/>
          </p:nvSpPr>
          <p:spPr bwMode="auto">
            <a:xfrm>
              <a:off x="8415947" y="4695628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8FA3CC1-25F9-43F1-8A63-BBFE4C26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46021" y="4862476"/>
              <a:ext cx="209550" cy="2857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CC4ED4-A336-487C-A936-37704F81C04C}"/>
              </a:ext>
            </a:extLst>
          </p:cNvPr>
          <p:cNvGrpSpPr/>
          <p:nvPr/>
        </p:nvGrpSpPr>
        <p:grpSpPr>
          <a:xfrm>
            <a:off x="7455571" y="3190437"/>
            <a:ext cx="686980" cy="686980"/>
            <a:chOff x="9844261" y="3914287"/>
            <a:chExt cx="687077" cy="68707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41123E-D3EC-46C9-9920-5A157171CF2A}"/>
                </a:ext>
              </a:extLst>
            </p:cNvPr>
            <p:cNvSpPr/>
            <p:nvPr/>
          </p:nvSpPr>
          <p:spPr bwMode="auto">
            <a:xfrm>
              <a:off x="9844261" y="3914287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15CCBCA-A91B-44E5-BDF4-D90FD513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31879" y="4149201"/>
              <a:ext cx="285750" cy="20955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F15E9F-37C3-48BB-8C26-F3DAA8FFAC64}"/>
              </a:ext>
            </a:extLst>
          </p:cNvPr>
          <p:cNvGrpSpPr/>
          <p:nvPr/>
        </p:nvGrpSpPr>
        <p:grpSpPr>
          <a:xfrm>
            <a:off x="7046437" y="1875172"/>
            <a:ext cx="686980" cy="686980"/>
            <a:chOff x="9844261" y="2183001"/>
            <a:chExt cx="687077" cy="68707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D0DFD6-4540-437A-B6B3-7190D0A97953}"/>
                </a:ext>
              </a:extLst>
            </p:cNvPr>
            <p:cNvSpPr/>
            <p:nvPr/>
          </p:nvSpPr>
          <p:spPr bwMode="auto">
            <a:xfrm>
              <a:off x="9844261" y="2183001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176328D-2C02-409E-8953-AF894467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75973" y="2402396"/>
              <a:ext cx="247650" cy="2476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468C75-B796-4E38-9894-3DA6EEEF4300}"/>
              </a:ext>
            </a:extLst>
          </p:cNvPr>
          <p:cNvGrpSpPr/>
          <p:nvPr/>
        </p:nvGrpSpPr>
        <p:grpSpPr>
          <a:xfrm>
            <a:off x="5685757" y="1243551"/>
            <a:ext cx="686980" cy="686980"/>
            <a:chOff x="8415947" y="1291427"/>
            <a:chExt cx="687077" cy="68707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B6E4724-84E9-4ED3-8A33-AD999DCB04B8}"/>
                </a:ext>
              </a:extLst>
            </p:cNvPr>
            <p:cNvSpPr/>
            <p:nvPr/>
          </p:nvSpPr>
          <p:spPr bwMode="auto">
            <a:xfrm>
              <a:off x="8415947" y="1291427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B3C81F1-F54D-4B16-AFDD-5935CF12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18444" y="1516999"/>
              <a:ext cx="285750" cy="2095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685757" y="4866763"/>
            <a:ext cx="686980" cy="686980"/>
            <a:chOff x="2966396" y="4695628"/>
            <a:chExt cx="687077" cy="68707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6F7FB49-6C7E-4C09-9B24-335E9818C5CC}"/>
                </a:ext>
              </a:extLst>
            </p:cNvPr>
            <p:cNvSpPr/>
            <p:nvPr/>
          </p:nvSpPr>
          <p:spPr bwMode="auto">
            <a:xfrm>
              <a:off x="2966396" y="4695628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4178" y="4844554"/>
              <a:ext cx="339489" cy="3359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32053" y="4336892"/>
            <a:ext cx="686980" cy="686980"/>
            <a:chOff x="1588659" y="3914287"/>
            <a:chExt cx="687077" cy="68707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F24C92-8F32-448C-BFB0-F5751A044630}"/>
                </a:ext>
              </a:extLst>
            </p:cNvPr>
            <p:cNvSpPr/>
            <p:nvPr/>
          </p:nvSpPr>
          <p:spPr bwMode="auto">
            <a:xfrm>
              <a:off x="1588659" y="3914287"/>
              <a:ext cx="687077" cy="687077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29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07" y="4068962"/>
              <a:ext cx="346350" cy="346350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3DB4869-464A-467D-AEF7-7D1EF39A31F5}"/>
              </a:ext>
            </a:extLst>
          </p:cNvPr>
          <p:cNvSpPr txBox="1"/>
          <p:nvPr/>
        </p:nvSpPr>
        <p:spPr>
          <a:xfrm>
            <a:off x="6876961" y="4891801"/>
            <a:ext cx="1203418" cy="726312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Customer </a:t>
            </a:r>
          </a:p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Service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BF7B1AD-C098-4777-B8AC-A0FC08AB9A4F}"/>
              </a:ext>
            </a:extLst>
          </p:cNvPr>
          <p:cNvSpPr txBox="1"/>
          <p:nvPr/>
        </p:nvSpPr>
        <p:spPr>
          <a:xfrm>
            <a:off x="5499886" y="718808"/>
            <a:ext cx="1161164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spc="30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INSIGHTS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8134EB5-5BE0-4584-A76D-9BD4E540176D}"/>
              </a:ext>
            </a:extLst>
          </p:cNvPr>
          <p:cNvSpPr txBox="1"/>
          <p:nvPr/>
        </p:nvSpPr>
        <p:spPr>
          <a:xfrm>
            <a:off x="4956533" y="6005636"/>
            <a:ext cx="2172530" cy="510869"/>
          </a:xfrm>
          <a:prstGeom prst="rect">
            <a:avLst/>
          </a:prstGeom>
          <a:noFill/>
        </p:spPr>
        <p:txBody>
          <a:bodyPr wrap="none" lIns="182854" tIns="146284" rIns="182854" bIns="146284" rtlCol="0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BUSINESS PROCESSES</a:t>
            </a: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F343BEA1-5925-498A-94CA-0BAB8486B448}"/>
              </a:ext>
            </a:extLst>
          </p:cNvPr>
          <p:cNvSpPr txBox="1">
            <a:spLocks/>
          </p:cNvSpPr>
          <p:nvPr/>
        </p:nvSpPr>
        <p:spPr>
          <a:xfrm>
            <a:off x="275465" y="109138"/>
            <a:ext cx="11887877" cy="917445"/>
          </a:xfrm>
          <a:prstGeom prst="rect">
            <a:avLst/>
          </a:prstGeom>
        </p:spPr>
        <p:txBody>
          <a:bodyPr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313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41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Dynamics 365 enables this new world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95A03FE-DC0F-4ECA-B632-6CF5E8121D51}"/>
              </a:ext>
            </a:extLst>
          </p:cNvPr>
          <p:cNvSpPr/>
          <p:nvPr/>
        </p:nvSpPr>
        <p:spPr bwMode="auto">
          <a:xfrm>
            <a:off x="4432053" y="1875172"/>
            <a:ext cx="686980" cy="686980"/>
          </a:xfrm>
          <a:prstGeom prst="ellipse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4" name="Group 11">
            <a:extLst>
              <a:ext uri="{FF2B5EF4-FFF2-40B4-BE49-F238E27FC236}">
                <a16:creationId xmlns:a16="http://schemas.microsoft.com/office/drawing/2014/main" id="{B0F6013A-90B9-4B97-A9C8-5BEF7A71B3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31559" y="2079047"/>
            <a:ext cx="287968" cy="252850"/>
            <a:chOff x="3655" y="1998"/>
            <a:chExt cx="369" cy="324"/>
          </a:xfrm>
          <a:solidFill>
            <a:schemeClr val="bg1"/>
          </a:solidFill>
        </p:grpSpPr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24BB40B8-2EA5-49DE-B503-F39F19C06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" y="1998"/>
              <a:ext cx="116" cy="116"/>
            </a:xfrm>
            <a:custGeom>
              <a:avLst/>
              <a:gdLst>
                <a:gd name="T0" fmla="*/ 80 w 160"/>
                <a:gd name="T1" fmla="*/ 32 h 160"/>
                <a:gd name="T2" fmla="*/ 128 w 160"/>
                <a:gd name="T3" fmla="*/ 80 h 160"/>
                <a:gd name="T4" fmla="*/ 80 w 160"/>
                <a:gd name="T5" fmla="*/ 128 h 160"/>
                <a:gd name="T6" fmla="*/ 32 w 160"/>
                <a:gd name="T7" fmla="*/ 80 h 160"/>
                <a:gd name="T8" fmla="*/ 80 w 160"/>
                <a:gd name="T9" fmla="*/ 32 h 160"/>
                <a:gd name="T10" fmla="*/ 80 w 160"/>
                <a:gd name="T11" fmla="*/ 0 h 160"/>
                <a:gd name="T12" fmla="*/ 0 w 160"/>
                <a:gd name="T13" fmla="*/ 80 h 160"/>
                <a:gd name="T14" fmla="*/ 80 w 160"/>
                <a:gd name="T15" fmla="*/ 160 h 160"/>
                <a:gd name="T16" fmla="*/ 160 w 160"/>
                <a:gd name="T17" fmla="*/ 80 h 160"/>
                <a:gd name="T18" fmla="*/ 80 w 160"/>
                <a:gd name="T1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60">
                  <a:moveTo>
                    <a:pt x="80" y="32"/>
                  </a:moveTo>
                  <a:cubicBezTo>
                    <a:pt x="106" y="32"/>
                    <a:pt x="128" y="54"/>
                    <a:pt x="128" y="80"/>
                  </a:cubicBezTo>
                  <a:cubicBezTo>
                    <a:pt x="128" y="106"/>
                    <a:pt x="106" y="128"/>
                    <a:pt x="80" y="128"/>
                  </a:cubicBezTo>
                  <a:cubicBezTo>
                    <a:pt x="54" y="128"/>
                    <a:pt x="32" y="106"/>
                    <a:pt x="32" y="80"/>
                  </a:cubicBezTo>
                  <a:cubicBezTo>
                    <a:pt x="32" y="54"/>
                    <a:pt x="54" y="32"/>
                    <a:pt x="80" y="32"/>
                  </a:cubicBezTo>
                  <a:moveTo>
                    <a:pt x="80" y="0"/>
                  </a:move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6F6DC428-49CB-4247-8F26-08F5EC1A02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6" y="1998"/>
              <a:ext cx="115" cy="116"/>
            </a:xfrm>
            <a:custGeom>
              <a:avLst/>
              <a:gdLst>
                <a:gd name="T0" fmla="*/ 80 w 160"/>
                <a:gd name="T1" fmla="*/ 32 h 160"/>
                <a:gd name="T2" fmla="*/ 128 w 160"/>
                <a:gd name="T3" fmla="*/ 80 h 160"/>
                <a:gd name="T4" fmla="*/ 80 w 160"/>
                <a:gd name="T5" fmla="*/ 128 h 160"/>
                <a:gd name="T6" fmla="*/ 32 w 160"/>
                <a:gd name="T7" fmla="*/ 80 h 160"/>
                <a:gd name="T8" fmla="*/ 80 w 160"/>
                <a:gd name="T9" fmla="*/ 32 h 160"/>
                <a:gd name="T10" fmla="*/ 80 w 160"/>
                <a:gd name="T11" fmla="*/ 0 h 160"/>
                <a:gd name="T12" fmla="*/ 0 w 160"/>
                <a:gd name="T13" fmla="*/ 80 h 160"/>
                <a:gd name="T14" fmla="*/ 80 w 160"/>
                <a:gd name="T15" fmla="*/ 160 h 160"/>
                <a:gd name="T16" fmla="*/ 160 w 160"/>
                <a:gd name="T17" fmla="*/ 80 h 160"/>
                <a:gd name="T18" fmla="*/ 80 w 160"/>
                <a:gd name="T1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60">
                  <a:moveTo>
                    <a:pt x="80" y="32"/>
                  </a:moveTo>
                  <a:cubicBezTo>
                    <a:pt x="106" y="32"/>
                    <a:pt x="128" y="54"/>
                    <a:pt x="128" y="80"/>
                  </a:cubicBezTo>
                  <a:cubicBezTo>
                    <a:pt x="128" y="106"/>
                    <a:pt x="106" y="128"/>
                    <a:pt x="80" y="128"/>
                  </a:cubicBezTo>
                  <a:cubicBezTo>
                    <a:pt x="54" y="128"/>
                    <a:pt x="32" y="106"/>
                    <a:pt x="32" y="80"/>
                  </a:cubicBezTo>
                  <a:cubicBezTo>
                    <a:pt x="32" y="54"/>
                    <a:pt x="54" y="32"/>
                    <a:pt x="80" y="32"/>
                  </a:cubicBezTo>
                  <a:moveTo>
                    <a:pt x="80" y="0"/>
                  </a:move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B110CA1F-4DF9-4F21-BBEE-071DB1B9B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" y="2090"/>
              <a:ext cx="161" cy="163"/>
            </a:xfrm>
            <a:custGeom>
              <a:avLst/>
              <a:gdLst>
                <a:gd name="T0" fmla="*/ 140 w 224"/>
                <a:gd name="T1" fmla="*/ 0 h 224"/>
                <a:gd name="T2" fmla="*/ 84 w 224"/>
                <a:gd name="T3" fmla="*/ 0 h 224"/>
                <a:gd name="T4" fmla="*/ 0 w 224"/>
                <a:gd name="T5" fmla="*/ 84 h 224"/>
                <a:gd name="T6" fmla="*/ 0 w 224"/>
                <a:gd name="T7" fmla="*/ 128 h 224"/>
                <a:gd name="T8" fmla="*/ 32 w 224"/>
                <a:gd name="T9" fmla="*/ 128 h 224"/>
                <a:gd name="T10" fmla="*/ 32 w 224"/>
                <a:gd name="T11" fmla="*/ 84 h 224"/>
                <a:gd name="T12" fmla="*/ 84 w 224"/>
                <a:gd name="T13" fmla="*/ 32 h 224"/>
                <a:gd name="T14" fmla="*/ 140 w 224"/>
                <a:gd name="T15" fmla="*/ 32 h 224"/>
                <a:gd name="T16" fmla="*/ 192 w 224"/>
                <a:gd name="T17" fmla="*/ 84 h 224"/>
                <a:gd name="T18" fmla="*/ 192 w 224"/>
                <a:gd name="T19" fmla="*/ 224 h 224"/>
                <a:gd name="T20" fmla="*/ 224 w 224"/>
                <a:gd name="T21" fmla="*/ 224 h 224"/>
                <a:gd name="T22" fmla="*/ 224 w 224"/>
                <a:gd name="T23" fmla="*/ 84 h 224"/>
                <a:gd name="T24" fmla="*/ 140 w 224"/>
                <a:gd name="T2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24">
                  <a:moveTo>
                    <a:pt x="140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56"/>
                    <a:pt x="56" y="32"/>
                    <a:pt x="84" y="32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68" y="32"/>
                    <a:pt x="192" y="56"/>
                    <a:pt x="192" y="84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24" y="84"/>
                    <a:pt x="224" y="84"/>
                    <a:pt x="224" y="84"/>
                  </a:cubicBezTo>
                  <a:cubicBezTo>
                    <a:pt x="224" y="38"/>
                    <a:pt x="186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959CCFAE-C737-4A94-8635-0BBA9F842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2090"/>
              <a:ext cx="162" cy="163"/>
            </a:xfrm>
            <a:custGeom>
              <a:avLst/>
              <a:gdLst>
                <a:gd name="T0" fmla="*/ 224 w 224"/>
                <a:gd name="T1" fmla="*/ 84 h 224"/>
                <a:gd name="T2" fmla="*/ 140 w 224"/>
                <a:gd name="T3" fmla="*/ 0 h 224"/>
                <a:gd name="T4" fmla="*/ 84 w 224"/>
                <a:gd name="T5" fmla="*/ 0 h 224"/>
                <a:gd name="T6" fmla="*/ 0 w 224"/>
                <a:gd name="T7" fmla="*/ 84 h 224"/>
                <a:gd name="T8" fmla="*/ 0 w 224"/>
                <a:gd name="T9" fmla="*/ 224 h 224"/>
                <a:gd name="T10" fmla="*/ 32 w 224"/>
                <a:gd name="T11" fmla="*/ 224 h 224"/>
                <a:gd name="T12" fmla="*/ 32 w 224"/>
                <a:gd name="T13" fmla="*/ 84 h 224"/>
                <a:gd name="T14" fmla="*/ 84 w 224"/>
                <a:gd name="T15" fmla="*/ 32 h 224"/>
                <a:gd name="T16" fmla="*/ 140 w 224"/>
                <a:gd name="T17" fmla="*/ 32 h 224"/>
                <a:gd name="T18" fmla="*/ 192 w 224"/>
                <a:gd name="T19" fmla="*/ 84 h 224"/>
                <a:gd name="T20" fmla="*/ 192 w 224"/>
                <a:gd name="T21" fmla="*/ 128 h 224"/>
                <a:gd name="T22" fmla="*/ 224 w 224"/>
                <a:gd name="T23" fmla="*/ 128 h 224"/>
                <a:gd name="T24" fmla="*/ 224 w 224"/>
                <a:gd name="T25" fmla="*/ 8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24">
                  <a:moveTo>
                    <a:pt x="224" y="84"/>
                  </a:moveTo>
                  <a:cubicBezTo>
                    <a:pt x="224" y="38"/>
                    <a:pt x="186" y="0"/>
                    <a:pt x="14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56"/>
                    <a:pt x="56" y="32"/>
                    <a:pt x="84" y="32"/>
                  </a:cubicBezTo>
                  <a:cubicBezTo>
                    <a:pt x="140" y="32"/>
                    <a:pt x="140" y="32"/>
                    <a:pt x="140" y="32"/>
                  </a:cubicBezTo>
                  <a:cubicBezTo>
                    <a:pt x="168" y="32"/>
                    <a:pt x="192" y="56"/>
                    <a:pt x="192" y="84"/>
                  </a:cubicBezTo>
                  <a:cubicBezTo>
                    <a:pt x="192" y="128"/>
                    <a:pt x="192" y="128"/>
                    <a:pt x="192" y="128"/>
                  </a:cubicBezTo>
                  <a:cubicBezTo>
                    <a:pt x="224" y="128"/>
                    <a:pt x="224" y="128"/>
                    <a:pt x="224" y="128"/>
                  </a:cubicBezTo>
                  <a:lnTo>
                    <a:pt x="224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3D56EA81-EAB3-456E-8A72-35CD41062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4" y="2160"/>
              <a:ext cx="231" cy="162"/>
            </a:xfrm>
            <a:custGeom>
              <a:avLst/>
              <a:gdLst>
                <a:gd name="T0" fmla="*/ 208 w 231"/>
                <a:gd name="T1" fmla="*/ 23 h 162"/>
                <a:gd name="T2" fmla="*/ 208 w 231"/>
                <a:gd name="T3" fmla="*/ 139 h 162"/>
                <a:gd name="T4" fmla="*/ 23 w 231"/>
                <a:gd name="T5" fmla="*/ 139 h 162"/>
                <a:gd name="T6" fmla="*/ 23 w 231"/>
                <a:gd name="T7" fmla="*/ 23 h 162"/>
                <a:gd name="T8" fmla="*/ 208 w 231"/>
                <a:gd name="T9" fmla="*/ 23 h 162"/>
                <a:gd name="T10" fmla="*/ 231 w 231"/>
                <a:gd name="T11" fmla="*/ 0 h 162"/>
                <a:gd name="T12" fmla="*/ 0 w 231"/>
                <a:gd name="T13" fmla="*/ 0 h 162"/>
                <a:gd name="T14" fmla="*/ 0 w 231"/>
                <a:gd name="T15" fmla="*/ 162 h 162"/>
                <a:gd name="T16" fmla="*/ 231 w 231"/>
                <a:gd name="T17" fmla="*/ 162 h 162"/>
                <a:gd name="T18" fmla="*/ 231 w 231"/>
                <a:gd name="T19" fmla="*/ 0 h 162"/>
                <a:gd name="T20" fmla="*/ 231 w 231"/>
                <a:gd name="T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62">
                  <a:moveTo>
                    <a:pt x="208" y="23"/>
                  </a:moveTo>
                  <a:lnTo>
                    <a:pt x="208" y="139"/>
                  </a:lnTo>
                  <a:lnTo>
                    <a:pt x="23" y="139"/>
                  </a:lnTo>
                  <a:lnTo>
                    <a:pt x="23" y="23"/>
                  </a:lnTo>
                  <a:lnTo>
                    <a:pt x="208" y="23"/>
                  </a:lnTo>
                  <a:close/>
                  <a:moveTo>
                    <a:pt x="231" y="0"/>
                  </a:moveTo>
                  <a:lnTo>
                    <a:pt x="0" y="0"/>
                  </a:lnTo>
                  <a:lnTo>
                    <a:pt x="0" y="162"/>
                  </a:lnTo>
                  <a:lnTo>
                    <a:pt x="231" y="162"/>
                  </a:lnTo>
                  <a:lnTo>
                    <a:pt x="231" y="0"/>
                  </a:lnTo>
                  <a:lnTo>
                    <a:pt x="2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B228B007-8A48-4282-B8EB-17CC8A73D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4" y="2160"/>
              <a:ext cx="231" cy="162"/>
            </a:xfrm>
            <a:custGeom>
              <a:avLst/>
              <a:gdLst>
                <a:gd name="T0" fmla="*/ 208 w 231"/>
                <a:gd name="T1" fmla="*/ 23 h 162"/>
                <a:gd name="T2" fmla="*/ 208 w 231"/>
                <a:gd name="T3" fmla="*/ 139 h 162"/>
                <a:gd name="T4" fmla="*/ 23 w 231"/>
                <a:gd name="T5" fmla="*/ 139 h 162"/>
                <a:gd name="T6" fmla="*/ 23 w 231"/>
                <a:gd name="T7" fmla="*/ 23 h 162"/>
                <a:gd name="T8" fmla="*/ 208 w 231"/>
                <a:gd name="T9" fmla="*/ 23 h 162"/>
                <a:gd name="T10" fmla="*/ 231 w 231"/>
                <a:gd name="T11" fmla="*/ 0 h 162"/>
                <a:gd name="T12" fmla="*/ 0 w 231"/>
                <a:gd name="T13" fmla="*/ 0 h 162"/>
                <a:gd name="T14" fmla="*/ 0 w 231"/>
                <a:gd name="T15" fmla="*/ 162 h 162"/>
                <a:gd name="T16" fmla="*/ 231 w 231"/>
                <a:gd name="T17" fmla="*/ 162 h 162"/>
                <a:gd name="T18" fmla="*/ 231 w 231"/>
                <a:gd name="T19" fmla="*/ 0 h 162"/>
                <a:gd name="T20" fmla="*/ 231 w 231"/>
                <a:gd name="T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62">
                  <a:moveTo>
                    <a:pt x="208" y="23"/>
                  </a:moveTo>
                  <a:lnTo>
                    <a:pt x="208" y="139"/>
                  </a:lnTo>
                  <a:lnTo>
                    <a:pt x="23" y="139"/>
                  </a:lnTo>
                  <a:lnTo>
                    <a:pt x="23" y="23"/>
                  </a:lnTo>
                  <a:lnTo>
                    <a:pt x="208" y="23"/>
                  </a:lnTo>
                  <a:moveTo>
                    <a:pt x="231" y="0"/>
                  </a:moveTo>
                  <a:lnTo>
                    <a:pt x="0" y="0"/>
                  </a:lnTo>
                  <a:lnTo>
                    <a:pt x="0" y="162"/>
                  </a:lnTo>
                  <a:lnTo>
                    <a:pt x="231" y="162"/>
                  </a:lnTo>
                  <a:lnTo>
                    <a:pt x="231" y="0"/>
                  </a:lnTo>
                  <a:lnTo>
                    <a:pt x="23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6E22F1-E724-4E4D-8A25-AD3F465F51D1}"/>
              </a:ext>
            </a:extLst>
          </p:cNvPr>
          <p:cNvGrpSpPr/>
          <p:nvPr/>
        </p:nvGrpSpPr>
        <p:grpSpPr>
          <a:xfrm>
            <a:off x="-143154" y="6415389"/>
            <a:ext cx="12333797" cy="461624"/>
            <a:chOff x="-77948" y="6367624"/>
            <a:chExt cx="12191137" cy="461624"/>
          </a:xfrm>
          <a:solidFill>
            <a:schemeClr val="bg1">
              <a:lumMod val="85000"/>
            </a:schemeClr>
          </a:solidFill>
        </p:grpSpPr>
        <p:sp>
          <p:nvSpPr>
            <p:cNvPr id="13" name="TextBox 59">
              <a:extLst>
                <a:ext uri="{FF2B5EF4-FFF2-40B4-BE49-F238E27FC236}">
                  <a16:creationId xmlns:a16="http://schemas.microsoft.com/office/drawing/2014/main" id="{0A28666C-C8F0-40A1-B94D-3E93C26863B3}"/>
                </a:ext>
              </a:extLst>
            </p:cNvPr>
            <p:cNvSpPr txBox="1"/>
            <p:nvPr/>
          </p:nvSpPr>
          <p:spPr>
            <a:xfrm>
              <a:off x="-77948" y="6367624"/>
              <a:ext cx="12191137" cy="461624"/>
            </a:xfrm>
            <a:prstGeom prst="rect">
              <a:avLst/>
            </a:prstGeom>
            <a:grpFill/>
          </p:spPr>
          <p:txBody>
            <a:bodyPr wrap="square" lIns="182854" tIns="146284" rIns="182854" bIns="146284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0D1219D9-B8AB-496A-845A-0BD429D1516F}"/>
                </a:ext>
              </a:extLst>
            </p:cNvPr>
            <p:cNvGrpSpPr/>
            <p:nvPr/>
          </p:nvGrpSpPr>
          <p:grpSpPr>
            <a:xfrm>
              <a:off x="2374492" y="6532673"/>
              <a:ext cx="7443017" cy="221765"/>
              <a:chOff x="1792468" y="6504098"/>
              <a:chExt cx="7443017" cy="221765"/>
            </a:xfrm>
            <a:grpFill/>
          </p:grpSpPr>
          <p:sp>
            <p:nvSpPr>
              <p:cNvPr id="17" name="TextBox 60">
                <a:extLst>
                  <a:ext uri="{FF2B5EF4-FFF2-40B4-BE49-F238E27FC236}">
                    <a16:creationId xmlns:a16="http://schemas.microsoft.com/office/drawing/2014/main" id="{92A1F8D9-6F4D-4D45-A8DD-2C11E00F90DA}"/>
                  </a:ext>
                </a:extLst>
              </p:cNvPr>
              <p:cNvSpPr txBox="1"/>
              <p:nvPr/>
            </p:nvSpPr>
            <p:spPr>
              <a:xfrm>
                <a:off x="5124477" y="6504264"/>
                <a:ext cx="1432090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Microsoft Flow</a:t>
                </a:r>
              </a:p>
            </p:txBody>
          </p:sp>
          <p:sp>
            <p:nvSpPr>
              <p:cNvPr id="22" name="TextBox 70">
                <a:extLst>
                  <a:ext uri="{FF2B5EF4-FFF2-40B4-BE49-F238E27FC236}">
                    <a16:creationId xmlns:a16="http://schemas.microsoft.com/office/drawing/2014/main" id="{0E414932-4A54-4BB9-B7BD-93AFC207AD4C}"/>
                  </a:ext>
                </a:extLst>
              </p:cNvPr>
              <p:cNvSpPr txBox="1"/>
              <p:nvPr/>
            </p:nvSpPr>
            <p:spPr>
              <a:xfrm>
                <a:off x="3372464" y="6504098"/>
                <a:ext cx="1143378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PowerApps</a:t>
                </a:r>
              </a:p>
            </p:txBody>
          </p:sp>
          <p:sp>
            <p:nvSpPr>
              <p:cNvPr id="23" name="TextBox 71">
                <a:extLst>
                  <a:ext uri="{FF2B5EF4-FFF2-40B4-BE49-F238E27FC236}">
                    <a16:creationId xmlns:a16="http://schemas.microsoft.com/office/drawing/2014/main" id="{78AD2A3D-1E05-4972-9018-D89696150C33}"/>
                  </a:ext>
                </a:extLst>
              </p:cNvPr>
              <p:cNvSpPr txBox="1"/>
              <p:nvPr/>
            </p:nvSpPr>
            <p:spPr>
              <a:xfrm>
                <a:off x="7174599" y="6504098"/>
                <a:ext cx="2060886" cy="2216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Common Data Service</a:t>
                </a:r>
              </a:p>
            </p:txBody>
          </p:sp>
          <p:sp>
            <p:nvSpPr>
              <p:cNvPr id="24" name="TextBox 72">
                <a:extLst>
                  <a:ext uri="{FF2B5EF4-FFF2-40B4-BE49-F238E27FC236}">
                    <a16:creationId xmlns:a16="http://schemas.microsoft.com/office/drawing/2014/main" id="{22CC631C-D9A7-4EF6-B25E-F0ABA270A1A1}"/>
                  </a:ext>
                </a:extLst>
              </p:cNvPr>
              <p:cNvSpPr txBox="1"/>
              <p:nvPr/>
            </p:nvSpPr>
            <p:spPr>
              <a:xfrm>
                <a:off x="1792468" y="6504098"/>
                <a:ext cx="966921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Power BI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F694C0-8862-4DCE-ACAE-5B9D06643E8D}"/>
              </a:ext>
            </a:extLst>
          </p:cNvPr>
          <p:cNvGrpSpPr/>
          <p:nvPr/>
        </p:nvGrpSpPr>
        <p:grpSpPr>
          <a:xfrm>
            <a:off x="3440243" y="1148467"/>
            <a:ext cx="5157502" cy="4928589"/>
            <a:chOff x="3440243" y="1148467"/>
            <a:chExt cx="5157502" cy="49285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73CA16-A04C-41AC-AB8E-C28E84C40B49}"/>
                </a:ext>
              </a:extLst>
            </p:cNvPr>
            <p:cNvSpPr/>
            <p:nvPr/>
          </p:nvSpPr>
          <p:spPr bwMode="auto">
            <a:xfrm>
              <a:off x="3543276" y="1148467"/>
              <a:ext cx="4960938" cy="4928589"/>
            </a:xfrm>
            <a:prstGeom prst="ellipse">
              <a:avLst/>
            </a:prstGeom>
            <a:noFill/>
            <a:ln w="34925">
              <a:solidFill>
                <a:srgbClr val="0078D7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9091AF94-C0D2-4353-9ECC-DA1092CC9712}"/>
                </a:ext>
              </a:extLst>
            </p:cNvPr>
            <p:cNvSpPr/>
            <p:nvPr/>
          </p:nvSpPr>
          <p:spPr bwMode="auto">
            <a:xfrm rot="11442078">
              <a:off x="4443157" y="1523545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0A9649D9-86BA-44BC-852C-6DBAC0E7E4D7}"/>
                </a:ext>
              </a:extLst>
            </p:cNvPr>
            <p:cNvSpPr/>
            <p:nvPr/>
          </p:nvSpPr>
          <p:spPr bwMode="auto">
            <a:xfrm rot="15670276">
              <a:off x="7305068" y="1459227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66D1677D-63E9-4761-A1EB-15B204DF3B79}"/>
                </a:ext>
              </a:extLst>
            </p:cNvPr>
            <p:cNvSpPr/>
            <p:nvPr/>
          </p:nvSpPr>
          <p:spPr bwMode="auto">
            <a:xfrm rot="4395504">
              <a:off x="4578042" y="5586970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AD32A984-5ACC-4B64-95F6-C8316080EBC8}"/>
                </a:ext>
              </a:extLst>
            </p:cNvPr>
            <p:cNvSpPr/>
            <p:nvPr/>
          </p:nvSpPr>
          <p:spPr bwMode="auto">
            <a:xfrm rot="682141">
              <a:off x="7230190" y="5600619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0685E505-FE10-44A7-BB63-8B3059E5A127}"/>
                </a:ext>
              </a:extLst>
            </p:cNvPr>
            <p:cNvSpPr/>
            <p:nvPr/>
          </p:nvSpPr>
          <p:spPr bwMode="auto">
            <a:xfrm rot="8049547">
              <a:off x="3440243" y="3484444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9" name="Right Triangle 78">
              <a:extLst>
                <a:ext uri="{FF2B5EF4-FFF2-40B4-BE49-F238E27FC236}">
                  <a16:creationId xmlns:a16="http://schemas.microsoft.com/office/drawing/2014/main" id="{2A28B0A0-4363-405A-8005-9A780C56BBF0}"/>
                </a:ext>
              </a:extLst>
            </p:cNvPr>
            <p:cNvSpPr/>
            <p:nvPr/>
          </p:nvSpPr>
          <p:spPr bwMode="auto">
            <a:xfrm rot="18851999">
              <a:off x="8391679" y="3363451"/>
              <a:ext cx="206066" cy="206066"/>
            </a:xfrm>
            <a:prstGeom prst="rtTriangle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1" name="TextBox 72">
            <a:extLst>
              <a:ext uri="{FF2B5EF4-FFF2-40B4-BE49-F238E27FC236}">
                <a16:creationId xmlns:a16="http://schemas.microsoft.com/office/drawing/2014/main" id="{22CC631C-D9A7-4EF6-B25E-F0ABA270A1A1}"/>
              </a:ext>
            </a:extLst>
          </p:cNvPr>
          <p:cNvSpPr txBox="1"/>
          <p:nvPr/>
        </p:nvSpPr>
        <p:spPr>
          <a:xfrm>
            <a:off x="873015" y="6580437"/>
            <a:ext cx="978236" cy="2215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2"/>
                </a:solidFill>
                <a:latin typeface="Segoe UI Semilight"/>
                <a:cs typeface="Segoe UI Semibold" panose="020B0702040204020203" pitchFamily="34" charset="0"/>
              </a:rPr>
              <a:t>Azure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 Semilight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21107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21198 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8" grpId="0" animBg="1"/>
      <p:bldP spid="48" grpId="1" animBg="1"/>
      <p:bldP spid="48" grpId="2" animBg="1"/>
      <p:bldP spid="26" grpId="0"/>
      <p:bldP spid="47" grpId="0"/>
      <p:bldP spid="50" grpId="0"/>
      <p:bldP spid="51" grpId="0"/>
      <p:bldP spid="52" grpId="0"/>
      <p:bldP spid="53" grpId="0"/>
      <p:bldP spid="54" grpId="0"/>
      <p:bldP spid="94" grpId="0"/>
      <p:bldP spid="96" grpId="0"/>
      <p:bldP spid="98" grpId="0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4888" y="20983"/>
            <a:ext cx="10822941" cy="574516"/>
          </a:xfr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Dynamics 365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3389509" y="668342"/>
            <a:ext cx="7792599" cy="369332"/>
          </a:xfrm>
        </p:spPr>
        <p:txBody>
          <a:bodyPr/>
          <a:lstStyle/>
          <a:p>
            <a:r>
              <a:rPr lang="en-US"/>
              <a:t>one platform – </a:t>
            </a:r>
            <a:r>
              <a:rPr lang="en-US" i="1"/>
              <a:t>many applications</a:t>
            </a:r>
          </a:p>
        </p:txBody>
      </p:sp>
      <p:sp>
        <p:nvSpPr>
          <p:cNvPr id="23" name="Round Diagonal Corner Rectangle 22"/>
          <p:cNvSpPr/>
          <p:nvPr/>
        </p:nvSpPr>
        <p:spPr>
          <a:xfrm flipH="1">
            <a:off x="10006425" y="286795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Veteran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9962910" y="2012363"/>
            <a:ext cx="1708569" cy="721643"/>
            <a:chOff x="773726" y="2974660"/>
            <a:chExt cx="1281427" cy="541232"/>
          </a:xfrm>
          <a:solidFill>
            <a:schemeClr val="tx2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1239559" y="3028871"/>
              <a:ext cx="389116" cy="487021"/>
              <a:chOff x="7937500" y="2147888"/>
              <a:chExt cx="492126" cy="615949"/>
            </a:xfrm>
            <a:grpFill/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7997825" y="2147888"/>
                <a:ext cx="127000" cy="1365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8220075" y="2155825"/>
                <a:ext cx="130175" cy="13493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8199438" y="2311400"/>
                <a:ext cx="230188" cy="450850"/>
              </a:xfrm>
              <a:custGeom>
                <a:avLst/>
                <a:gdLst/>
                <a:ahLst/>
                <a:cxnLst>
                  <a:cxn ang="0">
                    <a:pos x="103" y="86"/>
                  </a:cxn>
                  <a:cxn ang="0">
                    <a:pos x="83" y="21"/>
                  </a:cxn>
                  <a:cxn ang="0">
                    <a:pos x="55" y="0"/>
                  </a:cxn>
                  <a:cxn ang="0">
                    <a:pos x="40" y="0"/>
                  </a:cxn>
                  <a:cxn ang="0">
                    <a:pos x="24" y="0"/>
                  </a:cxn>
                  <a:cxn ang="0">
                    <a:pos x="0" y="14"/>
                  </a:cxn>
                  <a:cxn ang="0">
                    <a:pos x="17" y="29"/>
                  </a:cxn>
                  <a:cxn ang="0">
                    <a:pos x="18" y="31"/>
                  </a:cxn>
                  <a:cxn ang="0">
                    <a:pos x="20" y="42"/>
                  </a:cxn>
                  <a:cxn ang="0">
                    <a:pos x="14" y="61"/>
                  </a:cxn>
                  <a:cxn ang="0">
                    <a:pos x="15" y="61"/>
                  </a:cxn>
                  <a:cxn ang="0">
                    <a:pos x="39" y="86"/>
                  </a:cxn>
                  <a:cxn ang="0">
                    <a:pos x="39" y="135"/>
                  </a:cxn>
                  <a:cxn ang="0">
                    <a:pos x="25" y="149"/>
                  </a:cxn>
                  <a:cxn ang="0">
                    <a:pos x="23" y="149"/>
                  </a:cxn>
                  <a:cxn ang="0">
                    <a:pos x="19" y="187"/>
                  </a:cxn>
                  <a:cxn ang="0">
                    <a:pos x="20" y="193"/>
                  </a:cxn>
                  <a:cxn ang="0">
                    <a:pos x="27" y="207"/>
                  </a:cxn>
                  <a:cxn ang="0">
                    <a:pos x="33" y="209"/>
                  </a:cxn>
                  <a:cxn ang="0">
                    <a:pos x="37" y="209"/>
                  </a:cxn>
                  <a:cxn ang="0">
                    <a:pos x="43" y="209"/>
                  </a:cxn>
                  <a:cxn ang="0">
                    <a:pos x="46" y="209"/>
                  </a:cxn>
                  <a:cxn ang="0">
                    <a:pos x="54" y="206"/>
                  </a:cxn>
                  <a:cxn ang="0">
                    <a:pos x="59" y="193"/>
                  </a:cxn>
                  <a:cxn ang="0">
                    <a:pos x="67" y="138"/>
                  </a:cxn>
                  <a:cxn ang="0">
                    <a:pos x="77" y="138"/>
                  </a:cxn>
                  <a:cxn ang="0">
                    <a:pos x="88" y="124"/>
                  </a:cxn>
                  <a:cxn ang="0">
                    <a:pos x="79" y="94"/>
                  </a:cxn>
                  <a:cxn ang="0">
                    <a:pos x="64" y="38"/>
                  </a:cxn>
                  <a:cxn ang="0">
                    <a:pos x="62" y="32"/>
                  </a:cxn>
                  <a:cxn ang="0">
                    <a:pos x="64" y="29"/>
                  </a:cxn>
                  <a:cxn ang="0">
                    <a:pos x="67" y="30"/>
                  </a:cxn>
                  <a:cxn ang="0">
                    <a:pos x="68" y="38"/>
                  </a:cxn>
                  <a:cxn ang="0">
                    <a:pos x="85" y="93"/>
                  </a:cxn>
                  <a:cxn ang="0">
                    <a:pos x="103" y="86"/>
                  </a:cxn>
                </a:cxnLst>
                <a:rect l="0" t="0" r="r" b="b"/>
                <a:pathLst>
                  <a:path w="107" h="209">
                    <a:moveTo>
                      <a:pt x="103" y="86"/>
                    </a:moveTo>
                    <a:cubicBezTo>
                      <a:pt x="83" y="21"/>
                      <a:pt x="83" y="21"/>
                      <a:pt x="83" y="21"/>
                    </a:cubicBezTo>
                    <a:cubicBezTo>
                      <a:pt x="81" y="13"/>
                      <a:pt x="71" y="0"/>
                      <a:pt x="5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4" y="7"/>
                      <a:pt x="0" y="14"/>
                    </a:cubicBezTo>
                    <a:cubicBezTo>
                      <a:pt x="7" y="16"/>
                      <a:pt x="14" y="22"/>
                      <a:pt x="17" y="29"/>
                    </a:cubicBezTo>
                    <a:cubicBezTo>
                      <a:pt x="18" y="30"/>
                      <a:pt x="18" y="30"/>
                      <a:pt x="18" y="31"/>
                    </a:cubicBezTo>
                    <a:cubicBezTo>
                      <a:pt x="19" y="34"/>
                      <a:pt x="20" y="38"/>
                      <a:pt x="20" y="42"/>
                    </a:cubicBezTo>
                    <a:cubicBezTo>
                      <a:pt x="20" y="49"/>
                      <a:pt x="18" y="56"/>
                      <a:pt x="14" y="61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30" y="61"/>
                      <a:pt x="39" y="70"/>
                      <a:pt x="39" y="86"/>
                    </a:cubicBezTo>
                    <a:cubicBezTo>
                      <a:pt x="39" y="135"/>
                      <a:pt x="39" y="135"/>
                      <a:pt x="39" y="135"/>
                    </a:cubicBezTo>
                    <a:cubicBezTo>
                      <a:pt x="39" y="143"/>
                      <a:pt x="33" y="149"/>
                      <a:pt x="25" y="149"/>
                    </a:cubicBezTo>
                    <a:cubicBezTo>
                      <a:pt x="24" y="149"/>
                      <a:pt x="23" y="149"/>
                      <a:pt x="23" y="149"/>
                    </a:cubicBezTo>
                    <a:cubicBezTo>
                      <a:pt x="19" y="187"/>
                      <a:pt x="19" y="187"/>
                      <a:pt x="19" y="187"/>
                    </a:cubicBezTo>
                    <a:cubicBezTo>
                      <a:pt x="20" y="193"/>
                      <a:pt x="20" y="193"/>
                      <a:pt x="20" y="193"/>
                    </a:cubicBezTo>
                    <a:cubicBezTo>
                      <a:pt x="21" y="200"/>
                      <a:pt x="23" y="205"/>
                      <a:pt x="27" y="207"/>
                    </a:cubicBezTo>
                    <a:cubicBezTo>
                      <a:pt x="28" y="209"/>
                      <a:pt x="30" y="209"/>
                      <a:pt x="33" y="209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43" y="209"/>
                      <a:pt x="43" y="209"/>
                      <a:pt x="43" y="209"/>
                    </a:cubicBezTo>
                    <a:cubicBezTo>
                      <a:pt x="46" y="209"/>
                      <a:pt x="46" y="209"/>
                      <a:pt x="46" y="209"/>
                    </a:cubicBezTo>
                    <a:cubicBezTo>
                      <a:pt x="49" y="209"/>
                      <a:pt x="52" y="209"/>
                      <a:pt x="54" y="206"/>
                    </a:cubicBezTo>
                    <a:cubicBezTo>
                      <a:pt x="57" y="203"/>
                      <a:pt x="59" y="199"/>
                      <a:pt x="59" y="193"/>
                    </a:cubicBezTo>
                    <a:cubicBezTo>
                      <a:pt x="67" y="138"/>
                      <a:pt x="67" y="138"/>
                      <a:pt x="67" y="138"/>
                    </a:cubicBezTo>
                    <a:cubicBezTo>
                      <a:pt x="77" y="138"/>
                      <a:pt x="77" y="138"/>
                      <a:pt x="77" y="138"/>
                    </a:cubicBezTo>
                    <a:cubicBezTo>
                      <a:pt x="85" y="138"/>
                      <a:pt x="90" y="131"/>
                      <a:pt x="88" y="124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1" y="30"/>
                      <a:pt x="62" y="29"/>
                      <a:pt x="64" y="29"/>
                    </a:cubicBezTo>
                    <a:cubicBezTo>
                      <a:pt x="64" y="28"/>
                      <a:pt x="66" y="29"/>
                      <a:pt x="67" y="30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85" y="93"/>
                      <a:pt x="85" y="93"/>
                      <a:pt x="85" y="93"/>
                    </a:cubicBezTo>
                    <a:cubicBezTo>
                      <a:pt x="89" y="106"/>
                      <a:pt x="107" y="100"/>
                      <a:pt x="103" y="8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7937500" y="2303463"/>
                <a:ext cx="247650" cy="458787"/>
              </a:xfrm>
              <a:custGeom>
                <a:avLst/>
                <a:gdLst/>
                <a:ahLst/>
                <a:cxnLst>
                  <a:cxn ang="0">
                    <a:pos x="85" y="153"/>
                  </a:cxn>
                  <a:cxn ang="0">
                    <a:pos x="83" y="153"/>
                  </a:cxn>
                  <a:cxn ang="0">
                    <a:pos x="69" y="139"/>
                  </a:cxn>
                  <a:cxn ang="0">
                    <a:pos x="69" y="90"/>
                  </a:cxn>
                  <a:cxn ang="0">
                    <a:pos x="91" y="65"/>
                  </a:cxn>
                  <a:cxn ang="0">
                    <a:pos x="91" y="60"/>
                  </a:cxn>
                  <a:cxn ang="0">
                    <a:pos x="88" y="46"/>
                  </a:cxn>
                  <a:cxn ang="0">
                    <a:pos x="91" y="32"/>
                  </a:cxn>
                  <a:cxn ang="0">
                    <a:pos x="91" y="31"/>
                  </a:cxn>
                  <a:cxn ang="0">
                    <a:pos x="114" y="18"/>
                  </a:cxn>
                  <a:cxn ang="0">
                    <a:pos x="115" y="18"/>
                  </a:cxn>
                  <a:cxn ang="0">
                    <a:pos x="91" y="0"/>
                  </a:cxn>
                  <a:cxn ang="0">
                    <a:pos x="57" y="0"/>
                  </a:cxn>
                  <a:cxn ang="0">
                    <a:pos x="24" y="0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0" y="49"/>
                  </a:cxn>
                  <a:cxn ang="0">
                    <a:pos x="0" y="67"/>
                  </a:cxn>
                  <a:cxn ang="0">
                    <a:pos x="0" y="101"/>
                  </a:cxn>
                  <a:cxn ang="0">
                    <a:pos x="9" y="110"/>
                  </a:cxn>
                  <a:cxn ang="0">
                    <a:pos x="19" y="102"/>
                  </a:cxn>
                  <a:cxn ang="0">
                    <a:pos x="19" y="101"/>
                  </a:cxn>
                  <a:cxn ang="0">
                    <a:pos x="19" y="33"/>
                  </a:cxn>
                  <a:cxn ang="0">
                    <a:pos x="21" y="30"/>
                  </a:cxn>
                  <a:cxn ang="0">
                    <a:pos x="23" y="33"/>
                  </a:cxn>
                  <a:cxn ang="0">
                    <a:pos x="23" y="104"/>
                  </a:cxn>
                  <a:cxn ang="0">
                    <a:pos x="24" y="115"/>
                  </a:cxn>
                  <a:cxn ang="0">
                    <a:pos x="32" y="196"/>
                  </a:cxn>
                  <a:cxn ang="0">
                    <a:pos x="49" y="213"/>
                  </a:cxn>
                  <a:cxn ang="0">
                    <a:pos x="57" y="213"/>
                  </a:cxn>
                  <a:cxn ang="0">
                    <a:pos x="66" y="213"/>
                  </a:cxn>
                  <a:cxn ang="0">
                    <a:pos x="83" y="196"/>
                  </a:cxn>
                  <a:cxn ang="0">
                    <a:pos x="86" y="165"/>
                  </a:cxn>
                  <a:cxn ang="0">
                    <a:pos x="85" y="153"/>
                  </a:cxn>
                </a:cxnLst>
                <a:rect l="0" t="0" r="r" b="b"/>
                <a:pathLst>
                  <a:path w="115" h="213">
                    <a:moveTo>
                      <a:pt x="85" y="153"/>
                    </a:moveTo>
                    <a:cubicBezTo>
                      <a:pt x="84" y="153"/>
                      <a:pt x="84" y="153"/>
                      <a:pt x="83" y="153"/>
                    </a:cubicBezTo>
                    <a:cubicBezTo>
                      <a:pt x="75" y="153"/>
                      <a:pt x="69" y="147"/>
                      <a:pt x="69" y="139"/>
                    </a:cubicBezTo>
                    <a:cubicBezTo>
                      <a:pt x="69" y="90"/>
                      <a:pt x="69" y="90"/>
                      <a:pt x="69" y="90"/>
                    </a:cubicBezTo>
                    <a:cubicBezTo>
                      <a:pt x="69" y="74"/>
                      <a:pt x="77" y="65"/>
                      <a:pt x="91" y="65"/>
                    </a:cubicBezTo>
                    <a:cubicBezTo>
                      <a:pt x="91" y="63"/>
                      <a:pt x="91" y="61"/>
                      <a:pt x="91" y="60"/>
                    </a:cubicBezTo>
                    <a:cubicBezTo>
                      <a:pt x="89" y="56"/>
                      <a:pt x="88" y="51"/>
                      <a:pt x="88" y="46"/>
                    </a:cubicBezTo>
                    <a:cubicBezTo>
                      <a:pt x="88" y="41"/>
                      <a:pt x="89" y="36"/>
                      <a:pt x="91" y="32"/>
                    </a:cubicBezTo>
                    <a:cubicBezTo>
                      <a:pt x="91" y="32"/>
                      <a:pt x="91" y="32"/>
                      <a:pt x="91" y="31"/>
                    </a:cubicBezTo>
                    <a:cubicBezTo>
                      <a:pt x="96" y="23"/>
                      <a:pt x="105" y="18"/>
                      <a:pt x="114" y="18"/>
                    </a:cubicBezTo>
                    <a:cubicBezTo>
                      <a:pt x="115" y="18"/>
                      <a:pt x="115" y="18"/>
                      <a:pt x="115" y="18"/>
                    </a:cubicBezTo>
                    <a:cubicBezTo>
                      <a:pt x="112" y="6"/>
                      <a:pt x="104" y="0"/>
                      <a:pt x="91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0"/>
                      <a:pt x="0" y="8"/>
                      <a:pt x="0" y="2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6"/>
                      <a:pt x="4" y="110"/>
                      <a:pt x="9" y="110"/>
                    </a:cubicBezTo>
                    <a:cubicBezTo>
                      <a:pt x="14" y="110"/>
                      <a:pt x="18" y="107"/>
                      <a:pt x="19" y="10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1"/>
                      <a:pt x="20" y="30"/>
                      <a:pt x="21" y="30"/>
                    </a:cubicBezTo>
                    <a:cubicBezTo>
                      <a:pt x="23" y="30"/>
                      <a:pt x="23" y="31"/>
                      <a:pt x="23" y="33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104"/>
                      <a:pt x="23" y="111"/>
                      <a:pt x="24" y="115"/>
                    </a:cubicBezTo>
                    <a:cubicBezTo>
                      <a:pt x="32" y="196"/>
                      <a:pt x="32" y="196"/>
                      <a:pt x="32" y="196"/>
                    </a:cubicBezTo>
                    <a:cubicBezTo>
                      <a:pt x="33" y="208"/>
                      <a:pt x="38" y="213"/>
                      <a:pt x="49" y="213"/>
                    </a:cubicBezTo>
                    <a:cubicBezTo>
                      <a:pt x="57" y="213"/>
                      <a:pt x="57" y="213"/>
                      <a:pt x="57" y="213"/>
                    </a:cubicBezTo>
                    <a:cubicBezTo>
                      <a:pt x="66" y="213"/>
                      <a:pt x="66" y="213"/>
                      <a:pt x="66" y="213"/>
                    </a:cubicBezTo>
                    <a:cubicBezTo>
                      <a:pt x="77" y="213"/>
                      <a:pt x="83" y="208"/>
                      <a:pt x="83" y="196"/>
                    </a:cubicBezTo>
                    <a:cubicBezTo>
                      <a:pt x="84" y="184"/>
                      <a:pt x="85" y="174"/>
                      <a:pt x="86" y="165"/>
                    </a:cubicBezTo>
                    <a:lnTo>
                      <a:pt x="85" y="1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8145463" y="2359025"/>
                <a:ext cx="79375" cy="8572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37" y="20"/>
                  </a:cxn>
                  <a:cxn ang="0">
                    <a:pos x="37" y="20"/>
                  </a:cxn>
                  <a:cxn ang="0">
                    <a:pos x="37" y="20"/>
                  </a:cxn>
                  <a:cxn ang="0">
                    <a:pos x="18" y="40"/>
                  </a:cxn>
                  <a:cxn ang="0">
                    <a:pos x="18" y="40"/>
                  </a:cxn>
                  <a:cxn ang="0">
                    <a:pos x="18" y="4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37" h="40">
                    <a:moveTo>
                      <a:pt x="0" y="20"/>
                    </a:moveTo>
                    <a:cubicBezTo>
                      <a:pt x="0" y="9"/>
                      <a:pt x="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9" y="0"/>
                      <a:pt x="37" y="9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31"/>
                      <a:pt x="29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8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8104188" y="2460625"/>
                <a:ext cx="161925" cy="303212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37" y="0"/>
                  </a:cxn>
                  <a:cxn ang="0">
                    <a:pos x="16" y="0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0" y="43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6" y="72"/>
                  </a:cxn>
                  <a:cxn ang="0">
                    <a:pos x="12" y="67"/>
                  </a:cxn>
                  <a:cxn ang="0">
                    <a:pos x="12" y="66"/>
                  </a:cxn>
                  <a:cxn ang="0">
                    <a:pos x="12" y="21"/>
                  </a:cxn>
                  <a:cxn ang="0">
                    <a:pos x="14" y="19"/>
                  </a:cxn>
                  <a:cxn ang="0">
                    <a:pos x="15" y="21"/>
                  </a:cxn>
                  <a:cxn ang="0">
                    <a:pos x="15" y="68"/>
                  </a:cxn>
                  <a:cxn ang="0">
                    <a:pos x="16" y="75"/>
                  </a:cxn>
                  <a:cxn ang="0">
                    <a:pos x="16" y="75"/>
                  </a:cxn>
                  <a:cxn ang="0">
                    <a:pos x="16" y="75"/>
                  </a:cxn>
                  <a:cxn ang="0">
                    <a:pos x="21" y="129"/>
                  </a:cxn>
                  <a:cxn ang="0">
                    <a:pos x="32" y="141"/>
                  </a:cxn>
                  <a:cxn ang="0">
                    <a:pos x="37" y="141"/>
                  </a:cxn>
                  <a:cxn ang="0">
                    <a:pos x="43" y="141"/>
                  </a:cxn>
                  <a:cxn ang="0">
                    <a:pos x="54" y="129"/>
                  </a:cxn>
                  <a:cxn ang="0">
                    <a:pos x="59" y="75"/>
                  </a:cxn>
                  <a:cxn ang="0">
                    <a:pos x="59" y="75"/>
                  </a:cxn>
                  <a:cxn ang="0">
                    <a:pos x="59" y="75"/>
                  </a:cxn>
                  <a:cxn ang="0">
                    <a:pos x="59" y="68"/>
                  </a:cxn>
                  <a:cxn ang="0">
                    <a:pos x="59" y="21"/>
                  </a:cxn>
                  <a:cxn ang="0">
                    <a:pos x="61" y="19"/>
                  </a:cxn>
                  <a:cxn ang="0">
                    <a:pos x="62" y="21"/>
                  </a:cxn>
                  <a:cxn ang="0">
                    <a:pos x="62" y="66"/>
                  </a:cxn>
                  <a:cxn ang="0">
                    <a:pos x="62" y="67"/>
                  </a:cxn>
                  <a:cxn ang="0">
                    <a:pos x="69" y="72"/>
                  </a:cxn>
                  <a:cxn ang="0">
                    <a:pos x="75" y="66"/>
                  </a:cxn>
                  <a:cxn ang="0">
                    <a:pos x="75" y="66"/>
                  </a:cxn>
                  <a:cxn ang="0">
                    <a:pos x="75" y="32"/>
                  </a:cxn>
                  <a:cxn ang="0">
                    <a:pos x="75" y="19"/>
                  </a:cxn>
                  <a:cxn ang="0">
                    <a:pos x="75" y="17"/>
                  </a:cxn>
                  <a:cxn ang="0">
                    <a:pos x="59" y="0"/>
                  </a:cxn>
                </a:cxnLst>
                <a:rect l="0" t="0" r="r" b="b"/>
                <a:pathLst>
                  <a:path w="75" h="141">
                    <a:moveTo>
                      <a:pt x="59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5" y="0"/>
                      <a:pt x="0" y="5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9"/>
                      <a:pt x="2" y="72"/>
                      <a:pt x="6" y="72"/>
                    </a:cubicBezTo>
                    <a:cubicBezTo>
                      <a:pt x="9" y="72"/>
                      <a:pt x="12" y="70"/>
                      <a:pt x="12" y="67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3" y="19"/>
                      <a:pt x="14" y="19"/>
                    </a:cubicBezTo>
                    <a:cubicBezTo>
                      <a:pt x="15" y="19"/>
                      <a:pt x="15" y="20"/>
                      <a:pt x="15" y="21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73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37"/>
                      <a:pt x="25" y="141"/>
                      <a:pt x="32" y="141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50" y="141"/>
                      <a:pt x="54" y="137"/>
                      <a:pt x="54" y="129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9" y="73"/>
                      <a:pt x="59" y="68"/>
                      <a:pt x="59" y="6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0"/>
                      <a:pt x="60" y="19"/>
                      <a:pt x="61" y="19"/>
                    </a:cubicBezTo>
                    <a:cubicBezTo>
                      <a:pt x="62" y="19"/>
                      <a:pt x="62" y="20"/>
                      <a:pt x="62" y="21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2" y="66"/>
                      <a:pt x="62" y="66"/>
                      <a:pt x="62" y="67"/>
                    </a:cubicBezTo>
                    <a:cubicBezTo>
                      <a:pt x="63" y="70"/>
                      <a:pt x="65" y="72"/>
                      <a:pt x="69" y="72"/>
                    </a:cubicBezTo>
                    <a:cubicBezTo>
                      <a:pt x="72" y="72"/>
                      <a:pt x="75" y="69"/>
                      <a:pt x="75" y="66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5" y="32"/>
                      <a:pt x="75" y="32"/>
                      <a:pt x="75" y="32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5"/>
                      <a:pt x="69" y="0"/>
                      <a:pt x="59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73726" y="2974660"/>
              <a:ext cx="417116" cy="438182"/>
              <a:chOff x="3525838" y="2284413"/>
              <a:chExt cx="628650" cy="660400"/>
            </a:xfrm>
            <a:grpFill/>
          </p:grpSpPr>
          <p:sp>
            <p:nvSpPr>
              <p:cNvPr id="32" name="Oval 24"/>
              <p:cNvSpPr>
                <a:spLocks noChangeArrowheads="1"/>
              </p:cNvSpPr>
              <p:nvPr/>
            </p:nvSpPr>
            <p:spPr bwMode="auto">
              <a:xfrm>
                <a:off x="3573463" y="2400300"/>
                <a:ext cx="101600" cy="1079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" name="Freeform 25"/>
              <p:cNvSpPr>
                <a:spLocks/>
              </p:cNvSpPr>
              <p:nvPr/>
            </p:nvSpPr>
            <p:spPr bwMode="auto">
              <a:xfrm>
                <a:off x="3525838" y="2524125"/>
                <a:ext cx="196850" cy="36671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8" y="0"/>
                  </a:cxn>
                  <a:cxn ang="0">
                    <a:pos x="20" y="0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40"/>
                  </a:cxn>
                  <a:cxn ang="0">
                    <a:pos x="0" y="55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8" y="91"/>
                  </a:cxn>
                  <a:cxn ang="0">
                    <a:pos x="16" y="84"/>
                  </a:cxn>
                  <a:cxn ang="0">
                    <a:pos x="16" y="83"/>
                  </a:cxn>
                  <a:cxn ang="0">
                    <a:pos x="16" y="27"/>
                  </a:cxn>
                  <a:cxn ang="0">
                    <a:pos x="18" y="25"/>
                  </a:cxn>
                  <a:cxn ang="0">
                    <a:pos x="20" y="27"/>
                  </a:cxn>
                  <a:cxn ang="0">
                    <a:pos x="20" y="87"/>
                  </a:cxn>
                  <a:cxn ang="0">
                    <a:pos x="20" y="95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6" y="163"/>
                  </a:cxn>
                  <a:cxn ang="0">
                    <a:pos x="40" y="177"/>
                  </a:cxn>
                  <a:cxn ang="0">
                    <a:pos x="48" y="177"/>
                  </a:cxn>
                  <a:cxn ang="0">
                    <a:pos x="55" y="177"/>
                  </a:cxn>
                  <a:cxn ang="0">
                    <a:pos x="69" y="163"/>
                  </a:cxn>
                  <a:cxn ang="0">
                    <a:pos x="75" y="96"/>
                  </a:cxn>
                  <a:cxn ang="0">
                    <a:pos x="75" y="96"/>
                  </a:cxn>
                  <a:cxn ang="0">
                    <a:pos x="75" y="95"/>
                  </a:cxn>
                  <a:cxn ang="0">
                    <a:pos x="75" y="87"/>
                  </a:cxn>
                  <a:cxn ang="0">
                    <a:pos x="75" y="27"/>
                  </a:cxn>
                  <a:cxn ang="0">
                    <a:pos x="77" y="25"/>
                  </a:cxn>
                  <a:cxn ang="0">
                    <a:pos x="79" y="27"/>
                  </a:cxn>
                  <a:cxn ang="0">
                    <a:pos x="79" y="83"/>
                  </a:cxn>
                  <a:cxn ang="0">
                    <a:pos x="79" y="84"/>
                  </a:cxn>
                  <a:cxn ang="0">
                    <a:pos x="87" y="91"/>
                  </a:cxn>
                  <a:cxn ang="0">
                    <a:pos x="95" y="83"/>
                  </a:cxn>
                  <a:cxn ang="0">
                    <a:pos x="95" y="83"/>
                  </a:cxn>
                  <a:cxn ang="0">
                    <a:pos x="95" y="40"/>
                  </a:cxn>
                  <a:cxn ang="0">
                    <a:pos x="95" y="24"/>
                  </a:cxn>
                  <a:cxn ang="0">
                    <a:pos x="95" y="21"/>
                  </a:cxn>
                  <a:cxn ang="0">
                    <a:pos x="75" y="0"/>
                  </a:cxn>
                </a:cxnLst>
                <a:rect l="0" t="0" r="r" b="b"/>
                <a:pathLst>
                  <a:path w="95" h="177">
                    <a:moveTo>
                      <a:pt x="7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7" y="0"/>
                      <a:pt x="0" y="6"/>
                      <a:pt x="0" y="2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1"/>
                      <a:pt x="8" y="91"/>
                    </a:cubicBezTo>
                    <a:cubicBezTo>
                      <a:pt x="12" y="91"/>
                      <a:pt x="15" y="88"/>
                      <a:pt x="16" y="84"/>
                    </a:cubicBezTo>
                    <a:cubicBezTo>
                      <a:pt x="16" y="84"/>
                      <a:pt x="16" y="84"/>
                      <a:pt x="16" y="8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5"/>
                      <a:pt x="18" y="25"/>
                    </a:cubicBezTo>
                    <a:cubicBezTo>
                      <a:pt x="19" y="25"/>
                      <a:pt x="20" y="26"/>
                      <a:pt x="20" y="2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0" y="87"/>
                      <a:pt x="20" y="92"/>
                      <a:pt x="20" y="95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7" y="173"/>
                      <a:pt x="31" y="177"/>
                      <a:pt x="40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64" y="177"/>
                      <a:pt x="68" y="173"/>
                      <a:pt x="69" y="163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75" y="92"/>
                      <a:pt x="75" y="87"/>
                      <a:pt x="75" y="8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6"/>
                      <a:pt x="76" y="25"/>
                      <a:pt x="77" y="25"/>
                    </a:cubicBezTo>
                    <a:cubicBezTo>
                      <a:pt x="78" y="25"/>
                      <a:pt x="79" y="26"/>
                      <a:pt x="79" y="27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8"/>
                      <a:pt x="83" y="91"/>
                      <a:pt x="87" y="91"/>
                    </a:cubicBezTo>
                    <a:cubicBezTo>
                      <a:pt x="91" y="91"/>
                      <a:pt x="95" y="88"/>
                      <a:pt x="95" y="8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5" y="6"/>
                      <a:pt x="88" y="0"/>
                      <a:pt x="75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" name="Oval 26"/>
              <p:cNvSpPr>
                <a:spLocks noChangeArrowheads="1"/>
              </p:cNvSpPr>
              <p:nvPr/>
            </p:nvSpPr>
            <p:spPr bwMode="auto">
              <a:xfrm>
                <a:off x="3952875" y="2284413"/>
                <a:ext cx="136525" cy="147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3792538" y="2400300"/>
                <a:ext cx="101600" cy="107950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5" y="52"/>
                  </a:cxn>
                  <a:cxn ang="0">
                    <a:pos x="38" y="50"/>
                  </a:cxn>
                  <a:cxn ang="0">
                    <a:pos x="49" y="25"/>
                  </a:cxn>
                  <a:cxn ang="0">
                    <a:pos x="25" y="0"/>
                  </a:cxn>
                  <a:cxn ang="0">
                    <a:pos x="0" y="26"/>
                  </a:cxn>
                </a:cxnLst>
                <a:rect l="0" t="0" r="r" b="b"/>
                <a:pathLst>
                  <a:path w="49" h="52">
                    <a:moveTo>
                      <a:pt x="0" y="26"/>
                    </a:moveTo>
                    <a:cubicBezTo>
                      <a:pt x="0" y="45"/>
                      <a:pt x="7" y="52"/>
                      <a:pt x="25" y="52"/>
                    </a:cubicBezTo>
                    <a:cubicBezTo>
                      <a:pt x="30" y="52"/>
                      <a:pt x="35" y="52"/>
                      <a:pt x="38" y="50"/>
                    </a:cubicBezTo>
                    <a:cubicBezTo>
                      <a:pt x="39" y="39"/>
                      <a:pt x="43" y="30"/>
                      <a:pt x="49" y="25"/>
                    </a:cubicBezTo>
                    <a:cubicBezTo>
                      <a:pt x="49" y="7"/>
                      <a:pt x="42" y="0"/>
                      <a:pt x="25" y="0"/>
                    </a:cubicBezTo>
                    <a:cubicBezTo>
                      <a:pt x="7" y="0"/>
                      <a:pt x="0" y="7"/>
                      <a:pt x="0" y="2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" name="Freeform 29"/>
              <p:cNvSpPr>
                <a:spLocks/>
              </p:cNvSpPr>
              <p:nvPr/>
            </p:nvSpPr>
            <p:spPr bwMode="auto">
              <a:xfrm>
                <a:off x="3744913" y="2524125"/>
                <a:ext cx="155575" cy="366713"/>
              </a:xfrm>
              <a:custGeom>
                <a:avLst/>
                <a:gdLst/>
                <a:ahLst/>
                <a:cxnLst>
                  <a:cxn ang="0">
                    <a:pos x="61" y="77"/>
                  </a:cxn>
                  <a:cxn ang="0">
                    <a:pos x="61" y="0"/>
                  </a:cxn>
                  <a:cxn ang="0">
                    <a:pos x="48" y="0"/>
                  </a:cxn>
                  <a:cxn ang="0">
                    <a:pos x="20" y="0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40"/>
                  </a:cxn>
                  <a:cxn ang="0">
                    <a:pos x="0" y="55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8" y="91"/>
                  </a:cxn>
                  <a:cxn ang="0">
                    <a:pos x="16" y="84"/>
                  </a:cxn>
                  <a:cxn ang="0">
                    <a:pos x="16" y="83"/>
                  </a:cxn>
                  <a:cxn ang="0">
                    <a:pos x="16" y="27"/>
                  </a:cxn>
                  <a:cxn ang="0">
                    <a:pos x="18" y="25"/>
                  </a:cxn>
                  <a:cxn ang="0">
                    <a:pos x="20" y="27"/>
                  </a:cxn>
                  <a:cxn ang="0">
                    <a:pos x="20" y="87"/>
                  </a:cxn>
                  <a:cxn ang="0">
                    <a:pos x="20" y="95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7" y="163"/>
                  </a:cxn>
                  <a:cxn ang="0">
                    <a:pos x="40" y="177"/>
                  </a:cxn>
                  <a:cxn ang="0">
                    <a:pos x="48" y="177"/>
                  </a:cxn>
                  <a:cxn ang="0">
                    <a:pos x="55" y="177"/>
                  </a:cxn>
                  <a:cxn ang="0">
                    <a:pos x="69" y="163"/>
                  </a:cxn>
                  <a:cxn ang="0">
                    <a:pos x="75" y="96"/>
                  </a:cxn>
                  <a:cxn ang="0">
                    <a:pos x="75" y="96"/>
                  </a:cxn>
                  <a:cxn ang="0">
                    <a:pos x="75" y="95"/>
                  </a:cxn>
                  <a:cxn ang="0">
                    <a:pos x="75" y="95"/>
                  </a:cxn>
                  <a:cxn ang="0">
                    <a:pos x="61" y="77"/>
                  </a:cxn>
                </a:cxnLst>
                <a:rect l="0" t="0" r="r" b="b"/>
                <a:pathLst>
                  <a:path w="75" h="177">
                    <a:moveTo>
                      <a:pt x="61" y="77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7" y="0"/>
                      <a:pt x="0" y="6"/>
                      <a:pt x="0" y="2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1"/>
                      <a:pt x="8" y="91"/>
                    </a:cubicBezTo>
                    <a:cubicBezTo>
                      <a:pt x="12" y="91"/>
                      <a:pt x="15" y="88"/>
                      <a:pt x="16" y="84"/>
                    </a:cubicBezTo>
                    <a:cubicBezTo>
                      <a:pt x="16" y="84"/>
                      <a:pt x="16" y="84"/>
                      <a:pt x="16" y="8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5"/>
                      <a:pt x="18" y="25"/>
                    </a:cubicBezTo>
                    <a:cubicBezTo>
                      <a:pt x="19" y="25"/>
                      <a:pt x="20" y="26"/>
                      <a:pt x="20" y="2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0" y="87"/>
                      <a:pt x="20" y="92"/>
                      <a:pt x="20" y="95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7" y="163"/>
                      <a:pt x="27" y="163"/>
                      <a:pt x="27" y="163"/>
                    </a:cubicBezTo>
                    <a:cubicBezTo>
                      <a:pt x="28" y="173"/>
                      <a:pt x="31" y="177"/>
                      <a:pt x="40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64" y="177"/>
                      <a:pt x="68" y="173"/>
                      <a:pt x="69" y="163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7" y="93"/>
                      <a:pt x="61" y="85"/>
                      <a:pt x="61" y="7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" name="Freeform 30"/>
              <p:cNvSpPr>
                <a:spLocks/>
              </p:cNvSpPr>
              <p:nvPr/>
            </p:nvSpPr>
            <p:spPr bwMode="auto">
              <a:xfrm>
                <a:off x="3887788" y="2452688"/>
                <a:ext cx="266700" cy="4921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64" y="0"/>
                  </a:cxn>
                  <a:cxn ang="0">
                    <a:pos x="27" y="0"/>
                  </a:cxn>
                  <a:cxn ang="0">
                    <a:pos x="0" y="29"/>
                  </a:cxn>
                  <a:cxn ang="0">
                    <a:pos x="0" y="32"/>
                  </a:cxn>
                  <a:cxn ang="0">
                    <a:pos x="0" y="54"/>
                  </a:cxn>
                  <a:cxn ang="0">
                    <a:pos x="0" y="74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11" y="122"/>
                  </a:cxn>
                  <a:cxn ang="0">
                    <a:pos x="21" y="113"/>
                  </a:cxn>
                  <a:cxn ang="0">
                    <a:pos x="21" y="112"/>
                  </a:cxn>
                  <a:cxn ang="0">
                    <a:pos x="21" y="36"/>
                  </a:cxn>
                  <a:cxn ang="0">
                    <a:pos x="24" y="33"/>
                  </a:cxn>
                  <a:cxn ang="0">
                    <a:pos x="27" y="36"/>
                  </a:cxn>
                  <a:cxn ang="0">
                    <a:pos x="27" y="116"/>
                  </a:cxn>
                  <a:cxn ang="0">
                    <a:pos x="27" y="128"/>
                  </a:cxn>
                  <a:cxn ang="0">
                    <a:pos x="27" y="128"/>
                  </a:cxn>
                  <a:cxn ang="0">
                    <a:pos x="27" y="128"/>
                  </a:cxn>
                  <a:cxn ang="0">
                    <a:pos x="36" y="219"/>
                  </a:cxn>
                  <a:cxn ang="0">
                    <a:pos x="54" y="238"/>
                  </a:cxn>
                  <a:cxn ang="0">
                    <a:pos x="64" y="238"/>
                  </a:cxn>
                  <a:cxn ang="0">
                    <a:pos x="74" y="238"/>
                  </a:cxn>
                  <a:cxn ang="0">
                    <a:pos x="92" y="219"/>
                  </a:cxn>
                  <a:cxn ang="0">
                    <a:pos x="101" y="128"/>
                  </a:cxn>
                  <a:cxn ang="0">
                    <a:pos x="101" y="128"/>
                  </a:cxn>
                  <a:cxn ang="0">
                    <a:pos x="101" y="128"/>
                  </a:cxn>
                  <a:cxn ang="0">
                    <a:pos x="101" y="116"/>
                  </a:cxn>
                  <a:cxn ang="0">
                    <a:pos x="101" y="36"/>
                  </a:cxn>
                  <a:cxn ang="0">
                    <a:pos x="104" y="33"/>
                  </a:cxn>
                  <a:cxn ang="0">
                    <a:pos x="106" y="36"/>
                  </a:cxn>
                  <a:cxn ang="0">
                    <a:pos x="106" y="112"/>
                  </a:cxn>
                  <a:cxn ang="0">
                    <a:pos x="107" y="113"/>
                  </a:cxn>
                  <a:cxn ang="0">
                    <a:pos x="117" y="122"/>
                  </a:cxn>
                  <a:cxn ang="0">
                    <a:pos x="128" y="112"/>
                  </a:cxn>
                  <a:cxn ang="0">
                    <a:pos x="128" y="112"/>
                  </a:cxn>
                  <a:cxn ang="0">
                    <a:pos x="128" y="54"/>
                  </a:cxn>
                  <a:cxn ang="0">
                    <a:pos x="128" y="32"/>
                  </a:cxn>
                  <a:cxn ang="0">
                    <a:pos x="128" y="29"/>
                  </a:cxn>
                  <a:cxn ang="0">
                    <a:pos x="101" y="0"/>
                  </a:cxn>
                </a:cxnLst>
                <a:rect l="0" t="0" r="r" b="b"/>
                <a:pathLst>
                  <a:path w="128" h="238">
                    <a:moveTo>
                      <a:pt x="101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0" y="0"/>
                      <a:pt x="0" y="8"/>
                      <a:pt x="0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8"/>
                      <a:pt x="5" y="122"/>
                      <a:pt x="11" y="122"/>
                    </a:cubicBezTo>
                    <a:cubicBezTo>
                      <a:pt x="16" y="122"/>
                      <a:pt x="20" y="119"/>
                      <a:pt x="21" y="113"/>
                    </a:cubicBezTo>
                    <a:cubicBezTo>
                      <a:pt x="21" y="113"/>
                      <a:pt x="21" y="112"/>
                      <a:pt x="21" y="11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4"/>
                      <a:pt x="23" y="33"/>
                      <a:pt x="24" y="33"/>
                    </a:cubicBezTo>
                    <a:cubicBezTo>
                      <a:pt x="26" y="33"/>
                      <a:pt x="27" y="34"/>
                      <a:pt x="27" y="3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23"/>
                      <a:pt x="27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36" y="219"/>
                      <a:pt x="36" y="219"/>
                      <a:pt x="36" y="219"/>
                    </a:cubicBezTo>
                    <a:cubicBezTo>
                      <a:pt x="37" y="233"/>
                      <a:pt x="42" y="238"/>
                      <a:pt x="54" y="238"/>
                    </a:cubicBezTo>
                    <a:cubicBezTo>
                      <a:pt x="64" y="238"/>
                      <a:pt x="64" y="238"/>
                      <a:pt x="64" y="238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86" y="238"/>
                      <a:pt x="91" y="233"/>
                      <a:pt x="92" y="219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3"/>
                      <a:pt x="101" y="116"/>
                      <a:pt x="101" y="116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1" y="34"/>
                      <a:pt x="102" y="33"/>
                      <a:pt x="104" y="33"/>
                    </a:cubicBezTo>
                    <a:cubicBezTo>
                      <a:pt x="105" y="33"/>
                      <a:pt x="106" y="34"/>
                      <a:pt x="106" y="36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6" y="112"/>
                      <a:pt x="107" y="113"/>
                      <a:pt x="107" y="113"/>
                    </a:cubicBezTo>
                    <a:cubicBezTo>
                      <a:pt x="107" y="119"/>
                      <a:pt x="112" y="122"/>
                      <a:pt x="117" y="122"/>
                    </a:cubicBezTo>
                    <a:cubicBezTo>
                      <a:pt x="123" y="122"/>
                      <a:pt x="128" y="118"/>
                      <a:pt x="128" y="112"/>
                    </a:cubicBezTo>
                    <a:cubicBezTo>
                      <a:pt x="128" y="112"/>
                      <a:pt x="128" y="112"/>
                      <a:pt x="128" y="112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8"/>
                      <a:pt x="118" y="0"/>
                      <a:pt x="10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flipH="1">
              <a:off x="1647213" y="2977662"/>
              <a:ext cx="407940" cy="428543"/>
              <a:chOff x="3525838" y="2284413"/>
              <a:chExt cx="628650" cy="660400"/>
            </a:xfrm>
            <a:grpFill/>
          </p:grpSpPr>
          <p:sp>
            <p:nvSpPr>
              <p:cNvPr id="40" name="Oval 24"/>
              <p:cNvSpPr>
                <a:spLocks noChangeArrowheads="1"/>
              </p:cNvSpPr>
              <p:nvPr/>
            </p:nvSpPr>
            <p:spPr bwMode="auto">
              <a:xfrm>
                <a:off x="3573463" y="2400300"/>
                <a:ext cx="101600" cy="1079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" name="Freeform 25"/>
              <p:cNvSpPr>
                <a:spLocks/>
              </p:cNvSpPr>
              <p:nvPr/>
            </p:nvSpPr>
            <p:spPr bwMode="auto">
              <a:xfrm>
                <a:off x="3525838" y="2524125"/>
                <a:ext cx="196850" cy="36671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8" y="0"/>
                  </a:cxn>
                  <a:cxn ang="0">
                    <a:pos x="20" y="0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40"/>
                  </a:cxn>
                  <a:cxn ang="0">
                    <a:pos x="0" y="55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8" y="91"/>
                  </a:cxn>
                  <a:cxn ang="0">
                    <a:pos x="16" y="84"/>
                  </a:cxn>
                  <a:cxn ang="0">
                    <a:pos x="16" y="83"/>
                  </a:cxn>
                  <a:cxn ang="0">
                    <a:pos x="16" y="27"/>
                  </a:cxn>
                  <a:cxn ang="0">
                    <a:pos x="18" y="25"/>
                  </a:cxn>
                  <a:cxn ang="0">
                    <a:pos x="20" y="27"/>
                  </a:cxn>
                  <a:cxn ang="0">
                    <a:pos x="20" y="87"/>
                  </a:cxn>
                  <a:cxn ang="0">
                    <a:pos x="20" y="95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6" y="163"/>
                  </a:cxn>
                  <a:cxn ang="0">
                    <a:pos x="40" y="177"/>
                  </a:cxn>
                  <a:cxn ang="0">
                    <a:pos x="48" y="177"/>
                  </a:cxn>
                  <a:cxn ang="0">
                    <a:pos x="55" y="177"/>
                  </a:cxn>
                  <a:cxn ang="0">
                    <a:pos x="69" y="163"/>
                  </a:cxn>
                  <a:cxn ang="0">
                    <a:pos x="75" y="96"/>
                  </a:cxn>
                  <a:cxn ang="0">
                    <a:pos x="75" y="96"/>
                  </a:cxn>
                  <a:cxn ang="0">
                    <a:pos x="75" y="95"/>
                  </a:cxn>
                  <a:cxn ang="0">
                    <a:pos x="75" y="87"/>
                  </a:cxn>
                  <a:cxn ang="0">
                    <a:pos x="75" y="27"/>
                  </a:cxn>
                  <a:cxn ang="0">
                    <a:pos x="77" y="25"/>
                  </a:cxn>
                  <a:cxn ang="0">
                    <a:pos x="79" y="27"/>
                  </a:cxn>
                  <a:cxn ang="0">
                    <a:pos x="79" y="83"/>
                  </a:cxn>
                  <a:cxn ang="0">
                    <a:pos x="79" y="84"/>
                  </a:cxn>
                  <a:cxn ang="0">
                    <a:pos x="87" y="91"/>
                  </a:cxn>
                  <a:cxn ang="0">
                    <a:pos x="95" y="83"/>
                  </a:cxn>
                  <a:cxn ang="0">
                    <a:pos x="95" y="83"/>
                  </a:cxn>
                  <a:cxn ang="0">
                    <a:pos x="95" y="40"/>
                  </a:cxn>
                  <a:cxn ang="0">
                    <a:pos x="95" y="24"/>
                  </a:cxn>
                  <a:cxn ang="0">
                    <a:pos x="95" y="21"/>
                  </a:cxn>
                  <a:cxn ang="0">
                    <a:pos x="75" y="0"/>
                  </a:cxn>
                </a:cxnLst>
                <a:rect l="0" t="0" r="r" b="b"/>
                <a:pathLst>
                  <a:path w="95" h="177">
                    <a:moveTo>
                      <a:pt x="7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7" y="0"/>
                      <a:pt x="0" y="6"/>
                      <a:pt x="0" y="2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1"/>
                      <a:pt x="8" y="91"/>
                    </a:cubicBezTo>
                    <a:cubicBezTo>
                      <a:pt x="12" y="91"/>
                      <a:pt x="15" y="88"/>
                      <a:pt x="16" y="84"/>
                    </a:cubicBezTo>
                    <a:cubicBezTo>
                      <a:pt x="16" y="84"/>
                      <a:pt x="16" y="84"/>
                      <a:pt x="16" y="8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5"/>
                      <a:pt x="18" y="25"/>
                    </a:cubicBezTo>
                    <a:cubicBezTo>
                      <a:pt x="19" y="25"/>
                      <a:pt x="20" y="26"/>
                      <a:pt x="20" y="2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0" y="87"/>
                      <a:pt x="20" y="92"/>
                      <a:pt x="20" y="95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7" y="173"/>
                      <a:pt x="31" y="177"/>
                      <a:pt x="40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64" y="177"/>
                      <a:pt x="68" y="173"/>
                      <a:pt x="69" y="163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75" y="92"/>
                      <a:pt x="75" y="87"/>
                      <a:pt x="75" y="8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6"/>
                      <a:pt x="76" y="25"/>
                      <a:pt x="77" y="25"/>
                    </a:cubicBezTo>
                    <a:cubicBezTo>
                      <a:pt x="78" y="25"/>
                      <a:pt x="79" y="26"/>
                      <a:pt x="79" y="27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8"/>
                      <a:pt x="83" y="91"/>
                      <a:pt x="87" y="91"/>
                    </a:cubicBezTo>
                    <a:cubicBezTo>
                      <a:pt x="91" y="91"/>
                      <a:pt x="95" y="88"/>
                      <a:pt x="95" y="8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5" y="6"/>
                      <a:pt x="88" y="0"/>
                      <a:pt x="75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" name="Oval 26"/>
              <p:cNvSpPr>
                <a:spLocks noChangeArrowheads="1"/>
              </p:cNvSpPr>
              <p:nvPr/>
            </p:nvSpPr>
            <p:spPr bwMode="auto">
              <a:xfrm>
                <a:off x="3952875" y="2284413"/>
                <a:ext cx="136525" cy="147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792538" y="2400300"/>
                <a:ext cx="101600" cy="107950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5" y="52"/>
                  </a:cxn>
                  <a:cxn ang="0">
                    <a:pos x="38" y="50"/>
                  </a:cxn>
                  <a:cxn ang="0">
                    <a:pos x="49" y="25"/>
                  </a:cxn>
                  <a:cxn ang="0">
                    <a:pos x="25" y="0"/>
                  </a:cxn>
                  <a:cxn ang="0">
                    <a:pos x="0" y="26"/>
                  </a:cxn>
                </a:cxnLst>
                <a:rect l="0" t="0" r="r" b="b"/>
                <a:pathLst>
                  <a:path w="49" h="52">
                    <a:moveTo>
                      <a:pt x="0" y="26"/>
                    </a:moveTo>
                    <a:cubicBezTo>
                      <a:pt x="0" y="45"/>
                      <a:pt x="7" y="52"/>
                      <a:pt x="25" y="52"/>
                    </a:cubicBezTo>
                    <a:cubicBezTo>
                      <a:pt x="30" y="52"/>
                      <a:pt x="35" y="52"/>
                      <a:pt x="38" y="50"/>
                    </a:cubicBezTo>
                    <a:cubicBezTo>
                      <a:pt x="39" y="39"/>
                      <a:pt x="43" y="30"/>
                      <a:pt x="49" y="25"/>
                    </a:cubicBezTo>
                    <a:cubicBezTo>
                      <a:pt x="49" y="7"/>
                      <a:pt x="42" y="0"/>
                      <a:pt x="25" y="0"/>
                    </a:cubicBezTo>
                    <a:cubicBezTo>
                      <a:pt x="7" y="0"/>
                      <a:pt x="0" y="7"/>
                      <a:pt x="0" y="2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44913" y="2524125"/>
                <a:ext cx="155575" cy="366713"/>
              </a:xfrm>
              <a:custGeom>
                <a:avLst/>
                <a:gdLst/>
                <a:ahLst/>
                <a:cxnLst>
                  <a:cxn ang="0">
                    <a:pos x="61" y="77"/>
                  </a:cxn>
                  <a:cxn ang="0">
                    <a:pos x="61" y="0"/>
                  </a:cxn>
                  <a:cxn ang="0">
                    <a:pos x="48" y="0"/>
                  </a:cxn>
                  <a:cxn ang="0">
                    <a:pos x="20" y="0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40"/>
                  </a:cxn>
                  <a:cxn ang="0">
                    <a:pos x="0" y="55"/>
                  </a:cxn>
                  <a:cxn ang="0">
                    <a:pos x="0" y="83"/>
                  </a:cxn>
                  <a:cxn ang="0">
                    <a:pos x="0" y="83"/>
                  </a:cxn>
                  <a:cxn ang="0">
                    <a:pos x="8" y="91"/>
                  </a:cxn>
                  <a:cxn ang="0">
                    <a:pos x="16" y="84"/>
                  </a:cxn>
                  <a:cxn ang="0">
                    <a:pos x="16" y="83"/>
                  </a:cxn>
                  <a:cxn ang="0">
                    <a:pos x="16" y="27"/>
                  </a:cxn>
                  <a:cxn ang="0">
                    <a:pos x="18" y="25"/>
                  </a:cxn>
                  <a:cxn ang="0">
                    <a:pos x="20" y="27"/>
                  </a:cxn>
                  <a:cxn ang="0">
                    <a:pos x="20" y="87"/>
                  </a:cxn>
                  <a:cxn ang="0">
                    <a:pos x="20" y="95"/>
                  </a:cxn>
                  <a:cxn ang="0">
                    <a:pos x="20" y="96"/>
                  </a:cxn>
                  <a:cxn ang="0">
                    <a:pos x="20" y="96"/>
                  </a:cxn>
                  <a:cxn ang="0">
                    <a:pos x="27" y="163"/>
                  </a:cxn>
                  <a:cxn ang="0">
                    <a:pos x="40" y="177"/>
                  </a:cxn>
                  <a:cxn ang="0">
                    <a:pos x="48" y="177"/>
                  </a:cxn>
                  <a:cxn ang="0">
                    <a:pos x="55" y="177"/>
                  </a:cxn>
                  <a:cxn ang="0">
                    <a:pos x="69" y="163"/>
                  </a:cxn>
                  <a:cxn ang="0">
                    <a:pos x="75" y="96"/>
                  </a:cxn>
                  <a:cxn ang="0">
                    <a:pos x="75" y="96"/>
                  </a:cxn>
                  <a:cxn ang="0">
                    <a:pos x="75" y="95"/>
                  </a:cxn>
                  <a:cxn ang="0">
                    <a:pos x="75" y="95"/>
                  </a:cxn>
                  <a:cxn ang="0">
                    <a:pos x="61" y="77"/>
                  </a:cxn>
                </a:cxnLst>
                <a:rect l="0" t="0" r="r" b="b"/>
                <a:pathLst>
                  <a:path w="75" h="177">
                    <a:moveTo>
                      <a:pt x="61" y="77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7" y="0"/>
                      <a:pt x="0" y="6"/>
                      <a:pt x="0" y="2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1"/>
                      <a:pt x="8" y="91"/>
                    </a:cubicBezTo>
                    <a:cubicBezTo>
                      <a:pt x="12" y="91"/>
                      <a:pt x="15" y="88"/>
                      <a:pt x="16" y="84"/>
                    </a:cubicBezTo>
                    <a:cubicBezTo>
                      <a:pt x="16" y="84"/>
                      <a:pt x="16" y="84"/>
                      <a:pt x="16" y="83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5"/>
                      <a:pt x="18" y="25"/>
                    </a:cubicBezTo>
                    <a:cubicBezTo>
                      <a:pt x="19" y="25"/>
                      <a:pt x="20" y="26"/>
                      <a:pt x="20" y="2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0" y="87"/>
                      <a:pt x="20" y="92"/>
                      <a:pt x="20" y="95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7" y="163"/>
                      <a:pt x="27" y="163"/>
                      <a:pt x="27" y="163"/>
                    </a:cubicBezTo>
                    <a:cubicBezTo>
                      <a:pt x="28" y="173"/>
                      <a:pt x="31" y="177"/>
                      <a:pt x="40" y="177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64" y="177"/>
                      <a:pt x="68" y="173"/>
                      <a:pt x="69" y="163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7" y="93"/>
                      <a:pt x="61" y="85"/>
                      <a:pt x="61" y="7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87788" y="2452688"/>
                <a:ext cx="266700" cy="4921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64" y="0"/>
                  </a:cxn>
                  <a:cxn ang="0">
                    <a:pos x="27" y="0"/>
                  </a:cxn>
                  <a:cxn ang="0">
                    <a:pos x="0" y="29"/>
                  </a:cxn>
                  <a:cxn ang="0">
                    <a:pos x="0" y="32"/>
                  </a:cxn>
                  <a:cxn ang="0">
                    <a:pos x="0" y="54"/>
                  </a:cxn>
                  <a:cxn ang="0">
                    <a:pos x="0" y="74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11" y="122"/>
                  </a:cxn>
                  <a:cxn ang="0">
                    <a:pos x="21" y="113"/>
                  </a:cxn>
                  <a:cxn ang="0">
                    <a:pos x="21" y="112"/>
                  </a:cxn>
                  <a:cxn ang="0">
                    <a:pos x="21" y="36"/>
                  </a:cxn>
                  <a:cxn ang="0">
                    <a:pos x="24" y="33"/>
                  </a:cxn>
                  <a:cxn ang="0">
                    <a:pos x="27" y="36"/>
                  </a:cxn>
                  <a:cxn ang="0">
                    <a:pos x="27" y="116"/>
                  </a:cxn>
                  <a:cxn ang="0">
                    <a:pos x="27" y="128"/>
                  </a:cxn>
                  <a:cxn ang="0">
                    <a:pos x="27" y="128"/>
                  </a:cxn>
                  <a:cxn ang="0">
                    <a:pos x="27" y="128"/>
                  </a:cxn>
                  <a:cxn ang="0">
                    <a:pos x="36" y="219"/>
                  </a:cxn>
                  <a:cxn ang="0">
                    <a:pos x="54" y="238"/>
                  </a:cxn>
                  <a:cxn ang="0">
                    <a:pos x="64" y="238"/>
                  </a:cxn>
                  <a:cxn ang="0">
                    <a:pos x="74" y="238"/>
                  </a:cxn>
                  <a:cxn ang="0">
                    <a:pos x="92" y="219"/>
                  </a:cxn>
                  <a:cxn ang="0">
                    <a:pos x="101" y="128"/>
                  </a:cxn>
                  <a:cxn ang="0">
                    <a:pos x="101" y="128"/>
                  </a:cxn>
                  <a:cxn ang="0">
                    <a:pos x="101" y="128"/>
                  </a:cxn>
                  <a:cxn ang="0">
                    <a:pos x="101" y="116"/>
                  </a:cxn>
                  <a:cxn ang="0">
                    <a:pos x="101" y="36"/>
                  </a:cxn>
                  <a:cxn ang="0">
                    <a:pos x="104" y="33"/>
                  </a:cxn>
                  <a:cxn ang="0">
                    <a:pos x="106" y="36"/>
                  </a:cxn>
                  <a:cxn ang="0">
                    <a:pos x="106" y="112"/>
                  </a:cxn>
                  <a:cxn ang="0">
                    <a:pos x="107" y="113"/>
                  </a:cxn>
                  <a:cxn ang="0">
                    <a:pos x="117" y="122"/>
                  </a:cxn>
                  <a:cxn ang="0">
                    <a:pos x="128" y="112"/>
                  </a:cxn>
                  <a:cxn ang="0">
                    <a:pos x="128" y="112"/>
                  </a:cxn>
                  <a:cxn ang="0">
                    <a:pos x="128" y="54"/>
                  </a:cxn>
                  <a:cxn ang="0">
                    <a:pos x="128" y="32"/>
                  </a:cxn>
                  <a:cxn ang="0">
                    <a:pos x="128" y="29"/>
                  </a:cxn>
                  <a:cxn ang="0">
                    <a:pos x="101" y="0"/>
                  </a:cxn>
                </a:cxnLst>
                <a:rect l="0" t="0" r="r" b="b"/>
                <a:pathLst>
                  <a:path w="128" h="238">
                    <a:moveTo>
                      <a:pt x="101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0" y="0"/>
                      <a:pt x="0" y="8"/>
                      <a:pt x="0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8"/>
                      <a:pt x="5" y="122"/>
                      <a:pt x="11" y="122"/>
                    </a:cubicBezTo>
                    <a:cubicBezTo>
                      <a:pt x="16" y="122"/>
                      <a:pt x="20" y="119"/>
                      <a:pt x="21" y="113"/>
                    </a:cubicBezTo>
                    <a:cubicBezTo>
                      <a:pt x="21" y="113"/>
                      <a:pt x="21" y="112"/>
                      <a:pt x="21" y="11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4"/>
                      <a:pt x="23" y="33"/>
                      <a:pt x="24" y="33"/>
                    </a:cubicBezTo>
                    <a:cubicBezTo>
                      <a:pt x="26" y="33"/>
                      <a:pt x="27" y="34"/>
                      <a:pt x="27" y="3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23"/>
                      <a:pt x="27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36" y="219"/>
                      <a:pt x="36" y="219"/>
                      <a:pt x="36" y="219"/>
                    </a:cubicBezTo>
                    <a:cubicBezTo>
                      <a:pt x="37" y="233"/>
                      <a:pt x="42" y="238"/>
                      <a:pt x="54" y="238"/>
                    </a:cubicBezTo>
                    <a:cubicBezTo>
                      <a:pt x="64" y="238"/>
                      <a:pt x="64" y="238"/>
                      <a:pt x="64" y="238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86" y="238"/>
                      <a:pt x="91" y="233"/>
                      <a:pt x="92" y="219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8"/>
                      <a:pt x="101" y="128"/>
                      <a:pt x="101" y="128"/>
                    </a:cubicBezTo>
                    <a:cubicBezTo>
                      <a:pt x="101" y="123"/>
                      <a:pt x="101" y="116"/>
                      <a:pt x="101" y="116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1" y="34"/>
                      <a:pt x="102" y="33"/>
                      <a:pt x="104" y="33"/>
                    </a:cubicBezTo>
                    <a:cubicBezTo>
                      <a:pt x="105" y="33"/>
                      <a:pt x="106" y="34"/>
                      <a:pt x="106" y="36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6" y="112"/>
                      <a:pt x="107" y="113"/>
                      <a:pt x="107" y="113"/>
                    </a:cubicBezTo>
                    <a:cubicBezTo>
                      <a:pt x="107" y="119"/>
                      <a:pt x="112" y="122"/>
                      <a:pt x="117" y="122"/>
                    </a:cubicBezTo>
                    <a:cubicBezTo>
                      <a:pt x="123" y="122"/>
                      <a:pt x="128" y="118"/>
                      <a:pt x="128" y="112"/>
                    </a:cubicBezTo>
                    <a:cubicBezTo>
                      <a:pt x="128" y="112"/>
                      <a:pt x="128" y="112"/>
                      <a:pt x="128" y="112"/>
                    </a:cubicBezTo>
                    <a:cubicBezTo>
                      <a:pt x="128" y="54"/>
                      <a:pt x="128" y="54"/>
                      <a:pt x="128" y="54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8"/>
                      <a:pt x="118" y="0"/>
                      <a:pt x="101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sp>
        <p:nvSpPr>
          <p:cNvPr id="53" name="Round Diagonal Corner Rectangle 52"/>
          <p:cNvSpPr/>
          <p:nvPr/>
        </p:nvSpPr>
        <p:spPr>
          <a:xfrm flipH="1">
            <a:off x="2428564" y="497844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Recruiting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759211" y="4062294"/>
            <a:ext cx="960244" cy="679751"/>
            <a:chOff x="1981200" y="3374165"/>
            <a:chExt cx="752476" cy="532673"/>
          </a:xfrm>
          <a:solidFill>
            <a:schemeClr val="tx2"/>
          </a:solidFill>
        </p:grpSpPr>
        <p:grpSp>
          <p:nvGrpSpPr>
            <p:cNvPr id="56" name="Group 117"/>
            <p:cNvGrpSpPr/>
            <p:nvPr/>
          </p:nvGrpSpPr>
          <p:grpSpPr>
            <a:xfrm>
              <a:off x="1981200" y="3506788"/>
              <a:ext cx="752476" cy="400050"/>
              <a:chOff x="585788" y="3506788"/>
              <a:chExt cx="752476" cy="400050"/>
            </a:xfrm>
            <a:grpFill/>
          </p:grpSpPr>
          <p:sp>
            <p:nvSpPr>
              <p:cNvPr id="58" name="Oval 20"/>
              <p:cNvSpPr>
                <a:spLocks noChangeArrowheads="1"/>
              </p:cNvSpPr>
              <p:nvPr/>
            </p:nvSpPr>
            <p:spPr bwMode="auto">
              <a:xfrm>
                <a:off x="641351" y="3524251"/>
                <a:ext cx="138113" cy="1428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" name="Freeform 21"/>
              <p:cNvSpPr>
                <a:spLocks/>
              </p:cNvSpPr>
              <p:nvPr/>
            </p:nvSpPr>
            <p:spPr bwMode="auto">
              <a:xfrm>
                <a:off x="585788" y="3684588"/>
                <a:ext cx="246063" cy="112713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82" y="12"/>
                  </a:cxn>
                  <a:cxn ang="0">
                    <a:pos x="97" y="12"/>
                  </a:cxn>
                  <a:cxn ang="0">
                    <a:pos x="82" y="0"/>
                  </a:cxn>
                  <a:cxn ang="0">
                    <a:pos x="0" y="0"/>
                  </a:cxn>
                  <a:cxn ang="0">
                    <a:pos x="0" y="28"/>
                  </a:cxn>
                  <a:cxn ang="0">
                    <a:pos x="17" y="44"/>
                  </a:cxn>
                  <a:cxn ang="0">
                    <a:pos x="43" y="44"/>
                  </a:cxn>
                  <a:cxn ang="0">
                    <a:pos x="56" y="44"/>
                  </a:cxn>
                  <a:cxn ang="0">
                    <a:pos x="70" y="44"/>
                  </a:cxn>
                  <a:cxn ang="0">
                    <a:pos x="70" y="12"/>
                  </a:cxn>
                </a:cxnLst>
                <a:rect l="0" t="0" r="r" b="b"/>
                <a:pathLst>
                  <a:path w="97" h="44">
                    <a:moveTo>
                      <a:pt x="70" y="12"/>
                    </a:moveTo>
                    <a:cubicBezTo>
                      <a:pt x="82" y="12"/>
                      <a:pt x="82" y="12"/>
                      <a:pt x="82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5" y="5"/>
                      <a:pt x="89" y="0"/>
                      <a:pt x="82" y="0"/>
                    </a:cubicBezTo>
                    <a:cubicBezTo>
                      <a:pt x="82" y="0"/>
                      <a:pt x="82" y="0"/>
                      <a:pt x="0" y="0"/>
                    </a:cubicBezTo>
                    <a:cubicBezTo>
                      <a:pt x="0" y="0"/>
                      <a:pt x="0" y="0"/>
                      <a:pt x="0" y="28"/>
                    </a:cubicBezTo>
                    <a:cubicBezTo>
                      <a:pt x="0" y="37"/>
                      <a:pt x="7" y="44"/>
                      <a:pt x="17" y="44"/>
                    </a:cubicBezTo>
                    <a:cubicBezTo>
                      <a:pt x="17" y="44"/>
                      <a:pt x="17" y="44"/>
                      <a:pt x="43" y="44"/>
                    </a:cubicBezTo>
                    <a:cubicBezTo>
                      <a:pt x="43" y="44"/>
                      <a:pt x="43" y="44"/>
                      <a:pt x="56" y="44"/>
                    </a:cubicBezTo>
                    <a:cubicBezTo>
                      <a:pt x="56" y="44"/>
                      <a:pt x="56" y="44"/>
                      <a:pt x="70" y="44"/>
                    </a:cubicBezTo>
                    <a:lnTo>
                      <a:pt x="70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" name="Oval 22"/>
              <p:cNvSpPr>
                <a:spLocks noChangeArrowheads="1"/>
              </p:cNvSpPr>
              <p:nvPr/>
            </p:nvSpPr>
            <p:spPr bwMode="auto">
              <a:xfrm>
                <a:off x="1144588" y="3524251"/>
                <a:ext cx="136525" cy="1428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" name="Freeform 23"/>
              <p:cNvSpPr>
                <a:spLocks/>
              </p:cNvSpPr>
              <p:nvPr/>
            </p:nvSpPr>
            <p:spPr bwMode="auto">
              <a:xfrm>
                <a:off x="1089026" y="3684588"/>
                <a:ext cx="249238" cy="11271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" y="12"/>
                  </a:cxn>
                  <a:cxn ang="0">
                    <a:pos x="37" y="44"/>
                  </a:cxn>
                  <a:cxn ang="0">
                    <a:pos x="43" y="44"/>
                  </a:cxn>
                  <a:cxn ang="0">
                    <a:pos x="56" y="44"/>
                  </a:cxn>
                  <a:cxn ang="0">
                    <a:pos x="98" y="44"/>
                  </a:cxn>
                  <a:cxn ang="0">
                    <a:pos x="98" y="16"/>
                  </a:cxn>
                  <a:cxn ang="0">
                    <a:pos x="82" y="0"/>
                  </a:cxn>
                </a:cxnLst>
                <a:rect l="0" t="0" r="r" b="b"/>
                <a:pathLst>
                  <a:path w="98" h="44">
                    <a:moveTo>
                      <a:pt x="82" y="0"/>
                    </a:moveTo>
                    <a:cubicBezTo>
                      <a:pt x="82" y="0"/>
                      <a:pt x="82" y="0"/>
                      <a:pt x="0" y="0"/>
                    </a:cubicBezTo>
                    <a:cubicBezTo>
                      <a:pt x="0" y="0"/>
                      <a:pt x="0" y="0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1" y="12"/>
                      <a:pt x="36" y="25"/>
                      <a:pt x="37" y="44"/>
                    </a:cubicBezTo>
                    <a:cubicBezTo>
                      <a:pt x="39" y="44"/>
                      <a:pt x="41" y="44"/>
                      <a:pt x="43" y="44"/>
                    </a:cubicBezTo>
                    <a:cubicBezTo>
                      <a:pt x="43" y="44"/>
                      <a:pt x="43" y="44"/>
                      <a:pt x="56" y="44"/>
                    </a:cubicBezTo>
                    <a:cubicBezTo>
                      <a:pt x="56" y="44"/>
                      <a:pt x="56" y="44"/>
                      <a:pt x="98" y="44"/>
                    </a:cubicBezTo>
                    <a:cubicBezTo>
                      <a:pt x="98" y="44"/>
                      <a:pt x="98" y="44"/>
                      <a:pt x="98" y="16"/>
                    </a:cubicBezTo>
                    <a:cubicBezTo>
                      <a:pt x="98" y="7"/>
                      <a:pt x="91" y="0"/>
                      <a:pt x="8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" name="Freeform 24"/>
              <p:cNvSpPr>
                <a:spLocks noEditPoints="1"/>
              </p:cNvSpPr>
              <p:nvPr/>
            </p:nvSpPr>
            <p:spPr bwMode="auto">
              <a:xfrm>
                <a:off x="793751" y="3506788"/>
                <a:ext cx="358775" cy="400050"/>
              </a:xfrm>
              <a:custGeom>
                <a:avLst/>
                <a:gdLst/>
                <a:ahLst/>
                <a:cxnLst>
                  <a:cxn ang="0">
                    <a:pos x="61" y="157"/>
                  </a:cxn>
                  <a:cxn ang="0">
                    <a:pos x="23" y="157"/>
                  </a:cxn>
                  <a:cxn ang="0">
                    <a:pos x="0" y="134"/>
                  </a:cxn>
                  <a:cxn ang="0">
                    <a:pos x="0" y="94"/>
                  </a:cxn>
                  <a:cxn ang="0">
                    <a:pos x="119" y="94"/>
                  </a:cxn>
                  <a:cxn ang="0">
                    <a:pos x="141" y="116"/>
                  </a:cxn>
                  <a:cxn ang="0">
                    <a:pos x="141" y="157"/>
                  </a:cxn>
                  <a:cxn ang="0">
                    <a:pos x="80" y="157"/>
                  </a:cxn>
                  <a:cxn ang="0">
                    <a:pos x="61" y="157"/>
                  </a:cxn>
                  <a:cxn ang="0">
                    <a:pos x="61" y="157"/>
                  </a:cxn>
                  <a:cxn ang="0">
                    <a:pos x="70" y="82"/>
                  </a:cxn>
                  <a:cxn ang="0">
                    <a:pos x="109" y="41"/>
                  </a:cxn>
                  <a:cxn ang="0">
                    <a:pos x="70" y="0"/>
                  </a:cxn>
                  <a:cxn ang="0">
                    <a:pos x="32" y="41"/>
                  </a:cxn>
                  <a:cxn ang="0">
                    <a:pos x="70" y="82"/>
                  </a:cxn>
                </a:cxnLst>
                <a:rect l="0" t="0" r="r" b="b"/>
                <a:pathLst>
                  <a:path w="141" h="157">
                    <a:moveTo>
                      <a:pt x="61" y="157"/>
                    </a:moveTo>
                    <a:cubicBezTo>
                      <a:pt x="23" y="157"/>
                      <a:pt x="23" y="157"/>
                      <a:pt x="23" y="157"/>
                    </a:cubicBezTo>
                    <a:cubicBezTo>
                      <a:pt x="10" y="157"/>
                      <a:pt x="0" y="147"/>
                      <a:pt x="0" y="13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19" y="94"/>
                      <a:pt x="119" y="94"/>
                      <a:pt x="119" y="94"/>
                    </a:cubicBezTo>
                    <a:cubicBezTo>
                      <a:pt x="131" y="94"/>
                      <a:pt x="141" y="103"/>
                      <a:pt x="141" y="116"/>
                    </a:cubicBezTo>
                    <a:cubicBezTo>
                      <a:pt x="141" y="157"/>
                      <a:pt x="141" y="157"/>
                      <a:pt x="141" y="157"/>
                    </a:cubicBezTo>
                    <a:cubicBezTo>
                      <a:pt x="80" y="157"/>
                      <a:pt x="80" y="157"/>
                      <a:pt x="80" y="157"/>
                    </a:cubicBezTo>
                    <a:cubicBezTo>
                      <a:pt x="61" y="157"/>
                      <a:pt x="61" y="157"/>
                      <a:pt x="61" y="157"/>
                    </a:cubicBezTo>
                    <a:cubicBezTo>
                      <a:pt x="61" y="157"/>
                      <a:pt x="61" y="157"/>
                      <a:pt x="61" y="157"/>
                    </a:cubicBezTo>
                    <a:close/>
                    <a:moveTo>
                      <a:pt x="70" y="82"/>
                    </a:moveTo>
                    <a:cubicBezTo>
                      <a:pt x="98" y="82"/>
                      <a:pt x="109" y="70"/>
                      <a:pt x="109" y="41"/>
                    </a:cubicBezTo>
                    <a:cubicBezTo>
                      <a:pt x="109" y="11"/>
                      <a:pt x="98" y="0"/>
                      <a:pt x="70" y="0"/>
                    </a:cubicBezTo>
                    <a:cubicBezTo>
                      <a:pt x="43" y="0"/>
                      <a:pt x="32" y="11"/>
                      <a:pt x="32" y="41"/>
                    </a:cubicBezTo>
                    <a:cubicBezTo>
                      <a:pt x="32" y="70"/>
                      <a:pt x="43" y="82"/>
                      <a:pt x="70" y="8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57" name="Freeform 39"/>
            <p:cNvSpPr>
              <a:spLocks/>
            </p:cNvSpPr>
            <p:nvPr/>
          </p:nvSpPr>
          <p:spPr bwMode="auto">
            <a:xfrm>
              <a:off x="2090468" y="3374165"/>
              <a:ext cx="532299" cy="93004"/>
            </a:xfrm>
            <a:custGeom>
              <a:avLst/>
              <a:gdLst/>
              <a:ahLst/>
              <a:cxnLst>
                <a:cxn ang="0">
                  <a:pos x="14" y="33"/>
                </a:cxn>
                <a:cxn ang="0">
                  <a:pos x="14" y="13"/>
                </a:cxn>
                <a:cxn ang="0">
                  <a:pos x="89" y="13"/>
                </a:cxn>
                <a:cxn ang="0">
                  <a:pos x="89" y="33"/>
                </a:cxn>
                <a:cxn ang="0">
                  <a:pos x="103" y="33"/>
                </a:cxn>
                <a:cxn ang="0">
                  <a:pos x="103" y="13"/>
                </a:cxn>
                <a:cxn ang="0">
                  <a:pos x="174" y="13"/>
                </a:cxn>
                <a:cxn ang="0">
                  <a:pos x="174" y="33"/>
                </a:cxn>
                <a:cxn ang="0">
                  <a:pos x="187" y="33"/>
                </a:cxn>
                <a:cxn ang="0">
                  <a:pos x="187" y="0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14" y="33"/>
                </a:cxn>
              </a:cxnLst>
              <a:rect l="0" t="0" r="r" b="b"/>
              <a:pathLst>
                <a:path w="187" h="33">
                  <a:moveTo>
                    <a:pt x="14" y="3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21"/>
                    <a:pt x="89" y="28"/>
                    <a:pt x="89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62" y="13"/>
                    <a:pt x="174" y="13"/>
                    <a:pt x="174" y="13"/>
                  </a:cubicBezTo>
                  <a:cubicBezTo>
                    <a:pt x="174" y="18"/>
                    <a:pt x="174" y="26"/>
                    <a:pt x="174" y="33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15"/>
                    <a:pt x="187" y="0"/>
                    <a:pt x="187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14"/>
                    <a:pt x="0" y="25"/>
                    <a:pt x="0" y="33"/>
                  </a:cubicBezTo>
                  <a:lnTo>
                    <a:pt x="14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3" name="Round Diagonal Corner Rectangle 62"/>
          <p:cNvSpPr/>
          <p:nvPr/>
        </p:nvSpPr>
        <p:spPr>
          <a:xfrm flipH="1">
            <a:off x="2428564" y="286795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Supplier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70" name="Group 84"/>
          <p:cNvGrpSpPr/>
          <p:nvPr/>
        </p:nvGrpSpPr>
        <p:grpSpPr>
          <a:xfrm>
            <a:off x="2799266" y="2266459"/>
            <a:ext cx="880133" cy="512539"/>
            <a:chOff x="10469800" y="2785084"/>
            <a:chExt cx="935038" cy="544512"/>
          </a:xfrm>
          <a:solidFill>
            <a:schemeClr val="tx2"/>
          </a:solidFill>
        </p:grpSpPr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10469800" y="2785084"/>
              <a:ext cx="627063" cy="393700"/>
            </a:xfrm>
            <a:custGeom>
              <a:avLst/>
              <a:gdLst/>
              <a:ahLst/>
              <a:cxnLst>
                <a:cxn ang="0">
                  <a:pos x="149" y="2"/>
                </a:cxn>
                <a:cxn ang="0">
                  <a:pos x="28" y="2"/>
                </a:cxn>
                <a:cxn ang="0">
                  <a:pos x="23" y="2"/>
                </a:cxn>
                <a:cxn ang="0">
                  <a:pos x="0" y="2"/>
                </a:cxn>
                <a:cxn ang="0">
                  <a:pos x="0" y="24"/>
                </a:cxn>
                <a:cxn ang="0">
                  <a:pos x="0" y="42"/>
                </a:cxn>
                <a:cxn ang="0">
                  <a:pos x="0" y="85"/>
                </a:cxn>
                <a:cxn ang="0">
                  <a:pos x="23" y="103"/>
                </a:cxn>
                <a:cxn ang="0">
                  <a:pos x="126" y="103"/>
                </a:cxn>
                <a:cxn ang="0">
                  <a:pos x="149" y="103"/>
                </a:cxn>
                <a:cxn ang="0">
                  <a:pos x="167" y="103"/>
                </a:cxn>
                <a:cxn ang="0">
                  <a:pos x="167" y="85"/>
                </a:cxn>
                <a:cxn ang="0">
                  <a:pos x="167" y="50"/>
                </a:cxn>
                <a:cxn ang="0">
                  <a:pos x="167" y="24"/>
                </a:cxn>
                <a:cxn ang="0">
                  <a:pos x="149" y="2"/>
                </a:cxn>
              </a:cxnLst>
              <a:rect l="0" t="0" r="r" b="b"/>
              <a:pathLst>
                <a:path w="167" h="103">
                  <a:moveTo>
                    <a:pt x="149" y="2"/>
                  </a:moveTo>
                  <a:cubicBezTo>
                    <a:pt x="10" y="2"/>
                    <a:pt x="28" y="2"/>
                    <a:pt x="28" y="2"/>
                  </a:cubicBezTo>
                  <a:cubicBezTo>
                    <a:pt x="0" y="2"/>
                    <a:pt x="23" y="2"/>
                    <a:pt x="2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0"/>
                    <a:pt x="0" y="42"/>
                    <a:pt x="0" y="42"/>
                  </a:cubicBezTo>
                  <a:cubicBezTo>
                    <a:pt x="0" y="98"/>
                    <a:pt x="0" y="85"/>
                    <a:pt x="0" y="85"/>
                  </a:cubicBezTo>
                  <a:cubicBezTo>
                    <a:pt x="0" y="94"/>
                    <a:pt x="10" y="103"/>
                    <a:pt x="23" y="103"/>
                  </a:cubicBezTo>
                  <a:cubicBezTo>
                    <a:pt x="167" y="103"/>
                    <a:pt x="126" y="103"/>
                    <a:pt x="126" y="103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85"/>
                    <a:pt x="167" y="85"/>
                    <a:pt x="167" y="85"/>
                  </a:cubicBezTo>
                  <a:cubicBezTo>
                    <a:pt x="167" y="35"/>
                    <a:pt x="167" y="50"/>
                    <a:pt x="167" y="50"/>
                  </a:cubicBezTo>
                  <a:cubicBezTo>
                    <a:pt x="167" y="0"/>
                    <a:pt x="167" y="24"/>
                    <a:pt x="167" y="24"/>
                  </a:cubicBezTo>
                  <a:cubicBezTo>
                    <a:pt x="167" y="11"/>
                    <a:pt x="158" y="2"/>
                    <a:pt x="149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Oval 22"/>
            <p:cNvSpPr>
              <a:spLocks noChangeArrowheads="1"/>
            </p:cNvSpPr>
            <p:nvPr/>
          </p:nvSpPr>
          <p:spPr bwMode="auto">
            <a:xfrm>
              <a:off x="10579337" y="3212121"/>
              <a:ext cx="115888" cy="1174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Oval 23"/>
            <p:cNvSpPr>
              <a:spLocks noChangeArrowheads="1"/>
            </p:cNvSpPr>
            <p:nvPr/>
          </p:nvSpPr>
          <p:spPr bwMode="auto">
            <a:xfrm>
              <a:off x="10728562" y="3212121"/>
              <a:ext cx="117475" cy="1174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24"/>
            <p:cNvSpPr>
              <a:spLocks noEditPoints="1"/>
            </p:cNvSpPr>
            <p:nvPr/>
          </p:nvSpPr>
          <p:spPr bwMode="auto">
            <a:xfrm>
              <a:off x="10876200" y="2888271"/>
              <a:ext cx="528638" cy="339725"/>
            </a:xfrm>
            <a:custGeom>
              <a:avLst/>
              <a:gdLst/>
              <a:ahLst/>
              <a:cxnLst>
                <a:cxn ang="0">
                  <a:pos x="124" y="37"/>
                </a:cxn>
                <a:cxn ang="0">
                  <a:pos x="113" y="37"/>
                </a:cxn>
                <a:cxn ang="0">
                  <a:pos x="113" y="20"/>
                </a:cxn>
                <a:cxn ang="0">
                  <a:pos x="90" y="0"/>
                </a:cxn>
                <a:cxn ang="0">
                  <a:pos x="64" y="0"/>
                </a:cxn>
                <a:cxn ang="0">
                  <a:pos x="64" y="37"/>
                </a:cxn>
                <a:cxn ang="0">
                  <a:pos x="64" y="37"/>
                </a:cxn>
                <a:cxn ang="0">
                  <a:pos x="64" y="81"/>
                </a:cxn>
                <a:cxn ang="0">
                  <a:pos x="0" y="81"/>
                </a:cxn>
                <a:cxn ang="0">
                  <a:pos x="21" y="89"/>
                </a:cxn>
                <a:cxn ang="0">
                  <a:pos x="72" y="89"/>
                </a:cxn>
                <a:cxn ang="0">
                  <a:pos x="89" y="80"/>
                </a:cxn>
                <a:cxn ang="0">
                  <a:pos x="107" y="89"/>
                </a:cxn>
                <a:cxn ang="0">
                  <a:pos x="113" y="89"/>
                </a:cxn>
                <a:cxn ang="0">
                  <a:pos x="124" y="89"/>
                </a:cxn>
                <a:cxn ang="0">
                  <a:pos x="141" y="89"/>
                </a:cxn>
                <a:cxn ang="0">
                  <a:pos x="141" y="77"/>
                </a:cxn>
                <a:cxn ang="0">
                  <a:pos x="141" y="54"/>
                </a:cxn>
                <a:cxn ang="0">
                  <a:pos x="141" y="54"/>
                </a:cxn>
                <a:cxn ang="0">
                  <a:pos x="141" y="53"/>
                </a:cxn>
                <a:cxn ang="0">
                  <a:pos x="141" y="52"/>
                </a:cxn>
                <a:cxn ang="0">
                  <a:pos x="124" y="37"/>
                </a:cxn>
                <a:cxn ang="0">
                  <a:pos x="74" y="10"/>
                </a:cxn>
                <a:cxn ang="0">
                  <a:pos x="90" y="10"/>
                </a:cxn>
                <a:cxn ang="0">
                  <a:pos x="103" y="20"/>
                </a:cxn>
                <a:cxn ang="0">
                  <a:pos x="103" y="37"/>
                </a:cxn>
                <a:cxn ang="0">
                  <a:pos x="74" y="37"/>
                </a:cxn>
                <a:cxn ang="0">
                  <a:pos x="74" y="10"/>
                </a:cxn>
              </a:cxnLst>
              <a:rect l="0" t="0" r="r" b="b"/>
              <a:pathLst>
                <a:path w="141" h="89">
                  <a:moveTo>
                    <a:pt x="124" y="37"/>
                  </a:moveTo>
                  <a:cubicBezTo>
                    <a:pt x="120" y="37"/>
                    <a:pt x="116" y="37"/>
                    <a:pt x="113" y="37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3" y="8"/>
                    <a:pt x="101" y="0"/>
                    <a:pt x="9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" y="85"/>
                    <a:pt x="10" y="89"/>
                    <a:pt x="21" y="89"/>
                  </a:cubicBezTo>
                  <a:cubicBezTo>
                    <a:pt x="42" y="89"/>
                    <a:pt x="59" y="89"/>
                    <a:pt x="72" y="89"/>
                  </a:cubicBezTo>
                  <a:cubicBezTo>
                    <a:pt x="76" y="84"/>
                    <a:pt x="82" y="80"/>
                    <a:pt x="89" y="80"/>
                  </a:cubicBezTo>
                  <a:cubicBezTo>
                    <a:pt x="97" y="80"/>
                    <a:pt x="103" y="84"/>
                    <a:pt x="107" y="89"/>
                  </a:cubicBezTo>
                  <a:cubicBezTo>
                    <a:pt x="111" y="89"/>
                    <a:pt x="112" y="89"/>
                    <a:pt x="113" y="89"/>
                  </a:cubicBezTo>
                  <a:cubicBezTo>
                    <a:pt x="124" y="89"/>
                    <a:pt x="124" y="89"/>
                    <a:pt x="124" y="89"/>
                  </a:cubicBezTo>
                  <a:cubicBezTo>
                    <a:pt x="141" y="89"/>
                    <a:pt x="141" y="89"/>
                    <a:pt x="141" y="89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41" y="62"/>
                    <a:pt x="141" y="56"/>
                    <a:pt x="141" y="54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41" y="52"/>
                    <a:pt x="141" y="52"/>
                    <a:pt x="141" y="52"/>
                  </a:cubicBezTo>
                  <a:cubicBezTo>
                    <a:pt x="141" y="43"/>
                    <a:pt x="132" y="37"/>
                    <a:pt x="124" y="37"/>
                  </a:cubicBezTo>
                  <a:close/>
                  <a:moveTo>
                    <a:pt x="74" y="10"/>
                  </a:moveTo>
                  <a:cubicBezTo>
                    <a:pt x="90" y="10"/>
                    <a:pt x="90" y="10"/>
                    <a:pt x="90" y="10"/>
                  </a:cubicBezTo>
                  <a:cubicBezTo>
                    <a:pt x="96" y="10"/>
                    <a:pt x="103" y="14"/>
                    <a:pt x="103" y="20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92" y="37"/>
                    <a:pt x="83" y="37"/>
                    <a:pt x="74" y="37"/>
                  </a:cubicBezTo>
                  <a:lnTo>
                    <a:pt x="7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Oval 25"/>
            <p:cNvSpPr>
              <a:spLocks noChangeArrowheads="1"/>
            </p:cNvSpPr>
            <p:nvPr/>
          </p:nvSpPr>
          <p:spPr bwMode="auto">
            <a:xfrm>
              <a:off x="11154012" y="3212121"/>
              <a:ext cx="115888" cy="1174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4" name="Round Diagonal Corner Rectangle 63"/>
          <p:cNvSpPr/>
          <p:nvPr/>
        </p:nvSpPr>
        <p:spPr>
          <a:xfrm flipH="1">
            <a:off x="4327207" y="286795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Student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811077" y="1875689"/>
            <a:ext cx="653795" cy="905609"/>
            <a:chOff x="3605213" y="3444875"/>
            <a:chExt cx="449263" cy="622301"/>
          </a:xfrm>
          <a:solidFill>
            <a:schemeClr val="tx2"/>
          </a:solidFill>
        </p:grpSpPr>
        <p:sp>
          <p:nvSpPr>
            <p:cNvPr id="77" name="Freeform 28"/>
            <p:cNvSpPr>
              <a:spLocks/>
            </p:cNvSpPr>
            <p:nvPr/>
          </p:nvSpPr>
          <p:spPr bwMode="auto">
            <a:xfrm>
              <a:off x="3605213" y="3865563"/>
              <a:ext cx="449263" cy="201613"/>
            </a:xfrm>
            <a:custGeom>
              <a:avLst/>
              <a:gdLst/>
              <a:ahLst/>
              <a:cxnLst>
                <a:cxn ang="0">
                  <a:pos x="108" y="111"/>
                </a:cxn>
                <a:cxn ang="0">
                  <a:pos x="41" y="111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207" y="0"/>
                </a:cxn>
                <a:cxn ang="0">
                  <a:pos x="247" y="40"/>
                </a:cxn>
                <a:cxn ang="0">
                  <a:pos x="247" y="111"/>
                </a:cxn>
                <a:cxn ang="0">
                  <a:pos x="140" y="111"/>
                </a:cxn>
                <a:cxn ang="0">
                  <a:pos x="108" y="111"/>
                </a:cxn>
                <a:cxn ang="0">
                  <a:pos x="108" y="111"/>
                </a:cxn>
              </a:cxnLst>
              <a:rect l="0" t="0" r="r" b="b"/>
              <a:pathLst>
                <a:path w="247" h="111">
                  <a:moveTo>
                    <a:pt x="108" y="111"/>
                  </a:moveTo>
                  <a:cubicBezTo>
                    <a:pt x="41" y="111"/>
                    <a:pt x="41" y="111"/>
                    <a:pt x="41" y="111"/>
                  </a:cubicBezTo>
                  <a:cubicBezTo>
                    <a:pt x="18" y="111"/>
                    <a:pt x="0" y="94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0" y="0"/>
                    <a:pt x="247" y="17"/>
                    <a:pt x="247" y="40"/>
                  </a:cubicBezTo>
                  <a:cubicBezTo>
                    <a:pt x="247" y="111"/>
                    <a:pt x="247" y="111"/>
                    <a:pt x="247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Freeform 29"/>
            <p:cNvSpPr>
              <a:spLocks/>
            </p:cNvSpPr>
            <p:nvPr/>
          </p:nvSpPr>
          <p:spPr bwMode="auto">
            <a:xfrm>
              <a:off x="3706813" y="3627438"/>
              <a:ext cx="246063" cy="201613"/>
            </a:xfrm>
            <a:custGeom>
              <a:avLst/>
              <a:gdLst/>
              <a:ahLst/>
              <a:cxnLst>
                <a:cxn ang="0">
                  <a:pos x="132" y="6"/>
                </a:cxn>
                <a:cxn ang="0">
                  <a:pos x="122" y="3"/>
                </a:cxn>
                <a:cxn ang="0">
                  <a:pos x="98" y="0"/>
                </a:cxn>
                <a:cxn ang="0">
                  <a:pos x="74" y="4"/>
                </a:cxn>
                <a:cxn ang="0">
                  <a:pos x="67" y="6"/>
                </a:cxn>
                <a:cxn ang="0">
                  <a:pos x="59" y="4"/>
                </a:cxn>
                <a:cxn ang="0">
                  <a:pos x="35" y="0"/>
                </a:cxn>
                <a:cxn ang="0">
                  <a:pos x="12" y="3"/>
                </a:cxn>
                <a:cxn ang="0">
                  <a:pos x="4" y="5"/>
                </a:cxn>
                <a:cxn ang="0">
                  <a:pos x="0" y="38"/>
                </a:cxn>
                <a:cxn ang="0">
                  <a:pos x="68" y="111"/>
                </a:cxn>
                <a:cxn ang="0">
                  <a:pos x="135" y="38"/>
                </a:cxn>
                <a:cxn ang="0">
                  <a:pos x="132" y="6"/>
                </a:cxn>
              </a:cxnLst>
              <a:rect l="0" t="0" r="r" b="b"/>
              <a:pathLst>
                <a:path w="135" h="111">
                  <a:moveTo>
                    <a:pt x="132" y="6"/>
                  </a:moveTo>
                  <a:cubicBezTo>
                    <a:pt x="122" y="3"/>
                    <a:pt x="122" y="3"/>
                    <a:pt x="122" y="3"/>
                  </a:cubicBezTo>
                  <a:cubicBezTo>
                    <a:pt x="116" y="1"/>
                    <a:pt x="107" y="0"/>
                    <a:pt x="98" y="0"/>
                  </a:cubicBezTo>
                  <a:cubicBezTo>
                    <a:pt x="84" y="0"/>
                    <a:pt x="76" y="2"/>
                    <a:pt x="74" y="4"/>
                  </a:cubicBezTo>
                  <a:cubicBezTo>
                    <a:pt x="74" y="4"/>
                    <a:pt x="71" y="6"/>
                    <a:pt x="67" y="6"/>
                  </a:cubicBezTo>
                  <a:cubicBezTo>
                    <a:pt x="63" y="6"/>
                    <a:pt x="59" y="4"/>
                    <a:pt x="59" y="4"/>
                  </a:cubicBezTo>
                  <a:cubicBezTo>
                    <a:pt x="57" y="2"/>
                    <a:pt x="49" y="0"/>
                    <a:pt x="35" y="0"/>
                  </a:cubicBezTo>
                  <a:cubicBezTo>
                    <a:pt x="26" y="0"/>
                    <a:pt x="18" y="1"/>
                    <a:pt x="12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4"/>
                    <a:pt x="0" y="25"/>
                    <a:pt x="0" y="38"/>
                  </a:cubicBezTo>
                  <a:cubicBezTo>
                    <a:pt x="0" y="89"/>
                    <a:pt x="19" y="111"/>
                    <a:pt x="68" y="111"/>
                  </a:cubicBezTo>
                  <a:cubicBezTo>
                    <a:pt x="116" y="111"/>
                    <a:pt x="135" y="89"/>
                    <a:pt x="135" y="38"/>
                  </a:cubicBezTo>
                  <a:cubicBezTo>
                    <a:pt x="135" y="26"/>
                    <a:pt x="134" y="15"/>
                    <a:pt x="13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Freeform 30"/>
            <p:cNvSpPr>
              <a:spLocks/>
            </p:cNvSpPr>
            <p:nvPr/>
          </p:nvSpPr>
          <p:spPr bwMode="auto">
            <a:xfrm>
              <a:off x="3713163" y="3511550"/>
              <a:ext cx="233363" cy="111125"/>
            </a:xfrm>
            <a:custGeom>
              <a:avLst/>
              <a:gdLst/>
              <a:ahLst/>
              <a:cxnLst>
                <a:cxn ang="0">
                  <a:pos x="64" y="61"/>
                </a:cxn>
                <a:cxn ang="0">
                  <a:pos x="129" y="57"/>
                </a:cxn>
                <a:cxn ang="0">
                  <a:pos x="129" y="27"/>
                </a:cxn>
                <a:cxn ang="0">
                  <a:pos x="65" y="0"/>
                </a:cxn>
                <a:cxn ang="0">
                  <a:pos x="0" y="29"/>
                </a:cxn>
                <a:cxn ang="0">
                  <a:pos x="0" y="57"/>
                </a:cxn>
                <a:cxn ang="0">
                  <a:pos x="64" y="61"/>
                </a:cxn>
              </a:cxnLst>
              <a:rect l="0" t="0" r="r" b="b"/>
              <a:pathLst>
                <a:path w="129" h="61">
                  <a:moveTo>
                    <a:pt x="64" y="61"/>
                  </a:moveTo>
                  <a:cubicBezTo>
                    <a:pt x="71" y="53"/>
                    <a:pt x="109" y="51"/>
                    <a:pt x="129" y="5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17" y="9"/>
                    <a:pt x="97" y="0"/>
                    <a:pt x="65" y="0"/>
                  </a:cubicBezTo>
                  <a:cubicBezTo>
                    <a:pt x="32" y="0"/>
                    <a:pt x="11" y="9"/>
                    <a:pt x="0" y="2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0" y="51"/>
                    <a:pt x="57" y="53"/>
                    <a:pt x="64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1"/>
            <p:cNvSpPr>
              <a:spLocks/>
            </p:cNvSpPr>
            <p:nvPr/>
          </p:nvSpPr>
          <p:spPr bwMode="auto">
            <a:xfrm>
              <a:off x="3619500" y="3444875"/>
              <a:ext cx="419100" cy="155575"/>
            </a:xfrm>
            <a:custGeom>
              <a:avLst/>
              <a:gdLst/>
              <a:ahLst/>
              <a:cxnLst>
                <a:cxn ang="0">
                  <a:pos x="132" y="90"/>
                </a:cxn>
                <a:cxn ang="0">
                  <a:pos x="72" y="98"/>
                </a:cxn>
                <a:cxn ang="0">
                  <a:pos x="0" y="64"/>
                </a:cxn>
                <a:cxn ang="0">
                  <a:pos x="132" y="0"/>
                </a:cxn>
                <a:cxn ang="0">
                  <a:pos x="264" y="64"/>
                </a:cxn>
                <a:cxn ang="0">
                  <a:pos x="193" y="98"/>
                </a:cxn>
                <a:cxn ang="0">
                  <a:pos x="132" y="90"/>
                </a:cxn>
              </a:cxnLst>
              <a:rect l="0" t="0" r="r" b="b"/>
              <a:pathLst>
                <a:path w="264" h="98">
                  <a:moveTo>
                    <a:pt x="132" y="90"/>
                  </a:moveTo>
                  <a:lnTo>
                    <a:pt x="72" y="98"/>
                  </a:lnTo>
                  <a:lnTo>
                    <a:pt x="0" y="64"/>
                  </a:lnTo>
                  <a:lnTo>
                    <a:pt x="132" y="0"/>
                  </a:lnTo>
                  <a:lnTo>
                    <a:pt x="264" y="64"/>
                  </a:lnTo>
                  <a:lnTo>
                    <a:pt x="193" y="98"/>
                  </a:lnTo>
                  <a:lnTo>
                    <a:pt x="132" y="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5" name="Round Diagonal Corner Rectangle 64"/>
          <p:cNvSpPr/>
          <p:nvPr/>
        </p:nvSpPr>
        <p:spPr>
          <a:xfrm flipH="1">
            <a:off x="8124492" y="286795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Contracts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8515620" y="2000737"/>
            <a:ext cx="839280" cy="687753"/>
            <a:chOff x="4973525" y="3468518"/>
            <a:chExt cx="693016" cy="567896"/>
          </a:xfrm>
          <a:solidFill>
            <a:schemeClr val="tx2"/>
          </a:solidFill>
        </p:grpSpPr>
        <p:grpSp>
          <p:nvGrpSpPr>
            <p:cNvPr id="83" name="Group 160"/>
            <p:cNvGrpSpPr/>
            <p:nvPr/>
          </p:nvGrpSpPr>
          <p:grpSpPr>
            <a:xfrm rot="16200000">
              <a:off x="5158914" y="3528788"/>
              <a:ext cx="322237" cy="693016"/>
              <a:chOff x="6072188" y="1939925"/>
              <a:chExt cx="495301" cy="1065213"/>
            </a:xfrm>
            <a:grpFill/>
          </p:grpSpPr>
          <p:sp>
            <p:nvSpPr>
              <p:cNvPr id="85" name="Rectangle 26"/>
              <p:cNvSpPr>
                <a:spLocks noChangeArrowheads="1"/>
              </p:cNvSpPr>
              <p:nvPr/>
            </p:nvSpPr>
            <p:spPr bwMode="auto">
              <a:xfrm>
                <a:off x="6223001" y="2860675"/>
                <a:ext cx="344488" cy="144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" name="Freeform 27"/>
              <p:cNvSpPr>
                <a:spLocks/>
              </p:cNvSpPr>
              <p:nvPr/>
            </p:nvSpPr>
            <p:spPr bwMode="auto">
              <a:xfrm>
                <a:off x="6072188" y="1939925"/>
                <a:ext cx="450850" cy="885825"/>
              </a:xfrm>
              <a:custGeom>
                <a:avLst/>
                <a:gdLst/>
                <a:ahLst/>
                <a:cxnLst>
                  <a:cxn ang="0">
                    <a:pos x="64" y="234"/>
                  </a:cxn>
                  <a:cxn ang="0">
                    <a:pos x="119" y="234"/>
                  </a:cxn>
                  <a:cxn ang="0">
                    <a:pos x="119" y="197"/>
                  </a:cxn>
                  <a:cxn ang="0">
                    <a:pos x="116" y="186"/>
                  </a:cxn>
                  <a:cxn ang="0">
                    <a:pos x="52" y="108"/>
                  </a:cxn>
                  <a:cxn ang="0">
                    <a:pos x="40" y="102"/>
                  </a:cxn>
                  <a:cxn ang="0">
                    <a:pos x="28" y="106"/>
                  </a:cxn>
                  <a:cxn ang="0">
                    <a:pos x="22" y="117"/>
                  </a:cxn>
                  <a:cxn ang="0">
                    <a:pos x="25" y="129"/>
                  </a:cxn>
                  <a:cxn ang="0">
                    <a:pos x="52" y="162"/>
                  </a:cxn>
                  <a:cxn ang="0">
                    <a:pos x="52" y="167"/>
                  </a:cxn>
                  <a:cxn ang="0">
                    <a:pos x="47" y="166"/>
                  </a:cxn>
                  <a:cxn ang="0">
                    <a:pos x="20" y="134"/>
                  </a:cxn>
                  <a:cxn ang="0">
                    <a:pos x="15" y="116"/>
                  </a:cxn>
                  <a:cxn ang="0">
                    <a:pos x="24" y="100"/>
                  </a:cxn>
                  <a:cxn ang="0">
                    <a:pos x="41" y="95"/>
                  </a:cxn>
                  <a:cxn ang="0">
                    <a:pos x="41" y="20"/>
                  </a:cxn>
                  <a:cxn ang="0">
                    <a:pos x="20" y="0"/>
                  </a:cxn>
                  <a:cxn ang="0">
                    <a:pos x="0" y="20"/>
                  </a:cxn>
                  <a:cxn ang="0">
                    <a:pos x="0" y="147"/>
                  </a:cxn>
                  <a:cxn ang="0">
                    <a:pos x="4" y="160"/>
                  </a:cxn>
                  <a:cxn ang="0">
                    <a:pos x="64" y="232"/>
                  </a:cxn>
                  <a:cxn ang="0">
                    <a:pos x="64" y="234"/>
                  </a:cxn>
                </a:cxnLst>
                <a:rect l="0" t="0" r="r" b="b"/>
                <a:pathLst>
                  <a:path w="119" h="234">
                    <a:moveTo>
                      <a:pt x="64" y="234"/>
                    </a:moveTo>
                    <a:cubicBezTo>
                      <a:pt x="119" y="234"/>
                      <a:pt x="119" y="234"/>
                      <a:pt x="119" y="234"/>
                    </a:cubicBezTo>
                    <a:cubicBezTo>
                      <a:pt x="119" y="197"/>
                      <a:pt x="119" y="197"/>
                      <a:pt x="119" y="197"/>
                    </a:cubicBezTo>
                    <a:cubicBezTo>
                      <a:pt x="119" y="193"/>
                      <a:pt x="118" y="189"/>
                      <a:pt x="116" y="186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49" y="104"/>
                      <a:pt x="45" y="102"/>
                      <a:pt x="40" y="102"/>
                    </a:cubicBezTo>
                    <a:cubicBezTo>
                      <a:pt x="36" y="101"/>
                      <a:pt x="31" y="103"/>
                      <a:pt x="28" y="106"/>
                    </a:cubicBezTo>
                    <a:cubicBezTo>
                      <a:pt x="24" y="108"/>
                      <a:pt x="22" y="112"/>
                      <a:pt x="22" y="117"/>
                    </a:cubicBezTo>
                    <a:cubicBezTo>
                      <a:pt x="21" y="121"/>
                      <a:pt x="23" y="126"/>
                      <a:pt x="25" y="129"/>
                    </a:cubicBezTo>
                    <a:cubicBezTo>
                      <a:pt x="52" y="162"/>
                      <a:pt x="52" y="162"/>
                      <a:pt x="52" y="162"/>
                    </a:cubicBezTo>
                    <a:cubicBezTo>
                      <a:pt x="53" y="164"/>
                      <a:pt x="53" y="166"/>
                      <a:pt x="52" y="167"/>
                    </a:cubicBezTo>
                    <a:cubicBezTo>
                      <a:pt x="50" y="168"/>
                      <a:pt x="48" y="168"/>
                      <a:pt x="47" y="166"/>
                    </a:cubicBezTo>
                    <a:cubicBezTo>
                      <a:pt x="20" y="134"/>
                      <a:pt x="20" y="134"/>
                      <a:pt x="20" y="134"/>
                    </a:cubicBezTo>
                    <a:cubicBezTo>
                      <a:pt x="16" y="129"/>
                      <a:pt x="14" y="123"/>
                      <a:pt x="15" y="116"/>
                    </a:cubicBezTo>
                    <a:cubicBezTo>
                      <a:pt x="16" y="110"/>
                      <a:pt x="19" y="104"/>
                      <a:pt x="24" y="100"/>
                    </a:cubicBezTo>
                    <a:cubicBezTo>
                      <a:pt x="28" y="96"/>
                      <a:pt x="35" y="94"/>
                      <a:pt x="41" y="95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9"/>
                      <a:pt x="32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1"/>
                      <a:pt x="2" y="156"/>
                      <a:pt x="4" y="160"/>
                    </a:cubicBezTo>
                    <a:cubicBezTo>
                      <a:pt x="64" y="232"/>
                      <a:pt x="64" y="232"/>
                      <a:pt x="64" y="232"/>
                    </a:cubicBezTo>
                    <a:lnTo>
                      <a:pt x="64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84" name="Freeform 35"/>
            <p:cNvSpPr>
              <a:spLocks noEditPoints="1"/>
            </p:cNvSpPr>
            <p:nvPr/>
          </p:nvSpPr>
          <p:spPr bwMode="auto">
            <a:xfrm>
              <a:off x="5047745" y="3468518"/>
              <a:ext cx="225282" cy="432273"/>
            </a:xfrm>
            <a:custGeom>
              <a:avLst/>
              <a:gdLst/>
              <a:ahLst/>
              <a:cxnLst>
                <a:cxn ang="0">
                  <a:pos x="33" y="165"/>
                </a:cxn>
                <a:cxn ang="0">
                  <a:pos x="20" y="164"/>
                </a:cxn>
                <a:cxn ang="0">
                  <a:pos x="10" y="161"/>
                </a:cxn>
                <a:cxn ang="0">
                  <a:pos x="3" y="157"/>
                </a:cxn>
                <a:cxn ang="0">
                  <a:pos x="2" y="152"/>
                </a:cxn>
                <a:cxn ang="0">
                  <a:pos x="2" y="136"/>
                </a:cxn>
                <a:cxn ang="0">
                  <a:pos x="10" y="137"/>
                </a:cxn>
                <a:cxn ang="0">
                  <a:pos x="19" y="137"/>
                </a:cxn>
                <a:cxn ang="0">
                  <a:pos x="28" y="138"/>
                </a:cxn>
                <a:cxn ang="0">
                  <a:pos x="36" y="138"/>
                </a:cxn>
                <a:cxn ang="0">
                  <a:pos x="38" y="105"/>
                </a:cxn>
                <a:cxn ang="0">
                  <a:pos x="20" y="98"/>
                </a:cxn>
                <a:cxn ang="0">
                  <a:pos x="9" y="89"/>
                </a:cxn>
                <a:cxn ang="0">
                  <a:pos x="2" y="78"/>
                </a:cxn>
                <a:cxn ang="0">
                  <a:pos x="0" y="64"/>
                </a:cxn>
                <a:cxn ang="0">
                  <a:pos x="3" y="44"/>
                </a:cxn>
                <a:cxn ang="0">
                  <a:pos x="12" y="31"/>
                </a:cxn>
                <a:cxn ang="0">
                  <a:pos x="27" y="24"/>
                </a:cxn>
                <a:cxn ang="0">
                  <a:pos x="45" y="21"/>
                </a:cxn>
                <a:cxn ang="0">
                  <a:pos x="46" y="0"/>
                </a:cxn>
                <a:cxn ang="0">
                  <a:pos x="57" y="0"/>
                </a:cxn>
                <a:cxn ang="0">
                  <a:pos x="62" y="2"/>
                </a:cxn>
                <a:cxn ang="0">
                  <a:pos x="63" y="7"/>
                </a:cxn>
                <a:cxn ang="0">
                  <a:pos x="62" y="20"/>
                </a:cxn>
                <a:cxn ang="0">
                  <a:pos x="75" y="22"/>
                </a:cxn>
                <a:cxn ang="0">
                  <a:pos x="84" y="25"/>
                </a:cxn>
                <a:cxn ang="0">
                  <a:pos x="90" y="30"/>
                </a:cxn>
                <a:cxn ang="0">
                  <a:pos x="91" y="36"/>
                </a:cxn>
                <a:cxn ang="0">
                  <a:pos x="91" y="49"/>
                </a:cxn>
                <a:cxn ang="0">
                  <a:pos x="76" y="48"/>
                </a:cxn>
                <a:cxn ang="0">
                  <a:pos x="60" y="47"/>
                </a:cxn>
                <a:cxn ang="0">
                  <a:pos x="57" y="79"/>
                </a:cxn>
                <a:cxn ang="0">
                  <a:pos x="75" y="87"/>
                </a:cxn>
                <a:cxn ang="0">
                  <a:pos x="87" y="95"/>
                </a:cxn>
                <a:cxn ang="0">
                  <a:pos x="94" y="106"/>
                </a:cxn>
                <a:cxn ang="0">
                  <a:pos x="96" y="122"/>
                </a:cxn>
                <a:cxn ang="0">
                  <a:pos x="93" y="141"/>
                </a:cxn>
                <a:cxn ang="0">
                  <a:pos x="85" y="155"/>
                </a:cxn>
                <a:cxn ang="0">
                  <a:pos x="71" y="162"/>
                </a:cxn>
                <a:cxn ang="0">
                  <a:pos x="50" y="165"/>
                </a:cxn>
                <a:cxn ang="0">
                  <a:pos x="49" y="187"/>
                </a:cxn>
                <a:cxn ang="0">
                  <a:pos x="38" y="187"/>
                </a:cxn>
                <a:cxn ang="0">
                  <a:pos x="33" y="185"/>
                </a:cxn>
                <a:cxn ang="0">
                  <a:pos x="32" y="180"/>
                </a:cxn>
                <a:cxn ang="0">
                  <a:pos x="33" y="165"/>
                </a:cxn>
                <a:cxn ang="0">
                  <a:pos x="29" y="62"/>
                </a:cxn>
                <a:cxn ang="0">
                  <a:pos x="31" y="71"/>
                </a:cxn>
                <a:cxn ang="0">
                  <a:pos x="40" y="76"/>
                </a:cxn>
                <a:cxn ang="0">
                  <a:pos x="42" y="48"/>
                </a:cxn>
                <a:cxn ang="0">
                  <a:pos x="32" y="52"/>
                </a:cxn>
                <a:cxn ang="0">
                  <a:pos x="29" y="62"/>
                </a:cxn>
                <a:cxn ang="0">
                  <a:pos x="67" y="123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53" y="137"/>
                </a:cxn>
                <a:cxn ang="0">
                  <a:pos x="64" y="133"/>
                </a:cxn>
                <a:cxn ang="0">
                  <a:pos x="67" y="123"/>
                </a:cxn>
              </a:cxnLst>
              <a:rect l="0" t="0" r="r" b="b"/>
              <a:pathLst>
                <a:path w="96" h="187">
                  <a:moveTo>
                    <a:pt x="33" y="165"/>
                  </a:moveTo>
                  <a:cubicBezTo>
                    <a:pt x="28" y="165"/>
                    <a:pt x="24" y="165"/>
                    <a:pt x="20" y="164"/>
                  </a:cubicBezTo>
                  <a:cubicBezTo>
                    <a:pt x="16" y="163"/>
                    <a:pt x="12" y="162"/>
                    <a:pt x="10" y="161"/>
                  </a:cubicBezTo>
                  <a:cubicBezTo>
                    <a:pt x="7" y="160"/>
                    <a:pt x="5" y="159"/>
                    <a:pt x="3" y="157"/>
                  </a:cubicBezTo>
                  <a:cubicBezTo>
                    <a:pt x="2" y="156"/>
                    <a:pt x="2" y="154"/>
                    <a:pt x="2" y="152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4" y="137"/>
                    <a:pt x="7" y="137"/>
                    <a:pt x="10" y="137"/>
                  </a:cubicBezTo>
                  <a:cubicBezTo>
                    <a:pt x="13" y="137"/>
                    <a:pt x="16" y="137"/>
                    <a:pt x="19" y="137"/>
                  </a:cubicBezTo>
                  <a:cubicBezTo>
                    <a:pt x="22" y="137"/>
                    <a:pt x="25" y="138"/>
                    <a:pt x="28" y="138"/>
                  </a:cubicBezTo>
                  <a:cubicBezTo>
                    <a:pt x="31" y="138"/>
                    <a:pt x="33" y="138"/>
                    <a:pt x="36" y="138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1" y="103"/>
                    <a:pt x="25" y="101"/>
                    <a:pt x="20" y="98"/>
                  </a:cubicBezTo>
                  <a:cubicBezTo>
                    <a:pt x="16" y="95"/>
                    <a:pt x="12" y="92"/>
                    <a:pt x="9" y="89"/>
                  </a:cubicBezTo>
                  <a:cubicBezTo>
                    <a:pt x="6" y="86"/>
                    <a:pt x="3" y="82"/>
                    <a:pt x="2" y="78"/>
                  </a:cubicBezTo>
                  <a:cubicBezTo>
                    <a:pt x="1" y="74"/>
                    <a:pt x="0" y="69"/>
                    <a:pt x="0" y="64"/>
                  </a:cubicBezTo>
                  <a:cubicBezTo>
                    <a:pt x="0" y="56"/>
                    <a:pt x="1" y="49"/>
                    <a:pt x="3" y="44"/>
                  </a:cubicBezTo>
                  <a:cubicBezTo>
                    <a:pt x="5" y="38"/>
                    <a:pt x="8" y="34"/>
                    <a:pt x="12" y="31"/>
                  </a:cubicBezTo>
                  <a:cubicBezTo>
                    <a:pt x="16" y="27"/>
                    <a:pt x="21" y="25"/>
                    <a:pt x="27" y="24"/>
                  </a:cubicBezTo>
                  <a:cubicBezTo>
                    <a:pt x="32" y="22"/>
                    <a:pt x="38" y="21"/>
                    <a:pt x="45" y="2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7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7" y="21"/>
                    <a:pt x="71" y="21"/>
                    <a:pt x="75" y="22"/>
                  </a:cubicBezTo>
                  <a:cubicBezTo>
                    <a:pt x="78" y="23"/>
                    <a:pt x="81" y="24"/>
                    <a:pt x="84" y="25"/>
                  </a:cubicBezTo>
                  <a:cubicBezTo>
                    <a:pt x="87" y="26"/>
                    <a:pt x="89" y="28"/>
                    <a:pt x="90" y="30"/>
                  </a:cubicBezTo>
                  <a:cubicBezTo>
                    <a:pt x="91" y="32"/>
                    <a:pt x="91" y="34"/>
                    <a:pt x="91" y="36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6" y="48"/>
                    <a:pt x="81" y="48"/>
                    <a:pt x="76" y="48"/>
                  </a:cubicBezTo>
                  <a:cubicBezTo>
                    <a:pt x="70" y="48"/>
                    <a:pt x="65" y="47"/>
                    <a:pt x="60" y="47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64" y="82"/>
                    <a:pt x="70" y="84"/>
                    <a:pt x="75" y="87"/>
                  </a:cubicBezTo>
                  <a:cubicBezTo>
                    <a:pt x="80" y="89"/>
                    <a:pt x="84" y="92"/>
                    <a:pt x="87" y="95"/>
                  </a:cubicBezTo>
                  <a:cubicBezTo>
                    <a:pt x="91" y="98"/>
                    <a:pt x="93" y="101"/>
                    <a:pt x="94" y="106"/>
                  </a:cubicBezTo>
                  <a:cubicBezTo>
                    <a:pt x="96" y="110"/>
                    <a:pt x="96" y="115"/>
                    <a:pt x="96" y="122"/>
                  </a:cubicBezTo>
                  <a:cubicBezTo>
                    <a:pt x="96" y="129"/>
                    <a:pt x="95" y="136"/>
                    <a:pt x="93" y="141"/>
                  </a:cubicBezTo>
                  <a:cubicBezTo>
                    <a:pt x="92" y="147"/>
                    <a:pt x="89" y="151"/>
                    <a:pt x="85" y="155"/>
                  </a:cubicBezTo>
                  <a:cubicBezTo>
                    <a:pt x="81" y="158"/>
                    <a:pt x="76" y="161"/>
                    <a:pt x="71" y="162"/>
                  </a:cubicBezTo>
                  <a:cubicBezTo>
                    <a:pt x="65" y="164"/>
                    <a:pt x="58" y="165"/>
                    <a:pt x="50" y="165"/>
                  </a:cubicBezTo>
                  <a:cubicBezTo>
                    <a:pt x="49" y="187"/>
                    <a:pt x="49" y="187"/>
                    <a:pt x="49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6" y="187"/>
                    <a:pt x="34" y="187"/>
                    <a:pt x="33" y="185"/>
                  </a:cubicBezTo>
                  <a:cubicBezTo>
                    <a:pt x="32" y="184"/>
                    <a:pt x="32" y="182"/>
                    <a:pt x="32" y="180"/>
                  </a:cubicBezTo>
                  <a:lnTo>
                    <a:pt x="33" y="165"/>
                  </a:lnTo>
                  <a:close/>
                  <a:moveTo>
                    <a:pt x="29" y="62"/>
                  </a:moveTo>
                  <a:cubicBezTo>
                    <a:pt x="29" y="66"/>
                    <a:pt x="30" y="69"/>
                    <a:pt x="31" y="71"/>
                  </a:cubicBezTo>
                  <a:cubicBezTo>
                    <a:pt x="33" y="73"/>
                    <a:pt x="36" y="74"/>
                    <a:pt x="40" y="7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7" y="48"/>
                    <a:pt x="33" y="50"/>
                    <a:pt x="32" y="52"/>
                  </a:cubicBezTo>
                  <a:cubicBezTo>
                    <a:pt x="30" y="54"/>
                    <a:pt x="29" y="58"/>
                    <a:pt x="29" y="62"/>
                  </a:cubicBezTo>
                  <a:close/>
                  <a:moveTo>
                    <a:pt x="67" y="123"/>
                  </a:moveTo>
                  <a:cubicBezTo>
                    <a:pt x="67" y="118"/>
                    <a:pt x="66" y="115"/>
                    <a:pt x="64" y="113"/>
                  </a:cubicBezTo>
                  <a:cubicBezTo>
                    <a:pt x="62" y="111"/>
                    <a:pt x="59" y="110"/>
                    <a:pt x="55" y="109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8" y="137"/>
                    <a:pt x="62" y="136"/>
                    <a:pt x="64" y="133"/>
                  </a:cubicBezTo>
                  <a:cubicBezTo>
                    <a:pt x="66" y="131"/>
                    <a:pt x="67" y="127"/>
                    <a:pt x="67" y="1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8" name="Round Diagonal Corner Rectangle 67"/>
          <p:cNvSpPr/>
          <p:nvPr/>
        </p:nvSpPr>
        <p:spPr>
          <a:xfrm flipH="1">
            <a:off x="6225849" y="497844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Risk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6464461" y="4127473"/>
            <a:ext cx="953647" cy="689871"/>
            <a:chOff x="4818063" y="2205038"/>
            <a:chExt cx="746126" cy="539750"/>
          </a:xfrm>
          <a:solidFill>
            <a:schemeClr val="tx2"/>
          </a:solidFill>
        </p:grpSpPr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4818063" y="2247900"/>
              <a:ext cx="623888" cy="474662"/>
            </a:xfrm>
            <a:custGeom>
              <a:avLst/>
              <a:gdLst/>
              <a:ahLst/>
              <a:cxnLst>
                <a:cxn ang="0">
                  <a:pos x="11" y="89"/>
                </a:cxn>
                <a:cxn ang="0">
                  <a:pos x="0" y="84"/>
                </a:cxn>
                <a:cxn ang="0">
                  <a:pos x="29" y="35"/>
                </a:cxn>
                <a:cxn ang="0">
                  <a:pos x="33" y="32"/>
                </a:cxn>
                <a:cxn ang="0">
                  <a:pos x="38" y="33"/>
                </a:cxn>
                <a:cxn ang="0">
                  <a:pos x="53" y="43"/>
                </a:cxn>
                <a:cxn ang="0">
                  <a:pos x="62" y="30"/>
                </a:cxn>
                <a:cxn ang="0">
                  <a:pos x="67" y="27"/>
                </a:cxn>
                <a:cxn ang="0">
                  <a:pos x="85" y="29"/>
                </a:cxn>
                <a:cxn ang="0">
                  <a:pos x="109" y="0"/>
                </a:cxn>
                <a:cxn ang="0">
                  <a:pos x="118" y="8"/>
                </a:cxn>
                <a:cxn ang="0">
                  <a:pos x="92" y="39"/>
                </a:cxn>
                <a:cxn ang="0">
                  <a:pos x="87" y="41"/>
                </a:cxn>
                <a:cxn ang="0">
                  <a:pos x="70" y="40"/>
                </a:cxn>
                <a:cxn ang="0">
                  <a:pos x="60" y="55"/>
                </a:cxn>
                <a:cxn ang="0">
                  <a:pos x="56" y="58"/>
                </a:cxn>
                <a:cxn ang="0">
                  <a:pos x="51" y="57"/>
                </a:cxn>
                <a:cxn ang="0">
                  <a:pos x="37" y="47"/>
                </a:cxn>
                <a:cxn ang="0">
                  <a:pos x="11" y="89"/>
                </a:cxn>
              </a:cxnLst>
              <a:rect l="0" t="0" r="r" b="b"/>
              <a:pathLst>
                <a:path w="118" h="89">
                  <a:moveTo>
                    <a:pt x="11" y="89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3"/>
                    <a:pt x="31" y="32"/>
                    <a:pt x="33" y="32"/>
                  </a:cubicBezTo>
                  <a:cubicBezTo>
                    <a:pt x="34" y="31"/>
                    <a:pt x="36" y="32"/>
                    <a:pt x="38" y="3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28"/>
                    <a:pt x="65" y="27"/>
                    <a:pt x="67" y="27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1" y="41"/>
                    <a:pt x="89" y="42"/>
                    <a:pt x="87" y="41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7"/>
                    <a:pt x="57" y="57"/>
                    <a:pt x="56" y="58"/>
                  </a:cubicBezTo>
                  <a:cubicBezTo>
                    <a:pt x="54" y="58"/>
                    <a:pt x="53" y="58"/>
                    <a:pt x="51" y="57"/>
                  </a:cubicBezTo>
                  <a:cubicBezTo>
                    <a:pt x="37" y="47"/>
                    <a:pt x="37" y="47"/>
                    <a:pt x="37" y="47"/>
                  </a:cubicBezTo>
                  <a:lnTo>
                    <a:pt x="11" y="8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5330826" y="2205038"/>
              <a:ext cx="138113" cy="160337"/>
            </a:xfrm>
            <a:custGeom>
              <a:avLst/>
              <a:gdLst/>
              <a:ahLst/>
              <a:cxnLst>
                <a:cxn ang="0">
                  <a:pos x="22" y="24"/>
                </a:cxn>
                <a:cxn ang="0">
                  <a:pos x="26" y="4"/>
                </a:cxn>
                <a:cxn ang="0">
                  <a:pos x="22" y="1"/>
                </a:cxn>
                <a:cxn ang="0">
                  <a:pos x="3" y="8"/>
                </a:cxn>
                <a:cxn ang="0">
                  <a:pos x="2" y="9"/>
                </a:cxn>
                <a:cxn ang="0">
                  <a:pos x="3" y="13"/>
                </a:cxn>
                <a:cxn ang="0">
                  <a:pos x="6" y="16"/>
                </a:cxn>
                <a:cxn ang="0">
                  <a:pos x="0" y="22"/>
                </a:cxn>
                <a:cxn ang="0">
                  <a:pos x="9" y="30"/>
                </a:cxn>
                <a:cxn ang="0">
                  <a:pos x="15" y="23"/>
                </a:cxn>
                <a:cxn ang="0">
                  <a:pos x="18" y="26"/>
                </a:cxn>
                <a:cxn ang="0">
                  <a:pos x="22" y="26"/>
                </a:cxn>
                <a:cxn ang="0">
                  <a:pos x="22" y="24"/>
                </a:cxn>
              </a:cxnLst>
              <a:rect l="0" t="0" r="r" b="b"/>
              <a:pathLst>
                <a:path w="26" h="30">
                  <a:moveTo>
                    <a:pt x="22" y="24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1"/>
                    <a:pt x="25" y="0"/>
                    <a:pt x="22" y="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2"/>
                    <a:pt x="3" y="13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21" y="27"/>
                    <a:pt x="22" y="26"/>
                  </a:cubicBezTo>
                  <a:cubicBezTo>
                    <a:pt x="22" y="25"/>
                    <a:pt x="22" y="25"/>
                    <a:pt x="2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5464176" y="2376488"/>
              <a:ext cx="100013" cy="368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63" y="232"/>
                </a:cxn>
                <a:cxn ang="0">
                  <a:pos x="0" y="2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3" h="232">
                  <a:moveTo>
                    <a:pt x="0" y="0"/>
                  </a:moveTo>
                  <a:lnTo>
                    <a:pt x="63" y="0"/>
                  </a:lnTo>
                  <a:lnTo>
                    <a:pt x="63" y="232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5310188" y="2493963"/>
              <a:ext cx="106363" cy="250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0"/>
                </a:cxn>
                <a:cxn ang="0">
                  <a:pos x="67" y="158"/>
                </a:cxn>
                <a:cxn ang="0">
                  <a:pos x="0" y="15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158">
                  <a:moveTo>
                    <a:pt x="0" y="0"/>
                  </a:moveTo>
                  <a:lnTo>
                    <a:pt x="67" y="0"/>
                  </a:lnTo>
                  <a:lnTo>
                    <a:pt x="67" y="158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5162551" y="2562225"/>
              <a:ext cx="100013" cy="182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63" y="115"/>
                </a:cxn>
                <a:cxn ang="0">
                  <a:pos x="0" y="1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3" h="115">
                  <a:moveTo>
                    <a:pt x="0" y="0"/>
                  </a:moveTo>
                  <a:lnTo>
                    <a:pt x="63" y="0"/>
                  </a:lnTo>
                  <a:lnTo>
                    <a:pt x="63" y="115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5008563" y="2595563"/>
              <a:ext cx="106363" cy="149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0"/>
                </a:cxn>
                <a:cxn ang="0">
                  <a:pos x="67" y="94"/>
                </a:cxn>
                <a:cxn ang="0">
                  <a:pos x="0" y="9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94">
                  <a:moveTo>
                    <a:pt x="0" y="0"/>
                  </a:moveTo>
                  <a:lnTo>
                    <a:pt x="67" y="0"/>
                  </a:lnTo>
                  <a:lnTo>
                    <a:pt x="67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6" name="Round Diagonal Corner Rectangle 65"/>
          <p:cNvSpPr/>
          <p:nvPr/>
        </p:nvSpPr>
        <p:spPr>
          <a:xfrm flipH="1">
            <a:off x="6225849" y="286795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Patient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776185" y="1911061"/>
            <a:ext cx="728132" cy="806451"/>
            <a:chOff x="6437313" y="3471862"/>
            <a:chExt cx="546099" cy="604838"/>
          </a:xfrm>
          <a:solidFill>
            <a:schemeClr val="tx2"/>
          </a:solidFill>
        </p:grpSpPr>
        <p:sp>
          <p:nvSpPr>
            <p:cNvPr id="99" name="Freeform 39"/>
            <p:cNvSpPr>
              <a:spLocks/>
            </p:cNvSpPr>
            <p:nvPr/>
          </p:nvSpPr>
          <p:spPr bwMode="auto">
            <a:xfrm>
              <a:off x="6437313" y="3832225"/>
              <a:ext cx="546099" cy="244475"/>
            </a:xfrm>
            <a:custGeom>
              <a:avLst/>
              <a:gdLst/>
              <a:ahLst/>
              <a:cxnLst>
                <a:cxn ang="0">
                  <a:pos x="102" y="105"/>
                </a:cxn>
                <a:cxn ang="0">
                  <a:pos x="39" y="105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198" y="0"/>
                </a:cxn>
                <a:cxn ang="0">
                  <a:pos x="235" y="36"/>
                </a:cxn>
                <a:cxn ang="0">
                  <a:pos x="235" y="105"/>
                </a:cxn>
                <a:cxn ang="0">
                  <a:pos x="133" y="105"/>
                </a:cxn>
                <a:cxn ang="0">
                  <a:pos x="102" y="105"/>
                </a:cxn>
                <a:cxn ang="0">
                  <a:pos x="102" y="105"/>
                </a:cxn>
              </a:cxnLst>
              <a:rect l="0" t="0" r="r" b="b"/>
              <a:pathLst>
                <a:path w="235" h="105">
                  <a:moveTo>
                    <a:pt x="102" y="105"/>
                  </a:moveTo>
                  <a:cubicBezTo>
                    <a:pt x="39" y="105"/>
                    <a:pt x="39" y="105"/>
                    <a:pt x="39" y="105"/>
                  </a:cubicBezTo>
                  <a:cubicBezTo>
                    <a:pt x="16" y="105"/>
                    <a:pt x="0" y="88"/>
                    <a:pt x="0" y="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19" y="0"/>
                    <a:pt x="235" y="15"/>
                    <a:pt x="235" y="36"/>
                  </a:cubicBezTo>
                  <a:cubicBezTo>
                    <a:pt x="235" y="105"/>
                    <a:pt x="235" y="105"/>
                    <a:pt x="235" y="105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2" y="105"/>
                    <a:pt x="102" y="105"/>
                    <a:pt x="102" y="1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6627813" y="3471862"/>
              <a:ext cx="219075" cy="68263"/>
            </a:xfrm>
            <a:custGeom>
              <a:avLst/>
              <a:gdLst/>
              <a:ahLst/>
              <a:cxnLst>
                <a:cxn ang="0">
                  <a:pos x="64" y="27"/>
                </a:cxn>
                <a:cxn ang="0">
                  <a:pos x="94" y="30"/>
                </a:cxn>
                <a:cxn ang="0">
                  <a:pos x="35" y="0"/>
                </a:cxn>
                <a:cxn ang="0">
                  <a:pos x="0" y="6"/>
                </a:cxn>
                <a:cxn ang="0">
                  <a:pos x="64" y="27"/>
                </a:cxn>
              </a:cxnLst>
              <a:rect l="0" t="0" r="r" b="b"/>
              <a:pathLst>
                <a:path w="94" h="30">
                  <a:moveTo>
                    <a:pt x="64" y="27"/>
                  </a:moveTo>
                  <a:cubicBezTo>
                    <a:pt x="75" y="28"/>
                    <a:pt x="85" y="29"/>
                    <a:pt x="94" y="30"/>
                  </a:cubicBezTo>
                  <a:cubicBezTo>
                    <a:pt x="85" y="9"/>
                    <a:pt x="66" y="0"/>
                    <a:pt x="35" y="0"/>
                  </a:cubicBezTo>
                  <a:cubicBezTo>
                    <a:pt x="21" y="0"/>
                    <a:pt x="9" y="2"/>
                    <a:pt x="0" y="6"/>
                  </a:cubicBezTo>
                  <a:cubicBezTo>
                    <a:pt x="15" y="15"/>
                    <a:pt x="33" y="23"/>
                    <a:pt x="64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6561138" y="3538538"/>
              <a:ext cx="300037" cy="247650"/>
            </a:xfrm>
            <a:custGeom>
              <a:avLst/>
              <a:gdLst/>
              <a:ahLst/>
              <a:cxnLst>
                <a:cxn ang="0">
                  <a:pos x="89" y="29"/>
                </a:cxn>
                <a:cxn ang="0">
                  <a:pos x="6" y="0"/>
                </a:cxn>
                <a:cxn ang="0">
                  <a:pos x="0" y="38"/>
                </a:cxn>
                <a:cxn ang="0">
                  <a:pos x="64" y="107"/>
                </a:cxn>
                <a:cxn ang="0">
                  <a:pos x="129" y="38"/>
                </a:cxn>
                <a:cxn ang="0">
                  <a:pos x="128" y="34"/>
                </a:cxn>
                <a:cxn ang="0">
                  <a:pos x="89" y="29"/>
                </a:cxn>
              </a:cxnLst>
              <a:rect l="0" t="0" r="r" b="b"/>
              <a:pathLst>
                <a:path w="129" h="107">
                  <a:moveTo>
                    <a:pt x="89" y="29"/>
                  </a:moveTo>
                  <a:cubicBezTo>
                    <a:pt x="49" y="25"/>
                    <a:pt x="25" y="13"/>
                    <a:pt x="6" y="0"/>
                  </a:cubicBezTo>
                  <a:cubicBezTo>
                    <a:pt x="2" y="10"/>
                    <a:pt x="0" y="23"/>
                    <a:pt x="0" y="38"/>
                  </a:cubicBezTo>
                  <a:cubicBezTo>
                    <a:pt x="0" y="87"/>
                    <a:pt x="19" y="107"/>
                    <a:pt x="64" y="107"/>
                  </a:cubicBezTo>
                  <a:cubicBezTo>
                    <a:pt x="110" y="107"/>
                    <a:pt x="129" y="87"/>
                    <a:pt x="129" y="38"/>
                  </a:cubicBezTo>
                  <a:cubicBezTo>
                    <a:pt x="129" y="37"/>
                    <a:pt x="129" y="35"/>
                    <a:pt x="128" y="34"/>
                  </a:cubicBezTo>
                  <a:cubicBezTo>
                    <a:pt x="117" y="33"/>
                    <a:pt x="104" y="31"/>
                    <a:pt x="89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7" name="Round Diagonal Corner Rectangle 66"/>
          <p:cNvSpPr/>
          <p:nvPr/>
        </p:nvSpPr>
        <p:spPr>
          <a:xfrm flipH="1">
            <a:off x="10023136" y="497844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Vendor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0372473" y="4101491"/>
            <a:ext cx="922865" cy="677333"/>
            <a:chOff x="3492501" y="2289175"/>
            <a:chExt cx="692149" cy="508000"/>
          </a:xfrm>
          <a:solidFill>
            <a:schemeClr val="tx2"/>
          </a:solidFill>
        </p:grpSpPr>
        <p:sp>
          <p:nvSpPr>
            <p:cNvPr id="103" name="Freeform 27"/>
            <p:cNvSpPr>
              <a:spLocks/>
            </p:cNvSpPr>
            <p:nvPr/>
          </p:nvSpPr>
          <p:spPr bwMode="auto">
            <a:xfrm>
              <a:off x="3492501" y="2301875"/>
              <a:ext cx="595312" cy="495300"/>
            </a:xfrm>
            <a:custGeom>
              <a:avLst/>
              <a:gdLst/>
              <a:ahLst/>
              <a:cxnLst>
                <a:cxn ang="0">
                  <a:pos x="231" y="97"/>
                </a:cxn>
                <a:cxn ang="0">
                  <a:pos x="201" y="97"/>
                </a:cxn>
                <a:cxn ang="0">
                  <a:pos x="174" y="124"/>
                </a:cxn>
                <a:cxn ang="0">
                  <a:pos x="150" y="134"/>
                </a:cxn>
                <a:cxn ang="0">
                  <a:pos x="141" y="133"/>
                </a:cxn>
                <a:cxn ang="0">
                  <a:pos x="127" y="125"/>
                </a:cxn>
                <a:cxn ang="0">
                  <a:pos x="127" y="124"/>
                </a:cxn>
                <a:cxn ang="0">
                  <a:pos x="123" y="121"/>
                </a:cxn>
                <a:cxn ang="0">
                  <a:pos x="120" y="115"/>
                </a:cxn>
                <a:cxn ang="0">
                  <a:pos x="127" y="77"/>
                </a:cxn>
                <a:cxn ang="0">
                  <a:pos x="144" y="60"/>
                </a:cxn>
                <a:cxn ang="0">
                  <a:pos x="93" y="9"/>
                </a:cxn>
                <a:cxn ang="0">
                  <a:pos x="59" y="9"/>
                </a:cxn>
                <a:cxn ang="0">
                  <a:pos x="0" y="68"/>
                </a:cxn>
                <a:cxn ang="0">
                  <a:pos x="83" y="150"/>
                </a:cxn>
                <a:cxn ang="0">
                  <a:pos x="96" y="137"/>
                </a:cxn>
                <a:cxn ang="0">
                  <a:pos x="107" y="130"/>
                </a:cxn>
                <a:cxn ang="0">
                  <a:pos x="117" y="128"/>
                </a:cxn>
                <a:cxn ang="0">
                  <a:pos x="117" y="128"/>
                </a:cxn>
                <a:cxn ang="0">
                  <a:pos x="124" y="129"/>
                </a:cxn>
                <a:cxn ang="0">
                  <a:pos x="138" y="136"/>
                </a:cxn>
                <a:cxn ang="0">
                  <a:pos x="139" y="137"/>
                </a:cxn>
                <a:cxn ang="0">
                  <a:pos x="144" y="145"/>
                </a:cxn>
                <a:cxn ang="0">
                  <a:pos x="150" y="144"/>
                </a:cxn>
                <a:cxn ang="0">
                  <a:pos x="171" y="153"/>
                </a:cxn>
                <a:cxn ang="0">
                  <a:pos x="180" y="173"/>
                </a:cxn>
                <a:cxn ang="0">
                  <a:pos x="192" y="181"/>
                </a:cxn>
                <a:cxn ang="0">
                  <a:pos x="201" y="205"/>
                </a:cxn>
                <a:cxn ang="0">
                  <a:pos x="206" y="209"/>
                </a:cxn>
                <a:cxn ang="0">
                  <a:pos x="210" y="252"/>
                </a:cxn>
                <a:cxn ang="0">
                  <a:pos x="201" y="263"/>
                </a:cxn>
                <a:cxn ang="0">
                  <a:pos x="203" y="265"/>
                </a:cxn>
                <a:cxn ang="0">
                  <a:pos x="216" y="270"/>
                </a:cxn>
                <a:cxn ang="0">
                  <a:pos x="229" y="265"/>
                </a:cxn>
                <a:cxn ang="0">
                  <a:pos x="233" y="246"/>
                </a:cxn>
                <a:cxn ang="0">
                  <a:pos x="236" y="249"/>
                </a:cxn>
                <a:cxn ang="0">
                  <a:pos x="249" y="254"/>
                </a:cxn>
                <a:cxn ang="0">
                  <a:pos x="262" y="249"/>
                </a:cxn>
                <a:cxn ang="0">
                  <a:pos x="266" y="230"/>
                </a:cxn>
                <a:cxn ang="0">
                  <a:pos x="278" y="234"/>
                </a:cxn>
                <a:cxn ang="0">
                  <a:pos x="291" y="229"/>
                </a:cxn>
                <a:cxn ang="0">
                  <a:pos x="295" y="209"/>
                </a:cxn>
                <a:cxn ang="0">
                  <a:pos x="304" y="212"/>
                </a:cxn>
                <a:cxn ang="0">
                  <a:pos x="317" y="206"/>
                </a:cxn>
                <a:cxn ang="0">
                  <a:pos x="317" y="180"/>
                </a:cxn>
                <a:cxn ang="0">
                  <a:pos x="231" y="97"/>
                </a:cxn>
              </a:cxnLst>
              <a:rect l="0" t="0" r="r" b="b"/>
              <a:pathLst>
                <a:path w="325" h="270">
                  <a:moveTo>
                    <a:pt x="231" y="97"/>
                  </a:moveTo>
                  <a:cubicBezTo>
                    <a:pt x="201" y="97"/>
                    <a:pt x="201" y="97"/>
                    <a:pt x="201" y="97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68" y="131"/>
                    <a:pt x="159" y="134"/>
                    <a:pt x="150" y="134"/>
                  </a:cubicBezTo>
                  <a:cubicBezTo>
                    <a:pt x="147" y="134"/>
                    <a:pt x="144" y="134"/>
                    <a:pt x="141" y="133"/>
                  </a:cubicBezTo>
                  <a:cubicBezTo>
                    <a:pt x="136" y="132"/>
                    <a:pt x="131" y="129"/>
                    <a:pt x="127" y="125"/>
                  </a:cubicBezTo>
                  <a:cubicBezTo>
                    <a:pt x="127" y="125"/>
                    <a:pt x="127" y="125"/>
                    <a:pt x="127" y="124"/>
                  </a:cubicBezTo>
                  <a:cubicBezTo>
                    <a:pt x="125" y="123"/>
                    <a:pt x="124" y="122"/>
                    <a:pt x="123" y="121"/>
                  </a:cubicBezTo>
                  <a:cubicBezTo>
                    <a:pt x="122" y="119"/>
                    <a:pt x="121" y="117"/>
                    <a:pt x="120" y="115"/>
                  </a:cubicBezTo>
                  <a:cubicBezTo>
                    <a:pt x="114" y="103"/>
                    <a:pt x="116" y="87"/>
                    <a:pt x="127" y="77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84" y="0"/>
                    <a:pt x="68" y="0"/>
                    <a:pt x="59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9" y="134"/>
                    <a:pt x="103" y="131"/>
                    <a:pt x="107" y="130"/>
                  </a:cubicBezTo>
                  <a:cubicBezTo>
                    <a:pt x="110" y="129"/>
                    <a:pt x="113" y="128"/>
                    <a:pt x="117" y="128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20" y="128"/>
                    <a:pt x="122" y="128"/>
                    <a:pt x="124" y="129"/>
                  </a:cubicBezTo>
                  <a:cubicBezTo>
                    <a:pt x="129" y="130"/>
                    <a:pt x="134" y="132"/>
                    <a:pt x="138" y="136"/>
                  </a:cubicBezTo>
                  <a:cubicBezTo>
                    <a:pt x="138" y="136"/>
                    <a:pt x="139" y="137"/>
                    <a:pt x="139" y="137"/>
                  </a:cubicBezTo>
                  <a:cubicBezTo>
                    <a:pt x="141" y="139"/>
                    <a:pt x="143" y="142"/>
                    <a:pt x="144" y="145"/>
                  </a:cubicBezTo>
                  <a:cubicBezTo>
                    <a:pt x="146" y="145"/>
                    <a:pt x="148" y="144"/>
                    <a:pt x="150" y="144"/>
                  </a:cubicBezTo>
                  <a:cubicBezTo>
                    <a:pt x="158" y="144"/>
                    <a:pt x="165" y="148"/>
                    <a:pt x="171" y="153"/>
                  </a:cubicBezTo>
                  <a:cubicBezTo>
                    <a:pt x="177" y="159"/>
                    <a:pt x="179" y="166"/>
                    <a:pt x="180" y="173"/>
                  </a:cubicBezTo>
                  <a:cubicBezTo>
                    <a:pt x="185" y="175"/>
                    <a:pt x="189" y="177"/>
                    <a:pt x="192" y="181"/>
                  </a:cubicBezTo>
                  <a:cubicBezTo>
                    <a:pt x="199" y="188"/>
                    <a:pt x="202" y="197"/>
                    <a:pt x="201" y="205"/>
                  </a:cubicBezTo>
                  <a:cubicBezTo>
                    <a:pt x="203" y="206"/>
                    <a:pt x="205" y="208"/>
                    <a:pt x="206" y="209"/>
                  </a:cubicBezTo>
                  <a:cubicBezTo>
                    <a:pt x="219" y="220"/>
                    <a:pt x="221" y="239"/>
                    <a:pt x="210" y="252"/>
                  </a:cubicBezTo>
                  <a:cubicBezTo>
                    <a:pt x="201" y="263"/>
                    <a:pt x="201" y="263"/>
                    <a:pt x="201" y="263"/>
                  </a:cubicBezTo>
                  <a:cubicBezTo>
                    <a:pt x="203" y="265"/>
                    <a:pt x="203" y="265"/>
                    <a:pt x="203" y="265"/>
                  </a:cubicBezTo>
                  <a:cubicBezTo>
                    <a:pt x="207" y="268"/>
                    <a:pt x="211" y="270"/>
                    <a:pt x="216" y="270"/>
                  </a:cubicBezTo>
                  <a:cubicBezTo>
                    <a:pt x="221" y="270"/>
                    <a:pt x="225" y="268"/>
                    <a:pt x="229" y="265"/>
                  </a:cubicBezTo>
                  <a:cubicBezTo>
                    <a:pt x="234" y="260"/>
                    <a:pt x="235" y="252"/>
                    <a:pt x="233" y="246"/>
                  </a:cubicBezTo>
                  <a:cubicBezTo>
                    <a:pt x="236" y="249"/>
                    <a:pt x="236" y="249"/>
                    <a:pt x="236" y="249"/>
                  </a:cubicBezTo>
                  <a:cubicBezTo>
                    <a:pt x="240" y="252"/>
                    <a:pt x="244" y="254"/>
                    <a:pt x="249" y="254"/>
                  </a:cubicBezTo>
                  <a:cubicBezTo>
                    <a:pt x="254" y="254"/>
                    <a:pt x="258" y="252"/>
                    <a:pt x="262" y="249"/>
                  </a:cubicBezTo>
                  <a:cubicBezTo>
                    <a:pt x="267" y="244"/>
                    <a:pt x="268" y="236"/>
                    <a:pt x="266" y="230"/>
                  </a:cubicBezTo>
                  <a:cubicBezTo>
                    <a:pt x="270" y="233"/>
                    <a:pt x="274" y="234"/>
                    <a:pt x="278" y="234"/>
                  </a:cubicBezTo>
                  <a:cubicBezTo>
                    <a:pt x="282" y="234"/>
                    <a:pt x="287" y="232"/>
                    <a:pt x="291" y="229"/>
                  </a:cubicBezTo>
                  <a:cubicBezTo>
                    <a:pt x="296" y="223"/>
                    <a:pt x="297" y="216"/>
                    <a:pt x="295" y="209"/>
                  </a:cubicBezTo>
                  <a:cubicBezTo>
                    <a:pt x="298" y="211"/>
                    <a:pt x="301" y="212"/>
                    <a:pt x="304" y="212"/>
                  </a:cubicBezTo>
                  <a:cubicBezTo>
                    <a:pt x="309" y="212"/>
                    <a:pt x="314" y="210"/>
                    <a:pt x="317" y="206"/>
                  </a:cubicBezTo>
                  <a:cubicBezTo>
                    <a:pt x="325" y="199"/>
                    <a:pt x="325" y="188"/>
                    <a:pt x="317" y="180"/>
                  </a:cubicBezTo>
                  <a:lnTo>
                    <a:pt x="231" y="9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4" name="Freeform 28"/>
            <p:cNvSpPr>
              <a:spLocks/>
            </p:cNvSpPr>
            <p:nvPr/>
          </p:nvSpPr>
          <p:spPr bwMode="auto">
            <a:xfrm>
              <a:off x="3635375" y="2559050"/>
              <a:ext cx="236537" cy="238125"/>
            </a:xfrm>
            <a:custGeom>
              <a:avLst/>
              <a:gdLst/>
              <a:ahLst/>
              <a:cxnLst>
                <a:cxn ang="0">
                  <a:pos x="121" y="78"/>
                </a:cxn>
                <a:cxn ang="0">
                  <a:pos x="109" y="74"/>
                </a:cxn>
                <a:cxn ang="0">
                  <a:pos x="107" y="74"/>
                </a:cxn>
                <a:cxn ang="0">
                  <a:pos x="106" y="49"/>
                </a:cxn>
                <a:cxn ang="0">
                  <a:pos x="93" y="44"/>
                </a:cxn>
                <a:cxn ang="0">
                  <a:pos x="87" y="45"/>
                </a:cxn>
                <a:cxn ang="0">
                  <a:pos x="85" y="22"/>
                </a:cxn>
                <a:cxn ang="0">
                  <a:pos x="72" y="16"/>
                </a:cxn>
                <a:cxn ang="0">
                  <a:pos x="59" y="22"/>
                </a:cxn>
                <a:cxn ang="0">
                  <a:pos x="57" y="24"/>
                </a:cxn>
                <a:cxn ang="0">
                  <a:pos x="52" y="5"/>
                </a:cxn>
                <a:cxn ang="0">
                  <a:pos x="52" y="5"/>
                </a:cxn>
                <a:cxn ang="0">
                  <a:pos x="39" y="0"/>
                </a:cxn>
                <a:cxn ang="0">
                  <a:pos x="35" y="0"/>
                </a:cxn>
                <a:cxn ang="0">
                  <a:pos x="26" y="5"/>
                </a:cxn>
                <a:cxn ang="0">
                  <a:pos x="13" y="18"/>
                </a:cxn>
                <a:cxn ang="0">
                  <a:pos x="9" y="22"/>
                </a:cxn>
                <a:cxn ang="0">
                  <a:pos x="7" y="25"/>
                </a:cxn>
                <a:cxn ang="0">
                  <a:pos x="5" y="27"/>
                </a:cxn>
                <a:cxn ang="0">
                  <a:pos x="7" y="51"/>
                </a:cxn>
                <a:cxn ang="0">
                  <a:pos x="20" y="56"/>
                </a:cxn>
                <a:cxn ang="0">
                  <a:pos x="28" y="54"/>
                </a:cxn>
                <a:cxn ang="0">
                  <a:pos x="31" y="75"/>
                </a:cxn>
                <a:cxn ang="0">
                  <a:pos x="44" y="81"/>
                </a:cxn>
                <a:cxn ang="0">
                  <a:pos x="52" y="79"/>
                </a:cxn>
                <a:cxn ang="0">
                  <a:pos x="55" y="100"/>
                </a:cxn>
                <a:cxn ang="0">
                  <a:pos x="68" y="105"/>
                </a:cxn>
                <a:cxn ang="0">
                  <a:pos x="76" y="103"/>
                </a:cxn>
                <a:cxn ang="0">
                  <a:pos x="81" y="125"/>
                </a:cxn>
                <a:cxn ang="0">
                  <a:pos x="93" y="130"/>
                </a:cxn>
                <a:cxn ang="0">
                  <a:pos x="106" y="124"/>
                </a:cxn>
                <a:cxn ang="0">
                  <a:pos x="107" y="123"/>
                </a:cxn>
                <a:cxn ang="0">
                  <a:pos x="110" y="119"/>
                </a:cxn>
                <a:cxn ang="0">
                  <a:pos x="114" y="114"/>
                </a:cxn>
                <a:cxn ang="0">
                  <a:pos x="123" y="104"/>
                </a:cxn>
                <a:cxn ang="0">
                  <a:pos x="121" y="78"/>
                </a:cxn>
              </a:cxnLst>
              <a:rect l="0" t="0" r="r" b="b"/>
              <a:pathLst>
                <a:path w="129" h="130">
                  <a:moveTo>
                    <a:pt x="121" y="78"/>
                  </a:moveTo>
                  <a:cubicBezTo>
                    <a:pt x="117" y="75"/>
                    <a:pt x="113" y="74"/>
                    <a:pt x="109" y="74"/>
                  </a:cubicBezTo>
                  <a:cubicBezTo>
                    <a:pt x="108" y="74"/>
                    <a:pt x="108" y="74"/>
                    <a:pt x="107" y="74"/>
                  </a:cubicBezTo>
                  <a:cubicBezTo>
                    <a:pt x="113" y="67"/>
                    <a:pt x="113" y="56"/>
                    <a:pt x="106" y="49"/>
                  </a:cubicBezTo>
                  <a:cubicBezTo>
                    <a:pt x="102" y="46"/>
                    <a:pt x="98" y="44"/>
                    <a:pt x="93" y="44"/>
                  </a:cubicBezTo>
                  <a:cubicBezTo>
                    <a:pt x="91" y="44"/>
                    <a:pt x="89" y="44"/>
                    <a:pt x="87" y="45"/>
                  </a:cubicBezTo>
                  <a:cubicBezTo>
                    <a:pt x="92" y="38"/>
                    <a:pt x="91" y="28"/>
                    <a:pt x="85" y="22"/>
                  </a:cubicBezTo>
                  <a:cubicBezTo>
                    <a:pt x="81" y="18"/>
                    <a:pt x="76" y="16"/>
                    <a:pt x="72" y="16"/>
                  </a:cubicBezTo>
                  <a:cubicBezTo>
                    <a:pt x="67" y="16"/>
                    <a:pt x="62" y="18"/>
                    <a:pt x="59" y="22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9" y="17"/>
                    <a:pt x="57" y="10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48" y="2"/>
                    <a:pt x="44" y="0"/>
                    <a:pt x="39" y="0"/>
                  </a:cubicBezTo>
                  <a:cubicBezTo>
                    <a:pt x="38" y="0"/>
                    <a:pt x="36" y="0"/>
                    <a:pt x="35" y="0"/>
                  </a:cubicBezTo>
                  <a:cubicBezTo>
                    <a:pt x="32" y="1"/>
                    <a:pt x="29" y="3"/>
                    <a:pt x="26" y="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5" y="26"/>
                    <a:pt x="5" y="27"/>
                  </a:cubicBezTo>
                  <a:cubicBezTo>
                    <a:pt x="0" y="34"/>
                    <a:pt x="0" y="44"/>
                    <a:pt x="7" y="51"/>
                  </a:cubicBezTo>
                  <a:cubicBezTo>
                    <a:pt x="10" y="54"/>
                    <a:pt x="15" y="56"/>
                    <a:pt x="20" y="56"/>
                  </a:cubicBezTo>
                  <a:cubicBezTo>
                    <a:pt x="22" y="56"/>
                    <a:pt x="25" y="56"/>
                    <a:pt x="28" y="54"/>
                  </a:cubicBezTo>
                  <a:cubicBezTo>
                    <a:pt x="24" y="61"/>
                    <a:pt x="25" y="70"/>
                    <a:pt x="31" y="75"/>
                  </a:cubicBezTo>
                  <a:cubicBezTo>
                    <a:pt x="35" y="79"/>
                    <a:pt x="39" y="81"/>
                    <a:pt x="44" y="81"/>
                  </a:cubicBezTo>
                  <a:cubicBezTo>
                    <a:pt x="47" y="81"/>
                    <a:pt x="50" y="80"/>
                    <a:pt x="52" y="79"/>
                  </a:cubicBezTo>
                  <a:cubicBezTo>
                    <a:pt x="49" y="86"/>
                    <a:pt x="50" y="94"/>
                    <a:pt x="55" y="100"/>
                  </a:cubicBezTo>
                  <a:cubicBezTo>
                    <a:pt x="59" y="103"/>
                    <a:pt x="64" y="105"/>
                    <a:pt x="68" y="105"/>
                  </a:cubicBezTo>
                  <a:cubicBezTo>
                    <a:pt x="71" y="105"/>
                    <a:pt x="74" y="104"/>
                    <a:pt x="76" y="103"/>
                  </a:cubicBezTo>
                  <a:cubicBezTo>
                    <a:pt x="73" y="111"/>
                    <a:pt x="75" y="120"/>
                    <a:pt x="81" y="125"/>
                  </a:cubicBezTo>
                  <a:cubicBezTo>
                    <a:pt x="85" y="128"/>
                    <a:pt x="89" y="130"/>
                    <a:pt x="93" y="130"/>
                  </a:cubicBezTo>
                  <a:cubicBezTo>
                    <a:pt x="98" y="130"/>
                    <a:pt x="103" y="127"/>
                    <a:pt x="106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10" y="119"/>
                    <a:pt x="110" y="119"/>
                    <a:pt x="110" y="119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9" y="96"/>
                    <a:pt x="128" y="85"/>
                    <a:pt x="121" y="7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5" name="Freeform 29"/>
            <p:cNvSpPr>
              <a:spLocks/>
            </p:cNvSpPr>
            <p:nvPr/>
          </p:nvSpPr>
          <p:spPr bwMode="auto">
            <a:xfrm>
              <a:off x="3727450" y="2289175"/>
              <a:ext cx="457200" cy="292100"/>
            </a:xfrm>
            <a:custGeom>
              <a:avLst/>
              <a:gdLst/>
              <a:ahLst/>
              <a:cxnLst>
                <a:cxn ang="0">
                  <a:pos x="241" y="59"/>
                </a:cxn>
                <a:cxn ang="0">
                  <a:pos x="182" y="0"/>
                </a:cxn>
                <a:cxn ang="0">
                  <a:pos x="143" y="39"/>
                </a:cxn>
                <a:cxn ang="0">
                  <a:pos x="138" y="44"/>
                </a:cxn>
                <a:cxn ang="0">
                  <a:pos x="133" y="50"/>
                </a:cxn>
                <a:cxn ang="0">
                  <a:pos x="131" y="49"/>
                </a:cxn>
                <a:cxn ang="0">
                  <a:pos x="63" y="49"/>
                </a:cxn>
                <a:cxn ang="0">
                  <a:pos x="62" y="49"/>
                </a:cxn>
                <a:cxn ang="0">
                  <a:pos x="62" y="49"/>
                </a:cxn>
                <a:cxn ang="0">
                  <a:pos x="59" y="49"/>
                </a:cxn>
                <a:cxn ang="0">
                  <a:pos x="44" y="56"/>
                </a:cxn>
                <a:cxn ang="0">
                  <a:pos x="24" y="75"/>
                </a:cxn>
                <a:cxn ang="0">
                  <a:pos x="7" y="93"/>
                </a:cxn>
                <a:cxn ang="0">
                  <a:pos x="1" y="113"/>
                </a:cxn>
                <a:cxn ang="0">
                  <a:pos x="4" y="119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22" y="129"/>
                </a:cxn>
                <a:cxn ang="0">
                  <a:pos x="24" y="129"/>
                </a:cxn>
                <a:cxn ang="0">
                  <a:pos x="37" y="123"/>
                </a:cxn>
                <a:cxn ang="0">
                  <a:pos x="68" y="92"/>
                </a:cxn>
                <a:cxn ang="0">
                  <a:pos x="90" y="92"/>
                </a:cxn>
                <a:cxn ang="0">
                  <a:pos x="99" y="92"/>
                </a:cxn>
                <a:cxn ang="0">
                  <a:pos x="107" y="92"/>
                </a:cxn>
                <a:cxn ang="0">
                  <a:pos x="114" y="98"/>
                </a:cxn>
                <a:cxn ang="0">
                  <a:pos x="120" y="104"/>
                </a:cxn>
                <a:cxn ang="0">
                  <a:pos x="122" y="106"/>
                </a:cxn>
                <a:cxn ang="0">
                  <a:pos x="175" y="159"/>
                </a:cxn>
                <a:cxn ang="0">
                  <a:pos x="176" y="158"/>
                </a:cxn>
                <a:cxn ang="0">
                  <a:pos x="241" y="93"/>
                </a:cxn>
                <a:cxn ang="0">
                  <a:pos x="241" y="59"/>
                </a:cxn>
              </a:cxnLst>
              <a:rect l="0" t="0" r="r" b="b"/>
              <a:pathLst>
                <a:path w="250" h="159">
                  <a:moveTo>
                    <a:pt x="241" y="59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2" y="49"/>
                    <a:pt x="132" y="49"/>
                    <a:pt x="131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4" y="49"/>
                    <a:pt x="48" y="52"/>
                    <a:pt x="44" y="56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2" y="98"/>
                    <a:pt x="0" y="106"/>
                    <a:pt x="1" y="113"/>
                  </a:cubicBezTo>
                  <a:cubicBezTo>
                    <a:pt x="2" y="115"/>
                    <a:pt x="3" y="117"/>
                    <a:pt x="4" y="119"/>
                  </a:cubicBezTo>
                  <a:cubicBezTo>
                    <a:pt x="5" y="120"/>
                    <a:pt x="6" y="122"/>
                    <a:pt x="7" y="123"/>
                  </a:cubicBezTo>
                  <a:cubicBezTo>
                    <a:pt x="7" y="123"/>
                    <a:pt x="8" y="123"/>
                    <a:pt x="8" y="123"/>
                  </a:cubicBezTo>
                  <a:cubicBezTo>
                    <a:pt x="12" y="127"/>
                    <a:pt x="17" y="129"/>
                    <a:pt x="22" y="129"/>
                  </a:cubicBezTo>
                  <a:cubicBezTo>
                    <a:pt x="23" y="129"/>
                    <a:pt x="24" y="129"/>
                    <a:pt x="24" y="129"/>
                  </a:cubicBezTo>
                  <a:cubicBezTo>
                    <a:pt x="29" y="128"/>
                    <a:pt x="34" y="127"/>
                    <a:pt x="37" y="123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14" y="98"/>
                    <a:pt x="114" y="98"/>
                    <a:pt x="114" y="98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75" y="159"/>
                    <a:pt x="175" y="159"/>
                    <a:pt x="175" y="159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241" y="93"/>
                    <a:pt x="241" y="93"/>
                    <a:pt x="241" y="93"/>
                  </a:cubicBezTo>
                  <a:cubicBezTo>
                    <a:pt x="250" y="83"/>
                    <a:pt x="250" y="68"/>
                    <a:pt x="241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95" name="Round Diagonal Corner Rectangle 94"/>
          <p:cNvSpPr/>
          <p:nvPr/>
        </p:nvSpPr>
        <p:spPr>
          <a:xfrm flipH="1">
            <a:off x="4327207" y="497844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Asset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4661520" y="4077720"/>
            <a:ext cx="952909" cy="769497"/>
            <a:chOff x="6670676" y="3189288"/>
            <a:chExt cx="1814513" cy="1465263"/>
          </a:xfrm>
          <a:solidFill>
            <a:schemeClr val="tx2"/>
          </a:solidFill>
        </p:grpSpPr>
        <p:sp>
          <p:nvSpPr>
            <p:cNvPr id="107" name="Freeform 31"/>
            <p:cNvSpPr>
              <a:spLocks/>
            </p:cNvSpPr>
            <p:nvPr/>
          </p:nvSpPr>
          <p:spPr bwMode="auto">
            <a:xfrm>
              <a:off x="7312026" y="3189288"/>
              <a:ext cx="1173163" cy="1185863"/>
            </a:xfrm>
            <a:custGeom>
              <a:avLst/>
              <a:gdLst/>
              <a:ahLst/>
              <a:cxnLst>
                <a:cxn ang="0">
                  <a:pos x="310" y="202"/>
                </a:cxn>
                <a:cxn ang="0">
                  <a:pos x="311" y="148"/>
                </a:cxn>
                <a:cxn ang="0">
                  <a:pos x="276" y="138"/>
                </a:cxn>
                <a:cxn ang="0">
                  <a:pos x="262" y="104"/>
                </a:cxn>
                <a:cxn ang="0">
                  <a:pos x="281" y="72"/>
                </a:cxn>
                <a:cxn ang="0">
                  <a:pos x="243" y="34"/>
                </a:cxn>
                <a:cxn ang="0">
                  <a:pos x="212" y="52"/>
                </a:cxn>
                <a:cxn ang="0">
                  <a:pos x="177" y="37"/>
                </a:cxn>
                <a:cxn ang="0">
                  <a:pos x="169" y="1"/>
                </a:cxn>
                <a:cxn ang="0">
                  <a:pos x="115" y="0"/>
                </a:cxn>
                <a:cxn ang="0">
                  <a:pos x="105" y="36"/>
                </a:cxn>
                <a:cxn ang="0">
                  <a:pos x="70" y="50"/>
                </a:cxn>
                <a:cxn ang="0">
                  <a:pos x="39" y="30"/>
                </a:cxn>
                <a:cxn ang="0">
                  <a:pos x="0" y="68"/>
                </a:cxn>
                <a:cxn ang="0">
                  <a:pos x="19" y="100"/>
                </a:cxn>
                <a:cxn ang="0">
                  <a:pos x="17" y="102"/>
                </a:cxn>
                <a:cxn ang="0">
                  <a:pos x="24" y="152"/>
                </a:cxn>
                <a:cxn ang="0">
                  <a:pos x="43" y="171"/>
                </a:cxn>
                <a:cxn ang="0">
                  <a:pos x="43" y="171"/>
                </a:cxn>
                <a:cxn ang="0">
                  <a:pos x="141" y="76"/>
                </a:cxn>
                <a:cxn ang="0">
                  <a:pos x="235" y="174"/>
                </a:cxn>
                <a:cxn ang="0">
                  <a:pos x="140" y="268"/>
                </a:cxn>
                <a:cxn ang="0">
                  <a:pos x="169" y="298"/>
                </a:cxn>
                <a:cxn ang="0">
                  <a:pos x="177" y="307"/>
                </a:cxn>
                <a:cxn ang="0">
                  <a:pos x="208" y="295"/>
                </a:cxn>
                <a:cxn ang="0">
                  <a:pos x="239" y="314"/>
                </a:cxn>
                <a:cxn ang="0">
                  <a:pos x="278" y="277"/>
                </a:cxn>
                <a:cxn ang="0">
                  <a:pos x="260" y="245"/>
                </a:cxn>
                <a:cxn ang="0">
                  <a:pos x="274" y="210"/>
                </a:cxn>
                <a:cxn ang="0">
                  <a:pos x="310" y="202"/>
                </a:cxn>
              </a:cxnLst>
              <a:rect l="0" t="0" r="r" b="b"/>
              <a:pathLst>
                <a:path w="311" h="314">
                  <a:moveTo>
                    <a:pt x="310" y="202"/>
                  </a:moveTo>
                  <a:cubicBezTo>
                    <a:pt x="311" y="148"/>
                    <a:pt x="311" y="148"/>
                    <a:pt x="311" y="148"/>
                  </a:cubicBezTo>
                  <a:cubicBezTo>
                    <a:pt x="276" y="138"/>
                    <a:pt x="276" y="138"/>
                    <a:pt x="276" y="138"/>
                  </a:cubicBezTo>
                  <a:cubicBezTo>
                    <a:pt x="272" y="126"/>
                    <a:pt x="268" y="114"/>
                    <a:pt x="262" y="104"/>
                  </a:cubicBezTo>
                  <a:cubicBezTo>
                    <a:pt x="281" y="72"/>
                    <a:pt x="281" y="72"/>
                    <a:pt x="281" y="72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01" y="46"/>
                    <a:pt x="189" y="41"/>
                    <a:pt x="177" y="37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93" y="39"/>
                    <a:pt x="81" y="44"/>
                    <a:pt x="70" y="5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8" y="101"/>
                    <a:pt x="18" y="101"/>
                    <a:pt x="17" y="102"/>
                  </a:cubicBezTo>
                  <a:cubicBezTo>
                    <a:pt x="24" y="118"/>
                    <a:pt x="26" y="135"/>
                    <a:pt x="24" y="152"/>
                  </a:cubicBezTo>
                  <a:cubicBezTo>
                    <a:pt x="43" y="171"/>
                    <a:pt x="43" y="171"/>
                    <a:pt x="43" y="171"/>
                  </a:cubicBezTo>
                  <a:cubicBezTo>
                    <a:pt x="43" y="171"/>
                    <a:pt x="43" y="171"/>
                    <a:pt x="43" y="171"/>
                  </a:cubicBezTo>
                  <a:cubicBezTo>
                    <a:pt x="44" y="118"/>
                    <a:pt x="88" y="76"/>
                    <a:pt x="141" y="76"/>
                  </a:cubicBezTo>
                  <a:cubicBezTo>
                    <a:pt x="194" y="77"/>
                    <a:pt x="236" y="121"/>
                    <a:pt x="235" y="174"/>
                  </a:cubicBezTo>
                  <a:cubicBezTo>
                    <a:pt x="234" y="226"/>
                    <a:pt x="192" y="268"/>
                    <a:pt x="140" y="268"/>
                  </a:cubicBezTo>
                  <a:cubicBezTo>
                    <a:pt x="169" y="298"/>
                    <a:pt x="169" y="298"/>
                    <a:pt x="169" y="298"/>
                  </a:cubicBezTo>
                  <a:cubicBezTo>
                    <a:pt x="172" y="301"/>
                    <a:pt x="175" y="304"/>
                    <a:pt x="177" y="307"/>
                  </a:cubicBezTo>
                  <a:cubicBezTo>
                    <a:pt x="188" y="304"/>
                    <a:pt x="198" y="300"/>
                    <a:pt x="208" y="295"/>
                  </a:cubicBezTo>
                  <a:cubicBezTo>
                    <a:pt x="239" y="314"/>
                    <a:pt x="239" y="314"/>
                    <a:pt x="239" y="314"/>
                  </a:cubicBezTo>
                  <a:cubicBezTo>
                    <a:pt x="278" y="277"/>
                    <a:pt x="278" y="277"/>
                    <a:pt x="278" y="277"/>
                  </a:cubicBezTo>
                  <a:cubicBezTo>
                    <a:pt x="260" y="245"/>
                    <a:pt x="260" y="245"/>
                    <a:pt x="260" y="245"/>
                  </a:cubicBezTo>
                  <a:cubicBezTo>
                    <a:pt x="266" y="234"/>
                    <a:pt x="271" y="223"/>
                    <a:pt x="274" y="210"/>
                  </a:cubicBezTo>
                  <a:lnTo>
                    <a:pt x="310" y="20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6670676" y="3386138"/>
              <a:ext cx="1279525" cy="1268413"/>
            </a:xfrm>
            <a:custGeom>
              <a:avLst/>
              <a:gdLst/>
              <a:ahLst/>
              <a:cxnLst>
                <a:cxn ang="0">
                  <a:pos x="323" y="263"/>
                </a:cxn>
                <a:cxn ang="0">
                  <a:pos x="168" y="109"/>
                </a:cxn>
                <a:cxn ang="0">
                  <a:pos x="147" y="31"/>
                </a:cxn>
                <a:cxn ang="0">
                  <a:pos x="55" y="14"/>
                </a:cxn>
                <a:cxn ang="0">
                  <a:pos x="99" y="57"/>
                </a:cxn>
                <a:cxn ang="0">
                  <a:pos x="99" y="100"/>
                </a:cxn>
                <a:cxn ang="0">
                  <a:pos x="57" y="100"/>
                </a:cxn>
                <a:cxn ang="0">
                  <a:pos x="13" y="56"/>
                </a:cxn>
                <a:cxn ang="0">
                  <a:pos x="30" y="147"/>
                </a:cxn>
                <a:cxn ang="0">
                  <a:pos x="108" y="169"/>
                </a:cxn>
                <a:cxn ang="0">
                  <a:pos x="262" y="323"/>
                </a:cxn>
                <a:cxn ang="0">
                  <a:pos x="292" y="336"/>
                </a:cxn>
                <a:cxn ang="0">
                  <a:pos x="323" y="323"/>
                </a:cxn>
                <a:cxn ang="0">
                  <a:pos x="323" y="263"/>
                </a:cxn>
                <a:cxn ang="0">
                  <a:pos x="306" y="306"/>
                </a:cxn>
                <a:cxn ang="0">
                  <a:pos x="279" y="306"/>
                </a:cxn>
                <a:cxn ang="0">
                  <a:pos x="279" y="280"/>
                </a:cxn>
                <a:cxn ang="0">
                  <a:pos x="306" y="280"/>
                </a:cxn>
                <a:cxn ang="0">
                  <a:pos x="306" y="306"/>
                </a:cxn>
              </a:cxnLst>
              <a:rect l="0" t="0" r="r" b="b"/>
              <a:pathLst>
                <a:path w="339" h="336">
                  <a:moveTo>
                    <a:pt x="323" y="263"/>
                  </a:moveTo>
                  <a:cubicBezTo>
                    <a:pt x="168" y="109"/>
                    <a:pt x="168" y="109"/>
                    <a:pt x="168" y="109"/>
                  </a:cubicBezTo>
                  <a:cubicBezTo>
                    <a:pt x="175" y="82"/>
                    <a:pt x="168" y="52"/>
                    <a:pt x="147" y="31"/>
                  </a:cubicBezTo>
                  <a:cubicBezTo>
                    <a:pt x="122" y="6"/>
                    <a:pt x="85" y="0"/>
                    <a:pt x="55" y="1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11" y="69"/>
                    <a:pt x="111" y="88"/>
                    <a:pt x="99" y="100"/>
                  </a:cubicBezTo>
                  <a:cubicBezTo>
                    <a:pt x="87" y="111"/>
                    <a:pt x="68" y="111"/>
                    <a:pt x="57" y="100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0" y="86"/>
                    <a:pt x="5" y="123"/>
                    <a:pt x="30" y="147"/>
                  </a:cubicBezTo>
                  <a:cubicBezTo>
                    <a:pt x="51" y="168"/>
                    <a:pt x="81" y="176"/>
                    <a:pt x="108" y="169"/>
                  </a:cubicBezTo>
                  <a:cubicBezTo>
                    <a:pt x="262" y="323"/>
                    <a:pt x="262" y="323"/>
                    <a:pt x="262" y="323"/>
                  </a:cubicBezTo>
                  <a:cubicBezTo>
                    <a:pt x="270" y="332"/>
                    <a:pt x="281" y="336"/>
                    <a:pt x="292" y="336"/>
                  </a:cubicBezTo>
                  <a:cubicBezTo>
                    <a:pt x="303" y="336"/>
                    <a:pt x="314" y="332"/>
                    <a:pt x="323" y="323"/>
                  </a:cubicBezTo>
                  <a:cubicBezTo>
                    <a:pt x="339" y="307"/>
                    <a:pt x="339" y="280"/>
                    <a:pt x="323" y="263"/>
                  </a:cubicBezTo>
                  <a:close/>
                  <a:moveTo>
                    <a:pt x="306" y="306"/>
                  </a:moveTo>
                  <a:cubicBezTo>
                    <a:pt x="298" y="314"/>
                    <a:pt x="286" y="314"/>
                    <a:pt x="279" y="306"/>
                  </a:cubicBezTo>
                  <a:cubicBezTo>
                    <a:pt x="272" y="299"/>
                    <a:pt x="272" y="287"/>
                    <a:pt x="279" y="280"/>
                  </a:cubicBezTo>
                  <a:cubicBezTo>
                    <a:pt x="286" y="272"/>
                    <a:pt x="298" y="272"/>
                    <a:pt x="306" y="280"/>
                  </a:cubicBezTo>
                  <a:cubicBezTo>
                    <a:pt x="313" y="287"/>
                    <a:pt x="313" y="299"/>
                    <a:pt x="306" y="30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94" name="Round Diagonal Corner Rectangle 93"/>
          <p:cNvSpPr/>
          <p:nvPr/>
        </p:nvSpPr>
        <p:spPr>
          <a:xfrm flipH="1">
            <a:off x="8124492" y="497844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Offender</a:t>
            </a:r>
            <a:r>
              <a:rPr lang="en-US" sz="1867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management</a:t>
            </a:r>
            <a:endParaRPr lang="en-US" sz="1867">
              <a:solidFill>
                <a:schemeClr val="bg1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8630460" y="4010150"/>
            <a:ext cx="609600" cy="804333"/>
            <a:chOff x="7929563" y="3475038"/>
            <a:chExt cx="457200" cy="603250"/>
          </a:xfrm>
          <a:solidFill>
            <a:schemeClr val="tx2"/>
          </a:solidFill>
        </p:grpSpPr>
        <p:sp>
          <p:nvSpPr>
            <p:cNvPr id="110" name="Freeform 45"/>
            <p:cNvSpPr>
              <a:spLocks noEditPoints="1"/>
            </p:cNvSpPr>
            <p:nvPr/>
          </p:nvSpPr>
          <p:spPr bwMode="auto">
            <a:xfrm>
              <a:off x="7929563" y="3475038"/>
              <a:ext cx="457200" cy="603250"/>
            </a:xfrm>
            <a:custGeom>
              <a:avLst/>
              <a:gdLst/>
              <a:ahLst/>
              <a:cxnLst>
                <a:cxn ang="0">
                  <a:pos x="251" y="333"/>
                </a:cxn>
                <a:cxn ang="0">
                  <a:pos x="47" y="333"/>
                </a:cxn>
                <a:cxn ang="0">
                  <a:pos x="0" y="287"/>
                </a:cxn>
                <a:cxn ang="0">
                  <a:pos x="0" y="0"/>
                </a:cxn>
                <a:cxn ang="0">
                  <a:pos x="205" y="0"/>
                </a:cxn>
                <a:cxn ang="0">
                  <a:pos x="251" y="44"/>
                </a:cxn>
                <a:cxn ang="0">
                  <a:pos x="251" y="333"/>
                </a:cxn>
                <a:cxn ang="0">
                  <a:pos x="16" y="16"/>
                </a:cxn>
                <a:cxn ang="0">
                  <a:pos x="16" y="287"/>
                </a:cxn>
                <a:cxn ang="0">
                  <a:pos x="47" y="317"/>
                </a:cxn>
                <a:cxn ang="0">
                  <a:pos x="235" y="317"/>
                </a:cxn>
                <a:cxn ang="0">
                  <a:pos x="235" y="44"/>
                </a:cxn>
                <a:cxn ang="0">
                  <a:pos x="206" y="16"/>
                </a:cxn>
                <a:cxn ang="0">
                  <a:pos x="16" y="16"/>
                </a:cxn>
              </a:cxnLst>
              <a:rect l="0" t="0" r="r" b="b"/>
              <a:pathLst>
                <a:path w="251" h="333">
                  <a:moveTo>
                    <a:pt x="251" y="333"/>
                  </a:moveTo>
                  <a:cubicBezTo>
                    <a:pt x="47" y="333"/>
                    <a:pt x="47" y="333"/>
                    <a:pt x="47" y="333"/>
                  </a:cubicBezTo>
                  <a:cubicBezTo>
                    <a:pt x="20" y="333"/>
                    <a:pt x="0" y="313"/>
                    <a:pt x="0" y="2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31" y="0"/>
                    <a:pt x="251" y="19"/>
                    <a:pt x="251" y="44"/>
                  </a:cubicBezTo>
                  <a:lnTo>
                    <a:pt x="251" y="333"/>
                  </a:lnTo>
                  <a:close/>
                  <a:moveTo>
                    <a:pt x="16" y="16"/>
                  </a:moveTo>
                  <a:cubicBezTo>
                    <a:pt x="16" y="287"/>
                    <a:pt x="16" y="287"/>
                    <a:pt x="16" y="287"/>
                  </a:cubicBezTo>
                  <a:cubicBezTo>
                    <a:pt x="16" y="304"/>
                    <a:pt x="29" y="317"/>
                    <a:pt x="47" y="317"/>
                  </a:cubicBezTo>
                  <a:cubicBezTo>
                    <a:pt x="235" y="317"/>
                    <a:pt x="235" y="317"/>
                    <a:pt x="235" y="317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28"/>
                    <a:pt x="222" y="16"/>
                    <a:pt x="206" y="16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1" name="Freeform 46"/>
            <p:cNvSpPr>
              <a:spLocks/>
            </p:cNvSpPr>
            <p:nvPr/>
          </p:nvSpPr>
          <p:spPr bwMode="auto">
            <a:xfrm>
              <a:off x="7988300" y="3535363"/>
              <a:ext cx="338138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3" y="0"/>
                </a:cxn>
                <a:cxn ang="0">
                  <a:pos x="213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3" h="34">
                  <a:moveTo>
                    <a:pt x="0" y="0"/>
                  </a:moveTo>
                  <a:lnTo>
                    <a:pt x="213" y="0"/>
                  </a:lnTo>
                  <a:lnTo>
                    <a:pt x="21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2" name="Freeform 47"/>
            <p:cNvSpPr>
              <a:spLocks/>
            </p:cNvSpPr>
            <p:nvPr/>
          </p:nvSpPr>
          <p:spPr bwMode="auto">
            <a:xfrm>
              <a:off x="7989888" y="3632200"/>
              <a:ext cx="33813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3" y="0"/>
                </a:cxn>
                <a:cxn ang="0">
                  <a:pos x="21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3" h="15">
                  <a:moveTo>
                    <a:pt x="0" y="0"/>
                  </a:moveTo>
                  <a:lnTo>
                    <a:pt x="213" y="0"/>
                  </a:lnTo>
                  <a:lnTo>
                    <a:pt x="213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3" name="Freeform 48"/>
            <p:cNvSpPr>
              <a:spLocks/>
            </p:cNvSpPr>
            <p:nvPr/>
          </p:nvSpPr>
          <p:spPr bwMode="auto">
            <a:xfrm>
              <a:off x="7989888" y="3697288"/>
              <a:ext cx="33813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3" y="0"/>
                </a:cxn>
                <a:cxn ang="0">
                  <a:pos x="213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3" h="14">
                  <a:moveTo>
                    <a:pt x="0" y="0"/>
                  </a:moveTo>
                  <a:lnTo>
                    <a:pt x="213" y="0"/>
                  </a:lnTo>
                  <a:lnTo>
                    <a:pt x="21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4" name="Freeform 49"/>
            <p:cNvSpPr>
              <a:spLocks/>
            </p:cNvSpPr>
            <p:nvPr/>
          </p:nvSpPr>
          <p:spPr bwMode="auto">
            <a:xfrm>
              <a:off x="7989888" y="3760788"/>
              <a:ext cx="33813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3" y="0"/>
                </a:cxn>
                <a:cxn ang="0">
                  <a:pos x="213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3" h="14">
                  <a:moveTo>
                    <a:pt x="0" y="0"/>
                  </a:moveTo>
                  <a:lnTo>
                    <a:pt x="213" y="0"/>
                  </a:lnTo>
                  <a:lnTo>
                    <a:pt x="21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5" name="Freeform 50"/>
            <p:cNvSpPr>
              <a:spLocks/>
            </p:cNvSpPr>
            <p:nvPr/>
          </p:nvSpPr>
          <p:spPr bwMode="auto">
            <a:xfrm>
              <a:off x="7989888" y="3824288"/>
              <a:ext cx="33813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3" y="0"/>
                </a:cxn>
                <a:cxn ang="0">
                  <a:pos x="21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3" h="15">
                  <a:moveTo>
                    <a:pt x="0" y="0"/>
                  </a:moveTo>
                  <a:lnTo>
                    <a:pt x="213" y="0"/>
                  </a:lnTo>
                  <a:lnTo>
                    <a:pt x="213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6" name="Freeform 51"/>
            <p:cNvSpPr>
              <a:spLocks/>
            </p:cNvSpPr>
            <p:nvPr/>
          </p:nvSpPr>
          <p:spPr bwMode="auto">
            <a:xfrm>
              <a:off x="7989888" y="3887788"/>
              <a:ext cx="2270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3" h="15">
                  <a:moveTo>
                    <a:pt x="0" y="0"/>
                  </a:moveTo>
                  <a:lnTo>
                    <a:pt x="143" y="0"/>
                  </a:lnTo>
                  <a:lnTo>
                    <a:pt x="143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7" name="Freeform 52"/>
            <p:cNvSpPr>
              <a:spLocks/>
            </p:cNvSpPr>
            <p:nvPr/>
          </p:nvSpPr>
          <p:spPr bwMode="auto">
            <a:xfrm>
              <a:off x="7989888" y="3951288"/>
              <a:ext cx="2270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3" h="15">
                  <a:moveTo>
                    <a:pt x="0" y="0"/>
                  </a:moveTo>
                  <a:lnTo>
                    <a:pt x="143" y="0"/>
                  </a:lnTo>
                  <a:lnTo>
                    <a:pt x="143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8" name="Freeform 53"/>
            <p:cNvSpPr>
              <a:spLocks/>
            </p:cNvSpPr>
            <p:nvPr/>
          </p:nvSpPr>
          <p:spPr bwMode="auto">
            <a:xfrm>
              <a:off x="8239125" y="3871913"/>
              <a:ext cx="87313" cy="165100"/>
            </a:xfrm>
            <a:custGeom>
              <a:avLst/>
              <a:gdLst/>
              <a:ahLst/>
              <a:cxnLst>
                <a:cxn ang="0">
                  <a:pos x="39" y="42"/>
                </a:cxn>
                <a:cxn ang="0">
                  <a:pos x="48" y="24"/>
                </a:cxn>
                <a:cxn ang="0">
                  <a:pos x="24" y="0"/>
                </a:cxn>
                <a:cxn ang="0">
                  <a:pos x="0" y="24"/>
                </a:cxn>
                <a:cxn ang="0">
                  <a:pos x="11" y="44"/>
                </a:cxn>
                <a:cxn ang="0">
                  <a:pos x="7" y="79"/>
                </a:cxn>
                <a:cxn ang="0">
                  <a:pos x="16" y="72"/>
                </a:cxn>
                <a:cxn ang="0">
                  <a:pos x="24" y="81"/>
                </a:cxn>
                <a:cxn ang="0">
                  <a:pos x="26" y="61"/>
                </a:cxn>
                <a:cxn ang="0">
                  <a:pos x="31" y="91"/>
                </a:cxn>
                <a:cxn ang="0">
                  <a:pos x="38" y="80"/>
                </a:cxn>
                <a:cxn ang="0">
                  <a:pos x="48" y="87"/>
                </a:cxn>
                <a:cxn ang="0">
                  <a:pos x="39" y="42"/>
                </a:cxn>
                <a:cxn ang="0">
                  <a:pos x="39" y="42"/>
                </a:cxn>
              </a:cxnLst>
              <a:rect l="0" t="0" r="r" b="b"/>
              <a:pathLst>
                <a:path w="48" h="91">
                  <a:moveTo>
                    <a:pt x="39" y="42"/>
                  </a:moveTo>
                  <a:cubicBezTo>
                    <a:pt x="45" y="38"/>
                    <a:pt x="48" y="31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3"/>
                    <a:pt x="5" y="40"/>
                    <a:pt x="11" y="44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9" name="Round Diagonal Corner Rectangle 68"/>
          <p:cNvSpPr/>
          <p:nvPr/>
        </p:nvSpPr>
        <p:spPr>
          <a:xfrm flipH="1">
            <a:off x="501721" y="2867957"/>
            <a:ext cx="1621536" cy="272008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b="1">
                <a:solidFill>
                  <a:schemeClr val="tx1"/>
                </a:solidFill>
              </a:rPr>
              <a:t>Anything </a:t>
            </a:r>
          </a:p>
          <a:p>
            <a:pPr algn="ctr"/>
            <a:r>
              <a:rPr lang="en-US" sz="1867">
                <a:solidFill>
                  <a:schemeClr val="bg1"/>
                </a:solidFill>
              </a:rPr>
              <a:t>management</a:t>
            </a:r>
            <a:endParaRPr lang="en-US" sz="2133">
              <a:solidFill>
                <a:schemeClr val="bg1"/>
              </a:solidFill>
            </a:endParaRPr>
          </a:p>
        </p:txBody>
      </p:sp>
      <p:sp>
        <p:nvSpPr>
          <p:cNvPr id="119" name="Freeform 19"/>
          <p:cNvSpPr>
            <a:spLocks noEditPoints="1"/>
          </p:cNvSpPr>
          <p:nvPr/>
        </p:nvSpPr>
        <p:spPr bwMode="auto">
          <a:xfrm>
            <a:off x="884889" y="2099215"/>
            <a:ext cx="827851" cy="594295"/>
          </a:xfrm>
          <a:custGeom>
            <a:avLst/>
            <a:gdLst/>
            <a:ahLst/>
            <a:cxnLst>
              <a:cxn ang="0">
                <a:pos x="195" y="301"/>
              </a:cxn>
              <a:cxn ang="0">
                <a:pos x="38" y="301"/>
              </a:cxn>
              <a:cxn ang="0">
                <a:pos x="0" y="263"/>
              </a:cxn>
              <a:cxn ang="0">
                <a:pos x="0" y="45"/>
              </a:cxn>
              <a:cxn ang="0">
                <a:pos x="213" y="45"/>
              </a:cxn>
              <a:cxn ang="0">
                <a:pos x="249" y="8"/>
              </a:cxn>
              <a:cxn ang="0">
                <a:pos x="258" y="0"/>
              </a:cxn>
              <a:cxn ang="0">
                <a:pos x="370" y="0"/>
              </a:cxn>
              <a:cxn ang="0">
                <a:pos x="421" y="51"/>
              </a:cxn>
              <a:cxn ang="0">
                <a:pos x="421" y="301"/>
              </a:cxn>
              <a:cxn ang="0">
                <a:pos x="236" y="301"/>
              </a:cxn>
              <a:cxn ang="0">
                <a:pos x="195" y="301"/>
              </a:cxn>
              <a:cxn ang="0">
                <a:pos x="25" y="71"/>
              </a:cxn>
              <a:cxn ang="0">
                <a:pos x="25" y="241"/>
              </a:cxn>
              <a:cxn ang="0">
                <a:pos x="64" y="106"/>
              </a:cxn>
              <a:cxn ang="0">
                <a:pos x="76" y="96"/>
              </a:cxn>
              <a:cxn ang="0">
                <a:pos x="395" y="96"/>
              </a:cxn>
              <a:cxn ang="0">
                <a:pos x="395" y="51"/>
              </a:cxn>
              <a:cxn ang="0">
                <a:pos x="370" y="25"/>
              </a:cxn>
              <a:cxn ang="0">
                <a:pos x="268" y="25"/>
              </a:cxn>
              <a:cxn ang="0">
                <a:pos x="223" y="71"/>
              </a:cxn>
              <a:cxn ang="0">
                <a:pos x="25" y="71"/>
              </a:cxn>
              <a:cxn ang="0">
                <a:pos x="25" y="71"/>
              </a:cxn>
              <a:cxn ang="0">
                <a:pos x="395" y="274"/>
              </a:cxn>
              <a:cxn ang="0">
                <a:pos x="395" y="121"/>
              </a:cxn>
              <a:cxn ang="0">
                <a:pos x="86" y="121"/>
              </a:cxn>
              <a:cxn ang="0">
                <a:pos x="41" y="274"/>
              </a:cxn>
              <a:cxn ang="0">
                <a:pos x="395" y="274"/>
              </a:cxn>
              <a:cxn ang="0">
                <a:pos x="395" y="274"/>
              </a:cxn>
            </a:cxnLst>
            <a:rect l="0" t="0" r="r" b="b"/>
            <a:pathLst>
              <a:path w="421" h="301">
                <a:moveTo>
                  <a:pt x="195" y="301"/>
                </a:moveTo>
                <a:cubicBezTo>
                  <a:pt x="38" y="301"/>
                  <a:pt x="38" y="301"/>
                  <a:pt x="38" y="301"/>
                </a:cubicBezTo>
                <a:cubicBezTo>
                  <a:pt x="16" y="301"/>
                  <a:pt x="0" y="282"/>
                  <a:pt x="0" y="263"/>
                </a:cubicBezTo>
                <a:cubicBezTo>
                  <a:pt x="0" y="45"/>
                  <a:pt x="0" y="45"/>
                  <a:pt x="0" y="45"/>
                </a:cubicBezTo>
                <a:cubicBezTo>
                  <a:pt x="213" y="45"/>
                  <a:pt x="213" y="45"/>
                  <a:pt x="213" y="45"/>
                </a:cubicBezTo>
                <a:cubicBezTo>
                  <a:pt x="249" y="8"/>
                  <a:pt x="249" y="8"/>
                  <a:pt x="249" y="8"/>
                </a:cubicBezTo>
                <a:cubicBezTo>
                  <a:pt x="258" y="0"/>
                  <a:pt x="258" y="0"/>
                  <a:pt x="258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405" y="0"/>
                  <a:pt x="421" y="17"/>
                  <a:pt x="421" y="51"/>
                </a:cubicBezTo>
                <a:cubicBezTo>
                  <a:pt x="421" y="301"/>
                  <a:pt x="421" y="301"/>
                  <a:pt x="421" y="301"/>
                </a:cubicBezTo>
                <a:cubicBezTo>
                  <a:pt x="236" y="301"/>
                  <a:pt x="236" y="301"/>
                  <a:pt x="236" y="301"/>
                </a:cubicBezTo>
                <a:lnTo>
                  <a:pt x="195" y="301"/>
                </a:lnTo>
                <a:close/>
                <a:moveTo>
                  <a:pt x="25" y="71"/>
                </a:moveTo>
                <a:cubicBezTo>
                  <a:pt x="25" y="241"/>
                  <a:pt x="25" y="241"/>
                  <a:pt x="25" y="241"/>
                </a:cubicBezTo>
                <a:cubicBezTo>
                  <a:pt x="64" y="106"/>
                  <a:pt x="64" y="106"/>
                  <a:pt x="64" y="106"/>
                </a:cubicBezTo>
                <a:cubicBezTo>
                  <a:pt x="66" y="99"/>
                  <a:pt x="71" y="96"/>
                  <a:pt x="76" y="96"/>
                </a:cubicBezTo>
                <a:cubicBezTo>
                  <a:pt x="395" y="96"/>
                  <a:pt x="395" y="96"/>
                  <a:pt x="395" y="96"/>
                </a:cubicBezTo>
                <a:cubicBezTo>
                  <a:pt x="395" y="51"/>
                  <a:pt x="395" y="51"/>
                  <a:pt x="395" y="51"/>
                </a:cubicBezTo>
                <a:cubicBezTo>
                  <a:pt x="395" y="30"/>
                  <a:pt x="392" y="25"/>
                  <a:pt x="370" y="25"/>
                </a:cubicBezTo>
                <a:cubicBezTo>
                  <a:pt x="268" y="25"/>
                  <a:pt x="268" y="25"/>
                  <a:pt x="268" y="25"/>
                </a:cubicBezTo>
                <a:cubicBezTo>
                  <a:pt x="223" y="71"/>
                  <a:pt x="223" y="71"/>
                  <a:pt x="223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395" y="274"/>
                </a:moveTo>
                <a:cubicBezTo>
                  <a:pt x="395" y="121"/>
                  <a:pt x="395" y="121"/>
                  <a:pt x="395" y="121"/>
                </a:cubicBezTo>
                <a:cubicBezTo>
                  <a:pt x="86" y="121"/>
                  <a:pt x="86" y="121"/>
                  <a:pt x="86" y="121"/>
                </a:cubicBezTo>
                <a:cubicBezTo>
                  <a:pt x="41" y="274"/>
                  <a:pt x="41" y="274"/>
                  <a:pt x="41" y="274"/>
                </a:cubicBezTo>
                <a:cubicBezTo>
                  <a:pt x="395" y="274"/>
                  <a:pt x="395" y="274"/>
                  <a:pt x="395" y="274"/>
                </a:cubicBezTo>
                <a:cubicBezTo>
                  <a:pt x="395" y="274"/>
                  <a:pt x="395" y="274"/>
                  <a:pt x="395" y="274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56E22F1-E724-4E4D-8A25-AD3F465F51D1}"/>
              </a:ext>
            </a:extLst>
          </p:cNvPr>
          <p:cNvGrpSpPr/>
          <p:nvPr/>
        </p:nvGrpSpPr>
        <p:grpSpPr>
          <a:xfrm>
            <a:off x="-64294" y="6458554"/>
            <a:ext cx="12333797" cy="461624"/>
            <a:chOff x="0" y="6410789"/>
            <a:chExt cx="12191137" cy="461624"/>
          </a:xfrm>
          <a:solidFill>
            <a:schemeClr val="bg1">
              <a:lumMod val="85000"/>
            </a:schemeClr>
          </a:solidFill>
        </p:grpSpPr>
        <p:sp>
          <p:nvSpPr>
            <p:cNvPr id="97" name="TextBox 59">
              <a:extLst>
                <a:ext uri="{FF2B5EF4-FFF2-40B4-BE49-F238E27FC236}">
                  <a16:creationId xmlns:a16="http://schemas.microsoft.com/office/drawing/2014/main" id="{0A28666C-C8F0-40A1-B94D-3E93C26863B3}"/>
                </a:ext>
              </a:extLst>
            </p:cNvPr>
            <p:cNvSpPr txBox="1"/>
            <p:nvPr/>
          </p:nvSpPr>
          <p:spPr>
            <a:xfrm>
              <a:off x="0" y="6410789"/>
              <a:ext cx="12191137" cy="461624"/>
            </a:xfrm>
            <a:prstGeom prst="rect">
              <a:avLst/>
            </a:prstGeom>
            <a:grpFill/>
          </p:spPr>
          <p:txBody>
            <a:bodyPr wrap="square" lIns="182854" tIns="146284" rIns="182854" bIns="146284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endParaRPr>
            </a:p>
          </p:txBody>
        </p:sp>
        <p:grpSp>
          <p:nvGrpSpPr>
            <p:cNvPr id="120" name="Group 9">
              <a:extLst>
                <a:ext uri="{FF2B5EF4-FFF2-40B4-BE49-F238E27FC236}">
                  <a16:creationId xmlns:a16="http://schemas.microsoft.com/office/drawing/2014/main" id="{0D1219D9-B8AB-496A-845A-0BD429D1516F}"/>
                </a:ext>
              </a:extLst>
            </p:cNvPr>
            <p:cNvGrpSpPr/>
            <p:nvPr/>
          </p:nvGrpSpPr>
          <p:grpSpPr>
            <a:xfrm>
              <a:off x="2374492" y="6532673"/>
              <a:ext cx="7443017" cy="221765"/>
              <a:chOff x="1792468" y="6504098"/>
              <a:chExt cx="7443017" cy="221765"/>
            </a:xfrm>
            <a:grpFill/>
          </p:grpSpPr>
          <p:sp>
            <p:nvSpPr>
              <p:cNvPr id="121" name="TextBox 60">
                <a:extLst>
                  <a:ext uri="{FF2B5EF4-FFF2-40B4-BE49-F238E27FC236}">
                    <a16:creationId xmlns:a16="http://schemas.microsoft.com/office/drawing/2014/main" id="{92A1F8D9-6F4D-4D45-A8DD-2C11E00F90DA}"/>
                  </a:ext>
                </a:extLst>
              </p:cNvPr>
              <p:cNvSpPr txBox="1"/>
              <p:nvPr/>
            </p:nvSpPr>
            <p:spPr>
              <a:xfrm>
                <a:off x="5124477" y="6504264"/>
                <a:ext cx="1432090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Microsoft Flow</a:t>
                </a:r>
              </a:p>
            </p:txBody>
          </p:sp>
          <p:sp>
            <p:nvSpPr>
              <p:cNvPr id="122" name="TextBox 70">
                <a:extLst>
                  <a:ext uri="{FF2B5EF4-FFF2-40B4-BE49-F238E27FC236}">
                    <a16:creationId xmlns:a16="http://schemas.microsoft.com/office/drawing/2014/main" id="{0E414932-4A54-4BB9-B7BD-93AFC207AD4C}"/>
                  </a:ext>
                </a:extLst>
              </p:cNvPr>
              <p:cNvSpPr txBox="1"/>
              <p:nvPr/>
            </p:nvSpPr>
            <p:spPr>
              <a:xfrm>
                <a:off x="3372464" y="6504098"/>
                <a:ext cx="1143378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PowerApps</a:t>
                </a:r>
              </a:p>
            </p:txBody>
          </p:sp>
          <p:sp>
            <p:nvSpPr>
              <p:cNvPr id="124" name="TextBox 71">
                <a:extLst>
                  <a:ext uri="{FF2B5EF4-FFF2-40B4-BE49-F238E27FC236}">
                    <a16:creationId xmlns:a16="http://schemas.microsoft.com/office/drawing/2014/main" id="{78AD2A3D-1E05-4972-9018-D89696150C33}"/>
                  </a:ext>
                </a:extLst>
              </p:cNvPr>
              <p:cNvSpPr txBox="1"/>
              <p:nvPr/>
            </p:nvSpPr>
            <p:spPr>
              <a:xfrm>
                <a:off x="7174599" y="6504098"/>
                <a:ext cx="2060886" cy="2216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Common Data Service</a:t>
                </a:r>
              </a:p>
            </p:txBody>
          </p:sp>
          <p:sp>
            <p:nvSpPr>
              <p:cNvPr id="125" name="TextBox 72">
                <a:extLst>
                  <a:ext uri="{FF2B5EF4-FFF2-40B4-BE49-F238E27FC236}">
                    <a16:creationId xmlns:a16="http://schemas.microsoft.com/office/drawing/2014/main" id="{22CC631C-D9A7-4EF6-B25E-F0ABA270A1A1}"/>
                  </a:ext>
                </a:extLst>
              </p:cNvPr>
              <p:cNvSpPr txBox="1"/>
              <p:nvPr/>
            </p:nvSpPr>
            <p:spPr>
              <a:xfrm>
                <a:off x="1792468" y="6504098"/>
                <a:ext cx="966921" cy="2215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Segoe UI Semibold" panose="020B0702040204020203" pitchFamily="34" charset="0"/>
                  </a:rPr>
                  <a:t>Power BI</a:t>
                </a:r>
              </a:p>
            </p:txBody>
          </p:sp>
        </p:grpSp>
      </p:grpSp>
      <p:sp>
        <p:nvSpPr>
          <p:cNvPr id="127" name="TextBox 72">
            <a:extLst>
              <a:ext uri="{FF2B5EF4-FFF2-40B4-BE49-F238E27FC236}">
                <a16:creationId xmlns:a16="http://schemas.microsoft.com/office/drawing/2014/main" id="{22CC631C-D9A7-4EF6-B25E-F0ABA270A1A1}"/>
              </a:ext>
            </a:extLst>
          </p:cNvPr>
          <p:cNvSpPr txBox="1"/>
          <p:nvPr/>
        </p:nvSpPr>
        <p:spPr>
          <a:xfrm>
            <a:off x="873015" y="6580437"/>
            <a:ext cx="978236" cy="2215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2"/>
                </a:solidFill>
                <a:latin typeface="Segoe UI Semilight"/>
                <a:cs typeface="Segoe UI Semibold" panose="020B0702040204020203" pitchFamily="34" charset="0"/>
              </a:rPr>
              <a:t>Azure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 Semilight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99160" y="2333887"/>
            <a:ext cx="8630656" cy="1500187"/>
          </a:xfrm>
        </p:spPr>
        <p:txBody>
          <a:bodyPr/>
          <a:lstStyle/>
          <a:p>
            <a:r>
              <a:rPr lang="en-US" sz="4800"/>
              <a:t>Home Health Use Case</a:t>
            </a:r>
          </a:p>
        </p:txBody>
      </p:sp>
    </p:spTree>
    <p:extLst>
      <p:ext uri="{BB962C8B-B14F-4D97-AF65-F5344CB8AC3E}">
        <p14:creationId xmlns:p14="http://schemas.microsoft.com/office/powerpoint/2010/main" val="429265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NumberTextBox"/>
          <p:cNvSpPr txBox="1"/>
          <p:nvPr/>
        </p:nvSpPr>
        <p:spPr>
          <a:xfrm>
            <a:off x="6096001" y="6654800"/>
            <a:ext cx="65" cy="21544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 defTabSz="914164"/>
            <a:endParaRPr lang="en-US" sz="100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095" y="791698"/>
            <a:ext cx="2771335" cy="2542516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3119" y="2438705"/>
            <a:ext cx="2553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Healthcare Industry Solution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9822" y="822272"/>
            <a:ext cx="2276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INDUSTRY SPECIALIZATION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8" y="1516183"/>
            <a:ext cx="762233" cy="762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Health Digital Transformation Showcase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3095" y="3429991"/>
            <a:ext cx="2771335" cy="2984968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13119" y="4789412"/>
            <a:ext cx="2553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Tribridge Health360 IP, built on Dynamics 365 (</a:t>
            </a:r>
            <a:r>
              <a:rPr lang="en-US" sz="2400" b="1" err="1">
                <a:solidFill>
                  <a:schemeClr val="bg1"/>
                </a:solidFill>
              </a:rPr>
              <a:t>xRM</a:t>
            </a:r>
            <a:r>
              <a:rPr lang="en-US" sz="24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9822" y="3460565"/>
            <a:ext cx="227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PARTNER SOLUTION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8" y="3866890"/>
            <a:ext cx="762233" cy="76223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80067" y="3460565"/>
            <a:ext cx="2771335" cy="2957206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400091" y="5107572"/>
            <a:ext cx="255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</a:rPr>
              <a:t>IoT</a:t>
            </a:r>
            <a:r>
              <a:rPr lang="en-US" sz="2400" b="1">
                <a:solidFill>
                  <a:schemeClr val="bg1"/>
                </a:solidFill>
              </a:rPr>
              <a:t> enabled health monitoring devices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56794" y="3491139"/>
            <a:ext cx="2276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INTERNET OF THINGS (</a:t>
            </a:r>
            <a:r>
              <a:rPr lang="en-US" b="1" err="1">
                <a:solidFill>
                  <a:schemeClr val="bg1"/>
                </a:solidFill>
              </a:rPr>
              <a:t>IoT</a:t>
            </a:r>
            <a:r>
              <a:rPr lang="en-US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70" y="4185050"/>
            <a:ext cx="762233" cy="76223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241157" y="782964"/>
            <a:ext cx="5657214" cy="1841899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830357" y="2125360"/>
            <a:ext cx="255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Home Health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972133" y="833383"/>
            <a:ext cx="3874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NON-TRADITIONAL D365 USE CASE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36" y="1313446"/>
            <a:ext cx="762233" cy="76223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165946" y="3468680"/>
            <a:ext cx="2771335" cy="2957206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285970" y="5115687"/>
            <a:ext cx="255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Tribridge </a:t>
            </a:r>
            <a:r>
              <a:rPr lang="en-US" sz="2400" b="1" err="1">
                <a:solidFill>
                  <a:schemeClr val="bg1"/>
                </a:solidFill>
              </a:rPr>
              <a:t>PowerBI</a:t>
            </a:r>
            <a:r>
              <a:rPr lang="en-US" sz="2400" b="1">
                <a:solidFill>
                  <a:schemeClr val="bg1"/>
                </a:solidFill>
              </a:rPr>
              <a:t> Field Service Templates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442673" y="3499254"/>
            <a:ext cx="2276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BUSINESS INTELLIGENCE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49" y="4193165"/>
            <a:ext cx="762233" cy="762233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9232037" y="802809"/>
            <a:ext cx="2771335" cy="2531405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352061" y="2303260"/>
            <a:ext cx="2553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</a:rPr>
              <a:t>IoT</a:t>
            </a:r>
            <a:r>
              <a:rPr lang="en-US" sz="2400" b="1">
                <a:solidFill>
                  <a:schemeClr val="bg1"/>
                </a:solidFill>
              </a:rPr>
              <a:t> Data is stored in Azure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508764" y="967045"/>
            <a:ext cx="227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AZURE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40" y="1447105"/>
            <a:ext cx="762233" cy="762233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9232036" y="3428137"/>
            <a:ext cx="2771335" cy="2986822"/>
          </a:xfrm>
          <a:prstGeom prst="rect">
            <a:avLst/>
          </a:prstGeom>
          <a:solidFill>
            <a:srgbClr val="00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352060" y="5281620"/>
            <a:ext cx="255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Mobile IP solution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508763" y="3945405"/>
            <a:ext cx="227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MOBILITY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39" y="4425465"/>
            <a:ext cx="762233" cy="762233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3280067" y="2754578"/>
            <a:ext cx="5657214" cy="576272"/>
            <a:chOff x="6085204" y="1258969"/>
            <a:chExt cx="2771335" cy="1835709"/>
          </a:xfrm>
        </p:grpSpPr>
        <p:sp>
          <p:nvSpPr>
            <p:cNvPr id="68" name="Rectangle 67"/>
            <p:cNvSpPr/>
            <p:nvPr/>
          </p:nvSpPr>
          <p:spPr>
            <a:xfrm>
              <a:off x="6085204" y="1258969"/>
              <a:ext cx="2771335" cy="1835709"/>
            </a:xfrm>
            <a:prstGeom prst="rect">
              <a:avLst/>
            </a:prstGeom>
            <a:solidFill>
              <a:srgbClr val="004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09862" y="1370847"/>
              <a:ext cx="2553596" cy="147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B0F0"/>
                  </a:solidFill>
                </a:rPr>
                <a:t>DIGITAL TRANSFORMATION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96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36" grpId="0"/>
      <p:bldP spid="31" grpId="0" animBg="1"/>
      <p:bldP spid="38" grpId="0"/>
      <p:bldP spid="39" grpId="0"/>
      <p:bldP spid="41" grpId="0" animBg="1"/>
      <p:bldP spid="42" grpId="0"/>
      <p:bldP spid="43" grpId="0"/>
      <p:bldP spid="46" grpId="0" animBg="1"/>
      <p:bldP spid="47" grpId="0"/>
      <p:bldP spid="48" grpId="0"/>
      <p:bldP spid="51" grpId="0" animBg="1"/>
      <p:bldP spid="52" grpId="0"/>
      <p:bldP spid="53" grpId="0"/>
      <p:bldP spid="58" grpId="0" animBg="1"/>
      <p:bldP spid="59" grpId="0"/>
      <p:bldP spid="60" grpId="0"/>
      <p:bldP spid="63" grpId="0" animBg="1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Use Case: Alert to Home Health Appointment</a:t>
            </a:r>
          </a:p>
        </p:txBody>
      </p:sp>
      <p:sp>
        <p:nvSpPr>
          <p:cNvPr id="83" name="Freeform 82"/>
          <p:cNvSpPr/>
          <p:nvPr/>
        </p:nvSpPr>
        <p:spPr bwMode="auto">
          <a:xfrm>
            <a:off x="1464016" y="1731984"/>
            <a:ext cx="9366243" cy="2204784"/>
          </a:xfrm>
          <a:custGeom>
            <a:avLst/>
            <a:gdLst>
              <a:gd name="connsiteX0" fmla="*/ 0 w 8373979"/>
              <a:gd name="connsiteY0" fmla="*/ 1091017 h 2014115"/>
              <a:gd name="connsiteX1" fmla="*/ 1957137 w 8373979"/>
              <a:gd name="connsiteY1" fmla="*/ 153 h 2014115"/>
              <a:gd name="connsiteX2" fmla="*/ 4267200 w 8373979"/>
              <a:gd name="connsiteY2" fmla="*/ 1155185 h 2014115"/>
              <a:gd name="connsiteX3" fmla="*/ 5871410 w 8373979"/>
              <a:gd name="connsiteY3" fmla="*/ 2005417 h 2014115"/>
              <a:gd name="connsiteX4" fmla="*/ 8373979 w 8373979"/>
              <a:gd name="connsiteY4" fmla="*/ 625796 h 2014115"/>
              <a:gd name="connsiteX0" fmla="*/ 0 w 8373979"/>
              <a:gd name="connsiteY0" fmla="*/ 1120191 h 2383958"/>
              <a:gd name="connsiteX1" fmla="*/ 1957137 w 8373979"/>
              <a:gd name="connsiteY1" fmla="*/ 29327 h 2383958"/>
              <a:gd name="connsiteX2" fmla="*/ 4379494 w 8373979"/>
              <a:gd name="connsiteY2" fmla="*/ 2227096 h 2383958"/>
              <a:gd name="connsiteX3" fmla="*/ 5871410 w 8373979"/>
              <a:gd name="connsiteY3" fmla="*/ 2034591 h 2383958"/>
              <a:gd name="connsiteX4" fmla="*/ 8373979 w 8373979"/>
              <a:gd name="connsiteY4" fmla="*/ 654970 h 2383958"/>
              <a:gd name="connsiteX0" fmla="*/ 0 w 8382459"/>
              <a:gd name="connsiteY0" fmla="*/ 1120191 h 4356580"/>
              <a:gd name="connsiteX1" fmla="*/ 1957137 w 8382459"/>
              <a:gd name="connsiteY1" fmla="*/ 29327 h 4356580"/>
              <a:gd name="connsiteX2" fmla="*/ 4379494 w 8382459"/>
              <a:gd name="connsiteY2" fmla="*/ 2227096 h 4356580"/>
              <a:gd name="connsiteX3" fmla="*/ 7828547 w 8382459"/>
              <a:gd name="connsiteY3" fmla="*/ 4328612 h 4356580"/>
              <a:gd name="connsiteX4" fmla="*/ 8373979 w 8382459"/>
              <a:gd name="connsiteY4" fmla="*/ 654970 h 4356580"/>
              <a:gd name="connsiteX0" fmla="*/ 0 w 10459453"/>
              <a:gd name="connsiteY0" fmla="*/ 1120191 h 4331017"/>
              <a:gd name="connsiteX1" fmla="*/ 1957137 w 10459453"/>
              <a:gd name="connsiteY1" fmla="*/ 29327 h 4331017"/>
              <a:gd name="connsiteX2" fmla="*/ 4379494 w 10459453"/>
              <a:gd name="connsiteY2" fmla="*/ 2227096 h 4331017"/>
              <a:gd name="connsiteX3" fmla="*/ 7828547 w 10459453"/>
              <a:gd name="connsiteY3" fmla="*/ 4328612 h 4331017"/>
              <a:gd name="connsiteX4" fmla="*/ 10459453 w 10459453"/>
              <a:gd name="connsiteY4" fmla="*/ 1810002 h 4331017"/>
              <a:gd name="connsiteX0" fmla="*/ 0 w 10459453"/>
              <a:gd name="connsiteY0" fmla="*/ 1089196 h 4300014"/>
              <a:gd name="connsiteX1" fmla="*/ 2470484 w 10459453"/>
              <a:gd name="connsiteY1" fmla="*/ 30417 h 4300014"/>
              <a:gd name="connsiteX2" fmla="*/ 4379494 w 10459453"/>
              <a:gd name="connsiteY2" fmla="*/ 2196101 h 4300014"/>
              <a:gd name="connsiteX3" fmla="*/ 7828547 w 10459453"/>
              <a:gd name="connsiteY3" fmla="*/ 4297617 h 4300014"/>
              <a:gd name="connsiteX4" fmla="*/ 10459453 w 10459453"/>
              <a:gd name="connsiteY4" fmla="*/ 1779007 h 4300014"/>
              <a:gd name="connsiteX0" fmla="*/ 0 w 10459453"/>
              <a:gd name="connsiteY0" fmla="*/ 1087784 h 4298217"/>
              <a:gd name="connsiteX1" fmla="*/ 2470484 w 10459453"/>
              <a:gd name="connsiteY1" fmla="*/ 29005 h 4298217"/>
              <a:gd name="connsiteX2" fmla="*/ 5021179 w 10459453"/>
              <a:gd name="connsiteY2" fmla="*/ 2162605 h 4298217"/>
              <a:gd name="connsiteX3" fmla="*/ 7828547 w 10459453"/>
              <a:gd name="connsiteY3" fmla="*/ 4296205 h 4298217"/>
              <a:gd name="connsiteX4" fmla="*/ 10459453 w 10459453"/>
              <a:gd name="connsiteY4" fmla="*/ 1777595 h 4298217"/>
              <a:gd name="connsiteX0" fmla="*/ 0 w 10459453"/>
              <a:gd name="connsiteY0" fmla="*/ 1087784 h 4298398"/>
              <a:gd name="connsiteX1" fmla="*/ 2470484 w 10459453"/>
              <a:gd name="connsiteY1" fmla="*/ 29005 h 4298398"/>
              <a:gd name="connsiteX2" fmla="*/ 5021179 w 10459453"/>
              <a:gd name="connsiteY2" fmla="*/ 2162605 h 4298398"/>
              <a:gd name="connsiteX3" fmla="*/ 7828547 w 10459453"/>
              <a:gd name="connsiteY3" fmla="*/ 4296205 h 4298398"/>
              <a:gd name="connsiteX4" fmla="*/ 10459453 w 10459453"/>
              <a:gd name="connsiteY4" fmla="*/ 1777595 h 4298398"/>
              <a:gd name="connsiteX0" fmla="*/ 0 w 10459453"/>
              <a:gd name="connsiteY0" fmla="*/ 1162296 h 4292699"/>
              <a:gd name="connsiteX1" fmla="*/ 2470484 w 10459453"/>
              <a:gd name="connsiteY1" fmla="*/ 23306 h 4292699"/>
              <a:gd name="connsiteX2" fmla="*/ 5021179 w 10459453"/>
              <a:gd name="connsiteY2" fmla="*/ 2156906 h 4292699"/>
              <a:gd name="connsiteX3" fmla="*/ 7828547 w 10459453"/>
              <a:gd name="connsiteY3" fmla="*/ 4290506 h 4292699"/>
              <a:gd name="connsiteX4" fmla="*/ 10459453 w 10459453"/>
              <a:gd name="connsiteY4" fmla="*/ 1771896 h 4292699"/>
              <a:gd name="connsiteX0" fmla="*/ 0 w 10459453"/>
              <a:gd name="connsiteY0" fmla="*/ 1209244 h 4339476"/>
              <a:gd name="connsiteX1" fmla="*/ 1925052 w 10459453"/>
              <a:gd name="connsiteY1" fmla="*/ 22128 h 4339476"/>
              <a:gd name="connsiteX2" fmla="*/ 5021179 w 10459453"/>
              <a:gd name="connsiteY2" fmla="*/ 2203854 h 4339476"/>
              <a:gd name="connsiteX3" fmla="*/ 7828547 w 10459453"/>
              <a:gd name="connsiteY3" fmla="*/ 4337454 h 4339476"/>
              <a:gd name="connsiteX4" fmla="*/ 10459453 w 10459453"/>
              <a:gd name="connsiteY4" fmla="*/ 1818844 h 4339476"/>
              <a:gd name="connsiteX0" fmla="*/ 0 w 10459453"/>
              <a:gd name="connsiteY0" fmla="*/ 1187472 h 4317704"/>
              <a:gd name="connsiteX1" fmla="*/ 1925052 w 10459453"/>
              <a:gd name="connsiteY1" fmla="*/ 356 h 4317704"/>
              <a:gd name="connsiteX2" fmla="*/ 5021179 w 10459453"/>
              <a:gd name="connsiteY2" fmla="*/ 2182082 h 4317704"/>
              <a:gd name="connsiteX3" fmla="*/ 7828547 w 10459453"/>
              <a:gd name="connsiteY3" fmla="*/ 4315682 h 4317704"/>
              <a:gd name="connsiteX4" fmla="*/ 10459453 w 10459453"/>
              <a:gd name="connsiteY4" fmla="*/ 1797072 h 4317704"/>
              <a:gd name="connsiteX0" fmla="*/ 0 w 10459453"/>
              <a:gd name="connsiteY0" fmla="*/ 1209244 h 4339476"/>
              <a:gd name="connsiteX1" fmla="*/ 1925052 w 10459453"/>
              <a:gd name="connsiteY1" fmla="*/ 22128 h 4339476"/>
              <a:gd name="connsiteX2" fmla="*/ 5197643 w 10459453"/>
              <a:gd name="connsiteY2" fmla="*/ 2203854 h 4339476"/>
              <a:gd name="connsiteX3" fmla="*/ 7828547 w 10459453"/>
              <a:gd name="connsiteY3" fmla="*/ 4337454 h 4339476"/>
              <a:gd name="connsiteX4" fmla="*/ 10459453 w 10459453"/>
              <a:gd name="connsiteY4" fmla="*/ 1818844 h 4339476"/>
              <a:gd name="connsiteX0" fmla="*/ 0 w 10459453"/>
              <a:gd name="connsiteY0" fmla="*/ 1209244 h 4339764"/>
              <a:gd name="connsiteX1" fmla="*/ 1925052 w 10459453"/>
              <a:gd name="connsiteY1" fmla="*/ 22128 h 4339764"/>
              <a:gd name="connsiteX2" fmla="*/ 5197643 w 10459453"/>
              <a:gd name="connsiteY2" fmla="*/ 2203854 h 4339764"/>
              <a:gd name="connsiteX3" fmla="*/ 7828547 w 10459453"/>
              <a:gd name="connsiteY3" fmla="*/ 4337454 h 4339764"/>
              <a:gd name="connsiteX4" fmla="*/ 10459453 w 10459453"/>
              <a:gd name="connsiteY4" fmla="*/ 1818844 h 4339764"/>
              <a:gd name="connsiteX0" fmla="*/ 0 w 10459453"/>
              <a:gd name="connsiteY0" fmla="*/ 1202437 h 4331171"/>
              <a:gd name="connsiteX1" fmla="*/ 1925052 w 10459453"/>
              <a:gd name="connsiteY1" fmla="*/ 15321 h 4331171"/>
              <a:gd name="connsiteX2" fmla="*/ 5005137 w 10459453"/>
              <a:gd name="connsiteY2" fmla="*/ 2004542 h 4331171"/>
              <a:gd name="connsiteX3" fmla="*/ 7828547 w 10459453"/>
              <a:gd name="connsiteY3" fmla="*/ 4330647 h 4331171"/>
              <a:gd name="connsiteX4" fmla="*/ 10459453 w 10459453"/>
              <a:gd name="connsiteY4" fmla="*/ 1812037 h 4331171"/>
              <a:gd name="connsiteX0" fmla="*/ 0 w 10459453"/>
              <a:gd name="connsiteY0" fmla="*/ 1188305 h 4317039"/>
              <a:gd name="connsiteX1" fmla="*/ 1925052 w 10459453"/>
              <a:gd name="connsiteY1" fmla="*/ 1189 h 4317039"/>
              <a:gd name="connsiteX2" fmla="*/ 5005137 w 10459453"/>
              <a:gd name="connsiteY2" fmla="*/ 1990410 h 4317039"/>
              <a:gd name="connsiteX3" fmla="*/ 7828547 w 10459453"/>
              <a:gd name="connsiteY3" fmla="*/ 4316515 h 4317039"/>
              <a:gd name="connsiteX4" fmla="*/ 10459453 w 10459453"/>
              <a:gd name="connsiteY4" fmla="*/ 1797905 h 4317039"/>
              <a:gd name="connsiteX0" fmla="*/ 0 w 10459453"/>
              <a:gd name="connsiteY0" fmla="*/ 1188102 h 4028097"/>
              <a:gd name="connsiteX1" fmla="*/ 1925052 w 10459453"/>
              <a:gd name="connsiteY1" fmla="*/ 986 h 4028097"/>
              <a:gd name="connsiteX2" fmla="*/ 5005137 w 10459453"/>
              <a:gd name="connsiteY2" fmla="*/ 1990207 h 4028097"/>
              <a:gd name="connsiteX3" fmla="*/ 7796463 w 10459453"/>
              <a:gd name="connsiteY3" fmla="*/ 4027555 h 4028097"/>
              <a:gd name="connsiteX4" fmla="*/ 10459453 w 10459453"/>
              <a:gd name="connsiteY4" fmla="*/ 1797702 h 4028097"/>
              <a:gd name="connsiteX0" fmla="*/ 0 w 10459453"/>
              <a:gd name="connsiteY0" fmla="*/ 1188102 h 4028097"/>
              <a:gd name="connsiteX1" fmla="*/ 1925052 w 10459453"/>
              <a:gd name="connsiteY1" fmla="*/ 986 h 4028097"/>
              <a:gd name="connsiteX2" fmla="*/ 5005137 w 10459453"/>
              <a:gd name="connsiteY2" fmla="*/ 1990207 h 4028097"/>
              <a:gd name="connsiteX3" fmla="*/ 7796463 w 10459453"/>
              <a:gd name="connsiteY3" fmla="*/ 4027555 h 4028097"/>
              <a:gd name="connsiteX4" fmla="*/ 10459453 w 10459453"/>
              <a:gd name="connsiteY4" fmla="*/ 1797702 h 4028097"/>
              <a:gd name="connsiteX0" fmla="*/ 0 w 10459453"/>
              <a:gd name="connsiteY0" fmla="*/ 1188214 h 4028270"/>
              <a:gd name="connsiteX1" fmla="*/ 1925052 w 10459453"/>
              <a:gd name="connsiteY1" fmla="*/ 1098 h 4028270"/>
              <a:gd name="connsiteX2" fmla="*/ 5005137 w 10459453"/>
              <a:gd name="connsiteY2" fmla="*/ 1990319 h 4028270"/>
              <a:gd name="connsiteX3" fmla="*/ 7796463 w 10459453"/>
              <a:gd name="connsiteY3" fmla="*/ 4027667 h 4028270"/>
              <a:gd name="connsiteX4" fmla="*/ 10459453 w 10459453"/>
              <a:gd name="connsiteY4" fmla="*/ 1797814 h 4028270"/>
              <a:gd name="connsiteX0" fmla="*/ 0 w 10459453"/>
              <a:gd name="connsiteY0" fmla="*/ 1187150 h 4027206"/>
              <a:gd name="connsiteX1" fmla="*/ 1925052 w 10459453"/>
              <a:gd name="connsiteY1" fmla="*/ 34 h 4027206"/>
              <a:gd name="connsiteX2" fmla="*/ 5005137 w 10459453"/>
              <a:gd name="connsiteY2" fmla="*/ 1989255 h 4027206"/>
              <a:gd name="connsiteX3" fmla="*/ 7796463 w 10459453"/>
              <a:gd name="connsiteY3" fmla="*/ 4026603 h 4027206"/>
              <a:gd name="connsiteX4" fmla="*/ 10459453 w 10459453"/>
              <a:gd name="connsiteY4" fmla="*/ 1796750 h 4027206"/>
              <a:gd name="connsiteX0" fmla="*/ 0 w 10459453"/>
              <a:gd name="connsiteY0" fmla="*/ 1187150 h 4027238"/>
              <a:gd name="connsiteX1" fmla="*/ 1925052 w 10459453"/>
              <a:gd name="connsiteY1" fmla="*/ 34 h 4027238"/>
              <a:gd name="connsiteX2" fmla="*/ 5005137 w 10459453"/>
              <a:gd name="connsiteY2" fmla="*/ 1989255 h 4027238"/>
              <a:gd name="connsiteX3" fmla="*/ 7796463 w 10459453"/>
              <a:gd name="connsiteY3" fmla="*/ 4026603 h 4027238"/>
              <a:gd name="connsiteX4" fmla="*/ 10459453 w 10459453"/>
              <a:gd name="connsiteY4" fmla="*/ 1796750 h 4027238"/>
              <a:gd name="connsiteX0" fmla="*/ 0 w 10459453"/>
              <a:gd name="connsiteY0" fmla="*/ 1187150 h 4027238"/>
              <a:gd name="connsiteX1" fmla="*/ 1925052 w 10459453"/>
              <a:gd name="connsiteY1" fmla="*/ 34 h 4027238"/>
              <a:gd name="connsiteX2" fmla="*/ 5005137 w 10459453"/>
              <a:gd name="connsiteY2" fmla="*/ 1989255 h 4027238"/>
              <a:gd name="connsiteX3" fmla="*/ 7796463 w 10459453"/>
              <a:gd name="connsiteY3" fmla="*/ 4026603 h 4027238"/>
              <a:gd name="connsiteX4" fmla="*/ 10459453 w 10459453"/>
              <a:gd name="connsiteY4" fmla="*/ 1796750 h 4027238"/>
              <a:gd name="connsiteX0" fmla="*/ 0 w 10459453"/>
              <a:gd name="connsiteY0" fmla="*/ 1187150 h 4027238"/>
              <a:gd name="connsiteX1" fmla="*/ 1925052 w 10459453"/>
              <a:gd name="connsiteY1" fmla="*/ 34 h 4027238"/>
              <a:gd name="connsiteX2" fmla="*/ 5005137 w 10459453"/>
              <a:gd name="connsiteY2" fmla="*/ 1989255 h 4027238"/>
              <a:gd name="connsiteX3" fmla="*/ 7796463 w 10459453"/>
              <a:gd name="connsiteY3" fmla="*/ 4026603 h 4027238"/>
              <a:gd name="connsiteX4" fmla="*/ 10459453 w 10459453"/>
              <a:gd name="connsiteY4" fmla="*/ 1796750 h 4027238"/>
              <a:gd name="connsiteX0" fmla="*/ 0 w 9705475"/>
              <a:gd name="connsiteY0" fmla="*/ 1187150 h 4027344"/>
              <a:gd name="connsiteX1" fmla="*/ 1925052 w 9705475"/>
              <a:gd name="connsiteY1" fmla="*/ 34 h 4027344"/>
              <a:gd name="connsiteX2" fmla="*/ 5005137 w 9705475"/>
              <a:gd name="connsiteY2" fmla="*/ 1989255 h 4027344"/>
              <a:gd name="connsiteX3" fmla="*/ 7796463 w 9705475"/>
              <a:gd name="connsiteY3" fmla="*/ 4026603 h 4027344"/>
              <a:gd name="connsiteX4" fmla="*/ 9705475 w 9705475"/>
              <a:gd name="connsiteY4" fmla="*/ 2245929 h 4027344"/>
              <a:gd name="connsiteX0" fmla="*/ 0 w 9705475"/>
              <a:gd name="connsiteY0" fmla="*/ 1187150 h 4030792"/>
              <a:gd name="connsiteX1" fmla="*/ 1925052 w 9705475"/>
              <a:gd name="connsiteY1" fmla="*/ 34 h 4030792"/>
              <a:gd name="connsiteX2" fmla="*/ 5005137 w 9705475"/>
              <a:gd name="connsiteY2" fmla="*/ 1989255 h 4030792"/>
              <a:gd name="connsiteX3" fmla="*/ 7796463 w 9705475"/>
              <a:gd name="connsiteY3" fmla="*/ 4026603 h 4030792"/>
              <a:gd name="connsiteX4" fmla="*/ 9705475 w 9705475"/>
              <a:gd name="connsiteY4" fmla="*/ 2245929 h 4030792"/>
              <a:gd name="connsiteX0" fmla="*/ 0 w 9641307"/>
              <a:gd name="connsiteY0" fmla="*/ 1126684 h 4050537"/>
              <a:gd name="connsiteX1" fmla="*/ 1860884 w 9641307"/>
              <a:gd name="connsiteY1" fmla="*/ 19779 h 4050537"/>
              <a:gd name="connsiteX2" fmla="*/ 4940969 w 9641307"/>
              <a:gd name="connsiteY2" fmla="*/ 2009000 h 4050537"/>
              <a:gd name="connsiteX3" fmla="*/ 7732295 w 9641307"/>
              <a:gd name="connsiteY3" fmla="*/ 4046348 h 4050537"/>
              <a:gd name="connsiteX4" fmla="*/ 9641307 w 9641307"/>
              <a:gd name="connsiteY4" fmla="*/ 2265674 h 4050537"/>
              <a:gd name="connsiteX0" fmla="*/ 0 w 9641307"/>
              <a:gd name="connsiteY0" fmla="*/ 1119086 h 4042939"/>
              <a:gd name="connsiteX1" fmla="*/ 1860884 w 9641307"/>
              <a:gd name="connsiteY1" fmla="*/ 12181 h 4042939"/>
              <a:gd name="connsiteX2" fmla="*/ 4940969 w 9641307"/>
              <a:gd name="connsiteY2" fmla="*/ 2001402 h 4042939"/>
              <a:gd name="connsiteX3" fmla="*/ 7732295 w 9641307"/>
              <a:gd name="connsiteY3" fmla="*/ 4038750 h 4042939"/>
              <a:gd name="connsiteX4" fmla="*/ 9641307 w 9641307"/>
              <a:gd name="connsiteY4" fmla="*/ 2258076 h 4042939"/>
              <a:gd name="connsiteX0" fmla="*/ 0 w 9641307"/>
              <a:gd name="connsiteY0" fmla="*/ 1106910 h 4030763"/>
              <a:gd name="connsiteX1" fmla="*/ 1860884 w 9641307"/>
              <a:gd name="connsiteY1" fmla="*/ 5 h 4030763"/>
              <a:gd name="connsiteX2" fmla="*/ 4940969 w 9641307"/>
              <a:gd name="connsiteY2" fmla="*/ 1989226 h 4030763"/>
              <a:gd name="connsiteX3" fmla="*/ 7732295 w 9641307"/>
              <a:gd name="connsiteY3" fmla="*/ 4026574 h 4030763"/>
              <a:gd name="connsiteX4" fmla="*/ 9641307 w 9641307"/>
              <a:gd name="connsiteY4" fmla="*/ 2245900 h 4030763"/>
              <a:gd name="connsiteX0" fmla="*/ 0 w 9641307"/>
              <a:gd name="connsiteY0" fmla="*/ 1106910 h 4030975"/>
              <a:gd name="connsiteX1" fmla="*/ 1860884 w 9641307"/>
              <a:gd name="connsiteY1" fmla="*/ 5 h 4030975"/>
              <a:gd name="connsiteX2" fmla="*/ 4940969 w 9641307"/>
              <a:gd name="connsiteY2" fmla="*/ 1989226 h 4030975"/>
              <a:gd name="connsiteX3" fmla="*/ 7732295 w 9641307"/>
              <a:gd name="connsiteY3" fmla="*/ 4026574 h 4030975"/>
              <a:gd name="connsiteX4" fmla="*/ 9641307 w 9641307"/>
              <a:gd name="connsiteY4" fmla="*/ 2245900 h 403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1307" h="4030975">
                <a:moveTo>
                  <a:pt x="0" y="1106910"/>
                </a:moveTo>
                <a:cubicBezTo>
                  <a:pt x="61495" y="1085519"/>
                  <a:pt x="459873" y="-2669"/>
                  <a:pt x="1860884" y="5"/>
                </a:cubicBezTo>
                <a:cubicBezTo>
                  <a:pt x="3261895" y="2679"/>
                  <a:pt x="4154906" y="1045414"/>
                  <a:pt x="4940969" y="1989226"/>
                </a:cubicBezTo>
                <a:cubicBezTo>
                  <a:pt x="5727032" y="2933038"/>
                  <a:pt x="6146800" y="4112132"/>
                  <a:pt x="7732295" y="4026574"/>
                </a:cubicBezTo>
                <a:cubicBezTo>
                  <a:pt x="9317790" y="3941016"/>
                  <a:pt x="9641307" y="2245900"/>
                  <a:pt x="9641307" y="2245900"/>
                </a:cubicBezTo>
              </a:path>
            </a:pathLst>
          </a:custGeom>
          <a:noFill/>
          <a:ln w="34925" cap="rnd" cmpd="sng" algn="ctr">
            <a:solidFill>
              <a:srgbClr val="505050"/>
            </a:solidFill>
            <a:prstDash val="sysDot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24899" y="1138787"/>
            <a:ext cx="1765051" cy="8156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Joseph: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Patient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403628" y="651591"/>
            <a:ext cx="2337562" cy="7386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Bluetooth-enabled Blood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Pressure Cuff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78D7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154869" y="1228231"/>
            <a:ext cx="2045862" cy="8156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Lori: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Clinical Care Team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555564" y="2311372"/>
            <a:ext cx="2674691" cy="8156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Brian: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Scheduling Specialist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8504" y="3449606"/>
            <a:ext cx="2137840" cy="251145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Joseph is a patient with Hypertension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is enrolled in a Care Management program so that the Clinical Care Team can help him better manage his high blood pressure..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62271" y="3405380"/>
            <a:ext cx="2799125" cy="317625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Lori, a member of the Clinical Care Team sees the Clinical Alert in Health360 and reviews the patient record.  Lori contacts the patient and through intervention determines a Home Visit is needed.  Upon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completing the Intervention record in Health360, Lori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submits a request for a </a:t>
            </a:r>
            <a:r>
              <a:rPr lang="en-US" sz="1600">
                <a:solidFill>
                  <a:srgbClr val="002050"/>
                </a:solidFill>
                <a:latin typeface="Segoe UI"/>
              </a:rPr>
              <a:t>Home Health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Appointment.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661396" y="4440521"/>
            <a:ext cx="2547516" cy="206825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Brian, a scheduling specialist receives Lori’s appointment request.  He reviews the availability and skills of Remote Nurses near Joseph and assigns the Appointment to Cory.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169416" y="3697140"/>
            <a:ext cx="2156619" cy="273305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Cory receives the booked appointment on his mobile device.  He travels to Joseph’s home.  Cory completes the assessment form from his device and the results are stored in Health360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412888" y="2702044"/>
            <a:ext cx="2380114" cy="369639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Joseph has been provided with Bluetooth-enabled </a:t>
            </a:r>
            <a:r>
              <a:rPr lang="en-US" sz="1600">
                <a:solidFill>
                  <a:srgbClr val="002050"/>
                </a:solidFill>
                <a:latin typeface="Segoe UI"/>
              </a:rPr>
              <a:t>blood pressure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cuff which sends readings which are integrated to the Health360 database.  On Wednesday morning, Joseph used the cuff and an abnormal reading generated a Clinical Alert to Care Team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05126" y="1426611"/>
            <a:ext cx="2045862" cy="8156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Cory: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8D7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Remote Nurse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83" y="1275506"/>
            <a:ext cx="1713397" cy="14265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864" y="1967609"/>
            <a:ext cx="1514002" cy="1514002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65" y="2188627"/>
            <a:ext cx="1449519" cy="1504366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94" y="3072055"/>
            <a:ext cx="1339853" cy="14441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99" y="1907354"/>
            <a:ext cx="1576235" cy="1498026"/>
          </a:xfrm>
          <a:prstGeom prst="flowChartConnector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744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9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success with Health360…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1" y="668904"/>
            <a:ext cx="12203757" cy="2473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950" b="21458"/>
          <a:stretch/>
        </p:blipFill>
        <p:spPr>
          <a:xfrm>
            <a:off x="-12621" y="4195378"/>
            <a:ext cx="12244006" cy="23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25" y="3281104"/>
            <a:ext cx="2797019" cy="7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28588" y="2095285"/>
            <a:ext cx="11858625" cy="18266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/>
              <a:t>Dynamics 365 Modules and Components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Home Health Solution Map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85" y="4038575"/>
            <a:ext cx="11969228" cy="22385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/>
              <a:t>Microsoft Dynamics 365 Platform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588" y="907153"/>
            <a:ext cx="11858625" cy="10952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chemeClr val="tx2">
                    <a:lumMod val="50000"/>
                  </a:schemeClr>
                </a:solidFill>
              </a:rPr>
              <a:t>Home Health Business Front Office Processes </a:t>
            </a:r>
          </a:p>
        </p:txBody>
      </p:sp>
      <p:sp>
        <p:nvSpPr>
          <p:cNvPr id="14" name="Round Diagonal Corner Rectangle 13"/>
          <p:cNvSpPr/>
          <p:nvPr/>
        </p:nvSpPr>
        <p:spPr>
          <a:xfrm flipH="1">
            <a:off x="310408" y="2413988"/>
            <a:ext cx="1670228" cy="1305884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tx2">
                    <a:lumMod val="50000"/>
                  </a:schemeClr>
                </a:solidFill>
              </a:rPr>
              <a:t>Sales </a:t>
            </a:r>
          </a:p>
          <a:p>
            <a:pPr algn="ctr"/>
            <a:r>
              <a:rPr lang="en-US" sz="1600" b="1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 flipH="1">
            <a:off x="3084291" y="4769520"/>
            <a:ext cx="8769947" cy="32107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Workflow</a:t>
            </a:r>
          </a:p>
        </p:txBody>
      </p:sp>
      <p:sp>
        <p:nvSpPr>
          <p:cNvPr id="20" name="Round Diagonal Corner Rectangle 19"/>
          <p:cNvSpPr/>
          <p:nvPr/>
        </p:nvSpPr>
        <p:spPr>
          <a:xfrm flipH="1">
            <a:off x="3084300" y="4399951"/>
            <a:ext cx="8763441" cy="328769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User Interface</a:t>
            </a:r>
          </a:p>
        </p:txBody>
      </p:sp>
      <p:sp>
        <p:nvSpPr>
          <p:cNvPr id="21" name="Round Diagonal Corner Rectangle 20"/>
          <p:cNvSpPr/>
          <p:nvPr/>
        </p:nvSpPr>
        <p:spPr>
          <a:xfrm flipH="1">
            <a:off x="3084290" y="5131392"/>
            <a:ext cx="8769948" cy="275408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Reporting | Analytics</a:t>
            </a:r>
          </a:p>
        </p:txBody>
      </p:sp>
      <p:sp>
        <p:nvSpPr>
          <p:cNvPr id="22" name="Round Diagonal Corner Rectangle 21"/>
          <p:cNvSpPr/>
          <p:nvPr/>
        </p:nvSpPr>
        <p:spPr>
          <a:xfrm flipH="1">
            <a:off x="3111108" y="5763808"/>
            <a:ext cx="8769949" cy="306697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Common Data Model</a:t>
            </a:r>
          </a:p>
        </p:txBody>
      </p:sp>
      <p:sp>
        <p:nvSpPr>
          <p:cNvPr id="33" name="Round Diagonal Corner Rectangle 32"/>
          <p:cNvSpPr/>
          <p:nvPr/>
        </p:nvSpPr>
        <p:spPr>
          <a:xfrm flipH="1">
            <a:off x="3084285" y="5447600"/>
            <a:ext cx="8769953" cy="280287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Security</a:t>
            </a:r>
          </a:p>
        </p:txBody>
      </p:sp>
      <p:sp>
        <p:nvSpPr>
          <p:cNvPr id="23" name="Round Diagonal Corner Rectangle 22"/>
          <p:cNvSpPr/>
          <p:nvPr/>
        </p:nvSpPr>
        <p:spPr>
          <a:xfrm flipH="1">
            <a:off x="2064362" y="2424820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Account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 flipH="1">
            <a:off x="5309563" y="1334914"/>
            <a:ext cx="3169215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Care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Plans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 flipH="1">
            <a:off x="3769624" y="2445530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Contact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ound Diagonal Corner Rectangle 30"/>
          <p:cNvSpPr/>
          <p:nvPr/>
        </p:nvSpPr>
        <p:spPr>
          <a:xfrm flipH="1">
            <a:off x="8575782" y="1346321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Skills 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Round Diagonal Corner Rectangle 31"/>
          <p:cNvSpPr/>
          <p:nvPr/>
        </p:nvSpPr>
        <p:spPr>
          <a:xfrm flipH="1">
            <a:off x="310408" y="1334914"/>
            <a:ext cx="3158717" cy="615321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>
                <a:solidFill>
                  <a:schemeClr val="tx2">
                    <a:lumMod val="50000"/>
                  </a:schemeClr>
                </a:solidFill>
              </a:rPr>
              <a:t>Care 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Coordination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Round Diagonal Corner Rectangle 35"/>
          <p:cNvSpPr/>
          <p:nvPr/>
        </p:nvSpPr>
        <p:spPr>
          <a:xfrm flipH="1">
            <a:off x="2064362" y="3100776"/>
            <a:ext cx="1621536" cy="61909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Marketing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Round Diagonal Corner Rectangle 38"/>
          <p:cNvSpPr/>
          <p:nvPr/>
        </p:nvSpPr>
        <p:spPr>
          <a:xfrm flipH="1">
            <a:off x="264101" y="5763808"/>
            <a:ext cx="2727481" cy="29576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Operations, Billing, Finance</a:t>
            </a:r>
          </a:p>
        </p:txBody>
      </p:sp>
      <p:sp>
        <p:nvSpPr>
          <p:cNvPr id="40" name="Round Diagonal Corner Rectangle 39"/>
          <p:cNvSpPr/>
          <p:nvPr/>
        </p:nvSpPr>
        <p:spPr>
          <a:xfrm flipH="1">
            <a:off x="10515864" y="2436455"/>
            <a:ext cx="1338373" cy="601488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Scheduling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ound Diagonal Corner Rectangle 34"/>
          <p:cNvSpPr/>
          <p:nvPr/>
        </p:nvSpPr>
        <p:spPr>
          <a:xfrm flipH="1">
            <a:off x="271076" y="4382366"/>
            <a:ext cx="2720505" cy="31742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Portals, Mobile</a:t>
            </a:r>
          </a:p>
        </p:txBody>
      </p:sp>
      <p:sp>
        <p:nvSpPr>
          <p:cNvPr id="34" name="Round Diagonal Corner Rectangle 33"/>
          <p:cNvSpPr/>
          <p:nvPr/>
        </p:nvSpPr>
        <p:spPr>
          <a:xfrm flipH="1">
            <a:off x="3589057" y="1334914"/>
            <a:ext cx="1629565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Referral 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Round Diagonal Corner Rectangle 40"/>
          <p:cNvSpPr/>
          <p:nvPr/>
        </p:nvSpPr>
        <p:spPr>
          <a:xfrm flipH="1">
            <a:off x="10294321" y="1346321"/>
            <a:ext cx="1550863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Recruiting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Round Diagonal Corner Rectangle 41"/>
          <p:cNvSpPr/>
          <p:nvPr/>
        </p:nvSpPr>
        <p:spPr>
          <a:xfrm flipH="1">
            <a:off x="3778474" y="3110272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Activity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Round Diagonal Corner Rectangle 44"/>
          <p:cNvSpPr/>
          <p:nvPr/>
        </p:nvSpPr>
        <p:spPr>
          <a:xfrm flipH="1">
            <a:off x="5492586" y="2469813"/>
            <a:ext cx="1621536" cy="1265898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Customer Service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Round Diagonal Corner Rectangle 45"/>
          <p:cNvSpPr/>
          <p:nvPr/>
        </p:nvSpPr>
        <p:spPr>
          <a:xfrm flipH="1">
            <a:off x="7226491" y="244926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Case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Round Diagonal Corner Rectangle 46"/>
          <p:cNvSpPr/>
          <p:nvPr/>
        </p:nvSpPr>
        <p:spPr>
          <a:xfrm flipH="1">
            <a:off x="8949453" y="2433489"/>
            <a:ext cx="1491805" cy="135356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Field Service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Round Diagonal Corner Rectangle 47"/>
          <p:cNvSpPr/>
          <p:nvPr/>
        </p:nvSpPr>
        <p:spPr>
          <a:xfrm flipH="1">
            <a:off x="7253310" y="3139597"/>
            <a:ext cx="1621536" cy="609600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Queue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Round Diagonal Corner Rectangle 48"/>
          <p:cNvSpPr/>
          <p:nvPr/>
        </p:nvSpPr>
        <p:spPr>
          <a:xfrm flipH="1">
            <a:off x="10542684" y="3167400"/>
            <a:ext cx="1338373" cy="601488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Resource</a:t>
            </a:r>
          </a:p>
          <a:p>
            <a:pPr algn="ct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management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 flipH="1">
            <a:off x="271076" y="5100642"/>
            <a:ext cx="2720505" cy="596444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Power BI, IOT,</a:t>
            </a:r>
          </a:p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Cortana Analytics</a:t>
            </a:r>
          </a:p>
        </p:txBody>
      </p:sp>
      <p:sp>
        <p:nvSpPr>
          <p:cNvPr id="37" name="Round Diagonal Corner Rectangle 36"/>
          <p:cNvSpPr/>
          <p:nvPr/>
        </p:nvSpPr>
        <p:spPr>
          <a:xfrm flipH="1">
            <a:off x="271076" y="4736914"/>
            <a:ext cx="2720505" cy="317422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API, Apps, Flow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960" y="3988263"/>
            <a:ext cx="240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Office 365, Cortana</a:t>
            </a:r>
          </a:p>
        </p:txBody>
      </p:sp>
    </p:spTree>
    <p:extLst>
      <p:ext uri="{BB962C8B-B14F-4D97-AF65-F5344CB8AC3E}">
        <p14:creationId xmlns:p14="http://schemas.microsoft.com/office/powerpoint/2010/main" val="672379426"/>
      </p:ext>
    </p:extLst>
  </p:cSld>
  <p:clrMapOvr>
    <a:masterClrMapping/>
  </p:clrMapOvr>
</p:sld>
</file>

<file path=ppt/theme/theme1.xml><?xml version="1.0" encoding="utf-8"?>
<a:theme xmlns:a="http://schemas.openxmlformats.org/drawingml/2006/main" name="Tribridg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bridge Theme" id="{5C55FD34-91E6-4670-ADA0-D01195AD716A}" vid="{6E6E14D8-F982-4236-BE7C-079474150F35}"/>
    </a:ext>
  </a:extLst>
</a:theme>
</file>

<file path=ppt/theme/theme10.xml><?xml version="1.0" encoding="utf-8"?>
<a:theme xmlns:a="http://schemas.openxmlformats.org/drawingml/2006/main" name="Slide Master 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Slide Master 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Slide Master 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Slide Master 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Slide Master 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Slide Master 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Slide Master 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Master Slide 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Master Layout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Master Slide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Slide Master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Master Slide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Slide Master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Slide Master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Master Slid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CLOSING PAGE 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_Blank Page 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6-50029_S4_Q1_FY17_Light_Template">
  <a:themeElements>
    <a:clrScheme name="S4 Light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0078D7"/>
      </a:accent1>
      <a:accent2>
        <a:srgbClr val="00188F"/>
      </a:accent2>
      <a:accent3>
        <a:srgbClr val="32145A"/>
      </a:accent3>
      <a:accent4>
        <a:srgbClr val="107C10"/>
      </a:accent4>
      <a:accent5>
        <a:srgbClr val="00BCF2"/>
      </a:accent5>
      <a:accent6>
        <a:srgbClr val="FFB900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4_Q1_FY17_Light_Template" id="{26838CB7-680A-4B75-B073-FEDA99F7AC24}" vid="{8B790D91-9CB2-4321-9CAA-D45DC82E89FC}"/>
    </a:ext>
  </a:extLst>
</a:theme>
</file>

<file path=ppt/theme/theme29.xml><?xml version="1.0" encoding="utf-8"?>
<a:theme xmlns:a="http://schemas.openxmlformats.org/drawingml/2006/main" name="Ready Theme">
  <a:themeElements>
    <a:clrScheme name="Microsoft Ready Light">
      <a:dk1>
        <a:srgbClr val="353535"/>
      </a:dk1>
      <a:lt1>
        <a:srgbClr val="FFFFFF"/>
      </a:lt1>
      <a:dk2>
        <a:srgbClr val="002050"/>
      </a:dk2>
      <a:lt2>
        <a:srgbClr val="E6E6E6"/>
      </a:lt2>
      <a:accent1>
        <a:srgbClr val="002050"/>
      </a:accent1>
      <a:accent2>
        <a:srgbClr val="00188F"/>
      </a:accent2>
      <a:accent3>
        <a:srgbClr val="0078D7"/>
      </a:accent3>
      <a:accent4>
        <a:srgbClr val="00BCF2"/>
      </a:accent4>
      <a:accent5>
        <a:srgbClr val="00B294"/>
      </a:accent5>
      <a:accent6>
        <a:srgbClr val="BAD80A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0" rIns="91440" bIns="0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spcBef>
            <a:spcPct val="0"/>
          </a:spcBef>
          <a:spcAft>
            <a:spcPct val="0"/>
          </a:spcAft>
          <a:defRPr sz="14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dy Theme" id="{49758D57-1EC8-4B9D-8208-60439DA21328}" vid="{A84FB33F-76D5-4E37-9B81-F9E840946180}"/>
    </a:ext>
  </a:extLst>
</a:theme>
</file>

<file path=ppt/theme/theme3.xml><?xml version="1.0" encoding="utf-8"?>
<a:theme xmlns:a="http://schemas.openxmlformats.org/drawingml/2006/main" name="AGEND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age Slid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Master Slide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716B4C8246840B742A9440315BFEF" ma:contentTypeVersion="184" ma:contentTypeDescription="Create a new document." ma:contentTypeScope="" ma:versionID="b0c904095eb490bea77fc08b43c5adc7">
  <xsd:schema xmlns:xsd="http://www.w3.org/2001/XMLSchema" xmlns:xs="http://www.w3.org/2001/XMLSchema" xmlns:p="http://schemas.microsoft.com/office/2006/metadata/properties" xmlns:ns2="2d379254-f64f-48e9-8674-75ea1b208c55" xmlns:ns3="f9dbebcc-4d74-4940-a64e-bed8a4b2fb9e" xmlns:ns4="http://schemas.microsoft.com/sharepoint/v4" targetNamespace="http://schemas.microsoft.com/office/2006/metadata/properties" ma:root="true" ma:fieldsID="a971abcb97efd2cca293faf73f3e1cfb" ns2:_="" ns3:_="" ns4:_="">
    <xsd:import namespace="2d379254-f64f-48e9-8674-75ea1b208c55"/>
    <xsd:import namespace="f9dbebcc-4d74-4940-a64e-bed8a4b2fb9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Technologies" minOccurs="0"/>
                <xsd:element ref="ns2:Additional_x0020_Information" minOccurs="0"/>
                <xsd:element ref="ns3:_dlc_DocId" minOccurs="0"/>
                <xsd:element ref="ns3:_dlc_DocIdUrl" minOccurs="0"/>
                <xsd:element ref="ns3:_dlc_DocIdPersistId" minOccurs="0"/>
                <xsd:element ref="ns4:IconOverla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79254-f64f-48e9-8674-75ea1b208c55" elementFormDefault="qualified">
    <xsd:import namespace="http://schemas.microsoft.com/office/2006/documentManagement/types"/>
    <xsd:import namespace="http://schemas.microsoft.com/office/infopath/2007/PartnerControls"/>
    <xsd:element name="Technologies" ma:index="4" nillable="true" ma:displayName="Technologies" ma:list="c22f90d1-5bbd-4bcb-84d0-7bbbb2841400" ma:internalName="Technologies" ma:showField="Title" ma:web="7b7c1c9d-b061-45e1-8e4d-9c3a4e85fc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dditional_x0020_Information" ma:index="5" nillable="true" ma:displayName="Additional Information" ma:internalName="Additional_x0020_Informa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bebcc-4d74-4940-a64e-bed8a4b2fb9e" elementFormDefault="qualified">
    <xsd:import namespace="http://schemas.microsoft.com/office/2006/documentManagement/types"/>
    <xsd:import namespace="http://schemas.microsoft.com/office/infopath/2007/PartnerControls"/>
    <xsd:element name="_dlc_DocId" ma:index="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chnologies xmlns="2d379254-f64f-48e9-8674-75ea1b208c55"/>
    <IconOverlay xmlns="http://schemas.microsoft.com/sharepoint/v4" xsi:nil="true"/>
    <Additional_x0020_Information xmlns="2d379254-f64f-48e9-8674-75ea1b208c55" xsi:nil="true"/>
    <_dlc_DocId xmlns="f9dbebcc-4d74-4940-a64e-bed8a4b2fb9e">EK72TN3XCFTU-325-8551</_dlc_DocId>
    <_dlc_DocIdUrl xmlns="f9dbebcc-4d74-4940-a64e-bed8a4b2fb9e">
      <Url>https://team.tribridge.com/practices/CRM/_layouts/15/DocIdRedir.aspx?ID=EK72TN3XCFTU-325-8551</Url>
      <Description>EK72TN3XCFTU-325-8551</Description>
    </_dlc_DocIdUrl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?mso-contentType ?>
<SharedContentType xmlns="Microsoft.SharePoint.Taxonomy.ContentTypeSync" SourceId="6b696281-4a25-40b5-a8d6-fd3cb540fae8" ContentTypeId="0x0101" PreviousValue="false"/>
</file>

<file path=customXml/itemProps1.xml><?xml version="1.0" encoding="utf-8"?>
<ds:datastoreItem xmlns:ds="http://schemas.openxmlformats.org/officeDocument/2006/customXml" ds:itemID="{B837F589-C8F4-4214-BE30-A825E7D21A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379254-f64f-48e9-8674-75ea1b208c55"/>
    <ds:schemaRef ds:uri="f9dbebcc-4d74-4940-a64e-bed8a4b2fb9e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E46289-A100-4BB5-A83B-CD3FC653F6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CFB611-4AE1-44EB-8AD1-FD3D35826E61}">
  <ds:schemaRefs>
    <ds:schemaRef ds:uri="http://purl.org/dc/terms/"/>
    <ds:schemaRef ds:uri="http://schemas.openxmlformats.org/package/2006/metadata/core-properties"/>
    <ds:schemaRef ds:uri="f9dbebcc-4d74-4940-a64e-bed8a4b2fb9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4"/>
    <ds:schemaRef ds:uri="2d379254-f64f-48e9-8674-75ea1b208c55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97D31BB-9B22-451C-9EA4-DF5CA6B18A13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2EA1FB43-DE2B-4F68-964F-D22AEBA89BC3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9C754BB1-0CD8-4F58-9ED0-C9DAC678580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Widescreen</PresentationFormat>
  <Paragraphs>219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13</vt:i4>
      </vt:variant>
    </vt:vector>
  </HeadingPairs>
  <TitlesOfParts>
    <vt:vector size="56" baseType="lpstr">
      <vt:lpstr>Arial</vt:lpstr>
      <vt:lpstr>Calibri</vt:lpstr>
      <vt:lpstr>Consolas</vt:lpstr>
      <vt:lpstr>Frutiger 57 Condensed</vt:lpstr>
      <vt:lpstr>Frutiger LT Std 55 Roman</vt:lpstr>
      <vt:lpstr>Frutiger LT Std 57 Cn</vt:lpstr>
      <vt:lpstr>Frutiger LT Std 65 Bold</vt:lpstr>
      <vt:lpstr>HP Simplified</vt:lpstr>
      <vt:lpstr>Lucida Grande</vt:lpstr>
      <vt:lpstr>Segoe UI</vt:lpstr>
      <vt:lpstr>Segoe UI Light</vt:lpstr>
      <vt:lpstr>Segoe UI Semibold</vt:lpstr>
      <vt:lpstr>Segoe UI Semilight</vt:lpstr>
      <vt:lpstr>Wingdings</vt:lpstr>
      <vt:lpstr>Tribridge Theme</vt:lpstr>
      <vt:lpstr>4_Custom Design</vt:lpstr>
      <vt:lpstr>AGENDA Master</vt:lpstr>
      <vt:lpstr>Blank Page Slide Master</vt:lpstr>
      <vt:lpstr>2_Custom Design</vt:lpstr>
      <vt:lpstr>3_Custom Design</vt:lpstr>
      <vt:lpstr>1_Custom Design</vt:lpstr>
      <vt:lpstr>Custom Design</vt:lpstr>
      <vt:lpstr>Master Slide 5</vt:lpstr>
      <vt:lpstr>Slide Master 16</vt:lpstr>
      <vt:lpstr>Slide Master 15</vt:lpstr>
      <vt:lpstr>Slide Master 14</vt:lpstr>
      <vt:lpstr>Slide Master 13</vt:lpstr>
      <vt:lpstr>Slide Master 12</vt:lpstr>
      <vt:lpstr>Slide Master 11</vt:lpstr>
      <vt:lpstr>Slide Master 10</vt:lpstr>
      <vt:lpstr>Master Slide 9</vt:lpstr>
      <vt:lpstr>Master Layout 8</vt:lpstr>
      <vt:lpstr>Master Slide 7</vt:lpstr>
      <vt:lpstr>Slide Master 6</vt:lpstr>
      <vt:lpstr>Master Slide 4</vt:lpstr>
      <vt:lpstr>Slide Master 3</vt:lpstr>
      <vt:lpstr>Slide Master 2</vt:lpstr>
      <vt:lpstr>Master Slide 1</vt:lpstr>
      <vt:lpstr>CLOSING PAGE SLIDE MASTER</vt:lpstr>
      <vt:lpstr>5_Custom Design</vt:lpstr>
      <vt:lpstr>1_Blank Page Slide Master</vt:lpstr>
      <vt:lpstr>6-50029_S4_Q1_FY17_Light_Template</vt:lpstr>
      <vt:lpstr>Ready Theme</vt:lpstr>
      <vt:lpstr>What Issues Are Businesses Facing Today? </vt:lpstr>
      <vt:lpstr> </vt:lpstr>
      <vt:lpstr>PowerPoint Presentation</vt:lpstr>
      <vt:lpstr>Dynamics 365 </vt:lpstr>
      <vt:lpstr>PowerPoint Presentation</vt:lpstr>
      <vt:lpstr>Home Health Digital Transformation Showcase</vt:lpstr>
      <vt:lpstr>Use Case: Alert to Home Health Appointment</vt:lpstr>
      <vt:lpstr>Customer success with Health360…</vt:lpstr>
      <vt:lpstr>Home Health Solution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Issues Are Businesses Facing Today?</dc:title>
  <dc:creator>Renato Leite</dc:creator>
  <cp:lastModifiedBy>Renato Leite</cp:lastModifiedBy>
  <cp:revision>2</cp:revision>
  <dcterms:modified xsi:type="dcterms:W3CDTF">2017-09-20T04:21:23Z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0x01010087F716B4C8246840B742A9440315BFEF</vt:lpwstr>
  </property>
  <property fmtid="{D5CDD505-2E9C-101B-9397-08002B2CF9AE}" pid="3" name="_dlc_DocIdItemGuid">
    <vt:lpwstr>23180c14-42eb-41e1-9ada-c69415c09c0d</vt:lpwstr>
  </property>
</Properties>
</file>